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318" r:id="rId6"/>
    <p:sldId id="364" r:id="rId7"/>
    <p:sldId id="376" r:id="rId8"/>
    <p:sldId id="373" r:id="rId9"/>
    <p:sldId id="374" r:id="rId10"/>
    <p:sldId id="375" r:id="rId11"/>
    <p:sldId id="309" r:id="rId12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74" autoAdjust="0"/>
  </p:normalViewPr>
  <p:slideViewPr>
    <p:cSldViewPr snapToGrid="0" showGuides="1">
      <p:cViewPr varScale="1">
        <p:scale>
          <a:sx n="114" d="100"/>
          <a:sy n="114" d="100"/>
        </p:scale>
        <p:origin x="300" y="102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12/18/2023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12/18/2023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36366" y="6189214"/>
            <a:ext cx="181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December  2023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C337AEE-CA7A-6067-28D3-1417D62EB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844" y="2287328"/>
            <a:ext cx="4178673" cy="188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"/>
    </mc:Choice>
    <mc:Fallback xmlns="">
      <p:transition spd="slow" advTm="1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erial view of a building&#10;&#10;Description automatically generated">
            <a:extLst>
              <a:ext uri="{FF2B5EF4-FFF2-40B4-BE49-F238E27FC236}">
                <a16:creationId xmlns:a16="http://schemas.microsoft.com/office/drawing/2014/main" id="{CC40BE9B-30B9-15BA-91FF-904A412FBF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234" b="11996"/>
          <a:stretch/>
        </p:blipFill>
        <p:spPr>
          <a:xfrm>
            <a:off x="1123745" y="834887"/>
            <a:ext cx="9861790" cy="56512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827390" y="102648"/>
            <a:ext cx="1364610" cy="53841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erial view of a large building&#10;&#10;Description automatically generated">
            <a:extLst>
              <a:ext uri="{FF2B5EF4-FFF2-40B4-BE49-F238E27FC236}">
                <a16:creationId xmlns:a16="http://schemas.microsoft.com/office/drawing/2014/main" id="{968188C3-6E0B-B934-4A37-3E99BDA7B7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94" t="16212"/>
          <a:stretch/>
        </p:blipFill>
        <p:spPr>
          <a:xfrm>
            <a:off x="398294" y="702522"/>
            <a:ext cx="5506025" cy="41295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1" y="702522"/>
            <a:ext cx="70931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exterior metal siding for CTE Wing.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Begin brickwork for CTE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brickwork in the front of the school.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concrete flatwork around the school.</a:t>
            </a:r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  <p:pic>
        <p:nvPicPr>
          <p:cNvPr id="7" name="Picture 6" descr="Aerial view of a building&#10;&#10;Description automatically generated">
            <a:extLst>
              <a:ext uri="{FF2B5EF4-FFF2-40B4-BE49-F238E27FC236}">
                <a16:creationId xmlns:a16="http://schemas.microsoft.com/office/drawing/2014/main" id="{6E0E1683-881E-E022-FC86-EE71573752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60" t="15629" r="4445" b="15447"/>
          <a:stretch/>
        </p:blipFill>
        <p:spPr>
          <a:xfrm>
            <a:off x="6287683" y="2274838"/>
            <a:ext cx="5536948" cy="412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erial view of a building&#10;&#10;Description automatically generated">
            <a:extLst>
              <a:ext uri="{FF2B5EF4-FFF2-40B4-BE49-F238E27FC236}">
                <a16:creationId xmlns:a16="http://schemas.microsoft.com/office/drawing/2014/main" id="{42AFEB41-59AB-DD99-1F6C-0FB3DABFBA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216"/>
          <a:stretch/>
        </p:blipFill>
        <p:spPr>
          <a:xfrm>
            <a:off x="6271781" y="2273576"/>
            <a:ext cx="5552849" cy="4129518"/>
          </a:xfrm>
          <a:prstGeom prst="rect">
            <a:avLst/>
          </a:prstGeom>
        </p:spPr>
      </p:pic>
      <p:pic>
        <p:nvPicPr>
          <p:cNvPr id="5" name="Picture 4" descr="Aerial view of a building&#10;&#10;Description automatically generated">
            <a:extLst>
              <a:ext uri="{FF2B5EF4-FFF2-40B4-BE49-F238E27FC236}">
                <a16:creationId xmlns:a16="http://schemas.microsoft.com/office/drawing/2014/main" id="{E38BF609-7B48-9B7D-674E-A1547E4A5F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76" b="17371"/>
          <a:stretch/>
        </p:blipFill>
        <p:spPr>
          <a:xfrm>
            <a:off x="398294" y="702521"/>
            <a:ext cx="5506024" cy="41295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1" y="702522"/>
            <a:ext cx="70931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gutters and downspouts.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Begin setting canopy poles.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Begin installing storefront doors around the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mechanical yard piping/insulation.</a:t>
            </a:r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6476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large warehouse with many rolls of metal&#10;&#10;Description automatically generated with medium confidence">
            <a:extLst>
              <a:ext uri="{FF2B5EF4-FFF2-40B4-BE49-F238E27FC236}">
                <a16:creationId xmlns:a16="http://schemas.microsoft.com/office/drawing/2014/main" id="{3A75E2B5-5A7C-FA94-56C8-CA4660A46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7565" y="787299"/>
            <a:ext cx="3493199" cy="4655034"/>
          </a:xfrm>
          <a:prstGeom prst="rect">
            <a:avLst/>
          </a:prstGeom>
        </p:spPr>
      </p:pic>
      <p:pic>
        <p:nvPicPr>
          <p:cNvPr id="5" name="Picture 4" descr="A room with a ceiling and windows&#10;&#10;Description automatically generated with medium confidence">
            <a:extLst>
              <a:ext uri="{FF2B5EF4-FFF2-40B4-BE49-F238E27FC236}">
                <a16:creationId xmlns:a16="http://schemas.microsoft.com/office/drawing/2014/main" id="{88E62836-96E1-6DBB-EEA3-4EA12B2DE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54" y="787299"/>
            <a:ext cx="3493199" cy="46550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020510" y="918018"/>
            <a:ext cx="38768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duct work in J, H, G, F, E, D, C, and B.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 Continue insulating MEP piping throughout building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chiller piping throughout the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Start up conditioned air throughout the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first coat of paint in area’s J, H, G, F, E, &amp; C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kitchen hood ductwork.</a:t>
            </a:r>
          </a:p>
        </p:txBody>
      </p:sp>
    </p:spTree>
    <p:extLst>
      <p:ext uri="{BB962C8B-B14F-4D97-AF65-F5344CB8AC3E}">
        <p14:creationId xmlns:p14="http://schemas.microsoft.com/office/powerpoint/2010/main" val="19381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room with a light on the ceiling&#10;&#10;Description automatically generated">
            <a:extLst>
              <a:ext uri="{FF2B5EF4-FFF2-40B4-BE49-F238E27FC236}">
                <a16:creationId xmlns:a16="http://schemas.microsoft.com/office/drawing/2014/main" id="{4B0544C7-63DD-93C8-615B-274D1CCD0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7565" y="787299"/>
            <a:ext cx="3493199" cy="4655034"/>
          </a:xfrm>
          <a:prstGeom prst="rect">
            <a:avLst/>
          </a:prstGeom>
        </p:spPr>
      </p:pic>
      <p:pic>
        <p:nvPicPr>
          <p:cNvPr id="5" name="Picture 4" descr="A long hallway with benches and a light&#10;&#10;Description automatically generated">
            <a:extLst>
              <a:ext uri="{FF2B5EF4-FFF2-40B4-BE49-F238E27FC236}">
                <a16:creationId xmlns:a16="http://schemas.microsoft.com/office/drawing/2014/main" id="{32C26E2A-A140-EAE0-ED01-A301782EE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542" y="787299"/>
            <a:ext cx="3493199" cy="46550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020510" y="918018"/>
            <a:ext cx="38768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hard ceilings in locker rooms and bathrooms.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Epoxy paint locker bases.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lockers.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wall tile in bathrooms and serving line area.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Plumbing rough in.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Electrical rough in.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00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long hallway with pipes and a metal ceiling&#10;&#10;Description automatically generated with medium confidence">
            <a:extLst>
              <a:ext uri="{FF2B5EF4-FFF2-40B4-BE49-F238E27FC236}">
                <a16:creationId xmlns:a16="http://schemas.microsoft.com/office/drawing/2014/main" id="{25A188A6-C4C9-781B-A4A8-2473F3B68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7565" y="800857"/>
            <a:ext cx="3493199" cy="4655034"/>
          </a:xfrm>
          <a:prstGeom prst="rect">
            <a:avLst/>
          </a:prstGeom>
        </p:spPr>
      </p:pic>
      <p:pic>
        <p:nvPicPr>
          <p:cNvPr id="5" name="Picture 4" descr="A room with green walls and a green wall&#10;&#10;Description automatically generated">
            <a:extLst>
              <a:ext uri="{FF2B5EF4-FFF2-40B4-BE49-F238E27FC236}">
                <a16:creationId xmlns:a16="http://schemas.microsoft.com/office/drawing/2014/main" id="{EBE1D492-F507-0AF2-4DE0-4AD445B18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54" y="787299"/>
            <a:ext cx="3493199" cy="46550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020510" y="918018"/>
            <a:ext cx="38768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casework throughout the building.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Lab ceiling grid first and then begin installing classroom ceiling grid.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Finish paint in cafeteria to begin installing cloud ceilings in the cafeteria.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Receive permanent power to the building.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Begin epoxy flooring once conditioned air is on.</a:t>
            </a:r>
          </a:p>
        </p:txBody>
      </p:sp>
    </p:spTree>
    <p:extLst>
      <p:ext uri="{BB962C8B-B14F-4D97-AF65-F5344CB8AC3E}">
        <p14:creationId xmlns:p14="http://schemas.microsoft.com/office/powerpoint/2010/main" val="105315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31715" y="155568"/>
            <a:ext cx="1518243" cy="599034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7F4215-C6BB-44A3-9A5E-9446E6835900}">
  <ds:schemaRefs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dcmitype/"/>
    <ds:schemaRef ds:uri="16c05727-aa75-4e4a-9b5f-8a80a1165891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F8919DE-9BD9-47A9-9F5D-16EBB9687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244</Words>
  <Application>Microsoft Office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Calibri</vt:lpstr>
      <vt:lpstr>Gill Sans SemiBold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2023-12-18T19:56:27Z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