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318" r:id="rId6"/>
    <p:sldId id="364" r:id="rId7"/>
    <p:sldId id="376" r:id="rId8"/>
    <p:sldId id="377" r:id="rId9"/>
    <p:sldId id="373" r:id="rId10"/>
    <p:sldId id="374" r:id="rId11"/>
    <p:sldId id="375" r:id="rId12"/>
    <p:sldId id="309" r:id="rId13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2F2F2"/>
    <a:srgbClr val="014067"/>
    <a:srgbClr val="3F3F3F"/>
    <a:srgbClr val="014E7D"/>
    <a:srgbClr val="013657"/>
    <a:srgbClr val="01456F"/>
    <a:srgbClr val="014B79"/>
    <a:srgbClr val="0937C9"/>
    <a:srgbClr val="002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74" autoAdjust="0"/>
  </p:normalViewPr>
  <p:slideViewPr>
    <p:cSldViewPr snapToGrid="0" showGuides="1">
      <p:cViewPr varScale="1">
        <p:scale>
          <a:sx n="119" d="100"/>
          <a:sy n="119" d="100"/>
        </p:scale>
        <p:origin x="96" y="246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72BFC85-49E4-447A-A7E3-16153CB2FE2A}" type="datetimeFigureOut">
              <a:rPr lang="en-US" smtClean="0"/>
              <a:t>2/16/2024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F1072A3-100F-40A9-915F-8D2D9E6962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1071B50E-4C60-4F9E-B773-52059170945B}" type="datetimeFigureOut">
              <a:rPr lang="en-US" noProof="0" smtClean="0"/>
              <a:t>2/16/2024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79230CFA-805A-4FD3-B3A0-DAAA5993DA1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SUBTITLE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Title 1" title="Title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B154C1-CE47-4220-9832-4FD0868A64A8}"/>
              </a:ext>
            </a:extLst>
          </p:cNvPr>
          <p:cNvSpPr txBox="1"/>
          <p:nvPr userDrawn="1"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19" name="Title 1" title="Title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Content Placeholder 3" title="Bullet Points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5" title="Bullet Points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24" name="Text Placeholder 4" title="Subtitl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Diagonal Stripe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4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here</a:t>
            </a:r>
          </a:p>
        </p:txBody>
      </p:sp>
      <p:sp>
        <p:nvSpPr>
          <p:cNvPr id="20" name="Chart Placeholder 2" title="Chart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able Placeholder 11" title="Table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7" name="Text Placeholder 4" title="Subtitle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Picture Placeholder 31" title="Image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 title="Title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Add Caption Here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Name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Phone Number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Email 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Company Website</a:t>
            </a:r>
          </a:p>
        </p:txBody>
      </p:sp>
      <p:sp>
        <p:nvSpPr>
          <p:cNvPr id="14" name="Shape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5" name="Shape 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9" name="Shape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0" name="Shape 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arallelogram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Diagonal Stripe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3" name="Title 1" title="Title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92" r:id="rId17"/>
    <p:sldLayoutId id="2147483697" r:id="rId18"/>
    <p:sldLayoutId id="2147483674" r:id="rId19"/>
  </p:sldLayoutIdLst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6BEC16-86DD-44BE-87B1-362336C2B4E7}"/>
              </a:ext>
            </a:extLst>
          </p:cNvPr>
          <p:cNvSpPr txBox="1"/>
          <p:nvPr/>
        </p:nvSpPr>
        <p:spPr>
          <a:xfrm>
            <a:off x="10036366" y="6189214"/>
            <a:ext cx="1816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February  2024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644262-754B-43AA-9681-3BA389B6D0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550" y="668786"/>
            <a:ext cx="6692900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2019 Nederland ISD Bond Project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3C9182-56DF-4944-B234-0D8293926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6846" y="492865"/>
            <a:ext cx="940179" cy="9920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E3572B-2D9E-4121-AF53-70A4E18A0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942" y="492865"/>
            <a:ext cx="938865" cy="993734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50D72236-3208-4FCF-9075-240244A9D8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673" t="9811" r="11852" b="57736"/>
          <a:stretch/>
        </p:blipFill>
        <p:spPr>
          <a:xfrm>
            <a:off x="747972" y="1859222"/>
            <a:ext cx="5716846" cy="3139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C337AEE-CA7A-6067-28D3-1417D62EB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844" y="2287328"/>
            <a:ext cx="4178673" cy="1885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"/>
    </mc:Choice>
    <mc:Fallback xmlns="">
      <p:transition spd="slow" advTm="1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erial view of a building&#10;&#10;Description automatically generated">
            <a:extLst>
              <a:ext uri="{FF2B5EF4-FFF2-40B4-BE49-F238E27FC236}">
                <a16:creationId xmlns:a16="http://schemas.microsoft.com/office/drawing/2014/main" id="{4C243F10-F51F-AE31-7611-CC3B9600B3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499"/>
          <a:stretch/>
        </p:blipFill>
        <p:spPr>
          <a:xfrm>
            <a:off x="1123745" y="834887"/>
            <a:ext cx="9857144" cy="56512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827390" y="102648"/>
            <a:ext cx="1364610" cy="538417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3"/>
            <a:ext cx="1395899" cy="316110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965" y="110172"/>
            <a:ext cx="5160069" cy="600788"/>
          </a:xfrm>
        </p:spPr>
        <p:txBody>
          <a:bodyPr>
            <a:normAutofit/>
          </a:bodyPr>
          <a:lstStyle/>
          <a:p>
            <a:r>
              <a:rPr lang="en-US" sz="3900" dirty="0"/>
              <a:t>Nederland High School</a:t>
            </a:r>
          </a:p>
        </p:txBody>
      </p:sp>
    </p:spTree>
    <p:extLst>
      <p:ext uri="{BB962C8B-B14F-4D97-AF65-F5344CB8AC3E}">
        <p14:creationId xmlns:p14="http://schemas.microsoft.com/office/powerpoint/2010/main" val="55410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uilding with many cars parked in a parking lot&#10;&#10;Description automatically generated">
            <a:extLst>
              <a:ext uri="{FF2B5EF4-FFF2-40B4-BE49-F238E27FC236}">
                <a16:creationId xmlns:a16="http://schemas.microsoft.com/office/drawing/2014/main" id="{35FF9733-FE4F-A3AB-F112-B35DC1F77B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814"/>
          <a:stretch/>
        </p:blipFill>
        <p:spPr>
          <a:xfrm>
            <a:off x="6278220" y="2274839"/>
            <a:ext cx="5546410" cy="4129518"/>
          </a:xfrm>
          <a:prstGeom prst="rect">
            <a:avLst/>
          </a:prstGeom>
        </p:spPr>
      </p:pic>
      <p:pic>
        <p:nvPicPr>
          <p:cNvPr id="5" name="Picture 4" descr="Aerial view of a factory&#10;&#10;Description automatically generated">
            <a:extLst>
              <a:ext uri="{FF2B5EF4-FFF2-40B4-BE49-F238E27FC236}">
                <a16:creationId xmlns:a16="http://schemas.microsoft.com/office/drawing/2014/main" id="{8A62DBAF-04A7-CBD4-3E06-70A0F0AE7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294" y="702522"/>
            <a:ext cx="5506024" cy="41295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11981" y="113247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36D625-34C1-AF2B-024A-49389837DDEF}"/>
              </a:ext>
            </a:extLst>
          </p:cNvPr>
          <p:cNvSpPr txBox="1"/>
          <p:nvPr/>
        </p:nvSpPr>
        <p:spPr>
          <a:xfrm>
            <a:off x="5913781" y="702522"/>
            <a:ext cx="70931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Exterior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Complete flashing/waterproofing/insulation for CTE wing.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brickwork for CTE building.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brickwork in the front of the school.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concrete flatwork around the school.</a:t>
            </a:r>
          </a:p>
          <a:p>
            <a:pPr lvl="1"/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2215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n aerial view of a building&#10;&#10;Description automatically generated">
            <a:extLst>
              <a:ext uri="{FF2B5EF4-FFF2-40B4-BE49-F238E27FC236}">
                <a16:creationId xmlns:a16="http://schemas.microsoft.com/office/drawing/2014/main" id="{ECA2AA67-4E53-2ABD-7681-1B7CD82C8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94" y="702521"/>
            <a:ext cx="5506024" cy="4129518"/>
          </a:xfrm>
          <a:prstGeom prst="rect">
            <a:avLst/>
          </a:prstGeom>
        </p:spPr>
      </p:pic>
      <p:pic>
        <p:nvPicPr>
          <p:cNvPr id="6" name="Picture 5" descr="Aerial view of a building&#10;&#10;Description automatically generated">
            <a:extLst>
              <a:ext uri="{FF2B5EF4-FFF2-40B4-BE49-F238E27FC236}">
                <a16:creationId xmlns:a16="http://schemas.microsoft.com/office/drawing/2014/main" id="{59D7FD46-68CD-9C9D-EC90-66FC81F97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1780" y="2273577"/>
            <a:ext cx="5552849" cy="41295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11981" y="113247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36D625-34C1-AF2B-024A-49389837DDEF}"/>
              </a:ext>
            </a:extLst>
          </p:cNvPr>
          <p:cNvSpPr txBox="1"/>
          <p:nvPr/>
        </p:nvSpPr>
        <p:spPr>
          <a:xfrm>
            <a:off x="5913781" y="702522"/>
            <a:ext cx="70931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Exterior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Gutters and Downspouts.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installing storefront doors around the building.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Finish mechanical yard piping/insulation.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Finish CTE building roof and tie in to structural steel.</a:t>
            </a:r>
          </a:p>
          <a:p>
            <a:pPr lvl="1"/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6476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F9DDA-D64D-38C4-EAB0-7728F1B34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uilding with a large window&#10;&#10;Description automatically generated">
            <a:extLst>
              <a:ext uri="{FF2B5EF4-FFF2-40B4-BE49-F238E27FC236}">
                <a16:creationId xmlns:a16="http://schemas.microsoft.com/office/drawing/2014/main" id="{B96B840B-B6A6-0D56-69C7-8B9A95AC1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673970" y="1365543"/>
            <a:ext cx="4655035" cy="3498550"/>
          </a:xfrm>
          <a:prstGeom prst="rect">
            <a:avLst/>
          </a:prstGeom>
        </p:spPr>
      </p:pic>
      <p:pic>
        <p:nvPicPr>
          <p:cNvPr id="6" name="Picture 5" descr="A room with a few windows and a ceiling&#10;&#10;Description automatically generated with medium confidence">
            <a:extLst>
              <a:ext uri="{FF2B5EF4-FFF2-40B4-BE49-F238E27FC236}">
                <a16:creationId xmlns:a16="http://schemas.microsoft.com/office/drawing/2014/main" id="{99C98250-1BC6-BA2A-6071-7342E2923B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54" y="787300"/>
            <a:ext cx="3493199" cy="46550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93DADF-4461-C231-F3B8-2460E83E704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2D93ECEB-6BA7-7D01-CCDF-9950DB0503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468A53-68AA-B513-07A0-C4CAA3BD6ADB}"/>
              </a:ext>
            </a:extLst>
          </p:cNvPr>
          <p:cNvSpPr txBox="1"/>
          <p:nvPr/>
        </p:nvSpPr>
        <p:spPr>
          <a:xfrm>
            <a:off x="4020510" y="918018"/>
            <a:ext cx="387683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installing duct work in J, H, G, F, E, D, C, B &amp; A.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insulating MEP piping throughout building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Complete chiller piping throughout the building.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Start up conditioned air throughout the building.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first coat of paint in area’s J, H, G, F, E, D, C, &amp; B.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Complete kitchen hood ductwork.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Complete admin area with sheetrock, tape, float, and paint.</a:t>
            </a:r>
          </a:p>
        </p:txBody>
      </p:sp>
      <p:pic>
        <p:nvPicPr>
          <p:cNvPr id="5" name="Picture 4" descr="A building with windows on the side&#10;&#10;Description automatically generated">
            <a:extLst>
              <a:ext uri="{FF2B5EF4-FFF2-40B4-BE49-F238E27FC236}">
                <a16:creationId xmlns:a16="http://schemas.microsoft.com/office/drawing/2014/main" id="{7EDDBB38-D715-1E01-D736-004F47BACC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54" y="787299"/>
            <a:ext cx="3498549" cy="465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86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4710818" y="905960"/>
            <a:ext cx="67003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installing ceilings in classrooms and hallways.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installing casework and countertops throughout the building.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installing light fixtures and grilles throughout the building.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Begin interior framing and block walls for CTE wing. </a:t>
            </a:r>
          </a:p>
        </p:txBody>
      </p:sp>
      <p:pic>
        <p:nvPicPr>
          <p:cNvPr id="5" name="Picture 4" descr="A room with wood and metal ceiling&#10;&#10;Description automatically generated">
            <a:extLst>
              <a:ext uri="{FF2B5EF4-FFF2-40B4-BE49-F238E27FC236}">
                <a16:creationId xmlns:a16="http://schemas.microsoft.com/office/drawing/2014/main" id="{A2815044-C0B8-2972-69D6-062568A3B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077" y="691245"/>
            <a:ext cx="4494530" cy="3370897"/>
          </a:xfrm>
          <a:prstGeom prst="rect">
            <a:avLst/>
          </a:prstGeom>
        </p:spPr>
      </p:pic>
      <p:pic>
        <p:nvPicPr>
          <p:cNvPr id="8" name="Picture 7" descr="A room with a sink and cabinets&#10;&#10;Description automatically generated">
            <a:extLst>
              <a:ext uri="{FF2B5EF4-FFF2-40B4-BE49-F238E27FC236}">
                <a16:creationId xmlns:a16="http://schemas.microsoft.com/office/drawing/2014/main" id="{15315439-0B99-61DD-334E-2E2884370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120" y="3214284"/>
            <a:ext cx="4494530" cy="337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10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room with windows and a circular ceiling&#10;&#10;Description automatically generated">
            <a:extLst>
              <a:ext uri="{FF2B5EF4-FFF2-40B4-BE49-F238E27FC236}">
                <a16:creationId xmlns:a16="http://schemas.microsoft.com/office/drawing/2014/main" id="{AD111059-5773-409E-13A8-194FCBEDA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59" y="1089450"/>
            <a:ext cx="4494530" cy="33708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5061285" y="802104"/>
            <a:ext cx="58101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with Plumbing rough in.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with Electrical rough in.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elevator.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Begin installing floors when conditioned air is on.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Begin installing doors throughout the building.</a:t>
            </a:r>
          </a:p>
        </p:txBody>
      </p:sp>
      <p:pic>
        <p:nvPicPr>
          <p:cNvPr id="8" name="Picture 7" descr="A yellow tape around a room&#10;&#10;Description automatically generated">
            <a:extLst>
              <a:ext uri="{FF2B5EF4-FFF2-40B4-BE49-F238E27FC236}">
                <a16:creationId xmlns:a16="http://schemas.microsoft.com/office/drawing/2014/main" id="{8B412AE4-F051-27D8-06E5-9482D23B62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8152" y="3080275"/>
            <a:ext cx="4517518" cy="338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0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4899106" y="691245"/>
            <a:ext cx="38768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painting hard ceilings in locker rooms and bathrooms.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Epoxy paint locker bases.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lockers.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Begin installing cloud ceilings in the cafeteria.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Begin epoxy flooring once conditioned air is on.</a:t>
            </a:r>
          </a:p>
        </p:txBody>
      </p:sp>
      <p:pic>
        <p:nvPicPr>
          <p:cNvPr id="5" name="Picture 4" descr="A hallway with benches in the middle&#10;&#10;Description automatically generated">
            <a:extLst>
              <a:ext uri="{FF2B5EF4-FFF2-40B4-BE49-F238E27FC236}">
                <a16:creationId xmlns:a16="http://schemas.microsoft.com/office/drawing/2014/main" id="{AD6E4A1A-7850-3E49-E11B-2F9366145E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04" y="668707"/>
            <a:ext cx="4775095" cy="3581321"/>
          </a:xfrm>
          <a:prstGeom prst="rect">
            <a:avLst/>
          </a:prstGeom>
        </p:spPr>
      </p:pic>
      <p:pic>
        <p:nvPicPr>
          <p:cNvPr id="8" name="Picture 7" descr="A hallway with a few pallets on the floor&#10;&#10;Description automatically generated with medium confidence">
            <a:extLst>
              <a:ext uri="{FF2B5EF4-FFF2-40B4-BE49-F238E27FC236}">
                <a16:creationId xmlns:a16="http://schemas.microsoft.com/office/drawing/2014/main" id="{28EC20FA-D276-74AD-56C8-78755DA816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7036" y="2999569"/>
            <a:ext cx="4775095" cy="358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15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531715" y="155568"/>
            <a:ext cx="1518243" cy="599034"/>
          </a:xfrm>
          <a:prstGeom prst="rect">
            <a:avLst/>
          </a:prstGeom>
        </p:spPr>
      </p:pic>
      <p:pic>
        <p:nvPicPr>
          <p:cNvPr id="4" name="Picture 3" descr="A picture containing text, newspaper, building, sign&#10;&#10;Description automatically generated">
            <a:extLst>
              <a:ext uri="{FF2B5EF4-FFF2-40B4-BE49-F238E27FC236}">
                <a16:creationId xmlns:a16="http://schemas.microsoft.com/office/drawing/2014/main" id="{7E411EF1-04E8-40F1-B92A-1A1A02FF9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20" y="424777"/>
            <a:ext cx="4724559" cy="61141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186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/>
    </mc:Choice>
    <mc:Fallback xmlns="">
      <p:transition spd="slow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951641_Hexagon presentation light_AAS_v4" id="{358289A0-A26B-433F-AD2B-1F8832C96153}" vid="{92CDC91D-95BF-4897-87D6-494563DF7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80A5AF1-8C57-4290-936E-5FD27C95725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7F4215-C6BB-44A3-9A5E-9446E6835900}">
  <ds:schemaRefs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purl.org/dc/dcmitype/"/>
    <ds:schemaRef ds:uri="16c05727-aa75-4e4a-9b5f-8a80a1165891"/>
    <ds:schemaRef ds:uri="71af3243-3dd4-4a8d-8c0d-dd76da1f02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F8919DE-9BD9-47A9-9F5D-16EBB96879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Hexagon presentation light(2)</Template>
  <TotalTime>0</TotalTime>
  <Words>287</Words>
  <Application>Microsoft Office PowerPoint</Application>
  <PresentationFormat>Widescreen</PresentationFormat>
  <Paragraphs>41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Calibri</vt:lpstr>
      <vt:lpstr>Times New Roman</vt:lpstr>
      <vt:lpstr>Wingdings</vt:lpstr>
      <vt:lpstr>Office Theme</vt:lpstr>
      <vt:lpstr>2019 Nederland ISD Bond Project</vt:lpstr>
      <vt:lpstr>Nederland High School</vt:lpstr>
      <vt:lpstr>Nederland High School</vt:lpstr>
      <vt:lpstr>Nederland High School</vt:lpstr>
      <vt:lpstr>Nederland High School</vt:lpstr>
      <vt:lpstr>Nederland High School</vt:lpstr>
      <vt:lpstr>Nederland High School</vt:lpstr>
      <vt:lpstr>Nederland High School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2019-07-31T20:04:31Z</dcterms:created>
  <dcterms:modified xsi:type="dcterms:W3CDTF">2024-02-16T16:48:55Z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