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18" r:id="rId6"/>
    <p:sldId id="364" r:id="rId7"/>
    <p:sldId id="376" r:id="rId8"/>
    <p:sldId id="377" r:id="rId9"/>
    <p:sldId id="373" r:id="rId10"/>
    <p:sldId id="374" r:id="rId11"/>
    <p:sldId id="375" r:id="rId12"/>
    <p:sldId id="309" r:id="rId1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4" autoAdjust="0"/>
  </p:normalViewPr>
  <p:slideViewPr>
    <p:cSldViewPr snapToGrid="0" showGuides="1">
      <p:cViewPr varScale="1">
        <p:scale>
          <a:sx n="114" d="100"/>
          <a:sy n="114" d="100"/>
        </p:scale>
        <p:origin x="300" y="102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3/25/2024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3/25/2024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36366" y="6189214"/>
            <a:ext cx="181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March   2024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337AEE-CA7A-6067-28D3-1417D62EB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844" y="2287328"/>
            <a:ext cx="4178673" cy="18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"/>
    </mc:Choice>
    <mc:Fallback xmlns="">
      <p:transition spd="slow" advTm="1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395B4AB9-FB85-681F-110E-E41B7435A3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352"/>
          <a:stretch/>
        </p:blipFill>
        <p:spPr>
          <a:xfrm>
            <a:off x="1123744" y="869323"/>
            <a:ext cx="9857144" cy="56168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7390" y="102648"/>
            <a:ext cx="1364610" cy="53841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erial view of a large building&#10;&#10;Description automatically generated">
            <a:extLst>
              <a:ext uri="{FF2B5EF4-FFF2-40B4-BE49-F238E27FC236}">
                <a16:creationId xmlns:a16="http://schemas.microsoft.com/office/drawing/2014/main" id="{E51E3FF6-026F-F013-41CF-AC5E57BED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94" y="702522"/>
            <a:ext cx="5506024" cy="4129518"/>
          </a:xfrm>
          <a:prstGeom prst="rect">
            <a:avLst/>
          </a:prstGeom>
        </p:spPr>
      </p:pic>
      <p:pic>
        <p:nvPicPr>
          <p:cNvPr id="6" name="Picture 5" descr="A building with a lot of grass and trees&#10;&#10;Description automatically generated">
            <a:extLst>
              <a:ext uri="{FF2B5EF4-FFF2-40B4-BE49-F238E27FC236}">
                <a16:creationId xmlns:a16="http://schemas.microsoft.com/office/drawing/2014/main" id="{D566C51D-FD70-F229-C705-4A1059DCA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219" y="2274839"/>
            <a:ext cx="5555873" cy="4129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flashing/waterproofing/insulation for CTE wing.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Complete brickwork for CTE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brickwork in the front of the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concrete flatwork around the school.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Begin exterior handrails.</a:t>
            </a:r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high angle view of a building&#10;&#10;Description automatically generated">
            <a:extLst>
              <a:ext uri="{FF2B5EF4-FFF2-40B4-BE49-F238E27FC236}">
                <a16:creationId xmlns:a16="http://schemas.microsoft.com/office/drawing/2014/main" id="{11F88868-68E3-E606-7382-12A08E7A65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780" y="2273578"/>
            <a:ext cx="5552849" cy="4129518"/>
          </a:xfrm>
          <a:prstGeom prst="rect">
            <a:avLst/>
          </a:prstGeom>
        </p:spPr>
      </p:pic>
      <p:pic>
        <p:nvPicPr>
          <p:cNvPr id="5" name="Picture 4" descr="A building with many cars parked in the middle&#10;&#10;Description automatically generated with medium confidence">
            <a:extLst>
              <a:ext uri="{FF2B5EF4-FFF2-40B4-BE49-F238E27FC236}">
                <a16:creationId xmlns:a16="http://schemas.microsoft.com/office/drawing/2014/main" id="{2C08ABB6-D5E9-84A0-7CEE-FE068FD23E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660"/>
          <a:stretch/>
        </p:blipFill>
        <p:spPr>
          <a:xfrm>
            <a:off x="398295" y="681934"/>
            <a:ext cx="5506024" cy="4129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11981" y="113247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6D625-34C1-AF2B-024A-49389837DDEF}"/>
              </a:ext>
            </a:extLst>
          </p:cNvPr>
          <p:cNvSpPr txBox="1"/>
          <p:nvPr/>
        </p:nvSpPr>
        <p:spPr>
          <a:xfrm>
            <a:off x="5913781" y="702522"/>
            <a:ext cx="70931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Exterior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Gutters and Downspouts.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installing storefront doors around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Finish CTE building roof and tie into structural steel.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1600" dirty="0"/>
              <a:t>Continue with tying in Gutters with TPO roof membrane.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  <a:p>
            <a:pPr lvl="1"/>
            <a:endParaRPr lang="en-US" sz="16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6476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F9DDA-D64D-38C4-EAB0-7728F1B3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ong hallway with windows and concrete walls&#10;&#10;Description automatically generated with medium confidence">
            <a:extLst>
              <a:ext uri="{FF2B5EF4-FFF2-40B4-BE49-F238E27FC236}">
                <a16:creationId xmlns:a16="http://schemas.microsoft.com/office/drawing/2014/main" id="{27D350D1-5509-A037-E745-5BEAE447C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04" y="787298"/>
            <a:ext cx="3522269" cy="4655034"/>
          </a:xfrm>
          <a:prstGeom prst="rect">
            <a:avLst/>
          </a:prstGeom>
        </p:spPr>
      </p:pic>
      <p:pic>
        <p:nvPicPr>
          <p:cNvPr id="8" name="Picture 7" descr="A building with a large window&#10;&#10;Description automatically generated">
            <a:extLst>
              <a:ext uri="{FF2B5EF4-FFF2-40B4-BE49-F238E27FC236}">
                <a16:creationId xmlns:a16="http://schemas.microsoft.com/office/drawing/2014/main" id="{B96B840B-B6A6-0D56-69C7-8B9A95AC1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673970" y="1365543"/>
            <a:ext cx="4655035" cy="3498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93DADF-4461-C231-F3B8-2460E83E70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D93ECEB-6BA7-7D01-CCDF-9950DB050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468A53-68AA-B513-07A0-C4CAA3BD6ADB}"/>
              </a:ext>
            </a:extLst>
          </p:cNvPr>
          <p:cNvSpPr txBox="1"/>
          <p:nvPr/>
        </p:nvSpPr>
        <p:spPr>
          <a:xfrm>
            <a:off x="4020510" y="918018"/>
            <a:ext cx="387683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duct work in B &amp; A.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insulating MEP piping/ductwork throughout building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chiller piping throughout A/B.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ceiling grid in admin area.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Complete casework in admin area.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Begin final coat of paint on second floor.</a:t>
            </a:r>
            <a:endParaRPr lang="en-US" baseline="30000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Begin receiving above ceilings inspections.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Once inspection passes and final coat of paint is on in the rooms we will begin carpet flooring on the second floor.</a:t>
            </a:r>
          </a:p>
        </p:txBody>
      </p:sp>
    </p:spTree>
    <p:extLst>
      <p:ext uri="{BB962C8B-B14F-4D97-AF65-F5344CB8AC3E}">
        <p14:creationId xmlns:p14="http://schemas.microsoft.com/office/powerpoint/2010/main" val="32958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room with glass doors and tables&#10;&#10;Description automatically generated">
            <a:extLst>
              <a:ext uri="{FF2B5EF4-FFF2-40B4-BE49-F238E27FC236}">
                <a16:creationId xmlns:a16="http://schemas.microsoft.com/office/drawing/2014/main" id="{636AD152-1A66-4A03-3EC0-D4C1B3E69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120" y="3214283"/>
            <a:ext cx="4494529" cy="3370897"/>
          </a:xfrm>
          <a:prstGeom prst="rect">
            <a:avLst/>
          </a:prstGeom>
        </p:spPr>
      </p:pic>
      <p:pic>
        <p:nvPicPr>
          <p:cNvPr id="6" name="Picture 5" descr="A room with green walls and a green wall&#10;&#10;Description automatically generated">
            <a:extLst>
              <a:ext uri="{FF2B5EF4-FFF2-40B4-BE49-F238E27FC236}">
                <a16:creationId xmlns:a16="http://schemas.microsoft.com/office/drawing/2014/main" id="{B1985FC7-A55A-1827-40C2-0A4102104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77" y="691245"/>
            <a:ext cx="4494529" cy="33708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710818" y="905960"/>
            <a:ext cx="67003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ceilings in classrooms and hallways.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casework and countertops throughout the building.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light fixtures and grilles throughout the building.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Continue interior framing and block walls for CTE wing.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10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om with many tables and shelves&#10;&#10;Description automatically generated">
            <a:extLst>
              <a:ext uri="{FF2B5EF4-FFF2-40B4-BE49-F238E27FC236}">
                <a16:creationId xmlns:a16="http://schemas.microsoft.com/office/drawing/2014/main" id="{C62C814E-8AD4-5C46-F1CB-413725AD1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57" y="1089450"/>
            <a:ext cx="4494531" cy="33708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5061285" y="802104"/>
            <a:ext cx="58101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Plumbing rough in.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Electrical rough in.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elevator.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installing floors.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Begin installing doors/hardware throughout the building.</a:t>
            </a:r>
          </a:p>
        </p:txBody>
      </p:sp>
      <p:pic>
        <p:nvPicPr>
          <p:cNvPr id="8" name="Picture 7" descr="A yellow tape around a room&#10;&#10;Description automatically generated">
            <a:extLst>
              <a:ext uri="{FF2B5EF4-FFF2-40B4-BE49-F238E27FC236}">
                <a16:creationId xmlns:a16="http://schemas.microsoft.com/office/drawing/2014/main" id="{8B412AE4-F051-27D8-06E5-9482D23B6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8152" y="3080275"/>
            <a:ext cx="4517518" cy="338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0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 descr="A large warehouse with many boxes and a cart&#10;&#10;Description automatically generated with medium confidence">
            <a:extLst>
              <a:ext uri="{FF2B5EF4-FFF2-40B4-BE49-F238E27FC236}">
                <a16:creationId xmlns:a16="http://schemas.microsoft.com/office/drawing/2014/main" id="{9AB4E1F9-B0D5-D6E9-A19C-36EFD59A5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034" y="2999567"/>
            <a:ext cx="4775095" cy="3581321"/>
          </a:xfrm>
          <a:prstGeom prst="rect">
            <a:avLst/>
          </a:prstGeom>
        </p:spPr>
      </p:pic>
      <p:pic>
        <p:nvPicPr>
          <p:cNvPr id="101" name="Picture 100" descr="A building with a sign on the side&#10;&#10;Description automatically generated">
            <a:extLst>
              <a:ext uri="{FF2B5EF4-FFF2-40B4-BE49-F238E27FC236}">
                <a16:creationId xmlns:a16="http://schemas.microsoft.com/office/drawing/2014/main" id="{969BB28E-994B-E021-393F-577748CD0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04" y="668708"/>
            <a:ext cx="4775095" cy="35813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20858" y="152828"/>
            <a:ext cx="1364610" cy="53841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899106" y="691245"/>
            <a:ext cx="38768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 lockers.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 installing cloud ceilings in the cafeteria.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with Epoxy flooring.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Finish casework in athletics area.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Complete serving line tile.</a:t>
            </a:r>
          </a:p>
        </p:txBody>
      </p:sp>
    </p:spTree>
    <p:extLst>
      <p:ext uri="{BB962C8B-B14F-4D97-AF65-F5344CB8AC3E}">
        <p14:creationId xmlns:p14="http://schemas.microsoft.com/office/powerpoint/2010/main" val="10531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31715" y="155568"/>
            <a:ext cx="1518243" cy="599034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C827173F90CE4CAAEACB43AC5845CA" ma:contentTypeVersion="4" ma:contentTypeDescription="Create a new document." ma:contentTypeScope="" ma:versionID="3cfc4ba751a2e3ca9902d0339af409e1">
  <xsd:schema xmlns:xsd="http://www.w3.org/2001/XMLSchema" xmlns:xs="http://www.w3.org/2001/XMLSchema" xmlns:p="http://schemas.microsoft.com/office/2006/metadata/properties" xmlns:ns3="7d19284e-b7dd-474a-a7ae-a975820207c4" targetNamespace="http://schemas.microsoft.com/office/2006/metadata/properties" ma:root="true" ma:fieldsID="17ac01dcbaa49fa1762de571bb42b53a" ns3:_="">
    <xsd:import namespace="7d19284e-b7dd-474a-a7ae-a975820207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19284e-b7dd-474a-a7ae-a975820207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7F4215-C6BB-44A3-9A5E-9446E6835900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7d19284e-b7dd-474a-a7ae-a975820207c4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CA6DEC1-A60E-4D58-93FB-8836BD4B46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19284e-b7dd-474a-a7ae-a975820207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271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2024-03-25T14:00:25Z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0x010100D2C827173F90CE4CAAEACB43AC5845CA</vt:lpwstr>
  </property>
</Properties>
</file>