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318" r:id="rId6"/>
    <p:sldId id="364" r:id="rId7"/>
    <p:sldId id="376" r:id="rId8"/>
    <p:sldId id="377" r:id="rId9"/>
    <p:sldId id="373" r:id="rId10"/>
    <p:sldId id="374" r:id="rId11"/>
    <p:sldId id="375" r:id="rId12"/>
    <p:sldId id="309" r:id="rId13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C31D2A-263E-4250-9687-B052BD288FE3}" v="2" dt="2024-04-15T18:37:49.0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114" d="100"/>
          <a:sy n="114" d="100"/>
        </p:scale>
        <p:origin x="300" y="102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4/15/2024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4/15/2024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36366" y="6189214"/>
            <a:ext cx="181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April    2024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"/>
    </mc:Choice>
    <mc:Fallback xmlns="">
      <p:transition spd="slow" advTm="1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35365806-B400-90B7-F6EC-3CC9037289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658" r="1557" b="8847"/>
          <a:stretch/>
        </p:blipFill>
        <p:spPr>
          <a:xfrm>
            <a:off x="1123744" y="869322"/>
            <a:ext cx="9857144" cy="56168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33769DC8-4DA4-966B-AB38-B9F2F33BD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219" y="2274839"/>
            <a:ext cx="5555873" cy="4129518"/>
          </a:xfrm>
          <a:prstGeom prst="rect">
            <a:avLst/>
          </a:prstGeom>
        </p:spPr>
      </p:pic>
      <p:pic>
        <p:nvPicPr>
          <p:cNvPr id="5" name="Picture 4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554A988B-B09C-79E1-9BCB-91DE8AC7EE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72"/>
          <a:stretch/>
        </p:blipFill>
        <p:spPr>
          <a:xfrm>
            <a:off x="398294" y="702522"/>
            <a:ext cx="5497448" cy="41295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flashing/waterproofing/insulation for CTE wing.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brickwork for CTE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brickwork in the front of the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concrete flatwork around the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Begin exterior handrails.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6D964416-658B-17C1-97AC-A8F10351F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780" y="2273578"/>
            <a:ext cx="5552849" cy="4129518"/>
          </a:xfrm>
          <a:prstGeom prst="rect">
            <a:avLst/>
          </a:prstGeom>
        </p:spPr>
      </p:pic>
      <p:pic>
        <p:nvPicPr>
          <p:cNvPr id="6" name="Picture 5" descr="Aerial view of a factory&#10;&#10;Description automatically generated">
            <a:extLst>
              <a:ext uri="{FF2B5EF4-FFF2-40B4-BE49-F238E27FC236}">
                <a16:creationId xmlns:a16="http://schemas.microsoft.com/office/drawing/2014/main" id="{7B0F3952-70B5-6C70-A5BD-A7A68499B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97" y="681934"/>
            <a:ext cx="5506024" cy="41295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Gutters and Downspouts.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installing storefront doors around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CTE building roof and tie into structural steel.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tying in Gutters with TPO roof membrane.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476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F9DDA-D64D-38C4-EAB0-7728F1B34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ng hallway with windows and concrete walls&#10;&#10;Description automatically generated with medium confidence">
            <a:extLst>
              <a:ext uri="{FF2B5EF4-FFF2-40B4-BE49-F238E27FC236}">
                <a16:creationId xmlns:a16="http://schemas.microsoft.com/office/drawing/2014/main" id="{27D350D1-5509-A037-E745-5BEAE447C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04" y="787298"/>
            <a:ext cx="3522269" cy="4655034"/>
          </a:xfrm>
          <a:prstGeom prst="rect">
            <a:avLst/>
          </a:prstGeom>
        </p:spPr>
      </p:pic>
      <p:pic>
        <p:nvPicPr>
          <p:cNvPr id="8" name="Picture 7" descr="A building with a large window&#10;&#10;Description automatically generated">
            <a:extLst>
              <a:ext uri="{FF2B5EF4-FFF2-40B4-BE49-F238E27FC236}">
                <a16:creationId xmlns:a16="http://schemas.microsoft.com/office/drawing/2014/main" id="{B96B840B-B6A6-0D56-69C7-8B9A95AC1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673970" y="1365543"/>
            <a:ext cx="4655035" cy="3498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93DADF-4461-C231-F3B8-2460E83E70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D93ECEB-6BA7-7D01-CCDF-9950DB050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468A53-68AA-B513-07A0-C4CAA3BD6ADB}"/>
              </a:ext>
            </a:extLst>
          </p:cNvPr>
          <p:cNvSpPr txBox="1"/>
          <p:nvPr/>
        </p:nvSpPr>
        <p:spPr>
          <a:xfrm>
            <a:off x="4020510" y="918018"/>
            <a:ext cx="387683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duct work in B &amp; A.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insulating MEP piping/ductwork throughout building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chiller piping throughout A/B.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with final coat of paint on second floor.</a:t>
            </a:r>
            <a:endParaRPr lang="en-US" baseline="300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E2 and C2 above ceiling inspection passed so we are beginning to pad out these areas.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Begin flooring in E2 and C2 classrooms.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Installation of roll up doors in CTE wing.</a:t>
            </a:r>
          </a:p>
        </p:txBody>
      </p:sp>
    </p:spTree>
    <p:extLst>
      <p:ext uri="{BB962C8B-B14F-4D97-AF65-F5344CB8AC3E}">
        <p14:creationId xmlns:p14="http://schemas.microsoft.com/office/powerpoint/2010/main" val="329586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om with a few items in it&#10;&#10;Description automatically generated with medium confidence">
            <a:extLst>
              <a:ext uri="{FF2B5EF4-FFF2-40B4-BE49-F238E27FC236}">
                <a16:creationId xmlns:a16="http://schemas.microsoft.com/office/drawing/2014/main" id="{FCD3E11B-3FF8-2F79-7A97-50E738D35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279" y="2956854"/>
            <a:ext cx="4494530" cy="33708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710818" y="905960"/>
            <a:ext cx="67003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ceilings in classrooms and hallways.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casework and countertops throughout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light fixtures and grilles throughout the building.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interior framing and block walls for CTE wing.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8" name="Picture 7" descr="A hallway with grey and yellow walls&#10;&#10;Description automatically generated">
            <a:extLst>
              <a:ext uri="{FF2B5EF4-FFF2-40B4-BE49-F238E27FC236}">
                <a16:creationId xmlns:a16="http://schemas.microsoft.com/office/drawing/2014/main" id="{8A2A83A1-A5AC-E14B-C672-AB5288583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929" y="905960"/>
            <a:ext cx="4066343" cy="542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room with a yellow and grey wall&#10;&#10;Description automatically generated">
            <a:extLst>
              <a:ext uri="{FF2B5EF4-FFF2-40B4-BE49-F238E27FC236}">
                <a16:creationId xmlns:a16="http://schemas.microsoft.com/office/drawing/2014/main" id="{4908E5F7-EDE0-E1F1-9A9B-E546940EA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479" y="2778616"/>
            <a:ext cx="4517518" cy="33881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5089816" y="691245"/>
            <a:ext cx="58101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Plumbing rough in.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Electrical rough in.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Begin installing doors/hardware throughout the building.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plumbing fixture installation.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AWC &amp; Corner Guards throughout hallways.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5" name="Picture 4" descr="A room with black lockers&#10;&#10;Description automatically generated">
            <a:extLst>
              <a:ext uri="{FF2B5EF4-FFF2-40B4-BE49-F238E27FC236}">
                <a16:creationId xmlns:a16="http://schemas.microsoft.com/office/drawing/2014/main" id="{6339C4AA-D71F-0BB5-5CF7-A7999E1C1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30" y="575892"/>
            <a:ext cx="4197490" cy="559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0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athroom with several sinks and mirrors&#10;&#10;Description automatically generated">
            <a:extLst>
              <a:ext uri="{FF2B5EF4-FFF2-40B4-BE49-F238E27FC236}">
                <a16:creationId xmlns:a16="http://schemas.microsoft.com/office/drawing/2014/main" id="{9768C3DC-ECD6-8640-EE35-C1E4E82F9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04" y="668709"/>
            <a:ext cx="4775095" cy="3581322"/>
          </a:xfrm>
          <a:prstGeom prst="rect">
            <a:avLst/>
          </a:prstGeom>
        </p:spPr>
      </p:pic>
      <p:pic>
        <p:nvPicPr>
          <p:cNvPr id="7" name="Picture 6" descr="A room with a few cabinets and a shelf&#10;&#10;Description automatically generated with medium confidence">
            <a:extLst>
              <a:ext uri="{FF2B5EF4-FFF2-40B4-BE49-F238E27FC236}">
                <a16:creationId xmlns:a16="http://schemas.microsoft.com/office/drawing/2014/main" id="{7D9AF977-E6BC-523A-8E25-308A8C2C4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035" y="2999567"/>
            <a:ext cx="4775094" cy="35813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899106" y="691245"/>
            <a:ext cx="38768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Epoxy flooring.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Begin epoxy flooring in Kitchen.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Receive kitchen equipment and begin installation.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Finish casework in athletics area.</a:t>
            </a:r>
          </a:p>
        </p:txBody>
      </p:sp>
    </p:spTree>
    <p:extLst>
      <p:ext uri="{BB962C8B-B14F-4D97-AF65-F5344CB8AC3E}">
        <p14:creationId xmlns:p14="http://schemas.microsoft.com/office/powerpoint/2010/main" val="10531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C827173F90CE4CAAEACB43AC5845CA" ma:contentTypeVersion="5" ma:contentTypeDescription="Create a new document." ma:contentTypeScope="" ma:versionID="552a391279c0cccc1b1c16b57ad64a33">
  <xsd:schema xmlns:xsd="http://www.w3.org/2001/XMLSchema" xmlns:xs="http://www.w3.org/2001/XMLSchema" xmlns:p="http://schemas.microsoft.com/office/2006/metadata/properties" xmlns:ns3="7d19284e-b7dd-474a-a7ae-a975820207c4" targetNamespace="http://schemas.microsoft.com/office/2006/metadata/properties" ma:root="true" ma:fieldsID="cdfc04d774a2ccf02a14cc88a8ed1726" ns3:_="">
    <xsd:import namespace="7d19284e-b7dd-474a-a7ae-a975820207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9284e-b7dd-474a-a7ae-a975820207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7F4215-C6BB-44A3-9A5E-9446E6835900}">
  <ds:schemaRefs>
    <ds:schemaRef ds:uri="7d19284e-b7dd-474a-a7ae-a975820207c4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0AAA4A-9882-48E4-9283-AF6D381D81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19284e-b7dd-474a-a7ae-a975820207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269</Words>
  <Application>Microsoft Office PowerPoint</Application>
  <PresentationFormat>Widescreen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2024-04-15T18:37:49Z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0x010100D2C827173F90CE4CAAEACB43AC5845CA</vt:lpwstr>
  </property>
</Properties>
</file>