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318" r:id="rId6"/>
    <p:sldId id="364" r:id="rId7"/>
    <p:sldId id="376" r:id="rId8"/>
    <p:sldId id="377" r:id="rId9"/>
    <p:sldId id="373" r:id="rId10"/>
    <p:sldId id="374" r:id="rId11"/>
    <p:sldId id="375" r:id="rId12"/>
    <p:sldId id="309" r:id="rId1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85" d="100"/>
          <a:sy n="85" d="100"/>
        </p:scale>
        <p:origin x="58" y="883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5/20/2024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5/20/2024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May     2024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"/>
    </mc:Choice>
    <mc:Fallback xmlns="">
      <p:transition spd="slow" advTm="1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building&#10;&#10;Description automatically generated">
            <a:extLst>
              <a:ext uri="{FF2B5EF4-FFF2-40B4-BE49-F238E27FC236}">
                <a16:creationId xmlns:a16="http://schemas.microsoft.com/office/drawing/2014/main" id="{6C57E7F5-FBD6-99CB-5D37-0AE8135EE6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80"/>
          <a:stretch/>
        </p:blipFill>
        <p:spPr>
          <a:xfrm>
            <a:off x="1123744" y="869322"/>
            <a:ext cx="9857144" cy="56168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building with many parking lots&#10;&#10;Description automatically generated with medium confidence">
            <a:extLst>
              <a:ext uri="{FF2B5EF4-FFF2-40B4-BE49-F238E27FC236}">
                <a16:creationId xmlns:a16="http://schemas.microsoft.com/office/drawing/2014/main" id="{0A6F33F3-A25A-645B-BC4D-2A203C976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219" y="2274839"/>
            <a:ext cx="5555872" cy="4123086"/>
          </a:xfrm>
          <a:prstGeom prst="rect">
            <a:avLst/>
          </a:prstGeom>
        </p:spPr>
      </p:pic>
      <p:pic>
        <p:nvPicPr>
          <p:cNvPr id="9" name="Picture 8" descr="A large area with a lot of debris&#10;&#10;Description automatically generated with medium confidence">
            <a:extLst>
              <a:ext uri="{FF2B5EF4-FFF2-40B4-BE49-F238E27FC236}">
                <a16:creationId xmlns:a16="http://schemas.microsoft.com/office/drawing/2014/main" id="{0252D9EC-8782-25F6-1F9E-67388978A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95" y="702523"/>
            <a:ext cx="5497448" cy="4123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flashing/waterproofing/insulation for CTE wing.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brickwork for CTE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brickwork in the front of the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concrete flatwork around the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Begin exterior handrails.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erial view of a large building&#10;&#10;Description automatically generated">
            <a:extLst>
              <a:ext uri="{FF2B5EF4-FFF2-40B4-BE49-F238E27FC236}">
                <a16:creationId xmlns:a16="http://schemas.microsoft.com/office/drawing/2014/main" id="{786F7D38-5F1B-C966-D732-443BAB786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98" y="681934"/>
            <a:ext cx="5499584" cy="4129517"/>
          </a:xfrm>
          <a:prstGeom prst="rect">
            <a:avLst/>
          </a:prstGeom>
        </p:spPr>
      </p:pic>
      <p:pic>
        <p:nvPicPr>
          <p:cNvPr id="5" name="Picture 4" descr="Aerial view of a building&#10;&#10;Description automatically generated">
            <a:extLst>
              <a:ext uri="{FF2B5EF4-FFF2-40B4-BE49-F238E27FC236}">
                <a16:creationId xmlns:a16="http://schemas.microsoft.com/office/drawing/2014/main" id="{7D1C23B4-F303-CC9A-E0AA-E2EDAAA26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779" y="2273577"/>
            <a:ext cx="5552849" cy="412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Gutters and Downspouts.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installing storefront doors around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tying in Gutters with TPO roof membrane.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20014-3B93-2F3C-BA77-D42A2C9F33A0}"/>
              </a:ext>
            </a:extLst>
          </p:cNvPr>
          <p:cNvSpPr txBox="1"/>
          <p:nvPr/>
        </p:nvSpPr>
        <p:spPr>
          <a:xfrm>
            <a:off x="127328" y="5020114"/>
            <a:ext cx="5905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Demo Crew to de-mobilize at old CTE wing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Sitework crew to mobilize next week and begin storm drain under new campus driveway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Canopy installation to continue around new building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476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F9DDA-D64D-38C4-EAB0-7728F1B34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93DADF-4461-C231-F3B8-2460E83E70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D93ECEB-6BA7-7D01-CCDF-9950DB050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468A53-68AA-B513-07A0-C4CAA3BD6ADB}"/>
              </a:ext>
            </a:extLst>
          </p:cNvPr>
          <p:cNvSpPr txBox="1"/>
          <p:nvPr/>
        </p:nvSpPr>
        <p:spPr>
          <a:xfrm>
            <a:off x="4020510" y="918018"/>
            <a:ext cx="38768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duct work in B &amp; A.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chiller piping throughout A/B.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7/8 VRF units operational Friday 5/17/24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Last HVAC unit to be operational 5/22/24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Café/Kitchen Ceilings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flooring in Area D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Installation of roll up doors in CTE wing.</a:t>
            </a:r>
          </a:p>
        </p:txBody>
      </p:sp>
      <p:pic>
        <p:nvPicPr>
          <p:cNvPr id="5" name="Picture 4" descr="A long shot of a building&#10;&#10;Description automatically generated">
            <a:extLst>
              <a:ext uri="{FF2B5EF4-FFF2-40B4-BE49-F238E27FC236}">
                <a16:creationId xmlns:a16="http://schemas.microsoft.com/office/drawing/2014/main" id="{B6D67147-E34E-D55F-C668-3D33F9697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2212" y="787298"/>
            <a:ext cx="3833256" cy="2555504"/>
          </a:xfrm>
          <a:prstGeom prst="rect">
            <a:avLst/>
          </a:prstGeom>
        </p:spPr>
      </p:pic>
      <p:pic>
        <p:nvPicPr>
          <p:cNvPr id="9" name="Picture 8" descr="A long shot of a building&#10;&#10;Description automatically generated">
            <a:extLst>
              <a:ext uri="{FF2B5EF4-FFF2-40B4-BE49-F238E27FC236}">
                <a16:creationId xmlns:a16="http://schemas.microsoft.com/office/drawing/2014/main" id="{F5C8BBF8-EEEE-EA85-E9B6-F9A933ED7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59" y="787298"/>
            <a:ext cx="3833256" cy="2555504"/>
          </a:xfrm>
          <a:prstGeom prst="rect">
            <a:avLst/>
          </a:prstGeom>
        </p:spPr>
      </p:pic>
      <p:pic>
        <p:nvPicPr>
          <p:cNvPr id="11" name="Picture 10" descr="A view of a parking lot from a building&#10;&#10;Description automatically generated">
            <a:extLst>
              <a:ext uri="{FF2B5EF4-FFF2-40B4-BE49-F238E27FC236}">
                <a16:creationId xmlns:a16="http://schemas.microsoft.com/office/drawing/2014/main" id="{700A2658-9567-5F21-6AB7-E708BD09C5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659" y="3515198"/>
            <a:ext cx="3833256" cy="2555504"/>
          </a:xfrm>
          <a:prstGeom prst="rect">
            <a:avLst/>
          </a:prstGeom>
        </p:spPr>
      </p:pic>
      <p:pic>
        <p:nvPicPr>
          <p:cNvPr id="13" name="Picture 12" descr="A view from the top of a building&#10;&#10;Description automatically generated">
            <a:extLst>
              <a:ext uri="{FF2B5EF4-FFF2-40B4-BE49-F238E27FC236}">
                <a16:creationId xmlns:a16="http://schemas.microsoft.com/office/drawing/2014/main" id="{40E376D2-2E55-E455-8703-525CB82008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2212" y="3515198"/>
            <a:ext cx="3833256" cy="255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eiling with white and black tiles&#10;&#10;Description automatically generated with medium confidence">
            <a:extLst>
              <a:ext uri="{FF2B5EF4-FFF2-40B4-BE49-F238E27FC236}">
                <a16:creationId xmlns:a16="http://schemas.microsoft.com/office/drawing/2014/main" id="{47D0A5AB-85D4-0E4B-6FDB-2500D3217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514" y="2956854"/>
            <a:ext cx="4492779" cy="33708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710818" y="905960"/>
            <a:ext cx="67003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ceilings in classrooms and hallways in areas C,D,E,F,G,H,J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installing casework and countertops throughout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installing light fixtures and grilles throughout the building.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interior framing and block walls for CTE wing.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6" name="Picture 5" descr="Long hallway with painted walls&#10;&#10;Description automatically generated">
            <a:extLst>
              <a:ext uri="{FF2B5EF4-FFF2-40B4-BE49-F238E27FC236}">
                <a16:creationId xmlns:a16="http://schemas.microsoft.com/office/drawing/2014/main" id="{03872CC9-CF82-CB41-8D1F-539101EBA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34" y="624051"/>
            <a:ext cx="4207423" cy="2804949"/>
          </a:xfrm>
          <a:prstGeom prst="rect">
            <a:avLst/>
          </a:prstGeom>
        </p:spPr>
      </p:pic>
      <p:pic>
        <p:nvPicPr>
          <p:cNvPr id="11" name="Picture 10" descr="Long hallway with doors and a few lights&#10;&#10;Description automatically generated with medium confidence">
            <a:extLst>
              <a:ext uri="{FF2B5EF4-FFF2-40B4-BE49-F238E27FC236}">
                <a16:creationId xmlns:a16="http://schemas.microsoft.com/office/drawing/2014/main" id="{D7E26658-42F7-4B71-BF73-CA56652476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534" y="3522801"/>
            <a:ext cx="4207423" cy="280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oom with tables and desks&#10;&#10;Description automatically generated">
            <a:extLst>
              <a:ext uri="{FF2B5EF4-FFF2-40B4-BE49-F238E27FC236}">
                <a16:creationId xmlns:a16="http://schemas.microsoft.com/office/drawing/2014/main" id="{D0C201B8-019D-B3AC-1AAC-86CE85FBE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4480" y="2778616"/>
            <a:ext cx="5082207" cy="33881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5089816" y="691245"/>
            <a:ext cx="58101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Plumbing trim out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Electrical trim out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doors/hardware throughout the building.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Continue with AWC &amp; Corner Guards throughout hallways.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8" name="Picture 7" descr="A room with a few windows&#10;&#10;Description automatically generated with medium confidence">
            <a:extLst>
              <a:ext uri="{FF2B5EF4-FFF2-40B4-BE49-F238E27FC236}">
                <a16:creationId xmlns:a16="http://schemas.microsoft.com/office/drawing/2014/main" id="{AB41E86B-95FB-5690-9FC7-1DCCA452B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60" y="691245"/>
            <a:ext cx="3875717" cy="2583811"/>
          </a:xfrm>
          <a:prstGeom prst="rect">
            <a:avLst/>
          </a:prstGeom>
        </p:spPr>
      </p:pic>
      <p:pic>
        <p:nvPicPr>
          <p:cNvPr id="10" name="Picture 9" descr="A staircase leading to a building&#10;&#10;Description automatically generated">
            <a:extLst>
              <a:ext uri="{FF2B5EF4-FFF2-40B4-BE49-F238E27FC236}">
                <a16:creationId xmlns:a16="http://schemas.microsoft.com/office/drawing/2014/main" id="{EE9146E1-42B3-6F91-367B-0CD3E25B10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59" y="3582943"/>
            <a:ext cx="3875717" cy="258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0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room with tables and desks&#10;&#10;Description automatically generated">
            <a:extLst>
              <a:ext uri="{FF2B5EF4-FFF2-40B4-BE49-F238E27FC236}">
                <a16:creationId xmlns:a16="http://schemas.microsoft.com/office/drawing/2014/main" id="{8429D573-D352-32A5-BC70-EFA4B3A66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6963" y="2999567"/>
            <a:ext cx="4775166" cy="3581320"/>
          </a:xfrm>
          <a:prstGeom prst="rect">
            <a:avLst/>
          </a:prstGeom>
        </p:spPr>
      </p:pic>
      <p:pic>
        <p:nvPicPr>
          <p:cNvPr id="6" name="Picture 5" descr="A bathroom with sinks and mirrors&#10;&#10;Description automatically generated">
            <a:extLst>
              <a:ext uri="{FF2B5EF4-FFF2-40B4-BE49-F238E27FC236}">
                <a16:creationId xmlns:a16="http://schemas.microsoft.com/office/drawing/2014/main" id="{7643EC86-1D91-9E58-A34D-D8FA8CB01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04" y="668709"/>
            <a:ext cx="4775166" cy="35813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899106" y="691245"/>
            <a:ext cx="38768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Epoxy flooring.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epoxy flooring in area 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kitchen equipment installation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Finish casework in athletics area.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Prepare gym to receive athletic flooring</a:t>
            </a:r>
          </a:p>
        </p:txBody>
      </p:sp>
    </p:spTree>
    <p:extLst>
      <p:ext uri="{BB962C8B-B14F-4D97-AF65-F5344CB8AC3E}">
        <p14:creationId xmlns:p14="http://schemas.microsoft.com/office/powerpoint/2010/main" val="10531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C827173F90CE4CAAEACB43AC5845CA" ma:contentTypeVersion="5" ma:contentTypeDescription="Create a new document." ma:contentTypeScope="" ma:versionID="552a391279c0cccc1b1c16b57ad64a33">
  <xsd:schema xmlns:xsd="http://www.w3.org/2001/XMLSchema" xmlns:xs="http://www.w3.org/2001/XMLSchema" xmlns:p="http://schemas.microsoft.com/office/2006/metadata/properties" xmlns:ns3="7d19284e-b7dd-474a-a7ae-a975820207c4" targetNamespace="http://schemas.microsoft.com/office/2006/metadata/properties" ma:root="true" ma:fieldsID="cdfc04d774a2ccf02a14cc88a8ed1726" ns3:_="">
    <xsd:import namespace="7d19284e-b7dd-474a-a7ae-a975820207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9284e-b7dd-474a-a7ae-a975820207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7F4215-C6BB-44A3-9A5E-9446E6835900}">
  <ds:schemaRefs>
    <ds:schemaRef ds:uri="7d19284e-b7dd-474a-a7ae-a975820207c4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70AAA4A-9882-48E4-9283-AF6D381D81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19284e-b7dd-474a-a7ae-a975820207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281</Words>
  <Application>Microsoft Office PowerPoint</Application>
  <PresentationFormat>Widescreen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2024-05-20T22:04:22Z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0x010100D2C827173F90CE4CAAEACB43AC5845CA</vt:lpwstr>
  </property>
</Properties>
</file>