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18" r:id="rId6"/>
    <p:sldId id="364" r:id="rId7"/>
    <p:sldId id="376" r:id="rId8"/>
    <p:sldId id="377" r:id="rId9"/>
    <p:sldId id="373" r:id="rId10"/>
    <p:sldId id="374" r:id="rId11"/>
    <p:sldId id="375" r:id="rId12"/>
    <p:sldId id="309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22" d="100"/>
          <a:sy n="122" d="100"/>
        </p:scale>
        <p:origin x="2035" y="96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6/17/2024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June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building&#10;&#10;Description automatically generated">
            <a:extLst>
              <a:ext uri="{FF2B5EF4-FFF2-40B4-BE49-F238E27FC236}">
                <a16:creationId xmlns:a16="http://schemas.microsoft.com/office/drawing/2014/main" id="{6C57E7F5-FBD6-99CB-5D37-0AE8135EE6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80"/>
          <a:stretch/>
        </p:blipFill>
        <p:spPr>
          <a:xfrm>
            <a:off x="1123744" y="869322"/>
            <a:ext cx="9857144" cy="5616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building with many parking lots&#10;&#10;Description automatically generated with medium confidence">
            <a:extLst>
              <a:ext uri="{FF2B5EF4-FFF2-40B4-BE49-F238E27FC236}">
                <a16:creationId xmlns:a16="http://schemas.microsoft.com/office/drawing/2014/main" id="{0A6F33F3-A25A-645B-BC4D-2A203C976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9" y="2274839"/>
            <a:ext cx="5555872" cy="4123086"/>
          </a:xfrm>
          <a:prstGeom prst="rect">
            <a:avLst/>
          </a:prstGeom>
        </p:spPr>
      </p:pic>
      <p:pic>
        <p:nvPicPr>
          <p:cNvPr id="9" name="Picture 8" descr="A large area with a lot of debris&#10;&#10;Description automatically generated with medium confidence">
            <a:extLst>
              <a:ext uri="{FF2B5EF4-FFF2-40B4-BE49-F238E27FC236}">
                <a16:creationId xmlns:a16="http://schemas.microsoft.com/office/drawing/2014/main" id="{0252D9EC-8782-25F6-1F9E-67388978A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95" y="702523"/>
            <a:ext cx="5497448" cy="412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Face Brick in the front of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concrete flatwork around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exterior handrails.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Storm Water on New Drive/Parking Area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Demo is complete 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786F7D38-5F1B-C966-D732-443BAB786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98" y="681934"/>
            <a:ext cx="5499584" cy="4129517"/>
          </a:xfrm>
          <a:prstGeom prst="rect">
            <a:avLst/>
          </a:prstGeom>
        </p:spPr>
      </p:pic>
      <p:pic>
        <p:nvPicPr>
          <p:cNvPr id="5" name="Picture 4" descr="Aerial view of a building&#10;&#10;Description automatically generated">
            <a:extLst>
              <a:ext uri="{FF2B5EF4-FFF2-40B4-BE49-F238E27FC236}">
                <a16:creationId xmlns:a16="http://schemas.microsoft.com/office/drawing/2014/main" id="{7D1C23B4-F303-CC9A-E0AA-E2EDAAA26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779" y="2273577"/>
            <a:ext cx="5552849" cy="412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2" y="681934"/>
            <a:ext cx="70931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Gutters and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Install CTE Main Entry Store Front Door.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tying in Gutters with TPO roof membrane.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20014-3B93-2F3C-BA77-D42A2C9F33A0}"/>
              </a:ext>
            </a:extLst>
          </p:cNvPr>
          <p:cNvSpPr txBox="1"/>
          <p:nvPr/>
        </p:nvSpPr>
        <p:spPr>
          <a:xfrm>
            <a:off x="127328" y="5020114"/>
            <a:ext cx="5905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Canopy installation to continue around new building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Landscaping to begin. Prep has started. 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9DDA-D64D-38C4-EAB0-7728F1B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93DADF-4461-C231-F3B8-2460E83E70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D93ECEB-6BA7-7D01-CCDF-9950DB050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68A53-68AA-B513-07A0-C4CAA3BD6ADB}"/>
              </a:ext>
            </a:extLst>
          </p:cNvPr>
          <p:cNvSpPr txBox="1"/>
          <p:nvPr/>
        </p:nvSpPr>
        <p:spPr>
          <a:xfrm>
            <a:off x="4020510" y="918018"/>
            <a:ext cx="38768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flooring in Area D (Today)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 Culinary Equipment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corridor flooring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epoxy (Thursday)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Furniture delivery starting today.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 descr="People standing in a hallway&#10;&#10;Description automatically generated">
            <a:extLst>
              <a:ext uri="{FF2B5EF4-FFF2-40B4-BE49-F238E27FC236}">
                <a16:creationId xmlns:a16="http://schemas.microsoft.com/office/drawing/2014/main" id="{3D2BCEE0-4C9B-095C-41AD-E8C59773E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507716" y="1564908"/>
            <a:ext cx="5175115" cy="3881336"/>
          </a:xfrm>
          <a:prstGeom prst="rect">
            <a:avLst/>
          </a:prstGeom>
        </p:spPr>
      </p:pic>
      <p:pic>
        <p:nvPicPr>
          <p:cNvPr id="12" name="Picture 11" descr="A large building with a large sign&#10;&#10;Description automatically generated with medium confidence">
            <a:extLst>
              <a:ext uri="{FF2B5EF4-FFF2-40B4-BE49-F238E27FC236}">
                <a16:creationId xmlns:a16="http://schemas.microsoft.com/office/drawing/2014/main" id="{32BEB40E-D240-42DC-0E95-DC7B3FDCE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524601" y="1564908"/>
            <a:ext cx="5175116" cy="38813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00221B-366E-EFE6-A6CF-ECB8B87EC5B9}"/>
              </a:ext>
            </a:extLst>
          </p:cNvPr>
          <p:cNvSpPr txBox="1"/>
          <p:nvPr/>
        </p:nvSpPr>
        <p:spPr>
          <a:xfrm>
            <a:off x="4157583" y="5178004"/>
            <a:ext cx="3876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ym typeface="Wingdings" panose="05000000000000000000" pitchFamily="2" charset="2"/>
              </a:rPr>
              <a:t> Main Entry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                                Cafeteria 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kitchen with stainless steel tables and sink&#10;&#10;Description automatically generated">
            <a:extLst>
              <a:ext uri="{FF2B5EF4-FFF2-40B4-BE49-F238E27FC236}">
                <a16:creationId xmlns:a16="http://schemas.microsoft.com/office/drawing/2014/main" id="{EF5920F4-020C-986A-AFF9-DB563F136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34" y="3588112"/>
            <a:ext cx="4420284" cy="2795242"/>
          </a:xfrm>
          <a:prstGeom prst="rect">
            <a:avLst/>
          </a:prstGeom>
        </p:spPr>
      </p:pic>
      <p:pic>
        <p:nvPicPr>
          <p:cNvPr id="7" name="Picture 6" descr="A sign on the ceiling of a building&#10;&#10;Description automatically generated">
            <a:extLst>
              <a:ext uri="{FF2B5EF4-FFF2-40B4-BE49-F238E27FC236}">
                <a16:creationId xmlns:a16="http://schemas.microsoft.com/office/drawing/2014/main" id="{FB1DEA13-9070-AE30-4794-B178987EA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12458"/>
            <a:ext cx="4494528" cy="33708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710818" y="755648"/>
            <a:ext cx="67003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installing casework and countertops in Athletics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installing light fixtures and grilles throughout the building.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Kitchen Equipment Install &amp; Cooler/Freezer Start up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Start install of gym floor next week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 Duct sock install complete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 descr="Long hallway with painted walls&#10;&#10;Description automatically generated">
            <a:extLst>
              <a:ext uri="{FF2B5EF4-FFF2-40B4-BE49-F238E27FC236}">
                <a16:creationId xmlns:a16="http://schemas.microsoft.com/office/drawing/2014/main" id="{03872CC9-CF82-CB41-8D1F-539101EBA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534" y="624051"/>
            <a:ext cx="4207423" cy="2804949"/>
          </a:xfrm>
          <a:prstGeom prst="rect">
            <a:avLst/>
          </a:prstGeom>
        </p:spPr>
      </p:pic>
      <p:pic>
        <p:nvPicPr>
          <p:cNvPr id="2" name="Picture 1" descr="A large room with a large ceiling&#10;&#10;Description automatically generated with medium confidence">
            <a:extLst>
              <a:ext uri="{FF2B5EF4-FFF2-40B4-BE49-F238E27FC236}">
                <a16:creationId xmlns:a16="http://schemas.microsoft.com/office/drawing/2014/main" id="{97EEDE80-CC47-B4C1-88CA-37C03BF67D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534" y="624051"/>
            <a:ext cx="4420284" cy="280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ign on the ceiling of a building&#10;&#10;Description automatically generated">
            <a:extLst>
              <a:ext uri="{FF2B5EF4-FFF2-40B4-BE49-F238E27FC236}">
                <a16:creationId xmlns:a16="http://schemas.microsoft.com/office/drawing/2014/main" id="{364B086E-9A19-3046-1EA8-93B993FE0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478" y="2778616"/>
            <a:ext cx="5082207" cy="3388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5089816" y="691245"/>
            <a:ext cx="58101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Plumbing trim out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Electrical trim out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doors/hardware throughout the building.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Continue with AWC &amp; Corner Guards throughout hallways.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8" name="Picture 7" descr="A room with a few windows&#10;&#10;Description automatically generated with medium confidence">
            <a:extLst>
              <a:ext uri="{FF2B5EF4-FFF2-40B4-BE49-F238E27FC236}">
                <a16:creationId xmlns:a16="http://schemas.microsoft.com/office/drawing/2014/main" id="{AB41E86B-95FB-5690-9FC7-1DCCA452B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60" y="691245"/>
            <a:ext cx="3875717" cy="2583811"/>
          </a:xfrm>
          <a:prstGeom prst="rect">
            <a:avLst/>
          </a:prstGeom>
        </p:spPr>
      </p:pic>
      <p:pic>
        <p:nvPicPr>
          <p:cNvPr id="10" name="Picture 9" descr="A staircase leading to a building&#10;&#10;Description automatically generated">
            <a:extLst>
              <a:ext uri="{FF2B5EF4-FFF2-40B4-BE49-F238E27FC236}">
                <a16:creationId xmlns:a16="http://schemas.microsoft.com/office/drawing/2014/main" id="{EE9146E1-42B3-6F91-367B-0CD3E25B1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59" y="3582943"/>
            <a:ext cx="3875717" cy="2583811"/>
          </a:xfrm>
          <a:prstGeom prst="rect">
            <a:avLst/>
          </a:prstGeom>
        </p:spPr>
      </p:pic>
      <p:pic>
        <p:nvPicPr>
          <p:cNvPr id="5" name="Picture 4" descr="A large room with columns&#10;&#10;Description automatically generated">
            <a:extLst>
              <a:ext uri="{FF2B5EF4-FFF2-40B4-BE49-F238E27FC236}">
                <a16:creationId xmlns:a16="http://schemas.microsoft.com/office/drawing/2014/main" id="{0FA37D31-03F7-C6DF-8722-E9E572243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459" y="3582944"/>
            <a:ext cx="3875717" cy="2583810"/>
          </a:xfrm>
          <a:prstGeom prst="rect">
            <a:avLst/>
          </a:prstGeom>
        </p:spPr>
      </p:pic>
      <p:pic>
        <p:nvPicPr>
          <p:cNvPr id="9" name="Picture 8" descr="A reception desk in a building&#10;&#10;Description automatically generated">
            <a:extLst>
              <a:ext uri="{FF2B5EF4-FFF2-40B4-BE49-F238E27FC236}">
                <a16:creationId xmlns:a16="http://schemas.microsoft.com/office/drawing/2014/main" id="{4FE71F4D-1B0B-6DD2-C3FB-8DC90EF406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459" y="691246"/>
            <a:ext cx="3875717" cy="25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arge warehouse with a large ceiling&#10;&#10;Description automatically generated with medium confidence">
            <a:extLst>
              <a:ext uri="{FF2B5EF4-FFF2-40B4-BE49-F238E27FC236}">
                <a16:creationId xmlns:a16="http://schemas.microsoft.com/office/drawing/2014/main" id="{8016DC02-988B-C171-B93E-D4A05CE5E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964" y="3023888"/>
            <a:ext cx="4775166" cy="3581374"/>
          </a:xfrm>
          <a:prstGeom prst="rect">
            <a:avLst/>
          </a:prstGeom>
        </p:spPr>
      </p:pic>
      <p:pic>
        <p:nvPicPr>
          <p:cNvPr id="5" name="Picture 4" descr="A brick building with a metal roof&#10;&#10;Description automatically generated">
            <a:extLst>
              <a:ext uri="{FF2B5EF4-FFF2-40B4-BE49-F238E27FC236}">
                <a16:creationId xmlns:a16="http://schemas.microsoft.com/office/drawing/2014/main" id="{46F416A4-6270-D4DA-CFC8-97FD1873B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4" y="666926"/>
            <a:ext cx="4775095" cy="35813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97A700-A594-4FDB-30CF-7A448219AF35}"/>
              </a:ext>
            </a:extLst>
          </p:cNvPr>
          <p:cNvSpPr txBox="1"/>
          <p:nvPr/>
        </p:nvSpPr>
        <p:spPr>
          <a:xfrm>
            <a:off x="4939599" y="934236"/>
            <a:ext cx="61095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duct work in B &amp; A.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chiller piping throughout A/B.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overhead MEP Runs throughout CTE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Sheetrocking – Tape &amp; Float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CMU Paint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E46DA8-CBA6-3495-CD88-46906840AA48}"/>
              </a:ext>
            </a:extLst>
          </p:cNvPr>
          <p:cNvSpPr txBox="1"/>
          <p:nvPr/>
        </p:nvSpPr>
        <p:spPr>
          <a:xfrm>
            <a:off x="319583" y="4515557"/>
            <a:ext cx="61095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HBN Providing Temp Air to increase airflow through CTE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C827173F90CE4CAAEACB43AC5845CA" ma:contentTypeVersion="5" ma:contentTypeDescription="Create a new document." ma:contentTypeScope="" ma:versionID="552a391279c0cccc1b1c16b57ad64a33">
  <xsd:schema xmlns:xsd="http://www.w3.org/2001/XMLSchema" xmlns:xs="http://www.w3.org/2001/XMLSchema" xmlns:p="http://schemas.microsoft.com/office/2006/metadata/properties" xmlns:ns3="7d19284e-b7dd-474a-a7ae-a975820207c4" targetNamespace="http://schemas.microsoft.com/office/2006/metadata/properties" ma:root="true" ma:fieldsID="cdfc04d774a2ccf02a14cc88a8ed1726" ns3:_="">
    <xsd:import namespace="7d19284e-b7dd-474a-a7ae-a975820207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9284e-b7dd-474a-a7ae-a97582020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7F4215-C6BB-44A3-9A5E-9446E6835900}">
  <ds:schemaRefs>
    <ds:schemaRef ds:uri="7d19284e-b7dd-474a-a7ae-a975820207c4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70AAA4A-9882-48E4-9283-AF6D381D81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19284e-b7dd-474a-a7ae-a975820207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247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2024-06-17T18:21:01Z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0x010100D2C827173F90CE4CAAEACB43AC5845CA</vt:lpwstr>
  </property>
</Properties>
</file>