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318" r:id="rId6"/>
    <p:sldId id="364" r:id="rId7"/>
    <p:sldId id="376" r:id="rId8"/>
    <p:sldId id="377" r:id="rId9"/>
    <p:sldId id="373" r:id="rId10"/>
    <p:sldId id="374" r:id="rId11"/>
    <p:sldId id="375" r:id="rId12"/>
    <p:sldId id="309" r:id="rId13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597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F2F2F2"/>
    <a:srgbClr val="014067"/>
    <a:srgbClr val="3F3F3F"/>
    <a:srgbClr val="014E7D"/>
    <a:srgbClr val="013657"/>
    <a:srgbClr val="01456F"/>
    <a:srgbClr val="014B79"/>
    <a:srgbClr val="0937C9"/>
    <a:srgbClr val="002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74" autoAdjust="0"/>
  </p:normalViewPr>
  <p:slideViewPr>
    <p:cSldViewPr snapToGrid="0" showGuides="1">
      <p:cViewPr varScale="1">
        <p:scale>
          <a:sx n="115" d="100"/>
          <a:sy n="115" d="100"/>
        </p:scale>
        <p:origin x="258" y="108"/>
      </p:cViewPr>
      <p:guideLst>
        <p:guide pos="3840"/>
        <p:guide pos="597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BEDA40-91A9-49DC-B402-0EBE674AAE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CBB508-5589-42E7-A433-D119AC0FFB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872BFC85-49E4-447A-A7E3-16153CB2FE2A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232ABA-B33A-4B3B-8412-C1773FBF3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1832E-3B48-42CB-80A7-CD8E48D52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9F1072A3-100F-40A9-915F-8D2D9E6962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537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1071B50E-4C60-4F9E-B773-52059170945B}" type="datetimeFigureOut">
              <a:rPr lang="en-US" noProof="0" smtClean="0"/>
              <a:t>7/15/2024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79230CFA-805A-4FD3-B3A0-DAAA5993DA1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98927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SUBTITLE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04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537" userDrawn="1">
          <p15:clr>
            <a:srgbClr val="FBAE40"/>
          </p15:clr>
        </p15:guide>
        <p15:guide id="3" pos="138" userDrawn="1">
          <p15:clr>
            <a:srgbClr val="FBAE40"/>
          </p15:clr>
        </p15:guide>
        <p15:guide id="4" orient="horz" pos="4178" userDrawn="1">
          <p15:clr>
            <a:srgbClr val="FBAE40"/>
          </p15:clr>
        </p15:guide>
        <p15:guide id="5" orient="horz" pos="142" userDrawn="1">
          <p15:clr>
            <a:srgbClr val="FBAE40"/>
          </p15:clr>
        </p15:guide>
        <p15:guide id="6" pos="2457" userDrawn="1">
          <p15:clr>
            <a:srgbClr val="FBAE40"/>
          </p15:clr>
        </p15:guide>
        <p15:guide id="7" pos="43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95572AA9-EFAE-4771-B1EE-47E3611737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239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3" userDrawn="1">
          <p15:clr>
            <a:srgbClr val="FBAE40"/>
          </p15:clr>
        </p15:guide>
        <p15:guide id="4" orient="horz" pos="4170" userDrawn="1">
          <p15:clr>
            <a:srgbClr val="FBAE40"/>
          </p15:clr>
        </p15:guide>
        <p15:guide id="5" pos="7537" userDrawn="1">
          <p15:clr>
            <a:srgbClr val="FBAE40"/>
          </p15:clr>
        </p15:guide>
        <p15:guide id="6" orient="horz" pos="1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rgbClr val="EAB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Title 1" title="Title 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4000" y="0"/>
            <a:ext cx="5588000" cy="6872249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4223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805F1696-7D6B-4055-94C3-E4C179F63596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B9EC3A9-7039-403A-9414-429521308A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0177" y="1435100"/>
            <a:ext cx="6021821" cy="5422900"/>
          </a:xfrm>
          <a:custGeom>
            <a:avLst/>
            <a:gdLst>
              <a:gd name="connsiteX0" fmla="*/ 6021821 w 6021821"/>
              <a:gd name="connsiteY0" fmla="*/ 0 h 5422900"/>
              <a:gd name="connsiteX1" fmla="*/ 6021821 w 6021821"/>
              <a:gd name="connsiteY1" fmla="*/ 5422900 h 5422900"/>
              <a:gd name="connsiteX2" fmla="*/ 0 w 6021821"/>
              <a:gd name="connsiteY2" fmla="*/ 5422900 h 542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1821" h="5422900">
                <a:moveTo>
                  <a:pt x="6021821" y="0"/>
                </a:moveTo>
                <a:lnTo>
                  <a:pt x="6021821" y="5422900"/>
                </a:lnTo>
                <a:lnTo>
                  <a:pt x="0" y="5422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Ins="365760" anchor="ctr">
            <a:noAutofit/>
          </a:bodyPr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2314" y="1185452"/>
            <a:ext cx="1839685" cy="16339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2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B154C1-CE47-4220-9832-4FD0868A64A8}"/>
              </a:ext>
            </a:extLst>
          </p:cNvPr>
          <p:cNvSpPr txBox="1"/>
          <p:nvPr userDrawn="1"/>
        </p:nvSpPr>
        <p:spPr>
          <a:xfrm>
            <a:off x="11073384" y="237744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19" name="Title 1" title="Title ">
            <a:extLst>
              <a:ext uri="{FF2B5EF4-FFF2-40B4-BE49-F238E27FC236}">
                <a16:creationId xmlns:a16="http://schemas.microsoft.com/office/drawing/2014/main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311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i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Content Placeholder 3" title="Bullet Points">
            <a:extLst>
              <a:ext uri="{FF2B5EF4-FFF2-40B4-BE49-F238E27FC236}">
                <a16:creationId xmlns:a16="http://schemas.microsoft.com/office/drawing/2014/main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5" title="Bullet Points">
            <a:extLst>
              <a:ext uri="{FF2B5EF4-FFF2-40B4-BE49-F238E27FC236}">
                <a16:creationId xmlns:a16="http://schemas.microsoft.com/office/drawing/2014/main" id="{D957FBD7-2C3C-4DD1-954F-DF1E007BE590}"/>
              </a:ext>
            </a:extLst>
          </p:cNvPr>
          <p:cNvSpPr>
            <a:spLocks noGrp="1"/>
          </p:cNvSpPr>
          <p:nvPr userDrawn="1"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24" name="Text Placeholder 4" title="Subtitle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25654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4F49194-9068-41AA-B460-962319BF96A4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Diagonal Stripe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4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990C03-1647-2044-B335-6F5F19E4E5F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here</a:t>
            </a:r>
          </a:p>
        </p:txBody>
      </p:sp>
      <p:sp>
        <p:nvSpPr>
          <p:cNvPr id="20" name="Chart Placeholder 2" title="Chart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0047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able Placeholder 11" title="Table">
            <a:extLst>
              <a:ext uri="{FF2B5EF4-FFF2-40B4-BE49-F238E27FC236}">
                <a16:creationId xmlns:a16="http://schemas.microsoft.com/office/drawing/2014/main" id="{7CD3E31F-0AF8-4EB8-B6FA-BD95A2EDA63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4020D1-D35E-497E-97F1-84A6EA9D048E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Parallelogram 32">
              <a:extLst>
                <a:ext uri="{FF2B5EF4-FFF2-40B4-BE49-F238E27FC236}">
                  <a16:creationId xmlns:a16="http://schemas.microsoft.com/office/drawing/2014/main" id="{849B962F-68BC-4B89-B4D8-D862517534DF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7" name="Text Placeholder 4" title="Subtitle">
            <a:extLst>
              <a:ext uri="{FF2B5EF4-FFF2-40B4-BE49-F238E27FC236}">
                <a16:creationId xmlns:a16="http://schemas.microsoft.com/office/drawing/2014/main" id="{FE79FAE9-2A8C-46BA-8738-44CBCF7294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41506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9ED029D-F488-47E5-B064-0E35B31D23A5}"/>
              </a:ext>
            </a:extLst>
          </p:cNvPr>
          <p:cNvSpPr/>
          <p:nvPr userDrawn="1"/>
        </p:nvSpPr>
        <p:spPr>
          <a:xfrm flipV="1">
            <a:off x="0" y="-5"/>
            <a:ext cx="11747500" cy="629920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Picture Placeholder 31" title="Image">
            <a:extLst>
              <a:ext uri="{FF2B5EF4-FFF2-40B4-BE49-F238E27FC236}">
                <a16:creationId xmlns:a16="http://schemas.microsoft.com/office/drawing/2014/main" id="{D683190A-95C6-428D-AEE4-FC8350C324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78F4957-6DDE-40CE-9D33-00B1434FA08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 title="Title ">
            <a:extLst>
              <a:ext uri="{FF2B5EF4-FFF2-40B4-BE49-F238E27FC236}">
                <a16:creationId xmlns:a16="http://schemas.microsoft.com/office/drawing/2014/main" id="{D9A8085F-72C4-4DFB-813E-C5666B0CC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anchor="ctr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Add Caption Here</a:t>
            </a:r>
          </a:p>
        </p:txBody>
      </p:sp>
    </p:spTree>
    <p:extLst>
      <p:ext uri="{BB962C8B-B14F-4D97-AF65-F5344CB8AC3E}">
        <p14:creationId xmlns:p14="http://schemas.microsoft.com/office/powerpoint/2010/main" val="423757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Name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59BE165-3EB5-4C11-8B53-6E98C0BC2E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Phone Number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Email 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Company Website</a:t>
            </a:r>
          </a:p>
        </p:txBody>
      </p:sp>
      <p:sp>
        <p:nvSpPr>
          <p:cNvPr id="14" name="Shape 4157">
            <a:extLst>
              <a:ext uri="{FF2B5EF4-FFF2-40B4-BE49-F238E27FC236}">
                <a16:creationId xmlns:a16="http://schemas.microsoft.com/office/drawing/2014/main" id="{A30A8F28-98F4-425F-A750-78192A157DF4}"/>
              </a:ext>
            </a:extLst>
          </p:cNvPr>
          <p:cNvSpPr/>
          <p:nvPr userDrawn="1"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5" name="Shape 4186">
            <a:extLst>
              <a:ext uri="{FF2B5EF4-FFF2-40B4-BE49-F238E27FC236}">
                <a16:creationId xmlns:a16="http://schemas.microsoft.com/office/drawing/2014/main" id="{2F84D399-8148-4E86-A1E4-BE7D1D81383A}"/>
              </a:ext>
            </a:extLst>
          </p:cNvPr>
          <p:cNvSpPr/>
          <p:nvPr userDrawn="1"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9" name="Shape 4379">
            <a:extLst>
              <a:ext uri="{FF2B5EF4-FFF2-40B4-BE49-F238E27FC236}">
                <a16:creationId xmlns:a16="http://schemas.microsoft.com/office/drawing/2014/main" id="{E4408FF8-E342-42F8-BBE9-1220822B5E99}"/>
              </a:ext>
            </a:extLst>
          </p:cNvPr>
          <p:cNvSpPr/>
          <p:nvPr userDrawn="1"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0" name="Shape 4487">
            <a:extLst>
              <a:ext uri="{FF2B5EF4-FFF2-40B4-BE49-F238E27FC236}">
                <a16:creationId xmlns:a16="http://schemas.microsoft.com/office/drawing/2014/main" id="{11D27456-C005-4109-9E74-0B692200A0B3}"/>
              </a:ext>
            </a:extLst>
          </p:cNvPr>
          <p:cNvSpPr/>
          <p:nvPr userDrawn="1"/>
        </p:nvSpPr>
        <p:spPr>
          <a:xfrm>
            <a:off x="6471716" y="4650082"/>
            <a:ext cx="233318" cy="233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905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56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078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343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014328B-D576-4B5C-A4AE-CF983189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481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226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9A1E80C-1A76-4D3E-92A1-84686686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4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26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2728E0A-430E-4C6A-BF56-06FA8510F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430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CC52C5C1-EC33-44C1-9D54-A1058BBF1812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A0030CD-8C9E-4AA5-8C5D-F9B2EDB7E17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872EE65E-EE50-4A3E-861E-1D6C241CB8EA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76AD1EF-E06C-4D3C-9693-26844D01C83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Parallelogram 28">
              <a:extLst>
                <a:ext uri="{FF2B5EF4-FFF2-40B4-BE49-F238E27FC236}">
                  <a16:creationId xmlns:a16="http://schemas.microsoft.com/office/drawing/2014/main" id="{57D44C42-44C0-420A-A125-9B1A979D4F56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406089BB-36DC-4E23-B215-527A8A18FCF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8C43A6-50C6-704E-BADC-6D83BADE7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1439B-965F-3548-AF77-89501B24F6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1990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7E8A2C98-F26E-415A-B931-1B89CA46C1CF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B2FB48C-0C70-4DBE-B904-A134B6644DD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8" name="Diagonal Stripe 27">
              <a:extLst>
                <a:ext uri="{FF2B5EF4-FFF2-40B4-BE49-F238E27FC236}">
                  <a16:creationId xmlns:a16="http://schemas.microsoft.com/office/drawing/2014/main" id="{4F2E2158-1E6E-4E0D-BDAB-B20041C7361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26D62DB-3A5A-4DA1-BFA4-D9E58676E86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F5A729A7-3A5C-405C-AE06-180E7529E477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41E23981-B12A-4AC3-A030-337BBBA5E45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3" name="Title 1" title="Title ">
            <a:extLst>
              <a:ext uri="{FF2B5EF4-FFF2-40B4-BE49-F238E27FC236}">
                <a16:creationId xmlns:a16="http://schemas.microsoft.com/office/drawing/2014/main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69A007-934D-7A4B-9EFA-82044EF4D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5841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CE2EB-00DF-4EBA-BF1F-D37805D4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91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488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85" r:id="rId3"/>
    <p:sldLayoutId id="2147483706" r:id="rId4"/>
    <p:sldLayoutId id="2147483708" r:id="rId5"/>
    <p:sldLayoutId id="2147483704" r:id="rId6"/>
    <p:sldLayoutId id="2147483689" r:id="rId7"/>
    <p:sldLayoutId id="2147483668" r:id="rId8"/>
    <p:sldLayoutId id="2147483707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692" r:id="rId17"/>
    <p:sldLayoutId id="2147483697" r:id="rId18"/>
    <p:sldLayoutId id="2147483674" r:id="rId19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76BEC16-86DD-44BE-87B1-362336C2B4E7}"/>
              </a:ext>
            </a:extLst>
          </p:cNvPr>
          <p:cNvSpPr txBox="1"/>
          <p:nvPr/>
        </p:nvSpPr>
        <p:spPr>
          <a:xfrm>
            <a:off x="10036366" y="6189214"/>
            <a:ext cx="1816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July  2024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644262-754B-43AA-9681-3BA389B6D0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9550" y="668786"/>
            <a:ext cx="6692900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2019 Nederland ISD Bond Project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3C9182-56DF-4944-B234-0D8293926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6846" y="492865"/>
            <a:ext cx="940179" cy="9920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E3572B-2D9E-4121-AF53-70A4E18A0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7942" y="492865"/>
            <a:ext cx="938865" cy="993734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50D72236-3208-4FCF-9075-240244A9D8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673" t="9811" r="11852" b="57736"/>
          <a:stretch/>
        </p:blipFill>
        <p:spPr>
          <a:xfrm>
            <a:off x="747972" y="1859222"/>
            <a:ext cx="5716846" cy="31395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C337AEE-CA7A-6067-28D3-1417D62EB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844" y="2287328"/>
            <a:ext cx="4178673" cy="1885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069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 aerial view of a building&#10;&#10;Description automatically generated">
            <a:extLst>
              <a:ext uri="{FF2B5EF4-FFF2-40B4-BE49-F238E27FC236}">
                <a16:creationId xmlns:a16="http://schemas.microsoft.com/office/drawing/2014/main" id="{6C57E7F5-FBD6-99CB-5D37-0AE8135EE6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280"/>
          <a:stretch/>
        </p:blipFill>
        <p:spPr>
          <a:xfrm>
            <a:off x="723694" y="272422"/>
            <a:ext cx="9857144" cy="56168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827390" y="102648"/>
            <a:ext cx="1364610" cy="538417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3"/>
            <a:ext cx="1395899" cy="316110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5965" y="110172"/>
            <a:ext cx="5160069" cy="600788"/>
          </a:xfrm>
        </p:spPr>
        <p:txBody>
          <a:bodyPr>
            <a:normAutofit/>
          </a:bodyPr>
          <a:lstStyle/>
          <a:p>
            <a:r>
              <a:rPr lang="en-US" sz="3900" dirty="0"/>
              <a:t>Nederland High School</a:t>
            </a:r>
          </a:p>
        </p:txBody>
      </p:sp>
    </p:spTree>
    <p:extLst>
      <p:ext uri="{BB962C8B-B14F-4D97-AF65-F5344CB8AC3E}">
        <p14:creationId xmlns:p14="http://schemas.microsoft.com/office/powerpoint/2010/main" val="55410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building with many parking lots&#10;&#10;Description automatically generated with medium confidence">
            <a:extLst>
              <a:ext uri="{FF2B5EF4-FFF2-40B4-BE49-F238E27FC236}">
                <a16:creationId xmlns:a16="http://schemas.microsoft.com/office/drawing/2014/main" id="{0A6F33F3-A25A-645B-BC4D-2A203C976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219" y="2274839"/>
            <a:ext cx="5555872" cy="4123086"/>
          </a:xfrm>
          <a:prstGeom prst="rect">
            <a:avLst/>
          </a:prstGeom>
        </p:spPr>
      </p:pic>
      <p:pic>
        <p:nvPicPr>
          <p:cNvPr id="9" name="Picture 8" descr="A large area with a lot of debris&#10;&#10;Description automatically generated with medium confidence">
            <a:extLst>
              <a:ext uri="{FF2B5EF4-FFF2-40B4-BE49-F238E27FC236}">
                <a16:creationId xmlns:a16="http://schemas.microsoft.com/office/drawing/2014/main" id="{0252D9EC-8782-25F6-1F9E-67388978A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295" y="702523"/>
            <a:ext cx="5497448" cy="41230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11981" y="113247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8010" y="147369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36D625-34C1-AF2B-024A-49389837DDEF}"/>
              </a:ext>
            </a:extLst>
          </p:cNvPr>
          <p:cNvSpPr txBox="1"/>
          <p:nvPr/>
        </p:nvSpPr>
        <p:spPr>
          <a:xfrm>
            <a:off x="5811232" y="705179"/>
            <a:ext cx="709312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Exterior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Begin paving formwork for main drive.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Begin pouring concrete for main drive.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Finish southside of area A paving.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Complete all brickwork around new school.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Finish setting decorative fence around front of school.</a:t>
            </a:r>
          </a:p>
          <a:p>
            <a:pPr lvl="1"/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2215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erial view of a large building&#10;&#10;Description automatically generated">
            <a:extLst>
              <a:ext uri="{FF2B5EF4-FFF2-40B4-BE49-F238E27FC236}">
                <a16:creationId xmlns:a16="http://schemas.microsoft.com/office/drawing/2014/main" id="{786F7D38-5F1B-C966-D732-443BAB786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98" y="681934"/>
            <a:ext cx="5499584" cy="4129517"/>
          </a:xfrm>
          <a:prstGeom prst="rect">
            <a:avLst/>
          </a:prstGeom>
        </p:spPr>
      </p:pic>
      <p:pic>
        <p:nvPicPr>
          <p:cNvPr id="5" name="Picture 4" descr="Aerial view of a building&#10;&#10;Description automatically generated">
            <a:extLst>
              <a:ext uri="{FF2B5EF4-FFF2-40B4-BE49-F238E27FC236}">
                <a16:creationId xmlns:a16="http://schemas.microsoft.com/office/drawing/2014/main" id="{7D1C23B4-F303-CC9A-E0AA-E2EDAAA267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1779" y="2273577"/>
            <a:ext cx="5552849" cy="41295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11981" y="113247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8010" y="147369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36D625-34C1-AF2B-024A-49389837DDEF}"/>
              </a:ext>
            </a:extLst>
          </p:cNvPr>
          <p:cNvSpPr txBox="1"/>
          <p:nvPr/>
        </p:nvSpPr>
        <p:spPr>
          <a:xfrm>
            <a:off x="5913782" y="681934"/>
            <a:ext cx="709312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Exterior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with canopies/awnings.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Finish all roof trim work.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with final grading in islands.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Finish all curbs around grass islands.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with landscaping.</a:t>
            </a:r>
          </a:p>
          <a:p>
            <a:pPr lvl="1"/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920014-3B93-2F3C-BA77-D42A2C9F33A0}"/>
              </a:ext>
            </a:extLst>
          </p:cNvPr>
          <p:cNvSpPr txBox="1"/>
          <p:nvPr/>
        </p:nvSpPr>
        <p:spPr>
          <a:xfrm>
            <a:off x="127328" y="5020114"/>
            <a:ext cx="5905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Exterior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with canopy trim work where they tie into the building.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6476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F9DDA-D64D-38C4-EAB0-7728F1B34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large room with a few chairs and tables&#10;&#10;Description automatically generated with medium confidence">
            <a:extLst>
              <a:ext uri="{FF2B5EF4-FFF2-40B4-BE49-F238E27FC236}">
                <a16:creationId xmlns:a16="http://schemas.microsoft.com/office/drawing/2014/main" id="{D62D8989-98D3-A490-B5AC-A41C21059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1489" y="918017"/>
            <a:ext cx="3876831" cy="5169108"/>
          </a:xfrm>
          <a:prstGeom prst="rect">
            <a:avLst/>
          </a:prstGeom>
        </p:spPr>
      </p:pic>
      <p:pic>
        <p:nvPicPr>
          <p:cNvPr id="5" name="Picture 4" descr="A long hallway with brick walls and windows&#10;&#10;Description automatically generated">
            <a:extLst>
              <a:ext uri="{FF2B5EF4-FFF2-40B4-BE49-F238E27FC236}">
                <a16:creationId xmlns:a16="http://schemas.microsoft.com/office/drawing/2014/main" id="{19C237B6-BAFC-16D8-0B05-379E44EF5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72" y="918017"/>
            <a:ext cx="3876832" cy="51691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493DADF-4461-C231-F3B8-2460E83E704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2D93ECEB-6BA7-7D01-CCDF-9950DB0503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468A53-68AA-B513-07A0-C4CAA3BD6ADB}"/>
              </a:ext>
            </a:extLst>
          </p:cNvPr>
          <p:cNvSpPr txBox="1"/>
          <p:nvPr/>
        </p:nvSpPr>
        <p:spPr>
          <a:xfrm>
            <a:off x="4020510" y="918018"/>
            <a:ext cx="38768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final cleaning throughout building.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Finish rubber base throughout the building.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with flooring in stairwells.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00221B-366E-EFE6-A6CF-ECB8B87EC5B9}"/>
              </a:ext>
            </a:extLst>
          </p:cNvPr>
          <p:cNvSpPr txBox="1"/>
          <p:nvPr/>
        </p:nvSpPr>
        <p:spPr>
          <a:xfrm>
            <a:off x="4157583" y="5178004"/>
            <a:ext cx="3876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dirty="0">
                <a:sym typeface="Wingdings" panose="05000000000000000000" pitchFamily="2" charset="2"/>
              </a:rPr>
              <a:t> Main Entry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                                Cafeteria 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86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ign on the ceiling of a building&#10;&#10;Description automatically generated">
            <a:extLst>
              <a:ext uri="{FF2B5EF4-FFF2-40B4-BE49-F238E27FC236}">
                <a16:creationId xmlns:a16="http://schemas.microsoft.com/office/drawing/2014/main" id="{FB1DEA13-9070-AE30-4794-B178987EA3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8736" y="3077688"/>
            <a:ext cx="4494528" cy="33708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2959839" y="668064"/>
            <a:ext cx="67003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Complete culinary equipment tie ins and installation.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Complete kitchen equipment tie ins and installation.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Bleacher installation.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Gym floor installation.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8" name="Picture 7" descr="A large kitchen with stainless steel appliances&#10;&#10;Description automatically generated">
            <a:extLst>
              <a:ext uri="{FF2B5EF4-FFF2-40B4-BE49-F238E27FC236}">
                <a16:creationId xmlns:a16="http://schemas.microsoft.com/office/drawing/2014/main" id="{7B434E13-8340-4FDF-CA42-CF8C7B4662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5905" y="2659398"/>
            <a:ext cx="3048000" cy="4064000"/>
          </a:xfrm>
          <a:prstGeom prst="rect">
            <a:avLst/>
          </a:prstGeom>
        </p:spPr>
      </p:pic>
      <p:pic>
        <p:nvPicPr>
          <p:cNvPr id="11" name="Picture 10" descr="A long shot of a hallway&#10;&#10;Description automatically generated with medium confidence">
            <a:extLst>
              <a:ext uri="{FF2B5EF4-FFF2-40B4-BE49-F238E27FC236}">
                <a16:creationId xmlns:a16="http://schemas.microsoft.com/office/drawing/2014/main" id="{5E1EC430-7CFF-92FB-2990-F26FB22045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095" y="2659398"/>
            <a:ext cx="30480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10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3475024" y="691245"/>
            <a:ext cx="5810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 all residential appliances.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Complete touch up paint and final coat of paint throughout the building.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11" name="Picture 10" descr="A hallway with a black and white floor&#10;&#10;Description automatically generated">
            <a:extLst>
              <a:ext uri="{FF2B5EF4-FFF2-40B4-BE49-F238E27FC236}">
                <a16:creationId xmlns:a16="http://schemas.microsoft.com/office/drawing/2014/main" id="{A9A5C7B8-1CF3-0ABF-1504-FBE97E997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494069"/>
            <a:ext cx="3048000" cy="4064000"/>
          </a:xfrm>
          <a:prstGeom prst="rect">
            <a:avLst/>
          </a:prstGeom>
        </p:spPr>
      </p:pic>
      <p:pic>
        <p:nvPicPr>
          <p:cNvPr id="14" name="Picture 13" descr="A glass door in a hallway&#10;&#10;Description automatically generated">
            <a:extLst>
              <a:ext uri="{FF2B5EF4-FFF2-40B4-BE49-F238E27FC236}">
                <a16:creationId xmlns:a16="http://schemas.microsoft.com/office/drawing/2014/main" id="{9B2E123C-B325-9385-FC9D-F9584ECCAA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115" y="2494069"/>
            <a:ext cx="3048000" cy="4064000"/>
          </a:xfrm>
          <a:prstGeom prst="rect">
            <a:avLst/>
          </a:prstGeom>
        </p:spPr>
      </p:pic>
      <p:pic>
        <p:nvPicPr>
          <p:cNvPr id="16" name="Picture 15" descr="A room with tables and desks&#10;&#10;Description automatically generated">
            <a:extLst>
              <a:ext uri="{FF2B5EF4-FFF2-40B4-BE49-F238E27FC236}">
                <a16:creationId xmlns:a16="http://schemas.microsoft.com/office/drawing/2014/main" id="{527AED4C-8D01-8BC8-717A-2E67B7720A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6885" y="2494069"/>
            <a:ext cx="30480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0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large warehouse with a large ceiling&#10;&#10;Description automatically generated with medium confidence">
            <a:extLst>
              <a:ext uri="{FF2B5EF4-FFF2-40B4-BE49-F238E27FC236}">
                <a16:creationId xmlns:a16="http://schemas.microsoft.com/office/drawing/2014/main" id="{8016DC02-988B-C171-B93E-D4A05CE5E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6964" y="3023888"/>
            <a:ext cx="4775166" cy="3581374"/>
          </a:xfrm>
          <a:prstGeom prst="rect">
            <a:avLst/>
          </a:prstGeom>
        </p:spPr>
      </p:pic>
      <p:pic>
        <p:nvPicPr>
          <p:cNvPr id="5" name="Picture 4" descr="A brick building with a metal roof&#10;&#10;Description automatically generated">
            <a:extLst>
              <a:ext uri="{FF2B5EF4-FFF2-40B4-BE49-F238E27FC236}">
                <a16:creationId xmlns:a16="http://schemas.microsoft.com/office/drawing/2014/main" id="{46F416A4-6270-D4DA-CFC8-97FD1873BD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04" y="666926"/>
            <a:ext cx="4775095" cy="35813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97A700-A594-4FDB-30CF-7A448219AF35}"/>
              </a:ext>
            </a:extLst>
          </p:cNvPr>
          <p:cNvSpPr txBox="1"/>
          <p:nvPr/>
        </p:nvSpPr>
        <p:spPr>
          <a:xfrm>
            <a:off x="4939599" y="934236"/>
            <a:ext cx="610957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installing duct work in B &amp; A.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Complete chiller piping throughout A/B.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overhead MEP Runs throughout CTE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Complete Sheetrocking – Tape &amp; Float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CMU Paint.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coat of paint on all walls in CTE.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Begin hard ceiling installation in CTE.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E46DA8-CBA6-3495-CD88-46906840AA48}"/>
              </a:ext>
            </a:extLst>
          </p:cNvPr>
          <p:cNvSpPr txBox="1"/>
          <p:nvPr/>
        </p:nvSpPr>
        <p:spPr>
          <a:xfrm>
            <a:off x="319583" y="4515557"/>
            <a:ext cx="61095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HBN Providing Temp Air to increase airflow through CTE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15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531715" y="155568"/>
            <a:ext cx="1518243" cy="599034"/>
          </a:xfrm>
          <a:prstGeom prst="rect">
            <a:avLst/>
          </a:prstGeom>
        </p:spPr>
      </p:pic>
      <p:pic>
        <p:nvPicPr>
          <p:cNvPr id="4" name="Picture 3" descr="A picture containing text, newspaper, building, sign&#10;&#10;Description automatically generated">
            <a:extLst>
              <a:ext uri="{FF2B5EF4-FFF2-40B4-BE49-F238E27FC236}">
                <a16:creationId xmlns:a16="http://schemas.microsoft.com/office/drawing/2014/main" id="{7E411EF1-04E8-40F1-B92A-1A1A02FF9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720" y="424777"/>
            <a:ext cx="4724559" cy="61141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186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4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951641_Hexagon presentation light_AAS_v4" id="{358289A0-A26B-433F-AD2B-1F8832C96153}" vid="{92CDC91D-95BF-4897-87D6-494563DF79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C827173F90CE4CAAEACB43AC5845CA" ma:contentTypeVersion="5" ma:contentTypeDescription="Create a new document." ma:contentTypeScope="" ma:versionID="552a391279c0cccc1b1c16b57ad64a33">
  <xsd:schema xmlns:xsd="http://www.w3.org/2001/XMLSchema" xmlns:xs="http://www.w3.org/2001/XMLSchema" xmlns:p="http://schemas.microsoft.com/office/2006/metadata/properties" xmlns:ns3="7d19284e-b7dd-474a-a7ae-a975820207c4" targetNamespace="http://schemas.microsoft.com/office/2006/metadata/properties" ma:root="true" ma:fieldsID="cdfc04d774a2ccf02a14cc88a8ed1726" ns3:_="">
    <xsd:import namespace="7d19284e-b7dd-474a-a7ae-a975820207c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19284e-b7dd-474a-a7ae-a975820207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80A5AF1-8C57-4290-936E-5FD27C95725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87F4215-C6BB-44A3-9A5E-9446E6835900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7d19284e-b7dd-474a-a7ae-a975820207c4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70AAA4A-9882-48E4-9283-AF6D381D81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19284e-b7dd-474a-a7ae-a975820207c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Hexagon presentation light(2)</Template>
  <TotalTime>0</TotalTime>
  <Words>232</Words>
  <Application>Microsoft Office PowerPoint</Application>
  <PresentationFormat>Widescreen</PresentationFormat>
  <Paragraphs>44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CiscoSans ExtraLight</vt:lpstr>
      <vt:lpstr>Gill Sans SemiBold</vt:lpstr>
      <vt:lpstr>Times New Roman</vt:lpstr>
      <vt:lpstr>Wingdings</vt:lpstr>
      <vt:lpstr>Office Theme</vt:lpstr>
      <vt:lpstr>2019 Nederland ISD Bond Project</vt:lpstr>
      <vt:lpstr>Nederland High School</vt:lpstr>
      <vt:lpstr>Nederland High School</vt:lpstr>
      <vt:lpstr>Nederland High School</vt:lpstr>
      <vt:lpstr>Nederland High School</vt:lpstr>
      <vt:lpstr>Nederland High School</vt:lpstr>
      <vt:lpstr>Nederland High School</vt:lpstr>
      <vt:lpstr>Nederland High School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2019-07-31T20:04:31Z</dcterms:created>
  <dcterms:modified xsi:type="dcterms:W3CDTF">2024-07-15T14:21:27Z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0x010100D2C827173F90CE4CAAEACB43AC5845CA</vt:lpwstr>
  </property>
</Properties>
</file>