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75" r:id="rId12"/>
    <p:sldId id="309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2" d="100"/>
          <a:sy n="112" d="100"/>
        </p:scale>
        <p:origin x="378" y="96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8/19/2024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August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 aerial view of a building&#10;&#10;Description automatically generated">
            <a:extLst>
              <a:ext uri="{FF2B5EF4-FFF2-40B4-BE49-F238E27FC236}">
                <a16:creationId xmlns:a16="http://schemas.microsoft.com/office/drawing/2014/main" id="{4B28A0A1-B443-075D-DF2C-43681AAC8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44" y="869322"/>
            <a:ext cx="9858306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a road and trees&#10;&#10;Description automatically generated with medium confidence">
            <a:extLst>
              <a:ext uri="{FF2B5EF4-FFF2-40B4-BE49-F238E27FC236}">
                <a16:creationId xmlns:a16="http://schemas.microsoft.com/office/drawing/2014/main" id="{036F761D-D7CC-C539-7D93-F4C12D4F0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9" y="2274839"/>
            <a:ext cx="5555872" cy="4123086"/>
          </a:xfrm>
          <a:prstGeom prst="rect">
            <a:avLst/>
          </a:prstGeom>
        </p:spPr>
      </p:pic>
      <p:pic>
        <p:nvPicPr>
          <p:cNvPr id="5" name="Picture 4" descr="Aerial view of a large area with buildings and roads&#10;&#10;Description automatically generated with medium confidence">
            <a:extLst>
              <a:ext uri="{FF2B5EF4-FFF2-40B4-BE49-F238E27FC236}">
                <a16:creationId xmlns:a16="http://schemas.microsoft.com/office/drawing/2014/main" id="{DEE6E678-25D7-179E-9622-94AE8B99F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95" y="702523"/>
            <a:ext cx="5497448" cy="412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811232" y="705179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canopies &amp; awnings.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landscaping.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light poles and bases.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striping around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 aerial view of a building&#10;&#10;Description automatically generated">
            <a:extLst>
              <a:ext uri="{FF2B5EF4-FFF2-40B4-BE49-F238E27FC236}">
                <a16:creationId xmlns:a16="http://schemas.microsoft.com/office/drawing/2014/main" id="{A66FA8D4-E4BC-4AC9-7724-758177245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70" t="16145" b="10430"/>
          <a:stretch/>
        </p:blipFill>
        <p:spPr>
          <a:xfrm>
            <a:off x="414199" y="681934"/>
            <a:ext cx="5496354" cy="4129517"/>
          </a:xfrm>
          <a:prstGeom prst="rect">
            <a:avLst/>
          </a:prstGeom>
        </p:spPr>
      </p:pic>
      <p:pic>
        <p:nvPicPr>
          <p:cNvPr id="7" name="Picture 6" descr="An aerial view of a building&#10;&#10;Description automatically generated">
            <a:extLst>
              <a:ext uri="{FF2B5EF4-FFF2-40B4-BE49-F238E27FC236}">
                <a16:creationId xmlns:a16="http://schemas.microsoft.com/office/drawing/2014/main" id="{91837219-561B-ACFA-DD6E-E197983964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7" t="12404" r="8472" b="14087"/>
          <a:stretch/>
        </p:blipFill>
        <p:spPr>
          <a:xfrm>
            <a:off x="6268622" y="2290530"/>
            <a:ext cx="5552849" cy="41125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2" y="681934"/>
            <a:ext cx="7093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all roof trim work.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exterior fencing around site and pond.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arge room with a few chairs and tables&#10;&#10;Description automatically generated with medium confidence">
            <a:extLst>
              <a:ext uri="{FF2B5EF4-FFF2-40B4-BE49-F238E27FC236}">
                <a16:creationId xmlns:a16="http://schemas.microsoft.com/office/drawing/2014/main" id="{D62D8989-98D3-A490-B5AC-A41C21059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489" y="918017"/>
            <a:ext cx="3876831" cy="5169108"/>
          </a:xfrm>
          <a:prstGeom prst="rect">
            <a:avLst/>
          </a:prstGeom>
        </p:spPr>
      </p:pic>
      <p:pic>
        <p:nvPicPr>
          <p:cNvPr id="5" name="Picture 4" descr="A long hallway with brick walls and windows&#10;&#10;Description automatically generated">
            <a:extLst>
              <a:ext uri="{FF2B5EF4-FFF2-40B4-BE49-F238E27FC236}">
                <a16:creationId xmlns:a16="http://schemas.microsoft.com/office/drawing/2014/main" id="{19C237B6-BAFC-16D8-0B05-379E44EF5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72" y="918017"/>
            <a:ext cx="3876832" cy="5169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68A53-68AA-B513-07A0-C4CAA3BD6ADB}"/>
              </a:ext>
            </a:extLst>
          </p:cNvPr>
          <p:cNvSpPr txBox="1"/>
          <p:nvPr/>
        </p:nvSpPr>
        <p:spPr>
          <a:xfrm>
            <a:off x="4020510" y="918018"/>
            <a:ext cx="387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Punch list.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00221B-366E-EFE6-A6CF-ECB8B87EC5B9}"/>
              </a:ext>
            </a:extLst>
          </p:cNvPr>
          <p:cNvSpPr txBox="1"/>
          <p:nvPr/>
        </p:nvSpPr>
        <p:spPr>
          <a:xfrm>
            <a:off x="4157583" y="5178004"/>
            <a:ext cx="387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ym typeface="Wingdings" panose="05000000000000000000" pitchFamily="2" charset="2"/>
              </a:rPr>
              <a:t> Main Entry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                                Cafeteria 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ign on the ceiling of a building&#10;&#10;Description automatically generated">
            <a:extLst>
              <a:ext uri="{FF2B5EF4-FFF2-40B4-BE49-F238E27FC236}">
                <a16:creationId xmlns:a16="http://schemas.microsoft.com/office/drawing/2014/main" id="{FB1DEA13-9070-AE30-4794-B178987EA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736" y="3077688"/>
            <a:ext cx="4494528" cy="3370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2959839" y="668064"/>
            <a:ext cx="6700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Test and balance of the HVAC system.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Service calls on Kitchen Equipment.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8" name="Picture 7" descr="A large kitchen with stainless steel appliances&#10;&#10;Description automatically generated">
            <a:extLst>
              <a:ext uri="{FF2B5EF4-FFF2-40B4-BE49-F238E27FC236}">
                <a16:creationId xmlns:a16="http://schemas.microsoft.com/office/drawing/2014/main" id="{7B434E13-8340-4FDF-CA42-CF8C7B466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905" y="2659398"/>
            <a:ext cx="3048000" cy="4064000"/>
          </a:xfrm>
          <a:prstGeom prst="rect">
            <a:avLst/>
          </a:prstGeom>
        </p:spPr>
      </p:pic>
      <p:pic>
        <p:nvPicPr>
          <p:cNvPr id="11" name="Picture 10" descr="A long shot of a hallway&#10;&#10;Description automatically generated with medium confidence">
            <a:extLst>
              <a:ext uri="{FF2B5EF4-FFF2-40B4-BE49-F238E27FC236}">
                <a16:creationId xmlns:a16="http://schemas.microsoft.com/office/drawing/2014/main" id="{5E1EC430-7CFF-92FB-2990-F26FB2204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95" y="2659398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475024" y="691245"/>
            <a:ext cx="5810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all residential appliances.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touch up paint and final coat of paint throughout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1" name="Picture 10" descr="A hallway with a black and white floor&#10;&#10;Description automatically generated">
            <a:extLst>
              <a:ext uri="{FF2B5EF4-FFF2-40B4-BE49-F238E27FC236}">
                <a16:creationId xmlns:a16="http://schemas.microsoft.com/office/drawing/2014/main" id="{A9A5C7B8-1CF3-0ABF-1504-FBE97E997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94069"/>
            <a:ext cx="3048000" cy="4064000"/>
          </a:xfrm>
          <a:prstGeom prst="rect">
            <a:avLst/>
          </a:prstGeom>
        </p:spPr>
      </p:pic>
      <p:pic>
        <p:nvPicPr>
          <p:cNvPr id="14" name="Picture 13" descr="A glass door in a hallway&#10;&#10;Description automatically generated">
            <a:extLst>
              <a:ext uri="{FF2B5EF4-FFF2-40B4-BE49-F238E27FC236}">
                <a16:creationId xmlns:a16="http://schemas.microsoft.com/office/drawing/2014/main" id="{9B2E123C-B325-9385-FC9D-F9584ECCA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15" y="2494069"/>
            <a:ext cx="3048000" cy="4064000"/>
          </a:xfrm>
          <a:prstGeom prst="rect">
            <a:avLst/>
          </a:prstGeom>
        </p:spPr>
      </p:pic>
      <p:pic>
        <p:nvPicPr>
          <p:cNvPr id="16" name="Picture 15" descr="A room with tables and desks&#10;&#10;Description automatically generated">
            <a:extLst>
              <a:ext uri="{FF2B5EF4-FFF2-40B4-BE49-F238E27FC236}">
                <a16:creationId xmlns:a16="http://schemas.microsoft.com/office/drawing/2014/main" id="{527AED4C-8D01-8BC8-717A-2E67B7720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6885" y="2494069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arge warehouse with a large ceiling&#10;&#10;Description automatically generated with medium confidence">
            <a:extLst>
              <a:ext uri="{FF2B5EF4-FFF2-40B4-BE49-F238E27FC236}">
                <a16:creationId xmlns:a16="http://schemas.microsoft.com/office/drawing/2014/main" id="{8016DC02-988B-C171-B93E-D4A05CE5E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964" y="3023888"/>
            <a:ext cx="4775166" cy="3581374"/>
          </a:xfrm>
          <a:prstGeom prst="rect">
            <a:avLst/>
          </a:prstGeom>
        </p:spPr>
      </p:pic>
      <p:pic>
        <p:nvPicPr>
          <p:cNvPr id="5" name="Picture 4" descr="A brick building with a metal roof&#10;&#10;Description automatically generated">
            <a:extLst>
              <a:ext uri="{FF2B5EF4-FFF2-40B4-BE49-F238E27FC236}">
                <a16:creationId xmlns:a16="http://schemas.microsoft.com/office/drawing/2014/main" id="{46F416A4-6270-D4DA-CFC8-97FD1873B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4" y="666926"/>
            <a:ext cx="4775095" cy="35813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97A700-A594-4FDB-30CF-7A448219AF35}"/>
              </a:ext>
            </a:extLst>
          </p:cNvPr>
          <p:cNvSpPr txBox="1"/>
          <p:nvPr/>
        </p:nvSpPr>
        <p:spPr>
          <a:xfrm>
            <a:off x="4939599" y="934236"/>
            <a:ext cx="61095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B &amp; 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overhead MEP Runs throughout CTE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epoxy flooring.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hanging doors.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carpet and VCT.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setting plumbing fixtures.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E46DA8-CBA6-3495-CD88-46906840AA48}"/>
              </a:ext>
            </a:extLst>
          </p:cNvPr>
          <p:cNvSpPr txBox="1"/>
          <p:nvPr/>
        </p:nvSpPr>
        <p:spPr>
          <a:xfrm>
            <a:off x="319583" y="4515557"/>
            <a:ext cx="61095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lay in ceilings.(main hallway only)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installation of all ceiling pads.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Installation of welding booths.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Electrical trim out.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5" ma:contentTypeDescription="Create a new document." ma:contentTypeScope="" ma:versionID="552a391279c0cccc1b1c16b57ad64a33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cdfc04d774a2ccf02a14cc88a8ed1726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7F4215-C6BB-44A3-9A5E-9446E6835900}">
  <ds:schemaRefs>
    <ds:schemaRef ds:uri="7d19284e-b7dd-474a-a7ae-a975820207c4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70AAA4A-9882-48E4-9283-AF6D381D81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166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2024-08-19T18:33:37Z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