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65" r:id="rId7"/>
    <p:sldId id="259" r:id="rId8"/>
    <p:sldId id="262" r:id="rId9"/>
    <p:sldId id="258" r:id="rId10"/>
    <p:sldId id="267" r:id="rId11"/>
    <p:sldId id="266"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0" d="100"/>
          <a:sy n="150" d="100"/>
        </p:scale>
        <p:origin x="2094"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12/17/2025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dirty="0"/>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8" y="2476390"/>
            <a:ext cx="9128540" cy="1097280"/>
          </a:xfrm>
          <a:prstGeom prst="rect">
            <a:avLst/>
          </a:prstGeom>
          <a:noFill/>
        </p:spPr>
        <p:txBody>
          <a:bodyPr wrap="square" lIns="91440" tIns="45720" rIns="91440" bIns="45720" anchor="t">
            <a:normAutofit/>
          </a:bodyPr>
          <a:lstStyle/>
          <a:p>
            <a:pPr algn="ctr">
              <a:defRPr sz="3800" b="1"/>
            </a:pPr>
            <a:r>
              <a:rPr sz="2000" dirty="0">
                <a:latin typeface="Arial"/>
                <a:cs typeface="Arial"/>
              </a:rPr>
              <a:t>Monthly Financial Report </a:t>
            </a:r>
            <a:endParaRPr lang="en-US" sz="2000" dirty="0">
              <a:latin typeface="Arial"/>
              <a:ea typeface="Calibri"/>
              <a:cs typeface="Arial"/>
            </a:endParaRPr>
          </a:p>
          <a:p>
            <a:pPr algn="ctr">
              <a:defRPr sz="3800" b="1"/>
            </a:pPr>
            <a:endParaRPr lang="en-US" sz="2000" dirty="0">
              <a:ea typeface="Calibri"/>
              <a:cs typeface="Calibri"/>
            </a:endParaRPr>
          </a:p>
          <a:p>
            <a:pPr algn="ctr">
              <a:defRPr sz="3800" b="1"/>
            </a:pPr>
            <a:r>
              <a:rPr lang="en-US" sz="2000" dirty="0">
                <a:latin typeface="Arial"/>
                <a:cs typeface="Arial"/>
              </a:rPr>
              <a:t>FY26 as of Nov. 30, 2025</a:t>
            </a:r>
            <a:endParaRPr sz="2000" dirty="0">
              <a:latin typeface="Arial"/>
              <a:ea typeface="Calibri"/>
              <a:cs typeface="Arial"/>
            </a:endParaRPr>
          </a:p>
        </p:txBody>
      </p:sp>
      <p:sp>
        <p:nvSpPr>
          <p:cNvPr id="3" name="TextBox 2"/>
          <p:cNvSpPr txBox="1"/>
          <p:nvPr/>
        </p:nvSpPr>
        <p:spPr>
          <a:xfrm>
            <a:off x="-685800" y="1645920"/>
            <a:ext cx="10515600" cy="822960"/>
          </a:xfrm>
          <a:prstGeom prst="rect">
            <a:avLst/>
          </a:prstGeom>
          <a:noFill/>
        </p:spPr>
        <p:txBody>
          <a:bodyPr wrap="square" lIns="91440" tIns="45720" rIns="91440" bIns="45720" anchor="t">
            <a:normAutofit/>
          </a:bodyPr>
          <a:lstStyle/>
          <a:p>
            <a:pPr algn="ctr">
              <a:defRPr sz="2000" b="0"/>
            </a:pPr>
            <a:r>
              <a:rPr lang="en-US" sz="2800" b="1" dirty="0">
                <a:latin typeface="Arial"/>
                <a:cs typeface="Arial"/>
              </a:rPr>
              <a:t>CITY Center</a:t>
            </a:r>
            <a:r>
              <a:rPr sz="2800" b="1" dirty="0">
                <a:latin typeface="Arial"/>
                <a:cs typeface="Arial"/>
              </a:rPr>
              <a:t> for Collaborative Learning </a:t>
            </a:r>
            <a:endParaRPr lang="en-US" sz="2800" b="1" dirty="0">
              <a:latin typeface="Arial"/>
              <a:ea typeface="Calibri"/>
              <a:cs typeface="Arial"/>
            </a:endParaRPr>
          </a:p>
          <a:p>
            <a:pPr algn="ctr">
              <a:defRPr sz="2000" b="0"/>
            </a:pPr>
            <a:endParaRPr sz="2800" b="1" dirty="0">
              <a:latin typeface="Arial"/>
              <a:ea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731520"/>
            <a:ext cx="10972800" cy="1097280"/>
          </a:xfrm>
          <a:prstGeom prst="rect">
            <a:avLst/>
          </a:prstGeom>
          <a:noFill/>
        </p:spPr>
        <p:txBody>
          <a:bodyPr wrap="square">
            <a:normAutofit/>
          </a:bodyPr>
          <a:lstStyle/>
          <a:p>
            <a:pPr algn="ctr">
              <a:defRPr sz="3800" b="1"/>
            </a:pPr>
            <a:r>
              <a:rPr dirty="0"/>
              <a:t>Executive Summary &amp; Highlights</a:t>
            </a:r>
          </a:p>
        </p:txBody>
      </p:sp>
      <p:sp>
        <p:nvSpPr>
          <p:cNvPr id="3" name="TextBox 2"/>
          <p:cNvSpPr txBox="1"/>
          <p:nvPr/>
        </p:nvSpPr>
        <p:spPr>
          <a:xfrm>
            <a:off x="289206" y="2022312"/>
            <a:ext cx="8331674" cy="4106294"/>
          </a:xfrm>
          <a:prstGeom prst="rect">
            <a:avLst/>
          </a:prstGeom>
          <a:noFill/>
        </p:spPr>
        <p:txBody>
          <a:bodyPr wrap="square" lIns="91440" tIns="45720" rIns="91440" bIns="45720" anchor="t">
            <a:normAutofit lnSpcReduction="10000"/>
          </a:bodyPr>
          <a:lstStyle/>
          <a:p>
            <a:pPr algn="ctr">
              <a:defRPr sz="1800" b="0"/>
            </a:pPr>
            <a:endParaRPr lang="en-US" dirty="0"/>
          </a:p>
          <a:p>
            <a:pPr algn="ctr">
              <a:defRPr sz="1800" b="0"/>
            </a:pPr>
            <a:endParaRPr lang="en-US" dirty="0">
              <a:ea typeface="Calibri"/>
              <a:cs typeface="Calibri"/>
            </a:endParaRPr>
          </a:p>
          <a:p>
            <a:pPr algn="ctr">
              <a:defRPr sz="1800" b="0"/>
            </a:pPr>
            <a:endParaRPr lang="en-US" dirty="0">
              <a:ea typeface="Calibri"/>
              <a:cs typeface="Calibri"/>
            </a:endParaRPr>
          </a:p>
          <a:p>
            <a:pPr algn="ctr">
              <a:defRPr sz="1800" b="0"/>
            </a:pPr>
            <a:endParaRPr lang="en-US" dirty="0"/>
          </a:p>
          <a:p>
            <a:pPr algn="ctr">
              <a:defRPr sz="1800" b="0"/>
            </a:pPr>
            <a:endParaRPr lang="en-US" dirty="0">
              <a:ea typeface="Calibri"/>
              <a:cs typeface="Calibri"/>
            </a:endParaRPr>
          </a:p>
          <a:p>
            <a:pPr algn="ctr">
              <a:defRPr sz="1800" b="0"/>
            </a:pPr>
            <a:endParaRPr lang="en-US" sz="1600" dirty="0">
              <a:latin typeface="Arial"/>
              <a:ea typeface="Calibri"/>
              <a:cs typeface="Calibri"/>
            </a:endParaRPr>
          </a:p>
          <a:p>
            <a:pPr algn="ctr">
              <a:defRPr sz="1800" b="0"/>
            </a:pPr>
            <a:r>
              <a:rPr lang="en-US" sz="1600" dirty="0"/>
              <a:t>As of </a:t>
            </a:r>
            <a:r>
              <a:rPr lang="en-US" sz="1600" b="1" dirty="0"/>
              <a:t>November 30, 2025</a:t>
            </a:r>
            <a:r>
              <a:rPr lang="en-US" sz="1600" dirty="0"/>
              <a:t>, CITY Center for Collaborative Learning maintains a solid balance sheet position. </a:t>
            </a:r>
            <a:r>
              <a:rPr lang="en-US" sz="1600" b="1" dirty="0"/>
              <a:t>Current assets total $759K</a:t>
            </a:r>
            <a:r>
              <a:rPr lang="en-US" sz="1600" dirty="0"/>
              <a:t> and </a:t>
            </a:r>
            <a:r>
              <a:rPr lang="en-US" sz="1600" b="1" dirty="0"/>
              <a:t>current liabilities total $321K</a:t>
            </a:r>
            <a:r>
              <a:rPr lang="en-US" sz="1600" dirty="0"/>
              <a:t>, resulting in a </a:t>
            </a:r>
            <a:r>
              <a:rPr lang="en-US" sz="1600" b="1" dirty="0"/>
              <a:t>working capital (current) ratio of 2.36</a:t>
            </a:r>
            <a:r>
              <a:rPr lang="en-US" sz="1600" dirty="0"/>
              <a:t>, which remains well above the Board’s benchmark of 1.50 and reflects strong short-term liquidity. </a:t>
            </a:r>
          </a:p>
          <a:p>
            <a:pPr algn="ctr">
              <a:defRPr sz="1800" b="0"/>
            </a:pPr>
            <a:endParaRPr lang="en-US" sz="1600" dirty="0"/>
          </a:p>
          <a:p>
            <a:pPr algn="ctr">
              <a:defRPr sz="1800" b="0"/>
            </a:pPr>
            <a:r>
              <a:rPr lang="en-US" sz="1600" dirty="0"/>
              <a:t>Total assets stand at </a:t>
            </a:r>
            <a:r>
              <a:rPr lang="en-US" sz="1600" b="1" dirty="0"/>
              <a:t>$2.73M</a:t>
            </a:r>
            <a:r>
              <a:rPr lang="en-US" sz="1600" dirty="0"/>
              <a:t> and total liabilities at </a:t>
            </a:r>
            <a:r>
              <a:rPr lang="en-US" sz="1600" b="1" dirty="0"/>
              <a:t>$2.07M</a:t>
            </a:r>
            <a:r>
              <a:rPr lang="en-US" sz="1600" dirty="0"/>
              <a:t>, producing a </a:t>
            </a:r>
            <a:r>
              <a:rPr lang="en-US" sz="1600" b="1" dirty="0"/>
              <a:t>debt ratio of 0.76</a:t>
            </a:r>
            <a:r>
              <a:rPr lang="en-US" sz="1600" dirty="0"/>
              <a:t>, which remains above the desired threshold of 0.60 and reflects the ongoing impact of long-term debt. Overall, liquidity remains strong, while leverage continues to be an area for continued Board monitoring.</a:t>
            </a:r>
            <a:br>
              <a:rPr dirty="0"/>
            </a:br>
            <a:endParaRPr dirty="0">
              <a:ea typeface="Calibri"/>
              <a:cs typeface="Calibri"/>
            </a:endParaRPr>
          </a:p>
        </p:txBody>
      </p:sp>
      <p:pic>
        <p:nvPicPr>
          <p:cNvPr id="5" name="Picture 4">
            <a:extLst>
              <a:ext uri="{FF2B5EF4-FFF2-40B4-BE49-F238E27FC236}">
                <a16:creationId xmlns:a16="http://schemas.microsoft.com/office/drawing/2014/main" id="{B3A337C9-22D4-BFB9-9E2A-AE25417FB90C}"/>
              </a:ext>
            </a:extLst>
          </p:cNvPr>
          <p:cNvPicPr>
            <a:picLocks noChangeAspect="1"/>
          </p:cNvPicPr>
          <p:nvPr/>
        </p:nvPicPr>
        <p:blipFill>
          <a:blip r:embed="rId2"/>
          <a:stretch>
            <a:fillRect/>
          </a:stretch>
        </p:blipFill>
        <p:spPr>
          <a:xfrm>
            <a:off x="996950" y="1828800"/>
            <a:ext cx="7277100" cy="12319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ontent Placeholder 12">
            <a:extLst>
              <a:ext uri="{FF2B5EF4-FFF2-40B4-BE49-F238E27FC236}">
                <a16:creationId xmlns:a16="http://schemas.microsoft.com/office/drawing/2014/main" id="{ECA1D3C3-2B7B-4A64-535F-38D984C20355}"/>
              </a:ext>
            </a:extLst>
          </p:cNvPr>
          <p:cNvGraphicFramePr>
            <a:graphicFrameLocks noGrp="1"/>
          </p:cNvGraphicFramePr>
          <p:nvPr>
            <p:ph sz="half" idx="1"/>
            <p:extLst>
              <p:ext uri="{D42A27DB-BD31-4B8C-83A1-F6EECF244321}">
                <p14:modId xmlns:p14="http://schemas.microsoft.com/office/powerpoint/2010/main" val="777368420"/>
              </p:ext>
            </p:extLst>
          </p:nvPr>
        </p:nvGraphicFramePr>
        <p:xfrm>
          <a:off x="498763" y="838200"/>
          <a:ext cx="2873087" cy="4483100"/>
        </p:xfrm>
        <a:graphic>
          <a:graphicData uri="http://schemas.openxmlformats.org/drawingml/2006/table">
            <a:tbl>
              <a:tblPr bandRow="1">
                <a:tableStyleId>{5C22544A-7EE6-4342-B048-85BDC9FD1C3A}</a:tableStyleId>
              </a:tblPr>
              <a:tblGrid>
                <a:gridCol w="2873087">
                  <a:extLst>
                    <a:ext uri="{9D8B030D-6E8A-4147-A177-3AD203B41FA5}">
                      <a16:colId xmlns:a16="http://schemas.microsoft.com/office/drawing/2014/main" val="3005168748"/>
                    </a:ext>
                  </a:extLst>
                </a:gridCol>
              </a:tblGrid>
              <a:tr h="4483100">
                <a:tc>
                  <a:txBody>
                    <a:bodyPr/>
                    <a:lstStyle/>
                    <a:p>
                      <a:pPr algn="l">
                        <a:buNone/>
                      </a:pPr>
                      <a:r>
                        <a:rPr lang="en-US" sz="1400" dirty="0"/>
                        <a:t>As of </a:t>
                      </a:r>
                      <a:r>
                        <a:rPr lang="en-US" sz="1400" b="1" dirty="0"/>
                        <a:t>November 30, 2025</a:t>
                      </a:r>
                      <a:r>
                        <a:rPr lang="en-US" sz="1400" dirty="0"/>
                        <a:t>, total equity of </a:t>
                      </a:r>
                      <a:r>
                        <a:rPr lang="en-US" sz="1400" b="1" dirty="0"/>
                        <a:t>$658K</a:t>
                      </a:r>
                      <a:r>
                        <a:rPr lang="en-US" sz="1400" dirty="0"/>
                        <a:t> is primarily driven by </a:t>
                      </a:r>
                      <a:r>
                        <a:rPr lang="en-US" sz="1400" b="1" dirty="0"/>
                        <a:t>near break-even year-to-date operating results</a:t>
                      </a:r>
                      <a:r>
                        <a:rPr lang="en-US" sz="1400" dirty="0"/>
                        <a:t>, with </a:t>
                      </a:r>
                      <a:r>
                        <a:rPr lang="en-US" sz="1400" b="1" dirty="0"/>
                        <a:t>net revenue of $3.2K</a:t>
                      </a:r>
                      <a:r>
                        <a:rPr lang="en-US" sz="1400" dirty="0"/>
                        <a:t> after depreciation. </a:t>
                      </a:r>
                      <a:r>
                        <a:rPr lang="en-US" sz="1400" b="1" dirty="0"/>
                        <a:t>Cash increased to $467K</a:t>
                      </a:r>
                      <a:r>
                        <a:rPr lang="en-US" sz="1400" dirty="0"/>
                        <a:t>, supported by a </a:t>
                      </a:r>
                      <a:r>
                        <a:rPr lang="en-US" sz="1400" b="1" dirty="0"/>
                        <a:t>$229K reduction in accounts receivable</a:t>
                      </a:r>
                      <a:r>
                        <a:rPr lang="en-US" sz="1400" dirty="0"/>
                        <a:t>, reflecting improved collections, while </a:t>
                      </a:r>
                      <a:r>
                        <a:rPr lang="en-US" sz="1400" b="1" dirty="0"/>
                        <a:t>current liabilities increased to $321K</a:t>
                      </a:r>
                      <a:r>
                        <a:rPr lang="en-US" sz="1400" dirty="0"/>
                        <a:t>, largely due to </a:t>
                      </a:r>
                      <a:r>
                        <a:rPr lang="en-US" sz="1400" b="1" dirty="0"/>
                        <a:t>$139K in salaries and related payables</a:t>
                      </a:r>
                      <a:r>
                        <a:rPr lang="en-US" sz="1400" dirty="0"/>
                        <a:t> and </a:t>
                      </a:r>
                      <a:r>
                        <a:rPr lang="en-US" sz="1400" b="1" dirty="0"/>
                        <a:t>$36.5K in deferred revenue</a:t>
                      </a:r>
                      <a:r>
                        <a:rPr lang="en-US" sz="1400" dirty="0"/>
                        <a:t>, both reflecting normal timing. </a:t>
                      </a:r>
                      <a:r>
                        <a:rPr lang="en-US" sz="1400" b="1" dirty="0"/>
                        <a:t>Long-term debt declined by approximately $18K</a:t>
                      </a:r>
                      <a:r>
                        <a:rPr lang="en-US" sz="1400" dirty="0"/>
                        <a:t> from scheduled repayments, contributing to overall equity stability.</a:t>
                      </a:r>
                      <a:endParaRPr lang="en-US" sz="1400" b="1" dirty="0">
                        <a:effectLst/>
                        <a:latin typeface="Arial"/>
                      </a:endParaRPr>
                    </a:p>
                  </a:txBody>
                  <a:tcPr marL="0" marR="0" marT="0" marB="0" anchor="ctr">
                    <a:lnL>
                      <a:noFill/>
                    </a:lnL>
                    <a:lnR>
                      <a:noFill/>
                    </a:lnR>
                    <a:lnT>
                      <a:noFill/>
                    </a:lnT>
                    <a:lnB>
                      <a:noFill/>
                    </a:lnB>
                    <a:noFill/>
                  </a:tcPr>
                </a:tc>
                <a:extLst>
                  <a:ext uri="{0D108BD9-81ED-4DB2-BD59-A6C34878D82A}">
                    <a16:rowId xmlns:a16="http://schemas.microsoft.com/office/drawing/2014/main" val="1421145785"/>
                  </a:ext>
                </a:extLst>
              </a:tr>
            </a:tbl>
          </a:graphicData>
        </a:graphic>
      </p:graphicFrame>
      <p:pic>
        <p:nvPicPr>
          <p:cNvPr id="2" name="Picture 1">
            <a:extLst>
              <a:ext uri="{FF2B5EF4-FFF2-40B4-BE49-F238E27FC236}">
                <a16:creationId xmlns:a16="http://schemas.microsoft.com/office/drawing/2014/main" id="{2C061CBC-54EE-01F8-6924-EB85DF4048D1}"/>
              </a:ext>
            </a:extLst>
          </p:cNvPr>
          <p:cNvPicPr>
            <a:picLocks noChangeAspect="1"/>
          </p:cNvPicPr>
          <p:nvPr/>
        </p:nvPicPr>
        <p:blipFill>
          <a:blip r:embed="rId2"/>
          <a:stretch>
            <a:fillRect/>
          </a:stretch>
        </p:blipFill>
        <p:spPr>
          <a:xfrm>
            <a:off x="3606800" y="425450"/>
            <a:ext cx="5038437" cy="6267450"/>
          </a:xfrm>
          <a:prstGeom prst="rect">
            <a:avLst/>
          </a:prstGeom>
        </p:spPr>
      </p:pic>
    </p:spTree>
    <p:extLst>
      <p:ext uri="{BB962C8B-B14F-4D97-AF65-F5344CB8AC3E}">
        <p14:creationId xmlns:p14="http://schemas.microsoft.com/office/powerpoint/2010/main" val="4274774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473202" y="502920"/>
            <a:ext cx="2564892" cy="1463040"/>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3800" b="1"/>
            </a:pPr>
            <a:r>
              <a:rPr lang="en-US" sz="2900" kern="1200" dirty="0">
                <a:solidFill>
                  <a:schemeClr val="tx1"/>
                </a:solidFill>
                <a:latin typeface="+mj-lt"/>
                <a:ea typeface="+mj-ea"/>
                <a:cs typeface="+mj-cs"/>
              </a:rPr>
              <a:t>Revenue - Key drivers and Variances</a:t>
            </a:r>
          </a:p>
        </p:txBody>
      </p:sp>
      <p:sp>
        <p:nvSpPr>
          <p:cNvPr id="14"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80309" y="1227582"/>
            <a:ext cx="1554480" cy="13716"/>
          </a:xfrm>
          <a:custGeom>
            <a:avLst/>
            <a:gdLst>
              <a:gd name="csX0" fmla="*/ 0 w 1554480"/>
              <a:gd name="csY0" fmla="*/ 0 h 13716"/>
              <a:gd name="csX1" fmla="*/ 549250 w 1554480"/>
              <a:gd name="csY1" fmla="*/ 0 h 13716"/>
              <a:gd name="csX2" fmla="*/ 1082954 w 1554480"/>
              <a:gd name="csY2" fmla="*/ 0 h 13716"/>
              <a:gd name="csX3" fmla="*/ 1554480 w 1554480"/>
              <a:gd name="csY3" fmla="*/ 0 h 13716"/>
              <a:gd name="csX4" fmla="*/ 1554480 w 1554480"/>
              <a:gd name="csY4" fmla="*/ 13716 h 13716"/>
              <a:gd name="csX5" fmla="*/ 1067410 w 1554480"/>
              <a:gd name="csY5" fmla="*/ 13716 h 13716"/>
              <a:gd name="csX6" fmla="*/ 549250 w 1554480"/>
              <a:gd name="csY6" fmla="*/ 13716 h 13716"/>
              <a:gd name="csX7" fmla="*/ 0 w 1554480"/>
              <a:gd name="csY7" fmla="*/ 13716 h 13716"/>
              <a:gd name="csX8" fmla="*/ 0 w 1554480"/>
              <a:gd name="csY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9235120-37D4-C36F-2035-2E9D9187CCCD}"/>
              </a:ext>
            </a:extLst>
          </p:cNvPr>
          <p:cNvSpPr txBox="1"/>
          <p:nvPr/>
        </p:nvSpPr>
        <p:spPr>
          <a:xfrm>
            <a:off x="3490721" y="502920"/>
            <a:ext cx="5170932" cy="146304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62500" lnSpcReduction="20000"/>
          </a:bodyPr>
          <a:lstStyle/>
          <a:p>
            <a:pPr>
              <a:buNone/>
            </a:pPr>
            <a:r>
              <a:rPr lang="en-US" sz="1600" dirty="0"/>
              <a:t>Total revenue through </a:t>
            </a:r>
            <a:r>
              <a:rPr lang="en-US" sz="1600" b="1" dirty="0"/>
              <a:t>November 30, 2025</a:t>
            </a:r>
            <a:r>
              <a:rPr lang="en-US" sz="1600" dirty="0"/>
              <a:t> is </a:t>
            </a:r>
            <a:r>
              <a:rPr lang="en-US" sz="1600" b="1" dirty="0"/>
              <a:t>$1.76M</a:t>
            </a:r>
            <a:r>
              <a:rPr lang="en-US" sz="1600" dirty="0"/>
              <a:t>, or </a:t>
            </a:r>
            <a:r>
              <a:rPr lang="en-US" sz="1600" b="1" dirty="0"/>
              <a:t>94.9% of budget</a:t>
            </a:r>
            <a:r>
              <a:rPr lang="en-US" sz="1600" dirty="0"/>
              <a:t>. State funding totals </a:t>
            </a:r>
            <a:r>
              <a:rPr lang="en-US" sz="1600" b="1" dirty="0"/>
              <a:t>$1.62M</a:t>
            </a:r>
            <a:r>
              <a:rPr lang="en-US" sz="1600" dirty="0"/>
              <a:t>, coming in </a:t>
            </a:r>
            <a:r>
              <a:rPr lang="en-US" sz="1600" b="1" dirty="0"/>
              <a:t>$129K below budget</a:t>
            </a:r>
            <a:r>
              <a:rPr lang="en-US" sz="1600" dirty="0"/>
              <a:t>, primarily due to enrollment-related state equalization funding and timing variances.</a:t>
            </a:r>
          </a:p>
          <a:p>
            <a:pPr>
              <a:buNone/>
            </a:pPr>
            <a:endParaRPr lang="en-US" sz="1600" dirty="0"/>
          </a:p>
          <a:p>
            <a:pPr>
              <a:buNone/>
            </a:pPr>
            <a:r>
              <a:rPr lang="en-US" sz="1600" dirty="0"/>
              <a:t>Federal grant revenue continues to outperform expectations, totaling </a:t>
            </a:r>
            <a:r>
              <a:rPr lang="en-US" sz="1600" b="1" dirty="0"/>
              <a:t>$87.7K</a:t>
            </a:r>
            <a:r>
              <a:rPr lang="en-US" sz="1600" dirty="0"/>
              <a:t>, or </a:t>
            </a:r>
            <a:r>
              <a:rPr lang="en-US" sz="1600" b="1" dirty="0"/>
              <a:t>120.5% of budget</a:t>
            </a:r>
            <a:r>
              <a:rPr lang="en-US" sz="1600" dirty="0"/>
              <a:t>, driven by stronger-than-anticipated </a:t>
            </a:r>
            <a:r>
              <a:rPr lang="en-US" sz="1600" b="1" dirty="0"/>
              <a:t>NSLP, IDEA, and Title IV reimbursements</a:t>
            </a:r>
            <a:r>
              <a:rPr lang="en-US" sz="1600" dirty="0"/>
              <a:t>. Local revenue totals </a:t>
            </a:r>
            <a:r>
              <a:rPr lang="en-US" sz="1600" b="1" dirty="0"/>
              <a:t>$50.8K</a:t>
            </a:r>
            <a:r>
              <a:rPr lang="en-US" sz="1600" dirty="0"/>
              <a:t>, exceeding budget by </a:t>
            </a:r>
            <a:r>
              <a:rPr lang="en-US" sz="1600" b="1" dirty="0"/>
              <a:t>$18.8K</a:t>
            </a:r>
            <a:r>
              <a:rPr lang="en-US" sz="1600" dirty="0"/>
              <a:t>, supported by strong performance in fundraising, lunch revenue, and student-related fees.</a:t>
            </a:r>
          </a:p>
          <a:p>
            <a:pPr>
              <a:buNone/>
            </a:pPr>
            <a:endParaRPr lang="en-US" sz="1600" dirty="0"/>
          </a:p>
          <a:p>
            <a:pPr>
              <a:buNone/>
            </a:pPr>
            <a:r>
              <a:rPr lang="en-US" sz="1600" dirty="0"/>
              <a:t>Overall, while state funding remains slightly under budget, favorable federal and local revenue performance continues to partially offset this variance.</a:t>
            </a:r>
          </a:p>
          <a:p>
            <a:endParaRPr lang="en-US" sz="1600" dirty="0"/>
          </a:p>
        </p:txBody>
      </p:sp>
      <p:pic>
        <p:nvPicPr>
          <p:cNvPr id="5" name="Picture 4">
            <a:extLst>
              <a:ext uri="{FF2B5EF4-FFF2-40B4-BE49-F238E27FC236}">
                <a16:creationId xmlns:a16="http://schemas.microsoft.com/office/drawing/2014/main" id="{E43799A9-FFAA-E9CA-AFB2-32D16BF3395B}"/>
              </a:ext>
            </a:extLst>
          </p:cNvPr>
          <p:cNvPicPr>
            <a:picLocks noChangeAspect="1"/>
          </p:cNvPicPr>
          <p:nvPr/>
        </p:nvPicPr>
        <p:blipFill>
          <a:blip r:embed="rId2"/>
          <a:stretch>
            <a:fillRect/>
          </a:stretch>
        </p:blipFill>
        <p:spPr>
          <a:xfrm>
            <a:off x="536575" y="2124075"/>
            <a:ext cx="7562850" cy="39560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9484" y="731520"/>
            <a:ext cx="7444811" cy="483669"/>
          </a:xfrm>
          <a:prstGeom prst="rect">
            <a:avLst/>
          </a:prstGeom>
          <a:noFill/>
        </p:spPr>
        <p:txBody>
          <a:bodyPr wrap="square" lIns="91440" tIns="45720" rIns="91440" bIns="45720" anchor="t">
            <a:normAutofit fontScale="77500" lnSpcReduction="20000"/>
          </a:bodyPr>
          <a:lstStyle/>
          <a:p>
            <a:pPr algn="ctr">
              <a:defRPr sz="3800" b="1"/>
            </a:pPr>
            <a:r>
              <a:rPr lang="en-US" dirty="0"/>
              <a:t>Expenses - Key drivers and Variances</a:t>
            </a:r>
          </a:p>
        </p:txBody>
      </p:sp>
      <p:sp>
        <p:nvSpPr>
          <p:cNvPr id="3" name="TextBox 2"/>
          <p:cNvSpPr txBox="1"/>
          <p:nvPr/>
        </p:nvSpPr>
        <p:spPr>
          <a:xfrm>
            <a:off x="-731519" y="2011680"/>
            <a:ext cx="10607040" cy="2926080"/>
          </a:xfrm>
          <a:prstGeom prst="rect">
            <a:avLst/>
          </a:prstGeom>
          <a:noFill/>
        </p:spPr>
        <p:txBody>
          <a:bodyPr wrap="square" lIns="91440" tIns="45720" rIns="91440" bIns="45720" anchor="t">
            <a:normAutofit/>
          </a:bodyPr>
          <a:lstStyle/>
          <a:p>
            <a:pPr algn="ctr">
              <a:defRPr sz="1800" b="0"/>
            </a:pPr>
            <a:r>
              <a:rPr dirty="0"/>
              <a:t>.</a:t>
            </a:r>
          </a:p>
        </p:txBody>
      </p:sp>
      <p:sp>
        <p:nvSpPr>
          <p:cNvPr id="5" name="TextBox 4">
            <a:extLst>
              <a:ext uri="{FF2B5EF4-FFF2-40B4-BE49-F238E27FC236}">
                <a16:creationId xmlns:a16="http://schemas.microsoft.com/office/drawing/2014/main" id="{67BDCD2F-3AC7-17B9-155F-81C5406BF473}"/>
              </a:ext>
            </a:extLst>
          </p:cNvPr>
          <p:cNvSpPr txBox="1"/>
          <p:nvPr/>
        </p:nvSpPr>
        <p:spPr>
          <a:xfrm>
            <a:off x="1002723" y="5172373"/>
            <a:ext cx="7138553"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t>Through </a:t>
            </a:r>
            <a:r>
              <a:rPr lang="en-US" sz="1400" b="1"/>
              <a:t>November 30, 2025</a:t>
            </a:r>
            <a:r>
              <a:rPr lang="en-US" sz="1400"/>
              <a:t>, total expenses are </a:t>
            </a:r>
            <a:r>
              <a:rPr lang="en-US" sz="1400" b="1"/>
              <a:t>$93K under budget</a:t>
            </a:r>
            <a:r>
              <a:rPr lang="en-US" sz="1400"/>
              <a:t>, driven primarily by </a:t>
            </a:r>
            <a:r>
              <a:rPr lang="en-US" sz="1400" b="1"/>
              <a:t>$151K in savings across salaries, payroll taxes, and benefits</a:t>
            </a:r>
            <a:r>
              <a:rPr lang="en-US" sz="1400"/>
              <a:t> due to staffing vacancies and timing. These savings are partially offset by </a:t>
            </a:r>
            <a:r>
              <a:rPr lang="en-US" sz="1400" b="1"/>
              <a:t>approximately $53K in higher professional and technical services</a:t>
            </a:r>
            <a:r>
              <a:rPr lang="en-US" sz="1400"/>
              <a:t>, reflecting increased use of outsourced support. All other expense categories are generally tracking in line with budget.</a:t>
            </a:r>
            <a:endParaRPr lang="en-US" sz="1400" dirty="0">
              <a:latin typeface="Arial"/>
              <a:cs typeface="Arial"/>
            </a:endParaRPr>
          </a:p>
        </p:txBody>
      </p:sp>
      <p:pic>
        <p:nvPicPr>
          <p:cNvPr id="6" name="Picture 5">
            <a:extLst>
              <a:ext uri="{FF2B5EF4-FFF2-40B4-BE49-F238E27FC236}">
                <a16:creationId xmlns:a16="http://schemas.microsoft.com/office/drawing/2014/main" id="{34A3B8DB-26BF-2511-60D2-2574CDB79166}"/>
              </a:ext>
            </a:extLst>
          </p:cNvPr>
          <p:cNvPicPr preferRelativeResize="0">
            <a:picLocks/>
          </p:cNvPicPr>
          <p:nvPr/>
        </p:nvPicPr>
        <p:blipFill>
          <a:blip r:embed="rId2"/>
          <a:stretch>
            <a:fillRect/>
          </a:stretch>
        </p:blipFill>
        <p:spPr>
          <a:xfrm>
            <a:off x="1130300" y="1104900"/>
            <a:ext cx="6798828" cy="406747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73202" y="502920"/>
            <a:ext cx="2564892" cy="1463040"/>
          </a:xfrm>
          <a:prstGeom prst="rect">
            <a:avLst/>
          </a:prstGeom>
        </p:spPr>
        <p:txBody>
          <a:bodyPr vert="horz" lIns="91440" tIns="45720" rIns="91440" bIns="45720" rtlCol="0" anchor="ctr">
            <a:normAutofit/>
          </a:bodyPr>
          <a:lstStyle/>
          <a:p>
            <a:pPr defTabSz="914400">
              <a:lnSpc>
                <a:spcPct val="90000"/>
              </a:lnSpc>
              <a:spcBef>
                <a:spcPct val="0"/>
              </a:spcBef>
              <a:spcAft>
                <a:spcPts val="600"/>
              </a:spcAft>
              <a:defRPr sz="3800" b="1"/>
            </a:pPr>
            <a:r>
              <a:rPr lang="en-US" sz="3900" kern="1200">
                <a:solidFill>
                  <a:schemeClr val="tx1"/>
                </a:solidFill>
                <a:latin typeface="+mj-lt"/>
                <a:ea typeface="+mj-ea"/>
                <a:cs typeface="+mj-cs"/>
              </a:rPr>
              <a:t>FY26 Projections</a:t>
            </a:r>
          </a:p>
        </p:txBody>
      </p:sp>
      <p:sp>
        <p:nvSpPr>
          <p:cNvPr id="21"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80309" y="1227582"/>
            <a:ext cx="1554480" cy="13716"/>
          </a:xfrm>
          <a:custGeom>
            <a:avLst/>
            <a:gdLst>
              <a:gd name="csX0" fmla="*/ 0 w 1554480"/>
              <a:gd name="csY0" fmla="*/ 0 h 13716"/>
              <a:gd name="csX1" fmla="*/ 549250 w 1554480"/>
              <a:gd name="csY1" fmla="*/ 0 h 13716"/>
              <a:gd name="csX2" fmla="*/ 1082954 w 1554480"/>
              <a:gd name="csY2" fmla="*/ 0 h 13716"/>
              <a:gd name="csX3" fmla="*/ 1554480 w 1554480"/>
              <a:gd name="csY3" fmla="*/ 0 h 13716"/>
              <a:gd name="csX4" fmla="*/ 1554480 w 1554480"/>
              <a:gd name="csY4" fmla="*/ 13716 h 13716"/>
              <a:gd name="csX5" fmla="*/ 1067410 w 1554480"/>
              <a:gd name="csY5" fmla="*/ 13716 h 13716"/>
              <a:gd name="csX6" fmla="*/ 549250 w 1554480"/>
              <a:gd name="csY6" fmla="*/ 13716 h 13716"/>
              <a:gd name="csX7" fmla="*/ 0 w 1554480"/>
              <a:gd name="csY7" fmla="*/ 13716 h 13716"/>
              <a:gd name="csX8" fmla="*/ 0 w 1554480"/>
              <a:gd name="csY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5AB2CA2-C6DA-D6D3-CAF6-7F586320E8BC}"/>
              </a:ext>
            </a:extLst>
          </p:cNvPr>
          <p:cNvSpPr txBox="1"/>
          <p:nvPr/>
        </p:nvSpPr>
        <p:spPr>
          <a:xfrm>
            <a:off x="3490721" y="502920"/>
            <a:ext cx="5170932" cy="146304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85000" lnSpcReduction="10000"/>
          </a:bodyPr>
          <a:lstStyle/>
          <a:p>
            <a:pPr>
              <a:buNone/>
            </a:pPr>
            <a:r>
              <a:rPr lang="en-US" sz="1400" dirty="0"/>
              <a:t>Based on performance through </a:t>
            </a:r>
            <a:r>
              <a:rPr lang="en-US" sz="1400" b="1" dirty="0"/>
              <a:t>November 30, 2025</a:t>
            </a:r>
            <a:r>
              <a:rPr lang="en-US" sz="1400" dirty="0"/>
              <a:t>, CITY Center for Collaborative Learning is projected to finish FY26 close to budget with a </a:t>
            </a:r>
            <a:r>
              <a:rPr lang="en-US" sz="1400" b="1" dirty="0"/>
              <a:t>positive operating surplus before depreciation of approximately $79.6K</a:t>
            </a:r>
            <a:r>
              <a:rPr lang="en-US" sz="1400" dirty="0"/>
              <a:t>. Revenues are expected to remain aligned with current enrollment and funding assumptions, while expenses are projected to remain below budget if current staffing levels and spending controls continue. Liquidity is expected to remain strong through year-end, with cash balances above policy thresholds, subject to ongoing monitoring of enrollment and staffing trends.</a:t>
            </a:r>
          </a:p>
        </p:txBody>
      </p:sp>
      <p:pic>
        <p:nvPicPr>
          <p:cNvPr id="3" name="Picture 2">
            <a:extLst>
              <a:ext uri="{FF2B5EF4-FFF2-40B4-BE49-F238E27FC236}">
                <a16:creationId xmlns:a16="http://schemas.microsoft.com/office/drawing/2014/main" id="{F9B98970-9D26-F2DF-6BFA-3EB4FE08C3AA}"/>
              </a:ext>
            </a:extLst>
          </p:cNvPr>
          <p:cNvPicPr>
            <a:picLocks noChangeAspect="1"/>
          </p:cNvPicPr>
          <p:nvPr/>
        </p:nvPicPr>
        <p:blipFill>
          <a:blip r:embed="rId2"/>
          <a:stretch>
            <a:fillRect/>
          </a:stretch>
        </p:blipFill>
        <p:spPr>
          <a:xfrm>
            <a:off x="473202" y="3063065"/>
            <a:ext cx="8188452" cy="241509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773A11-9274-F18B-ACF9-4A1DACBFFD0A}"/>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B61B786-EECF-AA8B-E29D-549063E0C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A108673-CE3B-B2DE-C372-AE1872D7BC0E}"/>
              </a:ext>
            </a:extLst>
          </p:cNvPr>
          <p:cNvSpPr txBox="1"/>
          <p:nvPr/>
        </p:nvSpPr>
        <p:spPr>
          <a:xfrm>
            <a:off x="473202" y="502920"/>
            <a:ext cx="2564892" cy="1463040"/>
          </a:xfrm>
          <a:prstGeom prst="rect">
            <a:avLst/>
          </a:prstGeom>
        </p:spPr>
        <p:txBody>
          <a:bodyPr vert="horz" lIns="91440" tIns="45720" rIns="91440" bIns="45720" rtlCol="0" anchor="ctr">
            <a:normAutofit fontScale="77500" lnSpcReduction="20000"/>
          </a:bodyPr>
          <a:lstStyle/>
          <a:p>
            <a:pPr defTabSz="914400">
              <a:lnSpc>
                <a:spcPct val="90000"/>
              </a:lnSpc>
              <a:spcBef>
                <a:spcPct val="0"/>
              </a:spcBef>
              <a:spcAft>
                <a:spcPts val="600"/>
              </a:spcAft>
              <a:defRPr sz="3800" b="1"/>
            </a:pPr>
            <a:r>
              <a:rPr lang="en-US" sz="3900" kern="1200" dirty="0">
                <a:solidFill>
                  <a:schemeClr val="tx1"/>
                </a:solidFill>
                <a:latin typeface="+mj-lt"/>
                <a:ea typeface="+mj-ea"/>
                <a:cs typeface="+mj-cs"/>
              </a:rPr>
              <a:t>FY26 Cash Flow Projection Summary</a:t>
            </a:r>
          </a:p>
        </p:txBody>
      </p:sp>
      <p:sp>
        <p:nvSpPr>
          <p:cNvPr id="21" name="sketch line">
            <a:extLst>
              <a:ext uri="{FF2B5EF4-FFF2-40B4-BE49-F238E27FC236}">
                <a16:creationId xmlns:a16="http://schemas.microsoft.com/office/drawing/2014/main" id="{423E7720-16FF-9951-199E-6FAEC386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80309" y="1227582"/>
            <a:ext cx="1554480" cy="13716"/>
          </a:xfrm>
          <a:custGeom>
            <a:avLst/>
            <a:gdLst>
              <a:gd name="csX0" fmla="*/ 0 w 1554480"/>
              <a:gd name="csY0" fmla="*/ 0 h 13716"/>
              <a:gd name="csX1" fmla="*/ 549250 w 1554480"/>
              <a:gd name="csY1" fmla="*/ 0 h 13716"/>
              <a:gd name="csX2" fmla="*/ 1082954 w 1554480"/>
              <a:gd name="csY2" fmla="*/ 0 h 13716"/>
              <a:gd name="csX3" fmla="*/ 1554480 w 1554480"/>
              <a:gd name="csY3" fmla="*/ 0 h 13716"/>
              <a:gd name="csX4" fmla="*/ 1554480 w 1554480"/>
              <a:gd name="csY4" fmla="*/ 13716 h 13716"/>
              <a:gd name="csX5" fmla="*/ 1067410 w 1554480"/>
              <a:gd name="csY5" fmla="*/ 13716 h 13716"/>
              <a:gd name="csX6" fmla="*/ 549250 w 1554480"/>
              <a:gd name="csY6" fmla="*/ 13716 h 13716"/>
              <a:gd name="csX7" fmla="*/ 0 w 1554480"/>
              <a:gd name="csY7" fmla="*/ 13716 h 13716"/>
              <a:gd name="csX8" fmla="*/ 0 w 1554480"/>
              <a:gd name="csY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D987CDD-7CF2-4B97-79E4-8DB2C9777F31}"/>
              </a:ext>
            </a:extLst>
          </p:cNvPr>
          <p:cNvSpPr txBox="1"/>
          <p:nvPr/>
        </p:nvSpPr>
        <p:spPr>
          <a:xfrm>
            <a:off x="3490721" y="502920"/>
            <a:ext cx="5170932" cy="146304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buNone/>
            </a:pPr>
            <a:r>
              <a:rPr lang="en-US" sz="1400" dirty="0"/>
              <a:t>Cash remains positive in all months, peaks mid-spring, and ends the year with approximately $466K, reflecting strong liquidity despite expected post-year outflows.</a:t>
            </a:r>
          </a:p>
        </p:txBody>
      </p:sp>
      <p:pic>
        <p:nvPicPr>
          <p:cNvPr id="8" name="Picture 7">
            <a:extLst>
              <a:ext uri="{FF2B5EF4-FFF2-40B4-BE49-F238E27FC236}">
                <a16:creationId xmlns:a16="http://schemas.microsoft.com/office/drawing/2014/main" id="{B4C895E8-2242-F715-895A-0A50E39C3F76}"/>
              </a:ext>
            </a:extLst>
          </p:cNvPr>
          <p:cNvPicPr>
            <a:picLocks noChangeAspect="1"/>
          </p:cNvPicPr>
          <p:nvPr/>
        </p:nvPicPr>
        <p:blipFill>
          <a:blip r:embed="rId2"/>
          <a:stretch>
            <a:fillRect/>
          </a:stretch>
        </p:blipFill>
        <p:spPr>
          <a:xfrm>
            <a:off x="482600" y="2587625"/>
            <a:ext cx="8178800" cy="1682750"/>
          </a:xfrm>
          <a:prstGeom prst="rect">
            <a:avLst/>
          </a:prstGeom>
        </p:spPr>
      </p:pic>
    </p:spTree>
    <p:extLst>
      <p:ext uri="{BB962C8B-B14F-4D97-AF65-F5344CB8AC3E}">
        <p14:creationId xmlns:p14="http://schemas.microsoft.com/office/powerpoint/2010/main" val="1407511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EC16B7-2B01-1F7F-F9F7-ADC2BD02959B}"/>
              </a:ext>
            </a:extLst>
          </p:cNvPr>
          <p:cNvSpPr txBox="1"/>
          <p:nvPr/>
        </p:nvSpPr>
        <p:spPr>
          <a:xfrm>
            <a:off x="1018311" y="1246909"/>
            <a:ext cx="7200897"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latin typeface="Arial"/>
                <a:cs typeface="Arial"/>
              </a:rPr>
              <a:t>Key Takeaways for the Board</a:t>
            </a:r>
          </a:p>
          <a:p>
            <a:endParaRPr lang="en-US" sz="2800" b="1" dirty="0">
              <a:latin typeface="Arial"/>
              <a:cs typeface="Arial"/>
            </a:endParaRPr>
          </a:p>
          <a:p>
            <a:pPr lvl="1"/>
            <a:r>
              <a:rPr lang="en-US" dirty="0"/>
              <a:t>CITY remains financially stable through November, supported by strong liquidity and expense management. While state funding continues to reflect enrollment-driven pressure, this risk is currently offset by salary savings and favorable federal and local revenue performance. The organization is positioned to maintain balanced operations through FY26, subject to continued monitoring of enrollment, staffing, and long-term debt levels.</a:t>
            </a:r>
            <a:endParaRPr lang="en-US" dirty="0">
              <a:latin typeface="Arial"/>
              <a:cs typeface="Arial"/>
            </a:endParaRPr>
          </a:p>
        </p:txBody>
      </p:sp>
    </p:spTree>
    <p:extLst>
      <p:ext uri="{BB962C8B-B14F-4D97-AF65-F5344CB8AC3E}">
        <p14:creationId xmlns:p14="http://schemas.microsoft.com/office/powerpoint/2010/main" val="3529349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D72269B0C0B143854247BC7AC9DCD5" ma:contentTypeVersion="12" ma:contentTypeDescription="Create a new document." ma:contentTypeScope="" ma:versionID="5685c6f771b16900358dcc743144c511">
  <xsd:schema xmlns:xsd="http://www.w3.org/2001/XMLSchema" xmlns:xs="http://www.w3.org/2001/XMLSchema" xmlns:p="http://schemas.microsoft.com/office/2006/metadata/properties" xmlns:ns3="47b4851f-5c8a-42ed-8a64-11b49b9c1afc" targetNamespace="http://schemas.microsoft.com/office/2006/metadata/properties" ma:root="true" ma:fieldsID="bb1f6ac15c5f76b831ddf05f4b6aa280" ns3:_="">
    <xsd:import namespace="47b4851f-5c8a-42ed-8a64-11b49b9c1afc"/>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GenerationTime" minOccurs="0"/>
                <xsd:element ref="ns3:MediaServiceEventHashCode" minOccurs="0"/>
                <xsd:element ref="ns3:MediaLengthInSecond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b4851f-5c8a-42ed-8a64-11b49b9c1afc"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47b4851f-5c8a-42ed-8a64-11b49b9c1afc" xsi:nil="true"/>
  </documentManagement>
</p:properties>
</file>

<file path=customXml/itemProps1.xml><?xml version="1.0" encoding="utf-8"?>
<ds:datastoreItem xmlns:ds="http://schemas.openxmlformats.org/officeDocument/2006/customXml" ds:itemID="{AE61118A-4723-436F-9612-34FE1A8341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b4851f-5c8a-42ed-8a64-11b49b9c1a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E539A8-0787-4CB9-811F-A9662A2F7F18}">
  <ds:schemaRefs>
    <ds:schemaRef ds:uri="http://schemas.microsoft.com/sharepoint/v3/contenttype/forms"/>
  </ds:schemaRefs>
</ds:datastoreItem>
</file>

<file path=customXml/itemProps3.xml><?xml version="1.0" encoding="utf-8"?>
<ds:datastoreItem xmlns:ds="http://schemas.openxmlformats.org/officeDocument/2006/customXml" ds:itemID="{C02E7E27-293A-4D87-9682-3883AED800BD}">
  <ds:schemaRefs>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http://purl.org/dc/dcmitype/"/>
    <ds:schemaRef ds:uri="47b4851f-5c8a-42ed-8a64-11b49b9c1afc"/>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389</TotalTime>
  <Words>630</Words>
  <Application>Microsoft Office PowerPoint</Application>
  <PresentationFormat>On-screen Show (4:3)</PresentationFormat>
  <Paragraphs>31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Jacqueline Luna-Davey</dc:creator>
  <cp:keywords/>
  <dc:description>generated using python-pptx</dc:description>
  <cp:lastModifiedBy>Jacqueline Luna-Davey [CSBM]</cp:lastModifiedBy>
  <cp:revision>241</cp:revision>
  <dcterms:created xsi:type="dcterms:W3CDTF">2013-01-27T09:14:16Z</dcterms:created>
  <dcterms:modified xsi:type="dcterms:W3CDTF">2025-12-18T03:00:55Z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0x010100CBD72269B0C0B143854247BC7AC9DCD5</vt:lpwstr>
  </property>
</Properties>
</file>