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78" r:id="rId6"/>
    <p:sldId id="280" r:id="rId7"/>
    <p:sldId id="279" r:id="rId8"/>
    <p:sldId id="281" r:id="rId9"/>
    <p:sldId id="277" r:id="rId10"/>
    <p:sldId id="276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5" r:id="rId24"/>
    <p:sldId id="274" r:id="rId25"/>
    <p:sldId id="27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DALLAS POPULATION FORECAST</a:t>
            </a:r>
            <a:r>
              <a:rPr lang="en-US" baseline="0"/>
              <a:t> - 1990-2075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numRef>
              <c:f>Sheet2!$A$3:$A$57</c:f>
              <c:numCache>
                <c:formatCode>General</c:formatCode>
                <c:ptCount val="55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2020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  <c:pt idx="10">
                  <c:v>2031</c:v>
                </c:pt>
                <c:pt idx="11">
                  <c:v>2032</c:v>
                </c:pt>
                <c:pt idx="12">
                  <c:v>2033</c:v>
                </c:pt>
                <c:pt idx="13">
                  <c:v>2034</c:v>
                </c:pt>
                <c:pt idx="14">
                  <c:v>2035</c:v>
                </c:pt>
                <c:pt idx="15">
                  <c:v>2036</c:v>
                </c:pt>
                <c:pt idx="16">
                  <c:v>2037</c:v>
                </c:pt>
                <c:pt idx="17">
                  <c:v>2038</c:v>
                </c:pt>
                <c:pt idx="18">
                  <c:v>2039</c:v>
                </c:pt>
                <c:pt idx="19">
                  <c:v>2040</c:v>
                </c:pt>
                <c:pt idx="20">
                  <c:v>2041</c:v>
                </c:pt>
                <c:pt idx="21">
                  <c:v>2042</c:v>
                </c:pt>
                <c:pt idx="22">
                  <c:v>2043</c:v>
                </c:pt>
                <c:pt idx="23">
                  <c:v>2044</c:v>
                </c:pt>
                <c:pt idx="24">
                  <c:v>2045</c:v>
                </c:pt>
                <c:pt idx="25">
                  <c:v>2046</c:v>
                </c:pt>
                <c:pt idx="26">
                  <c:v>2047</c:v>
                </c:pt>
                <c:pt idx="27">
                  <c:v>2048</c:v>
                </c:pt>
                <c:pt idx="28">
                  <c:v>2049</c:v>
                </c:pt>
                <c:pt idx="29">
                  <c:v>2050</c:v>
                </c:pt>
                <c:pt idx="30">
                  <c:v>2051</c:v>
                </c:pt>
                <c:pt idx="31">
                  <c:v>2052</c:v>
                </c:pt>
                <c:pt idx="32">
                  <c:v>2053</c:v>
                </c:pt>
                <c:pt idx="33">
                  <c:v>2054</c:v>
                </c:pt>
                <c:pt idx="34">
                  <c:v>2055</c:v>
                </c:pt>
                <c:pt idx="35">
                  <c:v>2056</c:v>
                </c:pt>
                <c:pt idx="36">
                  <c:v>2057</c:v>
                </c:pt>
                <c:pt idx="37">
                  <c:v>2058</c:v>
                </c:pt>
                <c:pt idx="38">
                  <c:v>2059</c:v>
                </c:pt>
                <c:pt idx="39">
                  <c:v>2060</c:v>
                </c:pt>
                <c:pt idx="40">
                  <c:v>2061</c:v>
                </c:pt>
                <c:pt idx="41">
                  <c:v>2062</c:v>
                </c:pt>
                <c:pt idx="42">
                  <c:v>2063</c:v>
                </c:pt>
                <c:pt idx="43">
                  <c:v>2064</c:v>
                </c:pt>
                <c:pt idx="44">
                  <c:v>2065</c:v>
                </c:pt>
                <c:pt idx="45">
                  <c:v>2066</c:v>
                </c:pt>
                <c:pt idx="46">
                  <c:v>2067</c:v>
                </c:pt>
                <c:pt idx="47">
                  <c:v>2068</c:v>
                </c:pt>
                <c:pt idx="48">
                  <c:v>2069</c:v>
                </c:pt>
                <c:pt idx="49">
                  <c:v>2070</c:v>
                </c:pt>
                <c:pt idx="50">
                  <c:v>2071</c:v>
                </c:pt>
                <c:pt idx="51">
                  <c:v>2072</c:v>
                </c:pt>
                <c:pt idx="52">
                  <c:v>2073</c:v>
                </c:pt>
                <c:pt idx="53">
                  <c:v>2074</c:v>
                </c:pt>
                <c:pt idx="54">
                  <c:v>2075</c:v>
                </c:pt>
              </c:numCache>
            </c:numRef>
          </c:cat>
          <c:val>
            <c:numRef>
              <c:f>Sheet2!$B$3:$B$57</c:f>
              <c:numCache>
                <c:formatCode>#,##0</c:formatCode>
                <c:ptCount val="55"/>
                <c:pt idx="0">
                  <c:v>9845</c:v>
                </c:pt>
                <c:pt idx="1">
                  <c:v>13049</c:v>
                </c:pt>
                <c:pt idx="2">
                  <c:v>15345</c:v>
                </c:pt>
                <c:pt idx="3">
                  <c:v>17725</c:v>
                </c:pt>
                <c:pt idx="4">
                  <c:v>19143</c:v>
                </c:pt>
                <c:pt idx="5">
                  <c:v>19471</c:v>
                </c:pt>
                <c:pt idx="6">
                  <c:v>19796</c:v>
                </c:pt>
                <c:pt idx="7">
                  <c:v>20119</c:v>
                </c:pt>
                <c:pt idx="8">
                  <c:v>20440</c:v>
                </c:pt>
                <c:pt idx="9">
                  <c:v>20761</c:v>
                </c:pt>
                <c:pt idx="10">
                  <c:v>21075</c:v>
                </c:pt>
                <c:pt idx="11">
                  <c:v>21386</c:v>
                </c:pt>
                <c:pt idx="12">
                  <c:v>21693</c:v>
                </c:pt>
                <c:pt idx="13">
                  <c:v>21999</c:v>
                </c:pt>
                <c:pt idx="14">
                  <c:v>22307</c:v>
                </c:pt>
                <c:pt idx="15">
                  <c:v>22610</c:v>
                </c:pt>
                <c:pt idx="16">
                  <c:v>22912</c:v>
                </c:pt>
                <c:pt idx="17">
                  <c:v>23212</c:v>
                </c:pt>
                <c:pt idx="18">
                  <c:v>23513</c:v>
                </c:pt>
                <c:pt idx="19">
                  <c:v>23814</c:v>
                </c:pt>
                <c:pt idx="20">
                  <c:v>24112</c:v>
                </c:pt>
                <c:pt idx="21">
                  <c:v>24410</c:v>
                </c:pt>
                <c:pt idx="22">
                  <c:v>24705</c:v>
                </c:pt>
                <c:pt idx="23">
                  <c:v>25000</c:v>
                </c:pt>
                <c:pt idx="24">
                  <c:v>25294</c:v>
                </c:pt>
                <c:pt idx="25">
                  <c:v>25587</c:v>
                </c:pt>
                <c:pt idx="26">
                  <c:v>25879</c:v>
                </c:pt>
                <c:pt idx="27">
                  <c:v>26171</c:v>
                </c:pt>
                <c:pt idx="28">
                  <c:v>26461</c:v>
                </c:pt>
                <c:pt idx="29">
                  <c:v>26750</c:v>
                </c:pt>
                <c:pt idx="30">
                  <c:v>27039</c:v>
                </c:pt>
                <c:pt idx="31">
                  <c:v>27327</c:v>
                </c:pt>
                <c:pt idx="32">
                  <c:v>27615</c:v>
                </c:pt>
                <c:pt idx="33">
                  <c:v>27902</c:v>
                </c:pt>
                <c:pt idx="34">
                  <c:v>28188</c:v>
                </c:pt>
                <c:pt idx="35">
                  <c:v>28473</c:v>
                </c:pt>
                <c:pt idx="36">
                  <c:v>28756</c:v>
                </c:pt>
                <c:pt idx="37">
                  <c:v>29037</c:v>
                </c:pt>
                <c:pt idx="38">
                  <c:v>29316</c:v>
                </c:pt>
                <c:pt idx="39">
                  <c:v>29593</c:v>
                </c:pt>
                <c:pt idx="40">
                  <c:v>29868</c:v>
                </c:pt>
                <c:pt idx="41">
                  <c:v>30142</c:v>
                </c:pt>
                <c:pt idx="42">
                  <c:v>30413</c:v>
                </c:pt>
                <c:pt idx="43">
                  <c:v>30683</c:v>
                </c:pt>
                <c:pt idx="44">
                  <c:v>30950</c:v>
                </c:pt>
                <c:pt idx="45">
                  <c:v>31215</c:v>
                </c:pt>
                <c:pt idx="46">
                  <c:v>31478</c:v>
                </c:pt>
                <c:pt idx="47">
                  <c:v>31738</c:v>
                </c:pt>
                <c:pt idx="48">
                  <c:v>31996</c:v>
                </c:pt>
                <c:pt idx="49">
                  <c:v>32252</c:v>
                </c:pt>
                <c:pt idx="50">
                  <c:v>32506</c:v>
                </c:pt>
                <c:pt idx="51">
                  <c:v>32759</c:v>
                </c:pt>
                <c:pt idx="52">
                  <c:v>33010</c:v>
                </c:pt>
                <c:pt idx="53">
                  <c:v>33259</c:v>
                </c:pt>
                <c:pt idx="54">
                  <c:v>33506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25-4492-A25E-4BFA1D0B3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"/>
        <c:overlap val="-27"/>
        <c:axId val="187668736"/>
        <c:axId val="187674624"/>
      </c:barChart>
      <c:catAx>
        <c:axId val="18766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674624"/>
        <c:crosses val="autoZero"/>
        <c:auto val="1"/>
        <c:lblAlgn val="ctr"/>
        <c:lblOffset val="100"/>
        <c:noMultiLvlLbl val="0"/>
      </c:catAx>
      <c:valAx>
        <c:axId val="18767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668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5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4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156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0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87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4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32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23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8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4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772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2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40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97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6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1474-9CF2-47D8-8712-50840B6D934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1FC8-4BCC-4253-9384-80266403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48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64946-D2A9-D558-1F06-52509F762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32" y="2733709"/>
            <a:ext cx="8661724" cy="1373070"/>
          </a:xfrm>
        </p:spPr>
        <p:txBody>
          <a:bodyPr/>
          <a:lstStyle/>
          <a:p>
            <a:r>
              <a:rPr lang="en-US" dirty="0"/>
              <a:t>City of Dallas future 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9CF3BF-B8EE-562D-387D-C10BE5853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797534"/>
          </a:xfrm>
        </p:spPr>
        <p:txBody>
          <a:bodyPr>
            <a:normAutofit/>
          </a:bodyPr>
          <a:lstStyle/>
          <a:p>
            <a:r>
              <a:rPr lang="en-US" dirty="0"/>
              <a:t>Dallas School District - LRFP/Finance Committee</a:t>
            </a:r>
          </a:p>
          <a:p>
            <a:r>
              <a:rPr lang="en-US" dirty="0"/>
              <a:t>November 13, 2025</a:t>
            </a:r>
          </a:p>
          <a:p>
            <a:endParaRPr lang="en-US" dirty="0"/>
          </a:p>
          <a:p>
            <a:r>
              <a:rPr lang="en-US" dirty="0"/>
              <a:t>-Charlie Mitchell- </a:t>
            </a:r>
          </a:p>
        </p:txBody>
      </p:sp>
    </p:spTree>
    <p:extLst>
      <p:ext uri="{BB962C8B-B14F-4D97-AF65-F5344CB8AC3E}">
        <p14:creationId xmlns:p14="http://schemas.microsoft.com/office/powerpoint/2010/main" val="3646707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1F4745-7A96-BD77-5F92-01D4DB19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735" y="118375"/>
            <a:ext cx="8648413" cy="6522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852C1E-6F0C-EFA6-568D-B7503E0B72E0}"/>
              </a:ext>
            </a:extLst>
          </p:cNvPr>
          <p:cNvSpPr txBox="1"/>
          <p:nvPr/>
        </p:nvSpPr>
        <p:spPr>
          <a:xfrm>
            <a:off x="1725283" y="5003321"/>
            <a:ext cx="17456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760 UNITS TOTAL</a:t>
            </a:r>
          </a:p>
        </p:txBody>
      </p:sp>
    </p:spTree>
    <p:extLst>
      <p:ext uri="{BB962C8B-B14F-4D97-AF65-F5344CB8AC3E}">
        <p14:creationId xmlns:p14="http://schemas.microsoft.com/office/powerpoint/2010/main" val="4131989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4F3425-87D6-153F-5409-C4EA8CD1D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558" y="165692"/>
            <a:ext cx="8677348" cy="64985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14B028-C0E8-E673-781C-0FD5012A8B7E}"/>
              </a:ext>
            </a:extLst>
          </p:cNvPr>
          <p:cNvSpPr txBox="1"/>
          <p:nvPr/>
        </p:nvSpPr>
        <p:spPr>
          <a:xfrm>
            <a:off x="7349705" y="966158"/>
            <a:ext cx="2432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1,500+ housing units projected in La Creole Node</a:t>
            </a:r>
          </a:p>
        </p:txBody>
      </p:sp>
    </p:spTree>
    <p:extLst>
      <p:ext uri="{BB962C8B-B14F-4D97-AF65-F5344CB8AC3E}">
        <p14:creationId xmlns:p14="http://schemas.microsoft.com/office/powerpoint/2010/main" val="1786419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3DC708-3C72-EF6E-76F4-80C8AD55B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22" y="345332"/>
            <a:ext cx="9649838" cy="616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5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7173" y="3595607"/>
            <a:ext cx="67727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Buildable Land Acreage from the 2019 Housing Needs Analysis</a:t>
            </a:r>
          </a:p>
          <a:p>
            <a:endParaRPr lang="en-US" dirty="0"/>
          </a:p>
          <a:p>
            <a:r>
              <a:rPr lang="en-US" dirty="0"/>
              <a:t>578.6 Acres RL @ 6 Dwellings per Acre = 3,471 Dwellings</a:t>
            </a:r>
          </a:p>
          <a:p>
            <a:r>
              <a:rPr lang="en-US" dirty="0"/>
              <a:t>55.1 Acres RM @ 9 Dwellings per Acre = 496 Dwellings</a:t>
            </a:r>
          </a:p>
          <a:p>
            <a:r>
              <a:rPr lang="en-US" dirty="0"/>
              <a:t>33.6 Acres RH @ 16 Dwellings per Acre = 538 Dwellings</a:t>
            </a:r>
          </a:p>
          <a:p>
            <a:r>
              <a:rPr lang="en-US" b="1" dirty="0"/>
              <a:t>                                   Total Capacity = 4,505 Dwellings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3" y="162732"/>
            <a:ext cx="9005078" cy="343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9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585" y="115088"/>
            <a:ext cx="8304104" cy="64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353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29" y="131736"/>
            <a:ext cx="9150249" cy="652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9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310" y="173237"/>
            <a:ext cx="7836317" cy="644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54685" y="5548393"/>
            <a:ext cx="2572243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Total: 4,225 Dwellings</a:t>
            </a:r>
          </a:p>
        </p:txBody>
      </p:sp>
    </p:spTree>
    <p:extLst>
      <p:ext uri="{BB962C8B-B14F-4D97-AF65-F5344CB8AC3E}">
        <p14:creationId xmlns:p14="http://schemas.microsoft.com/office/powerpoint/2010/main" val="1244005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2EACD6-FBDF-934C-E4DE-E91427CF6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666122"/>
              </p:ext>
            </p:extLst>
          </p:nvPr>
        </p:nvGraphicFramePr>
        <p:xfrm>
          <a:off x="138022" y="2363638"/>
          <a:ext cx="11895827" cy="3479315"/>
        </p:xfrm>
        <a:graphic>
          <a:graphicData uri="http://schemas.openxmlformats.org/drawingml/2006/table">
            <a:tbl>
              <a:tblPr/>
              <a:tblGrid>
                <a:gridCol w="2145743">
                  <a:extLst>
                    <a:ext uri="{9D8B030D-6E8A-4147-A177-3AD203B41FA5}">
                      <a16:colId xmlns:a16="http://schemas.microsoft.com/office/drawing/2014/main" val="2066644646"/>
                    </a:ext>
                  </a:extLst>
                </a:gridCol>
                <a:gridCol w="44864">
                  <a:extLst>
                    <a:ext uri="{9D8B030D-6E8A-4147-A177-3AD203B41FA5}">
                      <a16:colId xmlns:a16="http://schemas.microsoft.com/office/drawing/2014/main" val="1157910479"/>
                    </a:ext>
                  </a:extLst>
                </a:gridCol>
                <a:gridCol w="44864">
                  <a:extLst>
                    <a:ext uri="{9D8B030D-6E8A-4147-A177-3AD203B41FA5}">
                      <a16:colId xmlns:a16="http://schemas.microsoft.com/office/drawing/2014/main" val="41080577"/>
                    </a:ext>
                  </a:extLst>
                </a:gridCol>
                <a:gridCol w="925658">
                  <a:extLst>
                    <a:ext uri="{9D8B030D-6E8A-4147-A177-3AD203B41FA5}">
                      <a16:colId xmlns:a16="http://schemas.microsoft.com/office/drawing/2014/main" val="1804051035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1487284340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1866533994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3113889404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2596905335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3828887052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2179186027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368630593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2191288609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2130492732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3297012322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1362630400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1260506093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1593417424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3302208200"/>
                    </a:ext>
                  </a:extLst>
                </a:gridCol>
                <a:gridCol w="130723">
                  <a:extLst>
                    <a:ext uri="{9D8B030D-6E8A-4147-A177-3AD203B41FA5}">
                      <a16:colId xmlns:a16="http://schemas.microsoft.com/office/drawing/2014/main" val="2800463501"/>
                    </a:ext>
                  </a:extLst>
                </a:gridCol>
                <a:gridCol w="839799">
                  <a:extLst>
                    <a:ext uri="{9D8B030D-6E8A-4147-A177-3AD203B41FA5}">
                      <a16:colId xmlns:a16="http://schemas.microsoft.com/office/drawing/2014/main" val="2172724276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897465643"/>
                    </a:ext>
                  </a:extLst>
                </a:gridCol>
                <a:gridCol w="926072">
                  <a:extLst>
                    <a:ext uri="{9D8B030D-6E8A-4147-A177-3AD203B41FA5}">
                      <a16:colId xmlns:a16="http://schemas.microsoft.com/office/drawing/2014/main" val="3615548639"/>
                    </a:ext>
                  </a:extLst>
                </a:gridCol>
              </a:tblGrid>
              <a:tr h="6280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Building Activity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329867"/>
                  </a:ext>
                </a:extLst>
              </a:tr>
              <a:tr h="6280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Permits Issued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242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214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642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715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638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700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733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728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697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612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4469331"/>
                  </a:ext>
                </a:extLst>
              </a:tr>
              <a:tr h="6280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Estimated Value (000's)</a:t>
                      </a: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$41,262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$37,976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$45,331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$45,050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$33,006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$54,541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$48,509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$75,048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$51,049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$57,625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012107"/>
                  </a:ext>
                </a:extLst>
              </a:tr>
              <a:tr h="628090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1430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1984649"/>
                  </a:ext>
                </a:extLst>
              </a:tr>
              <a:tr h="6280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Planning Applications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175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136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118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112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110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117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111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113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106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138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40380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0183DD6-DAC1-C966-87FB-FA29EF5005FA}"/>
              </a:ext>
            </a:extLst>
          </p:cNvPr>
          <p:cNvSpPr txBox="1"/>
          <p:nvPr/>
        </p:nvSpPr>
        <p:spPr>
          <a:xfrm>
            <a:off x="3416060" y="1885674"/>
            <a:ext cx="5090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CITY OF DALLAS 2016-2025</a:t>
            </a:r>
          </a:p>
        </p:txBody>
      </p:sp>
    </p:spTree>
    <p:extLst>
      <p:ext uri="{BB962C8B-B14F-4D97-AF65-F5344CB8AC3E}">
        <p14:creationId xmlns:p14="http://schemas.microsoft.com/office/powerpoint/2010/main" val="4226706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460CC4-2CED-8117-30C0-C8B6EB21F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107" y="0"/>
            <a:ext cx="5365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83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444BCA-DE7E-C629-92EE-55DF9241E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02" y="457200"/>
            <a:ext cx="11284466" cy="571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73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3AA055-A807-899B-8960-0BC3CE987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757" y="535021"/>
            <a:ext cx="7626485" cy="578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35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660890-DCC5-7E95-7521-76EC9E59A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863" y="245390"/>
            <a:ext cx="9081861" cy="595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65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E601A9-D914-CDA5-F930-AFEB2D1DD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123" y="729574"/>
            <a:ext cx="7509753" cy="539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60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DB03E0-C50C-2EA4-CF3D-2D686F168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302" y="705255"/>
            <a:ext cx="7665396" cy="544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156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703B07-2C82-86DD-AB21-609FF02B9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213" y="403698"/>
            <a:ext cx="7587574" cy="605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50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94070-1699-B2A3-6A9E-E191A2D0F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213" y="632298"/>
            <a:ext cx="7587574" cy="559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8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FEEB0-12B0-5C7A-C926-1051D1462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391" y="539885"/>
            <a:ext cx="7743217" cy="577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14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900579-7810-3A4F-9FCD-2247E644F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847" y="588523"/>
            <a:ext cx="7704306" cy="568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48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BC7BA1-BD1D-5AF7-9D70-D006AC4A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578" y="1624519"/>
            <a:ext cx="7470843" cy="360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989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1C981E-9DD2-395A-36A1-6D52DC08D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213" y="233464"/>
            <a:ext cx="7587574" cy="639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57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CA6FF1-1881-F696-C0D5-22C8BAFA3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50" y="2413645"/>
            <a:ext cx="11473992" cy="120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90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28A4AA7-7E49-EDFB-6FE3-4E7A027E7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104793"/>
              </p:ext>
            </p:extLst>
          </p:nvPr>
        </p:nvGraphicFramePr>
        <p:xfrm>
          <a:off x="69011" y="138022"/>
          <a:ext cx="10377577" cy="6846051"/>
        </p:xfrm>
        <a:graphic>
          <a:graphicData uri="http://schemas.openxmlformats.org/drawingml/2006/table">
            <a:tbl>
              <a:tblPr/>
              <a:tblGrid>
                <a:gridCol w="964889">
                  <a:extLst>
                    <a:ext uri="{9D8B030D-6E8A-4147-A177-3AD203B41FA5}">
                      <a16:colId xmlns:a16="http://schemas.microsoft.com/office/drawing/2014/main" val="3855280868"/>
                    </a:ext>
                  </a:extLst>
                </a:gridCol>
                <a:gridCol w="1371951">
                  <a:extLst>
                    <a:ext uri="{9D8B030D-6E8A-4147-A177-3AD203B41FA5}">
                      <a16:colId xmlns:a16="http://schemas.microsoft.com/office/drawing/2014/main" val="1634928662"/>
                    </a:ext>
                  </a:extLst>
                </a:gridCol>
                <a:gridCol w="1311646">
                  <a:extLst>
                    <a:ext uri="{9D8B030D-6E8A-4147-A177-3AD203B41FA5}">
                      <a16:colId xmlns:a16="http://schemas.microsoft.com/office/drawing/2014/main" val="3748330175"/>
                    </a:ext>
                  </a:extLst>
                </a:gridCol>
                <a:gridCol w="1341797">
                  <a:extLst>
                    <a:ext uri="{9D8B030D-6E8A-4147-A177-3AD203B41FA5}">
                      <a16:colId xmlns:a16="http://schemas.microsoft.com/office/drawing/2014/main" val="67550070"/>
                    </a:ext>
                  </a:extLst>
                </a:gridCol>
                <a:gridCol w="1341797">
                  <a:extLst>
                    <a:ext uri="{9D8B030D-6E8A-4147-A177-3AD203B41FA5}">
                      <a16:colId xmlns:a16="http://schemas.microsoft.com/office/drawing/2014/main" val="4215086155"/>
                    </a:ext>
                  </a:extLst>
                </a:gridCol>
                <a:gridCol w="1371951">
                  <a:extLst>
                    <a:ext uri="{9D8B030D-6E8A-4147-A177-3AD203B41FA5}">
                      <a16:colId xmlns:a16="http://schemas.microsoft.com/office/drawing/2014/main" val="2426310266"/>
                    </a:ext>
                  </a:extLst>
                </a:gridCol>
                <a:gridCol w="1326722">
                  <a:extLst>
                    <a:ext uri="{9D8B030D-6E8A-4147-A177-3AD203B41FA5}">
                      <a16:colId xmlns:a16="http://schemas.microsoft.com/office/drawing/2014/main" val="2852445634"/>
                    </a:ext>
                  </a:extLst>
                </a:gridCol>
                <a:gridCol w="1346824">
                  <a:extLst>
                    <a:ext uri="{9D8B030D-6E8A-4147-A177-3AD203B41FA5}">
                      <a16:colId xmlns:a16="http://schemas.microsoft.com/office/drawing/2014/main" val="3953982529"/>
                    </a:ext>
                  </a:extLst>
                </a:gridCol>
              </a:tblGrid>
              <a:tr h="304773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Polk County, total; from PSU Coordinated Population Forecast 2025-2075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877664"/>
                  </a:ext>
                </a:extLst>
              </a:tr>
              <a:tr h="396205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49529"/>
                  </a:ext>
                </a:extLst>
              </a:tr>
              <a:tr h="3809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5-9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5,195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5,243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5,209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5,412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5,639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5,765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5,790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33886"/>
                  </a:ext>
                </a:extLst>
              </a:tr>
              <a:tr h="3809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ptos Narrow" panose="020B0004020202020204" pitchFamily="34" charset="0"/>
                        </a:rPr>
                        <a:t>-34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182625"/>
                  </a:ext>
                </a:extLst>
              </a:tr>
              <a:tr h="396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ptos Narrow" panose="020B0004020202020204" pitchFamily="34" charset="0"/>
                        </a:rPr>
                        <a:t>-0.6%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947232"/>
                  </a:ext>
                </a:extLst>
              </a:tr>
              <a:tr h="3809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10-14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5,803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5,977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6,249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6,504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6,661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874908"/>
                  </a:ext>
                </a:extLst>
              </a:tr>
              <a:tr h="3809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ptos Narrow" panose="020B0004020202020204" pitchFamily="34" charset="0"/>
                        </a:rPr>
                        <a:t>-11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29247"/>
                  </a:ext>
                </a:extLst>
              </a:tr>
              <a:tr h="396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ptos Narrow" panose="020B0004020202020204" pitchFamily="34" charset="0"/>
                        </a:rPr>
                        <a:t>-0.2%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274992"/>
                  </a:ext>
                </a:extLst>
              </a:tr>
              <a:tr h="3809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15-19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6,720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6,995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7,079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7,104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7,371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7,665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674060"/>
                  </a:ext>
                </a:extLst>
              </a:tr>
              <a:tr h="38096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552310"/>
                  </a:ext>
                </a:extLst>
              </a:tr>
              <a:tr h="3962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297818"/>
                  </a:ext>
                </a:extLst>
              </a:tr>
              <a:tr h="396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5-19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17,718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18,035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18,234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18,510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18,992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19,640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20,116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24565"/>
                  </a:ext>
                </a:extLst>
              </a:tr>
              <a:tr h="320012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001584"/>
                  </a:ext>
                </a:extLst>
              </a:tr>
              <a:tr h="335250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1.8%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053189"/>
                  </a:ext>
                </a:extLst>
              </a:tr>
              <a:tr h="320012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452351"/>
                  </a:ext>
                </a:extLst>
              </a:tr>
              <a:tr h="30477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COUNTY GROWTH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7.6%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508270"/>
                  </a:ext>
                </a:extLst>
              </a:tr>
              <a:tr h="30477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DALLAS GROWTH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8.5%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7.4%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692964"/>
                  </a:ext>
                </a:extLst>
              </a:tr>
              <a:tr h="304773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Dallas stays at around 22% of the county's total population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453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311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2BF2BE9-90A1-4199-BD4B-E6243B0876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3075214"/>
              </p:ext>
            </p:extLst>
          </p:nvPr>
        </p:nvGraphicFramePr>
        <p:xfrm>
          <a:off x="33337" y="200025"/>
          <a:ext cx="12125325" cy="645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3770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671385-5958-C11C-F170-1C113E2A184C}"/>
              </a:ext>
            </a:extLst>
          </p:cNvPr>
          <p:cNvSpPr txBox="1"/>
          <p:nvPr/>
        </p:nvSpPr>
        <p:spPr>
          <a:xfrm>
            <a:off x="473962" y="2413338"/>
            <a:ext cx="1141323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Lato-Regular"/>
              </a:rPr>
              <a:t>Dallas</a:t>
            </a:r>
            <a:r>
              <a:rPr lang="en-US" sz="2400" dirty="0">
                <a:latin typeface="Lato-Regular"/>
              </a:rPr>
              <a:t> </a:t>
            </a:r>
            <a:r>
              <a:rPr lang="en-US" sz="2400" b="0" i="0" u="none" strike="noStrike" baseline="0" dirty="0">
                <a:latin typeface="Lato-Regular"/>
              </a:rPr>
              <a:t>has had consistent albeit slowing growth since 1990. This pattern changed somewhat in 2020 when growth in the UGB accelerated. </a:t>
            </a:r>
          </a:p>
          <a:p>
            <a:pPr algn="l"/>
            <a:endParaRPr lang="en-US" sz="2400" b="0" i="0" u="none" strike="noStrike" baseline="0" dirty="0">
              <a:latin typeface="Lato-Regular"/>
            </a:endParaRPr>
          </a:p>
          <a:p>
            <a:pPr algn="l"/>
            <a:r>
              <a:rPr lang="en-US" sz="2400" b="0" i="0" u="none" strike="noStrike" baseline="0" dirty="0">
                <a:latin typeface="Lato-Regular"/>
              </a:rPr>
              <a:t>The next 15 years of growth are expected to be similar to past years. </a:t>
            </a:r>
          </a:p>
          <a:p>
            <a:pPr algn="l"/>
            <a:endParaRPr lang="en-US" sz="2400" b="0" i="0" u="none" strike="noStrike" baseline="0" dirty="0">
              <a:latin typeface="Lato-Regular"/>
            </a:endParaRPr>
          </a:p>
          <a:p>
            <a:pPr algn="l"/>
            <a:r>
              <a:rPr lang="en-US" sz="2400" b="0" i="0" u="none" strike="noStrike" baseline="0" dirty="0">
                <a:latin typeface="Lato-Regular"/>
              </a:rPr>
              <a:t>Beyond this, the growth rate of Dallas is expected to slow as the UGB, and county</a:t>
            </a:r>
          </a:p>
          <a:p>
            <a:pPr algn="l"/>
            <a:r>
              <a:rPr lang="en-US" sz="2400" b="0" i="0" u="none" strike="noStrike" baseline="0" dirty="0">
                <a:latin typeface="Lato-Regular"/>
              </a:rPr>
              <a:t>population as a whole, ages and fertility rates decline.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456786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71</TotalTime>
  <Words>421</Words>
  <Application>Microsoft Office PowerPoint</Application>
  <PresentationFormat>Widescreen</PresentationFormat>
  <Paragraphs>173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 Narrow</vt:lpstr>
      <vt:lpstr>Arial</vt:lpstr>
      <vt:lpstr>Lato-Regular</vt:lpstr>
      <vt:lpstr>Times New Roman</vt:lpstr>
      <vt:lpstr>Trebuchet MS</vt:lpstr>
      <vt:lpstr>Berlin</vt:lpstr>
      <vt:lpstr>City of Dallas future growth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CityofDallas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Dallas future growth</dc:title>
  <dc:creator>Charlie Mitchell</dc:creator>
  <cp:lastModifiedBy>Tamira Larson</cp:lastModifiedBy>
  <cp:revision>9</cp:revision>
  <dcterms:created xsi:type="dcterms:W3CDTF">2025-11-10T22:36:51Z</dcterms:created>
  <dcterms:modified xsi:type="dcterms:W3CDTF">2025-11-13T20:40:39Z</dcterms:modified>
</cp:coreProperties>
</file>