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5" r:id="rId1"/>
  </p:sldMasterIdLst>
  <p:notesMasterIdLst>
    <p:notesMasterId r:id="rId16"/>
  </p:notesMasterIdLst>
  <p:handoutMasterIdLst>
    <p:handoutMasterId r:id="rId17"/>
  </p:handoutMasterIdLst>
  <p:sldIdLst>
    <p:sldId id="257" r:id="rId2"/>
    <p:sldId id="309" r:id="rId3"/>
    <p:sldId id="322" r:id="rId4"/>
    <p:sldId id="323" r:id="rId5"/>
    <p:sldId id="289" r:id="rId6"/>
    <p:sldId id="290" r:id="rId7"/>
    <p:sldId id="306" r:id="rId8"/>
    <p:sldId id="303" r:id="rId9"/>
    <p:sldId id="333" r:id="rId10"/>
    <p:sldId id="330" r:id="rId11"/>
    <p:sldId id="331" r:id="rId12"/>
    <p:sldId id="316" r:id="rId13"/>
    <p:sldId id="268" r:id="rId14"/>
    <p:sldId id="332" r:id="rId15"/>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5"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9966"/>
    <a:srgbClr val="66FFFF"/>
    <a:srgbClr val="CCCCFF"/>
    <a:srgbClr val="B2B2B2"/>
    <a:srgbClr val="CCECFF"/>
    <a:srgbClr val="CCFF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77065" autoAdjust="0"/>
  </p:normalViewPr>
  <p:slideViewPr>
    <p:cSldViewPr>
      <p:cViewPr varScale="1">
        <p:scale>
          <a:sx n="85" d="100"/>
          <a:sy n="85" d="100"/>
        </p:scale>
        <p:origin x="1962" y="90"/>
      </p:cViewPr>
      <p:guideLst>
        <p:guide orient="horz" pos="2160"/>
        <p:guide pos="2880"/>
      </p:guideLst>
    </p:cSldViewPr>
  </p:slideViewPr>
  <p:outlineViewPr>
    <p:cViewPr>
      <p:scale>
        <a:sx n="33" d="100"/>
        <a:sy n="33" d="100"/>
      </p:scale>
      <p:origin x="0" y="696"/>
    </p:cViewPr>
  </p:outlineViewPr>
  <p:notesTextViewPr>
    <p:cViewPr>
      <p:scale>
        <a:sx n="3" d="2"/>
        <a:sy n="3" d="2"/>
      </p:scale>
      <p:origin x="0" y="0"/>
    </p:cViewPr>
  </p:notesTextViewPr>
  <p:sorterViewPr>
    <p:cViewPr>
      <p:scale>
        <a:sx n="66" d="100"/>
        <a:sy n="66" d="100"/>
      </p:scale>
      <p:origin x="0" y="0"/>
    </p:cViewPr>
  </p:sorterViewPr>
  <p:notesViewPr>
    <p:cSldViewPr>
      <p:cViewPr>
        <p:scale>
          <a:sx n="180" d="100"/>
          <a:sy n="180" d="100"/>
        </p:scale>
        <p:origin x="-1734" y="504"/>
      </p:cViewPr>
      <p:guideLst>
        <p:guide orient="horz" pos="3025"/>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4" y="0"/>
            <a:ext cx="3168927"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703" tIns="48352" rIns="96703" bIns="48352" numCol="1" anchor="t" anchorCtr="0" compatLnSpc="1">
            <a:prstTxWarp prst="textNoShape">
              <a:avLst/>
            </a:prstTxWarp>
          </a:bodyPr>
          <a:lstStyle>
            <a:lvl1pPr defTabSz="967844" eaLnBrk="0" hangingPunct="0">
              <a:defRPr sz="1200">
                <a:latin typeface="Times New Roman" pitchFamily="18" charset="0"/>
              </a:defRPr>
            </a:lvl1pPr>
          </a:lstStyle>
          <a:p>
            <a:pPr>
              <a:defRPr/>
            </a:pPr>
            <a:endParaRPr lang="en-US"/>
          </a:p>
        </p:txBody>
      </p:sp>
      <p:sp>
        <p:nvSpPr>
          <p:cNvPr id="65539" name="Rectangle 3"/>
          <p:cNvSpPr>
            <a:spLocks noGrp="1" noChangeArrowheads="1"/>
          </p:cNvSpPr>
          <p:nvPr>
            <p:ph type="dt" sz="quarter" idx="1"/>
          </p:nvPr>
        </p:nvSpPr>
        <p:spPr bwMode="auto">
          <a:xfrm>
            <a:off x="4146279" y="0"/>
            <a:ext cx="3168926"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703" tIns="48352" rIns="96703" bIns="48352" numCol="1" anchor="t" anchorCtr="0" compatLnSpc="1">
            <a:prstTxWarp prst="textNoShape">
              <a:avLst/>
            </a:prstTxWarp>
          </a:bodyPr>
          <a:lstStyle>
            <a:lvl1pPr algn="r" defTabSz="967844" eaLnBrk="0" hangingPunct="0">
              <a:defRPr sz="1200">
                <a:latin typeface="Times New Roman" pitchFamily="18" charset="0"/>
              </a:defRPr>
            </a:lvl1pPr>
          </a:lstStyle>
          <a:p>
            <a:pPr>
              <a:defRPr/>
            </a:pPr>
            <a:endParaRPr lang="en-US"/>
          </a:p>
        </p:txBody>
      </p:sp>
      <p:sp>
        <p:nvSpPr>
          <p:cNvPr id="65540" name="Rectangle 4"/>
          <p:cNvSpPr>
            <a:spLocks noGrp="1" noChangeArrowheads="1"/>
          </p:cNvSpPr>
          <p:nvPr>
            <p:ph type="ftr" sz="quarter" idx="2"/>
          </p:nvPr>
        </p:nvSpPr>
        <p:spPr bwMode="auto">
          <a:xfrm>
            <a:off x="4" y="9122452"/>
            <a:ext cx="3168927" cy="478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703" tIns="48352" rIns="96703" bIns="48352" numCol="1" anchor="b" anchorCtr="0" compatLnSpc="1">
            <a:prstTxWarp prst="textNoShape">
              <a:avLst/>
            </a:prstTxWarp>
          </a:bodyPr>
          <a:lstStyle>
            <a:lvl1pPr defTabSz="967844" eaLnBrk="0" hangingPunct="0">
              <a:defRPr sz="1200">
                <a:latin typeface="Times New Roman" pitchFamily="18" charset="0"/>
              </a:defRPr>
            </a:lvl1pPr>
          </a:lstStyle>
          <a:p>
            <a:pPr>
              <a:defRPr/>
            </a:pPr>
            <a:endParaRPr lang="en-US"/>
          </a:p>
        </p:txBody>
      </p:sp>
      <p:sp>
        <p:nvSpPr>
          <p:cNvPr id="65541" name="Rectangle 5"/>
          <p:cNvSpPr>
            <a:spLocks noGrp="1" noChangeArrowheads="1"/>
          </p:cNvSpPr>
          <p:nvPr>
            <p:ph type="sldNum" sz="quarter" idx="3"/>
          </p:nvPr>
        </p:nvSpPr>
        <p:spPr bwMode="auto">
          <a:xfrm>
            <a:off x="4146279" y="9122452"/>
            <a:ext cx="3168926" cy="478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703" tIns="48352" rIns="96703" bIns="48352" numCol="1" anchor="b" anchorCtr="0" compatLnSpc="1">
            <a:prstTxWarp prst="textNoShape">
              <a:avLst/>
            </a:prstTxWarp>
          </a:bodyPr>
          <a:lstStyle>
            <a:lvl1pPr algn="r" defTabSz="967844" eaLnBrk="0" hangingPunct="0">
              <a:defRPr sz="1200">
                <a:latin typeface="Times New Roman" pitchFamily="18" charset="0"/>
              </a:defRPr>
            </a:lvl1pPr>
          </a:lstStyle>
          <a:p>
            <a:pPr>
              <a:defRPr/>
            </a:pPr>
            <a:fld id="{B3D42C00-FE65-4E0E-B38B-D8E23C34BADE}" type="slidenum">
              <a:rPr lang="en-US"/>
              <a:pPr>
                <a:defRPr/>
              </a:pPr>
              <a:t>‹#›</a:t>
            </a:fld>
            <a:endParaRPr lang="en-US"/>
          </a:p>
        </p:txBody>
      </p:sp>
    </p:spTree>
    <p:extLst>
      <p:ext uri="{BB962C8B-B14F-4D97-AF65-F5344CB8AC3E}">
        <p14:creationId xmlns:p14="http://schemas.microsoft.com/office/powerpoint/2010/main" val="4001033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82215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bwMode="auto">
          <a:xfrm>
            <a:off x="1279525" y="712788"/>
            <a:ext cx="4760913" cy="35718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51" name="Rectangle 3"/>
          <p:cNvSpPr>
            <a:spLocks noGrp="1" noChangeArrowheads="1"/>
          </p:cNvSpPr>
          <p:nvPr>
            <p:ph type="body" idx="1"/>
          </p:nvPr>
        </p:nvSpPr>
        <p:spPr bwMode="auto">
          <a:xfrm>
            <a:off x="954162" y="4600580"/>
            <a:ext cx="5413513" cy="428414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369" tIns="47683" rIns="95369" bIns="47683"/>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bwMode="auto">
          <a:xfrm>
            <a:off x="1257300" y="719138"/>
            <a:ext cx="4800600" cy="3602037"/>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8675" name="Rectangle 3"/>
          <p:cNvSpPr>
            <a:spLocks noGrp="1" noChangeArrowheads="1"/>
          </p:cNvSpPr>
          <p:nvPr>
            <p:ph type="body" idx="1"/>
          </p:nvPr>
        </p:nvSpPr>
        <p:spPr bwMode="auto">
          <a:xfrm>
            <a:off x="732187" y="4561231"/>
            <a:ext cx="5850835" cy="432021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4809" tIns="47404" rIns="94809" bIns="47404"/>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1200150"/>
            <a:ext cx="4318000" cy="3240088"/>
          </a:xfrm>
          <a:prstGeom prst="rect">
            <a:avLst/>
          </a:prstGeom>
          <a:noFill/>
          <a:ln w="12700">
            <a:solidFill>
              <a:prstClr val="black"/>
            </a:solidFill>
          </a:ln>
        </p:spPr>
      </p:sp>
      <p:sp>
        <p:nvSpPr>
          <p:cNvPr id="3" name="Notes Placeholder 2"/>
          <p:cNvSpPr>
            <a:spLocks noGrp="1"/>
          </p:cNvSpPr>
          <p:nvPr>
            <p:ph type="body" idx="1"/>
          </p:nvPr>
        </p:nvSpPr>
        <p:spPr>
          <a:xfrm>
            <a:off x="731841" y="4621213"/>
            <a:ext cx="5851525" cy="3779837"/>
          </a:xfrm>
          <a:prstGeom prst="rect">
            <a:avLst/>
          </a:prstGeom>
        </p:spPr>
        <p:txBody>
          <a:bodyPr lIns="91413" tIns="45708" rIns="91413" bIns="45708"/>
          <a:lstStyle/>
          <a:p>
            <a:endParaRPr lang="en-US"/>
          </a:p>
        </p:txBody>
      </p:sp>
    </p:spTree>
    <p:extLst>
      <p:ext uri="{BB962C8B-B14F-4D97-AF65-F5344CB8AC3E}">
        <p14:creationId xmlns:p14="http://schemas.microsoft.com/office/powerpoint/2010/main" val="1476383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1200150"/>
            <a:ext cx="4318000" cy="3240088"/>
          </a:xfrm>
          <a:prstGeom prst="rect">
            <a:avLst/>
          </a:prstGeom>
          <a:noFill/>
          <a:ln w="12700">
            <a:solidFill>
              <a:prstClr val="black"/>
            </a:solidFill>
          </a:ln>
        </p:spPr>
      </p:sp>
      <p:sp>
        <p:nvSpPr>
          <p:cNvPr id="3" name="Notes Placeholder 2"/>
          <p:cNvSpPr>
            <a:spLocks noGrp="1"/>
          </p:cNvSpPr>
          <p:nvPr>
            <p:ph type="body" idx="1"/>
          </p:nvPr>
        </p:nvSpPr>
        <p:spPr>
          <a:xfrm>
            <a:off x="731841" y="4621213"/>
            <a:ext cx="5851525" cy="3779837"/>
          </a:xfrm>
          <a:prstGeom prst="rect">
            <a:avLst/>
          </a:prstGeom>
        </p:spPr>
        <p:txBody>
          <a:bodyPr lIns="91413" tIns="45708" rIns="91413" bIns="45708"/>
          <a:lstStyle/>
          <a:p>
            <a:endParaRPr lang="en-US"/>
          </a:p>
        </p:txBody>
      </p:sp>
    </p:spTree>
    <p:extLst>
      <p:ext uri="{BB962C8B-B14F-4D97-AF65-F5344CB8AC3E}">
        <p14:creationId xmlns:p14="http://schemas.microsoft.com/office/powerpoint/2010/main" val="2838511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bwMode="auto">
          <a:xfrm>
            <a:off x="1279525" y="712788"/>
            <a:ext cx="4760913" cy="35718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23" name="Rectangle 3"/>
          <p:cNvSpPr>
            <a:spLocks noGrp="1" noChangeArrowheads="1"/>
          </p:cNvSpPr>
          <p:nvPr>
            <p:ph type="body" idx="1"/>
          </p:nvPr>
        </p:nvSpPr>
        <p:spPr bwMode="auto">
          <a:xfrm>
            <a:off x="954162" y="4600580"/>
            <a:ext cx="5413513" cy="428414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369" tIns="47683" rIns="95369" bIns="47683"/>
          <a:lstStyle/>
          <a:p>
            <a:r>
              <a:rPr lang="en-US" altLang="en-US" sz="1500" dirty="0"/>
              <a:t>–This chart shows the audited revenues for last year compared to the original budget for our current school year.  </a:t>
            </a:r>
          </a:p>
          <a:p>
            <a:endParaRPr lang="en-US" altLang="en-US" sz="1500" dirty="0"/>
          </a:p>
          <a:p>
            <a:r>
              <a:rPr lang="en-US" altLang="en-US" sz="1500" dirty="0"/>
              <a:t>Unusual items include:</a:t>
            </a:r>
          </a:p>
          <a:p>
            <a:endParaRPr lang="en-US" altLang="en-US" sz="1500" dirty="0"/>
          </a:p>
          <a:p>
            <a:r>
              <a:rPr lang="en-US" altLang="en-US" sz="1500" u="sng" dirty="0"/>
              <a:t>General Fund </a:t>
            </a:r>
            <a:r>
              <a:rPr lang="en-US" altLang="en-US" sz="1500" dirty="0"/>
              <a:t>– Increases tied to 2% increase in gen ed aid and increased enrollment.  Student activities should see an increase post pandemic. </a:t>
            </a:r>
          </a:p>
          <a:p>
            <a:endParaRPr lang="en-US" altLang="en-US" sz="1500" dirty="0"/>
          </a:p>
          <a:p>
            <a:r>
              <a:rPr lang="en-US" altLang="en-US" sz="1500" u="sng" dirty="0"/>
              <a:t>Food Service </a:t>
            </a:r>
            <a:r>
              <a:rPr lang="en-US" altLang="en-US" sz="1500" dirty="0"/>
              <a:t>– changes in programming used – “normal” lunch program back for 2023, revised budget will reflect updated reimbursement rates</a:t>
            </a:r>
          </a:p>
          <a:p>
            <a:endParaRPr lang="en-US" altLang="en-US" sz="1500" dirty="0"/>
          </a:p>
          <a:p>
            <a:r>
              <a:rPr lang="en-US" altLang="en-US" sz="1500" u="sng" dirty="0"/>
              <a:t>Community Service </a:t>
            </a:r>
            <a:r>
              <a:rPr lang="en-US" altLang="en-US" sz="1500" dirty="0"/>
              <a:t>–  anticipating increased levels of participation in early childhood and comm ed programs. </a:t>
            </a:r>
          </a:p>
          <a:p>
            <a:r>
              <a:rPr lang="en-US" altLang="en-US" sz="1500" dirty="0"/>
              <a:t> </a:t>
            </a:r>
            <a:endParaRPr lang="en-US" altLang="en-US" sz="1500" u="sng" dirty="0"/>
          </a:p>
          <a:p>
            <a:r>
              <a:rPr lang="en-US" altLang="en-US" sz="1500" u="sng" dirty="0"/>
              <a:t>Debt service –</a:t>
            </a:r>
            <a:r>
              <a:rPr lang="en-US" altLang="en-US" sz="1500" dirty="0"/>
              <a:t> revenue is based on the bond payments for each year, an allowance for uncollected levy funds, and a reduction for any fund balance over the legislative allowed amount.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bwMode="auto">
          <a:xfrm>
            <a:off x="1279525" y="712788"/>
            <a:ext cx="4760913" cy="35718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747" name="Rectangle 3"/>
          <p:cNvSpPr>
            <a:spLocks noGrp="1" noChangeArrowheads="1"/>
          </p:cNvSpPr>
          <p:nvPr>
            <p:ph type="body" idx="1"/>
          </p:nvPr>
        </p:nvSpPr>
        <p:spPr bwMode="auto">
          <a:xfrm>
            <a:off x="954162" y="4600580"/>
            <a:ext cx="5413513" cy="428414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369" tIns="47683" rIns="95369" bIns="47683"/>
          <a:lstStyle/>
          <a:p>
            <a:r>
              <a:rPr lang="en-US" altLang="en-US" dirty="0"/>
              <a:t>–This chart shows the audited expenditures for last year compared to the revised budget for our current school year. In general you would expect</a:t>
            </a:r>
            <a:r>
              <a:rPr lang="en-US" altLang="en-US" baseline="0" dirty="0"/>
              <a:t> expenditures to increase from the prior year to reflect staffing increases and contract settlements.  </a:t>
            </a:r>
          </a:p>
          <a:p>
            <a:endParaRPr lang="en-US" altLang="en-US" baseline="0" dirty="0"/>
          </a:p>
          <a:p>
            <a:r>
              <a:rPr lang="en-US" altLang="en-US" baseline="0" dirty="0"/>
              <a:t>General Fund</a:t>
            </a:r>
          </a:p>
          <a:p>
            <a:r>
              <a:rPr lang="en-US" altLang="en-US" baseline="0" dirty="0"/>
              <a:t>- Contract settlements and enrollment increases, offset by prior year </a:t>
            </a:r>
            <a:r>
              <a:rPr lang="en-US" altLang="en-US" baseline="0" dirty="0" err="1"/>
              <a:t>covid</a:t>
            </a:r>
            <a:r>
              <a:rPr lang="en-US" altLang="en-US" baseline="0" dirty="0"/>
              <a:t> grants.</a:t>
            </a:r>
          </a:p>
          <a:p>
            <a:endParaRPr lang="en-US" altLang="en-US" baseline="0" dirty="0"/>
          </a:p>
          <a:p>
            <a:r>
              <a:rPr lang="en-US" altLang="en-US" baseline="0" dirty="0"/>
              <a:t>Capital Outlay </a:t>
            </a:r>
          </a:p>
          <a:p>
            <a:r>
              <a:rPr lang="en-US" altLang="en-US" baseline="0" dirty="0"/>
              <a:t> - original budget has low spending plan for LTFM based on unknown referendum results, working through current spending plan for revised budget</a:t>
            </a:r>
          </a:p>
          <a:p>
            <a:endParaRPr lang="en-US" altLang="en-US" dirty="0"/>
          </a:p>
          <a:p>
            <a:r>
              <a:rPr lang="en-US" altLang="en-US" dirty="0"/>
              <a:t>Food Service </a:t>
            </a:r>
          </a:p>
          <a:p>
            <a:r>
              <a:rPr lang="en-US" altLang="en-US" dirty="0"/>
              <a:t> - increasing prices, contract settlements</a:t>
            </a:r>
            <a:endParaRPr lang="en-US" altLang="en-US" baseline="0" dirty="0"/>
          </a:p>
          <a:p>
            <a:endParaRPr lang="en-US" altLang="en-US" baseline="0" dirty="0"/>
          </a:p>
          <a:p>
            <a:r>
              <a:rPr lang="en-US" altLang="en-US" baseline="0" dirty="0"/>
              <a:t>Community Service</a:t>
            </a:r>
          </a:p>
          <a:p>
            <a:pPr marL="177767" indent="-177767">
              <a:buFontTx/>
              <a:buChar char="-"/>
            </a:pPr>
            <a:r>
              <a:rPr lang="en-US" altLang="en-US" baseline="0" dirty="0"/>
              <a:t>Full participation, back to pre-</a:t>
            </a:r>
            <a:r>
              <a:rPr lang="en-US" altLang="en-US" baseline="0" dirty="0" err="1"/>
              <a:t>covid</a:t>
            </a:r>
            <a:r>
              <a:rPr lang="en-US" altLang="en-US" baseline="0" dirty="0"/>
              <a:t> levels, contract increases</a:t>
            </a:r>
          </a:p>
          <a:p>
            <a:pPr marL="177767" indent="-177767">
              <a:buFontTx/>
              <a:buChar char="-"/>
            </a:pPr>
            <a:endParaRPr lang="en-US" altLang="en-US" baseline="0" dirty="0"/>
          </a:p>
          <a:p>
            <a:r>
              <a:rPr lang="en-US" altLang="en-US" baseline="0" dirty="0"/>
              <a:t>Debt Service </a:t>
            </a:r>
          </a:p>
          <a:p>
            <a:pPr marL="177767" indent="-177767" defTabSz="948229">
              <a:buFontTx/>
              <a:buChar char="-"/>
            </a:pPr>
            <a:r>
              <a:rPr lang="en-US" altLang="en-US" baseline="0" dirty="0"/>
              <a:t>On track</a:t>
            </a:r>
          </a:p>
          <a:p>
            <a:pPr marL="177767" indent="-177767" defTabSz="948229">
              <a:buFontTx/>
              <a:buChar char="-"/>
            </a:pPr>
            <a:endParaRPr lang="en-US" altLang="en-US" baseline="0" dirty="0"/>
          </a:p>
          <a:p>
            <a:r>
              <a:rPr lang="en-US" altLang="en-US" baseline="0" dirty="0"/>
              <a:t>OPEB</a:t>
            </a:r>
          </a:p>
          <a:p>
            <a:r>
              <a:rPr lang="en-US" altLang="en-US" baseline="0" dirty="0"/>
              <a:t>- Varies from year to year based on retirees and actuarial adjustments</a:t>
            </a:r>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bwMode="auto">
          <a:xfrm>
            <a:off x="1257300" y="719138"/>
            <a:ext cx="4800600" cy="3602037"/>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5843" name="Rectangle 3"/>
          <p:cNvSpPr>
            <a:spLocks noGrp="1" noChangeArrowheads="1"/>
          </p:cNvSpPr>
          <p:nvPr>
            <p:ph type="body" idx="1"/>
          </p:nvPr>
        </p:nvSpPr>
        <p:spPr bwMode="auto">
          <a:xfrm>
            <a:off x="732187" y="4561231"/>
            <a:ext cx="5850835" cy="432021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4809" tIns="47404" rIns="94809" bIns="47404"/>
          <a:lstStyle/>
          <a:p>
            <a:r>
              <a:rPr lang="en-US" altLang="en-US" dirty="0"/>
              <a:t>-This report is a history of the fund balance over 15 years.  The unrestricted fund balance column in pink is the general fund balance excluding</a:t>
            </a:r>
            <a:r>
              <a:rPr lang="en-US" altLang="en-US" baseline="0" dirty="0"/>
              <a:t> the restricted amount.  This is the amount used by MDE for their SOD calculation</a:t>
            </a:r>
            <a:r>
              <a:rPr lang="en-US" altLang="en-US" dirty="0"/>
              <a:t>.  The green column is the unassigned balances.  </a:t>
            </a:r>
          </a:p>
          <a:p>
            <a:endParaRPr lang="en-US" altLang="en-US" dirty="0"/>
          </a:p>
          <a:p>
            <a:r>
              <a:rPr lang="en-US" altLang="en-US" dirty="0"/>
              <a:t>-The district unassigned fund balance has fluctuated from $2.2m to $468k with a percentage ranging from 8.03% to 2.79%  The percentage of unassigned fund balance to unrestricted</a:t>
            </a:r>
            <a:r>
              <a:rPr lang="en-US" altLang="en-US" baseline="0" dirty="0"/>
              <a:t> </a:t>
            </a:r>
            <a:r>
              <a:rPr lang="en-US" altLang="en-US" dirty="0"/>
              <a:t>expenditures increased in</a:t>
            </a:r>
            <a:r>
              <a:rPr lang="en-US" altLang="en-US" baseline="0" dirty="0"/>
              <a:t> 2023 </a:t>
            </a:r>
            <a:r>
              <a:rPr lang="en-US" altLang="en-US" dirty="0"/>
              <a:t>to 8.03%</a:t>
            </a:r>
            <a:r>
              <a:rPr lang="en-US" altLang="en-US" baseline="0" dirty="0"/>
              <a:t>.  </a:t>
            </a:r>
          </a:p>
          <a:p>
            <a:endParaRPr lang="en-US" altLang="en-US" dirty="0"/>
          </a:p>
          <a:p>
            <a:r>
              <a:rPr lang="en-US" altLang="en-US" dirty="0"/>
              <a:t>-The district has a fund balance policy of 6%, auditors recommend 10%, and MDE</a:t>
            </a:r>
            <a:r>
              <a:rPr lang="en-US" altLang="en-US" baseline="0" dirty="0"/>
              <a:t> </a:t>
            </a:r>
            <a:r>
              <a:rPr lang="en-US" altLang="en-US" dirty="0"/>
              <a:t>recommends 12 – 20%.  A fund balance is like a savings account.  While $2.2m sounds like a significant</a:t>
            </a:r>
            <a:r>
              <a:rPr lang="en-US" altLang="en-US" baseline="0" dirty="0"/>
              <a:t> balance, it represents about three weeks of unrestricted expenditures.</a:t>
            </a:r>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xfrm>
            <a:off x="1279525" y="712788"/>
            <a:ext cx="4760913" cy="35718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9939" name="Rectangle 3"/>
          <p:cNvSpPr>
            <a:spLocks noGrp="1" noChangeArrowheads="1"/>
          </p:cNvSpPr>
          <p:nvPr>
            <p:ph type="body" idx="1"/>
          </p:nvPr>
        </p:nvSpPr>
        <p:spPr bwMode="auto">
          <a:xfrm>
            <a:off x="954162" y="4600580"/>
            <a:ext cx="5413513" cy="428414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369" tIns="47683" rIns="95369" bIns="47683"/>
          <a:lstStyle/>
          <a:p>
            <a:r>
              <a:rPr lang="en-US" altLang="en-US" dirty="0"/>
              <a:t>The legislature sets the revenue amounts to be received by school districts.  It is the value of the district that determines how much is from the property taxes and how much is from state aid. </a:t>
            </a:r>
          </a:p>
          <a:p>
            <a:endParaRPr lang="en-US" altLang="en-US" dirty="0"/>
          </a:p>
          <a:p>
            <a:r>
              <a:rPr lang="en-US" altLang="en-US" dirty="0"/>
              <a:t>The general education aid is primarily state aid, driven by the formula, but for the categorical revenues there is a mix of aid and levy.  Changes between state aid and taxes can be revenue neutral. </a:t>
            </a:r>
          </a:p>
          <a:p>
            <a:endParaRPr lang="en-US" altLang="en-US" dirty="0"/>
          </a:p>
          <a:p>
            <a:r>
              <a:rPr lang="en-US" altLang="en-US" dirty="0"/>
              <a:t>The</a:t>
            </a:r>
            <a:r>
              <a:rPr lang="en-US" altLang="en-US" baseline="0" dirty="0"/>
              <a:t> increase this year reflects the equalization process – showing that home values are selling for more than the tax assessed values.  Home values are increasing at a faster pace than commercial property – puts more burden on homes.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7CADB-72D9-D17F-CF97-54CDC30FCC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C7EB8-5DB1-8871-FF74-E80267164607}"/>
              </a:ext>
            </a:extLst>
          </p:cNvPr>
          <p:cNvSpPr>
            <a:spLocks noGrp="1" noRot="1" noChangeAspect="1"/>
          </p:cNvSpPr>
          <p:nvPr>
            <p:ph type="sldImg"/>
          </p:nvPr>
        </p:nvSpPr>
        <p:spPr>
          <a:xfrm>
            <a:off x="1497013" y="1200150"/>
            <a:ext cx="4321175" cy="3240088"/>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BB53E329-8745-6BA9-1A4C-949BD26C2A34}"/>
              </a:ext>
            </a:extLst>
          </p:cNvPr>
          <p:cNvSpPr>
            <a:spLocks noGrp="1"/>
          </p:cNvSpPr>
          <p:nvPr>
            <p:ph type="body" idx="1"/>
          </p:nvPr>
        </p:nvSpPr>
        <p:spPr>
          <a:xfrm>
            <a:off x="731840" y="4621213"/>
            <a:ext cx="5851525" cy="3779837"/>
          </a:xfrm>
          <a:prstGeom prst="rect">
            <a:avLst/>
          </a:prstGeom>
        </p:spPr>
        <p:txBody>
          <a:bodyPr lIns="91413" tIns="45708" rIns="91413" bIns="45708"/>
          <a:lstStyle/>
          <a:p>
            <a:endParaRPr lang="en-US"/>
          </a:p>
        </p:txBody>
      </p:sp>
    </p:spTree>
    <p:extLst>
      <p:ext uri="{BB962C8B-B14F-4D97-AF65-F5344CB8AC3E}">
        <p14:creationId xmlns:p14="http://schemas.microsoft.com/office/powerpoint/2010/main" val="2123969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p:cNvSpPr>
          <p:nvPr>
            <p:ph type="sldImg"/>
          </p:nvPr>
        </p:nvSpPr>
        <p:spPr bwMode="auto">
          <a:xfrm>
            <a:off x="1257300" y="719138"/>
            <a:ext cx="4800600" cy="36004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xfrm>
            <a:off x="732187" y="4561231"/>
            <a:ext cx="5850835" cy="43202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9" tIns="47404" rIns="94809" bIns="47404"/>
          <a:lstStyle/>
          <a:p>
            <a:r>
              <a:rPr lang="en-US" altLang="en-US"/>
              <a:t>Randy Schreifels 320-656-3870.</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xfrm>
            <a:off x="1279525" y="712788"/>
            <a:ext cx="4760913" cy="35718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03" name="Rectangle 3"/>
          <p:cNvSpPr>
            <a:spLocks noGrp="1" noChangeArrowheads="1"/>
          </p:cNvSpPr>
          <p:nvPr>
            <p:ph type="body" idx="1"/>
          </p:nvPr>
        </p:nvSpPr>
        <p:spPr bwMode="auto">
          <a:xfrm>
            <a:off x="954162" y="4600580"/>
            <a:ext cx="5413513" cy="428414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369" tIns="47683" rIns="95369" bIns="47683"/>
          <a:lstStyle/>
          <a:p>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bwMode="auto">
          <a:xfrm>
            <a:off x="1279525" y="712788"/>
            <a:ext cx="4760913" cy="35718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03" name="Rectangle 3"/>
          <p:cNvSpPr>
            <a:spLocks noGrp="1" noChangeArrowheads="1"/>
          </p:cNvSpPr>
          <p:nvPr>
            <p:ph type="body" idx="1"/>
          </p:nvPr>
        </p:nvSpPr>
        <p:spPr bwMode="auto">
          <a:xfrm>
            <a:off x="954162" y="4600580"/>
            <a:ext cx="5413513" cy="428414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5369" tIns="47683" rIns="95369" bIns="47683"/>
          <a:lstStyle/>
          <a:p>
            <a:endParaRPr lang="en-US" altLang="en-US" dirty="0"/>
          </a:p>
        </p:txBody>
      </p:sp>
    </p:spTree>
    <p:extLst>
      <p:ext uri="{BB962C8B-B14F-4D97-AF65-F5344CB8AC3E}">
        <p14:creationId xmlns:p14="http://schemas.microsoft.com/office/powerpoint/2010/main" val="4131768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51915" name="Rectangle 11"/>
          <p:cNvSpPr>
            <a:spLocks noGrp="1" noChangeArrowheads="1"/>
          </p:cNvSpPr>
          <p:nvPr>
            <p:ph type="ctrTitle"/>
          </p:nvPr>
        </p:nvSpPr>
        <p:spPr>
          <a:xfrm>
            <a:off x="2057400" y="1143000"/>
            <a:ext cx="6629400" cy="2209800"/>
          </a:xfrm>
        </p:spPr>
        <p:txBody>
          <a:bodyPr/>
          <a:lstStyle>
            <a:lvl1pPr>
              <a:defRPr sz="4800"/>
            </a:lvl1pPr>
          </a:lstStyle>
          <a:p>
            <a:pPr lvl="0"/>
            <a:r>
              <a:rPr lang="en-US" noProof="0"/>
              <a:t>Click to edit Master title style</a:t>
            </a:r>
          </a:p>
        </p:txBody>
      </p:sp>
      <p:sp>
        <p:nvSpPr>
          <p:cNvPr id="25191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pPr lvl="0"/>
            <a:r>
              <a:rPr lang="en-US" noProof="0"/>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354388" y="6248400"/>
            <a:ext cx="2895600" cy="45720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p:txBody>
          <a:bodyPr/>
          <a:lstStyle>
            <a:lvl1pPr>
              <a:defRPr/>
            </a:lvl1pPr>
          </a:lstStyle>
          <a:p>
            <a:pPr>
              <a:defRPr/>
            </a:pPr>
            <a:fld id="{7EEB0AF1-D978-4E77-87A4-53781F5B28B8}" type="slidenum">
              <a:rPr lang="en-US"/>
              <a:pPr>
                <a:defRPr/>
              </a:pPr>
              <a:t>‹#›</a:t>
            </a:fld>
            <a:endParaRPr lang="en-US"/>
          </a:p>
        </p:txBody>
      </p:sp>
    </p:spTree>
    <p:extLst>
      <p:ext uri="{BB962C8B-B14F-4D97-AF65-F5344CB8AC3E}">
        <p14:creationId xmlns:p14="http://schemas.microsoft.com/office/powerpoint/2010/main" val="429079234"/>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5CC72AA0-77EE-4077-8425-0AEC97DCF456}" type="slidenum">
              <a:rPr lang="en-US"/>
              <a:pPr>
                <a:defRPr/>
              </a:pPr>
              <a:t>‹#›</a:t>
            </a:fld>
            <a:endParaRPr lang="en-US"/>
          </a:p>
        </p:txBody>
      </p:sp>
    </p:spTree>
    <p:extLst>
      <p:ext uri="{BB962C8B-B14F-4D97-AF65-F5344CB8AC3E}">
        <p14:creationId xmlns:p14="http://schemas.microsoft.com/office/powerpoint/2010/main" val="2807580971"/>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43ADDEAD-62F1-42EF-AA7D-B9B42A3BEA60}" type="slidenum">
              <a:rPr lang="en-US"/>
              <a:pPr>
                <a:defRPr/>
              </a:pPr>
              <a:t>‹#›</a:t>
            </a:fld>
            <a:endParaRPr lang="en-US"/>
          </a:p>
        </p:txBody>
      </p:sp>
    </p:spTree>
    <p:extLst>
      <p:ext uri="{BB962C8B-B14F-4D97-AF65-F5344CB8AC3E}">
        <p14:creationId xmlns:p14="http://schemas.microsoft.com/office/powerpoint/2010/main" val="1003392453"/>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75E0B468-89C1-4A22-B4E6-D138C85C14FB}" type="slidenum">
              <a:rPr lang="en-US"/>
              <a:pPr>
                <a:defRPr/>
              </a:pPr>
              <a:t>‹#›</a:t>
            </a:fld>
            <a:endParaRPr lang="en-US"/>
          </a:p>
        </p:txBody>
      </p:sp>
    </p:spTree>
    <p:extLst>
      <p:ext uri="{BB962C8B-B14F-4D97-AF65-F5344CB8AC3E}">
        <p14:creationId xmlns:p14="http://schemas.microsoft.com/office/powerpoint/2010/main" val="2548109538"/>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pPr>
              <a:defRPr/>
            </a:pPr>
            <a:fld id="{933585C9-79CE-44F5-84F3-F209AD1FB731}" type="slidenum">
              <a:rPr lang="en-US"/>
              <a:pPr>
                <a:defRPr/>
              </a:pPr>
              <a:t>‹#›</a:t>
            </a:fld>
            <a:endParaRPr lang="en-US"/>
          </a:p>
        </p:txBody>
      </p:sp>
    </p:spTree>
    <p:extLst>
      <p:ext uri="{BB962C8B-B14F-4D97-AF65-F5344CB8AC3E}">
        <p14:creationId xmlns:p14="http://schemas.microsoft.com/office/powerpoint/2010/main" val="129847216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A9F3F7BA-636A-499E-ADF2-FA96B7E9C78B}" type="slidenum">
              <a:rPr lang="en-US"/>
              <a:pPr>
                <a:defRPr/>
              </a:pPr>
              <a:t>‹#›</a:t>
            </a:fld>
            <a:endParaRPr lang="en-US"/>
          </a:p>
        </p:txBody>
      </p:sp>
    </p:spTree>
    <p:extLst>
      <p:ext uri="{BB962C8B-B14F-4D97-AF65-F5344CB8AC3E}">
        <p14:creationId xmlns:p14="http://schemas.microsoft.com/office/powerpoint/2010/main" val="1297697868"/>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0AD3CDB0-BA3E-43D4-8EA3-FA4B2319C6ED}" type="slidenum">
              <a:rPr lang="en-US"/>
              <a:pPr>
                <a:defRPr/>
              </a:pPr>
              <a:t>‹#›</a:t>
            </a:fld>
            <a:endParaRPr lang="en-US"/>
          </a:p>
        </p:txBody>
      </p:sp>
    </p:spTree>
    <p:extLst>
      <p:ext uri="{BB962C8B-B14F-4D97-AF65-F5344CB8AC3E}">
        <p14:creationId xmlns:p14="http://schemas.microsoft.com/office/powerpoint/2010/main" val="204824221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BBD43DC3-A89E-4442-86BD-BC145DE72848}" type="slidenum">
              <a:rPr lang="en-US"/>
              <a:pPr>
                <a:defRPr/>
              </a:pPr>
              <a:t>‹#›</a:t>
            </a:fld>
            <a:endParaRPr lang="en-US"/>
          </a:p>
        </p:txBody>
      </p:sp>
    </p:spTree>
    <p:extLst>
      <p:ext uri="{BB962C8B-B14F-4D97-AF65-F5344CB8AC3E}">
        <p14:creationId xmlns:p14="http://schemas.microsoft.com/office/powerpoint/2010/main" val="275250152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67F825D8-B97D-41FD-A9FB-084A16D83204}" type="slidenum">
              <a:rPr lang="en-US"/>
              <a:pPr>
                <a:defRPr/>
              </a:pPr>
              <a:t>‹#›</a:t>
            </a:fld>
            <a:endParaRPr lang="en-US"/>
          </a:p>
        </p:txBody>
      </p:sp>
    </p:spTree>
    <p:extLst>
      <p:ext uri="{BB962C8B-B14F-4D97-AF65-F5344CB8AC3E}">
        <p14:creationId xmlns:p14="http://schemas.microsoft.com/office/powerpoint/2010/main" val="1813796635"/>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D0E59154-1434-4BC7-ADC5-E0012D2061E0}" type="slidenum">
              <a:rPr lang="en-US"/>
              <a:pPr>
                <a:defRPr/>
              </a:pPr>
              <a:t>‹#›</a:t>
            </a:fld>
            <a:endParaRPr lang="en-US"/>
          </a:p>
        </p:txBody>
      </p:sp>
    </p:spTree>
    <p:extLst>
      <p:ext uri="{BB962C8B-B14F-4D97-AF65-F5344CB8AC3E}">
        <p14:creationId xmlns:p14="http://schemas.microsoft.com/office/powerpoint/2010/main" val="348907843"/>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7D3C137D-B344-428C-A83B-DB7ED1979538}" type="slidenum">
              <a:rPr lang="en-US"/>
              <a:pPr>
                <a:defRPr/>
              </a:pPr>
              <a:t>‹#›</a:t>
            </a:fld>
            <a:endParaRPr lang="en-US"/>
          </a:p>
        </p:txBody>
      </p:sp>
    </p:spTree>
    <p:extLst>
      <p:ext uri="{BB962C8B-B14F-4D97-AF65-F5344CB8AC3E}">
        <p14:creationId xmlns:p14="http://schemas.microsoft.com/office/powerpoint/2010/main" val="3759065739"/>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Content Placeholder 2"/>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76800" y="1600200"/>
            <a:ext cx="38100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76800" y="3941763"/>
            <a:ext cx="38100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a:p>
        </p:txBody>
      </p:sp>
      <p:sp>
        <p:nvSpPr>
          <p:cNvPr id="7" name="Rectangle 10"/>
          <p:cNvSpPr>
            <a:spLocks noGrp="1" noChangeArrowheads="1"/>
          </p:cNvSpPr>
          <p:nvPr>
            <p:ph type="ftr" sz="quarter" idx="11"/>
          </p:nvPr>
        </p:nvSpPr>
        <p:spPr>
          <a:ln/>
        </p:spPr>
        <p:txBody>
          <a:bodyPr/>
          <a:lstStyle>
            <a:lvl1pPr>
              <a:defRPr/>
            </a:lvl1pPr>
          </a:lstStyle>
          <a:p>
            <a:pPr>
              <a:defRPr/>
            </a:pPr>
            <a:endParaRPr lang="en-US"/>
          </a:p>
        </p:txBody>
      </p:sp>
      <p:sp>
        <p:nvSpPr>
          <p:cNvPr id="8" name="Rectangle 11"/>
          <p:cNvSpPr>
            <a:spLocks noGrp="1" noChangeArrowheads="1"/>
          </p:cNvSpPr>
          <p:nvPr>
            <p:ph type="sldNum" sz="quarter" idx="12"/>
          </p:nvPr>
        </p:nvSpPr>
        <p:spPr>
          <a:ln/>
        </p:spPr>
        <p:txBody>
          <a:bodyPr/>
          <a:lstStyle>
            <a:lvl1pPr>
              <a:defRPr/>
            </a:lvl1pPr>
          </a:lstStyle>
          <a:p>
            <a:pPr>
              <a:defRPr/>
            </a:pPr>
            <a:fld id="{C4DD0024-E441-4566-BE1C-C27738DBD781}" type="slidenum">
              <a:rPr lang="en-US"/>
              <a:pPr>
                <a:defRPr/>
              </a:pPr>
              <a:t>‹#›</a:t>
            </a:fld>
            <a:endParaRPr lang="en-US"/>
          </a:p>
        </p:txBody>
      </p:sp>
    </p:spTree>
    <p:extLst>
      <p:ext uri="{BB962C8B-B14F-4D97-AF65-F5344CB8AC3E}">
        <p14:creationId xmlns:p14="http://schemas.microsoft.com/office/powerpoint/2010/main" val="4061877835"/>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01F50B7C-9423-4C47-9B7D-6D84C10AB854}" type="slidenum">
              <a:rPr lang="en-US"/>
              <a:pPr>
                <a:defRPr/>
              </a:pPr>
              <a:t>‹#›</a:t>
            </a:fld>
            <a:endParaRPr lang="en-US"/>
          </a:p>
        </p:txBody>
      </p:sp>
    </p:spTree>
    <p:extLst>
      <p:ext uri="{BB962C8B-B14F-4D97-AF65-F5344CB8AC3E}">
        <p14:creationId xmlns:p14="http://schemas.microsoft.com/office/powerpoint/2010/main" val="191267031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686800" cy="4876800"/>
            <a:chOff x="0" y="0"/>
            <a:chExt cx="5472" cy="3072"/>
          </a:xfrm>
        </p:grpSpPr>
        <p:sp>
          <p:nvSpPr>
            <p:cNvPr id="1033" name="Rectangle 3"/>
            <p:cNvSpPr>
              <a:spLocks noChangeArrowheads="1"/>
            </p:cNvSpPr>
            <p:nvPr/>
          </p:nvSpPr>
          <p:spPr bwMode="auto">
            <a:xfrm>
              <a:off x="0" y="0"/>
              <a:ext cx="384" cy="3072"/>
            </a:xfrm>
            <a:prstGeom prst="rect">
              <a:avLst/>
            </a:prstGeom>
            <a:solidFill>
              <a:schemeClr val="accent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35" name="Rectangle 5"/>
              <p:cNvSpPr>
                <a:spLocks noChangeArrowheads="1"/>
              </p:cNvSpPr>
              <p:nvPr/>
            </p:nvSpPr>
            <p:spPr bwMode="auto">
              <a:xfrm>
                <a:off x="4320" y="893"/>
                <a:ext cx="1152" cy="11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en-US" altLang="en-US" sz="2400">
                  <a:latin typeface="Times New Roman" pitchFamily="18" charset="0"/>
                </a:endParaRPr>
              </a:p>
            </p:txBody>
          </p:sp>
          <p:sp>
            <p:nvSpPr>
              <p:cNvPr id="1036" name="Line 6"/>
              <p:cNvSpPr>
                <a:spLocks noChangeShapeType="1"/>
              </p:cNvSpPr>
              <p:nvPr/>
            </p:nvSpPr>
            <p:spPr bwMode="auto">
              <a:xfrm>
                <a:off x="240" y="941"/>
                <a:ext cx="5232"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027" name="Rectangle 7"/>
          <p:cNvSpPr>
            <a:spLocks noGrp="1" noChangeArrowheads="1"/>
          </p:cNvSpPr>
          <p:nvPr>
            <p:ph type="title"/>
          </p:nvPr>
        </p:nvSpPr>
        <p:spPr bwMode="auto">
          <a:xfrm>
            <a:off x="914400" y="277813"/>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8"/>
          <p:cNvSpPr>
            <a:spLocks noGrp="1" noChangeArrowheads="1"/>
          </p:cNvSpPr>
          <p:nvPr>
            <p:ph type="body" idx="1"/>
          </p:nvPr>
        </p:nvSpPr>
        <p:spPr bwMode="auto">
          <a:xfrm>
            <a:off x="914400" y="1600200"/>
            <a:ext cx="77724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9" name="Rectangle 9"/>
          <p:cNvSpPr>
            <a:spLocks noGrp="1" noChangeArrowheads="1"/>
          </p:cNvSpPr>
          <p:nvPr>
            <p:ph type="dt" sz="half" idx="2"/>
          </p:nvPr>
        </p:nvSpPr>
        <p:spPr bwMode="auto">
          <a:xfrm>
            <a:off x="914400" y="625157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pPr>
              <a:defRPr/>
            </a:pPr>
            <a:endParaRPr lang="en-US"/>
          </a:p>
        </p:txBody>
      </p:sp>
      <p:sp>
        <p:nvSpPr>
          <p:cNvPr id="250890" name="Rectangle 10"/>
          <p:cNvSpPr>
            <a:spLocks noGrp="1" noChangeArrowheads="1"/>
          </p:cNvSpPr>
          <p:nvPr>
            <p:ph type="ftr" sz="quarter" idx="3"/>
          </p:nvPr>
        </p:nvSpPr>
        <p:spPr bwMode="auto">
          <a:xfrm>
            <a:off x="3352800" y="62484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en-US"/>
          </a:p>
        </p:txBody>
      </p:sp>
      <p:sp>
        <p:nvSpPr>
          <p:cNvPr id="250891" name="Rectangle 11"/>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fld id="{027954DB-1B28-4108-858C-D2C7E8712E1B}" type="slidenum">
              <a:rPr lang="en-US"/>
              <a:pPr>
                <a:defRPr/>
              </a:pPr>
              <a:t>‹#›</a:t>
            </a:fld>
            <a:endParaRPr lang="en-US"/>
          </a:p>
        </p:txBody>
      </p:sp>
      <p:sp>
        <p:nvSpPr>
          <p:cNvPr id="1032" name="Line 12"/>
          <p:cNvSpPr>
            <a:spLocks noChangeShapeType="1"/>
          </p:cNvSpPr>
          <p:nvPr/>
        </p:nvSpPr>
        <p:spPr bwMode="auto">
          <a:xfrm>
            <a:off x="0" y="4876800"/>
            <a:ext cx="609600" cy="0"/>
          </a:xfrm>
          <a:prstGeom prst="line">
            <a:avLst/>
          </a:prstGeom>
          <a:noFill/>
          <a:ln w="444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4016"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Lst>
  <p:transition spd="slow">
    <p:push dir="u"/>
  </p:transition>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co.stearns.mn.us/PropertyRoads/PropertyTaxe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76200"/>
            <a:ext cx="7772400" cy="2133600"/>
          </a:xfrm>
        </p:spPr>
        <p:txBody>
          <a:bodyPr/>
          <a:lstStyle/>
          <a:p>
            <a:pPr eaLnBrk="1" hangingPunct="1"/>
            <a:r>
              <a:rPr lang="en-US" altLang="en-US" sz="3700" i="1" dirty="0">
                <a:solidFill>
                  <a:schemeClr val="tx1"/>
                </a:solidFill>
              </a:rPr>
              <a:t>2024 PAY 2025</a:t>
            </a:r>
            <a:br>
              <a:rPr lang="en-US" altLang="en-US" sz="3700" i="1" dirty="0">
                <a:solidFill>
                  <a:schemeClr val="tx1"/>
                </a:solidFill>
              </a:rPr>
            </a:br>
            <a:r>
              <a:rPr lang="en-US" altLang="en-US" sz="3700" i="1" dirty="0">
                <a:solidFill>
                  <a:schemeClr val="tx1"/>
                </a:solidFill>
              </a:rPr>
              <a:t>TRUTH IN TAXATION HEARING</a:t>
            </a:r>
          </a:p>
        </p:txBody>
      </p:sp>
      <p:sp>
        <p:nvSpPr>
          <p:cNvPr id="3075" name="Rectangle 3"/>
          <p:cNvSpPr>
            <a:spLocks noGrp="1" noChangeArrowheads="1"/>
          </p:cNvSpPr>
          <p:nvPr>
            <p:ph type="subTitle" idx="1"/>
          </p:nvPr>
        </p:nvSpPr>
        <p:spPr>
          <a:xfrm>
            <a:off x="1447800" y="2438400"/>
            <a:ext cx="6400800" cy="3733800"/>
          </a:xfrm>
        </p:spPr>
        <p:txBody>
          <a:bodyPr/>
          <a:lstStyle/>
          <a:p>
            <a:pPr eaLnBrk="1" hangingPunct="1"/>
            <a:r>
              <a:rPr lang="en-US" altLang="en-US" sz="2000" i="1" dirty="0"/>
              <a:t>6:30 P.M.</a:t>
            </a:r>
            <a:br>
              <a:rPr lang="en-US" altLang="en-US" sz="2000" i="1" dirty="0"/>
            </a:br>
            <a:r>
              <a:rPr lang="en-US" altLang="en-US" sz="2000" i="1" dirty="0"/>
              <a:t>DECEMBER 15, 2025</a:t>
            </a:r>
            <a:br>
              <a:rPr lang="en-US" altLang="en-US" sz="2000" i="1" dirty="0"/>
            </a:br>
            <a:br>
              <a:rPr lang="en-US" altLang="en-US" sz="2000" i="1" dirty="0"/>
            </a:br>
            <a:r>
              <a:rPr lang="en-US" altLang="en-US" sz="2000" i="1" dirty="0"/>
              <a:t>Board Room</a:t>
            </a:r>
          </a:p>
          <a:p>
            <a:pPr eaLnBrk="1" hangingPunct="1"/>
            <a:r>
              <a:rPr lang="en-US" altLang="en-US" sz="2000" i="1" dirty="0"/>
              <a:t>ROCORI District Office</a:t>
            </a:r>
            <a:br>
              <a:rPr lang="en-US" altLang="en-US" sz="2000" i="1" dirty="0"/>
            </a:br>
            <a:r>
              <a:rPr lang="en-US" altLang="en-US" sz="2000" i="1" dirty="0"/>
              <a:t>Cold Spring MN 56320</a:t>
            </a:r>
            <a:br>
              <a:rPr lang="en-US" altLang="en-US" sz="2000" i="1" dirty="0"/>
            </a:br>
            <a:br>
              <a:rPr lang="en-US" altLang="en-US" sz="2000" i="1" dirty="0"/>
            </a:br>
            <a:r>
              <a:rPr lang="en-US" altLang="en-US" sz="2000" i="1" dirty="0"/>
              <a:t>For the School Year:</a:t>
            </a:r>
            <a:br>
              <a:rPr lang="en-US" altLang="en-US" sz="2000" i="1" dirty="0"/>
            </a:br>
            <a:r>
              <a:rPr lang="en-US" altLang="en-US" sz="2000" i="1" dirty="0"/>
              <a:t>July 1, 2025 – June 30, 2026</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br>
              <a:rPr lang="en-US" altLang="en-US" sz="3800" dirty="0"/>
            </a:br>
            <a:r>
              <a:rPr lang="en-US" altLang="en-US" sz="3800" dirty="0"/>
              <a:t>ROCORI SCHOOL DISTRICT</a:t>
            </a:r>
            <a:br>
              <a:rPr lang="en-US" altLang="en-US" sz="3800" dirty="0"/>
            </a:br>
            <a:endParaRPr lang="en-US" altLang="en-US" sz="3800" dirty="0"/>
          </a:p>
        </p:txBody>
      </p:sp>
      <p:sp>
        <p:nvSpPr>
          <p:cNvPr id="4099" name="Rectangle 3"/>
          <p:cNvSpPr>
            <a:spLocks noGrp="1" noChangeArrowheads="1"/>
          </p:cNvSpPr>
          <p:nvPr>
            <p:ph type="body" idx="1"/>
          </p:nvPr>
        </p:nvSpPr>
        <p:spPr/>
        <p:txBody>
          <a:bodyPr/>
          <a:lstStyle/>
          <a:p>
            <a:pPr marL="0" indent="0" eaLnBrk="1" hangingPunct="1">
              <a:buNone/>
            </a:pPr>
            <a:r>
              <a:rPr lang="en-US" altLang="en-US" dirty="0"/>
              <a:t>HEARING AGENDA</a:t>
            </a:r>
          </a:p>
          <a:p>
            <a:pPr eaLnBrk="1" hangingPunct="1">
              <a:buFont typeface="Arial" charset="0"/>
              <a:buChar char="•"/>
            </a:pPr>
            <a:r>
              <a:rPr lang="en-US" altLang="en-US" dirty="0"/>
              <a:t>Background Information on Truth in Taxation</a:t>
            </a:r>
          </a:p>
          <a:p>
            <a:pPr eaLnBrk="1" hangingPunct="1">
              <a:buFont typeface="Arial" charset="0"/>
              <a:buChar char="•"/>
            </a:pPr>
            <a:r>
              <a:rPr lang="en-US" altLang="en-US" dirty="0"/>
              <a:t>2025-2026 Budget</a:t>
            </a:r>
          </a:p>
          <a:p>
            <a:pPr eaLnBrk="1" hangingPunct="1">
              <a:buFont typeface="Arial" charset="0"/>
              <a:buChar char="•"/>
            </a:pPr>
            <a:r>
              <a:rPr lang="en-US" altLang="en-US" dirty="0"/>
              <a:t>Proposed Tax Levy</a:t>
            </a:r>
          </a:p>
          <a:p>
            <a:pPr lvl="1" eaLnBrk="1" hangingPunct="1">
              <a:buFont typeface="Arial" charset="0"/>
              <a:buChar char="•"/>
            </a:pPr>
            <a:r>
              <a:rPr lang="en-US" altLang="en-US" dirty="0"/>
              <a:t>Property Tax Background and Process</a:t>
            </a:r>
          </a:p>
          <a:p>
            <a:pPr lvl="1" eaLnBrk="1" hangingPunct="1">
              <a:buFont typeface="Arial" charset="0"/>
              <a:buChar char="•"/>
            </a:pPr>
            <a:r>
              <a:rPr lang="en-US" altLang="en-US" dirty="0"/>
              <a:t>School Levy Comparison</a:t>
            </a:r>
          </a:p>
          <a:p>
            <a:pPr lvl="1" eaLnBrk="1" hangingPunct="1">
              <a:buFont typeface="Arial" charset="0"/>
              <a:buChar char="•"/>
            </a:pPr>
            <a:r>
              <a:rPr lang="en-US" altLang="en-US" dirty="0"/>
              <a:t>Explanation of Levy Changes</a:t>
            </a:r>
          </a:p>
          <a:p>
            <a:pPr eaLnBrk="1" hangingPunct="1">
              <a:buFont typeface="Arial" charset="0"/>
              <a:buChar char="•"/>
            </a:pPr>
            <a:r>
              <a:rPr lang="en-US" altLang="en-US" dirty="0"/>
              <a:t>Public Comments</a:t>
            </a:r>
          </a:p>
          <a:p>
            <a:pPr eaLnBrk="1" hangingPunct="1">
              <a:buFont typeface="Arial" charset="0"/>
              <a:buChar char="•"/>
            </a:pPr>
            <a:endParaRPr lang="en-US" altLang="en-US" dirty="0"/>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9DF2A-E743-43D8-B0D0-390AC42266AA}"/>
              </a:ext>
            </a:extLst>
          </p:cNvPr>
          <p:cNvSpPr>
            <a:spLocks noGrp="1"/>
          </p:cNvSpPr>
          <p:nvPr>
            <p:ph type="title"/>
          </p:nvPr>
        </p:nvSpPr>
        <p:spPr/>
        <p:txBody>
          <a:bodyPr/>
          <a:lstStyle/>
          <a:p>
            <a:pPr algn="ctr"/>
            <a:r>
              <a:rPr lang="en-US" dirty="0"/>
              <a:t>Truth in Taxation Meeting</a:t>
            </a:r>
          </a:p>
        </p:txBody>
      </p:sp>
      <p:sp>
        <p:nvSpPr>
          <p:cNvPr id="3" name="Content Placeholder 2">
            <a:extLst>
              <a:ext uri="{FF2B5EF4-FFF2-40B4-BE49-F238E27FC236}">
                <a16:creationId xmlns:a16="http://schemas.microsoft.com/office/drawing/2014/main" id="{D8F608D8-9C71-41A8-8A78-6BA6A90A4388}"/>
              </a:ext>
            </a:extLst>
          </p:cNvPr>
          <p:cNvSpPr>
            <a:spLocks noGrp="1"/>
          </p:cNvSpPr>
          <p:nvPr>
            <p:ph idx="1"/>
          </p:nvPr>
        </p:nvSpPr>
        <p:spPr>
          <a:xfrm>
            <a:off x="914400" y="1524000"/>
            <a:ext cx="7772400" cy="4530725"/>
          </a:xfrm>
        </p:spPr>
        <p:txBody>
          <a:bodyPr/>
          <a:lstStyle/>
          <a:p>
            <a:pPr marL="0" indent="0" algn="ctr">
              <a:buNone/>
            </a:pPr>
            <a:r>
              <a:rPr lang="en-US" sz="2000" b="1" u="sng" dirty="0"/>
              <a:t>Requirements of the Truth in Taxation Public Meeting</a:t>
            </a:r>
          </a:p>
          <a:p>
            <a:pPr marL="0" indent="0">
              <a:buNone/>
            </a:pPr>
            <a:r>
              <a:rPr lang="en-US" sz="1800" dirty="0"/>
              <a:t>1. Discuss proposed property tax levy for taxes payable 2026. Provide and discuss information on the current budget (2025-26).</a:t>
            </a:r>
          </a:p>
          <a:p>
            <a:pPr marL="0" indent="0">
              <a:buNone/>
            </a:pPr>
            <a:r>
              <a:rPr lang="en-US" sz="1800" dirty="0"/>
              <a:t>2. Public must be given a reasonable amount of time to comment on the proposed property tax levy and budget and to ask questions.</a:t>
            </a:r>
          </a:p>
          <a:p>
            <a:pPr marL="0" indent="0">
              <a:buNone/>
            </a:pPr>
            <a:r>
              <a:rPr lang="en-US" sz="1800" dirty="0"/>
              <a:t>	- Minnesota Statute 275.065</a:t>
            </a:r>
          </a:p>
          <a:p>
            <a:pPr marL="0" indent="0">
              <a:buNone/>
            </a:pPr>
            <a:endParaRPr lang="en-US" sz="2000" dirty="0"/>
          </a:p>
          <a:p>
            <a:pPr marL="0" indent="0" algn="ctr">
              <a:buNone/>
            </a:pPr>
            <a:r>
              <a:rPr lang="en-US" sz="2400" b="1" u="sng" dirty="0"/>
              <a:t>Points to Remember:</a:t>
            </a:r>
          </a:p>
          <a:p>
            <a:pPr marL="0" indent="0">
              <a:buNone/>
            </a:pPr>
            <a:r>
              <a:rPr lang="en-US" sz="1800" dirty="0"/>
              <a:t>1. Revenue formulas are set by the State Legislature except for voter approved referendums.</a:t>
            </a:r>
          </a:p>
          <a:p>
            <a:pPr marL="0" indent="0">
              <a:buNone/>
            </a:pPr>
            <a:r>
              <a:rPr lang="en-US" sz="1800" dirty="0"/>
              <a:t>2. Local Levy and State Aid mix are set by the State Legislature.</a:t>
            </a:r>
          </a:p>
          <a:p>
            <a:pPr marL="0" indent="0">
              <a:buNone/>
            </a:pPr>
            <a:r>
              <a:rPr lang="en-US" sz="1800" dirty="0"/>
              <a:t>3. An increase in local taxes does not necessarily mean an increase in revenues for the school district.</a:t>
            </a:r>
          </a:p>
        </p:txBody>
      </p:sp>
    </p:spTree>
    <p:extLst>
      <p:ext uri="{BB962C8B-B14F-4D97-AF65-F5344CB8AC3E}">
        <p14:creationId xmlns:p14="http://schemas.microsoft.com/office/powerpoint/2010/main" val="94853475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D79E7-1DC3-4E85-8FA3-659F00F857C2}"/>
              </a:ext>
            </a:extLst>
          </p:cNvPr>
          <p:cNvSpPr>
            <a:spLocks noGrp="1"/>
          </p:cNvSpPr>
          <p:nvPr>
            <p:ph type="title"/>
          </p:nvPr>
        </p:nvSpPr>
        <p:spPr/>
        <p:txBody>
          <a:bodyPr/>
          <a:lstStyle/>
          <a:p>
            <a:r>
              <a:rPr lang="en-US" dirty="0"/>
              <a:t>Levy Cycle</a:t>
            </a:r>
          </a:p>
        </p:txBody>
      </p:sp>
      <p:sp>
        <p:nvSpPr>
          <p:cNvPr id="3" name="Content Placeholder 2">
            <a:extLst>
              <a:ext uri="{FF2B5EF4-FFF2-40B4-BE49-F238E27FC236}">
                <a16:creationId xmlns:a16="http://schemas.microsoft.com/office/drawing/2014/main" id="{501AB95D-5679-4529-81B3-2EC5F6C541D5}"/>
              </a:ext>
            </a:extLst>
          </p:cNvPr>
          <p:cNvSpPr>
            <a:spLocks noGrp="1"/>
          </p:cNvSpPr>
          <p:nvPr>
            <p:ph idx="1"/>
          </p:nvPr>
        </p:nvSpPr>
        <p:spPr/>
        <p:txBody>
          <a:bodyPr/>
          <a:lstStyle/>
          <a:p>
            <a:r>
              <a:rPr lang="en-US" dirty="0"/>
              <a:t>School</a:t>
            </a:r>
          </a:p>
          <a:p>
            <a:pPr lvl="1">
              <a:buFont typeface="Wingdings" panose="05000000000000000000" pitchFamily="2" charset="2"/>
              <a:buChar char="Ø"/>
            </a:pPr>
            <a:r>
              <a:rPr lang="en-US" dirty="0"/>
              <a:t>Budget year begins July 1 and coincides with school year</a:t>
            </a:r>
          </a:p>
          <a:p>
            <a:pPr lvl="1">
              <a:buFont typeface="Wingdings" panose="05000000000000000000" pitchFamily="2" charset="2"/>
              <a:buChar char="Ø"/>
            </a:pPr>
            <a:r>
              <a:rPr lang="en-US" dirty="0"/>
              <a:t>2026 taxes provide revenue for the 2026-27 school year</a:t>
            </a:r>
          </a:p>
          <a:p>
            <a:pPr lvl="1">
              <a:buFont typeface="Wingdings" panose="05000000000000000000" pitchFamily="2" charset="2"/>
              <a:buChar char="Ø"/>
            </a:pPr>
            <a:r>
              <a:rPr lang="en-US" dirty="0"/>
              <a:t>Budget will be adopted in June 2026</a:t>
            </a:r>
          </a:p>
          <a:p>
            <a:pPr marL="342900" lvl="1" indent="-342900">
              <a:buClr>
                <a:schemeClr val="folHlink"/>
              </a:buClr>
              <a:buSzPct val="90000"/>
            </a:pPr>
            <a:r>
              <a:rPr lang="en-US" sz="2800" dirty="0">
                <a:ea typeface="+mn-ea"/>
                <a:cs typeface="+mn-cs"/>
              </a:rPr>
              <a:t>City/County</a:t>
            </a:r>
          </a:p>
          <a:p>
            <a:pPr marL="742950" lvl="2" indent="-342900">
              <a:buSzPct val="90000"/>
              <a:buFont typeface="Wingdings" panose="05000000000000000000" pitchFamily="2" charset="2"/>
              <a:buChar char="Ø"/>
            </a:pPr>
            <a:r>
              <a:rPr lang="en-US" sz="2500" dirty="0">
                <a:ea typeface="+mn-ea"/>
                <a:cs typeface="+mn-cs"/>
              </a:rPr>
              <a:t>Budget year same as calendar year</a:t>
            </a:r>
          </a:p>
          <a:p>
            <a:pPr marL="742950" lvl="2" indent="-342900">
              <a:buSzPct val="90000"/>
              <a:buFont typeface="Wingdings" panose="05000000000000000000" pitchFamily="2" charset="2"/>
              <a:buChar char="Ø"/>
            </a:pPr>
            <a:r>
              <a:rPr lang="en-US" sz="2500" dirty="0">
                <a:ea typeface="+mn-ea"/>
                <a:cs typeface="+mn-cs"/>
              </a:rPr>
              <a:t>2026 taxes provide revenue for 2026 calendar year budget</a:t>
            </a:r>
          </a:p>
        </p:txBody>
      </p:sp>
    </p:spTree>
    <p:extLst>
      <p:ext uri="{BB962C8B-B14F-4D97-AF65-F5344CB8AC3E}">
        <p14:creationId xmlns:p14="http://schemas.microsoft.com/office/powerpoint/2010/main" val="249712060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altLang="en-US" sz="3400" dirty="0"/>
              <a:t>2025-2026</a:t>
            </a:r>
            <a:br>
              <a:rPr lang="en-US" altLang="en-US" sz="3400" dirty="0"/>
            </a:br>
            <a:r>
              <a:rPr lang="en-US" altLang="en-US" sz="3400" dirty="0"/>
              <a:t>BUDGET OVERVIEW--REVENUES</a:t>
            </a:r>
            <a:endParaRPr lang="en-US" altLang="en-US" dirty="0"/>
          </a:p>
        </p:txBody>
      </p:sp>
      <p:sp>
        <p:nvSpPr>
          <p:cNvPr id="5" name="TextBox 4">
            <a:extLst>
              <a:ext uri="{FF2B5EF4-FFF2-40B4-BE49-F238E27FC236}">
                <a16:creationId xmlns:a16="http://schemas.microsoft.com/office/drawing/2014/main" id="{3D6B643F-23C6-9873-BE94-CF61FB0ADD68}"/>
              </a:ext>
            </a:extLst>
          </p:cNvPr>
          <p:cNvSpPr txBox="1"/>
          <p:nvPr/>
        </p:nvSpPr>
        <p:spPr>
          <a:xfrm>
            <a:off x="1066800" y="1981200"/>
            <a:ext cx="7924800" cy="3200876"/>
          </a:xfrm>
          <a:prstGeom prst="rect">
            <a:avLst/>
          </a:prstGeom>
          <a:noFill/>
        </p:spPr>
        <p:txBody>
          <a:bodyPr wrap="square">
            <a:spAutoFit/>
          </a:bodyPr>
          <a:lstStyle/>
          <a:p>
            <a:pPr marL="0" indent="0">
              <a:buNone/>
            </a:pPr>
            <a:r>
              <a:rPr lang="en-US" sz="2200" b="1" dirty="0"/>
              <a:t>		            </a:t>
            </a:r>
            <a:r>
              <a:rPr lang="en-US" dirty="0"/>
              <a:t>24-25                           25-26	    Percent 	 	        </a:t>
            </a:r>
            <a:r>
              <a:rPr lang="en-US" u="sng" dirty="0"/>
              <a:t>     Audited	                     Budget               Change</a:t>
            </a:r>
          </a:p>
          <a:p>
            <a:pPr marL="0" indent="0">
              <a:buNone/>
            </a:pPr>
            <a:r>
              <a:rPr lang="en-US" dirty="0"/>
              <a:t>General Fund	         $35,404,948	  $37,225,278	       5.14%</a:t>
            </a:r>
          </a:p>
          <a:p>
            <a:pPr marL="0" indent="0">
              <a:buNone/>
            </a:pPr>
            <a:r>
              <a:rPr lang="en-US" dirty="0"/>
              <a:t>Food Service	           $2,284,990	    $2,315,248          </a:t>
            </a:r>
            <a:r>
              <a:rPr lang="en-US" dirty="0">
                <a:solidFill>
                  <a:schemeClr val="tx1"/>
                </a:solidFill>
              </a:rPr>
              <a:t>    </a:t>
            </a:r>
            <a:r>
              <a:rPr lang="en-US" dirty="0">
                <a:solidFill>
                  <a:schemeClr val="accent4"/>
                </a:solidFill>
              </a:rPr>
              <a:t>1.32%</a:t>
            </a:r>
          </a:p>
          <a:p>
            <a:pPr marL="0" indent="0">
              <a:buNone/>
            </a:pPr>
            <a:r>
              <a:rPr lang="en-US" dirty="0"/>
              <a:t>Community Service         $1,894,040	    $1,883,068             </a:t>
            </a:r>
            <a:r>
              <a:rPr lang="en-US" dirty="0">
                <a:solidFill>
                  <a:srgbClr val="FF0000"/>
                </a:solidFill>
              </a:rPr>
              <a:t>-0.05%</a:t>
            </a:r>
          </a:p>
          <a:p>
            <a:pPr marL="0" indent="0">
              <a:buNone/>
            </a:pPr>
            <a:r>
              <a:rPr lang="en-US" dirty="0"/>
              <a:t>Debt Service	           $2,848,835	    $2,917,868	       2.42%</a:t>
            </a:r>
            <a:r>
              <a:rPr lang="en-US" dirty="0">
                <a:solidFill>
                  <a:schemeClr val="accent2"/>
                </a:solidFill>
              </a:rPr>
              <a:t> </a:t>
            </a:r>
            <a:r>
              <a:rPr lang="en-US" dirty="0"/>
              <a:t>Other Post Employment    $340,772 	       $350,995	    </a:t>
            </a:r>
            <a:r>
              <a:rPr lang="en-US" dirty="0">
                <a:solidFill>
                  <a:schemeClr val="accent2"/>
                </a:solidFill>
              </a:rPr>
              <a:t>   </a:t>
            </a:r>
            <a:r>
              <a:rPr lang="en-US" dirty="0">
                <a:solidFill>
                  <a:schemeClr val="accent4"/>
                </a:solidFill>
              </a:rPr>
              <a:t>2.99%</a:t>
            </a:r>
          </a:p>
          <a:p>
            <a:pPr marL="0" indent="0">
              <a:buNone/>
            </a:pPr>
            <a:r>
              <a:rPr lang="en-US" dirty="0"/>
              <a:t>		</a:t>
            </a:r>
            <a:r>
              <a:rPr lang="en-US" u="sng" dirty="0"/>
              <a:t>				                            	</a:t>
            </a:r>
          </a:p>
          <a:p>
            <a:pPr marL="0" indent="0">
              <a:buNone/>
            </a:pPr>
            <a:endParaRPr lang="en-US" u="sng" dirty="0"/>
          </a:p>
          <a:p>
            <a:pPr marL="0" indent="0">
              <a:buNone/>
            </a:pPr>
            <a:r>
              <a:rPr lang="en-US" dirty="0"/>
              <a:t>       Totals	         </a:t>
            </a:r>
            <a:r>
              <a:rPr lang="en-US" u="sng" dirty="0"/>
              <a:t>$42,773,585	  $44,692,457	     +4.48%</a:t>
            </a:r>
          </a:p>
          <a:p>
            <a:pPr marL="0" indent="0">
              <a:buNone/>
            </a:pPr>
            <a:r>
              <a:rPr lang="en-US" dirty="0"/>
              <a:t>								</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277813"/>
            <a:ext cx="8077200" cy="1143000"/>
          </a:xfrm>
        </p:spPr>
        <p:txBody>
          <a:bodyPr/>
          <a:lstStyle/>
          <a:p>
            <a:pPr algn="ctr" eaLnBrk="1" hangingPunct="1"/>
            <a:r>
              <a:rPr lang="en-US" altLang="en-US" sz="3400" dirty="0"/>
              <a:t>2025-2026</a:t>
            </a:r>
            <a:br>
              <a:rPr lang="en-US" altLang="en-US" sz="3400" dirty="0"/>
            </a:br>
            <a:r>
              <a:rPr lang="en-US" altLang="en-US" sz="3400" dirty="0"/>
              <a:t> BUDGET OVERVIEW--EXPENDITURES</a:t>
            </a:r>
            <a:endParaRPr lang="en-US" altLang="en-US" dirty="0"/>
          </a:p>
        </p:txBody>
      </p:sp>
      <p:sp>
        <p:nvSpPr>
          <p:cNvPr id="4" name="TextBox 3">
            <a:extLst>
              <a:ext uri="{FF2B5EF4-FFF2-40B4-BE49-F238E27FC236}">
                <a16:creationId xmlns:a16="http://schemas.microsoft.com/office/drawing/2014/main" id="{DC576A0A-79B4-1BF4-3CDA-6159A959CD46}"/>
              </a:ext>
            </a:extLst>
          </p:cNvPr>
          <p:cNvSpPr txBox="1"/>
          <p:nvPr/>
        </p:nvSpPr>
        <p:spPr>
          <a:xfrm>
            <a:off x="838200" y="1676400"/>
            <a:ext cx="8077200" cy="2923877"/>
          </a:xfrm>
          <a:prstGeom prst="rect">
            <a:avLst/>
          </a:prstGeom>
          <a:noFill/>
        </p:spPr>
        <p:txBody>
          <a:bodyPr wrap="square">
            <a:spAutoFit/>
          </a:bodyPr>
          <a:lstStyle/>
          <a:p>
            <a:pPr marL="0" indent="0">
              <a:buNone/>
            </a:pPr>
            <a:r>
              <a:rPr lang="en-US" sz="2200" b="1" dirty="0"/>
              <a:t>		             </a:t>
            </a:r>
            <a:r>
              <a:rPr lang="en-US" dirty="0"/>
              <a:t>24-25                          25-26               Percent  	 	</a:t>
            </a:r>
            <a:r>
              <a:rPr lang="en-US" u="sng" dirty="0"/>
              <a:t>               Audited	                     Budget              Change</a:t>
            </a:r>
          </a:p>
          <a:p>
            <a:pPr marL="0" indent="0">
              <a:buNone/>
            </a:pPr>
            <a:r>
              <a:rPr lang="en-US" dirty="0"/>
              <a:t>General Fund	          $36,169,291	  $37,235,793	     +2.94%</a:t>
            </a:r>
          </a:p>
          <a:p>
            <a:pPr marL="0" indent="0">
              <a:buNone/>
            </a:pPr>
            <a:r>
              <a:rPr lang="en-US" dirty="0"/>
              <a:t>Food Service	            $2,656,563	    $2,315,248            </a:t>
            </a:r>
            <a:r>
              <a:rPr lang="en-US" dirty="0">
                <a:solidFill>
                  <a:schemeClr val="accent2"/>
                </a:solidFill>
              </a:rPr>
              <a:t>-1.28%</a:t>
            </a:r>
          </a:p>
          <a:p>
            <a:pPr marL="0" indent="0">
              <a:buNone/>
            </a:pPr>
            <a:r>
              <a:rPr lang="en-US" dirty="0"/>
              <a:t>Community Service          $2,204,850	    $2,090,986            </a:t>
            </a:r>
            <a:r>
              <a:rPr lang="en-US" dirty="0">
                <a:solidFill>
                  <a:schemeClr val="accent2"/>
                </a:solidFill>
              </a:rPr>
              <a:t>-5.16%</a:t>
            </a:r>
          </a:p>
          <a:p>
            <a:pPr marL="0" indent="0">
              <a:buNone/>
            </a:pPr>
            <a:r>
              <a:rPr lang="en-US" dirty="0"/>
              <a:t>Debt Service	            $2,786,386	    $2,888,831	     +3.67%</a:t>
            </a:r>
            <a:r>
              <a:rPr lang="en-US" dirty="0">
                <a:solidFill>
                  <a:schemeClr val="accent2"/>
                </a:solidFill>
              </a:rPr>
              <a:t> </a:t>
            </a:r>
            <a:r>
              <a:rPr lang="en-US" dirty="0"/>
              <a:t>Other Post Employ.             $344,924 	       $344,198	      </a:t>
            </a:r>
            <a:r>
              <a:rPr lang="en-US" dirty="0">
                <a:solidFill>
                  <a:schemeClr val="accent2"/>
                </a:solidFill>
              </a:rPr>
              <a:t>-0.02%</a:t>
            </a:r>
          </a:p>
          <a:p>
            <a:pPr marL="0" indent="0">
              <a:buNone/>
            </a:pPr>
            <a:r>
              <a:rPr lang="en-US" dirty="0"/>
              <a:t>		</a:t>
            </a:r>
            <a:r>
              <a:rPr lang="en-US" u="sng" dirty="0"/>
              <a:t>				               	</a:t>
            </a:r>
            <a:r>
              <a:rPr lang="en-US" dirty="0"/>
              <a:t>  </a:t>
            </a:r>
            <a:r>
              <a:rPr lang="en-US" u="sng" dirty="0"/>
              <a:t>    </a:t>
            </a:r>
          </a:p>
          <a:p>
            <a:pPr marL="0" indent="0">
              <a:buNone/>
            </a:pPr>
            <a:endParaRPr lang="en-US" u="sng" dirty="0"/>
          </a:p>
          <a:p>
            <a:pPr marL="0" indent="0">
              <a:buNone/>
            </a:pPr>
            <a:r>
              <a:rPr lang="en-US" dirty="0"/>
              <a:t>       Totals	          </a:t>
            </a:r>
            <a:r>
              <a:rPr lang="en-US" u="sng" dirty="0"/>
              <a:t>$44,162,014	  $44,875,056	     +1.61%</a:t>
            </a: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algn="ctr" eaLnBrk="1" hangingPunct="1"/>
            <a:r>
              <a:rPr lang="en-US" altLang="en-US" sz="3400"/>
              <a:t>FUND BALANCE HISTORY</a:t>
            </a:r>
            <a:br>
              <a:rPr lang="en-US" altLang="en-US" sz="3400"/>
            </a:br>
            <a:r>
              <a:rPr lang="en-US" altLang="en-US" sz="3000"/>
              <a:t>GENERAL FUND</a:t>
            </a:r>
            <a:endParaRPr lang="en-US" altLang="en-US" sz="3400"/>
          </a:p>
        </p:txBody>
      </p:sp>
      <p:graphicFrame>
        <p:nvGraphicFramePr>
          <p:cNvPr id="2" name="Table 1">
            <a:extLst>
              <a:ext uri="{FF2B5EF4-FFF2-40B4-BE49-F238E27FC236}">
                <a16:creationId xmlns:a16="http://schemas.microsoft.com/office/drawing/2014/main" id="{43972ED5-D73E-1F95-9506-AE768FFD5A97}"/>
              </a:ext>
            </a:extLst>
          </p:cNvPr>
          <p:cNvGraphicFramePr>
            <a:graphicFrameLocks noGrp="1"/>
          </p:cNvGraphicFramePr>
          <p:nvPr>
            <p:extLst>
              <p:ext uri="{D42A27DB-BD31-4B8C-83A1-F6EECF244321}">
                <p14:modId xmlns:p14="http://schemas.microsoft.com/office/powerpoint/2010/main" val="1993428632"/>
              </p:ext>
            </p:extLst>
          </p:nvPr>
        </p:nvGraphicFramePr>
        <p:xfrm>
          <a:off x="1447800" y="1676399"/>
          <a:ext cx="7010401" cy="5181611"/>
        </p:xfrm>
        <a:graphic>
          <a:graphicData uri="http://schemas.openxmlformats.org/drawingml/2006/table">
            <a:tbl>
              <a:tblPr/>
              <a:tblGrid>
                <a:gridCol w="1235876">
                  <a:extLst>
                    <a:ext uri="{9D8B030D-6E8A-4147-A177-3AD203B41FA5}">
                      <a16:colId xmlns:a16="http://schemas.microsoft.com/office/drawing/2014/main" val="3798270019"/>
                    </a:ext>
                  </a:extLst>
                </a:gridCol>
                <a:gridCol w="1875123">
                  <a:extLst>
                    <a:ext uri="{9D8B030D-6E8A-4147-A177-3AD203B41FA5}">
                      <a16:colId xmlns:a16="http://schemas.microsoft.com/office/drawing/2014/main" val="1035498900"/>
                    </a:ext>
                  </a:extLst>
                </a:gridCol>
                <a:gridCol w="2002972">
                  <a:extLst>
                    <a:ext uri="{9D8B030D-6E8A-4147-A177-3AD203B41FA5}">
                      <a16:colId xmlns:a16="http://schemas.microsoft.com/office/drawing/2014/main" val="219049118"/>
                    </a:ext>
                  </a:extLst>
                </a:gridCol>
                <a:gridCol w="1896430">
                  <a:extLst>
                    <a:ext uri="{9D8B030D-6E8A-4147-A177-3AD203B41FA5}">
                      <a16:colId xmlns:a16="http://schemas.microsoft.com/office/drawing/2014/main" val="3180431959"/>
                    </a:ext>
                  </a:extLst>
                </a:gridCol>
              </a:tblGrid>
              <a:tr h="234077">
                <a:tc>
                  <a:txBody>
                    <a:bodyPr/>
                    <a:lstStyle/>
                    <a:p>
                      <a:pPr algn="l" fontAlgn="b"/>
                      <a:r>
                        <a:rPr lang="en-US" sz="1000" b="0" i="0" u="none" strike="noStrike">
                          <a:effectLst/>
                          <a:latin typeface="Arial" panose="020B0604020202020204" pitchFamily="34" charset="0"/>
                        </a:rPr>
                        <a:t>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Arial" panose="020B0604020202020204" pitchFamily="34" charset="0"/>
                        </a:rPr>
                        <a:t>UNRESTRICTED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UNASSIGNED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PERCENT OF</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403839"/>
                  </a:ext>
                </a:extLst>
              </a:tr>
              <a:tr h="234077">
                <a:tc>
                  <a:txBody>
                    <a:bodyPr/>
                    <a:lstStyle/>
                    <a:p>
                      <a:pPr algn="l" fontAlgn="b"/>
                      <a:r>
                        <a:rPr lang="en-US" sz="1000" b="0" i="0" u="none" strike="noStrike">
                          <a:effectLst/>
                          <a:latin typeface="Arial" panose="020B0604020202020204" pitchFamily="34" charset="0"/>
                        </a:rPr>
                        <a:t>YEAR</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effectLst/>
                          <a:latin typeface="Arial" panose="020B0604020202020204" pitchFamily="34" charset="0"/>
                        </a:rPr>
                        <a:t>FUND BALANCE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FUND BALANCE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EXPENDITURES</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8228689"/>
                  </a:ext>
                </a:extLst>
              </a:tr>
              <a:tr h="234077">
                <a:tc>
                  <a:txBody>
                    <a:bodyPr/>
                    <a:lstStyle/>
                    <a:p>
                      <a:pPr algn="l" fontAlgn="b"/>
                      <a:r>
                        <a:rPr lang="en-US" sz="1000" b="0" i="0" u="none" strike="noStrike" dirty="0">
                          <a:effectLst/>
                          <a:latin typeface="Arial" panose="020B0604020202020204" pitchFamily="34" charset="0"/>
                        </a:rPr>
                        <a:t>2006-07</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1,075,945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468,605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dirty="0">
                          <a:effectLst/>
                          <a:latin typeface="Arial" panose="020B0604020202020204" pitchFamily="34" charset="0"/>
                        </a:rPr>
                        <a:t>2.79%</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5679087"/>
                  </a:ext>
                </a:extLst>
              </a:tr>
              <a:tr h="234077">
                <a:tc>
                  <a:txBody>
                    <a:bodyPr/>
                    <a:lstStyle/>
                    <a:p>
                      <a:pPr algn="l" fontAlgn="b"/>
                      <a:r>
                        <a:rPr lang="en-US" sz="1000" b="0" i="0" u="none" strike="noStrike">
                          <a:effectLst/>
                          <a:latin typeface="Arial" panose="020B0604020202020204" pitchFamily="34" charset="0"/>
                        </a:rPr>
                        <a:t>2007-08</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776,672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434,482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2.51%</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5032219"/>
                  </a:ext>
                </a:extLst>
              </a:tr>
              <a:tr h="234077">
                <a:tc>
                  <a:txBody>
                    <a:bodyPr/>
                    <a:lstStyle/>
                    <a:p>
                      <a:pPr algn="l" fontAlgn="b"/>
                      <a:r>
                        <a:rPr lang="en-US" sz="1000" b="0" i="0" u="none" strike="noStrike">
                          <a:effectLst/>
                          <a:latin typeface="Arial" panose="020B0604020202020204" pitchFamily="34" charset="0"/>
                        </a:rPr>
                        <a:t>2008-09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907,285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517,628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2.97%</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4880537"/>
                  </a:ext>
                </a:extLst>
              </a:tr>
              <a:tr h="234077">
                <a:tc>
                  <a:txBody>
                    <a:bodyPr/>
                    <a:lstStyle/>
                    <a:p>
                      <a:pPr algn="l" fontAlgn="b"/>
                      <a:r>
                        <a:rPr lang="en-US" sz="1000" b="0" i="0" u="none" strike="noStrike">
                          <a:effectLst/>
                          <a:latin typeface="Arial" panose="020B0604020202020204" pitchFamily="34" charset="0"/>
                        </a:rPr>
                        <a:t>2009-10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1,297,880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693,974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4.11%</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0615079"/>
                  </a:ext>
                </a:extLst>
              </a:tr>
              <a:tr h="234077">
                <a:tc>
                  <a:txBody>
                    <a:bodyPr/>
                    <a:lstStyle/>
                    <a:p>
                      <a:pPr algn="l" fontAlgn="b"/>
                      <a:r>
                        <a:rPr lang="en-US" sz="1000" b="0" i="0" u="none" strike="noStrike">
                          <a:effectLst/>
                          <a:latin typeface="Arial" panose="020B0604020202020204" pitchFamily="34" charset="0"/>
                        </a:rPr>
                        <a:t>2010-11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1,530,220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710,543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3.86%</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2199484"/>
                  </a:ext>
                </a:extLst>
              </a:tr>
              <a:tr h="234077">
                <a:tc>
                  <a:txBody>
                    <a:bodyPr/>
                    <a:lstStyle/>
                    <a:p>
                      <a:pPr algn="l" fontAlgn="b"/>
                      <a:r>
                        <a:rPr lang="en-US" sz="1000" b="0" i="0" u="none" strike="noStrike">
                          <a:effectLst/>
                          <a:latin typeface="Arial" panose="020B0604020202020204" pitchFamily="34" charset="0"/>
                        </a:rPr>
                        <a:t>2011-12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1,355,112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648,266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3.80%</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5515239"/>
                  </a:ext>
                </a:extLst>
              </a:tr>
              <a:tr h="234077">
                <a:tc>
                  <a:txBody>
                    <a:bodyPr/>
                    <a:lstStyle/>
                    <a:p>
                      <a:pPr algn="l" fontAlgn="b"/>
                      <a:r>
                        <a:rPr lang="en-US" sz="1000" b="0" i="0" u="none" strike="noStrike">
                          <a:effectLst/>
                          <a:latin typeface="Arial" panose="020B0604020202020204" pitchFamily="34" charset="0"/>
                        </a:rPr>
                        <a:t>2012-13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1,250,410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648,965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3.92%</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5728258"/>
                  </a:ext>
                </a:extLst>
              </a:tr>
              <a:tr h="234077">
                <a:tc>
                  <a:txBody>
                    <a:bodyPr/>
                    <a:lstStyle/>
                    <a:p>
                      <a:pPr algn="l" fontAlgn="b"/>
                      <a:r>
                        <a:rPr lang="en-US" sz="1000" b="0" i="0" u="none" strike="noStrike">
                          <a:effectLst/>
                          <a:latin typeface="Arial" panose="020B0604020202020204" pitchFamily="34" charset="0"/>
                        </a:rPr>
                        <a:t>2013-14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1,346,068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704,183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3.98%</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5055547"/>
                  </a:ext>
                </a:extLst>
              </a:tr>
              <a:tr h="234077">
                <a:tc>
                  <a:txBody>
                    <a:bodyPr/>
                    <a:lstStyle/>
                    <a:p>
                      <a:pPr algn="l" fontAlgn="b"/>
                      <a:r>
                        <a:rPr lang="en-US" sz="1000" b="0" i="0" u="none" strike="noStrike">
                          <a:effectLst/>
                          <a:latin typeface="Arial" panose="020B0604020202020204" pitchFamily="34" charset="0"/>
                        </a:rPr>
                        <a:t>2014-15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1,616,087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877,756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4.65%</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0249324"/>
                  </a:ext>
                </a:extLst>
              </a:tr>
              <a:tr h="234077">
                <a:tc>
                  <a:txBody>
                    <a:bodyPr/>
                    <a:lstStyle/>
                    <a:p>
                      <a:pPr algn="l" fontAlgn="b"/>
                      <a:r>
                        <a:rPr lang="en-US" sz="1000" b="0" i="0" u="none" strike="noStrike">
                          <a:effectLst/>
                          <a:latin typeface="Arial" panose="020B0604020202020204" pitchFamily="34" charset="0"/>
                        </a:rPr>
                        <a:t>2015-16</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1,794,446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916,413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4.86%</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7118514"/>
                  </a:ext>
                </a:extLst>
              </a:tr>
              <a:tr h="234077">
                <a:tc>
                  <a:txBody>
                    <a:bodyPr/>
                    <a:lstStyle/>
                    <a:p>
                      <a:pPr algn="l" fontAlgn="b"/>
                      <a:r>
                        <a:rPr lang="en-US" sz="1000" b="0" i="0" u="none" strike="noStrike">
                          <a:effectLst/>
                          <a:latin typeface="Arial" panose="020B0604020202020204" pitchFamily="34" charset="0"/>
                        </a:rPr>
                        <a:t>2016-17</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1,860,545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996,694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4.91%</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867256"/>
                  </a:ext>
                </a:extLst>
              </a:tr>
              <a:tr h="234077">
                <a:tc>
                  <a:txBody>
                    <a:bodyPr/>
                    <a:lstStyle/>
                    <a:p>
                      <a:pPr algn="l" fontAlgn="b"/>
                      <a:r>
                        <a:rPr lang="en-US" sz="1000" b="0" i="0" u="none" strike="noStrike">
                          <a:effectLst/>
                          <a:latin typeface="Arial" panose="020B0604020202020204" pitchFamily="34" charset="0"/>
                        </a:rPr>
                        <a:t>2017-18</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1,786,986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980,445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4.68%</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6013023"/>
                  </a:ext>
                </a:extLst>
              </a:tr>
              <a:tr h="234077">
                <a:tc>
                  <a:txBody>
                    <a:bodyPr/>
                    <a:lstStyle/>
                    <a:p>
                      <a:pPr algn="l" fontAlgn="b"/>
                      <a:r>
                        <a:rPr lang="en-US" sz="1000" b="0" i="0" u="none" strike="noStrike">
                          <a:effectLst/>
                          <a:latin typeface="Arial" panose="020B0604020202020204" pitchFamily="34" charset="0"/>
                        </a:rPr>
                        <a:t>2018-19</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1,780,313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995,977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4.50%</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7340243"/>
                  </a:ext>
                </a:extLst>
              </a:tr>
              <a:tr h="234077">
                <a:tc>
                  <a:txBody>
                    <a:bodyPr/>
                    <a:lstStyle/>
                    <a:p>
                      <a:pPr algn="l" fontAlgn="b"/>
                      <a:r>
                        <a:rPr lang="en-US" sz="1000" b="0" i="0" u="none" strike="noStrike">
                          <a:effectLst/>
                          <a:latin typeface="Arial" panose="020B0604020202020204" pitchFamily="34" charset="0"/>
                        </a:rPr>
                        <a:t>2019-20</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2,371,584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1,502,153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6.59%</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8332987"/>
                  </a:ext>
                </a:extLst>
              </a:tr>
              <a:tr h="234077">
                <a:tc>
                  <a:txBody>
                    <a:bodyPr/>
                    <a:lstStyle/>
                    <a:p>
                      <a:pPr algn="l" fontAlgn="b"/>
                      <a:r>
                        <a:rPr lang="en-US" sz="1000" b="0" i="0" u="none" strike="noStrike">
                          <a:effectLst/>
                          <a:latin typeface="Arial" panose="020B0604020202020204" pitchFamily="34" charset="0"/>
                        </a:rPr>
                        <a:t>2020-21</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effectLst/>
                          <a:latin typeface="Arial" panose="020B0604020202020204" pitchFamily="34" charset="0"/>
                        </a:rPr>
                        <a:t>3,373,386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2,155,399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7.83%</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9469087"/>
                  </a:ext>
                </a:extLst>
              </a:tr>
              <a:tr h="234077">
                <a:tc>
                  <a:txBody>
                    <a:bodyPr/>
                    <a:lstStyle/>
                    <a:p>
                      <a:pPr algn="l" fontAlgn="b"/>
                      <a:r>
                        <a:rPr lang="en-US" sz="1000" b="0" i="0" u="none" strike="noStrike">
                          <a:effectLst/>
                          <a:latin typeface="Arial" panose="020B0604020202020204" pitchFamily="34" charset="0"/>
                        </a:rPr>
                        <a:t>2021-22</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2,773,428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1,916,197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6.95%</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2712094"/>
                  </a:ext>
                </a:extLst>
              </a:tr>
              <a:tr h="244716">
                <a:tc>
                  <a:txBody>
                    <a:bodyPr/>
                    <a:lstStyle/>
                    <a:p>
                      <a:pPr algn="l" fontAlgn="b"/>
                      <a:r>
                        <a:rPr lang="en-US" sz="1000" b="0" i="0" u="none" strike="noStrike" dirty="0">
                          <a:effectLst/>
                          <a:latin typeface="Arial" panose="020B0604020202020204" pitchFamily="34" charset="0"/>
                        </a:rPr>
                        <a:t>2022-23</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effectLst/>
                          <a:latin typeface="Arial" panose="020B0604020202020204" pitchFamily="34" charset="0"/>
                        </a:rPr>
                        <a:t>3,260,981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a:effectLst/>
                          <a:latin typeface="Arial" panose="020B0604020202020204" pitchFamily="34" charset="0"/>
                        </a:rPr>
                        <a:t>2,271,199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a:effectLst/>
                          <a:latin typeface="Arial" panose="020B0604020202020204" pitchFamily="34" charset="0"/>
                        </a:rPr>
                        <a:t>8.03%</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9762075"/>
                  </a:ext>
                </a:extLst>
              </a:tr>
              <a:tr h="244716">
                <a:tc>
                  <a:txBody>
                    <a:bodyPr/>
                    <a:lstStyle/>
                    <a:p>
                      <a:pPr algn="l" fontAlgn="b"/>
                      <a:r>
                        <a:rPr lang="en-US" sz="1000" b="0" i="0" u="none" strike="noStrike" dirty="0">
                          <a:effectLst/>
                          <a:latin typeface="Arial" panose="020B0604020202020204" pitchFamily="34" charset="0"/>
                        </a:rPr>
                        <a:t>2023-24</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effectLst/>
                          <a:latin typeface="Arial" panose="020B0604020202020204" pitchFamily="34" charset="0"/>
                        </a:rPr>
                        <a:t>3,327,305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dirty="0">
                          <a:effectLst/>
                          <a:latin typeface="Arial" panose="020B0604020202020204" pitchFamily="34" charset="0"/>
                        </a:rPr>
                        <a:t>2,122,423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algn="ctr" fontAlgn="b"/>
                      <a:r>
                        <a:rPr lang="en-US" sz="1000" b="0" i="0" u="none" strike="noStrike" dirty="0">
                          <a:effectLst/>
                          <a:latin typeface="Arial" panose="020B0604020202020204" pitchFamily="34" charset="0"/>
                        </a:rPr>
                        <a:t>7.41%</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9026353"/>
                  </a:ext>
                </a:extLst>
              </a:tr>
              <a:tr h="244716">
                <a:tc>
                  <a:txBody>
                    <a:bodyPr/>
                    <a:lstStyle/>
                    <a:p>
                      <a:pPr algn="l" fontAlgn="b"/>
                      <a:r>
                        <a:rPr lang="en-US" sz="1000" b="0" i="0" u="none" strike="noStrike" dirty="0">
                          <a:effectLst/>
                          <a:latin typeface="Arial" panose="020B0604020202020204" pitchFamily="34" charset="0"/>
                        </a:rPr>
                        <a:t>2024-25</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effectLst/>
                          <a:latin typeface="Arial" panose="020B0604020202020204" pitchFamily="34" charset="0"/>
                        </a:rPr>
                        <a:t>2,609,999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B8B7"/>
                    </a:solidFill>
                  </a:tcPr>
                </a:tc>
                <a:tc>
                  <a:txBody>
                    <a:bodyPr/>
                    <a:lstStyle/>
                    <a:p>
                      <a:pPr algn="ctr" fontAlgn="b"/>
                      <a:r>
                        <a:rPr lang="en-US" sz="1000" b="0" i="0" u="none" strike="noStrike" dirty="0">
                          <a:effectLst/>
                          <a:latin typeface="Arial" panose="020B0604020202020204" pitchFamily="34" charset="0"/>
                        </a:rPr>
                        <a:t>2,243,180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algn="ctr" fontAlgn="b"/>
                      <a:endParaRPr lang="en-US" sz="1000" b="0" i="0" u="none" strike="noStrike" dirty="0">
                        <a:effectLst/>
                        <a:latin typeface="Arial" panose="020B06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7420048"/>
                  </a:ext>
                </a:extLst>
              </a:tr>
              <a:tr h="234077">
                <a:tc gridSpan="4">
                  <a:txBody>
                    <a:bodyPr/>
                    <a:lstStyle/>
                    <a:p>
                      <a:pPr algn="l" fontAlgn="b"/>
                      <a:r>
                        <a:rPr lang="en-US" sz="1000" b="0" i="0" u="none" strike="noStrike" dirty="0">
                          <a:effectLst/>
                          <a:latin typeface="Arial" panose="020B0604020202020204" pitchFamily="34" charset="0"/>
                        </a:rPr>
                        <a:t>Recommendations:  ROCORI Policy 6-10%, MDE 12% - 20%</a:t>
                      </a:r>
                    </a:p>
                  </a:txBody>
                  <a:tcPr marL="7620" marR="7620" marT="762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110795"/>
                  </a:ext>
                </a:extLst>
              </a:tr>
            </a:tbl>
          </a:graphicData>
        </a:graphic>
      </p:graphicFrame>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eaLnBrk="1" hangingPunct="1"/>
            <a:r>
              <a:rPr lang="en-US" altLang="en-US" sz="3400" dirty="0"/>
              <a:t>ADJUSTED NET TAX CAPACITY (ANTC)</a:t>
            </a:r>
          </a:p>
        </p:txBody>
      </p:sp>
      <p:sp>
        <p:nvSpPr>
          <p:cNvPr id="3" name="TextBox 2"/>
          <p:cNvSpPr txBox="1"/>
          <p:nvPr/>
        </p:nvSpPr>
        <p:spPr>
          <a:xfrm>
            <a:off x="685800" y="1981200"/>
            <a:ext cx="3276600" cy="4524315"/>
          </a:xfrm>
          <a:prstGeom prst="rect">
            <a:avLst/>
          </a:prstGeom>
          <a:solidFill>
            <a:srgbClr val="FFCCCC"/>
          </a:solidFill>
        </p:spPr>
        <p:txBody>
          <a:bodyPr wrap="square" rtlCol="0">
            <a:spAutoFit/>
          </a:bodyPr>
          <a:lstStyle/>
          <a:p>
            <a:r>
              <a:rPr lang="en-US" dirty="0"/>
              <a:t>The property value used for assessing most school taxes is the </a:t>
            </a:r>
            <a:r>
              <a:rPr lang="en-US" dirty="0" err="1"/>
              <a:t>Adusted</a:t>
            </a:r>
            <a:r>
              <a:rPr lang="en-US" dirty="0"/>
              <a:t> Net Tax Capacity(ANTC).  ANTC is determined by multiplying property values by the various tax rates (1% residential, 2% commercial) and pooling these values. In addition, ANTC is equalized by the county by comparing the market values to actual sales and is intended to neutralize the effect of differing assessment practices across the state. </a:t>
            </a:r>
          </a:p>
        </p:txBody>
      </p:sp>
      <p:graphicFrame>
        <p:nvGraphicFramePr>
          <p:cNvPr id="5" name="Table 4">
            <a:extLst>
              <a:ext uri="{FF2B5EF4-FFF2-40B4-BE49-F238E27FC236}">
                <a16:creationId xmlns:a16="http://schemas.microsoft.com/office/drawing/2014/main" id="{312A1E98-D14A-54FA-5770-35DF1CDABADF}"/>
              </a:ext>
            </a:extLst>
          </p:cNvPr>
          <p:cNvGraphicFramePr>
            <a:graphicFrameLocks noGrp="1"/>
          </p:cNvGraphicFramePr>
          <p:nvPr>
            <p:extLst>
              <p:ext uri="{D42A27DB-BD31-4B8C-83A1-F6EECF244321}">
                <p14:modId xmlns:p14="http://schemas.microsoft.com/office/powerpoint/2010/main" val="2334681155"/>
              </p:ext>
            </p:extLst>
          </p:nvPr>
        </p:nvGraphicFramePr>
        <p:xfrm>
          <a:off x="4495800" y="1904999"/>
          <a:ext cx="3962400" cy="4832175"/>
        </p:xfrm>
        <a:graphic>
          <a:graphicData uri="http://schemas.openxmlformats.org/drawingml/2006/table">
            <a:tbl>
              <a:tblPr>
                <a:tableStyleId>{5C22544A-7EE6-4342-B048-85BDC9FD1C3A}</a:tableStyleId>
              </a:tblPr>
              <a:tblGrid>
                <a:gridCol w="897148">
                  <a:extLst>
                    <a:ext uri="{9D8B030D-6E8A-4147-A177-3AD203B41FA5}">
                      <a16:colId xmlns:a16="http://schemas.microsoft.com/office/drawing/2014/main" val="348868243"/>
                    </a:ext>
                  </a:extLst>
                </a:gridCol>
                <a:gridCol w="1850366">
                  <a:extLst>
                    <a:ext uri="{9D8B030D-6E8A-4147-A177-3AD203B41FA5}">
                      <a16:colId xmlns:a16="http://schemas.microsoft.com/office/drawing/2014/main" val="2909941683"/>
                    </a:ext>
                  </a:extLst>
                </a:gridCol>
                <a:gridCol w="1214886">
                  <a:extLst>
                    <a:ext uri="{9D8B030D-6E8A-4147-A177-3AD203B41FA5}">
                      <a16:colId xmlns:a16="http://schemas.microsoft.com/office/drawing/2014/main" val="2362460035"/>
                    </a:ext>
                  </a:extLst>
                </a:gridCol>
              </a:tblGrid>
              <a:tr h="254325">
                <a:tc gridSpan="2">
                  <a:txBody>
                    <a:bodyPr/>
                    <a:lstStyle/>
                    <a:p>
                      <a:pPr algn="l" fontAlgn="b"/>
                      <a:r>
                        <a:rPr lang="en-US" sz="1000" u="none" strike="noStrike">
                          <a:effectLst/>
                        </a:rPr>
                        <a:t>ROCORI ANTC History</a:t>
                      </a:r>
                      <a:endParaRPr lang="en-US" sz="1000" b="0" i="0" u="none" strike="noStrike">
                        <a:effectLst/>
                        <a:latin typeface="Arial" panose="020B0604020202020204" pitchFamily="34" charset="0"/>
                      </a:endParaRPr>
                    </a:p>
                  </a:txBody>
                  <a:tcPr marL="228600" marR="7620" marT="7620" marB="0" anchor="b"/>
                </a:tc>
                <a:tc hMerge="1">
                  <a:txBody>
                    <a:bodyPr/>
                    <a:lstStyle/>
                    <a:p>
                      <a:endParaRPr lang="en-US"/>
                    </a:p>
                  </a:txBody>
                  <a:tcPr/>
                </a:tc>
                <a:tc>
                  <a:txBody>
                    <a:bodyPr/>
                    <a:lstStyle/>
                    <a:p>
                      <a:pPr algn="l" fontAlgn="b"/>
                      <a:r>
                        <a:rPr lang="en-US" sz="1000" u="none" strike="noStrike">
                          <a:effectLst/>
                        </a:rPr>
                        <a:t> </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2201901822"/>
                  </a:ext>
                </a:extLst>
              </a:tr>
              <a:tr h="254325">
                <a:tc>
                  <a:txBody>
                    <a:bodyPr/>
                    <a:lstStyle/>
                    <a:p>
                      <a:pPr algn="r" fontAlgn="b"/>
                      <a:r>
                        <a:rPr lang="en-US" sz="1000" u="none" strike="noStrike">
                          <a:effectLst/>
                        </a:rPr>
                        <a:t>2007</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15,725,392 </a:t>
                      </a:r>
                      <a:endParaRPr lang="en-US" sz="1000" b="0" i="0" u="none" strike="noStrike">
                        <a:effectLst/>
                        <a:latin typeface="Arial" panose="020B0604020202020204" pitchFamily="34" charset="0"/>
                      </a:endParaRPr>
                    </a:p>
                  </a:txBody>
                  <a:tcPr marL="7620" marR="7620" marT="7620" marB="0" anchor="b"/>
                </a:tc>
                <a:tc>
                  <a:txBody>
                    <a:bodyPr/>
                    <a:lstStyle/>
                    <a:p>
                      <a:pPr algn="l" fontAlgn="b"/>
                      <a:r>
                        <a:rPr lang="en-US" sz="1000" u="none" strike="noStrike">
                          <a:effectLst/>
                        </a:rPr>
                        <a:t> </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4153728621"/>
                  </a:ext>
                </a:extLst>
              </a:tr>
              <a:tr h="254325">
                <a:tc>
                  <a:txBody>
                    <a:bodyPr/>
                    <a:lstStyle/>
                    <a:p>
                      <a:pPr algn="r" fontAlgn="b"/>
                      <a:r>
                        <a:rPr lang="en-US" sz="1000" u="none" strike="noStrike">
                          <a:effectLst/>
                        </a:rPr>
                        <a:t>2008</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16,255,074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3%</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3571560313"/>
                  </a:ext>
                </a:extLst>
              </a:tr>
              <a:tr h="254325">
                <a:tc>
                  <a:txBody>
                    <a:bodyPr/>
                    <a:lstStyle/>
                    <a:p>
                      <a:pPr algn="r" fontAlgn="b"/>
                      <a:r>
                        <a:rPr lang="en-US" sz="1000" u="none" strike="noStrike">
                          <a:effectLst/>
                        </a:rPr>
                        <a:t>2009</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15,206,986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-6%</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1346547024"/>
                  </a:ext>
                </a:extLst>
              </a:tr>
              <a:tr h="254325">
                <a:tc>
                  <a:txBody>
                    <a:bodyPr/>
                    <a:lstStyle/>
                    <a:p>
                      <a:pPr algn="r" fontAlgn="b"/>
                      <a:r>
                        <a:rPr lang="en-US" sz="1000" u="none" strike="noStrike">
                          <a:effectLst/>
                        </a:rPr>
                        <a:t>2010</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12,986,681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-15%</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3490953213"/>
                  </a:ext>
                </a:extLst>
              </a:tr>
              <a:tr h="254325">
                <a:tc>
                  <a:txBody>
                    <a:bodyPr/>
                    <a:lstStyle/>
                    <a:p>
                      <a:pPr algn="r" fontAlgn="b"/>
                      <a:r>
                        <a:rPr lang="en-US" sz="1000" u="none" strike="noStrike">
                          <a:effectLst/>
                        </a:rPr>
                        <a:t>2011</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12,854,867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1369786751"/>
                  </a:ext>
                </a:extLst>
              </a:tr>
              <a:tr h="254325">
                <a:tc>
                  <a:txBody>
                    <a:bodyPr/>
                    <a:lstStyle/>
                    <a:p>
                      <a:pPr algn="r" fontAlgn="b"/>
                      <a:r>
                        <a:rPr lang="en-US" sz="1000" u="none" strike="noStrike">
                          <a:effectLst/>
                        </a:rPr>
                        <a:t>2012</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12,269,397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-5%</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633586152"/>
                  </a:ext>
                </a:extLst>
              </a:tr>
              <a:tr h="254325">
                <a:tc>
                  <a:txBody>
                    <a:bodyPr/>
                    <a:lstStyle/>
                    <a:p>
                      <a:pPr algn="r" fontAlgn="b"/>
                      <a:r>
                        <a:rPr lang="en-US" sz="1000" u="none" strike="noStrike">
                          <a:effectLst/>
                        </a:rPr>
                        <a:t>2013</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12,434,878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dirty="0">
                          <a:effectLst/>
                        </a:rPr>
                        <a:t>1%</a:t>
                      </a:r>
                      <a:endParaRPr lang="en-US" sz="1000" b="0" i="0" u="none" strike="noStrike" dirty="0">
                        <a:effectLst/>
                        <a:latin typeface="Arial" panose="020B0604020202020204" pitchFamily="34" charset="0"/>
                      </a:endParaRPr>
                    </a:p>
                  </a:txBody>
                  <a:tcPr marL="7620" marR="7620" marT="7620" marB="0" anchor="b"/>
                </a:tc>
                <a:extLst>
                  <a:ext uri="{0D108BD9-81ED-4DB2-BD59-A6C34878D82A}">
                    <a16:rowId xmlns:a16="http://schemas.microsoft.com/office/drawing/2014/main" val="273609443"/>
                  </a:ext>
                </a:extLst>
              </a:tr>
              <a:tr h="254325">
                <a:tc>
                  <a:txBody>
                    <a:bodyPr/>
                    <a:lstStyle/>
                    <a:p>
                      <a:pPr algn="r" fontAlgn="b"/>
                      <a:r>
                        <a:rPr lang="en-US" sz="1000" u="none" strike="noStrike">
                          <a:effectLst/>
                        </a:rPr>
                        <a:t>2014</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dirty="0">
                          <a:effectLst/>
                        </a:rPr>
                        <a:t>13,146,930 </a:t>
                      </a:r>
                      <a:endParaRPr lang="en-US" sz="1000" b="0" i="0" u="none" strike="noStrike" dirty="0">
                        <a:effectLst/>
                        <a:latin typeface="Arial" panose="020B0604020202020204" pitchFamily="34" charset="0"/>
                      </a:endParaRPr>
                    </a:p>
                  </a:txBody>
                  <a:tcPr marL="7620" marR="7620" marT="7620" marB="0" anchor="b"/>
                </a:tc>
                <a:tc>
                  <a:txBody>
                    <a:bodyPr/>
                    <a:lstStyle/>
                    <a:p>
                      <a:pPr algn="r" fontAlgn="b"/>
                      <a:r>
                        <a:rPr lang="en-US" sz="1000" u="none" strike="noStrike" dirty="0">
                          <a:effectLst/>
                        </a:rPr>
                        <a:t>6%</a:t>
                      </a:r>
                      <a:endParaRPr lang="en-US" sz="1000" b="0" i="0" u="none" strike="noStrike" dirty="0">
                        <a:effectLst/>
                        <a:latin typeface="Arial" panose="020B0604020202020204" pitchFamily="34" charset="0"/>
                      </a:endParaRPr>
                    </a:p>
                  </a:txBody>
                  <a:tcPr marL="7620" marR="7620" marT="7620" marB="0" anchor="b"/>
                </a:tc>
                <a:extLst>
                  <a:ext uri="{0D108BD9-81ED-4DB2-BD59-A6C34878D82A}">
                    <a16:rowId xmlns:a16="http://schemas.microsoft.com/office/drawing/2014/main" val="3758894462"/>
                  </a:ext>
                </a:extLst>
              </a:tr>
              <a:tr h="254325">
                <a:tc>
                  <a:txBody>
                    <a:bodyPr/>
                    <a:lstStyle/>
                    <a:p>
                      <a:pPr algn="r" fontAlgn="b"/>
                      <a:r>
                        <a:rPr lang="en-US" sz="1000" u="none" strike="noStrike">
                          <a:effectLst/>
                        </a:rPr>
                        <a:t>2015</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14,497,039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10%</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3608378159"/>
                  </a:ext>
                </a:extLst>
              </a:tr>
              <a:tr h="254325">
                <a:tc>
                  <a:txBody>
                    <a:bodyPr/>
                    <a:lstStyle/>
                    <a:p>
                      <a:pPr algn="r" fontAlgn="b"/>
                      <a:r>
                        <a:rPr lang="en-US" sz="1000" u="none" strike="noStrike">
                          <a:effectLst/>
                        </a:rPr>
                        <a:t>2016</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14,432,725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0%</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1777382615"/>
                  </a:ext>
                </a:extLst>
              </a:tr>
              <a:tr h="254325">
                <a:tc>
                  <a:txBody>
                    <a:bodyPr/>
                    <a:lstStyle/>
                    <a:p>
                      <a:pPr algn="r" fontAlgn="b"/>
                      <a:r>
                        <a:rPr lang="en-US" sz="1000" u="none" strike="noStrike">
                          <a:effectLst/>
                        </a:rPr>
                        <a:t>2017</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15,529,030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8%</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578801809"/>
                  </a:ext>
                </a:extLst>
              </a:tr>
              <a:tr h="254325">
                <a:tc>
                  <a:txBody>
                    <a:bodyPr/>
                    <a:lstStyle/>
                    <a:p>
                      <a:pPr algn="r" fontAlgn="b"/>
                      <a:r>
                        <a:rPr lang="en-US" sz="1000" u="none" strike="noStrike">
                          <a:effectLst/>
                        </a:rPr>
                        <a:t>2018</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16,979,019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9%</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3911553836"/>
                  </a:ext>
                </a:extLst>
              </a:tr>
              <a:tr h="254325">
                <a:tc>
                  <a:txBody>
                    <a:bodyPr/>
                    <a:lstStyle/>
                    <a:p>
                      <a:pPr algn="r" fontAlgn="b"/>
                      <a:r>
                        <a:rPr lang="en-US" sz="1000" u="none" strike="noStrike">
                          <a:effectLst/>
                        </a:rPr>
                        <a:t>2019</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17,940,410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6%</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4225239422"/>
                  </a:ext>
                </a:extLst>
              </a:tr>
              <a:tr h="254325">
                <a:tc>
                  <a:txBody>
                    <a:bodyPr/>
                    <a:lstStyle/>
                    <a:p>
                      <a:pPr algn="r" fontAlgn="b"/>
                      <a:r>
                        <a:rPr lang="en-US" sz="1000" u="none" strike="noStrike">
                          <a:effectLst/>
                        </a:rPr>
                        <a:t>2020</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18,270,933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2%</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1916270223"/>
                  </a:ext>
                </a:extLst>
              </a:tr>
              <a:tr h="254325">
                <a:tc>
                  <a:txBody>
                    <a:bodyPr/>
                    <a:lstStyle/>
                    <a:p>
                      <a:pPr algn="r" fontAlgn="b"/>
                      <a:r>
                        <a:rPr lang="en-US" sz="1000" u="none" strike="noStrike">
                          <a:effectLst/>
                        </a:rPr>
                        <a:t>2021</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19,261,835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a:effectLst/>
                        </a:rPr>
                        <a:t>5%</a:t>
                      </a:r>
                      <a:endParaRPr lang="en-US" sz="1000" b="0" i="0" u="none" strike="noStrike">
                        <a:effectLst/>
                        <a:latin typeface="Arial" panose="020B0604020202020204" pitchFamily="34" charset="0"/>
                      </a:endParaRPr>
                    </a:p>
                  </a:txBody>
                  <a:tcPr marL="7620" marR="7620" marT="7620" marB="0" anchor="b"/>
                </a:tc>
                <a:extLst>
                  <a:ext uri="{0D108BD9-81ED-4DB2-BD59-A6C34878D82A}">
                    <a16:rowId xmlns:a16="http://schemas.microsoft.com/office/drawing/2014/main" val="3483245665"/>
                  </a:ext>
                </a:extLst>
              </a:tr>
              <a:tr h="254325">
                <a:tc>
                  <a:txBody>
                    <a:bodyPr/>
                    <a:lstStyle/>
                    <a:p>
                      <a:pPr algn="r" fontAlgn="b"/>
                      <a:r>
                        <a:rPr lang="en-US" sz="1000" u="none" strike="noStrike" dirty="0">
                          <a:effectLst/>
                        </a:rPr>
                        <a:t>2022</a:t>
                      </a:r>
                      <a:endParaRPr lang="en-US" sz="1000" b="0" i="0" u="none" strike="noStrike" dirty="0">
                        <a:effectLst/>
                        <a:latin typeface="Arial" panose="020B0604020202020204" pitchFamily="34" charset="0"/>
                      </a:endParaRPr>
                    </a:p>
                  </a:txBody>
                  <a:tcPr marL="7620" marR="7620" marT="7620" marB="0" anchor="b"/>
                </a:tc>
                <a:tc>
                  <a:txBody>
                    <a:bodyPr/>
                    <a:lstStyle/>
                    <a:p>
                      <a:pPr algn="r" fontAlgn="b"/>
                      <a:r>
                        <a:rPr lang="en-US" sz="1000" u="none" strike="noStrike">
                          <a:effectLst/>
                        </a:rPr>
                        <a:t>22,921,584 </a:t>
                      </a:r>
                      <a:endParaRPr lang="en-US" sz="1000" b="0" i="0" u="none" strike="noStrike">
                        <a:effectLst/>
                        <a:latin typeface="Arial" panose="020B0604020202020204" pitchFamily="34" charset="0"/>
                      </a:endParaRPr>
                    </a:p>
                  </a:txBody>
                  <a:tcPr marL="7620" marR="7620" marT="7620" marB="0" anchor="b"/>
                </a:tc>
                <a:tc>
                  <a:txBody>
                    <a:bodyPr/>
                    <a:lstStyle/>
                    <a:p>
                      <a:pPr algn="r" fontAlgn="b"/>
                      <a:r>
                        <a:rPr lang="en-US" sz="1000" u="none" strike="noStrike" dirty="0">
                          <a:effectLst/>
                        </a:rPr>
                        <a:t>19%</a:t>
                      </a:r>
                      <a:endParaRPr lang="en-US" sz="1000" b="0" i="0" u="none" strike="noStrike" dirty="0">
                        <a:effectLst/>
                        <a:latin typeface="Arial" panose="020B0604020202020204" pitchFamily="34" charset="0"/>
                      </a:endParaRPr>
                    </a:p>
                  </a:txBody>
                  <a:tcPr marL="7620" marR="7620" marT="7620" marB="0" anchor="b"/>
                </a:tc>
                <a:extLst>
                  <a:ext uri="{0D108BD9-81ED-4DB2-BD59-A6C34878D82A}">
                    <a16:rowId xmlns:a16="http://schemas.microsoft.com/office/drawing/2014/main" val="876908611"/>
                  </a:ext>
                </a:extLst>
              </a:tr>
              <a:tr h="254325">
                <a:tc>
                  <a:txBody>
                    <a:bodyPr/>
                    <a:lstStyle/>
                    <a:p>
                      <a:pPr algn="r" fontAlgn="b"/>
                      <a:r>
                        <a:rPr lang="en-US" sz="1000" b="0" i="0" u="none" strike="noStrike" dirty="0">
                          <a:effectLst/>
                          <a:latin typeface="Arial" panose="020B0604020202020204" pitchFamily="34" charset="0"/>
                        </a:rPr>
                        <a:t>2023</a:t>
                      </a:r>
                    </a:p>
                  </a:txBody>
                  <a:tcPr marL="7620" marR="7620" marT="7620" marB="0" anchor="b"/>
                </a:tc>
                <a:tc>
                  <a:txBody>
                    <a:bodyPr/>
                    <a:lstStyle/>
                    <a:p>
                      <a:pPr algn="r" fontAlgn="b"/>
                      <a:r>
                        <a:rPr lang="en-US" sz="1000" b="0" i="0" u="none" strike="noStrike" dirty="0">
                          <a:effectLst/>
                          <a:latin typeface="Arial" panose="020B0604020202020204" pitchFamily="34" charset="0"/>
                        </a:rPr>
                        <a:t>26,381,148</a:t>
                      </a:r>
                    </a:p>
                  </a:txBody>
                  <a:tcPr marL="7620" marR="7620" marT="7620" marB="0" anchor="b"/>
                </a:tc>
                <a:tc>
                  <a:txBody>
                    <a:bodyPr/>
                    <a:lstStyle/>
                    <a:p>
                      <a:pPr algn="r" fontAlgn="b"/>
                      <a:r>
                        <a:rPr lang="en-US" sz="1000" b="0" i="0" u="none" strike="noStrike" dirty="0">
                          <a:effectLst/>
                          <a:latin typeface="Arial" panose="020B0604020202020204" pitchFamily="34" charset="0"/>
                        </a:rPr>
                        <a:t>15%</a:t>
                      </a:r>
                    </a:p>
                  </a:txBody>
                  <a:tcPr marL="7620" marR="7620" marT="7620" marB="0" anchor="b"/>
                </a:tc>
                <a:extLst>
                  <a:ext uri="{0D108BD9-81ED-4DB2-BD59-A6C34878D82A}">
                    <a16:rowId xmlns:a16="http://schemas.microsoft.com/office/drawing/2014/main" val="3581069924"/>
                  </a:ext>
                </a:extLst>
              </a:tr>
              <a:tr h="254325">
                <a:tc>
                  <a:txBody>
                    <a:bodyPr/>
                    <a:lstStyle/>
                    <a:p>
                      <a:pPr algn="r" fontAlgn="b"/>
                      <a:r>
                        <a:rPr lang="en-US" sz="1000" b="0" i="0" u="none" strike="noStrike" dirty="0">
                          <a:effectLst/>
                          <a:latin typeface="Arial" panose="020B0604020202020204" pitchFamily="34" charset="0"/>
                        </a:rPr>
                        <a:t>2024</a:t>
                      </a:r>
                    </a:p>
                  </a:txBody>
                  <a:tcPr marL="7620" marR="7620" marT="7620" marB="0" anchor="b"/>
                </a:tc>
                <a:tc>
                  <a:txBody>
                    <a:bodyPr/>
                    <a:lstStyle/>
                    <a:p>
                      <a:pPr algn="r" fontAlgn="b"/>
                      <a:r>
                        <a:rPr lang="en-US" sz="1000" b="0" i="0" u="none" strike="noStrike" dirty="0">
                          <a:effectLst/>
                          <a:latin typeface="Arial" panose="020B0604020202020204" pitchFamily="34" charset="0"/>
                        </a:rPr>
                        <a:t>27,454,479</a:t>
                      </a:r>
                    </a:p>
                  </a:txBody>
                  <a:tcPr marL="7620" marR="7620" marT="7620" marB="0" anchor="b"/>
                </a:tc>
                <a:tc>
                  <a:txBody>
                    <a:bodyPr/>
                    <a:lstStyle/>
                    <a:p>
                      <a:pPr algn="r" fontAlgn="b"/>
                      <a:r>
                        <a:rPr lang="en-US" sz="1000" b="0" i="0" u="none" strike="noStrike" dirty="0">
                          <a:effectLst/>
                          <a:latin typeface="Arial" panose="020B0604020202020204" pitchFamily="34" charset="0"/>
                        </a:rPr>
                        <a:t>4%</a:t>
                      </a:r>
                    </a:p>
                  </a:txBody>
                  <a:tcPr marL="7620" marR="7620" marT="7620" marB="0" anchor="b"/>
                </a:tc>
                <a:extLst>
                  <a:ext uri="{0D108BD9-81ED-4DB2-BD59-A6C34878D82A}">
                    <a16:rowId xmlns:a16="http://schemas.microsoft.com/office/drawing/2014/main" val="2225297435"/>
                  </a:ext>
                </a:extLst>
              </a:tr>
            </a:tbl>
          </a:graphicData>
        </a:graphic>
      </p:graphicFrame>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B785D-6C7A-698C-00D9-14DCF20A9C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B7EEB-532C-BB36-D6C7-A88C4E8738BB}"/>
              </a:ext>
            </a:extLst>
          </p:cNvPr>
          <p:cNvSpPr>
            <a:spLocks noGrp="1"/>
          </p:cNvSpPr>
          <p:nvPr>
            <p:ph type="title"/>
          </p:nvPr>
        </p:nvSpPr>
        <p:spPr/>
        <p:txBody>
          <a:bodyPr/>
          <a:lstStyle/>
          <a:p>
            <a:r>
              <a:rPr lang="en-US" dirty="0"/>
              <a:t>Equalization Explanation</a:t>
            </a:r>
          </a:p>
        </p:txBody>
      </p:sp>
      <p:sp>
        <p:nvSpPr>
          <p:cNvPr id="3" name="Content Placeholder 2">
            <a:extLst>
              <a:ext uri="{FF2B5EF4-FFF2-40B4-BE49-F238E27FC236}">
                <a16:creationId xmlns:a16="http://schemas.microsoft.com/office/drawing/2014/main" id="{E31FCB14-2F93-E68C-AF27-462563A80860}"/>
              </a:ext>
            </a:extLst>
          </p:cNvPr>
          <p:cNvSpPr>
            <a:spLocks noGrp="1"/>
          </p:cNvSpPr>
          <p:nvPr>
            <p:ph idx="1"/>
          </p:nvPr>
        </p:nvSpPr>
        <p:spPr>
          <a:xfrm>
            <a:off x="609600" y="1600200"/>
            <a:ext cx="8305800" cy="4530725"/>
          </a:xfrm>
        </p:spPr>
        <p:txBody>
          <a:bodyPr/>
          <a:lstStyle/>
          <a:p>
            <a:pPr marL="0" indent="0">
              <a:buNone/>
            </a:pPr>
            <a:r>
              <a:rPr lang="en-US" sz="2400" b="1" dirty="0"/>
              <a:t>Operating Capital Revenue is $615,227    </a:t>
            </a:r>
          </a:p>
          <a:p>
            <a:pPr marL="0" indent="0">
              <a:buNone/>
            </a:pPr>
            <a:r>
              <a:rPr lang="en-US" sz="2000" dirty="0"/>
              <a:t>State Aid of $340,293(55%) and Local Levy of $274,934 </a:t>
            </a:r>
          </a:p>
          <a:p>
            <a:pPr marL="0" indent="0">
              <a:buNone/>
            </a:pPr>
            <a:r>
              <a:rPr lang="en-US" sz="2000" dirty="0"/>
              <a:t>*Last two years state aid was 62% and 56%.</a:t>
            </a:r>
          </a:p>
          <a:p>
            <a:pPr marL="0" indent="0">
              <a:buNone/>
            </a:pPr>
            <a:endParaRPr lang="en-US" sz="1400" dirty="0"/>
          </a:p>
          <a:p>
            <a:pPr marL="0" indent="0">
              <a:buNone/>
            </a:pPr>
            <a:r>
              <a:rPr lang="en-US" sz="2400" b="1" dirty="0"/>
              <a:t>Long Term Facility Maintenance Revenue is $1,010,116    </a:t>
            </a:r>
          </a:p>
          <a:p>
            <a:pPr marL="0" indent="0">
              <a:buNone/>
            </a:pPr>
            <a:r>
              <a:rPr lang="en-US" sz="2000" dirty="0"/>
              <a:t>State Aid of $425,452(42.1%) and Local Levy of $584,663</a:t>
            </a:r>
          </a:p>
          <a:p>
            <a:pPr marL="0" indent="0">
              <a:buNone/>
            </a:pPr>
            <a:r>
              <a:rPr lang="en-US" sz="2000" dirty="0"/>
              <a:t>*Last year 43.2% state aid</a:t>
            </a:r>
          </a:p>
          <a:p>
            <a:pPr marL="0" indent="0">
              <a:buNone/>
            </a:pPr>
            <a:endParaRPr lang="en-US" sz="2000" dirty="0"/>
          </a:p>
          <a:p>
            <a:pPr marL="0" indent="0">
              <a:buNone/>
            </a:pPr>
            <a:r>
              <a:rPr lang="en-US" sz="2400" b="1" dirty="0"/>
              <a:t>Local Optional Revenue is $1,924,536    </a:t>
            </a:r>
          </a:p>
          <a:p>
            <a:pPr marL="0" indent="0">
              <a:buNone/>
            </a:pPr>
            <a:r>
              <a:rPr lang="en-US" sz="2000" dirty="0"/>
              <a:t>State Aid of $0 and Local Levy of $1,924,536</a:t>
            </a:r>
          </a:p>
          <a:p>
            <a:pPr marL="0" indent="0">
              <a:buNone/>
            </a:pPr>
            <a:r>
              <a:rPr lang="en-US" sz="2000" dirty="0"/>
              <a:t>*Some Districts get over 50% in state aid.</a:t>
            </a:r>
          </a:p>
          <a:p>
            <a:pPr marL="0" indent="0">
              <a:buNone/>
            </a:pPr>
            <a:endParaRPr lang="en-US" sz="1400" dirty="0"/>
          </a:p>
          <a:p>
            <a:pPr marL="0" indent="0">
              <a:buNone/>
            </a:pPr>
            <a:endParaRPr lang="en-US" dirty="0"/>
          </a:p>
        </p:txBody>
      </p:sp>
    </p:spTree>
    <p:extLst>
      <p:ext uri="{BB962C8B-B14F-4D97-AF65-F5344CB8AC3E}">
        <p14:creationId xmlns:p14="http://schemas.microsoft.com/office/powerpoint/2010/main" val="207262085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4922"/>
            <a:ext cx="8077199" cy="1295401"/>
          </a:xfrm>
        </p:spPr>
        <p:txBody>
          <a:bodyPr/>
          <a:lstStyle/>
          <a:p>
            <a:pPr marL="0" indent="0" algn="ctr">
              <a:buNone/>
            </a:pPr>
            <a:r>
              <a:rPr lang="en-US" sz="3200" b="1" u="sng" dirty="0"/>
              <a:t>LEVY LIMITATION &amp; CERTIFICATION</a:t>
            </a:r>
            <a:br>
              <a:rPr lang="en-US" sz="3200" b="1" dirty="0"/>
            </a:br>
            <a:r>
              <a:rPr lang="en-US" sz="3200" b="1" dirty="0"/>
              <a:t>2025 Payable 2026</a:t>
            </a:r>
          </a:p>
        </p:txBody>
      </p:sp>
      <p:sp>
        <p:nvSpPr>
          <p:cNvPr id="3" name="Content Placeholder 2"/>
          <p:cNvSpPr>
            <a:spLocks noGrp="1"/>
          </p:cNvSpPr>
          <p:nvPr>
            <p:ph idx="1"/>
          </p:nvPr>
        </p:nvSpPr>
        <p:spPr>
          <a:xfrm>
            <a:off x="724989" y="1676400"/>
            <a:ext cx="7256417" cy="3666152"/>
          </a:xfrm>
        </p:spPr>
        <p:txBody>
          <a:bodyPr>
            <a:normAutofit/>
          </a:bodyPr>
          <a:lstStyle/>
          <a:p>
            <a:pPr marL="0" indent="0" algn="ctr">
              <a:buNone/>
            </a:pPr>
            <a:r>
              <a:rPr lang="en-US" sz="1200" b="1" dirty="0"/>
              <a:t>Comparison of Certified Payable 2025 Levy with Payable 2026Levy</a:t>
            </a:r>
          </a:p>
          <a:p>
            <a:pPr marL="0" indent="0">
              <a:buNone/>
            </a:pPr>
            <a:endParaRPr lang="en-US" sz="1500" b="1"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985606859"/>
              </p:ext>
            </p:extLst>
          </p:nvPr>
        </p:nvGraphicFramePr>
        <p:xfrm>
          <a:off x="609600" y="2514602"/>
          <a:ext cx="7696200" cy="457197"/>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457197">
                <a:tc>
                  <a:txBody>
                    <a:bodyPr/>
                    <a:lstStyle/>
                    <a:p>
                      <a:r>
                        <a:rPr lang="en-US" sz="1100" baseline="0" dirty="0">
                          <a:solidFill>
                            <a:schemeClr val="tx1"/>
                          </a:solidFill>
                        </a:rPr>
                        <a:t>LEVIES BY FUND</a:t>
                      </a:r>
                      <a:endParaRPr lang="en-US" sz="1100" dirty="0">
                        <a:solidFill>
                          <a:schemeClr val="tx1"/>
                        </a:solidFill>
                      </a:endParaRPr>
                    </a:p>
                  </a:txBody>
                  <a:tcPr marL="68580" marR="68580" marT="34290" marB="34290">
                    <a:solidFill>
                      <a:schemeClr val="accent1">
                        <a:lumMod val="40000"/>
                        <a:lumOff val="6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ACTUAL</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24 PAY 25</a:t>
                      </a:r>
                    </a:p>
                  </a:txBody>
                  <a:tcPr marL="68580" marR="68580" marT="34290" marB="34290">
                    <a:solidFill>
                      <a:schemeClr val="accent1">
                        <a:lumMod val="40000"/>
                        <a:lumOff val="6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PROPOSED</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aseline="0" dirty="0">
                          <a:solidFill>
                            <a:schemeClr val="tx1"/>
                          </a:solidFill>
                        </a:rPr>
                        <a:t>25 PAY 26</a:t>
                      </a:r>
                      <a:endParaRPr lang="en-US" sz="1100" dirty="0">
                        <a:solidFill>
                          <a:schemeClr val="tx1"/>
                        </a:solidFill>
                      </a:endParaRPr>
                    </a:p>
                  </a:txBody>
                  <a:tcPr marL="68580" marR="68580" marT="34290" marB="34290">
                    <a:solidFill>
                      <a:schemeClr val="accent1">
                        <a:lumMod val="40000"/>
                        <a:lumOff val="6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DOLLAR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DIFFERENCE</a:t>
                      </a:r>
                    </a:p>
                  </a:txBody>
                  <a:tcPr marL="68580" marR="68580" marT="34290" marB="34290">
                    <a:solidFill>
                      <a:schemeClr val="accent1">
                        <a:lumMod val="40000"/>
                        <a:lumOff val="6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PERCENT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DIFFERENCE</a:t>
                      </a:r>
                    </a:p>
                  </a:txBody>
                  <a:tcPr marL="68580" marR="68580" marT="34290" marB="34290">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904249118"/>
              </p:ext>
            </p:extLst>
          </p:nvPr>
        </p:nvGraphicFramePr>
        <p:xfrm>
          <a:off x="609600" y="2971800"/>
          <a:ext cx="7540099" cy="2232773"/>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348522">
                  <a:extLst>
                    <a:ext uri="{9D8B030D-6E8A-4147-A177-3AD203B41FA5}">
                      <a16:colId xmlns:a16="http://schemas.microsoft.com/office/drawing/2014/main" val="20001"/>
                    </a:ext>
                  </a:extLst>
                </a:gridCol>
                <a:gridCol w="1394678">
                  <a:extLst>
                    <a:ext uri="{9D8B030D-6E8A-4147-A177-3AD203B41FA5}">
                      <a16:colId xmlns:a16="http://schemas.microsoft.com/office/drawing/2014/main" val="20002"/>
                    </a:ext>
                  </a:extLst>
                </a:gridCol>
                <a:gridCol w="1339610">
                  <a:extLst>
                    <a:ext uri="{9D8B030D-6E8A-4147-A177-3AD203B41FA5}">
                      <a16:colId xmlns:a16="http://schemas.microsoft.com/office/drawing/2014/main" val="20003"/>
                    </a:ext>
                  </a:extLst>
                </a:gridCol>
                <a:gridCol w="1857089">
                  <a:extLst>
                    <a:ext uri="{9D8B030D-6E8A-4147-A177-3AD203B41FA5}">
                      <a16:colId xmlns:a16="http://schemas.microsoft.com/office/drawing/2014/main" val="20004"/>
                    </a:ext>
                  </a:extLst>
                </a:gridCol>
              </a:tblGrid>
              <a:tr h="562287">
                <a:tc>
                  <a:txBody>
                    <a:bodyPr/>
                    <a:lstStyle/>
                    <a:p>
                      <a:r>
                        <a:rPr lang="en-US" sz="1100" b="1" dirty="0">
                          <a:solidFill>
                            <a:schemeClr val="tx1"/>
                          </a:solidFill>
                        </a:rPr>
                        <a:t>General</a:t>
                      </a:r>
                      <a:r>
                        <a:rPr lang="en-US" sz="1100" b="1" baseline="0" dirty="0">
                          <a:solidFill>
                            <a:schemeClr val="tx1"/>
                          </a:solidFill>
                        </a:rPr>
                        <a:t> Fund</a:t>
                      </a:r>
                      <a:endParaRPr lang="en-US" sz="1100" b="1"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0" dirty="0">
                          <a:solidFill>
                            <a:schemeClr val="tx1"/>
                          </a:solidFill>
                        </a:rPr>
                        <a:t>$4,753,739.45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0" dirty="0">
                          <a:solidFill>
                            <a:schemeClr val="tx1"/>
                          </a:solidFill>
                        </a:rPr>
                        <a:t>$4,777,423.41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0" dirty="0">
                          <a:solidFill>
                            <a:schemeClr val="tx1"/>
                          </a:solidFill>
                        </a:rPr>
                        <a:t>$23,683.96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0" dirty="0">
                          <a:solidFill>
                            <a:schemeClr val="tx1"/>
                          </a:solidFill>
                        </a:rPr>
                        <a:t> 0.50%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58564">
                <a:tc>
                  <a:txBody>
                    <a:bodyPr/>
                    <a:lstStyle/>
                    <a:p>
                      <a:r>
                        <a:rPr lang="en-US" sz="1100" b="1" dirty="0"/>
                        <a:t>Community Services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$171,443.08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$195,171.01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$23,727.93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13.84%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03974">
                <a:tc>
                  <a:txBody>
                    <a:bodyPr/>
                    <a:lstStyle/>
                    <a:p>
                      <a:r>
                        <a:rPr lang="en-US" sz="1100" b="1" dirty="0"/>
                        <a:t>Debt Service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$2,462,699.11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$2,397,209.78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accent2"/>
                          </a:solidFill>
                        </a:rPr>
                        <a:t>($65,489.33)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chemeClr val="accent2"/>
                          </a:solidFill>
                        </a:rPr>
                        <a:t> (2.66%)</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03974">
                <a:tc>
                  <a:txBody>
                    <a:bodyPr/>
                    <a:lstStyle/>
                    <a:p>
                      <a:r>
                        <a:rPr lang="en-US" sz="1100" b="1" dirty="0"/>
                        <a:t>OPEB Debt Service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$341,489.53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$337,621.50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rgbClr val="FF0000"/>
                          </a:solidFill>
                        </a:rPr>
                        <a:t>($3,868.03)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rgbClr val="FF0000"/>
                          </a:solidFill>
                        </a:rPr>
                        <a:t>(1.13%)</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1403515"/>
                  </a:ext>
                </a:extLst>
              </a:tr>
              <a:tr h="403974">
                <a:tc>
                  <a:txBody>
                    <a:bodyPr/>
                    <a:lstStyle/>
                    <a:p>
                      <a:r>
                        <a:rPr lang="en-US" sz="1600" b="1" dirty="0">
                          <a:solidFill>
                            <a:schemeClr val="tx1"/>
                          </a:solidFill>
                        </a:rPr>
                        <a:t>Total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400" dirty="0">
                          <a:solidFill>
                            <a:schemeClr val="tx1"/>
                          </a:solidFill>
                        </a:rPr>
                        <a:t>$7,729,371.17</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400" dirty="0">
                          <a:solidFill>
                            <a:schemeClr val="tx1"/>
                          </a:solidFill>
                        </a:rPr>
                        <a:t>$7,707,425.70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dirty="0">
                          <a:solidFill>
                            <a:schemeClr val="accent2"/>
                          </a:solidFill>
                        </a:rPr>
                        <a:t>($21,945.47)</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chemeClr val="accent2"/>
                          </a:solidFill>
                        </a:rPr>
                        <a:t> (0.28%)</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37518458"/>
                  </a:ext>
                </a:extLst>
              </a:tr>
            </a:tbl>
          </a:graphicData>
        </a:graphic>
      </p:graphicFrame>
    </p:spTree>
    <p:extLst>
      <p:ext uri="{BB962C8B-B14F-4D97-AF65-F5344CB8AC3E}">
        <p14:creationId xmlns:p14="http://schemas.microsoft.com/office/powerpoint/2010/main" val="415561140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457200"/>
            <a:ext cx="8153400" cy="1143000"/>
          </a:xfrm>
        </p:spPr>
        <p:txBody>
          <a:bodyPr/>
          <a:lstStyle/>
          <a:p>
            <a:r>
              <a:rPr lang="en-US" sz="2800" b="1" dirty="0"/>
              <a:t>What are the main variables that cause property tax increases &amp; decreases?</a:t>
            </a:r>
            <a:endParaRPr lang="en-US" sz="2800" u="sng" dirty="0">
              <a:solidFill>
                <a:schemeClr val="tx1"/>
              </a:solidFill>
            </a:endParaRPr>
          </a:p>
        </p:txBody>
      </p:sp>
      <p:sp>
        <p:nvSpPr>
          <p:cNvPr id="3" name="Content Placeholder 2"/>
          <p:cNvSpPr>
            <a:spLocks noGrp="1"/>
          </p:cNvSpPr>
          <p:nvPr>
            <p:ph idx="1"/>
          </p:nvPr>
        </p:nvSpPr>
        <p:spPr>
          <a:xfrm>
            <a:off x="990600" y="1902278"/>
            <a:ext cx="7696200" cy="3780662"/>
          </a:xfrm>
        </p:spPr>
        <p:txBody>
          <a:bodyPr>
            <a:normAutofit/>
          </a:bodyPr>
          <a:lstStyle/>
          <a:p>
            <a:pPr marL="0" indent="0" algn="ctr">
              <a:buNone/>
            </a:pPr>
            <a:r>
              <a:rPr lang="en-US" sz="1500" b="1" dirty="0"/>
              <a:t>			</a:t>
            </a:r>
          </a:p>
          <a:p>
            <a:pPr marL="0" indent="0">
              <a:buClr>
                <a:schemeClr val="tx1"/>
              </a:buClr>
              <a:buSzPct val="100000"/>
              <a:buNone/>
            </a:pPr>
            <a:r>
              <a:rPr lang="en-US" dirty="0"/>
              <a:t>•   Significant changes </a:t>
            </a:r>
            <a:r>
              <a:rPr lang="en-US" sz="2800" dirty="0"/>
              <a:t>in total value of all     property in the District</a:t>
            </a:r>
            <a:endParaRPr lang="en-US" dirty="0"/>
          </a:p>
          <a:p>
            <a:pPr marL="0" indent="0">
              <a:buNone/>
            </a:pPr>
            <a:r>
              <a:rPr lang="en-US" dirty="0"/>
              <a:t>•   Increases or decreases in levy amounts caused by changes in state funding formulas</a:t>
            </a:r>
          </a:p>
          <a:p>
            <a:pPr marL="0" indent="0">
              <a:buNone/>
            </a:pPr>
            <a:endParaRPr lang="en-US" dirty="0">
              <a:solidFill>
                <a:schemeClr val="tx1"/>
              </a:solidFill>
            </a:endParaRPr>
          </a:p>
        </p:txBody>
      </p:sp>
    </p:spTree>
    <p:extLst>
      <p:ext uri="{BB962C8B-B14F-4D97-AF65-F5344CB8AC3E}">
        <p14:creationId xmlns:p14="http://schemas.microsoft.com/office/powerpoint/2010/main" val="326113051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z="4400"/>
              <a:t>ROCORI SCHOOL DISTRICT</a:t>
            </a:r>
            <a:endParaRPr lang="en-US" altLang="en-US"/>
          </a:p>
        </p:txBody>
      </p:sp>
      <p:sp>
        <p:nvSpPr>
          <p:cNvPr id="26627" name="Content Placeholder 2"/>
          <p:cNvSpPr>
            <a:spLocks noGrp="1"/>
          </p:cNvSpPr>
          <p:nvPr>
            <p:ph idx="1"/>
          </p:nvPr>
        </p:nvSpPr>
        <p:spPr/>
        <p:txBody>
          <a:bodyPr/>
          <a:lstStyle/>
          <a:p>
            <a:pPr marL="0" indent="0">
              <a:buFont typeface="Wingdings" pitchFamily="2" charset="2"/>
              <a:buNone/>
              <a:defRPr/>
            </a:pPr>
            <a:endParaRPr lang="en-US" sz="2400" dirty="0"/>
          </a:p>
          <a:p>
            <a:pPr marL="0" indent="0">
              <a:buFont typeface="Wingdings" pitchFamily="2" charset="2"/>
              <a:buNone/>
              <a:defRPr/>
            </a:pPr>
            <a:endParaRPr lang="en-US" sz="2400" dirty="0"/>
          </a:p>
          <a:p>
            <a:pPr>
              <a:buFont typeface="Arial" pitchFamily="34" charset="0"/>
              <a:buChar char="•"/>
              <a:defRPr/>
            </a:pPr>
            <a:r>
              <a:rPr lang="en-US" sz="2400" dirty="0"/>
              <a:t>The Stearns County website has a wealth of information about the tax changes.</a:t>
            </a:r>
          </a:p>
          <a:p>
            <a:pPr marL="0" indent="0">
              <a:buNone/>
              <a:defRPr/>
            </a:pPr>
            <a:endParaRPr lang="en-US" sz="2400" dirty="0"/>
          </a:p>
          <a:p>
            <a:pPr marL="0" indent="0">
              <a:buNone/>
              <a:defRPr/>
            </a:pPr>
            <a:r>
              <a:rPr lang="en-US" sz="2300" dirty="0">
                <a:hlinkClick r:id="rId3"/>
              </a:rPr>
              <a:t>http://co.stearns.mn.us/PropertyRoads/PropertyTaxes</a:t>
            </a:r>
            <a:endParaRPr lang="en-US" sz="2300" dirty="0"/>
          </a:p>
          <a:p>
            <a:pPr>
              <a:defRPr/>
            </a:pPr>
            <a:endParaRPr lang="en-US" sz="2300" dirty="0"/>
          </a:p>
          <a:p>
            <a:pPr>
              <a:buFont typeface="Arial" pitchFamily="34" charset="0"/>
              <a:buChar char="•"/>
              <a:defRPr/>
            </a:pPr>
            <a:r>
              <a:rPr lang="en-US" sz="2300" dirty="0"/>
              <a:t>If you qualify, MN Dept. of Revenue Form M1PR for a property tax refund.</a:t>
            </a: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ctr" eaLnBrk="1" hangingPunct="1"/>
            <a:r>
              <a:rPr lang="en-US" altLang="en-US" dirty="0"/>
              <a:t>ROCORI SCHOOL DISTRICT</a:t>
            </a:r>
          </a:p>
        </p:txBody>
      </p:sp>
      <p:sp>
        <p:nvSpPr>
          <p:cNvPr id="26627" name="Rectangle 3"/>
          <p:cNvSpPr>
            <a:spLocks noGrp="1" noChangeArrowheads="1"/>
          </p:cNvSpPr>
          <p:nvPr>
            <p:ph type="body" idx="1"/>
          </p:nvPr>
        </p:nvSpPr>
        <p:spPr>
          <a:xfrm>
            <a:off x="914400" y="1828800"/>
            <a:ext cx="7772400" cy="4267199"/>
          </a:xfrm>
        </p:spPr>
        <p:txBody>
          <a:bodyPr/>
          <a:lstStyle/>
          <a:p>
            <a:pPr marL="0" indent="0">
              <a:buNone/>
            </a:pPr>
            <a:r>
              <a:rPr lang="en-US" sz="1600" dirty="0"/>
              <a:t>Whereas, Pursuant to Minnesota Statutes the School Board of ROCORI School District, Cold Spring, Minnesota, is authorized to make the following proposed tax levies for general purposes:</a:t>
            </a:r>
          </a:p>
          <a:p>
            <a:pPr marL="0" indent="0">
              <a:buNone/>
            </a:pPr>
            <a:endParaRPr lang="en-US" sz="1600" dirty="0"/>
          </a:p>
          <a:p>
            <a:pPr marL="0" indent="0">
              <a:buNone/>
            </a:pPr>
            <a:r>
              <a:rPr lang="en-US" sz="1600" dirty="0"/>
              <a:t>	General Fund				 $4,777,423.41</a:t>
            </a:r>
          </a:p>
          <a:p>
            <a:pPr marL="0" indent="0">
              <a:spcBef>
                <a:spcPts val="0"/>
              </a:spcBef>
              <a:buNone/>
            </a:pPr>
            <a:r>
              <a:rPr lang="en-US" sz="1600" dirty="0"/>
              <a:t>	Community Service 				    $195,171.01</a:t>
            </a:r>
          </a:p>
          <a:p>
            <a:pPr marL="0" indent="0">
              <a:buNone/>
            </a:pPr>
            <a:r>
              <a:rPr lang="en-US" sz="1600" dirty="0"/>
              <a:t>	Debt Service 				 $2,397,209.78</a:t>
            </a:r>
          </a:p>
          <a:p>
            <a:pPr marL="0" indent="0">
              <a:buNone/>
            </a:pPr>
            <a:r>
              <a:rPr lang="en-US" sz="1600" dirty="0"/>
              <a:t>	OPEB Debt Service				</a:t>
            </a:r>
            <a:r>
              <a:rPr lang="en-US" sz="1600" u="sng" dirty="0"/>
              <a:t>  $337,4621.50</a:t>
            </a:r>
          </a:p>
          <a:p>
            <a:pPr marL="0" indent="0">
              <a:buNone/>
            </a:pPr>
            <a:r>
              <a:rPr lang="en-US" sz="1600" dirty="0"/>
              <a:t>	</a:t>
            </a:r>
            <a:r>
              <a:rPr lang="en-US" sz="1600" b="1" dirty="0"/>
              <a:t>Total Proposed School Tax Levy 		 $</a:t>
            </a:r>
            <a:r>
              <a:rPr lang="en-US" sz="1600" b="1" dirty="0">
                <a:solidFill>
                  <a:schemeClr val="tx1"/>
                </a:solidFill>
              </a:rPr>
              <a:t>7,707,425.70</a:t>
            </a:r>
          </a:p>
          <a:p>
            <a:pPr marL="0" indent="0">
              <a:buNone/>
            </a:pPr>
            <a:endParaRPr lang="en-US" sz="1600" b="1" dirty="0"/>
          </a:p>
          <a:p>
            <a:pPr marL="0" indent="0">
              <a:buNone/>
            </a:pPr>
            <a:r>
              <a:rPr lang="en-US" sz="1600" b="1" dirty="0"/>
              <a:t>Now Therefore, </a:t>
            </a:r>
            <a:r>
              <a:rPr lang="en-US" sz="1600" dirty="0"/>
              <a:t>Be it resolved by the School Board of ROCORI School District, Cold Spring, Minnesota, that the levy to be levied in 2025 to be collected in 2026 is set at $7,707,425.70. The clerk of the ROCORI School Board is authorized to certify the proposed levy to the County Auditor of Stearns County, Minnesota.</a:t>
            </a:r>
            <a:endParaRPr lang="en-US" sz="1600" dirty="0">
              <a:solidFill>
                <a:schemeClr val="tx1"/>
              </a:solidFill>
            </a:endParaRPr>
          </a:p>
          <a:p>
            <a:pPr eaLnBrk="1" hangingPunct="1"/>
            <a:endParaRPr lang="en-US" altLang="en-US" sz="2400" dirty="0"/>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i="1" dirty="0"/>
              <a:t>QUESTIONS?</a:t>
            </a:r>
            <a:endParaRPr lang="en-US" altLang="en-US" dirty="0"/>
          </a:p>
        </p:txBody>
      </p:sp>
      <p:sp>
        <p:nvSpPr>
          <p:cNvPr id="26627" name="Rectangle 3"/>
          <p:cNvSpPr>
            <a:spLocks noGrp="1" noChangeArrowheads="1"/>
          </p:cNvSpPr>
          <p:nvPr>
            <p:ph type="body" idx="1"/>
          </p:nvPr>
        </p:nvSpPr>
        <p:spPr>
          <a:xfrm>
            <a:off x="914400" y="2017713"/>
            <a:ext cx="7772400" cy="3776662"/>
          </a:xfrm>
        </p:spPr>
        <p:txBody>
          <a:bodyPr/>
          <a:lstStyle/>
          <a:p>
            <a:pPr eaLnBrk="1" hangingPunct="1"/>
            <a:r>
              <a:rPr lang="en-US" altLang="en-US" sz="2400" dirty="0"/>
              <a:t>Kevin Enerson, Superintendent of Schools                                                	320-685-4901</a:t>
            </a:r>
          </a:p>
          <a:p>
            <a:pPr marL="0" indent="0" eaLnBrk="1" hangingPunct="1">
              <a:buNone/>
            </a:pPr>
            <a:endParaRPr lang="en-US" altLang="en-US" sz="2400" dirty="0"/>
          </a:p>
          <a:p>
            <a:pPr eaLnBrk="1" hangingPunct="1"/>
            <a:r>
              <a:rPr lang="en-US" altLang="en-US" sz="2400" dirty="0"/>
              <a:t>Jason </a:t>
            </a:r>
            <a:r>
              <a:rPr lang="en-US" altLang="en-US" sz="2400" dirty="0" err="1"/>
              <a:t>Mutzenberger</a:t>
            </a:r>
            <a:r>
              <a:rPr lang="en-US" altLang="en-US" sz="2400" dirty="0"/>
              <a:t>, Director of Business Services</a:t>
            </a:r>
          </a:p>
          <a:p>
            <a:pPr marL="0" indent="0" eaLnBrk="1" hangingPunct="1">
              <a:buNone/>
            </a:pPr>
            <a:r>
              <a:rPr lang="en-US" altLang="en-US" sz="2400" dirty="0"/>
              <a:t>	952-607-6368</a:t>
            </a:r>
          </a:p>
        </p:txBody>
      </p:sp>
      <p:sp>
        <p:nvSpPr>
          <p:cNvPr id="2" name="TextBox 1">
            <a:extLst>
              <a:ext uri="{FF2B5EF4-FFF2-40B4-BE49-F238E27FC236}">
                <a16:creationId xmlns:a16="http://schemas.microsoft.com/office/drawing/2014/main" id="{299E8357-3F74-D02D-EF3B-710B822AF255}"/>
              </a:ext>
            </a:extLst>
          </p:cNvPr>
          <p:cNvSpPr txBox="1"/>
          <p:nvPr/>
        </p:nvSpPr>
        <p:spPr>
          <a:xfrm>
            <a:off x="-1633928" y="68954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3172934"/>
      </p:ext>
    </p:extLst>
  </p:cSld>
  <p:clrMapOvr>
    <a:masterClrMapping/>
  </p:clrMapOvr>
  <p:transition spd="slow">
    <p:push dir="u"/>
  </p:transition>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19117</TotalTime>
  <Words>1707</Words>
  <Application>Microsoft Office PowerPoint</Application>
  <PresentationFormat>On-screen Show (4:3)</PresentationFormat>
  <Paragraphs>308</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Times New Roman</vt:lpstr>
      <vt:lpstr>Wingdings</vt:lpstr>
      <vt:lpstr>Layers</vt:lpstr>
      <vt:lpstr>2024 PAY 2025 TRUTH IN TAXATION HEARING</vt:lpstr>
      <vt:lpstr> ROCORI SCHOOL DISTRICT </vt:lpstr>
      <vt:lpstr>Truth in Taxation Meeting</vt:lpstr>
      <vt:lpstr>Levy Cycle</vt:lpstr>
      <vt:lpstr>2025-2026 BUDGET OVERVIEW--REVENUES</vt:lpstr>
      <vt:lpstr>2025-2026  BUDGET OVERVIEW--EXPENDITURES</vt:lpstr>
      <vt:lpstr>FUND BALANCE HISTORY GENERAL FUND</vt:lpstr>
      <vt:lpstr>ADJUSTED NET TAX CAPACITY (ANTC)</vt:lpstr>
      <vt:lpstr>Equalization Explanation</vt:lpstr>
      <vt:lpstr>LEVY LIMITATION &amp; CERTIFICATION 2025 Payable 2026</vt:lpstr>
      <vt:lpstr>What are the main variables that cause property tax increases &amp; decreases?</vt:lpstr>
      <vt:lpstr>ROCORI SCHOOL DISTRICT</vt:lpstr>
      <vt:lpstr>ROCORI SCHOOL DISTRICT</vt:lpstr>
      <vt:lpstr>QUESTIONS?</vt:lpstr>
    </vt:vector>
  </TitlesOfParts>
  <Company>isd#750</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2003 PAY 2004 TRUTH IN TAXATION HEARING  7:00 P.M. DECEMBER 8, 2003  Media Center Rocori High School Cold Spring MN 56320  For the School Year: July 1, 2004 – June 30, 2005</dc:title>
  <dc:creator>Scott R. Staska</dc:creator>
  <cp:lastModifiedBy>Amy Austin</cp:lastModifiedBy>
  <cp:revision>616</cp:revision>
  <cp:lastPrinted>2025-12-08T21:23:41Z</cp:lastPrinted>
  <dcterms:created xsi:type="dcterms:W3CDTF">2003-11-26T16:29:52Z</dcterms:created>
  <dcterms:modified xsi:type="dcterms:W3CDTF">2025-12-16T16:10:31Z</dcterms:modified>
</cp:coreProperties>
</file>