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0" r:id="rId4"/>
    <p:sldMasterId id="2147483648" r:id="rId5"/>
  </p:sldMasterIdLst>
  <p:notesMasterIdLst>
    <p:notesMasterId r:id="rId37"/>
  </p:notesMasterIdLst>
  <p:sldIdLst>
    <p:sldId id="256" r:id="rId6"/>
    <p:sldId id="3891" r:id="rId7"/>
    <p:sldId id="262" r:id="rId8"/>
    <p:sldId id="3952" r:id="rId9"/>
    <p:sldId id="3892" r:id="rId10"/>
    <p:sldId id="3853" r:id="rId11"/>
    <p:sldId id="3907" r:id="rId12"/>
    <p:sldId id="3935" r:id="rId13"/>
    <p:sldId id="3856" r:id="rId14"/>
    <p:sldId id="3951" r:id="rId15"/>
    <p:sldId id="3844" r:id="rId16"/>
    <p:sldId id="3950" r:id="rId17"/>
    <p:sldId id="3849" r:id="rId18"/>
    <p:sldId id="3847" r:id="rId19"/>
    <p:sldId id="3846" r:id="rId20"/>
    <p:sldId id="3850" r:id="rId21"/>
    <p:sldId id="3852" r:id="rId22"/>
    <p:sldId id="288" r:id="rId23"/>
    <p:sldId id="3936" r:id="rId24"/>
    <p:sldId id="3927" r:id="rId25"/>
    <p:sldId id="3912" r:id="rId26"/>
    <p:sldId id="3944" r:id="rId27"/>
    <p:sldId id="3945" r:id="rId28"/>
    <p:sldId id="3946" r:id="rId29"/>
    <p:sldId id="3947" r:id="rId30"/>
    <p:sldId id="3948" r:id="rId31"/>
    <p:sldId id="3949" r:id="rId32"/>
    <p:sldId id="3943" r:id="rId33"/>
    <p:sldId id="3914" r:id="rId34"/>
    <p:sldId id="3937" r:id="rId35"/>
    <p:sldId id="383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2BB8A2-3C81-496B-B264-0ADCB773ECB5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2191C10-08A0-4B27-B53B-C9A0F5D5017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latin typeface="Calibri Light" panose="020F0302020204030204"/>
            </a:rPr>
            <a:t>Approval</a:t>
          </a:r>
          <a:r>
            <a:rPr lang="en-US" i="0">
              <a:latin typeface="Calibri Light" panose="020F0302020204030204"/>
            </a:rPr>
            <a:t> of the Agenda</a:t>
          </a:r>
          <a:endParaRPr lang="en-US" i="1"/>
        </a:p>
      </dgm:t>
    </dgm:pt>
    <dgm:pt modelId="{BF69D027-1524-46DC-B1C3-45D4E1CBF33C}" type="parTrans" cxnId="{28D4B1D6-801E-4830-A53C-E4F8B7A9DFF7}">
      <dgm:prSet/>
      <dgm:spPr/>
      <dgm:t>
        <a:bodyPr/>
        <a:lstStyle/>
        <a:p>
          <a:endParaRPr lang="en-US"/>
        </a:p>
      </dgm:t>
    </dgm:pt>
    <dgm:pt modelId="{74F11E4E-9CCE-4F68-9788-1537BFBE54E3}" type="sibTrans" cxnId="{28D4B1D6-801E-4830-A53C-E4F8B7A9DFF7}">
      <dgm:prSet/>
      <dgm:spPr/>
      <dgm:t>
        <a:bodyPr/>
        <a:lstStyle/>
        <a:p>
          <a:endParaRPr lang="en-US"/>
        </a:p>
      </dgm:t>
    </dgm:pt>
    <dgm:pt modelId="{5AA7D6CB-40AB-4B46-82DC-65E27A12ABFA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latin typeface="Calibri"/>
              <a:ea typeface="Calibri"/>
              <a:cs typeface="Calibri"/>
            </a:rPr>
            <a:t>Ranking Strategic Plan Objectives </a:t>
          </a:r>
          <a:r>
            <a:rPr lang="en-US" b="1" i="1">
              <a:latin typeface="Calibri"/>
              <a:ea typeface="Calibri"/>
              <a:cs typeface="Calibri"/>
            </a:rPr>
            <a:t>(After discussion)</a:t>
          </a:r>
          <a:endParaRPr lang="en-US"/>
        </a:p>
      </dgm:t>
    </dgm:pt>
    <dgm:pt modelId="{4471543B-C890-48D6-9BC2-9EBB82F27CB9}" type="parTrans" cxnId="{41F75B0E-7036-4C36-AB6E-FCDE9680FF5B}">
      <dgm:prSet/>
      <dgm:spPr/>
    </dgm:pt>
    <dgm:pt modelId="{0289C040-26C2-446A-9D4B-3AD54396160B}" type="sibTrans" cxnId="{41F75B0E-7036-4C36-AB6E-FCDE9680FF5B}">
      <dgm:prSet/>
      <dgm:spPr/>
    </dgm:pt>
    <dgm:pt modelId="{4C799BCE-443C-4DED-AB5A-6D846F932FC3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latin typeface="Calibri"/>
              <a:ea typeface="Calibri"/>
              <a:cs typeface="Calibri"/>
            </a:rPr>
            <a:t>Approval of Previous Minutes</a:t>
          </a:r>
        </a:p>
      </dgm:t>
    </dgm:pt>
    <dgm:pt modelId="{CA4A1D64-4384-4B14-8F68-C408913844B2}" type="parTrans" cxnId="{9D1A789D-998C-4F67-B65D-9F701C7448A3}">
      <dgm:prSet/>
      <dgm:spPr/>
    </dgm:pt>
    <dgm:pt modelId="{F16D8F1B-01B1-4F8A-978F-400B1D05FCA8}" type="sibTrans" cxnId="{9D1A789D-998C-4F67-B65D-9F701C7448A3}">
      <dgm:prSet/>
      <dgm:spPr/>
    </dgm:pt>
    <dgm:pt modelId="{89F62F87-7863-4525-A262-F09921B7C315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latin typeface="Calibri"/>
              <a:ea typeface="Calibri"/>
              <a:cs typeface="Calibri"/>
            </a:rPr>
            <a:t>2025-2030 Strategic Plan </a:t>
          </a:r>
          <a:r>
            <a:rPr lang="en-US" b="1" i="1">
              <a:latin typeface="Calibri"/>
              <a:ea typeface="Calibri"/>
              <a:cs typeface="Calibri"/>
            </a:rPr>
            <a:t>(After discussion)</a:t>
          </a:r>
          <a:endParaRPr lang="en-US">
            <a:latin typeface="Calibri"/>
            <a:ea typeface="Calibri"/>
            <a:cs typeface="Calibri"/>
          </a:endParaRPr>
        </a:p>
      </dgm:t>
    </dgm:pt>
    <dgm:pt modelId="{25C2F342-9E90-4E01-9CF6-03F3B6D52380}" type="parTrans" cxnId="{84BD3B37-C696-4268-B1BD-CECF49A54064}">
      <dgm:prSet/>
      <dgm:spPr/>
    </dgm:pt>
    <dgm:pt modelId="{677E9CCE-CD86-4D70-BFE6-4E0D957F905D}" type="sibTrans" cxnId="{84BD3B37-C696-4268-B1BD-CECF49A54064}">
      <dgm:prSet/>
      <dgm:spPr/>
    </dgm:pt>
    <dgm:pt modelId="{B5B519F4-797A-4C21-BBD2-9F20B9735DEE}" type="pres">
      <dgm:prSet presAssocID="{D42BB8A2-3C81-496B-B264-0ADCB773ECB5}" presName="root" presStyleCnt="0">
        <dgm:presLayoutVars>
          <dgm:dir/>
          <dgm:resizeHandles val="exact"/>
        </dgm:presLayoutVars>
      </dgm:prSet>
      <dgm:spPr/>
    </dgm:pt>
    <dgm:pt modelId="{B6AC3E22-AD41-4590-BB0B-1FC6C8613E16}" type="pres">
      <dgm:prSet presAssocID="{42191C10-08A0-4B27-B53B-C9A0F5D50176}" presName="compNode" presStyleCnt="0"/>
      <dgm:spPr/>
    </dgm:pt>
    <dgm:pt modelId="{7A83B12F-0941-42CE-A86F-EF330C5B664D}" type="pres">
      <dgm:prSet presAssocID="{42191C10-08A0-4B27-B53B-C9A0F5D50176}" presName="iconBgRect" presStyleLbl="bgShp" presStyleIdx="0" presStyleCnt="4"/>
      <dgm:spPr/>
    </dgm:pt>
    <dgm:pt modelId="{DC31C67F-3434-402A-8E05-CFE573DBDE7B}" type="pres">
      <dgm:prSet presAssocID="{42191C10-08A0-4B27-B53B-C9A0F5D5017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7500237-99BC-4958-90F0-A9250989DAE5}" type="pres">
      <dgm:prSet presAssocID="{42191C10-08A0-4B27-B53B-C9A0F5D50176}" presName="spaceRect" presStyleCnt="0"/>
      <dgm:spPr/>
    </dgm:pt>
    <dgm:pt modelId="{03B57C00-F68D-4165-844F-539C60856DE2}" type="pres">
      <dgm:prSet presAssocID="{42191C10-08A0-4B27-B53B-C9A0F5D50176}" presName="textRect" presStyleLbl="revTx" presStyleIdx="0" presStyleCnt="4">
        <dgm:presLayoutVars>
          <dgm:chMax val="1"/>
          <dgm:chPref val="1"/>
        </dgm:presLayoutVars>
      </dgm:prSet>
      <dgm:spPr/>
    </dgm:pt>
    <dgm:pt modelId="{5FEDE13A-7A60-4140-9820-AE0306728750}" type="pres">
      <dgm:prSet presAssocID="{74F11E4E-9CCE-4F68-9788-1537BFBE54E3}" presName="sibTrans" presStyleCnt="0"/>
      <dgm:spPr/>
    </dgm:pt>
    <dgm:pt modelId="{F9EB0E00-5497-4007-BE54-EA3F63CA8DC6}" type="pres">
      <dgm:prSet presAssocID="{4C799BCE-443C-4DED-AB5A-6D846F932FC3}" presName="compNode" presStyleCnt="0"/>
      <dgm:spPr/>
    </dgm:pt>
    <dgm:pt modelId="{77483C86-CC70-4EF6-BCCB-631ED4F2AC0E}" type="pres">
      <dgm:prSet presAssocID="{4C799BCE-443C-4DED-AB5A-6D846F932FC3}" presName="iconBgRect" presStyleLbl="bgShp" presStyleIdx="1" presStyleCnt="4"/>
      <dgm:spPr/>
    </dgm:pt>
    <dgm:pt modelId="{CF44563C-71EB-4EE3-A8C9-ACDD83E024EC}" type="pres">
      <dgm:prSet presAssocID="{4C799BCE-443C-4DED-AB5A-6D846F932FC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r"/>
        </a:ext>
      </dgm:extLst>
    </dgm:pt>
    <dgm:pt modelId="{05309EC5-743B-41A0-8E0E-B7D17AB3226A}" type="pres">
      <dgm:prSet presAssocID="{4C799BCE-443C-4DED-AB5A-6D846F932FC3}" presName="spaceRect" presStyleCnt="0"/>
      <dgm:spPr/>
    </dgm:pt>
    <dgm:pt modelId="{4A85C511-5737-4DB3-9329-3EF4A0B0C5F1}" type="pres">
      <dgm:prSet presAssocID="{4C799BCE-443C-4DED-AB5A-6D846F932FC3}" presName="textRect" presStyleLbl="revTx" presStyleIdx="1" presStyleCnt="4">
        <dgm:presLayoutVars>
          <dgm:chMax val="1"/>
          <dgm:chPref val="1"/>
        </dgm:presLayoutVars>
      </dgm:prSet>
      <dgm:spPr/>
    </dgm:pt>
    <dgm:pt modelId="{75AA63CA-1142-4970-8B3F-C5ADAA948B4A}" type="pres">
      <dgm:prSet presAssocID="{F16D8F1B-01B1-4F8A-978F-400B1D05FCA8}" presName="sibTrans" presStyleCnt="0"/>
      <dgm:spPr/>
    </dgm:pt>
    <dgm:pt modelId="{F1B8FD60-B54E-4248-97B6-EC3ED919207F}" type="pres">
      <dgm:prSet presAssocID="{89F62F87-7863-4525-A262-F09921B7C315}" presName="compNode" presStyleCnt="0"/>
      <dgm:spPr/>
    </dgm:pt>
    <dgm:pt modelId="{59EEA849-DEE4-4FFC-ABA0-554A03CE39EB}" type="pres">
      <dgm:prSet presAssocID="{89F62F87-7863-4525-A262-F09921B7C315}" presName="iconBgRect" presStyleLbl="bgShp" presStyleIdx="2" presStyleCnt="4"/>
      <dgm:spPr/>
    </dgm:pt>
    <dgm:pt modelId="{F0D7FC88-5123-426A-8971-65E1B8076ECC}" type="pres">
      <dgm:prSet presAssocID="{89F62F87-7863-4525-A262-F09921B7C31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65E943F8-E92A-471C-80B7-845B233A5F2F}" type="pres">
      <dgm:prSet presAssocID="{89F62F87-7863-4525-A262-F09921B7C315}" presName="spaceRect" presStyleCnt="0"/>
      <dgm:spPr/>
    </dgm:pt>
    <dgm:pt modelId="{FDE561DD-1FE8-4354-9F79-FBEEC91436E3}" type="pres">
      <dgm:prSet presAssocID="{89F62F87-7863-4525-A262-F09921B7C315}" presName="textRect" presStyleLbl="revTx" presStyleIdx="2" presStyleCnt="4">
        <dgm:presLayoutVars>
          <dgm:chMax val="1"/>
          <dgm:chPref val="1"/>
        </dgm:presLayoutVars>
      </dgm:prSet>
      <dgm:spPr/>
    </dgm:pt>
    <dgm:pt modelId="{9ACFB6B9-B2A7-4509-A8E7-94AE4FD3AD81}" type="pres">
      <dgm:prSet presAssocID="{677E9CCE-CD86-4D70-BFE6-4E0D957F905D}" presName="sibTrans" presStyleCnt="0"/>
      <dgm:spPr/>
    </dgm:pt>
    <dgm:pt modelId="{1A790B77-CEB4-47F0-84D0-5DB1045FC4D4}" type="pres">
      <dgm:prSet presAssocID="{5AA7D6CB-40AB-4B46-82DC-65E27A12ABFA}" presName="compNode" presStyleCnt="0"/>
      <dgm:spPr/>
    </dgm:pt>
    <dgm:pt modelId="{0444F515-C7C6-4A88-BB22-A965395B42F4}" type="pres">
      <dgm:prSet presAssocID="{5AA7D6CB-40AB-4B46-82DC-65E27A12ABFA}" presName="iconBgRect" presStyleLbl="bgShp" presStyleIdx="3" presStyleCnt="4"/>
      <dgm:spPr/>
    </dgm:pt>
    <dgm:pt modelId="{BC989340-F5A4-4082-B218-6FB29F297D1C}" type="pres">
      <dgm:prSet presAssocID="{5AA7D6CB-40AB-4B46-82DC-65E27A12ABF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C7120B1-980D-4305-9C27-EAB6BF375CF1}" type="pres">
      <dgm:prSet presAssocID="{5AA7D6CB-40AB-4B46-82DC-65E27A12ABFA}" presName="spaceRect" presStyleCnt="0"/>
      <dgm:spPr/>
    </dgm:pt>
    <dgm:pt modelId="{C77D82A5-E6B8-4FA7-B994-7A31AA8B9746}" type="pres">
      <dgm:prSet presAssocID="{5AA7D6CB-40AB-4B46-82DC-65E27A12ABF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1F75B0E-7036-4C36-AB6E-FCDE9680FF5B}" srcId="{D42BB8A2-3C81-496B-B264-0ADCB773ECB5}" destId="{5AA7D6CB-40AB-4B46-82DC-65E27A12ABFA}" srcOrd="3" destOrd="0" parTransId="{4471543B-C890-48D6-9BC2-9EBB82F27CB9}" sibTransId="{0289C040-26C2-446A-9D4B-3AD54396160B}"/>
    <dgm:cxn modelId="{65D95821-F3E2-441A-BAA4-FC262CA1AB0B}" type="presOf" srcId="{89F62F87-7863-4525-A262-F09921B7C315}" destId="{FDE561DD-1FE8-4354-9F79-FBEEC91436E3}" srcOrd="0" destOrd="0" presId="urn:microsoft.com/office/officeart/2018/5/layout/IconCircleLabelList"/>
    <dgm:cxn modelId="{1EAA3A2A-2D6B-468A-882A-6489EAA74D0D}" type="presOf" srcId="{42191C10-08A0-4B27-B53B-C9A0F5D50176}" destId="{03B57C00-F68D-4165-844F-539C60856DE2}" srcOrd="0" destOrd="0" presId="urn:microsoft.com/office/officeart/2018/5/layout/IconCircleLabelList"/>
    <dgm:cxn modelId="{84BD3B37-C696-4268-B1BD-CECF49A54064}" srcId="{D42BB8A2-3C81-496B-B264-0ADCB773ECB5}" destId="{89F62F87-7863-4525-A262-F09921B7C315}" srcOrd="2" destOrd="0" parTransId="{25C2F342-9E90-4E01-9CF6-03F3B6D52380}" sibTransId="{677E9CCE-CD86-4D70-BFE6-4E0D957F905D}"/>
    <dgm:cxn modelId="{F4EB6F81-0EC5-4C06-92A1-B8D996197EF4}" type="presOf" srcId="{5AA7D6CB-40AB-4B46-82DC-65E27A12ABFA}" destId="{C77D82A5-E6B8-4FA7-B994-7A31AA8B9746}" srcOrd="0" destOrd="0" presId="urn:microsoft.com/office/officeart/2018/5/layout/IconCircleLabelList"/>
    <dgm:cxn modelId="{9D1A789D-998C-4F67-B65D-9F701C7448A3}" srcId="{D42BB8A2-3C81-496B-B264-0ADCB773ECB5}" destId="{4C799BCE-443C-4DED-AB5A-6D846F932FC3}" srcOrd="1" destOrd="0" parTransId="{CA4A1D64-4384-4B14-8F68-C408913844B2}" sibTransId="{F16D8F1B-01B1-4F8A-978F-400B1D05FCA8}"/>
    <dgm:cxn modelId="{6B1F21CE-8D0A-47F8-A099-40D7E53EF8A7}" type="presOf" srcId="{D42BB8A2-3C81-496B-B264-0ADCB773ECB5}" destId="{B5B519F4-797A-4C21-BBD2-9F20B9735DEE}" srcOrd="0" destOrd="0" presId="urn:microsoft.com/office/officeart/2018/5/layout/IconCircleLabelList"/>
    <dgm:cxn modelId="{28D4B1D6-801E-4830-A53C-E4F8B7A9DFF7}" srcId="{D42BB8A2-3C81-496B-B264-0ADCB773ECB5}" destId="{42191C10-08A0-4B27-B53B-C9A0F5D50176}" srcOrd="0" destOrd="0" parTransId="{BF69D027-1524-46DC-B1C3-45D4E1CBF33C}" sibTransId="{74F11E4E-9CCE-4F68-9788-1537BFBE54E3}"/>
    <dgm:cxn modelId="{4558DCED-4B8C-44CB-B5BA-115AE4393D9C}" type="presOf" srcId="{4C799BCE-443C-4DED-AB5A-6D846F932FC3}" destId="{4A85C511-5737-4DB3-9329-3EF4A0B0C5F1}" srcOrd="0" destOrd="0" presId="urn:microsoft.com/office/officeart/2018/5/layout/IconCircleLabelList"/>
    <dgm:cxn modelId="{CC3F5EC8-04A5-474F-A743-2082CE4A8C09}" type="presParOf" srcId="{B5B519F4-797A-4C21-BBD2-9F20B9735DEE}" destId="{B6AC3E22-AD41-4590-BB0B-1FC6C8613E16}" srcOrd="0" destOrd="0" presId="urn:microsoft.com/office/officeart/2018/5/layout/IconCircleLabelList"/>
    <dgm:cxn modelId="{43641A7B-9E7D-4503-91F0-9D5EAC71AB2E}" type="presParOf" srcId="{B6AC3E22-AD41-4590-BB0B-1FC6C8613E16}" destId="{7A83B12F-0941-42CE-A86F-EF330C5B664D}" srcOrd="0" destOrd="0" presId="urn:microsoft.com/office/officeart/2018/5/layout/IconCircleLabelList"/>
    <dgm:cxn modelId="{59365692-F9F3-4B16-A536-520AB4282680}" type="presParOf" srcId="{B6AC3E22-AD41-4590-BB0B-1FC6C8613E16}" destId="{DC31C67F-3434-402A-8E05-CFE573DBDE7B}" srcOrd="1" destOrd="0" presId="urn:microsoft.com/office/officeart/2018/5/layout/IconCircleLabelList"/>
    <dgm:cxn modelId="{62653E05-A0AA-42EE-A0A8-4E7A04FB0F27}" type="presParOf" srcId="{B6AC3E22-AD41-4590-BB0B-1FC6C8613E16}" destId="{B7500237-99BC-4958-90F0-A9250989DAE5}" srcOrd="2" destOrd="0" presId="urn:microsoft.com/office/officeart/2018/5/layout/IconCircleLabelList"/>
    <dgm:cxn modelId="{98A6491E-FCAC-44BB-9AD0-924859D29BCE}" type="presParOf" srcId="{B6AC3E22-AD41-4590-BB0B-1FC6C8613E16}" destId="{03B57C00-F68D-4165-844F-539C60856DE2}" srcOrd="3" destOrd="0" presId="urn:microsoft.com/office/officeart/2018/5/layout/IconCircleLabelList"/>
    <dgm:cxn modelId="{BE5AE75D-3961-4909-9FF7-E3F2CAEA3304}" type="presParOf" srcId="{B5B519F4-797A-4C21-BBD2-9F20B9735DEE}" destId="{5FEDE13A-7A60-4140-9820-AE0306728750}" srcOrd="1" destOrd="0" presId="urn:microsoft.com/office/officeart/2018/5/layout/IconCircleLabelList"/>
    <dgm:cxn modelId="{3E21D2FD-6993-480A-9D70-CAAEC86563D7}" type="presParOf" srcId="{B5B519F4-797A-4C21-BBD2-9F20B9735DEE}" destId="{F9EB0E00-5497-4007-BE54-EA3F63CA8DC6}" srcOrd="2" destOrd="0" presId="urn:microsoft.com/office/officeart/2018/5/layout/IconCircleLabelList"/>
    <dgm:cxn modelId="{0E4CDFF0-C642-470E-A128-E07092316804}" type="presParOf" srcId="{F9EB0E00-5497-4007-BE54-EA3F63CA8DC6}" destId="{77483C86-CC70-4EF6-BCCB-631ED4F2AC0E}" srcOrd="0" destOrd="0" presId="urn:microsoft.com/office/officeart/2018/5/layout/IconCircleLabelList"/>
    <dgm:cxn modelId="{05EC6798-3315-4226-BD7B-7A8F663ED575}" type="presParOf" srcId="{F9EB0E00-5497-4007-BE54-EA3F63CA8DC6}" destId="{CF44563C-71EB-4EE3-A8C9-ACDD83E024EC}" srcOrd="1" destOrd="0" presId="urn:microsoft.com/office/officeart/2018/5/layout/IconCircleLabelList"/>
    <dgm:cxn modelId="{A1342C6E-4DA5-473A-8E92-63D3783A7A25}" type="presParOf" srcId="{F9EB0E00-5497-4007-BE54-EA3F63CA8DC6}" destId="{05309EC5-743B-41A0-8E0E-B7D17AB3226A}" srcOrd="2" destOrd="0" presId="urn:microsoft.com/office/officeart/2018/5/layout/IconCircleLabelList"/>
    <dgm:cxn modelId="{CC206C9D-5E5D-4EB4-951C-C8C6F0275628}" type="presParOf" srcId="{F9EB0E00-5497-4007-BE54-EA3F63CA8DC6}" destId="{4A85C511-5737-4DB3-9329-3EF4A0B0C5F1}" srcOrd="3" destOrd="0" presId="urn:microsoft.com/office/officeart/2018/5/layout/IconCircleLabelList"/>
    <dgm:cxn modelId="{6993A8C6-D206-4608-AB37-0679647BA544}" type="presParOf" srcId="{B5B519F4-797A-4C21-BBD2-9F20B9735DEE}" destId="{75AA63CA-1142-4970-8B3F-C5ADAA948B4A}" srcOrd="3" destOrd="0" presId="urn:microsoft.com/office/officeart/2018/5/layout/IconCircleLabelList"/>
    <dgm:cxn modelId="{B9E3D128-E344-4AD2-A268-3A008DF699FA}" type="presParOf" srcId="{B5B519F4-797A-4C21-BBD2-9F20B9735DEE}" destId="{F1B8FD60-B54E-4248-97B6-EC3ED919207F}" srcOrd="4" destOrd="0" presId="urn:microsoft.com/office/officeart/2018/5/layout/IconCircleLabelList"/>
    <dgm:cxn modelId="{F6A39F12-23DC-4C89-9E1F-273306B2DDA1}" type="presParOf" srcId="{F1B8FD60-B54E-4248-97B6-EC3ED919207F}" destId="{59EEA849-DEE4-4FFC-ABA0-554A03CE39EB}" srcOrd="0" destOrd="0" presId="urn:microsoft.com/office/officeart/2018/5/layout/IconCircleLabelList"/>
    <dgm:cxn modelId="{78F2523A-A298-464E-A697-4C90E404018E}" type="presParOf" srcId="{F1B8FD60-B54E-4248-97B6-EC3ED919207F}" destId="{F0D7FC88-5123-426A-8971-65E1B8076ECC}" srcOrd="1" destOrd="0" presId="urn:microsoft.com/office/officeart/2018/5/layout/IconCircleLabelList"/>
    <dgm:cxn modelId="{4308A43A-75F4-4D1F-8A92-5BD38839ED0B}" type="presParOf" srcId="{F1B8FD60-B54E-4248-97B6-EC3ED919207F}" destId="{65E943F8-E92A-471C-80B7-845B233A5F2F}" srcOrd="2" destOrd="0" presId="urn:microsoft.com/office/officeart/2018/5/layout/IconCircleLabelList"/>
    <dgm:cxn modelId="{4304D62B-6990-4505-8B33-3FDFC55EFA23}" type="presParOf" srcId="{F1B8FD60-B54E-4248-97B6-EC3ED919207F}" destId="{FDE561DD-1FE8-4354-9F79-FBEEC91436E3}" srcOrd="3" destOrd="0" presId="urn:microsoft.com/office/officeart/2018/5/layout/IconCircleLabelList"/>
    <dgm:cxn modelId="{D9EB52E5-5D90-44F3-ADFD-AF31D29E3E1C}" type="presParOf" srcId="{B5B519F4-797A-4C21-BBD2-9F20B9735DEE}" destId="{9ACFB6B9-B2A7-4509-A8E7-94AE4FD3AD81}" srcOrd="5" destOrd="0" presId="urn:microsoft.com/office/officeart/2018/5/layout/IconCircleLabelList"/>
    <dgm:cxn modelId="{03D87754-8C46-49D5-8A65-D1464DAD83FC}" type="presParOf" srcId="{B5B519F4-797A-4C21-BBD2-9F20B9735DEE}" destId="{1A790B77-CEB4-47F0-84D0-5DB1045FC4D4}" srcOrd="6" destOrd="0" presId="urn:microsoft.com/office/officeart/2018/5/layout/IconCircleLabelList"/>
    <dgm:cxn modelId="{6C7E4C5C-7AFA-4EDC-90FD-A84FD0D1A673}" type="presParOf" srcId="{1A790B77-CEB4-47F0-84D0-5DB1045FC4D4}" destId="{0444F515-C7C6-4A88-BB22-A965395B42F4}" srcOrd="0" destOrd="0" presId="urn:microsoft.com/office/officeart/2018/5/layout/IconCircleLabelList"/>
    <dgm:cxn modelId="{78B5B1BB-30F7-4F21-AFFC-7521BBDD83C6}" type="presParOf" srcId="{1A790B77-CEB4-47F0-84D0-5DB1045FC4D4}" destId="{BC989340-F5A4-4082-B218-6FB29F297D1C}" srcOrd="1" destOrd="0" presId="urn:microsoft.com/office/officeart/2018/5/layout/IconCircleLabelList"/>
    <dgm:cxn modelId="{2D6EBBEF-D02D-439D-9739-A4FFDA9A0B29}" type="presParOf" srcId="{1A790B77-CEB4-47F0-84D0-5DB1045FC4D4}" destId="{AC7120B1-980D-4305-9C27-EAB6BF375CF1}" srcOrd="2" destOrd="0" presId="urn:microsoft.com/office/officeart/2018/5/layout/IconCircleLabelList"/>
    <dgm:cxn modelId="{AFD8B322-061D-4DE0-9507-47493449679B}" type="presParOf" srcId="{1A790B77-CEB4-47F0-84D0-5DB1045FC4D4}" destId="{C77D82A5-E6B8-4FA7-B994-7A31AA8B974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2BB8A2-3C81-496B-B264-0ADCB773ECB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9BC234F-A165-4212-BFB0-2E9B078D8B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>
              <a:latin typeface="Calibri Light" panose="020F0302020204030204"/>
            </a:rPr>
            <a:t>Finalize</a:t>
          </a:r>
          <a:r>
            <a:rPr lang="en-US" b="0" dirty="0"/>
            <a:t> </a:t>
          </a:r>
          <a:r>
            <a:rPr lang="en-US" b="0" dirty="0">
              <a:latin typeface="Calibri Light" panose="020F0302020204030204"/>
            </a:rPr>
            <a:t>the 2025-2030 Strategic</a:t>
          </a:r>
          <a:r>
            <a:rPr lang="en-US" b="0" dirty="0"/>
            <a:t> Plan</a:t>
          </a:r>
          <a:r>
            <a:rPr lang="en-US" b="1" dirty="0">
              <a:latin typeface="Calibri Light" panose="020F0302020204030204"/>
            </a:rPr>
            <a:t> </a:t>
          </a:r>
          <a:endParaRPr lang="en-US" b="0" i="0" dirty="0"/>
        </a:p>
      </dgm:t>
    </dgm:pt>
    <dgm:pt modelId="{3846299B-604C-4389-BD8D-7985672B36A1}" type="parTrans" cxnId="{7820CBB2-E2E1-4775-B6E7-1DDF028FE003}">
      <dgm:prSet/>
      <dgm:spPr/>
      <dgm:t>
        <a:bodyPr/>
        <a:lstStyle/>
        <a:p>
          <a:endParaRPr lang="en-US"/>
        </a:p>
      </dgm:t>
    </dgm:pt>
    <dgm:pt modelId="{8FF53ABB-8097-4AD6-B386-E84811EC4232}" type="sibTrans" cxnId="{7820CBB2-E2E1-4775-B6E7-1DDF028FE003}">
      <dgm:prSet/>
      <dgm:spPr/>
      <dgm:t>
        <a:bodyPr/>
        <a:lstStyle/>
        <a:p>
          <a:endParaRPr lang="en-US"/>
        </a:p>
      </dgm:t>
    </dgm:pt>
    <dgm:pt modelId="{DBC98BE4-C599-4026-B399-C76EB1AF6C8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Preparing for the </a:t>
          </a:r>
          <a:r>
            <a:rPr lang="en-US" b="1" dirty="0">
              <a:latin typeface="Calibri Light" panose="020F0302020204030204"/>
            </a:rPr>
            <a:t>FY27 </a:t>
          </a:r>
          <a:r>
            <a:rPr lang="en-US" b="1" dirty="0"/>
            <a:t>Budget Development</a:t>
          </a:r>
          <a:r>
            <a:rPr lang="en-US" b="1" dirty="0">
              <a:latin typeface="Calibri Light" panose="020F0302020204030204"/>
            </a:rPr>
            <a:t> Process</a:t>
          </a:r>
          <a:endParaRPr lang="en-US" b="1" dirty="0"/>
        </a:p>
      </dgm:t>
    </dgm:pt>
    <dgm:pt modelId="{0E7861CD-DFFB-4586-80CB-769CF0F6C96C}" type="parTrans" cxnId="{736F8DFF-4B7F-48A5-9991-6CDEAEB28E44}">
      <dgm:prSet/>
      <dgm:spPr/>
      <dgm:t>
        <a:bodyPr/>
        <a:lstStyle/>
        <a:p>
          <a:endParaRPr lang="en-US"/>
        </a:p>
      </dgm:t>
    </dgm:pt>
    <dgm:pt modelId="{6B99C460-F45A-4E2B-BAA6-F4802A268F7E}" type="sibTrans" cxnId="{736F8DFF-4B7F-48A5-9991-6CDEAEB28E44}">
      <dgm:prSet/>
      <dgm:spPr/>
      <dgm:t>
        <a:bodyPr/>
        <a:lstStyle/>
        <a:p>
          <a:endParaRPr lang="en-US"/>
        </a:p>
      </dgm:t>
    </dgm:pt>
    <dgm:pt modelId="{930DC42E-A316-4AD1-ABC6-E2A3582F54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sz="1600" i="0" dirty="0">
              <a:latin typeface="Calibri"/>
              <a:ea typeface="Calibri"/>
              <a:cs typeface="Calibri"/>
            </a:rPr>
            <a:t>Review 2026-2027 Strategic Objectives </a:t>
          </a:r>
          <a:r>
            <a:rPr lang="en-US" i="1" dirty="0">
              <a:latin typeface="Calibri Light" panose="020F0302020204030204"/>
            </a:rPr>
            <a:t>Rankings</a:t>
          </a:r>
          <a:endParaRPr lang="en-US" dirty="0"/>
        </a:p>
      </dgm:t>
    </dgm:pt>
    <dgm:pt modelId="{C302E136-0173-4FDA-A68D-F1E2B3EAD008}" type="parTrans" cxnId="{608BD499-ECE2-4CB2-B055-A221AFDFE4B7}">
      <dgm:prSet/>
      <dgm:spPr/>
      <dgm:t>
        <a:bodyPr/>
        <a:lstStyle/>
        <a:p>
          <a:endParaRPr lang="en-US"/>
        </a:p>
      </dgm:t>
    </dgm:pt>
    <dgm:pt modelId="{C43D9F8F-BE76-42F9-BAA4-80AB79715182}" type="sibTrans" cxnId="{608BD499-ECE2-4CB2-B055-A221AFDFE4B7}">
      <dgm:prSet/>
      <dgm:spPr/>
      <dgm:t>
        <a:bodyPr/>
        <a:lstStyle/>
        <a:p>
          <a:endParaRPr lang="en-US"/>
        </a:p>
      </dgm:t>
    </dgm:pt>
    <dgm:pt modelId="{10E862C8-37E8-40C0-9905-22503FD6BC5B}" type="pres">
      <dgm:prSet presAssocID="{D42BB8A2-3C81-496B-B264-0ADCB773ECB5}" presName="root" presStyleCnt="0">
        <dgm:presLayoutVars>
          <dgm:dir/>
          <dgm:resizeHandles val="exact"/>
        </dgm:presLayoutVars>
      </dgm:prSet>
      <dgm:spPr/>
    </dgm:pt>
    <dgm:pt modelId="{08A852CA-33EB-4093-9DFD-E052CB37948B}" type="pres">
      <dgm:prSet presAssocID="{C9BC234F-A165-4212-BFB0-2E9B078D8B2F}" presName="compNode" presStyleCnt="0"/>
      <dgm:spPr/>
    </dgm:pt>
    <dgm:pt modelId="{8AB5BA95-6086-40BF-8E49-DE9FFB67DB8D}" type="pres">
      <dgm:prSet presAssocID="{C9BC234F-A165-4212-BFB0-2E9B078D8B2F}" presName="bgRect" presStyleLbl="bgShp" presStyleIdx="0" presStyleCnt="2"/>
      <dgm:spPr/>
    </dgm:pt>
    <dgm:pt modelId="{A7AF9393-3FA9-45F8-97B5-D86F723D730A}" type="pres">
      <dgm:prSet presAssocID="{C9BC234F-A165-4212-BFB0-2E9B078D8B2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871CE40-8004-4A6E-A763-982B9A12E26B}" type="pres">
      <dgm:prSet presAssocID="{C9BC234F-A165-4212-BFB0-2E9B078D8B2F}" presName="spaceRect" presStyleCnt="0"/>
      <dgm:spPr/>
    </dgm:pt>
    <dgm:pt modelId="{92A4CF3A-0D98-4878-BB50-9A0303B807D8}" type="pres">
      <dgm:prSet presAssocID="{C9BC234F-A165-4212-BFB0-2E9B078D8B2F}" presName="parTx" presStyleLbl="revTx" presStyleIdx="0" presStyleCnt="3">
        <dgm:presLayoutVars>
          <dgm:chMax val="0"/>
          <dgm:chPref val="0"/>
        </dgm:presLayoutVars>
      </dgm:prSet>
      <dgm:spPr/>
    </dgm:pt>
    <dgm:pt modelId="{009E70AD-3EBC-4050-A0ED-AF5018D5741B}" type="pres">
      <dgm:prSet presAssocID="{8FF53ABB-8097-4AD6-B386-E84811EC4232}" presName="sibTrans" presStyleCnt="0"/>
      <dgm:spPr/>
    </dgm:pt>
    <dgm:pt modelId="{FDD776D9-B59E-4B46-972F-2C5EADAC5EE0}" type="pres">
      <dgm:prSet presAssocID="{DBC98BE4-C599-4026-B399-C76EB1AF6C8F}" presName="compNode" presStyleCnt="0"/>
      <dgm:spPr/>
    </dgm:pt>
    <dgm:pt modelId="{0B211F87-3FF3-4812-8F6D-21E22DF8A9D1}" type="pres">
      <dgm:prSet presAssocID="{DBC98BE4-C599-4026-B399-C76EB1AF6C8F}" presName="bgRect" presStyleLbl="bgShp" presStyleIdx="1" presStyleCnt="2"/>
      <dgm:spPr/>
    </dgm:pt>
    <dgm:pt modelId="{F484CC88-807D-47D8-8570-5BBD73108790}" type="pres">
      <dgm:prSet presAssocID="{DBC98BE4-C599-4026-B399-C76EB1AF6C8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24BBE4C7-11D0-4530-93A5-67057BB10005}" type="pres">
      <dgm:prSet presAssocID="{DBC98BE4-C599-4026-B399-C76EB1AF6C8F}" presName="spaceRect" presStyleCnt="0"/>
      <dgm:spPr/>
    </dgm:pt>
    <dgm:pt modelId="{012BD4EF-1BBC-4E19-98C2-2D36819B96A3}" type="pres">
      <dgm:prSet presAssocID="{DBC98BE4-C599-4026-B399-C76EB1AF6C8F}" presName="parTx" presStyleLbl="revTx" presStyleIdx="1" presStyleCnt="3">
        <dgm:presLayoutVars>
          <dgm:chMax val="0"/>
          <dgm:chPref val="0"/>
        </dgm:presLayoutVars>
      </dgm:prSet>
      <dgm:spPr/>
    </dgm:pt>
    <dgm:pt modelId="{F76F2CD8-AF1A-49A5-8BC8-E27CB6BC9451}" type="pres">
      <dgm:prSet presAssocID="{DBC98BE4-C599-4026-B399-C76EB1AF6C8F}" presName="desTx" presStyleLbl="revTx" presStyleIdx="2" presStyleCnt="3">
        <dgm:presLayoutVars/>
      </dgm:prSet>
      <dgm:spPr/>
    </dgm:pt>
  </dgm:ptLst>
  <dgm:cxnLst>
    <dgm:cxn modelId="{12A69819-CD89-40A6-944C-47D6B15DEE40}" type="presOf" srcId="{D42BB8A2-3C81-496B-B264-0ADCB773ECB5}" destId="{10E862C8-37E8-40C0-9905-22503FD6BC5B}" srcOrd="0" destOrd="0" presId="urn:microsoft.com/office/officeart/2018/2/layout/IconVerticalSolidList"/>
    <dgm:cxn modelId="{0399DB2B-3706-4A04-AB82-BE3CCC53BE93}" type="presOf" srcId="{DBC98BE4-C599-4026-B399-C76EB1AF6C8F}" destId="{012BD4EF-1BBC-4E19-98C2-2D36819B96A3}" srcOrd="0" destOrd="0" presId="urn:microsoft.com/office/officeart/2018/2/layout/IconVerticalSolidList"/>
    <dgm:cxn modelId="{CB460955-C9E6-458C-98E5-12B9032BBEF8}" type="presOf" srcId="{C9BC234F-A165-4212-BFB0-2E9B078D8B2F}" destId="{92A4CF3A-0D98-4878-BB50-9A0303B807D8}" srcOrd="0" destOrd="0" presId="urn:microsoft.com/office/officeart/2018/2/layout/IconVerticalSolidList"/>
    <dgm:cxn modelId="{608BD499-ECE2-4CB2-B055-A221AFDFE4B7}" srcId="{DBC98BE4-C599-4026-B399-C76EB1AF6C8F}" destId="{930DC42E-A316-4AD1-ABC6-E2A3582F546E}" srcOrd="0" destOrd="0" parTransId="{C302E136-0173-4FDA-A68D-F1E2B3EAD008}" sibTransId="{C43D9F8F-BE76-42F9-BAA4-80AB79715182}"/>
    <dgm:cxn modelId="{7820CBB2-E2E1-4775-B6E7-1DDF028FE003}" srcId="{D42BB8A2-3C81-496B-B264-0ADCB773ECB5}" destId="{C9BC234F-A165-4212-BFB0-2E9B078D8B2F}" srcOrd="0" destOrd="0" parTransId="{3846299B-604C-4389-BD8D-7985672B36A1}" sibTransId="{8FF53ABB-8097-4AD6-B386-E84811EC4232}"/>
    <dgm:cxn modelId="{0FD471C4-C249-4F32-B6F8-358300C40DCC}" type="presOf" srcId="{930DC42E-A316-4AD1-ABC6-E2A3582F546E}" destId="{F76F2CD8-AF1A-49A5-8BC8-E27CB6BC9451}" srcOrd="0" destOrd="0" presId="urn:microsoft.com/office/officeart/2018/2/layout/IconVerticalSolidList"/>
    <dgm:cxn modelId="{736F8DFF-4B7F-48A5-9991-6CDEAEB28E44}" srcId="{D42BB8A2-3C81-496B-B264-0ADCB773ECB5}" destId="{DBC98BE4-C599-4026-B399-C76EB1AF6C8F}" srcOrd="1" destOrd="0" parTransId="{0E7861CD-DFFB-4586-80CB-769CF0F6C96C}" sibTransId="{6B99C460-F45A-4E2B-BAA6-F4802A268F7E}"/>
    <dgm:cxn modelId="{26A1632B-7069-4383-9EB7-D40905A50A17}" type="presParOf" srcId="{10E862C8-37E8-40C0-9905-22503FD6BC5B}" destId="{08A852CA-33EB-4093-9DFD-E052CB37948B}" srcOrd="0" destOrd="0" presId="urn:microsoft.com/office/officeart/2018/2/layout/IconVerticalSolidList"/>
    <dgm:cxn modelId="{10E8FB8D-5465-4B85-9920-BF0AA6FF395B}" type="presParOf" srcId="{08A852CA-33EB-4093-9DFD-E052CB37948B}" destId="{8AB5BA95-6086-40BF-8E49-DE9FFB67DB8D}" srcOrd="0" destOrd="0" presId="urn:microsoft.com/office/officeart/2018/2/layout/IconVerticalSolidList"/>
    <dgm:cxn modelId="{8B40A612-8ACD-4ECE-9016-01343B9BE107}" type="presParOf" srcId="{08A852CA-33EB-4093-9DFD-E052CB37948B}" destId="{A7AF9393-3FA9-45F8-97B5-D86F723D730A}" srcOrd="1" destOrd="0" presId="urn:microsoft.com/office/officeart/2018/2/layout/IconVerticalSolidList"/>
    <dgm:cxn modelId="{E305EB3B-F7EF-4E7E-8A8E-44F24B5DDEB2}" type="presParOf" srcId="{08A852CA-33EB-4093-9DFD-E052CB37948B}" destId="{0871CE40-8004-4A6E-A763-982B9A12E26B}" srcOrd="2" destOrd="0" presId="urn:microsoft.com/office/officeart/2018/2/layout/IconVerticalSolidList"/>
    <dgm:cxn modelId="{5CF19157-EBFB-4982-B948-37B6A6215DC0}" type="presParOf" srcId="{08A852CA-33EB-4093-9DFD-E052CB37948B}" destId="{92A4CF3A-0D98-4878-BB50-9A0303B807D8}" srcOrd="3" destOrd="0" presId="urn:microsoft.com/office/officeart/2018/2/layout/IconVerticalSolidList"/>
    <dgm:cxn modelId="{8623E5B4-09DF-4E5E-8F44-78883C4A35D2}" type="presParOf" srcId="{10E862C8-37E8-40C0-9905-22503FD6BC5B}" destId="{009E70AD-3EBC-4050-A0ED-AF5018D5741B}" srcOrd="1" destOrd="0" presId="urn:microsoft.com/office/officeart/2018/2/layout/IconVerticalSolidList"/>
    <dgm:cxn modelId="{73C597DB-10EF-4B07-B80B-A2C2FA99C074}" type="presParOf" srcId="{10E862C8-37E8-40C0-9905-22503FD6BC5B}" destId="{FDD776D9-B59E-4B46-972F-2C5EADAC5EE0}" srcOrd="2" destOrd="0" presId="urn:microsoft.com/office/officeart/2018/2/layout/IconVerticalSolidList"/>
    <dgm:cxn modelId="{BFFE63E8-F9A6-46BC-BA78-669183672489}" type="presParOf" srcId="{FDD776D9-B59E-4B46-972F-2C5EADAC5EE0}" destId="{0B211F87-3FF3-4812-8F6D-21E22DF8A9D1}" srcOrd="0" destOrd="0" presId="urn:microsoft.com/office/officeart/2018/2/layout/IconVerticalSolidList"/>
    <dgm:cxn modelId="{EA103EB4-F65F-4B81-9D32-904D9D66E1C8}" type="presParOf" srcId="{FDD776D9-B59E-4B46-972F-2C5EADAC5EE0}" destId="{F484CC88-807D-47D8-8570-5BBD73108790}" srcOrd="1" destOrd="0" presId="urn:microsoft.com/office/officeart/2018/2/layout/IconVerticalSolidList"/>
    <dgm:cxn modelId="{315722F7-4A3C-448D-862D-C80D479F98FD}" type="presParOf" srcId="{FDD776D9-B59E-4B46-972F-2C5EADAC5EE0}" destId="{24BBE4C7-11D0-4530-93A5-67057BB10005}" srcOrd="2" destOrd="0" presId="urn:microsoft.com/office/officeart/2018/2/layout/IconVerticalSolidList"/>
    <dgm:cxn modelId="{C68224D3-DF42-4209-9016-5BB255F8C875}" type="presParOf" srcId="{FDD776D9-B59E-4B46-972F-2C5EADAC5EE0}" destId="{012BD4EF-1BBC-4E19-98C2-2D36819B96A3}" srcOrd="3" destOrd="0" presId="urn:microsoft.com/office/officeart/2018/2/layout/IconVerticalSolidList"/>
    <dgm:cxn modelId="{26E40165-DD62-45F8-A8A7-549BCD297A2F}" type="presParOf" srcId="{FDD776D9-B59E-4B46-972F-2C5EADAC5EE0}" destId="{F76F2CD8-AF1A-49A5-8BC8-E27CB6BC9451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2BB8A2-3C81-496B-B264-0ADCB773ECB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9BC234F-A165-4212-BFB0-2E9B078D8B2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sz="2000" i="0" dirty="0">
              <a:latin typeface="Calibri"/>
              <a:ea typeface="Calibri"/>
              <a:cs typeface="Calibri"/>
            </a:rPr>
            <a:t>APS Forward 2040 – Long-Range Facilities </a:t>
          </a:r>
          <a:r>
            <a:rPr lang="en-US" sz="2000" b="0" dirty="0">
              <a:latin typeface="Calibri"/>
              <a:ea typeface="Calibri"/>
              <a:cs typeface="Calibri"/>
            </a:rPr>
            <a:t>Plan</a:t>
          </a:r>
          <a:r>
            <a:rPr lang="en-US" sz="2000" i="0" dirty="0">
              <a:latin typeface="Calibri"/>
              <a:ea typeface="Calibri"/>
              <a:cs typeface="Calibri"/>
            </a:rPr>
            <a:t> Update </a:t>
          </a:r>
          <a:r>
            <a:rPr lang="en-US" sz="2000" i="1" dirty="0">
              <a:latin typeface="Calibri"/>
              <a:ea typeface="Calibri"/>
              <a:cs typeface="Calibri"/>
            </a:rPr>
            <a:t>(if needed)</a:t>
          </a:r>
          <a:endParaRPr lang="en-US" sz="2000" b="0" i="0" dirty="0">
            <a:latin typeface="Calibri"/>
            <a:ea typeface="Calibri"/>
            <a:cs typeface="Calibri"/>
          </a:endParaRPr>
        </a:p>
      </dgm:t>
    </dgm:pt>
    <dgm:pt modelId="{3846299B-604C-4389-BD8D-7985672B36A1}" type="parTrans" cxnId="{7820CBB2-E2E1-4775-B6E7-1DDF028FE003}">
      <dgm:prSet/>
      <dgm:spPr/>
      <dgm:t>
        <a:bodyPr/>
        <a:lstStyle/>
        <a:p>
          <a:endParaRPr lang="en-US"/>
        </a:p>
      </dgm:t>
    </dgm:pt>
    <dgm:pt modelId="{8FF53ABB-8097-4AD6-B386-E84811EC4232}" type="sibTrans" cxnId="{7820CBB2-E2E1-4775-B6E7-1DDF028FE003}">
      <dgm:prSet/>
      <dgm:spPr/>
      <dgm:t>
        <a:bodyPr/>
        <a:lstStyle/>
        <a:p>
          <a:endParaRPr lang="en-US"/>
        </a:p>
      </dgm:t>
    </dgm:pt>
    <dgm:pt modelId="{C92836B9-9727-47B0-8EF3-2DC93CABEDF4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sz="1600" b="0" dirty="0">
              <a:latin typeface="Calibri"/>
              <a:ea typeface="Calibri"/>
              <a:cs typeface="Calibri"/>
            </a:rPr>
            <a:t>Principal’s Report</a:t>
          </a:r>
        </a:p>
      </dgm:t>
    </dgm:pt>
    <dgm:pt modelId="{C02CF8CF-647B-4981-B60B-7658136CF66B}" type="parTrans" cxnId="{D9DC8898-CCBF-4B6C-8E98-44F1C3D87865}">
      <dgm:prSet/>
      <dgm:spPr/>
      <dgm:t>
        <a:bodyPr/>
        <a:lstStyle/>
        <a:p>
          <a:endParaRPr lang="en-US"/>
        </a:p>
      </dgm:t>
    </dgm:pt>
    <dgm:pt modelId="{0EDDF7D3-0417-41D5-808D-66900C7F6843}" type="sibTrans" cxnId="{D9DC8898-CCBF-4B6C-8E98-44F1C3D87865}">
      <dgm:prSet/>
      <dgm:spPr/>
      <dgm:t>
        <a:bodyPr/>
        <a:lstStyle/>
        <a:p>
          <a:endParaRPr lang="en-US"/>
        </a:p>
      </dgm:t>
    </dgm:pt>
    <dgm:pt modelId="{A5C20BBE-3234-4D0D-AD85-5927ECD1458C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sz="1600" b="0" dirty="0">
              <a:latin typeface="Calibri"/>
              <a:ea typeface="Calibri"/>
              <a:cs typeface="Calibri"/>
            </a:rPr>
            <a:t>CCRPI Results </a:t>
          </a:r>
          <a:r>
            <a:rPr lang="en-US" sz="1600" b="0" i="1" dirty="0">
              <a:latin typeface="Calibri"/>
              <a:ea typeface="Calibri"/>
              <a:cs typeface="Calibri"/>
            </a:rPr>
            <a:t>(if not previously discussed</a:t>
          </a:r>
          <a:r>
            <a:rPr lang="en-US" sz="1600" b="0" dirty="0">
              <a:latin typeface="Calibri"/>
              <a:ea typeface="Calibri"/>
              <a:cs typeface="Calibri"/>
            </a:rPr>
            <a:t>)</a:t>
          </a:r>
        </a:p>
      </dgm:t>
    </dgm:pt>
    <dgm:pt modelId="{B9E20D46-4989-43C3-B4F9-5D25FFE2D6CD}" type="parTrans" cxnId="{85556C33-88F7-4223-BAB6-3030837F8678}">
      <dgm:prSet/>
      <dgm:spPr/>
      <dgm:t>
        <a:bodyPr/>
        <a:lstStyle/>
        <a:p>
          <a:endParaRPr lang="en-US"/>
        </a:p>
      </dgm:t>
    </dgm:pt>
    <dgm:pt modelId="{CA79206C-F279-4353-BDD2-0EAF9463A21F}" type="sibTrans" cxnId="{85556C33-88F7-4223-BAB6-3030837F8678}">
      <dgm:prSet/>
      <dgm:spPr/>
      <dgm:t>
        <a:bodyPr/>
        <a:lstStyle/>
        <a:p>
          <a:endParaRPr lang="en-US"/>
        </a:p>
      </dgm:t>
    </dgm:pt>
    <dgm:pt modelId="{3670C8D8-DE28-4B32-8E33-A200D6EB07AE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sz="2000" b="0" dirty="0">
              <a:latin typeface="Calibri"/>
              <a:ea typeface="Calibri"/>
              <a:cs typeface="Calibri"/>
            </a:rPr>
            <a:t>Cluster Advisory Team Report </a:t>
          </a:r>
          <a:r>
            <a:rPr lang="en-US" sz="2000" b="0" i="1" dirty="0">
              <a:latin typeface="Calibri"/>
              <a:ea typeface="Calibri"/>
              <a:cs typeface="Calibri"/>
            </a:rPr>
            <a:t>(if not previously </a:t>
          </a:r>
          <a:r>
            <a:rPr lang="en-US" sz="2000" i="1" dirty="0">
              <a:latin typeface="Calibri"/>
              <a:ea typeface="Calibri"/>
              <a:cs typeface="Calibri"/>
            </a:rPr>
            <a:t>discussed</a:t>
          </a:r>
          <a:r>
            <a:rPr lang="en-US" sz="2000" i="0" dirty="0">
              <a:latin typeface="Calibri"/>
              <a:ea typeface="Calibri"/>
              <a:cs typeface="Calibri"/>
            </a:rPr>
            <a:t>)</a:t>
          </a:r>
        </a:p>
      </dgm:t>
    </dgm:pt>
    <dgm:pt modelId="{446635C8-1B58-48FE-B694-0E70425C802C}" type="parTrans" cxnId="{4B8C331F-F77A-4040-899E-EF3A00EB1CB3}">
      <dgm:prSet/>
      <dgm:spPr/>
      <dgm:t>
        <a:bodyPr/>
        <a:lstStyle/>
        <a:p>
          <a:endParaRPr lang="en-US"/>
        </a:p>
      </dgm:t>
    </dgm:pt>
    <dgm:pt modelId="{5DC67E09-0A62-4F48-A0C1-779BA9A2DF34}" type="sibTrans" cxnId="{4B8C331F-F77A-4040-899E-EF3A00EB1CB3}">
      <dgm:prSet/>
      <dgm:spPr/>
      <dgm:t>
        <a:bodyPr/>
        <a:lstStyle/>
        <a:p>
          <a:endParaRPr lang="en-US"/>
        </a:p>
      </dgm:t>
    </dgm:pt>
    <dgm:pt modelId="{10E862C8-37E8-40C0-9905-22503FD6BC5B}" type="pres">
      <dgm:prSet presAssocID="{D42BB8A2-3C81-496B-B264-0ADCB773ECB5}" presName="root" presStyleCnt="0">
        <dgm:presLayoutVars>
          <dgm:dir val="rev"/>
          <dgm:resizeHandles val="exact"/>
        </dgm:presLayoutVars>
      </dgm:prSet>
      <dgm:spPr/>
    </dgm:pt>
    <dgm:pt modelId="{A1B75685-1196-4613-821E-A138F2A9D43E}" type="pres">
      <dgm:prSet presAssocID="{C92836B9-9727-47B0-8EF3-2DC93CABEDF4}" presName="compNode" presStyleCnt="0"/>
      <dgm:spPr/>
    </dgm:pt>
    <dgm:pt modelId="{C5EEDE9C-DC56-43E8-AC52-44C19EEFED33}" type="pres">
      <dgm:prSet presAssocID="{C92836B9-9727-47B0-8EF3-2DC93CABEDF4}" presName="bgRect" presStyleLbl="bgShp" presStyleIdx="0" presStyleCnt="3"/>
      <dgm:spPr/>
    </dgm:pt>
    <dgm:pt modelId="{321F98E2-AC06-4C4B-B743-B8696D5A3B92}" type="pres">
      <dgm:prSet presAssocID="{C92836B9-9727-47B0-8EF3-2DC93CABEDF4}" presName="iconRect" presStyleLbl="node1" presStyleIdx="0" presStyleCnt="3"/>
      <dgm:spPr>
        <a:blipFill>
          <a:blip xmlns:r="http://schemas.openxmlformats.org/officeDocument/2006/relationships" r:embed="rId1"/>
          <a:srcRect/>
          <a:stretch>
            <a:fillRect l="-21000" r="-21000"/>
          </a:stretch>
        </a:blipFill>
      </dgm:spPr>
    </dgm:pt>
    <dgm:pt modelId="{AB422DD0-11C2-411D-A2DE-6A443427AB60}" type="pres">
      <dgm:prSet presAssocID="{C92836B9-9727-47B0-8EF3-2DC93CABEDF4}" presName="spaceRect" presStyleCnt="0"/>
      <dgm:spPr/>
    </dgm:pt>
    <dgm:pt modelId="{18ECE95A-5233-43B2-B453-34F1CC6C119B}" type="pres">
      <dgm:prSet presAssocID="{C92836B9-9727-47B0-8EF3-2DC93CABEDF4}" presName="parTx" presStyleLbl="revTx" presStyleIdx="0" presStyleCnt="4">
        <dgm:presLayoutVars>
          <dgm:chMax val="0"/>
          <dgm:chPref val="0"/>
        </dgm:presLayoutVars>
      </dgm:prSet>
      <dgm:spPr/>
    </dgm:pt>
    <dgm:pt modelId="{E76D1A0F-435C-4C07-A699-5543615B19CD}" type="pres">
      <dgm:prSet presAssocID="{C92836B9-9727-47B0-8EF3-2DC93CABEDF4}" presName="desTx" presStyleLbl="revTx" presStyleIdx="1" presStyleCnt="4">
        <dgm:presLayoutVars/>
      </dgm:prSet>
      <dgm:spPr/>
    </dgm:pt>
    <dgm:pt modelId="{D688028B-06CD-4F5A-9762-BA093BA3A77E}" type="pres">
      <dgm:prSet presAssocID="{0EDDF7D3-0417-41D5-808D-66900C7F6843}" presName="sibTrans" presStyleCnt="0"/>
      <dgm:spPr/>
    </dgm:pt>
    <dgm:pt modelId="{EC6E92C0-6D8C-4295-BBF9-B1D67C1F0FD2}" type="pres">
      <dgm:prSet presAssocID="{3670C8D8-DE28-4B32-8E33-A200D6EB07AE}" presName="compNode" presStyleCnt="0"/>
      <dgm:spPr/>
    </dgm:pt>
    <dgm:pt modelId="{F257389E-C35D-43EA-A227-2D9780D7D893}" type="pres">
      <dgm:prSet presAssocID="{3670C8D8-DE28-4B32-8E33-A200D6EB07AE}" presName="bgRect" presStyleLbl="bgShp" presStyleIdx="1" presStyleCnt="3"/>
      <dgm:spPr/>
    </dgm:pt>
    <dgm:pt modelId="{236CE61A-30D6-472E-977E-DD5C448FCE82}" type="pres">
      <dgm:prSet presAssocID="{3670C8D8-DE28-4B32-8E33-A200D6EB07AE}" presName="iconRect" presStyleLbl="node1" presStyleIdx="1" presStyleCnt="3"/>
      <dgm:spPr>
        <a:blipFill>
          <a:blip xmlns:r="http://schemas.openxmlformats.org/officeDocument/2006/relationships" r:embed="rId2"/>
          <a:srcRect/>
          <a:stretch>
            <a:fillRect l="-83000" r="-83000"/>
          </a:stretch>
        </a:blipFill>
      </dgm:spPr>
    </dgm:pt>
    <dgm:pt modelId="{42E46E54-7396-497D-BF7D-AC7743E06EF0}" type="pres">
      <dgm:prSet presAssocID="{3670C8D8-DE28-4B32-8E33-A200D6EB07AE}" presName="spaceRect" presStyleCnt="0"/>
      <dgm:spPr/>
    </dgm:pt>
    <dgm:pt modelId="{AA436F0D-7DEA-488B-8519-3CCB9FFF2DF7}" type="pres">
      <dgm:prSet presAssocID="{3670C8D8-DE28-4B32-8E33-A200D6EB07AE}" presName="parTx" presStyleLbl="revTx" presStyleIdx="2" presStyleCnt="4">
        <dgm:presLayoutVars>
          <dgm:chMax val="0"/>
          <dgm:chPref val="0"/>
        </dgm:presLayoutVars>
      </dgm:prSet>
      <dgm:spPr/>
    </dgm:pt>
    <dgm:pt modelId="{5B3A6FFD-04DF-4AA4-843C-1693EE907545}" type="pres">
      <dgm:prSet presAssocID="{5DC67E09-0A62-4F48-A0C1-779BA9A2DF34}" presName="sibTrans" presStyleCnt="0"/>
      <dgm:spPr/>
    </dgm:pt>
    <dgm:pt modelId="{8B0DB035-1337-48C5-A86F-EC67C385E388}" type="pres">
      <dgm:prSet presAssocID="{C9BC234F-A165-4212-BFB0-2E9B078D8B2F}" presName="compNode" presStyleCnt="0"/>
      <dgm:spPr/>
    </dgm:pt>
    <dgm:pt modelId="{E1532541-9034-43FB-AA39-8D75DFC1294D}" type="pres">
      <dgm:prSet presAssocID="{C9BC234F-A165-4212-BFB0-2E9B078D8B2F}" presName="bgRect" presStyleLbl="bgShp" presStyleIdx="2" presStyleCnt="3"/>
      <dgm:spPr/>
    </dgm:pt>
    <dgm:pt modelId="{87FD0E84-9458-418A-A779-307F2EFE9EF4}" type="pres">
      <dgm:prSet presAssocID="{C9BC234F-A165-4212-BFB0-2E9B078D8B2F}" presName="icon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4EC25FD-DB59-4614-B34C-EC5269212C18}" type="pres">
      <dgm:prSet presAssocID="{C9BC234F-A165-4212-BFB0-2E9B078D8B2F}" presName="spaceRect" presStyleCnt="0"/>
      <dgm:spPr/>
    </dgm:pt>
    <dgm:pt modelId="{9435D676-05D6-4CFF-8F01-73815E68F07A}" type="pres">
      <dgm:prSet presAssocID="{C9BC234F-A165-4212-BFB0-2E9B078D8B2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2A69819-CD89-40A6-944C-47D6B15DEE40}" type="presOf" srcId="{D42BB8A2-3C81-496B-B264-0ADCB773ECB5}" destId="{10E862C8-37E8-40C0-9905-22503FD6BC5B}" srcOrd="0" destOrd="0" presId="urn:microsoft.com/office/officeart/2018/2/layout/IconVerticalSolidList"/>
    <dgm:cxn modelId="{4B8C331F-F77A-4040-899E-EF3A00EB1CB3}" srcId="{D42BB8A2-3C81-496B-B264-0ADCB773ECB5}" destId="{3670C8D8-DE28-4B32-8E33-A200D6EB07AE}" srcOrd="1" destOrd="0" parTransId="{446635C8-1B58-48FE-B694-0E70425C802C}" sibTransId="{5DC67E09-0A62-4F48-A0C1-779BA9A2DF34}"/>
    <dgm:cxn modelId="{A4016927-9509-43CB-8AAD-AACBA7191D58}" type="presOf" srcId="{3670C8D8-DE28-4B32-8E33-A200D6EB07AE}" destId="{AA436F0D-7DEA-488B-8519-3CCB9FFF2DF7}" srcOrd="0" destOrd="0" presId="urn:microsoft.com/office/officeart/2018/2/layout/IconVerticalSolidList"/>
    <dgm:cxn modelId="{85556C33-88F7-4223-BAB6-3030837F8678}" srcId="{C92836B9-9727-47B0-8EF3-2DC93CABEDF4}" destId="{A5C20BBE-3234-4D0D-AD85-5927ECD1458C}" srcOrd="0" destOrd="0" parTransId="{B9E20D46-4989-43C3-B4F9-5D25FFE2D6CD}" sibTransId="{CA79206C-F279-4353-BDD2-0EAF9463A21F}"/>
    <dgm:cxn modelId="{1C411C3A-7028-405B-9261-E7DAC34A570E}" type="presOf" srcId="{C9BC234F-A165-4212-BFB0-2E9B078D8B2F}" destId="{9435D676-05D6-4CFF-8F01-73815E68F07A}" srcOrd="0" destOrd="0" presId="urn:microsoft.com/office/officeart/2018/2/layout/IconVerticalSolidList"/>
    <dgm:cxn modelId="{9929DE3E-5F85-444D-AFDE-73BDFEF65100}" type="presOf" srcId="{A5C20BBE-3234-4D0D-AD85-5927ECD1458C}" destId="{E76D1A0F-435C-4C07-A699-5543615B19CD}" srcOrd="0" destOrd="0" presId="urn:microsoft.com/office/officeart/2018/2/layout/IconVerticalSolidList"/>
    <dgm:cxn modelId="{D5CA0159-5C14-4423-8123-4FC3751CF29B}" type="presOf" srcId="{C92836B9-9727-47B0-8EF3-2DC93CABEDF4}" destId="{18ECE95A-5233-43B2-B453-34F1CC6C119B}" srcOrd="0" destOrd="0" presId="urn:microsoft.com/office/officeart/2018/2/layout/IconVerticalSolidList"/>
    <dgm:cxn modelId="{D9DC8898-CCBF-4B6C-8E98-44F1C3D87865}" srcId="{D42BB8A2-3C81-496B-B264-0ADCB773ECB5}" destId="{C92836B9-9727-47B0-8EF3-2DC93CABEDF4}" srcOrd="0" destOrd="0" parTransId="{C02CF8CF-647B-4981-B60B-7658136CF66B}" sibTransId="{0EDDF7D3-0417-41D5-808D-66900C7F6843}"/>
    <dgm:cxn modelId="{7820CBB2-E2E1-4775-B6E7-1DDF028FE003}" srcId="{D42BB8A2-3C81-496B-B264-0ADCB773ECB5}" destId="{C9BC234F-A165-4212-BFB0-2E9B078D8B2F}" srcOrd="2" destOrd="0" parTransId="{3846299B-604C-4389-BD8D-7985672B36A1}" sibTransId="{8FF53ABB-8097-4AD6-B386-E84811EC4232}"/>
    <dgm:cxn modelId="{BFB90194-BFB4-44F5-8463-6C488B68CF29}" type="presParOf" srcId="{10E862C8-37E8-40C0-9905-22503FD6BC5B}" destId="{A1B75685-1196-4613-821E-A138F2A9D43E}" srcOrd="0" destOrd="0" presId="urn:microsoft.com/office/officeart/2018/2/layout/IconVerticalSolidList"/>
    <dgm:cxn modelId="{DCD6A811-0264-40C8-99BB-8DA74A23FCF9}" type="presParOf" srcId="{A1B75685-1196-4613-821E-A138F2A9D43E}" destId="{C5EEDE9C-DC56-43E8-AC52-44C19EEFED33}" srcOrd="0" destOrd="0" presId="urn:microsoft.com/office/officeart/2018/2/layout/IconVerticalSolidList"/>
    <dgm:cxn modelId="{8B558B87-D178-4BA4-94CF-4BB5CFAB5798}" type="presParOf" srcId="{A1B75685-1196-4613-821E-A138F2A9D43E}" destId="{321F98E2-AC06-4C4B-B743-B8696D5A3B92}" srcOrd="1" destOrd="0" presId="urn:microsoft.com/office/officeart/2018/2/layout/IconVerticalSolidList"/>
    <dgm:cxn modelId="{2FBD3E81-3E90-437E-B57F-463E69D49290}" type="presParOf" srcId="{A1B75685-1196-4613-821E-A138F2A9D43E}" destId="{AB422DD0-11C2-411D-A2DE-6A443427AB60}" srcOrd="2" destOrd="0" presId="urn:microsoft.com/office/officeart/2018/2/layout/IconVerticalSolidList"/>
    <dgm:cxn modelId="{7B9108AA-E03B-4B96-815D-6C8AB585F368}" type="presParOf" srcId="{A1B75685-1196-4613-821E-A138F2A9D43E}" destId="{18ECE95A-5233-43B2-B453-34F1CC6C119B}" srcOrd="3" destOrd="0" presId="urn:microsoft.com/office/officeart/2018/2/layout/IconVerticalSolidList"/>
    <dgm:cxn modelId="{94FD0E2B-BDBE-416A-AA67-20745114BE78}" type="presParOf" srcId="{A1B75685-1196-4613-821E-A138F2A9D43E}" destId="{E76D1A0F-435C-4C07-A699-5543615B19CD}" srcOrd="4" destOrd="0" presId="urn:microsoft.com/office/officeart/2018/2/layout/IconVerticalSolidList"/>
    <dgm:cxn modelId="{25E3390B-0544-4AA3-8C55-224BB9C50DA7}" type="presParOf" srcId="{10E862C8-37E8-40C0-9905-22503FD6BC5B}" destId="{D688028B-06CD-4F5A-9762-BA093BA3A77E}" srcOrd="1" destOrd="0" presId="urn:microsoft.com/office/officeart/2018/2/layout/IconVerticalSolidList"/>
    <dgm:cxn modelId="{2439BCA9-7CEC-4463-8F25-53CA831F1BC6}" type="presParOf" srcId="{10E862C8-37E8-40C0-9905-22503FD6BC5B}" destId="{EC6E92C0-6D8C-4295-BBF9-B1D67C1F0FD2}" srcOrd="2" destOrd="0" presId="urn:microsoft.com/office/officeart/2018/2/layout/IconVerticalSolidList"/>
    <dgm:cxn modelId="{51132CC9-C8C8-442E-A1F8-9B2BBF2BBB46}" type="presParOf" srcId="{EC6E92C0-6D8C-4295-BBF9-B1D67C1F0FD2}" destId="{F257389E-C35D-43EA-A227-2D9780D7D893}" srcOrd="0" destOrd="0" presId="urn:microsoft.com/office/officeart/2018/2/layout/IconVerticalSolidList"/>
    <dgm:cxn modelId="{647DADB4-EF5E-4438-814C-007D72F61B60}" type="presParOf" srcId="{EC6E92C0-6D8C-4295-BBF9-B1D67C1F0FD2}" destId="{236CE61A-30D6-472E-977E-DD5C448FCE82}" srcOrd="1" destOrd="0" presId="urn:microsoft.com/office/officeart/2018/2/layout/IconVerticalSolidList"/>
    <dgm:cxn modelId="{DC129A0D-A49E-488B-9A1C-5A4041D2E699}" type="presParOf" srcId="{EC6E92C0-6D8C-4295-BBF9-B1D67C1F0FD2}" destId="{42E46E54-7396-497D-BF7D-AC7743E06EF0}" srcOrd="2" destOrd="0" presId="urn:microsoft.com/office/officeart/2018/2/layout/IconVerticalSolidList"/>
    <dgm:cxn modelId="{129F3DCB-A0A8-4BEE-A8A8-212336B6DFFA}" type="presParOf" srcId="{EC6E92C0-6D8C-4295-BBF9-B1D67C1F0FD2}" destId="{AA436F0D-7DEA-488B-8519-3CCB9FFF2DF7}" srcOrd="3" destOrd="0" presId="urn:microsoft.com/office/officeart/2018/2/layout/IconVerticalSolidList"/>
    <dgm:cxn modelId="{1874BED6-0932-4A6D-A953-7D16E26DBCD9}" type="presParOf" srcId="{10E862C8-37E8-40C0-9905-22503FD6BC5B}" destId="{5B3A6FFD-04DF-4AA4-843C-1693EE907545}" srcOrd="3" destOrd="0" presId="urn:microsoft.com/office/officeart/2018/2/layout/IconVerticalSolidList"/>
    <dgm:cxn modelId="{0E03CCE2-08E2-4C90-821F-B409FAC94826}" type="presParOf" srcId="{10E862C8-37E8-40C0-9905-22503FD6BC5B}" destId="{8B0DB035-1337-48C5-A86F-EC67C385E388}" srcOrd="4" destOrd="0" presId="urn:microsoft.com/office/officeart/2018/2/layout/IconVerticalSolidList"/>
    <dgm:cxn modelId="{D7221D0F-DA0A-410B-ABAA-59580654D66A}" type="presParOf" srcId="{8B0DB035-1337-48C5-A86F-EC67C385E388}" destId="{E1532541-9034-43FB-AA39-8D75DFC1294D}" srcOrd="0" destOrd="0" presId="urn:microsoft.com/office/officeart/2018/2/layout/IconVerticalSolidList"/>
    <dgm:cxn modelId="{524E19B0-B26E-494C-9DB6-4D385ECA913D}" type="presParOf" srcId="{8B0DB035-1337-48C5-A86F-EC67C385E388}" destId="{87FD0E84-9458-418A-A779-307F2EFE9EF4}" srcOrd="1" destOrd="0" presId="urn:microsoft.com/office/officeart/2018/2/layout/IconVerticalSolidList"/>
    <dgm:cxn modelId="{A517DC31-E029-4E0B-85A4-7E384BEF4E20}" type="presParOf" srcId="{8B0DB035-1337-48C5-A86F-EC67C385E388}" destId="{84EC25FD-DB59-4614-B34C-EC5269212C18}" srcOrd="2" destOrd="0" presId="urn:microsoft.com/office/officeart/2018/2/layout/IconVerticalSolidList"/>
    <dgm:cxn modelId="{D1896349-1CDE-401A-BFCD-4EBBC62B28E4}" type="presParOf" srcId="{8B0DB035-1337-48C5-A86F-EC67C385E388}" destId="{9435D676-05D6-4CFF-8F01-73815E68F07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83B12F-0941-42CE-A86F-EF330C5B664D}">
      <dsp:nvSpPr>
        <dsp:cNvPr id="0" name=""/>
        <dsp:cNvSpPr/>
      </dsp:nvSpPr>
      <dsp:spPr>
        <a:xfrm>
          <a:off x="999731" y="898027"/>
          <a:ext cx="1265303" cy="126530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31C67F-3434-402A-8E05-CFE573DBDE7B}">
      <dsp:nvSpPr>
        <dsp:cNvPr id="0" name=""/>
        <dsp:cNvSpPr/>
      </dsp:nvSpPr>
      <dsp:spPr>
        <a:xfrm>
          <a:off x="1269385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B57C00-F68D-4165-844F-539C60856DE2}">
      <dsp:nvSpPr>
        <dsp:cNvPr id="0" name=""/>
        <dsp:cNvSpPr/>
      </dsp:nvSpPr>
      <dsp:spPr>
        <a:xfrm>
          <a:off x="595248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>
              <a:latin typeface="Calibri Light" panose="020F0302020204030204"/>
            </a:rPr>
            <a:t>Approval</a:t>
          </a:r>
          <a:r>
            <a:rPr lang="en-US" sz="1500" i="0" kern="1200">
              <a:latin typeface="Calibri Light" panose="020F0302020204030204"/>
            </a:rPr>
            <a:t> of the Agenda</a:t>
          </a:r>
          <a:endParaRPr lang="en-US" sz="1500" i="1" kern="1200"/>
        </a:p>
      </dsp:txBody>
      <dsp:txXfrm>
        <a:off x="595248" y="2557440"/>
        <a:ext cx="2074267" cy="720000"/>
      </dsp:txXfrm>
    </dsp:sp>
    <dsp:sp modelId="{77483C86-CC70-4EF6-BCCB-631ED4F2AC0E}">
      <dsp:nvSpPr>
        <dsp:cNvPr id="0" name=""/>
        <dsp:cNvSpPr/>
      </dsp:nvSpPr>
      <dsp:spPr>
        <a:xfrm>
          <a:off x="3436995" y="898027"/>
          <a:ext cx="1265303" cy="126530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4563C-71EB-4EE3-A8C9-ACDD83E024EC}">
      <dsp:nvSpPr>
        <dsp:cNvPr id="0" name=""/>
        <dsp:cNvSpPr/>
      </dsp:nvSpPr>
      <dsp:spPr>
        <a:xfrm>
          <a:off x="3706650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85C511-5737-4DB3-9329-3EF4A0B0C5F1}">
      <dsp:nvSpPr>
        <dsp:cNvPr id="0" name=""/>
        <dsp:cNvSpPr/>
      </dsp:nvSpPr>
      <dsp:spPr>
        <a:xfrm>
          <a:off x="3032513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>
              <a:latin typeface="Calibri"/>
              <a:ea typeface="Calibri"/>
              <a:cs typeface="Calibri"/>
            </a:rPr>
            <a:t>Approval of Previous Minutes</a:t>
          </a:r>
        </a:p>
      </dsp:txBody>
      <dsp:txXfrm>
        <a:off x="3032513" y="2557440"/>
        <a:ext cx="2074267" cy="720000"/>
      </dsp:txXfrm>
    </dsp:sp>
    <dsp:sp modelId="{59EEA849-DEE4-4FFC-ABA0-554A03CE39EB}">
      <dsp:nvSpPr>
        <dsp:cNvPr id="0" name=""/>
        <dsp:cNvSpPr/>
      </dsp:nvSpPr>
      <dsp:spPr>
        <a:xfrm>
          <a:off x="5874259" y="898027"/>
          <a:ext cx="1265303" cy="126530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D7FC88-5123-426A-8971-65E1B8076ECC}">
      <dsp:nvSpPr>
        <dsp:cNvPr id="0" name=""/>
        <dsp:cNvSpPr/>
      </dsp:nvSpPr>
      <dsp:spPr>
        <a:xfrm>
          <a:off x="6143914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E561DD-1FE8-4354-9F79-FBEEC91436E3}">
      <dsp:nvSpPr>
        <dsp:cNvPr id="0" name=""/>
        <dsp:cNvSpPr/>
      </dsp:nvSpPr>
      <dsp:spPr>
        <a:xfrm>
          <a:off x="5469777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>
              <a:latin typeface="Calibri"/>
              <a:ea typeface="Calibri"/>
              <a:cs typeface="Calibri"/>
            </a:rPr>
            <a:t>2025-2030 Strategic Plan </a:t>
          </a:r>
          <a:r>
            <a:rPr lang="en-US" sz="1500" b="1" i="1" kern="1200">
              <a:latin typeface="Calibri"/>
              <a:ea typeface="Calibri"/>
              <a:cs typeface="Calibri"/>
            </a:rPr>
            <a:t>(After discussion)</a:t>
          </a:r>
          <a:endParaRPr lang="en-US" sz="1500" kern="1200">
            <a:latin typeface="Calibri"/>
            <a:ea typeface="Calibri"/>
            <a:cs typeface="Calibri"/>
          </a:endParaRPr>
        </a:p>
      </dsp:txBody>
      <dsp:txXfrm>
        <a:off x="5469777" y="2557440"/>
        <a:ext cx="2074267" cy="720000"/>
      </dsp:txXfrm>
    </dsp:sp>
    <dsp:sp modelId="{0444F515-C7C6-4A88-BB22-A965395B42F4}">
      <dsp:nvSpPr>
        <dsp:cNvPr id="0" name=""/>
        <dsp:cNvSpPr/>
      </dsp:nvSpPr>
      <dsp:spPr>
        <a:xfrm>
          <a:off x="8311523" y="898027"/>
          <a:ext cx="1265303" cy="126530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89340-F5A4-4082-B218-6FB29F297D1C}">
      <dsp:nvSpPr>
        <dsp:cNvPr id="0" name=""/>
        <dsp:cNvSpPr/>
      </dsp:nvSpPr>
      <dsp:spPr>
        <a:xfrm>
          <a:off x="8581178" y="1167681"/>
          <a:ext cx="725993" cy="7259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7D82A5-E6B8-4FA7-B994-7A31AA8B9746}">
      <dsp:nvSpPr>
        <dsp:cNvPr id="0" name=""/>
        <dsp:cNvSpPr/>
      </dsp:nvSpPr>
      <dsp:spPr>
        <a:xfrm>
          <a:off x="7907041" y="2557440"/>
          <a:ext cx="207426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>
              <a:latin typeface="Calibri"/>
              <a:ea typeface="Calibri"/>
              <a:cs typeface="Calibri"/>
            </a:rPr>
            <a:t>Ranking Strategic Plan Objectives </a:t>
          </a:r>
          <a:r>
            <a:rPr lang="en-US" sz="1500" b="1" i="1" kern="1200">
              <a:latin typeface="Calibri"/>
              <a:ea typeface="Calibri"/>
              <a:cs typeface="Calibri"/>
            </a:rPr>
            <a:t>(After discussion)</a:t>
          </a:r>
          <a:endParaRPr lang="en-US" sz="1500" kern="1200"/>
        </a:p>
      </dsp:txBody>
      <dsp:txXfrm>
        <a:off x="7907041" y="2557440"/>
        <a:ext cx="2074267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5BA95-6086-40BF-8E49-DE9FFB67DB8D}">
      <dsp:nvSpPr>
        <dsp:cNvPr id="0" name=""/>
        <dsp:cNvSpPr/>
      </dsp:nvSpPr>
      <dsp:spPr>
        <a:xfrm>
          <a:off x="0" y="882955"/>
          <a:ext cx="6662208" cy="16300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F9393-3FA9-45F8-97B5-D86F723D730A}">
      <dsp:nvSpPr>
        <dsp:cNvPr id="0" name=""/>
        <dsp:cNvSpPr/>
      </dsp:nvSpPr>
      <dsp:spPr>
        <a:xfrm>
          <a:off x="493096" y="1249722"/>
          <a:ext cx="896539" cy="8965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A4CF3A-0D98-4878-BB50-9A0303B807D8}">
      <dsp:nvSpPr>
        <dsp:cNvPr id="0" name=""/>
        <dsp:cNvSpPr/>
      </dsp:nvSpPr>
      <dsp:spPr>
        <a:xfrm>
          <a:off x="1882733" y="882955"/>
          <a:ext cx="4779475" cy="1630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516" tIns="172516" rIns="172516" bIns="172516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kern="1200" dirty="0">
              <a:latin typeface="Calibri Light" panose="020F0302020204030204"/>
            </a:rPr>
            <a:t>Finalize</a:t>
          </a:r>
          <a:r>
            <a:rPr lang="en-US" sz="2100" b="0" kern="1200" dirty="0"/>
            <a:t> </a:t>
          </a:r>
          <a:r>
            <a:rPr lang="en-US" sz="2100" b="0" kern="1200" dirty="0">
              <a:latin typeface="Calibri Light" panose="020F0302020204030204"/>
            </a:rPr>
            <a:t>the 2025-2030 Strategic</a:t>
          </a:r>
          <a:r>
            <a:rPr lang="en-US" sz="2100" b="0" kern="1200" dirty="0"/>
            <a:t> Plan</a:t>
          </a:r>
          <a:r>
            <a:rPr lang="en-US" sz="2100" b="1" kern="1200" dirty="0">
              <a:latin typeface="Calibri Light" panose="020F0302020204030204"/>
            </a:rPr>
            <a:t> </a:t>
          </a:r>
          <a:endParaRPr lang="en-US" sz="2100" b="0" i="0" kern="1200" dirty="0"/>
        </a:p>
      </dsp:txBody>
      <dsp:txXfrm>
        <a:off x="1882733" y="882955"/>
        <a:ext cx="4779475" cy="1630072"/>
      </dsp:txXfrm>
    </dsp:sp>
    <dsp:sp modelId="{0B211F87-3FF3-4812-8F6D-21E22DF8A9D1}">
      <dsp:nvSpPr>
        <dsp:cNvPr id="0" name=""/>
        <dsp:cNvSpPr/>
      </dsp:nvSpPr>
      <dsp:spPr>
        <a:xfrm>
          <a:off x="0" y="2920546"/>
          <a:ext cx="6662208" cy="163007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84CC88-807D-47D8-8570-5BBD73108790}">
      <dsp:nvSpPr>
        <dsp:cNvPr id="0" name=""/>
        <dsp:cNvSpPr/>
      </dsp:nvSpPr>
      <dsp:spPr>
        <a:xfrm>
          <a:off x="493096" y="3287312"/>
          <a:ext cx="896539" cy="8965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2BD4EF-1BBC-4E19-98C2-2D36819B96A3}">
      <dsp:nvSpPr>
        <dsp:cNvPr id="0" name=""/>
        <dsp:cNvSpPr/>
      </dsp:nvSpPr>
      <dsp:spPr>
        <a:xfrm>
          <a:off x="1882733" y="2920546"/>
          <a:ext cx="2997994" cy="1630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516" tIns="172516" rIns="172516" bIns="172516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Preparing for the </a:t>
          </a:r>
          <a:r>
            <a:rPr lang="en-US" sz="2100" b="1" kern="1200" dirty="0">
              <a:latin typeface="Calibri Light" panose="020F0302020204030204"/>
            </a:rPr>
            <a:t>FY27 </a:t>
          </a:r>
          <a:r>
            <a:rPr lang="en-US" sz="2100" b="1" kern="1200" dirty="0"/>
            <a:t>Budget Development</a:t>
          </a:r>
          <a:r>
            <a:rPr lang="en-US" sz="2100" b="1" kern="1200" dirty="0">
              <a:latin typeface="Calibri Light" panose="020F0302020204030204"/>
            </a:rPr>
            <a:t> Process</a:t>
          </a:r>
          <a:endParaRPr lang="en-US" sz="2100" b="1" kern="1200" dirty="0"/>
        </a:p>
      </dsp:txBody>
      <dsp:txXfrm>
        <a:off x="1882733" y="2920546"/>
        <a:ext cx="2997994" cy="1630072"/>
      </dsp:txXfrm>
    </dsp:sp>
    <dsp:sp modelId="{F76F2CD8-AF1A-49A5-8BC8-E27CB6BC9451}">
      <dsp:nvSpPr>
        <dsp:cNvPr id="0" name=""/>
        <dsp:cNvSpPr/>
      </dsp:nvSpPr>
      <dsp:spPr>
        <a:xfrm>
          <a:off x="4880727" y="2920546"/>
          <a:ext cx="1781481" cy="16300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516" tIns="172516" rIns="172516" bIns="17251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0" kern="1200" dirty="0">
              <a:latin typeface="Calibri"/>
              <a:ea typeface="Calibri"/>
              <a:cs typeface="Calibri"/>
            </a:rPr>
            <a:t>Review 2026-2027 Strategic Objectives </a:t>
          </a:r>
          <a:r>
            <a:rPr lang="en-US" sz="1600" i="1" kern="1200" dirty="0">
              <a:latin typeface="Calibri Light" panose="020F0302020204030204"/>
            </a:rPr>
            <a:t>Rankings</a:t>
          </a:r>
          <a:endParaRPr lang="en-US" sz="1600" kern="1200" dirty="0"/>
        </a:p>
      </dsp:txBody>
      <dsp:txXfrm>
        <a:off x="4880727" y="2920546"/>
        <a:ext cx="1781481" cy="16300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EDE9C-DC56-43E8-AC52-44C19EEFED33}">
      <dsp:nvSpPr>
        <dsp:cNvPr id="0" name=""/>
        <dsp:cNvSpPr/>
      </dsp:nvSpPr>
      <dsp:spPr>
        <a:xfrm>
          <a:off x="0" y="663"/>
          <a:ext cx="6662208" cy="1552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F98E2-AC06-4C4B-B743-B8696D5A3B92}">
      <dsp:nvSpPr>
        <dsp:cNvPr id="0" name=""/>
        <dsp:cNvSpPr/>
      </dsp:nvSpPr>
      <dsp:spPr>
        <a:xfrm>
          <a:off x="469501" y="349879"/>
          <a:ext cx="853638" cy="85363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1000" r="-21000"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ECE95A-5233-43B2-B453-34F1CC6C119B}">
      <dsp:nvSpPr>
        <dsp:cNvPr id="0" name=""/>
        <dsp:cNvSpPr/>
      </dsp:nvSpPr>
      <dsp:spPr>
        <a:xfrm>
          <a:off x="1792641" y="663"/>
          <a:ext cx="2997994" cy="1552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261" tIns="164261" rIns="164261" bIns="16426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kern="1200" dirty="0">
              <a:latin typeface="Calibri"/>
              <a:ea typeface="Calibri"/>
              <a:cs typeface="Calibri"/>
            </a:rPr>
            <a:t>Principal’s Report</a:t>
          </a:r>
        </a:p>
      </dsp:txBody>
      <dsp:txXfrm>
        <a:off x="1792641" y="663"/>
        <a:ext cx="2997994" cy="1552070"/>
      </dsp:txXfrm>
    </dsp:sp>
    <dsp:sp modelId="{E76D1A0F-435C-4C07-A699-5543615B19CD}">
      <dsp:nvSpPr>
        <dsp:cNvPr id="0" name=""/>
        <dsp:cNvSpPr/>
      </dsp:nvSpPr>
      <dsp:spPr>
        <a:xfrm>
          <a:off x="4790635" y="663"/>
          <a:ext cx="1871573" cy="1552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261" tIns="164261" rIns="164261" bIns="164261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Calibri"/>
              <a:ea typeface="Calibri"/>
              <a:cs typeface="Calibri"/>
            </a:rPr>
            <a:t>CCRPI Results </a:t>
          </a:r>
          <a:r>
            <a:rPr lang="en-US" sz="1800" b="0" i="1" kern="1200" dirty="0">
              <a:latin typeface="Calibri"/>
              <a:ea typeface="Calibri"/>
              <a:cs typeface="Calibri"/>
            </a:rPr>
            <a:t>(if not previously discussed</a:t>
          </a:r>
          <a:r>
            <a:rPr lang="en-US" sz="1800" b="0" kern="1200" dirty="0">
              <a:latin typeface="Calibri"/>
              <a:ea typeface="Calibri"/>
              <a:cs typeface="Calibri"/>
            </a:rPr>
            <a:t>)</a:t>
          </a:r>
        </a:p>
      </dsp:txBody>
      <dsp:txXfrm>
        <a:off x="4790635" y="663"/>
        <a:ext cx="1871573" cy="1552070"/>
      </dsp:txXfrm>
    </dsp:sp>
    <dsp:sp modelId="{F257389E-C35D-43EA-A227-2D9780D7D893}">
      <dsp:nvSpPr>
        <dsp:cNvPr id="0" name=""/>
        <dsp:cNvSpPr/>
      </dsp:nvSpPr>
      <dsp:spPr>
        <a:xfrm>
          <a:off x="0" y="1940751"/>
          <a:ext cx="6662208" cy="1552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CE61A-30D6-472E-977E-DD5C448FCE82}">
      <dsp:nvSpPr>
        <dsp:cNvPr id="0" name=""/>
        <dsp:cNvSpPr/>
      </dsp:nvSpPr>
      <dsp:spPr>
        <a:xfrm>
          <a:off x="469501" y="2289967"/>
          <a:ext cx="853638" cy="853638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83000" r="-83000"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36F0D-7DEA-488B-8519-3CCB9FFF2DF7}">
      <dsp:nvSpPr>
        <dsp:cNvPr id="0" name=""/>
        <dsp:cNvSpPr/>
      </dsp:nvSpPr>
      <dsp:spPr>
        <a:xfrm>
          <a:off x="1792641" y="1940751"/>
          <a:ext cx="4869567" cy="1552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261" tIns="164261" rIns="164261" bIns="16426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kern="1200" dirty="0">
              <a:latin typeface="Calibri"/>
              <a:ea typeface="Calibri"/>
              <a:cs typeface="Calibri"/>
            </a:rPr>
            <a:t>Cluster Advisory Team Report </a:t>
          </a:r>
          <a:r>
            <a:rPr lang="en-US" sz="2500" b="0" i="1" kern="1200" dirty="0">
              <a:latin typeface="Calibri"/>
              <a:ea typeface="Calibri"/>
              <a:cs typeface="Calibri"/>
            </a:rPr>
            <a:t>(if not previously </a:t>
          </a:r>
          <a:r>
            <a:rPr lang="en-US" sz="2500" i="1" kern="1200" dirty="0">
              <a:latin typeface="Calibri"/>
              <a:ea typeface="Calibri"/>
              <a:cs typeface="Calibri"/>
            </a:rPr>
            <a:t>discussed</a:t>
          </a:r>
          <a:r>
            <a:rPr lang="en-US" sz="2500" i="0" kern="1200" dirty="0">
              <a:latin typeface="Calibri"/>
              <a:ea typeface="Calibri"/>
              <a:cs typeface="Calibri"/>
            </a:rPr>
            <a:t>)</a:t>
          </a:r>
        </a:p>
      </dsp:txBody>
      <dsp:txXfrm>
        <a:off x="1792641" y="1940751"/>
        <a:ext cx="4869567" cy="1552070"/>
      </dsp:txXfrm>
    </dsp:sp>
    <dsp:sp modelId="{E1532541-9034-43FB-AA39-8D75DFC1294D}">
      <dsp:nvSpPr>
        <dsp:cNvPr id="0" name=""/>
        <dsp:cNvSpPr/>
      </dsp:nvSpPr>
      <dsp:spPr>
        <a:xfrm>
          <a:off x="0" y="3880840"/>
          <a:ext cx="6662208" cy="15520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FD0E84-9458-418A-A779-307F2EFE9EF4}">
      <dsp:nvSpPr>
        <dsp:cNvPr id="0" name=""/>
        <dsp:cNvSpPr/>
      </dsp:nvSpPr>
      <dsp:spPr>
        <a:xfrm>
          <a:off x="469501" y="4230055"/>
          <a:ext cx="853638" cy="8536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5D676-05D6-4CFF-8F01-73815E68F07A}">
      <dsp:nvSpPr>
        <dsp:cNvPr id="0" name=""/>
        <dsp:cNvSpPr/>
      </dsp:nvSpPr>
      <dsp:spPr>
        <a:xfrm>
          <a:off x="1792641" y="3880840"/>
          <a:ext cx="4869567" cy="1552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261" tIns="164261" rIns="164261" bIns="16426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i="0" kern="1200" dirty="0">
              <a:latin typeface="Calibri"/>
              <a:ea typeface="Calibri"/>
              <a:cs typeface="Calibri"/>
            </a:rPr>
            <a:t>APS Forward 2040 – Long-Range Facilities </a:t>
          </a:r>
          <a:r>
            <a:rPr lang="en-US" sz="2500" b="0" kern="1200" dirty="0">
              <a:latin typeface="Calibri"/>
              <a:ea typeface="Calibri"/>
              <a:cs typeface="Calibri"/>
            </a:rPr>
            <a:t>Plan</a:t>
          </a:r>
          <a:r>
            <a:rPr lang="en-US" sz="2500" i="0" kern="1200" dirty="0">
              <a:latin typeface="Calibri"/>
              <a:ea typeface="Calibri"/>
              <a:cs typeface="Calibri"/>
            </a:rPr>
            <a:t> Update </a:t>
          </a:r>
          <a:r>
            <a:rPr lang="en-US" sz="2500" i="1" kern="1200" dirty="0">
              <a:latin typeface="Calibri"/>
              <a:ea typeface="Calibri"/>
              <a:cs typeface="Calibri"/>
            </a:rPr>
            <a:t>(if needed)</a:t>
          </a:r>
          <a:endParaRPr lang="en-US" sz="2500" b="0" i="0" kern="1200" dirty="0">
            <a:latin typeface="Calibri"/>
            <a:ea typeface="Calibri"/>
            <a:cs typeface="Calibri"/>
          </a:endParaRPr>
        </a:p>
      </dsp:txBody>
      <dsp:txXfrm>
        <a:off x="1792641" y="3880840"/>
        <a:ext cx="4869567" cy="1552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968FE-AD3D-444F-B6A8-796D946DC3A6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12EAA-B504-4DE4-86AF-9234CC185A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0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EECF6FD4-5ADA-B8FA-43BC-9ACF8857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>
            <a:extLst>
              <a:ext uri="{FF2B5EF4-FFF2-40B4-BE49-F238E27FC236}">
                <a16:creationId xmlns:a16="http://schemas.microsoft.com/office/drawing/2014/main" id="{969C001D-C9A8-D2C1-95FC-34B71AE63B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>
            <a:extLst>
              <a:ext uri="{FF2B5EF4-FFF2-40B4-BE49-F238E27FC236}">
                <a16:creationId xmlns:a16="http://schemas.microsoft.com/office/drawing/2014/main" id="{84B5A353-961E-BAFE-3D41-731C04659F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34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87a0e0debc_5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g387a0e0debc_5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charter system gives APS </a:t>
            </a:r>
            <a:r>
              <a:rPr lang="en-US" b="1" dirty="0"/>
              <a:t>flexibility from state/district rules</a:t>
            </a:r>
            <a:r>
              <a:rPr lang="en-US" dirty="0"/>
              <a:t> in exchange for </a:t>
            </a:r>
            <a:r>
              <a:rPr lang="en-US" b="1" dirty="0"/>
              <a:t>higher accountability</a:t>
            </a:r>
            <a:r>
              <a:rPr lang="en-US" dirty="0"/>
              <a:t> and increased school-level autonomy. </a:t>
            </a:r>
          </a:p>
          <a:p>
            <a:r>
              <a:rPr lang="en-US" dirty="0"/>
              <a:t>Charter Renewal CAT Engagement …</a:t>
            </a:r>
          </a:p>
          <a:p>
            <a:r>
              <a:rPr lang="en-US" dirty="0"/>
              <a:t>GO Teams influence key areas: </a:t>
            </a:r>
            <a:r>
              <a:rPr lang="en-US" b="1" dirty="0"/>
              <a:t>school improvement goals, budget input, curriculum alignment, personnel feedback</a:t>
            </a:r>
            <a:r>
              <a:rPr lang="en-US" dirty="0"/>
              <a:t>, and school operations. </a:t>
            </a:r>
          </a:p>
          <a:p>
            <a:r>
              <a:rPr lang="en-US" dirty="0"/>
              <a:t>Charter Renewal CAT Engagement …</a:t>
            </a:r>
          </a:p>
          <a:p>
            <a:r>
              <a:rPr lang="en-US" dirty="0"/>
              <a:t>APS has used flexibilities in </a:t>
            </a:r>
            <a:r>
              <a:rPr lang="en-US" b="1" dirty="0"/>
              <a:t>staffing, scheduling, TKES cycles, intensives for academics, seat-time waivers, and Student Success Funding</a:t>
            </a:r>
            <a:r>
              <a:rPr lang="en-US" dirty="0"/>
              <a:t>. </a:t>
            </a:r>
          </a:p>
          <a:p>
            <a:r>
              <a:rPr lang="en-US" dirty="0"/>
              <a:t>Charter Renewal CAT Engagement …</a:t>
            </a:r>
          </a:p>
          <a:p>
            <a:r>
              <a:rPr lang="en-US" dirty="0"/>
              <a:t>Renewal is an opportunity to request </a:t>
            </a:r>
            <a:r>
              <a:rPr lang="en-US" b="1" dirty="0"/>
              <a:t>additional flexibilities</a:t>
            </a:r>
            <a:r>
              <a:rPr lang="en-US" dirty="0"/>
              <a:t> that support MAJ’s STEAM/PBL priorities—such as staffing models, scheduling innovation, and enhanced student supports.</a:t>
            </a:r>
          </a:p>
          <a:p>
            <a:r>
              <a:rPr lang="en-US" dirty="0"/>
              <a:t>GO Teams are being asked to reflect on </a:t>
            </a:r>
            <a:r>
              <a:rPr lang="en-US" b="1" dirty="0"/>
              <a:t>what governance structures should be strengthened</a:t>
            </a:r>
            <a:r>
              <a:rPr lang="en-US" dirty="0"/>
              <a:t> and what innovations will most benefit the school over the next five years. </a:t>
            </a:r>
          </a:p>
          <a:p>
            <a:r>
              <a:rPr lang="en-US" dirty="0"/>
              <a:t>Charter Renewal CAT Engagement …</a:t>
            </a:r>
          </a:p>
          <a:p>
            <a:r>
              <a:rPr lang="en-US" dirty="0"/>
              <a:t>APS’ charter contract ends </a:t>
            </a:r>
            <a:r>
              <a:rPr lang="en-US" b="1" dirty="0"/>
              <a:t>June 2025</a:t>
            </a:r>
            <a:r>
              <a:rPr lang="en-US" dirty="0"/>
              <a:t>; the renewal process includes submitting the Letter of Intent, application, interviews, and updating waivers/innovations for the next contract cycle. APS faces a </a:t>
            </a:r>
            <a:r>
              <a:rPr lang="en-US" b="1" dirty="0"/>
              <a:t>significant budget gap</a:t>
            </a:r>
            <a:r>
              <a:rPr lang="en-US" dirty="0"/>
              <a:t> due to rising costs (salaries, benefits, student services) outpacing revenue growth, with expenditures rising 11% vs. only 5% revenue growth. </a:t>
            </a:r>
          </a:p>
          <a:p>
            <a:r>
              <a:rPr lang="en-US" dirty="0" err="1"/>
              <a:t>Finance_Budget_Commission_Septe</a:t>
            </a:r>
            <a:r>
              <a:rPr lang="en-US" dirty="0"/>
              <a:t>…</a:t>
            </a:r>
          </a:p>
          <a:p>
            <a:r>
              <a:rPr lang="en-US" dirty="0"/>
              <a:t>The district has </a:t>
            </a:r>
            <a:r>
              <a:rPr lang="en-US" b="1" dirty="0"/>
              <a:t>reduced reliance on fund balance by 84%</a:t>
            </a:r>
            <a:r>
              <a:rPr lang="en-US" dirty="0"/>
              <a:t> from FY25 to FY26, limiting one-time fixes and requiring long-term sustainability measures. </a:t>
            </a:r>
          </a:p>
          <a:p>
            <a:r>
              <a:rPr lang="en-US" dirty="0" err="1"/>
              <a:t>Finance_Budget_Commission_Septe</a:t>
            </a:r>
            <a:r>
              <a:rPr lang="en-US" dirty="0"/>
              <a:t>…</a:t>
            </a:r>
          </a:p>
          <a:p>
            <a:r>
              <a:rPr lang="en-US" dirty="0"/>
              <a:t>Major cost drivers include </a:t>
            </a:r>
            <a:r>
              <a:rPr lang="en-US" b="1" dirty="0"/>
              <a:t>competitive salaries</a:t>
            </a:r>
            <a:r>
              <a:rPr lang="en-US" dirty="0"/>
              <a:t>, increased </a:t>
            </a:r>
            <a:r>
              <a:rPr lang="en-US" b="1" dirty="0"/>
              <a:t>state health insurance and TRS rates</a:t>
            </a:r>
            <a:r>
              <a:rPr lang="en-US" dirty="0"/>
              <a:t>, and higher staffing levels due to many </a:t>
            </a:r>
            <a:r>
              <a:rPr lang="en-US" b="1" dirty="0"/>
              <a:t>small, under-enrolled schools</a:t>
            </a:r>
            <a:r>
              <a:rPr lang="en-US" dirty="0"/>
              <a:t>. </a:t>
            </a:r>
          </a:p>
          <a:p>
            <a:r>
              <a:rPr lang="en-US" dirty="0" err="1"/>
              <a:t>Finance_Budget_Commission_Septe</a:t>
            </a:r>
            <a:r>
              <a:rPr lang="en-US" dirty="0"/>
              <a:t>…</a:t>
            </a:r>
          </a:p>
          <a:p>
            <a:r>
              <a:rPr lang="en-US" dirty="0"/>
              <a:t>APS has implemented cost controls, including </a:t>
            </a:r>
            <a:r>
              <a:rPr lang="en-US" b="1" dirty="0"/>
              <a:t>cutting 146 central office positions</a:t>
            </a:r>
            <a:r>
              <a:rPr lang="en-US" dirty="0"/>
              <a:t>, reducing duplicated programs, and constraining utilities and non-personnel spending. </a:t>
            </a:r>
          </a:p>
          <a:p>
            <a:r>
              <a:rPr lang="en-US" dirty="0" err="1"/>
              <a:t>Finance_Budget_Commission_Septe</a:t>
            </a:r>
            <a:r>
              <a:rPr lang="en-US" dirty="0"/>
              <a:t>…</a:t>
            </a:r>
          </a:p>
          <a:p>
            <a:r>
              <a:rPr lang="en-US" dirty="0"/>
              <a:t>External pressures—such as </a:t>
            </a:r>
            <a:r>
              <a:rPr lang="en-US" b="1" dirty="0"/>
              <a:t>declining enrollment, rising competition, inflation, and shifts in tax digest values</a:t>
            </a:r>
            <a:r>
              <a:rPr lang="en-US" dirty="0"/>
              <a:t>—create additional constraints on future budgeting.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12EAA-B504-4DE4-86AF-9234CC185AA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248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4ECA-11AD-15CE-79E9-2DF3E543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5332C-1121-B38E-4EBA-A36939DBA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08063" y="41275"/>
            <a:ext cx="1771650" cy="9969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4DEAA-2D6C-EBD6-C96A-2832E8726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39191" tIns="19596" rIns="39191" bIns="19596"/>
          <a:lstStyle/>
          <a:p>
            <a:endParaRPr lang="en-US" dirty="0"/>
          </a:p>
          <a:p>
            <a:r>
              <a:rPr lang="en-US" dirty="0"/>
              <a:t>Next on our agenda, we’d like to welcome our representative to the Long-Range Comprehensive Facilities Master Plan Taskforce. As many of you know, this taskforce plays a key role in shaping the future of our district’s facilities — ensuring they are aligned with projected enrollment, instructional needs, safety standards, and long-term community use."</a:t>
            </a:r>
          </a:p>
          <a:p>
            <a:endParaRPr lang="en-US" dirty="0"/>
          </a:p>
          <a:p>
            <a:r>
              <a:rPr lang="en-US" dirty="0"/>
              <a:t>Over the summer, the taskforce has been hard at work reviewing data, exploring options, and engaging in important planning conversations. </a:t>
            </a:r>
            <a:r>
              <a:rPr lang="en-US" dirty="0">
                <a:solidFill>
                  <a:srgbClr val="0070C0"/>
                </a:solidFill>
              </a:rPr>
              <a:t>[Name of Representative]</a:t>
            </a:r>
            <a:r>
              <a:rPr lang="en-US" dirty="0"/>
              <a:t> will share an update on what’s been done so far, any key decisions or recommendations that have been made, and what’s ahead — including opportunities for the public to provide input.</a:t>
            </a:r>
          </a:p>
          <a:p>
            <a:endParaRPr lang="en-US" dirty="0"/>
          </a:p>
          <a:p>
            <a:r>
              <a:rPr lang="en-US" i="1" dirty="0">
                <a:solidFill>
                  <a:srgbClr val="0070C0"/>
                </a:solidFill>
              </a:rPr>
              <a:t>[Allow the FMP representative to provide an update and answers questions.  After this is concluded:]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r>
              <a:rPr lang="en-US" dirty="0"/>
              <a:t>Thank you </a:t>
            </a:r>
            <a:r>
              <a:rPr lang="en-US" dirty="0">
                <a:solidFill>
                  <a:srgbClr val="0070C0"/>
                </a:solidFill>
              </a:rPr>
              <a:t>[Name of Representative]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A report will be presented to the Board at its August 11 meeting, and the options will become public the week of August 18. </a:t>
            </a:r>
          </a:p>
          <a:p>
            <a:endParaRPr lang="en-US" dirty="0"/>
          </a:p>
          <a:p>
            <a:r>
              <a:rPr lang="en-US" dirty="0"/>
              <a:t>There are several upcoming public meetings where you can learn more and share your thoughts. The next public  meetings are scheduled for: August 25, October 20, and November 10</a:t>
            </a:r>
          </a:p>
          <a:p>
            <a:endParaRPr lang="en-US" dirty="0"/>
          </a:p>
          <a:p>
            <a:r>
              <a:rPr lang="en-US" dirty="0"/>
              <a:t>On each date, there will be a virtual meeting at noon and an in-person meeting at the Central Office at 6PM.</a:t>
            </a:r>
          </a:p>
          <a:p>
            <a:r>
              <a:rPr lang="en-US" dirty="0"/>
              <a:t>   </a:t>
            </a:r>
          </a:p>
          <a:p>
            <a:r>
              <a:rPr lang="en-US" dirty="0"/>
              <a:t>I strongly encourage you all to attend these meetings. This is a critical time for public input, and your voice is essential.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C48C-FFF5-FA82-95AA-1BAC56710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39191" tIns="19596" rIns="39191" bIns="19596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AD6E2-5CF6-4D83-A048-1577DD4C32B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92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98E66DD-51B1-4BF7-9539-DEA51BFAEFD8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04F4-028A-4A36-B306-1FBAFF258B24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7569E6D-812C-4C70-BB51-98F32992DB43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F10287DF-640A-4181-8B82-4913718EF244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74BE3E1-3173-4AB6-90EF-CE84B9FBD77E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D357-68ED-48AA-AC18-9CC27DEA9490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CC8BAEE-D0AF-4323-A024-1416F995B386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6E0D4-CA65-4DD1-8546-2CC4E75B8B9D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19DEFE7-E1FA-4CA7-8A5A-F9AB210CE638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6260-7573-4697-9E59-AA19A1D5C255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B049DE4-AD7B-432F-9E35-775F5F8CC6AD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54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85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righ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7BF4D0-D641-9859-157D-B9094EF3D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385" y="446313"/>
            <a:ext cx="5179615" cy="144874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add section header title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115AE488-757F-4C5A-7733-85C1D1EA98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5181600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0"/>
            </a:lvl1pPr>
            <a:lvl2pPr>
              <a:spcBef>
                <a:spcPts val="0"/>
              </a:spcBef>
              <a:spcAft>
                <a:spcPts val="1200"/>
              </a:spcAft>
              <a:defRPr sz="1800" b="0"/>
            </a:lvl2pPr>
            <a:lvl3pPr>
              <a:spcBef>
                <a:spcPts val="0"/>
              </a:spcBef>
              <a:spcAft>
                <a:spcPts val="1200"/>
              </a:spcAft>
              <a:defRPr sz="1600" b="0"/>
            </a:lvl3pPr>
            <a:lvl4pPr>
              <a:spcBef>
                <a:spcPts val="0"/>
              </a:spcBef>
              <a:spcAft>
                <a:spcPts val="1200"/>
              </a:spcAft>
              <a:defRPr sz="1400" b="0"/>
            </a:lvl4pPr>
            <a:lvl5pPr>
              <a:spcBef>
                <a:spcPts val="0"/>
              </a:spcBef>
              <a:spcAft>
                <a:spcPts val="1200"/>
              </a:spcAft>
              <a:defRPr sz="1400" b="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0320" y="6475279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DD264F-42B5-DBB0-9839-DB4C6827ED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6950" y="0"/>
            <a:ext cx="6115050" cy="6868886"/>
          </a:xfrm>
          <a:custGeom>
            <a:avLst/>
            <a:gdLst>
              <a:gd name="connsiteX0" fmla="*/ 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0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2024742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3603171 h 6858000"/>
              <a:gd name="connsiteX3" fmla="*/ 6115050 w 6115050"/>
              <a:gd name="connsiteY3" fmla="*/ 6858000 h 6858000"/>
              <a:gd name="connsiteX4" fmla="*/ 0 w 6115050"/>
              <a:gd name="connsiteY4" fmla="*/ 6858000 h 6858000"/>
              <a:gd name="connsiteX5" fmla="*/ 2024742 w 6115050"/>
              <a:gd name="connsiteY5" fmla="*/ 0 h 6858000"/>
              <a:gd name="connsiteX0" fmla="*/ 2024742 w 6115050"/>
              <a:gd name="connsiteY0" fmla="*/ 0 h 6868886"/>
              <a:gd name="connsiteX1" fmla="*/ 6115050 w 6115050"/>
              <a:gd name="connsiteY1" fmla="*/ 0 h 6868886"/>
              <a:gd name="connsiteX2" fmla="*/ 6115050 w 6115050"/>
              <a:gd name="connsiteY2" fmla="*/ 3603171 h 6868886"/>
              <a:gd name="connsiteX3" fmla="*/ 5157107 w 6115050"/>
              <a:gd name="connsiteY3" fmla="*/ 6868886 h 6868886"/>
              <a:gd name="connsiteX4" fmla="*/ 0 w 6115050"/>
              <a:gd name="connsiteY4" fmla="*/ 6858000 h 6868886"/>
              <a:gd name="connsiteX5" fmla="*/ 2024742 w 6115050"/>
              <a:gd name="connsiteY5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5050" h="6868886">
                <a:moveTo>
                  <a:pt x="2024742" y="0"/>
                </a:moveTo>
                <a:lnTo>
                  <a:pt x="6115050" y="0"/>
                </a:lnTo>
                <a:lnTo>
                  <a:pt x="6115050" y="3603171"/>
                </a:lnTo>
                <a:lnTo>
                  <a:pt x="5157107" y="6868886"/>
                </a:lnTo>
                <a:lnTo>
                  <a:pt x="0" y="6858000"/>
                </a:lnTo>
                <a:lnTo>
                  <a:pt x="2024742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logo with a red and blue design&#10;&#10;AI-generated content may be incorrect.">
            <a:extLst>
              <a:ext uri="{FF2B5EF4-FFF2-40B4-BE49-F238E27FC236}">
                <a16:creationId xmlns:a16="http://schemas.microsoft.com/office/drawing/2014/main" id="{1FC1D56E-BE51-3A61-B267-01B826D76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7" y="5925310"/>
            <a:ext cx="1600200" cy="6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9091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D4B52239-6E7C-7704-54B1-146D9284B0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87C0F86-AE71-BDCA-7DEE-3556B40CE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7436EE3B-4D91-73EF-0B37-862CD30FF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46FC63FE-F738-97E8-47D1-6BDDA94D29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B192EB86-26F4-4E35-4516-04F972DBAE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08CD392B-9092-7118-D6A2-F13AA62ED0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3397" y="6356349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C17EF39-DC8C-67E9-77A7-C36B83647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15593" y="6398103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E6CC2E8C-0CCC-5568-C902-C1B672970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51F58-5227-F1A2-65E1-100014E5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8F3CF802-A0B2-4A5F-AAD0-02B2E6DAE08D}" type="datetime1">
              <a:rPr lang="en-US" smtClean="0"/>
              <a:pPr/>
              <a:t>12/8/2025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F107F-E193-DCEB-4765-E0F6FD9E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758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6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860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22081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3835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3A3E8B6-2BD8-19E0-7F51-7A25EF836F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753" y="1310262"/>
            <a:ext cx="10803179" cy="189159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here to Thank Your Audience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65E86D-5BA6-FC16-9B8D-2C8476AB9DF5}"/>
              </a:ext>
            </a:extLst>
          </p:cNvPr>
          <p:cNvCxnSpPr>
            <a:cxnSpLocks/>
          </p:cNvCxnSpPr>
          <p:nvPr userDrawn="1"/>
        </p:nvCxnSpPr>
        <p:spPr>
          <a:xfrm>
            <a:off x="1905000" y="3429000"/>
            <a:ext cx="9078685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B200B972-8B0A-443C-0F28-7F066D618F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34" y="3794757"/>
            <a:ext cx="464921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125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7D1-6026-2C2C-EF25-9AC5D5819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35E99-513F-3081-8CF1-D6E79F1AE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CE3C2-87A2-38C3-ACD1-B85C0677C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4E648-5FCE-0943-F1C8-D63A16F8E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C98C4-1E06-BFEA-C1DB-B703029EF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95F045-E317-68C1-9039-3660767A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D766868-FF28-409D-8D55-B9C875EB9A9A}" type="datetime1">
              <a:rPr lang="en-US" smtClean="0"/>
              <a:pPr/>
              <a:t>12/8/2025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1DB05-42E9-187D-5B98-CA7BA818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574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right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E7BF4D0-D641-9859-157D-B9094EF3D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385" y="446313"/>
            <a:ext cx="5179615" cy="144874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add section header title</a:t>
            </a: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115AE488-757F-4C5A-7733-85C1D1EA98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14399" y="2022250"/>
            <a:ext cx="5181600" cy="374718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 b="0"/>
            </a:lvl1pPr>
            <a:lvl2pPr>
              <a:spcBef>
                <a:spcPts val="0"/>
              </a:spcBef>
              <a:spcAft>
                <a:spcPts val="1200"/>
              </a:spcAft>
              <a:defRPr sz="1800" b="0"/>
            </a:lvl2pPr>
            <a:lvl3pPr>
              <a:spcBef>
                <a:spcPts val="0"/>
              </a:spcBef>
              <a:spcAft>
                <a:spcPts val="1200"/>
              </a:spcAft>
              <a:defRPr sz="1600" b="0"/>
            </a:lvl3pPr>
            <a:lvl4pPr>
              <a:spcBef>
                <a:spcPts val="0"/>
              </a:spcBef>
              <a:spcAft>
                <a:spcPts val="1200"/>
              </a:spcAft>
              <a:defRPr sz="1400" b="0"/>
            </a:lvl4pPr>
            <a:lvl5pPr>
              <a:spcBef>
                <a:spcPts val="0"/>
              </a:spcBef>
              <a:spcAft>
                <a:spcPts val="1200"/>
              </a:spcAft>
              <a:defRPr sz="1400" b="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B66675-D8A5-0062-EB51-C8069A2C3C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0320" y="6475279"/>
            <a:ext cx="631065" cy="2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DD264F-42B5-DBB0-9839-DB4C6827ED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76950" y="0"/>
            <a:ext cx="6115050" cy="6868886"/>
          </a:xfrm>
          <a:custGeom>
            <a:avLst/>
            <a:gdLst>
              <a:gd name="connsiteX0" fmla="*/ 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0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2024742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3603171 h 6858000"/>
              <a:gd name="connsiteX3" fmla="*/ 6115050 w 6115050"/>
              <a:gd name="connsiteY3" fmla="*/ 6858000 h 6858000"/>
              <a:gd name="connsiteX4" fmla="*/ 0 w 6115050"/>
              <a:gd name="connsiteY4" fmla="*/ 6858000 h 6858000"/>
              <a:gd name="connsiteX5" fmla="*/ 2024742 w 6115050"/>
              <a:gd name="connsiteY5" fmla="*/ 0 h 6858000"/>
              <a:gd name="connsiteX0" fmla="*/ 2024742 w 6115050"/>
              <a:gd name="connsiteY0" fmla="*/ 0 h 6868886"/>
              <a:gd name="connsiteX1" fmla="*/ 6115050 w 6115050"/>
              <a:gd name="connsiteY1" fmla="*/ 0 h 6868886"/>
              <a:gd name="connsiteX2" fmla="*/ 6115050 w 6115050"/>
              <a:gd name="connsiteY2" fmla="*/ 3603171 h 6868886"/>
              <a:gd name="connsiteX3" fmla="*/ 5157107 w 6115050"/>
              <a:gd name="connsiteY3" fmla="*/ 6868886 h 6868886"/>
              <a:gd name="connsiteX4" fmla="*/ 0 w 6115050"/>
              <a:gd name="connsiteY4" fmla="*/ 6858000 h 6868886"/>
              <a:gd name="connsiteX5" fmla="*/ 2024742 w 6115050"/>
              <a:gd name="connsiteY5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5050" h="6868886">
                <a:moveTo>
                  <a:pt x="2024742" y="0"/>
                </a:moveTo>
                <a:lnTo>
                  <a:pt x="6115050" y="0"/>
                </a:lnTo>
                <a:lnTo>
                  <a:pt x="6115050" y="3603171"/>
                </a:lnTo>
                <a:lnTo>
                  <a:pt x="5157107" y="6868886"/>
                </a:lnTo>
                <a:lnTo>
                  <a:pt x="0" y="6858000"/>
                </a:lnTo>
                <a:lnTo>
                  <a:pt x="2024742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logo with a red and blue design&#10;&#10;AI-generated content may be incorrect.">
            <a:extLst>
              <a:ext uri="{FF2B5EF4-FFF2-40B4-BE49-F238E27FC236}">
                <a16:creationId xmlns:a16="http://schemas.microsoft.com/office/drawing/2014/main" id="{1FC1D56E-BE51-3A61-B267-01B826D76F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7" y="5925310"/>
            <a:ext cx="1600200" cy="6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14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E3FCC-785C-4EC4-B782-9133218B75DD}" type="datetime1">
              <a:rPr lang="en-US" smtClean="0"/>
              <a:t>12/8/2025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652" r:id="rId4"/>
    <p:sldLayoutId id="2147483653" r:id="rId5"/>
    <p:sldLayoutId id="2147483707" r:id="rId6"/>
    <p:sldLayoutId id="2147483655" r:id="rId7"/>
    <p:sldLayoutId id="2147483656" r:id="rId8"/>
    <p:sldLayoutId id="2147483657" r:id="rId9"/>
    <p:sldLayoutId id="2147483708" r:id="rId10"/>
    <p:sldLayoutId id="2147483704" r:id="rId11"/>
    <p:sldLayoutId id="2147483705" r:id="rId12"/>
    <p:sldLayoutId id="2147483706" r:id="rId13"/>
    <p:sldLayoutId id="2147483711" r:id="rId14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17979B4-0901-2F3F-4483-D31E6B812F7C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70" r:id="rId14"/>
    <p:sldLayoutId id="2147483671" r:id="rId15"/>
    <p:sldLayoutId id="2147483672" r:id="rId16"/>
    <p:sldLayoutId id="2147483674" r:id="rId17"/>
    <p:sldLayoutId id="2147483676" r:id="rId18"/>
    <p:sldLayoutId id="2147483677" r:id="rId19"/>
    <p:sldLayoutId id="2147483710" r:id="rId20"/>
    <p:sldLayoutId id="2147483709" r:id="rId21"/>
    <p:sldLayoutId id="2147483678" r:id="rId22"/>
    <p:sldLayoutId id="2147483699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48.svg"/><Relationship Id="rId9" Type="http://schemas.openxmlformats.org/officeDocument/2006/relationships/hyperlink" Target="https://www.atlantapublicschools.us/APS2040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0954" y="885221"/>
            <a:ext cx="7015475" cy="1785739"/>
          </a:xfrm>
        </p:spPr>
        <p:txBody>
          <a:bodyPr>
            <a:normAutofit/>
          </a:bodyPr>
          <a:lstStyle/>
          <a:p>
            <a:r>
              <a:rPr lang="en-US" sz="4800" b="1" dirty="0"/>
              <a:t>Preparing for </a:t>
            </a:r>
            <a:br>
              <a:rPr lang="en-US" sz="4800" b="1" dirty="0"/>
            </a:br>
            <a:r>
              <a:rPr lang="en-US" sz="4800" b="1" dirty="0"/>
              <a:t>FY27 Budget Development</a:t>
            </a:r>
            <a:endParaRPr lang="en-US" sz="4800" b="1" dirty="0">
              <a:ea typeface="Calibri Light"/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3409" y="3369072"/>
            <a:ext cx="5414125" cy="2037158"/>
          </a:xfrm>
        </p:spPr>
        <p:txBody>
          <a:bodyPr vert="horz" lIns="91440" tIns="0" rIns="91440" bIns="45720" rtlCol="0" anchor="t">
            <a:normAutofit fontScale="92500" lnSpcReduction="20000"/>
          </a:bodyPr>
          <a:lstStyle/>
          <a:p>
            <a:r>
              <a:rPr lang="en-US" sz="3600" dirty="0"/>
              <a:t>M. Agnes Jones ES</a:t>
            </a:r>
            <a:endParaRPr lang="en-US" dirty="0"/>
          </a:p>
          <a:p>
            <a:r>
              <a:rPr lang="en-US" sz="3600" dirty="0"/>
              <a:t>GO Team Business Meeting #4</a:t>
            </a:r>
          </a:p>
          <a:p>
            <a:r>
              <a:rPr lang="en-US" sz="3600" dirty="0"/>
              <a:t>December 11, 2025</a:t>
            </a:r>
            <a:endParaRPr lang="en-US" dirty="0"/>
          </a:p>
        </p:txBody>
      </p:sp>
      <p:pic>
        <p:nvPicPr>
          <p:cNvPr id="5" name="Picture 4" descr="A blue and yellow logo&#10;&#10;AI-generated content may be incorrect.">
            <a:extLst>
              <a:ext uri="{FF2B5EF4-FFF2-40B4-BE49-F238E27FC236}">
                <a16:creationId xmlns:a16="http://schemas.microsoft.com/office/drawing/2014/main" id="{AB1C2DFE-7A83-BF98-D75D-0499B70CD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3154" y="105021"/>
            <a:ext cx="2498908" cy="249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B86D6-629E-F42A-C3B5-528080602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928" y="1124998"/>
            <a:ext cx="3456122" cy="4589717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ea typeface="Calibri Light"/>
                <a:cs typeface="Calibri Light"/>
              </a:rPr>
              <a:t>Agenda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28FB0-E090-E810-C78E-113A72913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136" y="312190"/>
            <a:ext cx="6232560" cy="6278161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Action Items </a:t>
            </a:r>
            <a:r>
              <a:rPr lang="en-US" sz="1600" i="1" dirty="0">
                <a:latin typeface="Calibri"/>
                <a:ea typeface="Calibri"/>
                <a:cs typeface="Calibri"/>
              </a:rPr>
              <a:t>(add items as needed)</a:t>
            </a:r>
            <a:endParaRPr lang="en-US" sz="1600" dirty="0">
              <a:latin typeface="Calibri"/>
              <a:ea typeface="Calibri"/>
              <a:cs typeface="Calibri"/>
            </a:endParaRP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Approval of Agenda 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Approval of Previous Minutes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Fill Parent Vacancy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2025-2030 Strategic Plan </a:t>
            </a:r>
            <a:r>
              <a:rPr lang="en-US" b="1" i="1" dirty="0">
                <a:latin typeface="Calibri"/>
                <a:ea typeface="Calibri"/>
                <a:cs typeface="Calibri"/>
              </a:rPr>
              <a:t>(After discussion)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Ranking Strategic Plan Objectives </a:t>
            </a:r>
            <a:r>
              <a:rPr lang="en-US" b="1" i="1" dirty="0">
                <a:latin typeface="Calibri"/>
                <a:ea typeface="Calibri"/>
                <a:cs typeface="Calibri"/>
              </a:rPr>
              <a:t>(After discussion)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Discussion Items </a:t>
            </a:r>
            <a:r>
              <a:rPr lang="en-US" sz="1600" i="1" dirty="0">
                <a:latin typeface="Calibri"/>
                <a:ea typeface="Calibri"/>
                <a:cs typeface="Calibri"/>
              </a:rPr>
              <a:t>(add items as needed)</a:t>
            </a:r>
            <a:endParaRPr lang="en-US" sz="1600" dirty="0">
              <a:latin typeface="Calibri"/>
              <a:ea typeface="Calibri"/>
              <a:cs typeface="Calibri"/>
            </a:endParaRP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Finalize 2025-2030 Strategic Plan 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Preparing for the FY27 Budget Development Process</a:t>
            </a:r>
          </a:p>
          <a:p>
            <a:pPr lvl="2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Review 2026-2027 Strategic Objectives Ranking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Information Items </a:t>
            </a:r>
            <a:r>
              <a:rPr lang="en-US" sz="1600" i="1" dirty="0">
                <a:latin typeface="Calibri"/>
                <a:ea typeface="Calibri"/>
                <a:cs typeface="Calibri"/>
              </a:rPr>
              <a:t>(add items as needed)</a:t>
            </a:r>
            <a:endParaRPr lang="en-US" sz="1600" dirty="0">
              <a:latin typeface="Calibri"/>
              <a:ea typeface="Calibri"/>
              <a:cs typeface="Calibri"/>
            </a:endParaRP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Principal’s Report</a:t>
            </a:r>
          </a:p>
          <a:p>
            <a:pPr lvl="2">
              <a:lnSpc>
                <a:spcPct val="110000"/>
              </a:lnSpc>
            </a:pPr>
            <a:r>
              <a:rPr lang="en-US" sz="1600" dirty="0">
                <a:latin typeface="Calibri"/>
                <a:ea typeface="Calibri"/>
                <a:cs typeface="Calibri"/>
              </a:rPr>
              <a:t>CCRPI Results </a:t>
            </a:r>
          </a:p>
          <a:p>
            <a:pPr lvl="2">
              <a:lnSpc>
                <a:spcPct val="110000"/>
              </a:lnSpc>
            </a:pPr>
            <a:r>
              <a:rPr lang="en-US" sz="1600" dirty="0">
                <a:latin typeface="Calibri"/>
                <a:ea typeface="Calibri"/>
                <a:cs typeface="Calibri"/>
              </a:rPr>
              <a:t>Preliminary Winter MAP results </a:t>
            </a:r>
          </a:p>
          <a:p>
            <a:pPr lvl="2">
              <a:lnSpc>
                <a:spcPct val="110000"/>
              </a:lnSpc>
            </a:pPr>
            <a:r>
              <a:rPr lang="en-US" sz="1600" dirty="0">
                <a:latin typeface="Calibri"/>
                <a:ea typeface="Calibri"/>
                <a:cs typeface="Calibri"/>
              </a:rPr>
              <a:t>2025-2026 Mission and Vision 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latin typeface="Calibri"/>
                <a:ea typeface="Calibri"/>
                <a:cs typeface="Calibri"/>
              </a:rPr>
              <a:t>APS Forward 2040 – Long-Range Facilities Plan Update </a:t>
            </a:r>
            <a:r>
              <a:rPr lang="en-US" i="1" dirty="0">
                <a:latin typeface="Calibri"/>
                <a:ea typeface="Calibri"/>
                <a:cs typeface="Calibri"/>
              </a:rPr>
              <a:t>(if needed)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Announcements </a:t>
            </a:r>
            <a:endParaRPr lang="en-US" sz="1600" i="1" dirty="0"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en-US" sz="1600" b="1" dirty="0">
                <a:latin typeface="Calibri"/>
                <a:ea typeface="Calibri"/>
                <a:cs typeface="Calibri"/>
              </a:rPr>
              <a:t>Adjournment</a:t>
            </a:r>
            <a:endParaRPr lang="en-US" sz="1600" dirty="0">
              <a:latin typeface="Calibri"/>
              <a:ea typeface="Calibri"/>
              <a:cs typeface="Calibri"/>
            </a:endParaRPr>
          </a:p>
          <a:p>
            <a:pPr>
              <a:lnSpc>
                <a:spcPct val="110000"/>
              </a:lnSpc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670900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Action Items</a:t>
            </a:r>
            <a:endParaRPr lang="en-US" b="1" dirty="0">
              <a:solidFill>
                <a:schemeClr val="tx1"/>
              </a:solidFill>
              <a:ea typeface="Calibri Light"/>
              <a:cs typeface="Calibri Ligh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469880" y="320040"/>
            <a:ext cx="914400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2589E04-1152-9B30-6FD1-F13093AEC0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515380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5608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91BC28-371C-9A80-CA16-A1D37F11A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0CB9C57-EF24-DF90-A0E7-5D12EDA05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C60F2C-C745-F12C-4B70-4FDC599B6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0BD5E57-F15F-95DB-3AEE-F7DAC73F1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7AA7EF6-86DE-B46D-490A-4EA13736E1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6CA2A460-1F9E-5039-E46C-7B298A38C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A66F623-3103-77FE-6BA6-5D8FE6DBD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E2A72064-5958-7485-8F85-3530F1D325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FE502EC-370F-184B-DF46-277797A5A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95B2965-E9B8-6D6F-9EF1-68E0B1AF7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AAF61A0-6131-D516-563C-D01D7DB275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9AE665C4-28D8-14B4-2603-00B21F49A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34D9252D-4C3E-DBD7-504A-043301C26E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3F96F14B-2ECC-2835-4A8D-F7210C803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F544F58E-AE19-78A6-4F50-6273033787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FC272BFA-A20B-7123-5891-C6D0A8B7DB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BC5C702D-9926-D170-4C22-67FA571AF8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2FFE6CA6-3FC5-DBBE-D277-2BB342173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44AEA247-3631-41C0-3E19-E02EFFE1D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0D0DFDEB-E451-3DA1-C499-091DB90703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D3341C48-512F-E48F-7729-EE088AEB00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510B083-3498-08A0-CDF7-A2D1C4D97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2D5123F-1860-D5D0-EA72-655FC1FAA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62312" y="1186483"/>
            <a:ext cx="3822597" cy="4477933"/>
            <a:chOff x="807084" y="1186483"/>
            <a:chExt cx="3822597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47BBD06-DEAF-0C30-C6EE-4D878CCDEF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9">
              <a:extLst>
                <a:ext uri="{FF2B5EF4-FFF2-40B4-BE49-F238E27FC236}">
                  <a16:creationId xmlns:a16="http://schemas.microsoft.com/office/drawing/2014/main" id="{B9D7FFAF-58A6-637A-2E99-3DE3A3857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48804D1-2C1C-4FB7-8347-8F6D38AF9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0097652-566E-3E9D-1169-D6AD63760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0643" y="2075504"/>
            <a:ext cx="3654569" cy="2042725"/>
          </a:xfrm>
        </p:spPr>
        <p:txBody>
          <a:bodyPr>
            <a:normAutofit/>
          </a:bodyPr>
          <a:lstStyle/>
          <a:p>
            <a:r>
              <a:rPr lang="en-US" sz="4600" dirty="0"/>
              <a:t>Parent Vacancy</a:t>
            </a:r>
          </a:p>
        </p:txBody>
      </p:sp>
      <p:pic>
        <p:nvPicPr>
          <p:cNvPr id="5" name="Picture 4" descr="A blue and yellow logo&#10;&#10;AI-generated content may be incorrect.">
            <a:extLst>
              <a:ext uri="{FF2B5EF4-FFF2-40B4-BE49-F238E27FC236}">
                <a16:creationId xmlns:a16="http://schemas.microsoft.com/office/drawing/2014/main" id="{64C1A227-A009-63F9-7723-BDEA0022C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149" y="1369117"/>
            <a:ext cx="3643365" cy="364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03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C5B206-4104-D8F5-B47E-5D3051865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D73AE-54FB-792F-4854-7979B2BD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dirty="0"/>
              <a:t>Discussion Items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F8020-2AC4-7919-9B49-37747D14FF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469880" y="320040"/>
            <a:ext cx="914400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8E03BA10-0FF3-4793-199C-A61357B4D3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9895773"/>
              </p:ext>
            </p:extLst>
          </p:nvPr>
        </p:nvGraphicFramePr>
        <p:xfrm>
          <a:off x="4723243" y="657510"/>
          <a:ext cx="6662209" cy="5433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7794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B94C19D-E7A2-4CDE-A897-35F2BC959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E99E3F-7A89-4769-AAB0-DC0E42BE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9129042-28FB-49B3-BF09-C0FC7041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C857079D-69FB-4AAE-939D-50320676C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4E06FFE-2B6E-451F-8584-36CB56B92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4A9C3EAA-1C7F-4CBB-80F3-40FAD9629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289920A-A485-4023-84F5-973CB3AF1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B258C87-5B91-45CB-BEAD-B9CD515B3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E8F853B-7045-4974-ADFB-592F01B4CC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4307ABD8-4121-4188-A6A8-BF0841F5B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2E660CAF-84FD-4236-8BD1-570BEBF0D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67DCC6D-C589-411A-83EF-249E925FA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EF00B7C0-9045-4017-A91E-6129702F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5806466-98F7-4333-9BC7-BB44F5E9C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E23BC68-3437-491F-BBEA-2DC61316A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6B9FD89-406D-41F1-ADEF-F74A9B1DF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C0948A3-F3F2-4AA7-B558-4F1E0EBED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277408B3-EE29-4600-9011-F83CA3FEAF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2E4DE87A-3195-410F-A185-3E41350B5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372AC40-5D77-44AE-A395-853703161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74BF19D7-D76B-41DB-8E7B-644E15863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Picture 3" descr="Rubberized numbers on the wall">
            <a:extLst>
              <a:ext uri="{FF2B5EF4-FFF2-40B4-BE49-F238E27FC236}">
                <a16:creationId xmlns:a16="http://schemas.microsoft.com/office/drawing/2014/main" id="{A29E2972-78E7-EAFE-89DA-FA78A10F89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12" r="16833"/>
          <a:stretch>
            <a:fillRect/>
          </a:stretch>
        </p:blipFill>
        <p:spPr>
          <a:xfrm>
            <a:off x="20" y="10"/>
            <a:ext cx="6745008" cy="6857763"/>
          </a:xfrm>
          <a:prstGeom prst="rect">
            <a:avLst/>
          </a:prstGeom>
          <a:ln w="9525">
            <a:noFill/>
          </a:ln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21B67326-1D79-49D3-9B25-28080FDF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62312" y="1186483"/>
            <a:ext cx="3822597" cy="4477933"/>
            <a:chOff x="807084" y="1186483"/>
            <a:chExt cx="3822597" cy="447793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9FBAF07-4DBD-469A-AA51-A4A5E73F9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9">
              <a:extLst>
                <a:ext uri="{FF2B5EF4-FFF2-40B4-BE49-F238E27FC236}">
                  <a16:creationId xmlns:a16="http://schemas.microsoft.com/office/drawing/2014/main" id="{B5B72DC2-A0AE-4085-87CB-F3401BB3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406CCDB-6E4B-4E06-9660-473F64643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0643" y="2075504"/>
            <a:ext cx="3654569" cy="2042725"/>
          </a:xfrm>
        </p:spPr>
        <p:txBody>
          <a:bodyPr>
            <a:normAutofit/>
          </a:bodyPr>
          <a:lstStyle/>
          <a:p>
            <a:r>
              <a:rPr lang="en-US" sz="4600"/>
              <a:t>2025-2030 School Strategic Plan </a:t>
            </a:r>
          </a:p>
        </p:txBody>
      </p:sp>
    </p:spTree>
    <p:extLst>
      <p:ext uri="{BB962C8B-B14F-4D97-AF65-F5344CB8AC3E}">
        <p14:creationId xmlns:p14="http://schemas.microsoft.com/office/powerpoint/2010/main" val="114115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AA1F116E-52A2-7A74-2947-34A843474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>
            <a:extLst>
              <a:ext uri="{FF2B5EF4-FFF2-40B4-BE49-F238E27FC236}">
                <a16:creationId xmlns:a16="http://schemas.microsoft.com/office/drawing/2014/main" id="{524298F5-FFB9-625A-D950-34C6E0F2E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>
            <a:extLst>
              <a:ext uri="{FF2B5EF4-FFF2-40B4-BE49-F238E27FC236}">
                <a16:creationId xmlns:a16="http://schemas.microsoft.com/office/drawing/2014/main" id="{30318820-2202-F39A-366B-80093C30C99E}"/>
              </a:ext>
            </a:extLst>
          </p:cNvPr>
          <p:cNvSpPr txBox="1"/>
          <p:nvPr/>
        </p:nvSpPr>
        <p:spPr>
          <a:xfrm>
            <a:off x="324338" y="114779"/>
            <a:ext cx="11543323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/>
                <a:cs typeface="Arial"/>
                <a:sym typeface="Arial"/>
              </a:rPr>
              <a:t>Today’s Focus: </a:t>
            </a:r>
          </a:p>
          <a:p>
            <a:pPr defTabSz="914400">
              <a:buClr>
                <a:srgbClr val="000000"/>
              </a:buClr>
              <a:defRPr/>
            </a:pP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/>
                <a:cs typeface="Arial"/>
                <a:sym typeface="Arial"/>
              </a:rPr>
              <a:t>School Strategic Planning Process: Step </a:t>
            </a:r>
            <a:r>
              <a:rPr lang="en-US" sz="2700" b="1" kern="0" dirty="0">
                <a:solidFill>
                  <a:srgbClr val="000000"/>
                </a:solidFill>
                <a:latin typeface="Montserrat ExtraBold"/>
                <a:cs typeface="Arial"/>
                <a:sym typeface="Arial"/>
              </a:rPr>
              <a:t>5 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66" name="Google Shape;766;p101">
            <a:extLst>
              <a:ext uri="{FF2B5EF4-FFF2-40B4-BE49-F238E27FC236}">
                <a16:creationId xmlns:a16="http://schemas.microsoft.com/office/drawing/2014/main" id="{9EB0B90C-2D91-4136-ABED-E4EF363FB3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>
            <a:extLst>
              <a:ext uri="{FF2B5EF4-FFF2-40B4-BE49-F238E27FC236}">
                <a16:creationId xmlns:a16="http://schemas.microsoft.com/office/drawing/2014/main" id="{59BA5B23-75F1-8CB5-418E-1612F4A87E45}"/>
              </a:ext>
            </a:extLst>
          </p:cNvPr>
          <p:cNvSpPr txBox="1"/>
          <p:nvPr/>
        </p:nvSpPr>
        <p:spPr>
          <a:xfrm>
            <a:off x="1102298" y="1419896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>
            <a:extLst>
              <a:ext uri="{FF2B5EF4-FFF2-40B4-BE49-F238E27FC236}">
                <a16:creationId xmlns:a16="http://schemas.microsoft.com/office/drawing/2014/main" id="{0608E7DB-FD29-698E-65A9-D2B8EB9AB1DB}"/>
              </a:ext>
            </a:extLst>
          </p:cNvPr>
          <p:cNvSpPr/>
          <p:nvPr/>
        </p:nvSpPr>
        <p:spPr>
          <a:xfrm>
            <a:off x="300275" y="133854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>
            <a:extLst>
              <a:ext uri="{FF2B5EF4-FFF2-40B4-BE49-F238E27FC236}">
                <a16:creationId xmlns:a16="http://schemas.microsoft.com/office/drawing/2014/main" id="{A4FD6A96-1153-7DAE-DF16-BF92AB0EA00F}"/>
              </a:ext>
            </a:extLst>
          </p:cNvPr>
          <p:cNvSpPr txBox="1"/>
          <p:nvPr/>
        </p:nvSpPr>
        <p:spPr>
          <a:xfrm>
            <a:off x="414922" y="132150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0" name="Google Shape;770;p101">
            <a:extLst>
              <a:ext uri="{FF2B5EF4-FFF2-40B4-BE49-F238E27FC236}">
                <a16:creationId xmlns:a16="http://schemas.microsoft.com/office/drawing/2014/main" id="{A9F98241-EF23-7A63-B02A-3F942806C261}"/>
              </a:ext>
            </a:extLst>
          </p:cNvPr>
          <p:cNvSpPr txBox="1"/>
          <p:nvPr/>
        </p:nvSpPr>
        <p:spPr>
          <a:xfrm>
            <a:off x="1087798" y="4094332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>
            <a:extLst>
              <a:ext uri="{FF2B5EF4-FFF2-40B4-BE49-F238E27FC236}">
                <a16:creationId xmlns:a16="http://schemas.microsoft.com/office/drawing/2014/main" id="{56D172CB-1AC1-039F-733B-CBCB4FD99BE8}"/>
              </a:ext>
            </a:extLst>
          </p:cNvPr>
          <p:cNvSpPr/>
          <p:nvPr/>
        </p:nvSpPr>
        <p:spPr>
          <a:xfrm>
            <a:off x="317281" y="2165448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>
            <a:extLst>
              <a:ext uri="{FF2B5EF4-FFF2-40B4-BE49-F238E27FC236}">
                <a16:creationId xmlns:a16="http://schemas.microsoft.com/office/drawing/2014/main" id="{107FDF4C-5137-2C2F-AC43-24F1E2DF073B}"/>
              </a:ext>
            </a:extLst>
          </p:cNvPr>
          <p:cNvSpPr txBox="1"/>
          <p:nvPr/>
        </p:nvSpPr>
        <p:spPr>
          <a:xfrm>
            <a:off x="431928" y="2148407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3" name="Google Shape;773;p101">
            <a:extLst>
              <a:ext uri="{FF2B5EF4-FFF2-40B4-BE49-F238E27FC236}">
                <a16:creationId xmlns:a16="http://schemas.microsoft.com/office/drawing/2014/main" id="{EA2A7500-5AF6-056E-020B-369D7CF5C2AC}"/>
              </a:ext>
            </a:extLst>
          </p:cNvPr>
          <p:cNvSpPr/>
          <p:nvPr/>
        </p:nvSpPr>
        <p:spPr>
          <a:xfrm>
            <a:off x="317276" y="300950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>
            <a:extLst>
              <a:ext uri="{FF2B5EF4-FFF2-40B4-BE49-F238E27FC236}">
                <a16:creationId xmlns:a16="http://schemas.microsoft.com/office/drawing/2014/main" id="{FDB6FF3B-EAFF-F490-0AC5-98F83D83FB48}"/>
              </a:ext>
            </a:extLst>
          </p:cNvPr>
          <p:cNvSpPr txBox="1"/>
          <p:nvPr/>
        </p:nvSpPr>
        <p:spPr>
          <a:xfrm>
            <a:off x="431923" y="299246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5" name="Google Shape;775;p101">
            <a:extLst>
              <a:ext uri="{FF2B5EF4-FFF2-40B4-BE49-F238E27FC236}">
                <a16:creationId xmlns:a16="http://schemas.microsoft.com/office/drawing/2014/main" id="{DB40A0B5-968E-B875-DBF6-84F1764B1315}"/>
              </a:ext>
            </a:extLst>
          </p:cNvPr>
          <p:cNvSpPr txBox="1"/>
          <p:nvPr/>
        </p:nvSpPr>
        <p:spPr>
          <a:xfrm>
            <a:off x="1091664" y="5057024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>
            <a:extLst>
              <a:ext uri="{FF2B5EF4-FFF2-40B4-BE49-F238E27FC236}">
                <a16:creationId xmlns:a16="http://schemas.microsoft.com/office/drawing/2014/main" id="{082873F4-DBFD-3E0A-9368-2FE34FB95365}"/>
              </a:ext>
            </a:extLst>
          </p:cNvPr>
          <p:cNvSpPr/>
          <p:nvPr/>
        </p:nvSpPr>
        <p:spPr>
          <a:xfrm>
            <a:off x="300269" y="4087420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>
            <a:extLst>
              <a:ext uri="{FF2B5EF4-FFF2-40B4-BE49-F238E27FC236}">
                <a16:creationId xmlns:a16="http://schemas.microsoft.com/office/drawing/2014/main" id="{EF275173-1F9C-856D-28F9-6F3AD5B66797}"/>
              </a:ext>
            </a:extLst>
          </p:cNvPr>
          <p:cNvSpPr txBox="1"/>
          <p:nvPr/>
        </p:nvSpPr>
        <p:spPr>
          <a:xfrm>
            <a:off x="414916" y="4070379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8" name="Google Shape;778;p101">
            <a:extLst>
              <a:ext uri="{FF2B5EF4-FFF2-40B4-BE49-F238E27FC236}">
                <a16:creationId xmlns:a16="http://schemas.microsoft.com/office/drawing/2014/main" id="{F462AE91-5649-65EE-E4A2-2360A9CDE513}"/>
              </a:ext>
            </a:extLst>
          </p:cNvPr>
          <p:cNvSpPr txBox="1"/>
          <p:nvPr/>
        </p:nvSpPr>
        <p:spPr>
          <a:xfrm>
            <a:off x="1044510" y="5429752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>
            <a:extLst>
              <a:ext uri="{FF2B5EF4-FFF2-40B4-BE49-F238E27FC236}">
                <a16:creationId xmlns:a16="http://schemas.microsoft.com/office/drawing/2014/main" id="{DDA30C4D-FE86-43B9-FD25-48A283570007}"/>
              </a:ext>
            </a:extLst>
          </p:cNvPr>
          <p:cNvSpPr/>
          <p:nvPr/>
        </p:nvSpPr>
        <p:spPr>
          <a:xfrm>
            <a:off x="317263" y="535651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>
            <a:extLst>
              <a:ext uri="{FF2B5EF4-FFF2-40B4-BE49-F238E27FC236}">
                <a16:creationId xmlns:a16="http://schemas.microsoft.com/office/drawing/2014/main" id="{257346ED-477A-042F-9F38-F364FCBDEAAD}"/>
              </a:ext>
            </a:extLst>
          </p:cNvPr>
          <p:cNvSpPr txBox="1"/>
          <p:nvPr/>
        </p:nvSpPr>
        <p:spPr>
          <a:xfrm>
            <a:off x="431910" y="533947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1" name="Google Shape;781;p101">
            <a:extLst>
              <a:ext uri="{FF2B5EF4-FFF2-40B4-BE49-F238E27FC236}">
                <a16:creationId xmlns:a16="http://schemas.microsoft.com/office/drawing/2014/main" id="{92F42C3D-D720-058D-17F1-BDF56318C001}"/>
              </a:ext>
            </a:extLst>
          </p:cNvPr>
          <p:cNvSpPr txBox="1"/>
          <p:nvPr/>
        </p:nvSpPr>
        <p:spPr>
          <a:xfrm>
            <a:off x="1087798" y="2946694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>
            <a:extLst>
              <a:ext uri="{FF2B5EF4-FFF2-40B4-BE49-F238E27FC236}">
                <a16:creationId xmlns:a16="http://schemas.microsoft.com/office/drawing/2014/main" id="{DB77053E-067F-A584-0022-E5D251DAEDAC}"/>
              </a:ext>
            </a:extLst>
          </p:cNvPr>
          <p:cNvSpPr txBox="1"/>
          <p:nvPr/>
        </p:nvSpPr>
        <p:spPr>
          <a:xfrm>
            <a:off x="6194513" y="1268533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sz="180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</a:t>
            </a:r>
            <a:r>
              <a:rPr lang="en-US" b="1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Approve Your Strategic Plan &amp; Rank Your Strategic Objectives for FY27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>
            <a:extLst>
              <a:ext uri="{FF2B5EF4-FFF2-40B4-BE49-F238E27FC236}">
                <a16:creationId xmlns:a16="http://schemas.microsoft.com/office/drawing/2014/main" id="{B5EAC75B-610B-4DE2-7827-3FA8CBC21A07}"/>
              </a:ext>
            </a:extLst>
          </p:cNvPr>
          <p:cNvSpPr txBox="1"/>
          <p:nvPr/>
        </p:nvSpPr>
        <p:spPr>
          <a:xfrm>
            <a:off x="1102298" y="2271628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69DE4C-5C03-36A4-3A61-9C5C65E4E818}"/>
              </a:ext>
            </a:extLst>
          </p:cNvPr>
          <p:cNvSpPr/>
          <p:nvPr/>
        </p:nvSpPr>
        <p:spPr>
          <a:xfrm>
            <a:off x="6043321" y="1268533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DD238-0362-755E-D6C6-C0C893D3505F}"/>
              </a:ext>
            </a:extLst>
          </p:cNvPr>
          <p:cNvSpPr/>
          <p:nvPr/>
        </p:nvSpPr>
        <p:spPr>
          <a:xfrm>
            <a:off x="147299" y="5352949"/>
            <a:ext cx="5715400" cy="101770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E10F9E7E-A3CD-B79B-4550-F46E917A0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4513" y="1934903"/>
            <a:ext cx="563016" cy="5630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72D0AF-9AD8-A24F-BDF4-4A48A8C2F0F0}"/>
              </a:ext>
            </a:extLst>
          </p:cNvPr>
          <p:cNvSpPr/>
          <p:nvPr/>
        </p:nvSpPr>
        <p:spPr>
          <a:xfrm>
            <a:off x="6093717" y="4769270"/>
            <a:ext cx="5078179" cy="104029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E3B8A212-76F4-353D-8678-09B162AFB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9730" y="2715352"/>
            <a:ext cx="563016" cy="563016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C64ED478-BE16-2E37-1D94-03E12DE81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9730" y="4060757"/>
            <a:ext cx="563016" cy="56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71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1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10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8" name="Google Shape;898;p110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899" name="Google Shape;899;p110"/>
            <p:cNvSpPr txBox="1"/>
            <p:nvPr/>
          </p:nvSpPr>
          <p:spPr>
            <a:xfrm>
              <a:off x="1741174" y="2781058"/>
              <a:ext cx="10350300" cy="7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dirty="0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5. Identify 2025-2030 Strategic Objectives </a:t>
              </a:r>
              <a:endParaRPr sz="40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00" name="Google Shape;900;p110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1" name="Google Shape;901;p110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sz="16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02" name="Google Shape;902;p110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110"/>
          <p:cNvSpPr txBox="1"/>
          <p:nvPr/>
        </p:nvSpPr>
        <p:spPr>
          <a:xfrm>
            <a:off x="460376" y="2947856"/>
            <a:ext cx="10965655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indent="-387350">
              <a:buClr>
                <a:schemeClr val="lt1"/>
              </a:buClr>
              <a:buSzPts val="2500"/>
              <a:buFont typeface="Georgia"/>
              <a:buChar char="●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indent="-387350"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Review and Discuss your school's 2025-2030 Strategic Plan</a:t>
            </a:r>
            <a:endParaRPr lang="en-US" dirty="0">
              <a:solidFill>
                <a:schemeClr val="lt1"/>
              </a:solidFill>
            </a:endParaRPr>
          </a:p>
          <a:p>
            <a:pPr marL="914400" lvl="1" indent="-387350">
              <a:buClr>
                <a:schemeClr val="lt1"/>
              </a:buClr>
              <a:buSzPts val="2500"/>
              <a:buFont typeface="Courier New"/>
              <a:buChar char="o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Action on your 2025-2030 Strategic Plan</a:t>
            </a: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527050" lvl="1">
              <a:buClr>
                <a:schemeClr val="lt1"/>
              </a:buClr>
              <a:buSzPts val="2500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457200" indent="-387350"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Review and Discuss your 2026-2027 </a:t>
            </a:r>
            <a:r>
              <a:rPr lang="en-US" sz="2500" dirty="0">
                <a:solidFill>
                  <a:schemeClr val="bg1"/>
                </a:solidFill>
                <a:latin typeface="Georgia"/>
                <a:ea typeface="Georgia"/>
                <a:cs typeface="Georgia"/>
                <a:sym typeface="Georgia"/>
              </a:rPr>
              <a:t>Strategic Plan Objective Rankings</a:t>
            </a: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 </a:t>
            </a: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914400" lvl="1" indent="-387350">
              <a:buClr>
                <a:schemeClr val="lt1"/>
              </a:buClr>
              <a:buSzPts val="2500"/>
              <a:buFont typeface="Courier New"/>
              <a:buChar char="o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</a:rPr>
              <a:t>Action on the 2026-2027 </a:t>
            </a:r>
            <a:r>
              <a:rPr lang="en-US" sz="250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Strategic Plan Objective Ranking</a:t>
            </a: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</a:rPr>
              <a:t> </a:t>
            </a:r>
            <a:endParaRPr lang="en-US" sz="250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914400" lvl="1" indent="-387350">
              <a:buClr>
                <a:schemeClr val="lt1"/>
              </a:buClr>
              <a:buSzPts val="2500"/>
              <a:buFont typeface="Courier New"/>
              <a:buChar char="o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914400" lvl="1" indent="-387350">
              <a:buClr>
                <a:schemeClr val="lt1"/>
              </a:buClr>
              <a:buSzPts val="2500"/>
              <a:buFont typeface="Courier New"/>
              <a:buChar char="o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  <a:p>
            <a:pPr marL="457200" indent="-387350">
              <a:spcBef>
                <a:spcPts val="600"/>
              </a:spcBef>
              <a:buClr>
                <a:schemeClr val="lt1"/>
              </a:buClr>
              <a:buSzPts val="2500"/>
              <a:buFont typeface="Georgia"/>
              <a:buChar char="●"/>
            </a:pPr>
            <a:endParaRPr lang="en-US" sz="2500" dirty="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9B3CAB1A-E048-8F02-FBCF-9984FC7148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300" b="0" i="0" u="none" strike="noStrike" kern="1200" cap="none" spc="0" normalizeH="0" baseline="0" noProof="0" smtClean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300" b="0" i="0" u="none" strike="noStrike" kern="1200" cap="none" spc="0" normalizeH="0" baseline="0" noProof="0">
              <a:ln>
                <a:noFill/>
              </a:ln>
              <a:solidFill>
                <a:srgbClr val="0083A9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pic>
        <p:nvPicPr>
          <p:cNvPr id="7" name="Picture 6" descr="A pie chart with text&#10;&#10;AI-generated content may be incorrect.">
            <a:extLst>
              <a:ext uri="{FF2B5EF4-FFF2-40B4-BE49-F238E27FC236}">
                <a16:creationId xmlns:a16="http://schemas.microsoft.com/office/drawing/2014/main" id="{D8D9F0E5-B6D5-936C-1501-FA19596F0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45" y="337957"/>
            <a:ext cx="5972285" cy="2433818"/>
          </a:xfrm>
          <a:prstGeom prst="rect">
            <a:avLst/>
          </a:prstGeom>
        </p:spPr>
      </p:pic>
      <p:pic>
        <p:nvPicPr>
          <p:cNvPr id="10" name="Picture 9" descr="A pie chart with text&#10;&#10;AI-generated content may be incorrect.">
            <a:extLst>
              <a:ext uri="{FF2B5EF4-FFF2-40B4-BE49-F238E27FC236}">
                <a16:creationId xmlns:a16="http://schemas.microsoft.com/office/drawing/2014/main" id="{B4942E5E-52B2-C407-7D2C-4B981DD90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45" y="3076383"/>
            <a:ext cx="6009931" cy="255289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7E3D94C-27CB-DB24-AB80-341B1BD83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3775"/>
              </p:ext>
            </p:extLst>
          </p:nvPr>
        </p:nvGraphicFramePr>
        <p:xfrm>
          <a:off x="6362356" y="792866"/>
          <a:ext cx="5549099" cy="1524000"/>
        </p:xfrm>
        <a:graphic>
          <a:graphicData uri="http://schemas.openxmlformats.org/drawingml/2006/table">
            <a:tbl>
              <a:tblPr/>
              <a:tblGrid>
                <a:gridCol w="5549099">
                  <a:extLst>
                    <a:ext uri="{9D8B030D-6E8A-4147-A177-3AD203B41FA5}">
                      <a16:colId xmlns:a16="http://schemas.microsoft.com/office/drawing/2014/main" val="199198900"/>
                    </a:ext>
                  </a:extLst>
                </a:gridCol>
              </a:tblGrid>
              <a:tr h="1524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br>
                        <a:rPr lang="en-US" b="0" dirty="0">
                          <a:solidFill>
                            <a:srgbClr val="0A1551"/>
                          </a:solidFill>
                          <a:effectLst/>
                        </a:rPr>
                      </a:br>
                      <a:r>
                        <a:rPr lang="en-US" b="0" dirty="0">
                          <a:solidFill>
                            <a:srgbClr val="0A1551"/>
                          </a:solidFill>
                          <a:effectLst/>
                        </a:rPr>
                        <a:t>Vision: Through STEAM, we prepare students to imagine, design, and lead change for all.</a:t>
                      </a:r>
                    </a:p>
                  </a:txBody>
                  <a:tcPr marL="31750" marR="3175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34661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1FEA746-0BFC-7100-27A0-2FE7FECB5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618422"/>
              </p:ext>
            </p:extLst>
          </p:nvPr>
        </p:nvGraphicFramePr>
        <p:xfrm>
          <a:off x="6446092" y="3590828"/>
          <a:ext cx="5381625" cy="1524000"/>
        </p:xfrm>
        <a:graphic>
          <a:graphicData uri="http://schemas.openxmlformats.org/drawingml/2006/table">
            <a:tbl>
              <a:tblPr/>
              <a:tblGrid>
                <a:gridCol w="5381625">
                  <a:extLst>
                    <a:ext uri="{9D8B030D-6E8A-4147-A177-3AD203B41FA5}">
                      <a16:colId xmlns:a16="http://schemas.microsoft.com/office/drawing/2014/main" val="7818387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solidFill>
                            <a:srgbClr val="0A1551"/>
                          </a:solidFill>
                          <a:effectLst/>
                        </a:rPr>
                        <a:t>Mission: From Pre-K to 5th grade, we develop strong literacy and numeracy foundations, foster curiosity through hands-on STEAM instruction, and nurture critical thinking, a growth mindset, and a commitment to excellence.</a:t>
                      </a:r>
                    </a:p>
                  </a:txBody>
                  <a:tcPr marL="31750" marR="3175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29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359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FD30B-0051-580F-4999-40B2DF5FF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653A3BCF-F82C-B248-19FC-7FA45712EB2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300" b="0" i="0" u="none" strike="noStrike" kern="1200" cap="none" spc="0" normalizeH="0" baseline="0" noProof="0" smtClean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300" b="0" i="0" u="none" strike="noStrike" kern="1200" cap="none" spc="0" normalizeH="0" baseline="0" noProof="0">
              <a:ln>
                <a:noFill/>
              </a:ln>
              <a:solidFill>
                <a:srgbClr val="0083A9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4B8BD5-7D09-096B-DCD9-3EB8415284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white and red website with text&#10;&#10;AI-generated content may be incorrect.">
            <a:extLst>
              <a:ext uri="{FF2B5EF4-FFF2-40B4-BE49-F238E27FC236}">
                <a16:creationId xmlns:a16="http://schemas.microsoft.com/office/drawing/2014/main" id="{08AC9F5F-455D-8B32-3F0E-33A498BF8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1" y="0"/>
            <a:ext cx="12174649" cy="675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10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2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E90C9789-8898-4FEC-BED9-27A7D6375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9153D07-52E5-4D47-B7D3-59D3AEBCE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027BE9E0-BC0A-4047-A9F3-FEE382941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28516BE5-9FF5-4AEB-A961-87CAA86D7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CD9AC01B-ED21-4897-8502-6C9F3C837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802488C1-A326-4736-9090-A782CE184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">
              <a:extLst>
                <a:ext uri="{FF2B5EF4-FFF2-40B4-BE49-F238E27FC236}">
                  <a16:creationId xmlns:a16="http://schemas.microsoft.com/office/drawing/2014/main" id="{A19BF381-8A69-4838-985C-B6A75AB9E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">
              <a:extLst>
                <a:ext uri="{FF2B5EF4-FFF2-40B4-BE49-F238E27FC236}">
                  <a16:creationId xmlns:a16="http://schemas.microsoft.com/office/drawing/2014/main" id="{6174A2B7-42B9-4604-ADB8-C0390ABD5D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1">
              <a:extLst>
                <a:ext uri="{FF2B5EF4-FFF2-40B4-BE49-F238E27FC236}">
                  <a16:creationId xmlns:a16="http://schemas.microsoft.com/office/drawing/2014/main" id="{85597E73-3E99-4AA6-95B7-CCC340643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2">
              <a:extLst>
                <a:ext uri="{FF2B5EF4-FFF2-40B4-BE49-F238E27FC236}">
                  <a16:creationId xmlns:a16="http://schemas.microsoft.com/office/drawing/2014/main" id="{3EC32C20-5ED7-4B71-84A2-33F1928D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3">
              <a:extLst>
                <a:ext uri="{FF2B5EF4-FFF2-40B4-BE49-F238E27FC236}">
                  <a16:creationId xmlns:a16="http://schemas.microsoft.com/office/drawing/2014/main" id="{CEB02A33-615B-47C2-A3A1-79CEFCE38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4">
              <a:extLst>
                <a:ext uri="{FF2B5EF4-FFF2-40B4-BE49-F238E27FC236}">
                  <a16:creationId xmlns:a16="http://schemas.microsoft.com/office/drawing/2014/main" id="{A817D172-34FE-44A0-8FE7-2DE53F951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5">
              <a:extLst>
                <a:ext uri="{FF2B5EF4-FFF2-40B4-BE49-F238E27FC236}">
                  <a16:creationId xmlns:a16="http://schemas.microsoft.com/office/drawing/2014/main" id="{015DF00F-1666-4048-817A-9598EB324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6">
              <a:extLst>
                <a:ext uri="{FF2B5EF4-FFF2-40B4-BE49-F238E27FC236}">
                  <a16:creationId xmlns:a16="http://schemas.microsoft.com/office/drawing/2014/main" id="{2CC138E0-9CAE-42D1-AEC0-4905ABBAFE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7">
              <a:extLst>
                <a:ext uri="{FF2B5EF4-FFF2-40B4-BE49-F238E27FC236}">
                  <a16:creationId xmlns:a16="http://schemas.microsoft.com/office/drawing/2014/main" id="{84BD67A0-AD60-4697-9B64-60CD44B22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8">
              <a:extLst>
                <a:ext uri="{FF2B5EF4-FFF2-40B4-BE49-F238E27FC236}">
                  <a16:creationId xmlns:a16="http://schemas.microsoft.com/office/drawing/2014/main" id="{F80EDFB0-2145-435B-90B7-DA5F2B6359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9">
              <a:extLst>
                <a:ext uri="{FF2B5EF4-FFF2-40B4-BE49-F238E27FC236}">
                  <a16:creationId xmlns:a16="http://schemas.microsoft.com/office/drawing/2014/main" id="{A4E59382-4DEE-4AC7-8446-2416D176C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0">
              <a:extLst>
                <a:ext uri="{FF2B5EF4-FFF2-40B4-BE49-F238E27FC236}">
                  <a16:creationId xmlns:a16="http://schemas.microsoft.com/office/drawing/2014/main" id="{55D26D19-6E95-4DBB-9C93-34AF9AD16E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1">
              <a:extLst>
                <a:ext uri="{FF2B5EF4-FFF2-40B4-BE49-F238E27FC236}">
                  <a16:creationId xmlns:a16="http://schemas.microsoft.com/office/drawing/2014/main" id="{EE5A8A25-AF2F-45A2-8C83-777501F6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2">
              <a:extLst>
                <a:ext uri="{FF2B5EF4-FFF2-40B4-BE49-F238E27FC236}">
                  <a16:creationId xmlns:a16="http://schemas.microsoft.com/office/drawing/2014/main" id="{5165BC0D-45A1-45A5-AAC9-6EEC27CF72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3">
              <a:extLst>
                <a:ext uri="{FF2B5EF4-FFF2-40B4-BE49-F238E27FC236}">
                  <a16:creationId xmlns:a16="http://schemas.microsoft.com/office/drawing/2014/main" id="{4F1DD539-EB18-4BEC-BF0D-106B762AE4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85BE2FE-2ED0-381B-DCDF-D3C8DEAB6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"/>
          <a:stretch>
            <a:fillRect/>
          </a:stretch>
        </p:blipFill>
        <p:spPr>
          <a:xfrm>
            <a:off x="20" y="227"/>
            <a:ext cx="12191675" cy="6858000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11F8D4F-0F0F-4E68-80C6-05F8FC8B1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2C88A4A2-49A3-4B71-89F7-FBB6CDFE32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Isosceles Triangle 39">
              <a:extLst>
                <a:ext uri="{FF2B5EF4-FFF2-40B4-BE49-F238E27FC236}">
                  <a16:creationId xmlns:a16="http://schemas.microsoft.com/office/drawing/2014/main" id="{D9655F80-B020-45DF-8854-E66FE5CE8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BF147E35-2CC4-4188-845B-72F2A29C8A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7677" y="1657848"/>
            <a:ext cx="8679915" cy="1748729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 dirty="0"/>
              <a:t>Action on the </a:t>
            </a:r>
            <a:br>
              <a:rPr lang="en-US" sz="5400" dirty="0"/>
            </a:br>
            <a:r>
              <a:rPr lang="en-US" sz="5400" dirty="0"/>
              <a:t>2025-2030 Strategic Plan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0337" y="3666954"/>
            <a:ext cx="8629362" cy="1516315"/>
          </a:xfrm>
        </p:spPr>
        <p:txBody>
          <a:bodyPr vert="horz" lIns="91440" tIns="0" rIns="91440" bIns="45720" rtlCol="0" anchor="t"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The GO Team needs to TAKE ACTION (vote) on its new 2025-2030 Strategic Plan. 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sz="2400" dirty="0"/>
              <a:t>After the motion and a second, the GO Team may have additional discussion. Once discussion is concluded, the GO Team will vote.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>
                <a:solidFill>
                  <a:srgbClr val="FFFFFE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94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3E7C2-377B-FF8B-0724-CCEFC7C72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9821DE5C-F181-4818-2168-00174955565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300" b="0" i="0" u="none" strike="noStrike" kern="1200" cap="none" spc="0" normalizeH="0" baseline="0" noProof="0" smtClean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300" b="0" i="0" u="none" strike="noStrike" kern="1200" cap="none" spc="0" normalizeH="0" baseline="0" noProof="0">
              <a:ln>
                <a:noFill/>
              </a:ln>
              <a:solidFill>
                <a:srgbClr val="0083A9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62796C-F47A-14D8-7345-FA51E50E49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white and red website with text&#10;&#10;AI-generated content may be incorrect.">
            <a:extLst>
              <a:ext uri="{FF2B5EF4-FFF2-40B4-BE49-F238E27FC236}">
                <a16:creationId xmlns:a16="http://schemas.microsoft.com/office/drawing/2014/main" id="{A0641486-E684-8A78-6304-66F06630E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1" y="0"/>
            <a:ext cx="12174649" cy="675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53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6165" y="2235200"/>
            <a:ext cx="7501845" cy="2387600"/>
          </a:xfrm>
        </p:spPr>
        <p:txBody>
          <a:bodyPr anchor="ctr"/>
          <a:lstStyle/>
          <a:p>
            <a:r>
              <a:rPr lang="en-US" dirty="0"/>
              <a:t>Preparing for the</a:t>
            </a:r>
            <a:br>
              <a:rPr lang="en-US" dirty="0"/>
            </a:br>
            <a:r>
              <a:rPr lang="en-US" dirty="0"/>
              <a:t>FY27 Budget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2274226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CCF58-9B83-4A4F-8CA9-3D9C9BB7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A97C8F-6255-CEE2-7FC8-74823B4FD90E}"/>
              </a:ext>
            </a:extLst>
          </p:cNvPr>
          <p:cNvSpPr txBox="1"/>
          <p:nvPr/>
        </p:nvSpPr>
        <p:spPr>
          <a:xfrm>
            <a:off x="207304" y="37924"/>
            <a:ext cx="7854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u="sng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7172DC-CB6E-9DB3-7722-07605C16EB74}"/>
              </a:ext>
            </a:extLst>
          </p:cNvPr>
          <p:cNvSpPr txBox="1"/>
          <p:nvPr/>
        </p:nvSpPr>
        <p:spPr>
          <a:xfrm>
            <a:off x="242944" y="1060001"/>
            <a:ext cx="9401107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Strategic Plan Objectives Ranking</a:t>
            </a:r>
          </a:p>
          <a:p>
            <a:endParaRPr lang="en-US" sz="4400" b="1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GO Team ranked its Strategic Plan Objectives in preparation for the 2026-2027 Budget Development Process (January–March 2026). </a:t>
            </a:r>
          </a:p>
          <a:p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ranked objectives will serve as budget parameters during FY27 budget discussions.   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67214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5E1AC81-83F2-45A8-9054-15570F4E2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15AA7C5-9BFE-4B90-A119-467AFACE9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944AB87D-35AF-4719-9940-5822E7702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8B33BE3-7890-4628-9322-7EFBA3375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1AD3ECF-519E-45E2-99DA-F5C1B5071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C050E700-0FF1-4D25-B54C-84BA04FCD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720D9C11-F5C9-41B0-B2F2-EE20BC3D0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623A9DA0-857E-4CDE-80EA-F30F1CE55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48B8F4C-2C83-46F6-AFCD-58166AEB18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234C3795-C44D-41A7-A8F6-891387A66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91CC36F4-5DFA-4954-B354-97B180E98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7087A08E-C024-457D-8F99-1F340CED61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61CFBC61-7F57-45D7-860E-BF51B0EDA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2591C3DB-4880-431E-BC3D-37F1378AC5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79557EFE-4199-4E24-8A13-1B9CC1715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0B965615-6052-4907-A136-9CAD14604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F788FFC4-205D-47C1-91E7-DD1A52E0A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462FADD6-C927-46ED-A6E6-273B35C2F1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AF64005E-134D-4444-9425-FB1C18898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2565CA7-A8CB-463D-8D25-4F41235BC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41ABBFC0-4EEA-4634-A73B-945729D6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E422F11F-726A-4A93-9D1B-B1400B061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BF129BC-EA9E-4D20-898B-399F7727D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FF42BAE-3249-46C8-9108-A83C87206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36" name="Isosceles Triangle 22">
              <a:extLst>
                <a:ext uri="{FF2B5EF4-FFF2-40B4-BE49-F238E27FC236}">
                  <a16:creationId xmlns:a16="http://schemas.microsoft.com/office/drawing/2014/main" id="{4DDE2BA8-4174-4A99-BB09-0BA28F26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A893933-F7DD-4DA6-85C7-4CFF58741E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E2366EBA-92FD-44AE-87A9-25E5135EB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69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437F5FC-01F7-4EB4-81E7-C27D917E9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4B0CFF10-4805-4BFA-961B-1F60DAEB9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BE054536-C03E-4857-B4AE-D687A58F9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FE33E51C-23D8-43F5-98C4-A2ED2C4C9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89E18891-DEB2-4CFD-A907-2868B2A91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0002C1BB-DB60-4314-A2FC-203E54D94C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9B75BDFA-6D78-4FB1-9F21-5280855C4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0B632D6B-A327-41AB-BBCF-9A03AD2AB7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F514BBC5-1736-4813-BECB-5A6B6738E5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94A2C868-7AEC-4209-BFA3-7185B11D3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FF56CB70-2B25-4695-ADC8-6092D0D11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BA411BEF-2182-4458-B9AF-1634B5C2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53F27E63-3F11-4C85-AC72-1EE8508C4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68B589BA-F70F-4E0B-94B9-EEB83EDF3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9D0B991D-CB0A-415F-8D77-A5565F66F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701E99DE-74F0-41D1-BBF4-5A57053BB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C02EE40A-8F17-4182-9495-9506463B7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924210CA-0A35-4127-925F-D4084B7DC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2">
              <a:extLst>
                <a:ext uri="{FF2B5EF4-FFF2-40B4-BE49-F238E27FC236}">
                  <a16:creationId xmlns:a16="http://schemas.microsoft.com/office/drawing/2014/main" id="{DC13CEF1-DD2D-474C-B81C-820CEF3D9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3">
              <a:extLst>
                <a:ext uri="{FF2B5EF4-FFF2-40B4-BE49-F238E27FC236}">
                  <a16:creationId xmlns:a16="http://schemas.microsoft.com/office/drawing/2014/main" id="{F889481A-8038-43E6-8EF1-A5F802CED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4">
              <a:extLst>
                <a:ext uri="{FF2B5EF4-FFF2-40B4-BE49-F238E27FC236}">
                  <a16:creationId xmlns:a16="http://schemas.microsoft.com/office/drawing/2014/main" id="{128BD14A-9093-4854-A73A-F666B2ED2D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5">
              <a:extLst>
                <a:ext uri="{FF2B5EF4-FFF2-40B4-BE49-F238E27FC236}">
                  <a16:creationId xmlns:a16="http://schemas.microsoft.com/office/drawing/2014/main" id="{22D884F4-76EC-4371-B903-E79CF191E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7C462C46-EFB7-4580-9921-DFC346FCC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5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2395831" y="171823"/>
            <a:ext cx="8483239" cy="782335"/>
          </a:xfrm>
          <a:prstGeom prst="rect">
            <a:avLst/>
          </a:prstGeom>
        </p:spPr>
        <p:txBody>
          <a:bodyPr vert="horz" lIns="228600" tIns="228600" rIns="228600" bIns="2286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spcAft>
                <a:spcPts val="600"/>
              </a:spcAft>
            </a:pPr>
            <a:r>
              <a:rPr lang="en-US" sz="3200" spc="-150" dirty="0">
                <a:solidFill>
                  <a:schemeClr val="accent1"/>
                </a:solidFill>
              </a:rPr>
              <a:t>2026-2027  Strategic Plan Objectives Ranking</a:t>
            </a:r>
            <a:endParaRPr lang="en-US" sz="3200" spc="-150" dirty="0">
              <a:solidFill>
                <a:schemeClr val="accent1"/>
              </a:solidFill>
              <a:ea typeface="Calibri Light"/>
              <a:cs typeface="Calibri Light"/>
            </a:endParaRPr>
          </a:p>
        </p:txBody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B8B918B4-AB10-4E3A-916E-A9625586E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8B02-3910-1291-098C-2B2D7DFD639C}"/>
              </a:ext>
            </a:extLst>
          </p:cNvPr>
          <p:cNvSpPr txBox="1"/>
          <p:nvPr/>
        </p:nvSpPr>
        <p:spPr>
          <a:xfrm>
            <a:off x="3362340" y="960370"/>
            <a:ext cx="7390047" cy="3401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</a:pPr>
            <a:r>
              <a:rPr lang="en-US" sz="2000" dirty="0"/>
              <a:t>Insert the school’s objectives from Higher to Lower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10000"/>
            </a:pP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5C5799-5A79-6470-BA13-94510A739359}"/>
              </a:ext>
            </a:extLst>
          </p:cNvPr>
          <p:cNvSpPr txBox="1"/>
          <p:nvPr/>
        </p:nvSpPr>
        <p:spPr>
          <a:xfrm>
            <a:off x="3360544" y="1596165"/>
            <a:ext cx="7711703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-Utilize flexible learning tools, technology integration, and targeted instruction to personalize learning &amp; increase depth of learning for all students. (4)</a:t>
            </a:r>
          </a:p>
          <a:p>
            <a:endParaRPr lang="en-US" sz="1600" dirty="0"/>
          </a:p>
          <a:p>
            <a:r>
              <a:rPr lang="en-US" sz="1600" dirty="0"/>
              <a:t>-Develop high-quality foundational instruction to accelerate early learning (literacy, numeracy, &amp; readiness). (1)</a:t>
            </a:r>
          </a:p>
          <a:p>
            <a:endParaRPr lang="en-US" sz="1600" dirty="0"/>
          </a:p>
          <a:p>
            <a:r>
              <a:rPr lang="en-US" sz="1600" dirty="0"/>
              <a:t>-Implement a whole-child system of support with integration of SEL to address academic and non-academic performance.(3)</a:t>
            </a:r>
          </a:p>
          <a:p>
            <a:endParaRPr lang="en-US" sz="1600" dirty="0"/>
          </a:p>
          <a:p>
            <a:r>
              <a:rPr lang="en-US" sz="1600" dirty="0"/>
              <a:t> -Expand solutions-oriented strategies that reduce chronic absenteeism (7)</a:t>
            </a:r>
          </a:p>
          <a:p>
            <a:endParaRPr lang="en-US" sz="1600" dirty="0"/>
          </a:p>
          <a:p>
            <a:r>
              <a:rPr lang="en-US" sz="1600" dirty="0"/>
              <a:t>-Implement a STEAM-enriched curriculum to drive interdisciplinary and project based teaching and learning approaches.(5)</a:t>
            </a:r>
          </a:p>
          <a:p>
            <a:endParaRPr lang="en-US" sz="1600" dirty="0"/>
          </a:p>
          <a:p>
            <a:r>
              <a:rPr lang="en-US" sz="1600" dirty="0"/>
              <a:t>-Strengthen staff capacity to support core content knowledge, STEAM, and students’ needs. (2)</a:t>
            </a:r>
          </a:p>
          <a:p>
            <a:endParaRPr lang="en-US" sz="1600" dirty="0"/>
          </a:p>
          <a:p>
            <a:r>
              <a:rPr lang="en-US" sz="1600" dirty="0"/>
              <a:t>-Increase family engagement through positive interactions with school and partnership opportunities. (6)</a:t>
            </a:r>
          </a:p>
          <a:p>
            <a:endParaRPr lang="en-US" sz="1600" dirty="0"/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4F5BC8D2-E0D2-48A1-071D-45B80C433627}"/>
              </a:ext>
            </a:extLst>
          </p:cNvPr>
          <p:cNvSpPr txBox="1"/>
          <p:nvPr/>
        </p:nvSpPr>
        <p:spPr>
          <a:xfrm>
            <a:off x="2131411" y="1344759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3"/>
                </a:solidFill>
              </a:rPr>
              <a:t>Higher</a:t>
            </a: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602AA40D-00A5-285B-67A0-5260578C2903}"/>
              </a:ext>
            </a:extLst>
          </p:cNvPr>
          <p:cNvSpPr txBox="1"/>
          <p:nvPr/>
        </p:nvSpPr>
        <p:spPr>
          <a:xfrm>
            <a:off x="2156385" y="5207598"/>
            <a:ext cx="71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3"/>
                </a:solidFill>
              </a:rPr>
              <a:t>Lower</a:t>
            </a: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6A78CE96-E5BA-EF3A-7B27-C48C2EC93A32}"/>
              </a:ext>
            </a:extLst>
          </p:cNvPr>
          <p:cNvSpPr/>
          <p:nvPr/>
        </p:nvSpPr>
        <p:spPr>
          <a:xfrm>
            <a:off x="2264031" y="1668870"/>
            <a:ext cx="502920" cy="3538728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34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029B82E-722D-45BB-B34F-D4423CBF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7980BB-894F-43B4-B764-9CE95DEF8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D6D9E82D-9E8F-4365-8DD3-F87F575AF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1CD7CE6C-6D35-4CDB-8C9B-3749731FB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1D897CC5-D9DC-4B84-8FEE-769DDB3ED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A7F9F68E-05A6-4B4F-A9C4-99F56BA4D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FE459AB8-6C83-4017-AD7E-34DDCC29B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7E35D375-D544-4AA6-B2C0-AECF72D6D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330D17F1-A1B0-40BD-8617-EE4D6750C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B66F0F2E-CF96-4F3A-B20B-7A67FED93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6A12D58E-271D-4783-99B0-2C1098B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F9B86422-0052-4CDC-906A-A0991A290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C6847113-CFAE-4362-A26F-0B1D189964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2AD566C5-BF8B-4C51-82C6-4633CAE5B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156CA36-0366-443D-9A53-7806BDE20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854E694-6F0F-4143-B88B-DE4C9E02E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65CBB851-7142-4AAB-8038-999CAB8CE9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5560487F-527D-416F-A6A5-16BC6F626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1F3D29D7-04A7-4C39-ABC0-CCFFE39BD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AB11EF01-3B4E-41D2-9E08-0106F319A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3">
              <a:extLst>
                <a:ext uri="{FF2B5EF4-FFF2-40B4-BE49-F238E27FC236}">
                  <a16:creationId xmlns:a16="http://schemas.microsoft.com/office/drawing/2014/main" id="{9E2C3217-DC0B-4F91-9F62-A04CDEB2F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Picture 9" descr="A wall painted with an arrow and a dartboard">
            <a:extLst>
              <a:ext uri="{FF2B5EF4-FFF2-40B4-BE49-F238E27FC236}">
                <a16:creationId xmlns:a16="http://schemas.microsoft.com/office/drawing/2014/main" id="{89217BE3-412E-B729-BF1D-95D0F43869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692" r="8" b="8"/>
          <a:stretch>
            <a:fillRect/>
          </a:stretch>
        </p:blipFill>
        <p:spPr>
          <a:xfrm>
            <a:off x="20" y="227"/>
            <a:ext cx="4637303" cy="6858000"/>
          </a:xfrm>
          <a:prstGeom prst="rect">
            <a:avLst/>
          </a:prstGeom>
          <a:ln w="9525">
            <a:noFill/>
          </a:ln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F2B7CF55-CC81-4559-9768-354C7462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55064" y="1186483"/>
            <a:ext cx="5941686" cy="4477933"/>
            <a:chOff x="807084" y="1186483"/>
            <a:chExt cx="5941686" cy="447793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FDAF335-846C-48F5-A261-6D242B1ED9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780" y="1186483"/>
              <a:ext cx="5940295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Isosceles Triangle 39">
              <a:extLst>
                <a:ext uri="{FF2B5EF4-FFF2-40B4-BE49-F238E27FC236}">
                  <a16:creationId xmlns:a16="http://schemas.microsoft.com/office/drawing/2014/main" id="{598CCBBA-616E-4339-A7DE-6168CEEE5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3574311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FDCDAE4-2A39-4204-B094-CA4F1493DE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5941686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987" y="1094705"/>
            <a:ext cx="5886226" cy="1981203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600" dirty="0"/>
              <a:t>Action on the </a:t>
            </a:r>
            <a:br>
              <a:rPr lang="en-US" sz="4600" dirty="0"/>
            </a:br>
            <a:r>
              <a:rPr lang="en-US" sz="4600" dirty="0"/>
              <a:t>Strategic Plan Objectives Ranking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1736" y="3415486"/>
            <a:ext cx="5886224" cy="1645468"/>
          </a:xfrm>
        </p:spPr>
        <p:txBody>
          <a:bodyPr vert="horz" lIns="91440" tIns="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The GO Team needs to TAKE ACTION (vote) on its ranked Strategic Plan Objectives. After the motion and a second, the GO Team may have additional discussion. Once discussion is concluded, the GO Team will vote.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8376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0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281EC0-02EA-9AD2-DC9E-AD3BD9692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9796" y="973806"/>
            <a:ext cx="7261525" cy="1176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chemeClr val="tx1"/>
                </a:solidFill>
              </a:rPr>
              <a:t>Where </a:t>
            </a:r>
            <a:r>
              <a:rPr lang="en-US" b="1" dirty="0">
                <a:solidFill>
                  <a:schemeClr val="tx1"/>
                </a:solidFill>
              </a:rPr>
              <a:t>We’re</a:t>
            </a:r>
            <a:r>
              <a:rPr lang="en-US" b="1" kern="1200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Going</a:t>
            </a:r>
            <a:endParaRPr lang="en-US" b="1" kern="1200" dirty="0">
              <a:solidFill>
                <a:schemeClr val="tx1"/>
              </a:solidFill>
              <a:ea typeface="Calibri Light"/>
              <a:cs typeface="Calibri Light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5DF341F-E3B8-7BDA-DFF8-2F93D088B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3933" y="2309910"/>
            <a:ext cx="6318776" cy="225418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At our next meeting we will begin the discussion of the 2026-2027 budget.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Let me or the Chair know of any additional information you need for our future discussion.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3F71CAA-F32D-4F48-0E12-F8055A933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3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99523B-1D1A-9B76-1F34-7EDEA01B61FA}"/>
              </a:ext>
            </a:extLst>
          </p:cNvPr>
          <p:cNvSpPr txBox="1"/>
          <p:nvPr/>
        </p:nvSpPr>
        <p:spPr>
          <a:xfrm>
            <a:off x="653361" y="299519"/>
            <a:ext cx="5181600" cy="33688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latin typeface="+mj-lt"/>
                <a:ea typeface="+mj-ea"/>
                <a:cs typeface="+mj-cs"/>
              </a:rPr>
              <a:t>Questions?</a:t>
            </a:r>
          </a:p>
        </p:txBody>
      </p:sp>
      <p:pic>
        <p:nvPicPr>
          <p:cNvPr id="5" name="Picture 4" descr="Yellow question mark">
            <a:extLst>
              <a:ext uri="{FF2B5EF4-FFF2-40B4-BE49-F238E27FC236}">
                <a16:creationId xmlns:a16="http://schemas.microsoft.com/office/drawing/2014/main" id="{FE0B11A2-1671-8A8F-FF5D-D24FB4EA5A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84" r="23283" b="-1"/>
          <a:stretch>
            <a:fillRect/>
          </a:stretch>
        </p:blipFill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9" name="Date Placeholder 3" hidden="1">
            <a:extLst>
              <a:ext uri="{FF2B5EF4-FFF2-40B4-BE49-F238E27FC236}">
                <a16:creationId xmlns:a16="http://schemas.microsoft.com/office/drawing/2014/main" id="{9E11B927-831A-A344-9F05-B02B5EF2620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D766868-FF28-409D-8D55-B9C875EB9A9A}" type="datetime1">
              <a:rPr lang="en-US" smtClean="0"/>
              <a:pPr>
                <a:spcAft>
                  <a:spcPts val="600"/>
                </a:spcAft>
              </a:pPr>
              <a:t>12/8/2025</a:t>
            </a:fld>
            <a:endParaRPr lang="en-US"/>
          </a:p>
        </p:txBody>
      </p:sp>
      <p:sp>
        <p:nvSpPr>
          <p:cNvPr id="11" name="Slide Number Placeholder 4" hidden="1">
            <a:extLst>
              <a:ext uri="{FF2B5EF4-FFF2-40B4-BE49-F238E27FC236}">
                <a16:creationId xmlns:a16="http://schemas.microsoft.com/office/drawing/2014/main" id="{67E3ACD8-5840-5A06-3C86-E0BF98AF80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38298" y="6356350"/>
            <a:ext cx="12155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24FF268F-77EF-474B-8EE9-9DC3EFC3DF77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BDB904-9385-1E19-4F9B-299A8B7F6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9724-6A3C-CAC7-B7C3-2F3C88162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>
            <a:normAutofit/>
          </a:bodyPr>
          <a:lstStyle/>
          <a:p>
            <a:r>
              <a:rPr lang="en-US" dirty="0"/>
              <a:t>Information Items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7FC76-FEC6-311A-5BFB-A8AD84202B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469880" y="320040"/>
            <a:ext cx="914400" cy="3200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03CA795-F2E2-E8AE-95CA-B125F9DB5F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8493054"/>
              </p:ext>
            </p:extLst>
          </p:nvPr>
        </p:nvGraphicFramePr>
        <p:xfrm>
          <a:off x="4723243" y="657510"/>
          <a:ext cx="6662209" cy="5433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7746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D563FF-BF66-C36C-0357-55A264EC7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B94C19D-E7A2-4CDE-A897-35F2BC959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E99E3F-7A89-4769-AAB0-DC0E42BE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E9129042-28FB-49B3-BF09-C0FC7041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C857079D-69FB-4AAE-939D-50320676C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44E06FFE-2B6E-451F-8584-36CB56B92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4A9C3EAA-1C7F-4CBB-80F3-40FAD9629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3289920A-A485-4023-84F5-973CB3AF1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6B258C87-5B91-45CB-BEAD-B9CD515B3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5E8F853B-7045-4974-ADFB-592F01B4CC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4307ABD8-4121-4188-A6A8-BF0841F5B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2E660CAF-84FD-4236-8BD1-570BEBF0D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C67DCC6D-C589-411A-83EF-249E925FA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EF00B7C0-9045-4017-A91E-6129702F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25806466-98F7-4333-9BC7-BB44F5E9C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9E23BC68-3437-491F-BBEA-2DC61316A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36B9FD89-406D-41F1-ADEF-F74A9B1DF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CC0948A3-F3F2-4AA7-B558-4F1E0EBED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277408B3-EE29-4600-9011-F83CA3FEAF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2E4DE87A-3195-410F-A185-3E41350B5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4372AC40-5D77-44AE-A395-853703161F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74BF19D7-D76B-41DB-8E7B-644E15863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Picture 10" descr="Complex math formulas on a blackboard">
            <a:extLst>
              <a:ext uri="{FF2B5EF4-FFF2-40B4-BE49-F238E27FC236}">
                <a16:creationId xmlns:a16="http://schemas.microsoft.com/office/drawing/2014/main" id="{E4233050-75A2-E218-189B-199ECB03C3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13" r="20281" b="-6"/>
          <a:stretch>
            <a:fillRect/>
          </a:stretch>
        </p:blipFill>
        <p:spPr>
          <a:xfrm>
            <a:off x="20" y="10"/>
            <a:ext cx="6745008" cy="6857763"/>
          </a:xfrm>
          <a:prstGeom prst="rect">
            <a:avLst/>
          </a:prstGeom>
          <a:ln w="9525">
            <a:noFill/>
          </a:ln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21B67326-1D79-49D3-9B25-28080FDFF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62312" y="1186483"/>
            <a:ext cx="3822597" cy="4477933"/>
            <a:chOff x="807084" y="1186483"/>
            <a:chExt cx="3822597" cy="4477933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9FBAF07-4DBD-469A-AA51-A4A5E73F99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39">
              <a:extLst>
                <a:ext uri="{FF2B5EF4-FFF2-40B4-BE49-F238E27FC236}">
                  <a16:creationId xmlns:a16="http://schemas.microsoft.com/office/drawing/2014/main" id="{B5B72DC2-A0AE-4085-87CB-F3401BB331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406CCDB-6E4B-4E06-9660-473F64643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6845F0-5571-7B65-3568-9D33DF49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643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400"/>
              <a:t>Principal’s Report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7FD47F9-74B6-BDE9-FFFC-B69B4B60A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74662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294A09A9-5501-47C1-A89A-A340965A2BE2}" type="slidenum">
              <a:rPr lang="en-US" sz="1000" smtClean="0">
                <a:solidFill>
                  <a:schemeClr val="tx1">
                    <a:tint val="75000"/>
                  </a:schemeClr>
                </a:solidFill>
              </a:rPr>
              <a:pPr algn="r">
                <a:spcAft>
                  <a:spcPts val="600"/>
                </a:spcAft>
              </a:pPr>
              <a:t>20</a:t>
            </a:fld>
            <a:endParaRPr lang="en-US" sz="1000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513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6C56-F670-6C4A-EBAE-275BAA90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741903-858B-9044-0902-D564B8E3E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F802-A0B2-4A5F-AAD0-02B2E6DAE08D}" type="datetime1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E95924-FD2D-ADBC-F7B4-91CBAD68A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5" descr="A black and white text with white text&#10;&#10;AI-generated content may be incorrect.">
            <a:extLst>
              <a:ext uri="{FF2B5EF4-FFF2-40B4-BE49-F238E27FC236}">
                <a16:creationId xmlns:a16="http://schemas.microsoft.com/office/drawing/2014/main" id="{37F28055-60F1-FCF0-B255-28B5FB716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778" y="0"/>
            <a:ext cx="92124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74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94077-6AD3-C992-07CA-E3BFD9102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9CEFF9-AF5D-CEB1-C7C3-CB35BB51C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3" name="Picture 12" descr="A table with numbers and words&#10;&#10;AI-generated content may be incorrect.">
            <a:extLst>
              <a:ext uri="{FF2B5EF4-FFF2-40B4-BE49-F238E27FC236}">
                <a16:creationId xmlns:a16="http://schemas.microsoft.com/office/drawing/2014/main" id="{F5AC7B0E-E798-2343-484A-DA9226B7A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177" y="320040"/>
            <a:ext cx="8279645" cy="619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13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7793C-F122-BA4F-B4AB-38900C6E1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F97FDE-7880-0041-41ED-7C975DFF2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F6A7CD-DB1D-B746-3799-7D36ECE6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B32F0AE-06C4-328D-F93A-22467D7A09E5}"/>
              </a:ext>
            </a:extLst>
          </p:cNvPr>
          <p:cNvSpPr txBox="1">
            <a:spLocks/>
          </p:cNvSpPr>
          <p:nvPr/>
        </p:nvSpPr>
        <p:spPr>
          <a:xfrm>
            <a:off x="402335" y="651868"/>
            <a:ext cx="7989189" cy="10929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/>
              </a:rPr>
              <a:t>2025 CCRPI Results- Content Mastery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8" name="Picture 7" descr="A close up of a text&#10;&#10;AI-generated content may be incorrect.">
            <a:extLst>
              <a:ext uri="{FF2B5EF4-FFF2-40B4-BE49-F238E27FC236}">
                <a16:creationId xmlns:a16="http://schemas.microsoft.com/office/drawing/2014/main" id="{C2E574EB-B7BF-10EF-ADDA-DBD262A17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1630482"/>
            <a:ext cx="5162485" cy="3741617"/>
          </a:xfrm>
          <a:prstGeom prst="rect">
            <a:avLst/>
          </a:prstGeom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15ADD7C-B6D4-FA37-CD7A-91215A716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1667580"/>
            <a:ext cx="6522720" cy="352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43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30206-E88D-7EE0-89F8-F48E52688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DB283E-6E94-9473-A0DF-26C21FFB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0660DE-C7D3-F8DE-7B61-C5B99224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44CA03-987D-A16D-6689-038283961EFE}"/>
              </a:ext>
            </a:extLst>
          </p:cNvPr>
          <p:cNvSpPr txBox="1">
            <a:spLocks/>
          </p:cNvSpPr>
          <p:nvPr/>
        </p:nvSpPr>
        <p:spPr>
          <a:xfrm>
            <a:off x="402335" y="651868"/>
            <a:ext cx="7189089" cy="10929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/>
              </a:rPr>
              <a:t>2025 CCRPI Results- Progress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close up of a text&#10;&#10;AI-generated content may be incorrect.">
            <a:extLst>
              <a:ext uri="{FF2B5EF4-FFF2-40B4-BE49-F238E27FC236}">
                <a16:creationId xmlns:a16="http://schemas.microsoft.com/office/drawing/2014/main" id="{F2CE3FAD-EA5D-0BA7-B56C-7E45DD730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72" y="1442791"/>
            <a:ext cx="5262724" cy="4281734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0986C47-50A3-929E-809A-E2ED12A31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114" y="1813961"/>
            <a:ext cx="6488886" cy="353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58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C94FE-A830-31B5-4AF5-6E6C38DD2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D0CCEE-8C7E-0DFD-5CD4-30BEBF38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F59BFB-9A18-E3AE-9636-2F5EEA4DB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E27870-D8D0-8A1E-F127-8BAB20C24E40}"/>
              </a:ext>
            </a:extLst>
          </p:cNvPr>
          <p:cNvSpPr txBox="1">
            <a:spLocks/>
          </p:cNvSpPr>
          <p:nvPr/>
        </p:nvSpPr>
        <p:spPr>
          <a:xfrm>
            <a:off x="402335" y="651868"/>
            <a:ext cx="6903339" cy="10929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/>
              </a:rPr>
              <a:t>2025 CCRPI Results-Closing Gaps 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7" name="Picture 6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89B9CC82-AD7E-D301-1114-B7B139E7F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03" y="1276111"/>
            <a:ext cx="5197515" cy="4162663"/>
          </a:xfrm>
          <a:prstGeom prst="rect">
            <a:avLst/>
          </a:prstGeom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4EA758E-D478-41D6-3C90-E48B5CFA0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850" y="1066799"/>
            <a:ext cx="5944762" cy="2620809"/>
          </a:xfrm>
          <a:prstGeom prst="rect">
            <a:avLst/>
          </a:prstGeom>
        </p:spPr>
      </p:pic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8DD2DEE-9F96-49C7-3977-0E04F72A6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567" y="3857517"/>
            <a:ext cx="5747045" cy="255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92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2473D-08E8-E274-E1E5-DC563F0B2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E5FA1A-DCF0-8109-81D2-00406522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A75F90-22BB-16F6-7216-929CC9810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50C611-E394-D6A2-1FF9-96223938C403}"/>
              </a:ext>
            </a:extLst>
          </p:cNvPr>
          <p:cNvSpPr txBox="1">
            <a:spLocks/>
          </p:cNvSpPr>
          <p:nvPr/>
        </p:nvSpPr>
        <p:spPr>
          <a:xfrm>
            <a:off x="402335" y="651868"/>
            <a:ext cx="6903339" cy="10929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/>
              </a:rPr>
              <a:t>2025 CCRPI Results-Readiness 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6A762906-D7EE-B7B4-3D07-B60BF7BBC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5" y="1591413"/>
            <a:ext cx="5013530" cy="3675173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6BACF52-B597-056C-D118-9485919A1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062" y="1591412"/>
            <a:ext cx="6399234" cy="367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39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F563E-A025-84EC-BE6A-20592A6C0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883A7B-8934-6186-4464-023B458BC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F07DA4-802E-31D3-95DF-5286B283DBB3}"/>
              </a:ext>
            </a:extLst>
          </p:cNvPr>
          <p:cNvSpPr txBox="1">
            <a:spLocks/>
          </p:cNvSpPr>
          <p:nvPr/>
        </p:nvSpPr>
        <p:spPr>
          <a:xfrm>
            <a:off x="402335" y="651868"/>
            <a:ext cx="6903339" cy="10929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  <a:latin typeface="Montserrat ExtraBold"/>
              </a:rPr>
              <a:t>2025 CCRPI Results-Overall! 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FE4028A-D875-737E-D21E-5403E2E5D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455" y="1198325"/>
            <a:ext cx="8843089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23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D3FE25-B01B-023C-C9FA-EBF8D03EB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61" y="446313"/>
            <a:ext cx="6281302" cy="1448747"/>
          </a:xfrm>
        </p:spPr>
        <p:txBody>
          <a:bodyPr anchor="ctr">
            <a:normAutofit/>
          </a:bodyPr>
          <a:lstStyle/>
          <a:p>
            <a:r>
              <a:rPr lang="en-US" sz="3600" b="1" dirty="0"/>
              <a:t>Cluster Advisory Team Report </a:t>
            </a:r>
            <a:endParaRPr lang="en-US" sz="360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9052FC-7431-793C-41E7-9E3565F330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399" y="2022250"/>
            <a:ext cx="5181600" cy="37471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/>
              <a:t>Charter System Renewal</a:t>
            </a:r>
            <a:endParaRPr lang="en-US" sz="3600" b="1" dirty="0"/>
          </a:p>
          <a:p>
            <a:r>
              <a:rPr lang="en-US" sz="3600" b="1" dirty="0"/>
              <a:t>FY27 Budget Preparation</a:t>
            </a:r>
          </a:p>
          <a:p>
            <a:r>
              <a:rPr lang="en-US" sz="3600" b="1" dirty="0"/>
              <a:t>Attendance</a:t>
            </a:r>
          </a:p>
        </p:txBody>
      </p:sp>
      <p:pic>
        <p:nvPicPr>
          <p:cNvPr id="7" name="Picture Placeholder 6" descr="A group of people in a crowd&#10;&#10;AI-generated content may be incorrect.">
            <a:extLst>
              <a:ext uri="{FF2B5EF4-FFF2-40B4-BE49-F238E27FC236}">
                <a16:creationId xmlns:a16="http://schemas.microsoft.com/office/drawing/2014/main" id="{CA64E2CA-4493-9813-7D0C-162CDC1308B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5826" r="21857" b="1"/>
          <a:stretch>
            <a:fillRect/>
          </a:stretch>
        </p:blipFill>
        <p:spPr>
          <a:xfrm>
            <a:off x="6076950" y="10"/>
            <a:ext cx="6115050" cy="6868876"/>
          </a:xfrm>
          <a:custGeom>
            <a:avLst/>
            <a:gdLst>
              <a:gd name="connsiteX0" fmla="*/ 0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0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6858000 h 6858000"/>
              <a:gd name="connsiteX3" fmla="*/ 0 w 6115050"/>
              <a:gd name="connsiteY3" fmla="*/ 6858000 h 6858000"/>
              <a:gd name="connsiteX4" fmla="*/ 2024742 w 6115050"/>
              <a:gd name="connsiteY4" fmla="*/ 0 h 6858000"/>
              <a:gd name="connsiteX0" fmla="*/ 2024742 w 6115050"/>
              <a:gd name="connsiteY0" fmla="*/ 0 h 6858000"/>
              <a:gd name="connsiteX1" fmla="*/ 6115050 w 6115050"/>
              <a:gd name="connsiteY1" fmla="*/ 0 h 6858000"/>
              <a:gd name="connsiteX2" fmla="*/ 6115050 w 6115050"/>
              <a:gd name="connsiteY2" fmla="*/ 3603171 h 6858000"/>
              <a:gd name="connsiteX3" fmla="*/ 6115050 w 6115050"/>
              <a:gd name="connsiteY3" fmla="*/ 6858000 h 6858000"/>
              <a:gd name="connsiteX4" fmla="*/ 0 w 6115050"/>
              <a:gd name="connsiteY4" fmla="*/ 6858000 h 6858000"/>
              <a:gd name="connsiteX5" fmla="*/ 2024742 w 6115050"/>
              <a:gd name="connsiteY5" fmla="*/ 0 h 6858000"/>
              <a:gd name="connsiteX0" fmla="*/ 2024742 w 6115050"/>
              <a:gd name="connsiteY0" fmla="*/ 0 h 6868886"/>
              <a:gd name="connsiteX1" fmla="*/ 6115050 w 6115050"/>
              <a:gd name="connsiteY1" fmla="*/ 0 h 6868886"/>
              <a:gd name="connsiteX2" fmla="*/ 6115050 w 6115050"/>
              <a:gd name="connsiteY2" fmla="*/ 3603171 h 6868886"/>
              <a:gd name="connsiteX3" fmla="*/ 5157107 w 6115050"/>
              <a:gd name="connsiteY3" fmla="*/ 6868886 h 6868886"/>
              <a:gd name="connsiteX4" fmla="*/ 0 w 6115050"/>
              <a:gd name="connsiteY4" fmla="*/ 6858000 h 6868886"/>
              <a:gd name="connsiteX5" fmla="*/ 2024742 w 6115050"/>
              <a:gd name="connsiteY5" fmla="*/ 0 h 686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5050" h="6868886">
                <a:moveTo>
                  <a:pt x="2024742" y="0"/>
                </a:moveTo>
                <a:lnTo>
                  <a:pt x="6115050" y="0"/>
                </a:lnTo>
                <a:lnTo>
                  <a:pt x="6115050" y="3603171"/>
                </a:lnTo>
                <a:lnTo>
                  <a:pt x="5157107" y="6868886"/>
                </a:lnTo>
                <a:lnTo>
                  <a:pt x="0" y="6858000"/>
                </a:lnTo>
                <a:lnTo>
                  <a:pt x="2024742" y="0"/>
                </a:lnTo>
                <a:close/>
              </a:path>
            </a:pathLst>
          </a:cu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CB9D1161-BF25-972C-17C1-470DF7249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4FF268F-77EF-474B-8EE9-9DC3EFC3DF77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BD61D4B8-4300-1F19-0836-01763505853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F3CF802-A0B2-4A5F-AAD0-02B2E6DAE08D}" type="datetime1">
              <a:rPr lang="en-US" smtClean="0"/>
              <a:pPr>
                <a:spcAft>
                  <a:spcPts val="600"/>
                </a:spcAft>
              </a:pPr>
              <a:t>12/8/2025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1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400C-BB3A-D41F-7316-A92048607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DF15F-7FE6-CF03-38F4-9FA4DC2A199A}"/>
              </a:ext>
            </a:extLst>
          </p:cNvPr>
          <p:cNvGrpSpPr/>
          <p:nvPr/>
        </p:nvGrpSpPr>
        <p:grpSpPr>
          <a:xfrm>
            <a:off x="6446921" y="0"/>
            <a:ext cx="5745079" cy="6858001"/>
            <a:chOff x="0" y="0"/>
            <a:chExt cx="2408296" cy="294270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3E6013D-50EA-AB2A-4C44-141F6DAA70CB}"/>
                </a:ext>
              </a:extLst>
            </p:cNvPr>
            <p:cNvSpPr/>
            <p:nvPr/>
          </p:nvSpPr>
          <p:spPr>
            <a:xfrm>
              <a:off x="0" y="0"/>
              <a:ext cx="2408296" cy="2942706"/>
            </a:xfrm>
            <a:custGeom>
              <a:avLst/>
              <a:gdLst/>
              <a:ahLst/>
              <a:cxnLst/>
              <a:rect l="l" t="t" r="r" b="b"/>
              <a:pathLst>
                <a:path w="2408296" h="2942706">
                  <a:moveTo>
                    <a:pt x="0" y="0"/>
                  </a:moveTo>
                  <a:lnTo>
                    <a:pt x="2408296" y="0"/>
                  </a:lnTo>
                  <a:lnTo>
                    <a:pt x="2408296" y="2942706"/>
                  </a:lnTo>
                  <a:lnTo>
                    <a:pt x="0" y="2942706"/>
                  </a:lnTo>
                  <a:close/>
                </a:path>
              </a:pathLst>
            </a:custGeom>
            <a:solidFill>
              <a:srgbClr val="D8031C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EB43BF6-1628-4ACB-E614-AB94D1536FF5}"/>
                </a:ext>
              </a:extLst>
            </p:cNvPr>
            <p:cNvSpPr txBox="1"/>
            <p:nvPr/>
          </p:nvSpPr>
          <p:spPr>
            <a:xfrm>
              <a:off x="0" y="-57150"/>
              <a:ext cx="2408296" cy="299985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1" fontAlgn="auto" latinLnBrk="0" hangingPunct="1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5117E00-5BDD-4F2B-CE66-491CB41174EA}"/>
              </a:ext>
            </a:extLst>
          </p:cNvPr>
          <p:cNvSpPr/>
          <p:nvPr/>
        </p:nvSpPr>
        <p:spPr>
          <a:xfrm>
            <a:off x="11501704" y="3698552"/>
            <a:ext cx="690297" cy="1910165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8"/>
                </a:lnTo>
                <a:lnTo>
                  <a:pt x="0" y="2865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2285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85993EB-C95D-AE44-7E1E-CC0C310D8996}"/>
              </a:ext>
            </a:extLst>
          </p:cNvPr>
          <p:cNvSpPr/>
          <p:nvPr/>
        </p:nvSpPr>
        <p:spPr>
          <a:xfrm>
            <a:off x="4693567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9" y="0"/>
                </a:lnTo>
                <a:lnTo>
                  <a:pt x="3043039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9266FA1-CC7B-8E6B-AC74-EFD926E09409}"/>
              </a:ext>
            </a:extLst>
          </p:cNvPr>
          <p:cNvGrpSpPr/>
          <p:nvPr/>
        </p:nvGrpSpPr>
        <p:grpSpPr>
          <a:xfrm>
            <a:off x="7337141" y="842315"/>
            <a:ext cx="3813814" cy="4938739"/>
            <a:chOff x="0" y="0"/>
            <a:chExt cx="1597795" cy="10565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3B0ABF0-7C26-B11A-F485-E4CAE10AB852}"/>
                </a:ext>
              </a:extLst>
            </p:cNvPr>
            <p:cNvSpPr/>
            <p:nvPr/>
          </p:nvSpPr>
          <p:spPr>
            <a:xfrm>
              <a:off x="0" y="0"/>
              <a:ext cx="1597795" cy="1056500"/>
            </a:xfrm>
            <a:custGeom>
              <a:avLst/>
              <a:gdLst/>
              <a:ahLst/>
              <a:cxnLst/>
              <a:rect l="l" t="t" r="r" b="b"/>
              <a:pathLst>
                <a:path w="1597795" h="1056500">
                  <a:moveTo>
                    <a:pt x="0" y="0"/>
                  </a:moveTo>
                  <a:lnTo>
                    <a:pt x="1597795" y="0"/>
                  </a:lnTo>
                  <a:lnTo>
                    <a:pt x="1597795" y="1056500"/>
                  </a:lnTo>
                  <a:lnTo>
                    <a:pt x="0" y="10565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095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9018621-89F1-F2B3-6CE4-D6F98A5FE0CF}"/>
                </a:ext>
              </a:extLst>
            </p:cNvPr>
            <p:cNvSpPr txBox="1"/>
            <p:nvPr/>
          </p:nvSpPr>
          <p:spPr>
            <a:xfrm>
              <a:off x="0" y="-57150"/>
              <a:ext cx="1597795" cy="11136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1" fontAlgn="auto" latinLnBrk="0" hangingPunct="1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92941796-F225-3291-057E-D587FE52F2A3}"/>
              </a:ext>
            </a:extLst>
          </p:cNvPr>
          <p:cNvSpPr/>
          <p:nvPr/>
        </p:nvSpPr>
        <p:spPr>
          <a:xfrm rot="16200000" flipH="1">
            <a:off x="652198" y="-652198"/>
            <a:ext cx="1141603" cy="2445999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244" t="-12151" r="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F03E5EF-F54B-5C22-F456-29BF4BE95B97}"/>
              </a:ext>
            </a:extLst>
          </p:cNvPr>
          <p:cNvSpPr txBox="1"/>
          <p:nvPr/>
        </p:nvSpPr>
        <p:spPr>
          <a:xfrm>
            <a:off x="7332343" y="2511921"/>
            <a:ext cx="3803789" cy="1657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42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Comprehensive Long-Range Facilities Plan</a:t>
            </a:r>
            <a:r>
              <a:rPr kumimoji="0" lang="en-US" sz="3600" b="1" i="0" u="none" strike="noStrike" kern="1200" cap="none" spc="-42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15193-2A0E-9BA5-4012-486CFF214E3B}"/>
              </a:ext>
            </a:extLst>
          </p:cNvPr>
          <p:cNvSpPr txBox="1"/>
          <p:nvPr/>
        </p:nvSpPr>
        <p:spPr>
          <a:xfrm>
            <a:off x="7346066" y="4394909"/>
            <a:ext cx="3805989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1700">
                <a:solidFill>
                  <a:srgbClr val="6497BF"/>
                </a:solidFill>
                <a:ea typeface="+mn-lt"/>
                <a:cs typeface="+mn-lt"/>
                <a:hlinkClick r:id="rId9"/>
              </a:rPr>
              <a:t>www.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6497BF"/>
                </a:solidFill>
                <a:effectLst/>
                <a:uLnTx/>
                <a:uFillTx/>
                <a:ea typeface="+mn-lt"/>
                <a:cs typeface="+mn-lt"/>
                <a:hlinkClick r:id="rId9"/>
              </a:rPr>
              <a:t>atlantapublicschools.us/APS2040</a:t>
            </a:r>
            <a:endParaRPr lang="en-US" sz="1700">
              <a:ea typeface="+mn-lt"/>
              <a:cs typeface="+mn-lt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0112B67-B809-7FD2-4784-74CC5DC46677}"/>
              </a:ext>
            </a:extLst>
          </p:cNvPr>
          <p:cNvSpPr txBox="1"/>
          <p:nvPr/>
        </p:nvSpPr>
        <p:spPr>
          <a:xfrm>
            <a:off x="7121791" y="1670343"/>
            <a:ext cx="404441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-42" normalizeH="0" baseline="0" noProof="0">
                <a:ln>
                  <a:solidFill>
                    <a:srgbClr val="D8031C"/>
                  </a:solidFill>
                </a:ln>
                <a:solidFill>
                  <a:srgbClr val="C0C0C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UPDATE</a:t>
            </a:r>
          </a:p>
        </p:txBody>
      </p:sp>
      <p:pic>
        <p:nvPicPr>
          <p:cNvPr id="16" name="Picture 15" descr="A screenshot of a web page&#10;&#10;AI-generated content may be incorrect.">
            <a:extLst>
              <a:ext uri="{FF2B5EF4-FFF2-40B4-BE49-F238E27FC236}">
                <a16:creationId xmlns:a16="http://schemas.microsoft.com/office/drawing/2014/main" id="{C0DCD0C8-713B-9A50-F12C-8B97E44293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868" y="987251"/>
            <a:ext cx="4304137" cy="55725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61249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E70379-AF0D-4119-73A3-46AE93A9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2DAE3342-9DFC-49D4-B09C-25E31076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E49E0D20-8423-4612-99A5-14AEF8F6B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57C2C108-5A30-48CA-9203-56747AEB7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1A343912-2EFC-408E-A862-5C9BF108D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8">
              <a:extLst>
                <a:ext uri="{FF2B5EF4-FFF2-40B4-BE49-F238E27FC236}">
                  <a16:creationId xmlns:a16="http://schemas.microsoft.com/office/drawing/2014/main" id="{AA50D1CF-9DAE-4CF6-B829-E66CEE9D5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FE5799A4-0568-433E-BF41-752CF516A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CDBB86ED-F16F-4C28-BDD5-72D771176F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1">
              <a:extLst>
                <a:ext uri="{FF2B5EF4-FFF2-40B4-BE49-F238E27FC236}">
                  <a16:creationId xmlns:a16="http://schemas.microsoft.com/office/drawing/2014/main" id="{3347939E-8B76-4CFC-B2EC-63A7E2278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FA1DD132-02E4-4CD3-B496-BFF924558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710BDA52-A7D7-4E4E-9F36-EC8F983EA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id="{B1BDF852-319F-42B8-9A50-7C9A9387C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id="{3AACE376-C01E-4F1F-91B7-39D0274BF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7F612F4C-050E-459D-9771-ED088374A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7">
              <a:extLst>
                <a:ext uri="{FF2B5EF4-FFF2-40B4-BE49-F238E27FC236}">
                  <a16:creationId xmlns:a16="http://schemas.microsoft.com/office/drawing/2014/main" id="{94E4211B-3E41-4905-8F4E-76811B9E5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8">
              <a:extLst>
                <a:ext uri="{FF2B5EF4-FFF2-40B4-BE49-F238E27FC236}">
                  <a16:creationId xmlns:a16="http://schemas.microsoft.com/office/drawing/2014/main" id="{6AEC87EE-0CB8-43DE-8FEB-4586A92E8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9">
              <a:extLst>
                <a:ext uri="{FF2B5EF4-FFF2-40B4-BE49-F238E27FC236}">
                  <a16:creationId xmlns:a16="http://schemas.microsoft.com/office/drawing/2014/main" id="{277C1C5D-7BDC-47E4-8B81-C3C4AE949B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20">
              <a:extLst>
                <a:ext uri="{FF2B5EF4-FFF2-40B4-BE49-F238E27FC236}">
                  <a16:creationId xmlns:a16="http://schemas.microsoft.com/office/drawing/2014/main" id="{7A2A6EF8-9768-4478-9CD3-DFA547CEF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21">
              <a:extLst>
                <a:ext uri="{FF2B5EF4-FFF2-40B4-BE49-F238E27FC236}">
                  <a16:creationId xmlns:a16="http://schemas.microsoft.com/office/drawing/2014/main" id="{1FD9091C-E8FA-4ADA-937F-A74426ED1B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22">
              <a:extLst>
                <a:ext uri="{FF2B5EF4-FFF2-40B4-BE49-F238E27FC236}">
                  <a16:creationId xmlns:a16="http://schemas.microsoft.com/office/drawing/2014/main" id="{B69923E7-63C4-47CE-956E-09D384D4F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23">
              <a:extLst>
                <a:ext uri="{FF2B5EF4-FFF2-40B4-BE49-F238E27FC236}">
                  <a16:creationId xmlns:a16="http://schemas.microsoft.com/office/drawing/2014/main" id="{A2576784-872E-494C-A041-0E346226B7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54F73D8-62C2-4127-9D19-01219BBB9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FD8CA02-9BE5-4B82-8129-6EF618402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01515E68-030C-4313-B300-35253163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937725F-1DDF-4225-937E-106DBB047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9499C9FE-4B17-4937-9EB8-3E1A97E32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1AA859-8E3B-49BF-83F6-ADF050A2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EA5E9A71-2A94-4FAA-859F-1930C2E91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15C43A1A-EE63-4F18-BA50-6BCC0C5FB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">
              <a:extLst>
                <a:ext uri="{FF2B5EF4-FFF2-40B4-BE49-F238E27FC236}">
                  <a16:creationId xmlns:a16="http://schemas.microsoft.com/office/drawing/2014/main" id="{D20E631E-2C68-4E27-B833-094ECE5095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">
              <a:extLst>
                <a:ext uri="{FF2B5EF4-FFF2-40B4-BE49-F238E27FC236}">
                  <a16:creationId xmlns:a16="http://schemas.microsoft.com/office/drawing/2014/main" id="{2446723A-FC6F-4012-8557-06069FA13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9">
              <a:extLst>
                <a:ext uri="{FF2B5EF4-FFF2-40B4-BE49-F238E27FC236}">
                  <a16:creationId xmlns:a16="http://schemas.microsoft.com/office/drawing/2014/main" id="{7F3D87D4-252C-4471-A220-28B58BF43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0">
              <a:extLst>
                <a:ext uri="{FF2B5EF4-FFF2-40B4-BE49-F238E27FC236}">
                  <a16:creationId xmlns:a16="http://schemas.microsoft.com/office/drawing/2014/main" id="{054B916A-0FD0-4006-BD6C-9D29CA03AC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1">
              <a:extLst>
                <a:ext uri="{FF2B5EF4-FFF2-40B4-BE49-F238E27FC236}">
                  <a16:creationId xmlns:a16="http://schemas.microsoft.com/office/drawing/2014/main" id="{2133C3B4-D163-43CB-B3FC-A1B9A1DC38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2">
              <a:extLst>
                <a:ext uri="{FF2B5EF4-FFF2-40B4-BE49-F238E27FC236}">
                  <a16:creationId xmlns:a16="http://schemas.microsoft.com/office/drawing/2014/main" id="{44DECBCA-815C-4296-B4DA-F12AD81F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B6C3CA6F-2113-4095-B77D-19519074C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4">
              <a:extLst>
                <a:ext uri="{FF2B5EF4-FFF2-40B4-BE49-F238E27FC236}">
                  <a16:creationId xmlns:a16="http://schemas.microsoft.com/office/drawing/2014/main" id="{6A23EEC5-4C2F-4460-B6F6-A6852C46F1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9CAEC751-845A-4873-BCB3-29B7EF60F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6">
              <a:extLst>
                <a:ext uri="{FF2B5EF4-FFF2-40B4-BE49-F238E27FC236}">
                  <a16:creationId xmlns:a16="http://schemas.microsoft.com/office/drawing/2014/main" id="{FA38FC93-11A4-4EB5-BC13-85FB353CD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7">
              <a:extLst>
                <a:ext uri="{FF2B5EF4-FFF2-40B4-BE49-F238E27FC236}">
                  <a16:creationId xmlns:a16="http://schemas.microsoft.com/office/drawing/2014/main" id="{B5B6AC4D-E640-47F2-AA5A-9F9A1DB88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8">
              <a:extLst>
                <a:ext uri="{FF2B5EF4-FFF2-40B4-BE49-F238E27FC236}">
                  <a16:creationId xmlns:a16="http://schemas.microsoft.com/office/drawing/2014/main" id="{962630FB-473F-4D83-8B9F-EC52E31CA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9">
              <a:extLst>
                <a:ext uri="{FF2B5EF4-FFF2-40B4-BE49-F238E27FC236}">
                  <a16:creationId xmlns:a16="http://schemas.microsoft.com/office/drawing/2014/main" id="{035721E2-E73B-4E57-92E2-DE71F0D17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0">
              <a:extLst>
                <a:ext uri="{FF2B5EF4-FFF2-40B4-BE49-F238E27FC236}">
                  <a16:creationId xmlns:a16="http://schemas.microsoft.com/office/drawing/2014/main" id="{3071D074-66CD-4273-AF66-207364BA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1">
              <a:extLst>
                <a:ext uri="{FF2B5EF4-FFF2-40B4-BE49-F238E27FC236}">
                  <a16:creationId xmlns:a16="http://schemas.microsoft.com/office/drawing/2014/main" id="{4197CB22-95EA-4E41-94A6-6BCE8C027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2">
              <a:extLst>
                <a:ext uri="{FF2B5EF4-FFF2-40B4-BE49-F238E27FC236}">
                  <a16:creationId xmlns:a16="http://schemas.microsoft.com/office/drawing/2014/main" id="{622F5B4E-EBC2-4021-A986-B40B49442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3">
              <a:extLst>
                <a:ext uri="{FF2B5EF4-FFF2-40B4-BE49-F238E27FC236}">
                  <a16:creationId xmlns:a16="http://schemas.microsoft.com/office/drawing/2014/main" id="{A1450C78-508B-412D-8354-C6AE7E9F9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2C6055-EB42-4E7C-B358-308A54C71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7084" y="1186483"/>
            <a:ext cx="3822597" cy="4477933"/>
            <a:chOff x="807084" y="1186483"/>
            <a:chExt cx="3822597" cy="4477933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8A0384A8-C4E8-407C-BD44-2B989327E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531" y="1186483"/>
              <a:ext cx="3821702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Isosceles Triangle 39">
              <a:extLst>
                <a:ext uri="{FF2B5EF4-FFF2-40B4-BE49-F238E27FC236}">
                  <a16:creationId xmlns:a16="http://schemas.microsoft.com/office/drawing/2014/main" id="{B7F9FA9E-2650-4B17-BA91-C12C0C5F9D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514766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E96B943E-BAEE-4DC2-87CB-78F6E433D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7084" y="1991156"/>
              <a:ext cx="382259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CC0E96-5690-501E-1511-70CA49956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800"/>
              <a:t>Announcements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0D877-13C9-0292-FC06-9F31034316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719434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pic>
        <p:nvPicPr>
          <p:cNvPr id="48" name="Picture 47" descr="Empty speech bubbles">
            <a:extLst>
              <a:ext uri="{FF2B5EF4-FFF2-40B4-BE49-F238E27FC236}">
                <a16:creationId xmlns:a16="http://schemas.microsoft.com/office/drawing/2014/main" id="{582AAF5A-08C2-D260-78EC-E7117D5471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56" r="11390" b="-3"/>
          <a:stretch>
            <a:fillRect/>
          </a:stretch>
        </p:blipFill>
        <p:spPr>
          <a:xfrm>
            <a:off x="5446972" y="227"/>
            <a:ext cx="6745028" cy="6858000"/>
          </a:xfrm>
          <a:prstGeom prst="rect">
            <a:avLst/>
          </a:prstGeom>
          <a:ln w="9525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C39430-2C8B-4A28-18AE-B4B1E3C80945}"/>
              </a:ext>
            </a:extLst>
          </p:cNvPr>
          <p:cNvSpPr txBox="1"/>
          <p:nvPr/>
        </p:nvSpPr>
        <p:spPr>
          <a:xfrm>
            <a:off x="7143750" y="2558197"/>
            <a:ext cx="43861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i="1" dirty="0"/>
              <a:t>STEAM Website</a:t>
            </a:r>
          </a:p>
          <a:p>
            <a:pPr fontAlgn="base"/>
            <a:r>
              <a:rPr lang="en-US" i="1" dirty="0"/>
              <a:t>Map/Amira Testing 12/1-12/25</a:t>
            </a:r>
          </a:p>
          <a:p>
            <a:pPr fontAlgn="base"/>
            <a:r>
              <a:rPr lang="en-US" i="1" dirty="0"/>
              <a:t>EOTM Assembly 12/19/2025</a:t>
            </a:r>
          </a:p>
          <a:p>
            <a:pPr fontAlgn="base"/>
            <a:r>
              <a:rPr lang="en-US" i="1" dirty="0"/>
              <a:t>Winter Break 12/22/2025-1/5/2026</a:t>
            </a:r>
          </a:p>
          <a:p>
            <a:pPr fontAlgn="base"/>
            <a:r>
              <a:rPr lang="en-US" i="1" dirty="0"/>
              <a:t>MLK Day (Observed) 1/19/2026</a:t>
            </a:r>
          </a:p>
          <a:p>
            <a:pPr fontAlgn="base"/>
            <a:r>
              <a:rPr lang="en-US" i="1" dirty="0"/>
              <a:t>Hundredth Day of School 1/21/2026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251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41100" y="6356350"/>
            <a:ext cx="850900" cy="365125"/>
          </a:xfrm>
        </p:spPr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31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PS Black&amp;Red 3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808184"/>
      </a:accent2>
      <a:accent3>
        <a:srgbClr val="F5CE3E"/>
      </a:accent3>
      <a:accent4>
        <a:srgbClr val="6497BF"/>
      </a:accent4>
      <a:accent5>
        <a:srgbClr val="C0C0C0"/>
      </a:accent5>
      <a:accent6>
        <a:srgbClr val="D8031C"/>
      </a:accent6>
      <a:hlink>
        <a:srgbClr val="6497BF"/>
      </a:hlink>
      <a:folHlink>
        <a:srgbClr val="F5CE3E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APS Red and Gray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C0C0C0"/>
      </a:accent2>
      <a:accent3>
        <a:srgbClr val="F5CE3E"/>
      </a:accent3>
      <a:accent4>
        <a:srgbClr val="6497BF"/>
      </a:accent4>
      <a:accent5>
        <a:srgbClr val="808184"/>
      </a:accent5>
      <a:accent6>
        <a:srgbClr val="D8031C"/>
      </a:accent6>
      <a:hlink>
        <a:srgbClr val="6497BF"/>
      </a:hlink>
      <a:folHlink>
        <a:srgbClr val="F5CE3E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 GO Team Meeting 3 of 3 Presentation Template.potx" id="{D2BE79FC-EB9D-40A4-893E-4F8DD9B6DA25}" vid="{F58CB7D0-6F89-43CE-B97A-383AA62644F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cae609-94e2-4108-915c-852935aa21ad">
      <Terms xmlns="http://schemas.microsoft.com/office/infopath/2007/PartnerControls"/>
    </lcf76f155ced4ddcb4097134ff3c332f>
    <TaxCatchAll xmlns="e136758a-e7f7-4029-9cdc-709c7a6ff021" xsi:nil="true"/>
    <_Flow_SignoffStatus xmlns="8dcae609-94e2-4108-915c-852935aa21ad" xsi:nil="true"/>
    <MeetingFocus xmlns="8dcae609-94e2-4108-915c-852935aa21a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977F1402712049B4BB4CDB1A03C7C8" ma:contentTypeVersion="17" ma:contentTypeDescription="Create a new document." ma:contentTypeScope="" ma:versionID="3f1ac79daa1c73b34bc45370e9998164">
  <xsd:schema xmlns:xsd="http://www.w3.org/2001/XMLSchema" xmlns:xs="http://www.w3.org/2001/XMLSchema" xmlns:p="http://schemas.microsoft.com/office/2006/metadata/properties" xmlns:ns2="8dcae609-94e2-4108-915c-852935aa21ad" xmlns:ns3="e136758a-e7f7-4029-9cdc-709c7a6ff021" targetNamespace="http://schemas.microsoft.com/office/2006/metadata/properties" ma:root="true" ma:fieldsID="b0614ef56ba11adadb00d2ffbe1d851c" ns2:_="" ns3:_="">
    <xsd:import namespace="8dcae609-94e2-4108-915c-852935aa21ad"/>
    <xsd:import namespace="e136758a-e7f7-4029-9cdc-709c7a6ff0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etingFocu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ae609-94e2-4108-915c-852935aa2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etingFocus" ma:index="22" nillable="true" ma:displayName="Brief Description" ma:description="If there was a specific topic covered in the meeting it will be listed here. " ma:format="Dropdown" ma:internalName="MeetingFocus">
      <xsd:simpleType>
        <xsd:restriction base="dms:Text">
          <xsd:maxLength value="255"/>
        </xsd:restriction>
      </xsd:simpleType>
    </xsd:element>
    <xsd:element name="_Flow_SignoffStatus" ma:index="24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36758a-e7f7-4029-9cdc-709c7a6ff0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3e07957-30af-4dd9-8e9a-b62ef1071eb2}" ma:internalName="TaxCatchAll" ma:showField="CatchAllData" ma:web="e136758a-e7f7-4029-9cdc-709c7a6ff0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24716F-C831-4AC2-BB0A-5EC60E4671B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d37e30bb-5f32-4411-a640-0b4044b692bf"/>
    <ds:schemaRef ds:uri="ffb952a0-74d9-4848-89d6-000c4b1b707a"/>
    <ds:schemaRef ds:uri="8dcae609-94e2-4108-915c-852935aa21ad"/>
    <ds:schemaRef ds:uri="e136758a-e7f7-4029-9cdc-709c7a6ff021"/>
  </ds:schemaRefs>
</ds:datastoreItem>
</file>

<file path=customXml/itemProps2.xml><?xml version="1.0" encoding="utf-8"?>
<ds:datastoreItem xmlns:ds="http://schemas.openxmlformats.org/officeDocument/2006/customXml" ds:itemID="{2E943DA6-C06B-466A-9D1B-C49CEB20A3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cae609-94e2-4108-915c-852935aa21ad"/>
    <ds:schemaRef ds:uri="e136758a-e7f7-4029-9cdc-709c7a6ff0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8F3D8C7-1E6F-4D15-8163-ADBC81A00A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Atlas design</Template>
  <TotalTime>5185</TotalTime>
  <Words>1465</Words>
  <Application>Microsoft Office PowerPoint</Application>
  <PresentationFormat>Widescreen</PresentationFormat>
  <Paragraphs>198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Arial</vt:lpstr>
      <vt:lpstr>Calibri</vt:lpstr>
      <vt:lpstr>Calibri Light</vt:lpstr>
      <vt:lpstr>Courier New</vt:lpstr>
      <vt:lpstr>Georgia</vt:lpstr>
      <vt:lpstr>Montserrat ExtraBold</vt:lpstr>
      <vt:lpstr>Poppins</vt:lpstr>
      <vt:lpstr>Poppins Bold</vt:lpstr>
      <vt:lpstr>Quattrocento Sans</vt:lpstr>
      <vt:lpstr>Roboto</vt:lpstr>
      <vt:lpstr>Rockwell</vt:lpstr>
      <vt:lpstr>Segoe UI</vt:lpstr>
      <vt:lpstr>Tenorite</vt:lpstr>
      <vt:lpstr>Wingdings</vt:lpstr>
      <vt:lpstr>Atlas</vt:lpstr>
      <vt:lpstr>Office Theme</vt:lpstr>
      <vt:lpstr>Preparing for  FY27 Budget Development</vt:lpstr>
      <vt:lpstr>Agenda</vt:lpstr>
      <vt:lpstr>Action Items</vt:lpstr>
      <vt:lpstr>Parent Vacancy</vt:lpstr>
      <vt:lpstr>Discussion Items</vt:lpstr>
      <vt:lpstr>2025-2030 School Strategic Plan </vt:lpstr>
      <vt:lpstr>PowerPoint Presentation</vt:lpstr>
      <vt:lpstr>PowerPoint Presentation</vt:lpstr>
      <vt:lpstr>PowerPoint Presentation</vt:lpstr>
      <vt:lpstr>PowerPoint Presentation</vt:lpstr>
      <vt:lpstr>Action on the  2025-2030 Strategic Plan</vt:lpstr>
      <vt:lpstr>PowerPoint Presentation</vt:lpstr>
      <vt:lpstr>Preparing for the FY27 Budget Development Process</vt:lpstr>
      <vt:lpstr>PowerPoint Presentation</vt:lpstr>
      <vt:lpstr>PowerPoint Presentation</vt:lpstr>
      <vt:lpstr>Action on the  Strategic Plan Objectives Ranking</vt:lpstr>
      <vt:lpstr>Where We’re Going</vt:lpstr>
      <vt:lpstr>PowerPoint Presentation</vt:lpstr>
      <vt:lpstr>Information Items</vt:lpstr>
      <vt:lpstr>Principal’s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Cluster Advisory Team Report  </vt:lpstr>
      <vt:lpstr>PowerPoint Presentation</vt:lpstr>
      <vt:lpstr>Announcements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Diane Jacobi</dc:creator>
  <cp:lastModifiedBy>DOBASHI, TERUKO</cp:lastModifiedBy>
  <cp:revision>403</cp:revision>
  <dcterms:created xsi:type="dcterms:W3CDTF">2025-11-18T15:37:16Z</dcterms:created>
  <dcterms:modified xsi:type="dcterms:W3CDTF">2025-12-12T02:20:14Z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0x0101007A977F1402712049B4BB4CDB1A03C7C8</vt:lpwstr>
  </property>
  <property fmtid="{D5CDD505-2E9C-101B-9397-08002B2CF9AE}" pid="3" name="MediaServiceImageTags">
    <vt:lpwstr/>
  </property>
</Properties>
</file>