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3"/>
  </p:notesMasterIdLst>
  <p:sldIdLst>
    <p:sldId id="282" r:id="rId2"/>
    <p:sldId id="297" r:id="rId3"/>
    <p:sldId id="298" r:id="rId4"/>
    <p:sldId id="269" r:id="rId5"/>
    <p:sldId id="270" r:id="rId6"/>
    <p:sldId id="268" r:id="rId7"/>
    <p:sldId id="271" r:id="rId8"/>
    <p:sldId id="320" r:id="rId9"/>
    <p:sldId id="315" r:id="rId10"/>
    <p:sldId id="319" r:id="rId11"/>
    <p:sldId id="316" r:id="rId12"/>
    <p:sldId id="264" r:id="rId13"/>
    <p:sldId id="300" r:id="rId14"/>
    <p:sldId id="306" r:id="rId15"/>
    <p:sldId id="311" r:id="rId16"/>
    <p:sldId id="313" r:id="rId17"/>
    <p:sldId id="312" r:id="rId18"/>
    <p:sldId id="314" r:id="rId19"/>
    <p:sldId id="280" r:id="rId20"/>
    <p:sldId id="281" r:id="rId21"/>
    <p:sldId id="308" r:id="rId22"/>
    <p:sldId id="318" r:id="rId23"/>
    <p:sldId id="302" r:id="rId24"/>
    <p:sldId id="304" r:id="rId25"/>
    <p:sldId id="261" r:id="rId26"/>
    <p:sldId id="274" r:id="rId27"/>
    <p:sldId id="275" r:id="rId28"/>
    <p:sldId id="310" r:id="rId29"/>
    <p:sldId id="293" r:id="rId30"/>
    <p:sldId id="294" r:id="rId31"/>
    <p:sldId id="292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8052"/>
    <p:restoredTop sz="94562"/>
  </p:normalViewPr>
  <p:slideViewPr>
    <p:cSldViewPr snapToGrid="0">
      <p:cViewPr varScale="1">
        <p:scale>
          <a:sx n="80" d="100"/>
          <a:sy n="80" d="100"/>
        </p:scale>
        <p:origin x="216" y="7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CC0C06-3B5A-F540-A096-083AE3E645D6}" type="datetimeFigureOut">
              <a:rPr lang="en-US" smtClean="0"/>
              <a:t>12/7/25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EDA3F9-2560-3A4E-B624-17CB064907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0603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45a1036bfe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1" name="Google Shape;81;g245a1036bfe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Font typeface="Arial"/>
              <a:buNone/>
            </a:pPr>
            <a:endParaRPr sz="1100" b="0" i="0" u="none" strike="noStrike" cap="non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850">
                <a:solidFill>
                  <a:schemeClr val="dk1"/>
                </a:solidFill>
              </a:rPr>
              <a:t>The classroom teachers progress monitor tier 2 kids once a month using M-Class. 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5" name="Google Shape;125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>
          <a:extLst>
            <a:ext uri="{FF2B5EF4-FFF2-40B4-BE49-F238E27FC236}">
              <a16:creationId xmlns:a16="http://schemas.microsoft.com/office/drawing/2014/main" id="{8DA39E4C-2DFE-55F3-5960-26E0364C73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45a1036bfe_0_52:notes">
            <a:extLst>
              <a:ext uri="{FF2B5EF4-FFF2-40B4-BE49-F238E27FC236}">
                <a16:creationId xmlns:a16="http://schemas.microsoft.com/office/drawing/2014/main" id="{7E8D81CD-609A-881F-2DD0-D15A14DF8D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1" name="Google Shape;81;g245a1036bfe_0_52:notes">
            <a:extLst>
              <a:ext uri="{FF2B5EF4-FFF2-40B4-BE49-F238E27FC236}">
                <a16:creationId xmlns:a16="http://schemas.microsoft.com/office/drawing/2014/main" id="{6FB2D58B-3FB3-5C51-B5B3-2C253F5E69D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Font typeface="Arial"/>
              <a:buNone/>
            </a:pPr>
            <a:endParaRPr sz="1100" b="0" i="0" u="none" strike="noStrike" cap="none"/>
          </a:p>
        </p:txBody>
      </p:sp>
    </p:spTree>
    <p:extLst>
      <p:ext uri="{BB962C8B-B14F-4D97-AF65-F5344CB8AC3E}">
        <p14:creationId xmlns:p14="http://schemas.microsoft.com/office/powerpoint/2010/main" val="20449592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6A626-3B4A-415C-E5A7-3864BABE43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B95852-75BC-FC2E-1E77-16A8E7A14B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0D09C7-7EB6-EDA4-EB8A-0953FEAAB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EEE90-290B-5B46-88EF-266BEC987027}" type="datetimeFigureOut">
              <a:rPr lang="en-US" smtClean="0"/>
              <a:t>12/7/25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38F02A-12DE-238F-5120-87AE1B607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C8012F-0C05-C338-0125-7A71A7F65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E8D47-AF13-0741-9682-40FB481FE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9886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4EE37-FCB3-BAAB-D10E-B1CA7344C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670EA9-BE0E-98D5-A486-5CE135C1B6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14E265-B180-F36F-DD36-A6ADAE7C8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EEE90-290B-5B46-88EF-266BEC987027}" type="datetimeFigureOut">
              <a:rPr lang="en-US" smtClean="0"/>
              <a:t>12/7/25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7AE643-2613-B9C8-D2AC-CB05DDACF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3D80CA-3E7F-03B4-DDC7-2960E41FF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E8D47-AF13-0741-9682-40FB481FE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621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50424-A008-EE83-50D2-8DC54817B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E09BD8-0BD0-3E1B-FE0C-332F66C8C4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E980A6-0CA3-B799-B1FA-5E15F1A38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EEE90-290B-5B46-88EF-266BEC987027}" type="datetimeFigureOut">
              <a:rPr lang="en-US" smtClean="0"/>
              <a:t>12/7/25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4B726A-747F-4255-8124-C96B6E7C8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2F495F-CFF6-39D7-FFA6-687416D44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E8D47-AF13-0741-9682-40FB481FE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042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9A6F8-4831-9167-2C29-31A012B6F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B2CB61-0ACB-0B83-26A2-3CF90429F2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ECDD66-C912-63DB-F637-696080615B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FAD272-4433-55CF-A450-7410DB8A1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EEE90-290B-5B46-88EF-266BEC987027}" type="datetimeFigureOut">
              <a:rPr lang="en-US" smtClean="0"/>
              <a:t>12/7/25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0F589-AE50-AB64-3D3A-DFC5FE92D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2BF313-ED54-E381-7578-5FB1F4F33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E8D47-AF13-0741-9682-40FB481FE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11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69F9B-9B44-9630-F619-978289498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E71436-E2FD-64F2-FB06-89AD69BA9A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D2568F-DA4B-C13D-BF82-CF7619EF1F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E1F817-E513-581E-1375-C9AAB167C3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5825BE-A186-75F0-667C-D239087E1F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0B00BC1-21F8-543A-99F6-BF761E5256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EEE90-290B-5B46-88EF-266BEC987027}" type="datetimeFigureOut">
              <a:rPr lang="en-US" smtClean="0"/>
              <a:t>12/7/25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072B6E1-850D-D1B3-3F79-2A4280F28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D2943A6-7AD8-5BD4-2725-B9427A9F3B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E8D47-AF13-0741-9682-40FB481FE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862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9AB75-482C-69A4-6200-7E65F0F78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7B8011-BE82-130F-BC7E-39A84B7AE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EEE90-290B-5B46-88EF-266BEC987027}" type="datetimeFigureOut">
              <a:rPr lang="en-US" smtClean="0"/>
              <a:t>12/7/25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1E10A5-A017-2196-8C61-7FAAC6A7F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43279E-ACD8-7391-BF07-F8A2FD570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E8D47-AF13-0741-9682-40FB481FE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709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6BF2B5-D3E1-A7B2-C644-8FE900477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EEE90-290B-5B46-88EF-266BEC987027}" type="datetimeFigureOut">
              <a:rPr lang="en-US" smtClean="0"/>
              <a:t>12/7/25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FC2897-E1B3-9AE9-4A82-2138EFEE3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B95F75-87E5-1289-5F71-71E4E34D6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E8D47-AF13-0741-9682-40FB481FE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962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9FA1E-5C34-82CB-A929-5E40959C9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6AE3B3-AAB1-5E10-3DC3-ACF2D7CDC2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7EE2A0-E86D-9697-DBF1-F8B89A29F0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1940E8-CFBF-0A38-00B8-49285658E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EEE90-290B-5B46-88EF-266BEC987027}" type="datetimeFigureOut">
              <a:rPr lang="en-US" smtClean="0"/>
              <a:t>12/7/25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CC55F5-1E87-E5DC-61C8-2C9F82C00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483775-2865-3EB3-C832-9761AD94B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E8D47-AF13-0741-9682-40FB481FE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17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9351D4-7449-813D-B0D8-1BD573A20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E58826-579E-0BE9-DE75-6D3FF7462E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2A3E90-1D3E-E020-C07B-B5498E4CF4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B1053A-2FF1-25E6-A88E-46193A578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EEE90-290B-5B46-88EF-266BEC987027}" type="datetimeFigureOut">
              <a:rPr lang="en-US" smtClean="0"/>
              <a:t>12/7/25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B96480-28D3-DFC3-8AE3-53AD9EBE7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F722C0-4F27-8741-EAAF-894A7A586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E8D47-AF13-0741-9682-40FB481FE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874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CE7B98-8D16-A9F3-9FD2-D256B2859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7D685B-56DC-1B74-D4C9-F3F3150E99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C598D0-920D-6898-2132-0C752E1BF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EEE90-290B-5B46-88EF-266BEC987027}" type="datetimeFigureOut">
              <a:rPr lang="en-US" smtClean="0"/>
              <a:t>12/7/25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B876F4-F298-DBAC-3570-CDE386CAD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008F1F-2B22-118C-F8E0-E92637BB4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E8D47-AF13-0741-9682-40FB481FE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981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33888AE-A1B0-A2E3-DA1B-ACED753902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D032C4-22E3-1113-3735-8636723CC1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546C75-0015-0A31-1A5D-9EE1D6DDB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EEE90-290B-5B46-88EF-266BEC987027}" type="datetimeFigureOut">
              <a:rPr lang="en-US" smtClean="0"/>
              <a:t>12/7/25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129D9A-6EBD-C30D-EE83-06040EDA2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AAEB0B-9CCB-13EC-74F3-79B31D2D6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E8D47-AF13-0741-9682-40FB481FE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411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0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0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2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081387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0AB13A-91F4-9B32-FE58-408AE81B47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2990C0-2064-8428-3FB8-27B5256D85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B05172-3FC2-EB98-F723-D123D9DCBB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7EEE90-290B-5B46-88EF-266BEC987027}" type="datetimeFigureOut">
              <a:rPr lang="en-US" smtClean="0"/>
              <a:t>12/7/25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594215-0A08-25B8-90EE-F69625FC94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94462-5BFB-183E-B66D-B45EED017B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0E8D47-AF13-0741-9682-40FB481FE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394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21" descr="Screen Shot 2015-05-06 at 12.00.21 PM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10032" y="690000"/>
            <a:ext cx="2378000" cy="2129200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21"/>
          <p:cNvSpPr txBox="1">
            <a:spLocks noGrp="1"/>
          </p:cNvSpPr>
          <p:nvPr>
            <p:ph type="ctrTitle"/>
          </p:nvPr>
        </p:nvSpPr>
        <p:spPr>
          <a:xfrm>
            <a:off x="914400" y="2111123"/>
            <a:ext cx="10363200" cy="15464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</a:pPr>
            <a:r>
              <a:rPr lang="en" sz="6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Pequea Valley</a:t>
            </a:r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subTitle" idx="1"/>
          </p:nvPr>
        </p:nvSpPr>
        <p:spPr>
          <a:xfrm>
            <a:off x="914400" y="4012137"/>
            <a:ext cx="10363200" cy="10464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</a:pPr>
            <a:r>
              <a:rPr lang="en" sz="4800" b="1" i="1" dirty="0"/>
              <a:t>From Birth to 401K</a:t>
            </a:r>
            <a:endParaRPr sz="4800" b="1" i="1" dirty="0"/>
          </a:p>
        </p:txBody>
      </p:sp>
      <p:sp>
        <p:nvSpPr>
          <p:cNvPr id="86" name="Google Shape;86;p21"/>
          <p:cNvSpPr txBox="1"/>
          <p:nvPr/>
        </p:nvSpPr>
        <p:spPr>
          <a:xfrm rot="1794315">
            <a:off x="6193844" y="1349671"/>
            <a:ext cx="6487389" cy="809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buClr>
                <a:srgbClr val="000000"/>
              </a:buClr>
            </a:pPr>
            <a:r>
              <a:rPr lang="en" sz="2933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WHERE EACH </a:t>
            </a:r>
            <a:r>
              <a:rPr lang="en" sz="2933">
                <a:latin typeface="Comic Sans MS"/>
                <a:ea typeface="Comic Sans MS"/>
                <a:cs typeface="Comic Sans MS"/>
                <a:sym typeface="Comic Sans MS"/>
              </a:rPr>
              <a:t>LEARNER</a:t>
            </a:r>
            <a:r>
              <a:rPr lang="en" sz="2933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COUNTS</a:t>
            </a:r>
            <a:endParaRPr sz="1600"/>
          </a:p>
        </p:txBody>
      </p:sp>
      <p:sp>
        <p:nvSpPr>
          <p:cNvPr id="87" name="Google Shape;87;p21"/>
          <p:cNvSpPr txBox="1"/>
          <p:nvPr/>
        </p:nvSpPr>
        <p:spPr>
          <a:xfrm rot="-1385542">
            <a:off x="17870" y="825762"/>
            <a:ext cx="6063007" cy="810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buClr>
                <a:srgbClr val="000000"/>
              </a:buClr>
            </a:pPr>
            <a:r>
              <a:rPr lang="en" sz="40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Get Your First Choice!</a:t>
            </a:r>
            <a:endParaRPr sz="2400"/>
          </a:p>
        </p:txBody>
      </p:sp>
      <p:sp>
        <p:nvSpPr>
          <p:cNvPr id="88" name="Google Shape;88;p21"/>
          <p:cNvSpPr txBox="1"/>
          <p:nvPr/>
        </p:nvSpPr>
        <p:spPr>
          <a:xfrm rot="1341155">
            <a:off x="-171365" y="5334331"/>
            <a:ext cx="7327803" cy="81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buClr>
                <a:srgbClr val="000000"/>
              </a:buClr>
            </a:pPr>
            <a:r>
              <a:rPr lang="en" sz="32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Customize Your Learning Path</a:t>
            </a:r>
            <a:endParaRPr sz="2400"/>
          </a:p>
        </p:txBody>
      </p:sp>
      <p:sp>
        <p:nvSpPr>
          <p:cNvPr id="89" name="Google Shape;89;p21"/>
          <p:cNvSpPr txBox="1"/>
          <p:nvPr/>
        </p:nvSpPr>
        <p:spPr>
          <a:xfrm rot="-1513733">
            <a:off x="5667280" y="4688501"/>
            <a:ext cx="6942643" cy="810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buClr>
                <a:srgbClr val="000000"/>
              </a:buClr>
            </a:pPr>
            <a:r>
              <a:rPr lang="en" sz="32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Lay the Foundation of Your Future</a:t>
            </a:r>
            <a:endParaRPr sz="2400"/>
          </a:p>
        </p:txBody>
      </p:sp>
      <p:pic>
        <p:nvPicPr>
          <p:cNvPr id="90" name="Google Shape;90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9100" y="2483705"/>
            <a:ext cx="1786899" cy="178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17167" y="2679700"/>
            <a:ext cx="8636000" cy="149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319634" y="4937933"/>
            <a:ext cx="1872367" cy="19200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333A7AE-EB34-564A-EEB2-DA94FEA806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1918197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4495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3EE8AB05-054A-922B-6F50-22ECB2D42C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28" y="0"/>
            <a:ext cx="12124172" cy="7029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3479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5A1583-8F58-54C9-8300-3D57BC783A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75126" y="279402"/>
            <a:ext cx="9062734" cy="1081566"/>
          </a:xfrm>
        </p:spPr>
        <p:txBody>
          <a:bodyPr/>
          <a:lstStyle/>
          <a:p>
            <a:r>
              <a:rPr lang="en-US" i="1" dirty="0"/>
              <a:t>Attendance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417B08-472C-4201-BC49-D7EF62EE40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601119"/>
            <a:ext cx="9144000" cy="1655762"/>
          </a:xfrm>
        </p:spPr>
        <p:txBody>
          <a:bodyPr>
            <a:noAutofit/>
          </a:bodyPr>
          <a:lstStyle/>
          <a:p>
            <a:r>
              <a:rPr lang="en-US" sz="6000" dirty="0"/>
              <a:t>PV - 88% </a:t>
            </a:r>
          </a:p>
          <a:p>
            <a:r>
              <a:rPr lang="en-US" sz="6000" dirty="0"/>
              <a:t>State Average – 80%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58F276-7CEB-841B-2AFB-81F5713A2E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6734" y="91282"/>
            <a:ext cx="1475126" cy="150166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D03EF3B-0D51-F054-032C-1FAB1EB88F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282"/>
            <a:ext cx="1475126" cy="150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6525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5A1583-8F58-54C9-8300-3D57BC783A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64633" y="453125"/>
            <a:ext cx="9062734" cy="1139825"/>
          </a:xfrm>
        </p:spPr>
        <p:txBody>
          <a:bodyPr/>
          <a:lstStyle/>
          <a:p>
            <a:r>
              <a:rPr lang="en-US" i="1" dirty="0"/>
              <a:t>Graduation Rate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417B08-472C-4201-BC49-D7EF62EE40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64633" y="2280257"/>
            <a:ext cx="9144000" cy="3686590"/>
          </a:xfrm>
        </p:spPr>
        <p:txBody>
          <a:bodyPr>
            <a:noAutofit/>
          </a:bodyPr>
          <a:lstStyle/>
          <a:p>
            <a:r>
              <a:rPr lang="en-US" sz="4400" dirty="0"/>
              <a:t>PV 4 Year Cohort – 96%</a:t>
            </a:r>
          </a:p>
          <a:p>
            <a:r>
              <a:rPr lang="en-US" sz="4400" dirty="0"/>
              <a:t>State 4 Year Cohort – 88%</a:t>
            </a:r>
          </a:p>
          <a:p>
            <a:r>
              <a:rPr lang="en-US" sz="4400" dirty="0"/>
              <a:t>PV 5 Year Cohort – 94%</a:t>
            </a:r>
          </a:p>
          <a:p>
            <a:r>
              <a:rPr lang="en-US" sz="4400" dirty="0"/>
              <a:t>State 5 Year Cohort – 90.55</a:t>
            </a:r>
          </a:p>
          <a:p>
            <a:r>
              <a:rPr lang="en-US" sz="4400" dirty="0"/>
              <a:t>% Acquiring Current First Choice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58F276-7CEB-841B-2AFB-81F5713A2E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6734" y="91282"/>
            <a:ext cx="1475126" cy="150166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D03EF3B-0D51-F054-032C-1FAB1EB88F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282"/>
            <a:ext cx="1475126" cy="150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4003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5A1583-8F58-54C9-8300-3D57BC783A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64633" y="91282"/>
            <a:ext cx="9062734" cy="2481437"/>
          </a:xfrm>
        </p:spPr>
        <p:txBody>
          <a:bodyPr>
            <a:normAutofit fontScale="90000"/>
          </a:bodyPr>
          <a:lstStyle/>
          <a:p>
            <a:r>
              <a:rPr lang="en-US" b="1" i="1" dirty="0"/>
              <a:t>Career Ready Artifact Benchmark</a:t>
            </a:r>
            <a:br>
              <a:rPr lang="en-US" b="1" i="1" dirty="0"/>
            </a:br>
            <a:r>
              <a:rPr lang="en-US" b="1" i="1" dirty="0"/>
              <a:t>(20 total by end of 11</a:t>
            </a:r>
            <a:r>
              <a:rPr lang="en-US" b="1" i="1" baseline="30000" dirty="0"/>
              <a:t>th</a:t>
            </a:r>
            <a:r>
              <a:rPr lang="en-US" b="1" i="1" dirty="0"/>
              <a:t>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417B08-472C-4201-BC49-D7EF62EE40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013102"/>
            <a:ext cx="9144000" cy="1655762"/>
          </a:xfrm>
        </p:spPr>
        <p:txBody>
          <a:bodyPr>
            <a:noAutofit/>
          </a:bodyPr>
          <a:lstStyle/>
          <a:p>
            <a:r>
              <a:rPr lang="en-US" sz="6000" dirty="0"/>
              <a:t>PV Average – 100%</a:t>
            </a:r>
          </a:p>
          <a:p>
            <a:r>
              <a:rPr lang="en-US" sz="6000" dirty="0"/>
              <a:t>State Average – 92%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58F276-7CEB-841B-2AFB-81F5713A2E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6734" y="91282"/>
            <a:ext cx="1475126" cy="150166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D03EF3B-0D51-F054-032C-1FAB1EB88F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282"/>
            <a:ext cx="1475126" cy="150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8331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5A1583-8F58-54C9-8300-3D57BC783A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99563" y="344993"/>
            <a:ext cx="9062734" cy="2252501"/>
          </a:xfrm>
        </p:spPr>
        <p:txBody>
          <a:bodyPr>
            <a:normAutofit fontScale="90000"/>
          </a:bodyPr>
          <a:lstStyle/>
          <a:p>
            <a:r>
              <a:rPr lang="en-US" b="1" i="1" dirty="0"/>
              <a:t>Industry Based Learning</a:t>
            </a:r>
            <a:br>
              <a:rPr lang="en-US" b="1" i="1" dirty="0"/>
            </a:br>
            <a:r>
              <a:rPr lang="en-US" b="1" i="1" dirty="0"/>
              <a:t>Credentialing</a:t>
            </a:r>
            <a:br>
              <a:rPr lang="en-US" b="1" i="1" dirty="0"/>
            </a:br>
            <a:r>
              <a:rPr lang="en-US" b="1" i="1" dirty="0"/>
              <a:t>First Choiced Aligned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417B08-472C-4201-BC49-D7EF62EE40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202088"/>
            <a:ext cx="9144000" cy="2116837"/>
          </a:xfrm>
        </p:spPr>
        <p:txBody>
          <a:bodyPr>
            <a:noAutofit/>
          </a:bodyPr>
          <a:lstStyle/>
          <a:p>
            <a:r>
              <a:rPr lang="en-US" sz="6000" dirty="0"/>
              <a:t>PV Average – 99%</a:t>
            </a:r>
          </a:p>
          <a:p>
            <a:r>
              <a:rPr lang="en-US" sz="6000" dirty="0"/>
              <a:t>State Average – 41%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58F276-7CEB-841B-2AFB-81F5713A2E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6734" y="91282"/>
            <a:ext cx="1475126" cy="150166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D03EF3B-0D51-F054-032C-1FAB1EB88F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282"/>
            <a:ext cx="1475126" cy="150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8006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7CAC17-8613-D6D2-4143-BFB90A3F5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E80FC-52A8-CEF8-81A2-9A3968C870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99563" y="91282"/>
            <a:ext cx="9062734" cy="2523902"/>
          </a:xfrm>
        </p:spPr>
        <p:txBody>
          <a:bodyPr>
            <a:normAutofit fontScale="90000"/>
          </a:bodyPr>
          <a:lstStyle/>
          <a:p>
            <a:r>
              <a:rPr lang="en-US" b="1" i="1" dirty="0"/>
              <a:t>Industry Based Learning</a:t>
            </a:r>
            <a:br>
              <a:rPr lang="en-US" b="1" i="1" dirty="0"/>
            </a:br>
            <a:r>
              <a:rPr lang="en-US" b="1" i="1" dirty="0"/>
              <a:t>Credentialing</a:t>
            </a:r>
            <a:br>
              <a:rPr lang="en-US" b="1" i="1" dirty="0"/>
            </a:br>
            <a:endParaRPr lang="en-US" b="1" i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CAB4F7-26B8-02EE-A6FB-2188B44061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48437" y="2125980"/>
            <a:ext cx="9144000" cy="4311396"/>
          </a:xfrm>
        </p:spPr>
        <p:txBody>
          <a:bodyPr>
            <a:noAutofit/>
          </a:bodyPr>
          <a:lstStyle/>
          <a:p>
            <a:r>
              <a:rPr lang="en-US" sz="4000" dirty="0"/>
              <a:t>OSHA – Ag/Constr./Healthcare</a:t>
            </a:r>
          </a:p>
          <a:p>
            <a:r>
              <a:rPr lang="en-US" sz="4000" dirty="0"/>
              <a:t>Basic Life Support</a:t>
            </a:r>
          </a:p>
          <a:p>
            <a:r>
              <a:rPr lang="en-US" sz="4000" dirty="0"/>
              <a:t>CPR Pro</a:t>
            </a:r>
          </a:p>
          <a:p>
            <a:r>
              <a:rPr lang="en-US" sz="4000" dirty="0"/>
              <a:t>Pet First Aid</a:t>
            </a:r>
          </a:p>
          <a:p>
            <a:r>
              <a:rPr lang="en-US" sz="4000" dirty="0" err="1"/>
              <a:t>ServSafe</a:t>
            </a:r>
            <a:endParaRPr lang="en-US" sz="4000" dirty="0"/>
          </a:p>
          <a:p>
            <a:r>
              <a:rPr lang="en-US" sz="4000" dirty="0"/>
              <a:t>PA Builders Association of Skills</a:t>
            </a:r>
          </a:p>
          <a:p>
            <a:endParaRPr lang="en-US" sz="4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E995F2-18B9-2345-3F64-27A39A21FB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6734" y="91282"/>
            <a:ext cx="1475126" cy="150166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8173C1E-99B2-50B4-60C7-FE3F5180B8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282"/>
            <a:ext cx="1475126" cy="150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9339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B100FC-A1C1-8EE7-A788-54F942EB3D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69468-31C5-F6D3-22B5-6189A38005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99563" y="91282"/>
            <a:ext cx="9062734" cy="951134"/>
          </a:xfrm>
        </p:spPr>
        <p:txBody>
          <a:bodyPr>
            <a:normAutofit/>
          </a:bodyPr>
          <a:lstStyle/>
          <a:p>
            <a:r>
              <a:rPr lang="en-US" b="1" i="1" dirty="0"/>
              <a:t>First Choice Data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68A647-18BF-ED32-7459-61468115D8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6734" y="91282"/>
            <a:ext cx="1475126" cy="150166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017C09E-1005-9514-C183-8152C46F1B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282"/>
            <a:ext cx="1475126" cy="1501668"/>
          </a:xfrm>
          <a:prstGeom prst="rect">
            <a:avLst/>
          </a:prstGeom>
        </p:spPr>
      </p:pic>
      <p:pic>
        <p:nvPicPr>
          <p:cNvPr id="11" name="Picture 10" descr="A pie chart with a blue circle&#10;&#10;AI-generated content may be incorrect.">
            <a:extLst>
              <a:ext uri="{FF2B5EF4-FFF2-40B4-BE49-F238E27FC236}">
                <a16:creationId xmlns:a16="http://schemas.microsoft.com/office/drawing/2014/main" id="{61535D10-B962-CA6D-6C95-83C0AFA244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5874" y="1042416"/>
            <a:ext cx="6860252" cy="5500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340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6A66C-545A-D980-BBE3-FBE6190526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30229A-9A12-4738-104E-F0F5E64900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99563" y="91282"/>
            <a:ext cx="9062734" cy="951134"/>
          </a:xfrm>
        </p:spPr>
        <p:txBody>
          <a:bodyPr>
            <a:normAutofit/>
          </a:bodyPr>
          <a:lstStyle/>
          <a:p>
            <a:r>
              <a:rPr lang="en-US" b="1" i="1" dirty="0"/>
              <a:t>First Choice Data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F93287-BDF5-3E5A-6E6A-69ECCB82BC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6734" y="91282"/>
            <a:ext cx="1475126" cy="150166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6E0D593-1B87-63A5-42D4-44DECCDFFF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282"/>
            <a:ext cx="1475126" cy="1501668"/>
          </a:xfrm>
          <a:prstGeom prst="rect">
            <a:avLst/>
          </a:prstGeom>
        </p:spPr>
      </p:pic>
      <p:pic>
        <p:nvPicPr>
          <p:cNvPr id="4" name="Picture 3" descr="A list of graduation papers&#10;&#10;AI-generated content may be incorrect.">
            <a:extLst>
              <a:ext uri="{FF2B5EF4-FFF2-40B4-BE49-F238E27FC236}">
                <a16:creationId xmlns:a16="http://schemas.microsoft.com/office/drawing/2014/main" id="{78BD5B95-DF5B-A1D1-A4F8-2C46232EB7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4730" y="1592950"/>
            <a:ext cx="7772400" cy="4155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3606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E985DE-DD8A-D545-C799-035C1615F0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3FF1E-4372-CCA1-8876-5FB023FDE2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5266" y="91282"/>
            <a:ext cx="9062734" cy="6675435"/>
          </a:xfrm>
        </p:spPr>
        <p:txBody>
          <a:bodyPr>
            <a:normAutofit fontScale="90000"/>
          </a:bodyPr>
          <a:lstStyle/>
          <a:p>
            <a:r>
              <a:rPr lang="en-US" b="1" i="1" dirty="0"/>
              <a:t>PA Core State Mandated</a:t>
            </a:r>
            <a:br>
              <a:rPr lang="en-US" b="1" i="1" dirty="0"/>
            </a:br>
            <a:r>
              <a:rPr lang="en-US" b="1" i="1" u="sng" dirty="0"/>
              <a:t>Assessment Accountability</a:t>
            </a:r>
            <a:br>
              <a:rPr lang="en-US" b="1" i="1" dirty="0"/>
            </a:br>
            <a:r>
              <a:rPr lang="en-US" b="1" i="1" dirty="0"/>
              <a:t>3-8</a:t>
            </a:r>
            <a:r>
              <a:rPr lang="en-US" b="1" i="1" baseline="30000" dirty="0"/>
              <a:t>th</a:t>
            </a:r>
            <a:r>
              <a:rPr lang="en-US" b="1" i="1" dirty="0"/>
              <a:t> Grade ELA (3 days)</a:t>
            </a:r>
            <a:br>
              <a:rPr lang="en-US" b="1" i="1" dirty="0"/>
            </a:br>
            <a:r>
              <a:rPr lang="en-US" b="1" i="1" dirty="0"/>
              <a:t>3-8</a:t>
            </a:r>
            <a:r>
              <a:rPr lang="en-US" b="1" i="1" baseline="30000" dirty="0"/>
              <a:t>th</a:t>
            </a:r>
            <a:r>
              <a:rPr lang="en-US" b="1" i="1" dirty="0"/>
              <a:t> Grade Math (2 days)</a:t>
            </a:r>
            <a:br>
              <a:rPr lang="en-US" b="1" i="1" dirty="0"/>
            </a:br>
            <a:r>
              <a:rPr lang="en-US" b="1" i="1" dirty="0"/>
              <a:t>5</a:t>
            </a:r>
            <a:r>
              <a:rPr lang="en-US" b="1" i="1" baseline="30000" dirty="0"/>
              <a:t>th</a:t>
            </a:r>
            <a:r>
              <a:rPr lang="en-US" b="1" i="1" dirty="0"/>
              <a:t> and 8</a:t>
            </a:r>
            <a:r>
              <a:rPr lang="en-US" b="1" i="1" baseline="30000" dirty="0"/>
              <a:t>th</a:t>
            </a:r>
            <a:r>
              <a:rPr lang="en-US" b="1" i="1" dirty="0"/>
              <a:t> Science (2 days)</a:t>
            </a:r>
            <a:br>
              <a:rPr lang="en-US" b="1" i="1" dirty="0"/>
            </a:br>
            <a:r>
              <a:rPr lang="en-US" b="1" i="1" dirty="0"/>
              <a:t>Keystones:</a:t>
            </a:r>
            <a:br>
              <a:rPr lang="en-US" b="1" i="1" dirty="0"/>
            </a:br>
            <a:r>
              <a:rPr lang="en-US" b="1" i="1" dirty="0"/>
              <a:t>Literature (2 modules)</a:t>
            </a:r>
            <a:br>
              <a:rPr lang="en-US" b="1" i="1" dirty="0"/>
            </a:br>
            <a:r>
              <a:rPr lang="en-US" b="1" i="1" dirty="0"/>
              <a:t>Algebra I (2 modules)</a:t>
            </a:r>
            <a:br>
              <a:rPr lang="en-US" b="1" i="1" dirty="0"/>
            </a:br>
            <a:r>
              <a:rPr lang="en-US" b="1" i="1" dirty="0"/>
              <a:t>Biology (2 modules)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B2AC3B-49A6-B5A4-42C6-50E03B64A2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202088"/>
            <a:ext cx="9144000" cy="2116837"/>
          </a:xfrm>
        </p:spPr>
        <p:txBody>
          <a:bodyPr>
            <a:noAutofit/>
          </a:bodyPr>
          <a:lstStyle/>
          <a:p>
            <a:r>
              <a:rPr lang="en-US" sz="6000" dirty="0"/>
              <a:t>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8E1D17-E41E-D6D5-E814-A1EFE8EDDC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6734" y="91282"/>
            <a:ext cx="1475126" cy="150166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9F1E664-2725-863A-A52C-C12AD4B154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282"/>
            <a:ext cx="1475126" cy="150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3416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5A1583-8F58-54C9-8300-3D57BC783A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8542"/>
            <a:ext cx="9062734" cy="1655761"/>
          </a:xfrm>
        </p:spPr>
        <p:txBody>
          <a:bodyPr>
            <a:normAutofit fontScale="90000"/>
          </a:bodyPr>
          <a:lstStyle/>
          <a:p>
            <a:r>
              <a:rPr lang="en-US" b="1" i="1" dirty="0"/>
              <a:t>El. English Language Arts</a:t>
            </a:r>
            <a:br>
              <a:rPr lang="en-US" b="1" i="1" dirty="0"/>
            </a:br>
            <a:r>
              <a:rPr lang="en-US" b="1" i="1" u="sng" dirty="0"/>
              <a:t>Proficiency/Growth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417B08-472C-4201-BC49-D7EF62EE40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813" y="2138539"/>
            <a:ext cx="10306373" cy="4132544"/>
          </a:xfrm>
        </p:spPr>
        <p:txBody>
          <a:bodyPr>
            <a:noAutofit/>
          </a:bodyPr>
          <a:lstStyle/>
          <a:p>
            <a:r>
              <a:rPr lang="en-US" sz="4800" dirty="0"/>
              <a:t>PV Elementary Average – 50%</a:t>
            </a:r>
          </a:p>
          <a:p>
            <a:r>
              <a:rPr lang="en-US" sz="4800" dirty="0"/>
              <a:t>State Average – 50%</a:t>
            </a:r>
          </a:p>
          <a:p>
            <a:r>
              <a:rPr lang="en-US" sz="4800" dirty="0"/>
              <a:t>-------------------------------------------</a:t>
            </a:r>
          </a:p>
          <a:p>
            <a:r>
              <a:rPr lang="en-US" sz="4800" dirty="0"/>
              <a:t>PV Elementary Average – 73%</a:t>
            </a:r>
          </a:p>
          <a:p>
            <a:r>
              <a:rPr lang="en-US" sz="4800" dirty="0"/>
              <a:t>State Average – 75%</a:t>
            </a:r>
          </a:p>
          <a:p>
            <a:endParaRPr lang="en-US" sz="6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58F276-7CEB-841B-2AFB-81F5713A2E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6734" y="91282"/>
            <a:ext cx="1475126" cy="150166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D03EF3B-0D51-F054-032C-1FAB1EB88F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282"/>
            <a:ext cx="1475126" cy="150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3980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EA3B96-5DFD-41E2-3DC3-99CDA36B81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F3985-087D-B082-1205-C003F8EA6F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8542"/>
            <a:ext cx="9062734" cy="1655761"/>
          </a:xfrm>
        </p:spPr>
        <p:txBody>
          <a:bodyPr>
            <a:normAutofit fontScale="90000"/>
          </a:bodyPr>
          <a:lstStyle/>
          <a:p>
            <a:r>
              <a:rPr lang="en-US" b="1" i="1" dirty="0"/>
              <a:t>El. Math</a:t>
            </a:r>
            <a:br>
              <a:rPr lang="en-US" b="1" i="1" dirty="0"/>
            </a:br>
            <a:r>
              <a:rPr lang="en-US" b="1" i="1" u="sng" dirty="0"/>
              <a:t>Proficiency/Growth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6743B4-063A-801F-224E-CBB46C018C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0528" y="2207849"/>
            <a:ext cx="9670943" cy="4332436"/>
          </a:xfrm>
        </p:spPr>
        <p:txBody>
          <a:bodyPr>
            <a:noAutofit/>
          </a:bodyPr>
          <a:lstStyle/>
          <a:p>
            <a:r>
              <a:rPr lang="en-US" sz="4800" dirty="0"/>
              <a:t>PV Elementary Average – 49%</a:t>
            </a:r>
          </a:p>
          <a:p>
            <a:r>
              <a:rPr lang="en-US" sz="4800" dirty="0"/>
              <a:t>State Average – 42%</a:t>
            </a:r>
          </a:p>
          <a:p>
            <a:r>
              <a:rPr lang="en-US" sz="4800" dirty="0"/>
              <a:t>---------------------------------------</a:t>
            </a:r>
          </a:p>
          <a:p>
            <a:r>
              <a:rPr lang="en-US" sz="4800" dirty="0"/>
              <a:t>PV Elementary Average – 76%</a:t>
            </a:r>
          </a:p>
          <a:p>
            <a:r>
              <a:rPr lang="en-US" sz="4800" dirty="0"/>
              <a:t>State Average – 75%</a:t>
            </a:r>
          </a:p>
          <a:p>
            <a:endParaRPr lang="en-US" sz="6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35FF2D-3ECB-1D7F-940A-E7C4313FA2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6734" y="91282"/>
            <a:ext cx="1475126" cy="150166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61D651E-0387-D1E9-BC28-4F82D0A492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282"/>
            <a:ext cx="1475126" cy="150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517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66B1B1-5011-2C1F-71FC-5C0E2172C0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8E538-F21C-F09C-85D7-0FE4518CB9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8542"/>
            <a:ext cx="9062734" cy="1655761"/>
          </a:xfrm>
        </p:spPr>
        <p:txBody>
          <a:bodyPr>
            <a:normAutofit fontScale="90000"/>
          </a:bodyPr>
          <a:lstStyle/>
          <a:p>
            <a:r>
              <a:rPr lang="en-US" b="1" i="1" dirty="0"/>
              <a:t>M.S. English Language Arts</a:t>
            </a:r>
            <a:br>
              <a:rPr lang="en-US" b="1" i="1" dirty="0"/>
            </a:br>
            <a:r>
              <a:rPr lang="en-US" b="1" i="1" u="sng" dirty="0"/>
              <a:t>Achievement/Growth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1ED2E9-9FD5-B81F-FA19-5ED9F85E75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0339" y="2128459"/>
            <a:ext cx="10771322" cy="4550999"/>
          </a:xfrm>
        </p:spPr>
        <p:txBody>
          <a:bodyPr>
            <a:noAutofit/>
          </a:bodyPr>
          <a:lstStyle/>
          <a:p>
            <a:r>
              <a:rPr lang="en-US" sz="4800" dirty="0"/>
              <a:t>PV Average – 47%</a:t>
            </a:r>
          </a:p>
          <a:p>
            <a:r>
              <a:rPr lang="en-US" sz="4800" dirty="0"/>
              <a:t>IU13 Average – 49% (13</a:t>
            </a:r>
            <a:r>
              <a:rPr lang="en-US" sz="4800" baseline="30000" dirty="0"/>
              <a:t>th</a:t>
            </a:r>
            <a:r>
              <a:rPr lang="en-US" sz="4800" dirty="0"/>
              <a:t> of 22)</a:t>
            </a:r>
          </a:p>
          <a:p>
            <a:r>
              <a:rPr lang="en-US" sz="4800" dirty="0"/>
              <a:t>State Average – 50%</a:t>
            </a:r>
          </a:p>
          <a:p>
            <a:r>
              <a:rPr lang="en-US" sz="4800" dirty="0"/>
              <a:t>------------------------------------------</a:t>
            </a:r>
          </a:p>
          <a:p>
            <a:r>
              <a:rPr lang="en-US" sz="4800" dirty="0"/>
              <a:t>PV Average – 76%</a:t>
            </a:r>
          </a:p>
          <a:p>
            <a:r>
              <a:rPr lang="en-US" sz="4800" dirty="0"/>
              <a:t>State Average – 75%</a:t>
            </a:r>
          </a:p>
          <a:p>
            <a:endParaRPr lang="en-US" sz="5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0AEA1B4-738A-E0F1-0569-E3E94070FE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6734" y="91282"/>
            <a:ext cx="1475126" cy="150166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2E8F06E-ECF2-8E81-9352-2DA7376D42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282"/>
            <a:ext cx="1475126" cy="150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5868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EECAA9-1B8C-3ECD-D591-1FDCA6988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ADF29-BC31-324D-EF6D-5440DA72EF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8542"/>
            <a:ext cx="9062734" cy="1655761"/>
          </a:xfrm>
        </p:spPr>
        <p:txBody>
          <a:bodyPr>
            <a:normAutofit fontScale="90000"/>
          </a:bodyPr>
          <a:lstStyle/>
          <a:p>
            <a:r>
              <a:rPr lang="en-US" b="1" i="1" dirty="0"/>
              <a:t>Act 135 and 47 Provision (2028)</a:t>
            </a:r>
            <a:endParaRPr lang="en-US" b="1" i="1" u="sng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5C60F6-E968-4E79-2253-EDD40DD8E9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0339" y="2128459"/>
            <a:ext cx="10771322" cy="4550999"/>
          </a:xfrm>
        </p:spPr>
        <p:txBody>
          <a:bodyPr>
            <a:noAutofit/>
          </a:bodyPr>
          <a:lstStyle/>
          <a:p>
            <a:r>
              <a:rPr lang="en-US" sz="4800" u="sng" dirty="0"/>
              <a:t>PDE Requirements:</a:t>
            </a:r>
          </a:p>
          <a:p>
            <a:r>
              <a:rPr lang="en-US" sz="4800" dirty="0"/>
              <a:t>Approved:</a:t>
            </a:r>
          </a:p>
          <a:p>
            <a:r>
              <a:rPr lang="en-US" sz="4800" dirty="0"/>
              <a:t>PD Training</a:t>
            </a:r>
          </a:p>
          <a:p>
            <a:r>
              <a:rPr lang="en-US" sz="4800" dirty="0"/>
              <a:t>Curriculum Materials</a:t>
            </a:r>
          </a:p>
          <a:p>
            <a:r>
              <a:rPr lang="en-US" sz="4800" dirty="0"/>
              <a:t>Intervention Materials</a:t>
            </a:r>
          </a:p>
          <a:p>
            <a:r>
              <a:rPr lang="en-US" sz="4800" dirty="0"/>
              <a:t>Screeners</a:t>
            </a:r>
          </a:p>
          <a:p>
            <a:endParaRPr lang="en-US" sz="5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858611-6D05-0F95-224A-68217B462E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6734" y="91282"/>
            <a:ext cx="1475126" cy="150166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2B83108-4240-FCE7-62B9-D3469AC2C1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282"/>
            <a:ext cx="1475126" cy="150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2278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2242F6-75F1-8464-D958-CDF621394C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96058-4576-7785-AF83-A3D4C5EF8D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8542"/>
            <a:ext cx="9062734" cy="1655761"/>
          </a:xfrm>
        </p:spPr>
        <p:txBody>
          <a:bodyPr>
            <a:normAutofit/>
          </a:bodyPr>
          <a:lstStyle/>
          <a:p>
            <a:r>
              <a:rPr lang="en-US" b="1" i="1" dirty="0"/>
              <a:t>Act 47 of 2025</a:t>
            </a:r>
            <a:endParaRPr lang="en-US" b="1" i="1" u="sng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8C5908-9F0D-EE76-AA49-CBFEA40893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9706" y="2475931"/>
            <a:ext cx="10771322" cy="4550999"/>
          </a:xfrm>
        </p:spPr>
        <p:txBody>
          <a:bodyPr>
            <a:noAutofit/>
          </a:bodyPr>
          <a:lstStyle/>
          <a:p>
            <a:r>
              <a:rPr lang="en-US" sz="4400" dirty="0"/>
              <a:t>Act 47 of 2025, signed in to law in November 2025, codifies PDE’s commitment to structured literacy, requiring evidence-based reading curriculum, teacher trainings, early screenings, and targeted assistance to students with reading deficiencies.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4595F6-43F4-D870-7F02-838B71F9FD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6734" y="91282"/>
            <a:ext cx="1475126" cy="150166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3C7DA1E-DAC6-C45B-5CDC-1CFBB5E32D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282"/>
            <a:ext cx="1475126" cy="150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7798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0B1CCA-587F-59C1-1B1C-33F00361C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A2282-E7A8-41F8-EE6A-0F7903B99E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8542"/>
            <a:ext cx="9062734" cy="1655761"/>
          </a:xfrm>
        </p:spPr>
        <p:txBody>
          <a:bodyPr>
            <a:normAutofit/>
          </a:bodyPr>
          <a:lstStyle/>
          <a:p>
            <a:r>
              <a:rPr lang="en-US" b="1" i="1" dirty="0"/>
              <a:t>Act 47 of 2025</a:t>
            </a:r>
            <a:endParaRPr lang="en-US" b="1" i="1" u="sng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0BD2C5-3668-676E-24E2-0CB4777BC4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0339" y="2128459"/>
            <a:ext cx="10771322" cy="4550999"/>
          </a:xfrm>
        </p:spPr>
        <p:txBody>
          <a:bodyPr>
            <a:noAutofit/>
          </a:bodyPr>
          <a:lstStyle/>
          <a:p>
            <a:r>
              <a:rPr lang="en-US" sz="4800" u="sng" dirty="0"/>
              <a:t>PDE Requirements: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200" dirty="0"/>
              <a:t>LEA’s must report to PDE the K-3 reading instruction curricula utilized during the 25-26 school year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200" dirty="0"/>
              <a:t>LEA’s must identify a lead educator assisting each school with implementing evidence-based reading instruction curricula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200" dirty="0"/>
              <a:t>LEA’s must report # of K-3 students identified as having a reading deficiency</a:t>
            </a:r>
          </a:p>
          <a:p>
            <a:endParaRPr lang="en-US" sz="5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31EAFA-B457-7FB2-137D-AE238401AF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6734" y="91282"/>
            <a:ext cx="1475126" cy="150166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AEB6E65-C301-D1D1-25C7-653A00F994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282"/>
            <a:ext cx="1475126" cy="150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2514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6F983C-E850-4B7B-DABE-A4ECAA0746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04D9C-A0D4-6C7A-C4E2-2CD414BFBB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8543"/>
            <a:ext cx="9062734" cy="1156482"/>
          </a:xfrm>
        </p:spPr>
        <p:txBody>
          <a:bodyPr>
            <a:normAutofit/>
          </a:bodyPr>
          <a:lstStyle/>
          <a:p>
            <a:r>
              <a:rPr lang="en-US" b="1" i="1" dirty="0"/>
              <a:t>Structured Literacy</a:t>
            </a:r>
            <a:endParaRPr lang="en-US" b="1" i="1" u="sng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5385D1-79D4-768C-C834-628BE3CCB4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0339" y="1422286"/>
            <a:ext cx="10771322" cy="5257171"/>
          </a:xfrm>
        </p:spPr>
        <p:txBody>
          <a:bodyPr>
            <a:no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200" dirty="0"/>
              <a:t>Sound first systemic instruction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200" dirty="0"/>
              <a:t>Data Informed instruction and progress monitoring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200" dirty="0"/>
              <a:t>Clear routines for phonics, fluency, vocabulary, and comprehension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200" dirty="0"/>
              <a:t>Decodable texts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200" dirty="0"/>
              <a:t>High-frequency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200" dirty="0"/>
              <a:t>Repeated modeled oral reading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200" dirty="0"/>
              <a:t>Explicit writing instruction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200" dirty="0"/>
              <a:t>Build background knowledge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endParaRPr lang="en-US" sz="3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87DE8C-F86E-1470-F878-0E0493CF3F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6734" y="91282"/>
            <a:ext cx="1475126" cy="150166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08CC61E-C6C8-FC8F-B91C-2C1998DDCA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282"/>
            <a:ext cx="1475126" cy="150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820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"/>
          <p:cNvSpPr/>
          <p:nvPr/>
        </p:nvSpPr>
        <p:spPr>
          <a:xfrm>
            <a:off x="1731100" y="328300"/>
            <a:ext cx="8536400" cy="5966400"/>
          </a:xfrm>
          <a:prstGeom prst="triangle">
            <a:avLst>
              <a:gd name="adj" fmla="val 50000"/>
            </a:avLst>
          </a:prstGeom>
          <a:solidFill>
            <a:schemeClr val="lt1"/>
          </a:solidFill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5"/>
          <p:cNvSpPr txBox="1"/>
          <p:nvPr/>
        </p:nvSpPr>
        <p:spPr>
          <a:xfrm>
            <a:off x="635767" y="472000"/>
            <a:ext cx="4392400" cy="172350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>
              <a:buClr>
                <a:srgbClr val="000000"/>
              </a:buClr>
              <a:buSzPts val="1200"/>
            </a:pPr>
            <a:r>
              <a:rPr lang="en" sz="1600" b="1" u="sng">
                <a:solidFill>
                  <a:srgbClr val="E066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Tier 3 ELA Qualifiers</a:t>
            </a:r>
            <a:endParaRPr sz="1600" b="1" u="sng">
              <a:solidFill>
                <a:srgbClr val="E0666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609585" indent="-406390">
              <a:buClr>
                <a:srgbClr val="E06666"/>
              </a:buClr>
              <a:buSzPts val="1200"/>
              <a:buFont typeface="Times New Roman"/>
              <a:buChar char="●"/>
            </a:pPr>
            <a:r>
              <a:rPr lang="en" sz="1600">
                <a:solidFill>
                  <a:srgbClr val="E066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K-1 Learner red for PA on mClass</a:t>
            </a:r>
            <a:endParaRPr sz="1600">
              <a:solidFill>
                <a:srgbClr val="E0666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609585" indent="-406390">
              <a:buClr>
                <a:srgbClr val="E06666"/>
              </a:buClr>
              <a:buSzPts val="1200"/>
              <a:buFont typeface="Times New Roman"/>
              <a:buChar char="●"/>
            </a:pPr>
            <a:r>
              <a:rPr lang="en" sz="1600">
                <a:solidFill>
                  <a:srgbClr val="E066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Gr. 2-3 Red for NWF</a:t>
            </a:r>
            <a:endParaRPr sz="1600">
              <a:solidFill>
                <a:srgbClr val="E0666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609585" indent="-406390">
              <a:buClr>
                <a:srgbClr val="E06666"/>
              </a:buClr>
              <a:buSzPts val="1200"/>
              <a:buFont typeface="Times New Roman"/>
              <a:buChar char="●"/>
            </a:pPr>
            <a:r>
              <a:rPr lang="en" sz="1600">
                <a:solidFill>
                  <a:srgbClr val="E066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Gr. 4-6 Red Composite</a:t>
            </a:r>
            <a:endParaRPr sz="1600">
              <a:solidFill>
                <a:srgbClr val="E0666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609585" indent="-406390">
              <a:buClr>
                <a:srgbClr val="E06666"/>
              </a:buClr>
              <a:buSzPts val="1200"/>
              <a:buFont typeface="Times New Roman"/>
              <a:buChar char="●"/>
            </a:pPr>
            <a:r>
              <a:rPr lang="en" sz="1600">
                <a:solidFill>
                  <a:srgbClr val="E066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CLF input</a:t>
            </a:r>
            <a:endParaRPr sz="1600">
              <a:solidFill>
                <a:srgbClr val="E06666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609585" indent="-406390">
              <a:buClr>
                <a:srgbClr val="E06666"/>
              </a:buClr>
              <a:buSzPts val="1200"/>
              <a:buFont typeface="Times New Roman"/>
              <a:buChar char="●"/>
            </a:pPr>
            <a:r>
              <a:rPr lang="en" sz="1600">
                <a:solidFill>
                  <a:srgbClr val="E066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Progress Monitor bi-weekly</a:t>
            </a:r>
            <a:endParaRPr sz="1600">
              <a:solidFill>
                <a:srgbClr val="E0666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11" name="Google Shape;111;p5"/>
          <p:cNvCxnSpPr/>
          <p:nvPr/>
        </p:nvCxnSpPr>
        <p:spPr>
          <a:xfrm rot="10800000" flipH="1">
            <a:off x="3153500" y="4327533"/>
            <a:ext cx="5664800" cy="264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2" name="Google Shape;112;p5"/>
          <p:cNvCxnSpPr/>
          <p:nvPr/>
        </p:nvCxnSpPr>
        <p:spPr>
          <a:xfrm rot="10800000" flipH="1">
            <a:off x="4524100" y="2466384"/>
            <a:ext cx="2950400" cy="132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3" name="Google Shape;113;p5"/>
          <p:cNvSpPr txBox="1"/>
          <p:nvPr/>
        </p:nvSpPr>
        <p:spPr>
          <a:xfrm>
            <a:off x="5508300" y="5610367"/>
            <a:ext cx="1219600" cy="574412"/>
          </a:xfrm>
          <a:prstGeom prst="rect">
            <a:avLst/>
          </a:prstGeom>
          <a:noFill/>
          <a:ln w="9525" cap="flat" cmpd="sng">
            <a:solidFill>
              <a:srgbClr val="274E1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buClr>
                <a:srgbClr val="000000"/>
              </a:buClr>
              <a:buSzPts val="1600"/>
            </a:pPr>
            <a:r>
              <a:rPr lang="en" sz="2133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Tier 1</a:t>
            </a:r>
            <a:endParaRPr sz="2133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5"/>
          <p:cNvSpPr txBox="1"/>
          <p:nvPr/>
        </p:nvSpPr>
        <p:spPr>
          <a:xfrm>
            <a:off x="5645100" y="3585634"/>
            <a:ext cx="1050800" cy="574412"/>
          </a:xfrm>
          <a:prstGeom prst="rect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buClr>
                <a:srgbClr val="000000"/>
              </a:buClr>
              <a:buSzPts val="1600"/>
            </a:pPr>
            <a:r>
              <a:rPr lang="en" sz="2133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Tier 2</a:t>
            </a:r>
            <a:endParaRPr sz="2133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5"/>
          <p:cNvSpPr txBox="1"/>
          <p:nvPr/>
        </p:nvSpPr>
        <p:spPr>
          <a:xfrm>
            <a:off x="5592700" y="1814634"/>
            <a:ext cx="1050800" cy="574412"/>
          </a:xfrm>
          <a:prstGeom prst="rect">
            <a:avLst/>
          </a:prstGeom>
          <a:noFill/>
          <a:ln w="9525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buClr>
                <a:srgbClr val="000000"/>
              </a:buClr>
              <a:buSzPts val="1600"/>
            </a:pPr>
            <a:r>
              <a:rPr lang="en" sz="2133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Tier 3</a:t>
            </a:r>
            <a:endParaRPr sz="2133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229733" y="1"/>
            <a:ext cx="4000000" cy="505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lnSpc>
                <a:spcPct val="115000"/>
              </a:lnSpc>
              <a:buClr>
                <a:srgbClr val="000000"/>
              </a:buClr>
              <a:buSzPts val="1100"/>
            </a:pPr>
            <a:r>
              <a:rPr lang="en" sz="1467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PVSD MTSS Tiers Defined</a:t>
            </a:r>
            <a:endParaRPr sz="1467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3180100" y="4521034"/>
            <a:ext cx="5638400" cy="1231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609585" indent="-406390">
              <a:buClr>
                <a:srgbClr val="274E13"/>
              </a:buClr>
              <a:buSzPts val="1200"/>
              <a:buFont typeface="Times New Roman"/>
              <a:buChar char="●"/>
            </a:pPr>
            <a:r>
              <a:rPr lang="en" sz="1600">
                <a:solidFill>
                  <a:srgbClr val="274E1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Whole group and small group instruction- hybrid model</a:t>
            </a:r>
            <a:endParaRPr sz="1600">
              <a:solidFill>
                <a:srgbClr val="274E1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609585" indent="-406390">
              <a:buClr>
                <a:srgbClr val="274E13"/>
              </a:buClr>
              <a:buSzPts val="1200"/>
              <a:buFont typeface="Times New Roman"/>
              <a:buChar char="●"/>
            </a:pPr>
            <a:r>
              <a:rPr lang="en" sz="1600">
                <a:solidFill>
                  <a:srgbClr val="274E1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ALL learners, regular and special education</a:t>
            </a:r>
            <a:endParaRPr sz="1600">
              <a:solidFill>
                <a:srgbClr val="274E1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609585" indent="-406390">
              <a:buClr>
                <a:srgbClr val="274E13"/>
              </a:buClr>
              <a:buSzPts val="1200"/>
              <a:buFont typeface="Times New Roman"/>
              <a:buChar char="●"/>
            </a:pPr>
            <a:r>
              <a:rPr lang="en" sz="1600">
                <a:solidFill>
                  <a:srgbClr val="274E1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Progress Monitor as needed</a:t>
            </a:r>
            <a:endParaRPr sz="1600">
              <a:solidFill>
                <a:srgbClr val="274E1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609585" indent="-406390">
              <a:buClr>
                <a:srgbClr val="274E13"/>
              </a:buClr>
              <a:buSzPts val="1200"/>
              <a:buFont typeface="Times New Roman"/>
              <a:buChar char="●"/>
            </a:pPr>
            <a:r>
              <a:rPr lang="en" sz="1600">
                <a:solidFill>
                  <a:srgbClr val="274E1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CKLA/Amplify Assessment</a:t>
            </a:r>
            <a:endParaRPr sz="1600">
              <a:solidFill>
                <a:srgbClr val="274E1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8" name="Google Shape;118;p5"/>
          <p:cNvSpPr txBox="1"/>
          <p:nvPr/>
        </p:nvSpPr>
        <p:spPr>
          <a:xfrm>
            <a:off x="8511367" y="2056167"/>
            <a:ext cx="3515200" cy="270839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>
              <a:buClr>
                <a:srgbClr val="000000"/>
              </a:buClr>
              <a:buSzPts val="1200"/>
            </a:pPr>
            <a:r>
              <a:rPr lang="en" sz="1600" b="1" u="sng">
                <a:solidFill>
                  <a:srgbClr val="FF99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Tier 2 ELA Qualifiers</a:t>
            </a:r>
            <a:endParaRPr sz="1600" b="1" u="sng">
              <a:solidFill>
                <a:srgbClr val="FF99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609585" indent="-406390">
              <a:buClr>
                <a:srgbClr val="FF9900"/>
              </a:buClr>
              <a:buSzPts val="1200"/>
              <a:buFont typeface="Times New Roman"/>
              <a:buChar char="●"/>
            </a:pPr>
            <a:r>
              <a:rPr lang="en" sz="1600">
                <a:solidFill>
                  <a:srgbClr val="FF99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Below proficient on formative &amp; summative assessments</a:t>
            </a:r>
            <a:endParaRPr sz="1600">
              <a:solidFill>
                <a:srgbClr val="FF99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609585" indent="-406390">
              <a:buClr>
                <a:srgbClr val="FF9900"/>
              </a:buClr>
              <a:buSzPts val="1200"/>
              <a:buFont typeface="Times New Roman"/>
              <a:buChar char="●"/>
            </a:pPr>
            <a:r>
              <a:rPr lang="en" sz="1600">
                <a:solidFill>
                  <a:srgbClr val="FF99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Orange or Red on MAP Growth</a:t>
            </a:r>
            <a:endParaRPr sz="1600">
              <a:solidFill>
                <a:srgbClr val="FF99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609585" indent="-406390">
              <a:buClr>
                <a:srgbClr val="FF9900"/>
              </a:buClr>
              <a:buSzPts val="1200"/>
              <a:buFont typeface="Times New Roman"/>
              <a:buChar char="●"/>
            </a:pPr>
            <a:r>
              <a:rPr lang="en" sz="1600">
                <a:solidFill>
                  <a:srgbClr val="FF99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Yellow or Red on mClass, either composite score OR targeted area</a:t>
            </a:r>
            <a:endParaRPr sz="1600">
              <a:solidFill>
                <a:srgbClr val="FF99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609585" indent="-406390">
              <a:buClr>
                <a:srgbClr val="FF9900"/>
              </a:buClr>
              <a:buSzPts val="1200"/>
              <a:buFont typeface="Times New Roman"/>
              <a:buChar char="●"/>
            </a:pPr>
            <a:r>
              <a:rPr lang="en" sz="1600">
                <a:solidFill>
                  <a:srgbClr val="FF99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Progress monitor at least once a month provided by homeroom facilitator using mClass</a:t>
            </a:r>
            <a:endParaRPr sz="1600">
              <a:solidFill>
                <a:srgbClr val="FF99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9" name="Google Shape;119;p5"/>
          <p:cNvSpPr txBox="1"/>
          <p:nvPr/>
        </p:nvSpPr>
        <p:spPr>
          <a:xfrm>
            <a:off x="2305700" y="6288601"/>
            <a:ext cx="7729600" cy="574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>
              <a:buClr>
                <a:srgbClr val="000000"/>
              </a:buClr>
              <a:buSzPts val="1600"/>
            </a:pPr>
            <a:r>
              <a:rPr lang="en" sz="2133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r>
              <a:rPr lang="en" sz="1867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Learners should move fluidly between tiers</a:t>
            </a:r>
            <a:endParaRPr sz="1867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5"/>
          <p:cNvSpPr/>
          <p:nvPr/>
        </p:nvSpPr>
        <p:spPr>
          <a:xfrm rot="1551551">
            <a:off x="4131468" y="1508082"/>
            <a:ext cx="1219733" cy="39876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0666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5"/>
          <p:cNvSpPr/>
          <p:nvPr/>
        </p:nvSpPr>
        <p:spPr>
          <a:xfrm>
            <a:off x="6279867" y="624367"/>
            <a:ext cx="1881600" cy="890800"/>
          </a:xfrm>
          <a:prstGeom prst="wedgeEllipseCallout">
            <a:avLst>
              <a:gd name="adj1" fmla="val -38588"/>
              <a:gd name="adj2" fmla="val 71685"/>
            </a:avLst>
          </a:prstGeom>
          <a:solidFill>
            <a:srgbClr val="00FFFF"/>
          </a:solidFill>
          <a:ln w="9525" cap="flat" cmpd="sng">
            <a:solidFill>
              <a:srgbClr val="FFF2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Clr>
                <a:srgbClr val="000000"/>
              </a:buClr>
              <a:buSzPts val="1100"/>
            </a:pPr>
            <a:r>
              <a:rPr lang="en" sz="14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Not Learners in Learning Support</a:t>
            </a:r>
            <a:endParaRPr sz="14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5"/>
          <p:cNvSpPr/>
          <p:nvPr/>
        </p:nvSpPr>
        <p:spPr>
          <a:xfrm rot="9571546">
            <a:off x="7082984" y="3317451"/>
            <a:ext cx="1606696" cy="398829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2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6"/>
          <p:cNvSpPr/>
          <p:nvPr/>
        </p:nvSpPr>
        <p:spPr>
          <a:xfrm>
            <a:off x="1731100" y="328300"/>
            <a:ext cx="8536400" cy="5966400"/>
          </a:xfrm>
          <a:prstGeom prst="triangle">
            <a:avLst>
              <a:gd name="adj" fmla="val 50000"/>
            </a:avLst>
          </a:prstGeom>
          <a:solidFill>
            <a:schemeClr val="lt1"/>
          </a:solidFill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6"/>
          <p:cNvSpPr txBox="1"/>
          <p:nvPr/>
        </p:nvSpPr>
        <p:spPr>
          <a:xfrm>
            <a:off x="8944700" y="1018901"/>
            <a:ext cx="2950400" cy="77953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609585" indent="-414856">
              <a:buClr>
                <a:srgbClr val="E06666"/>
              </a:buClr>
              <a:buSzPts val="1300"/>
              <a:buFont typeface="Times New Roman"/>
              <a:buChar char="●"/>
            </a:pPr>
            <a:r>
              <a:rPr lang="en" sz="1733" dirty="0">
                <a:solidFill>
                  <a:srgbClr val="E066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95% Phonics</a:t>
            </a:r>
            <a:endParaRPr sz="1733" dirty="0">
              <a:solidFill>
                <a:srgbClr val="E0666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609585" indent="-414856">
              <a:buClr>
                <a:srgbClr val="E06666"/>
              </a:buClr>
              <a:buSzPts val="1300"/>
              <a:buFont typeface="Times New Roman"/>
              <a:buChar char="●"/>
            </a:pPr>
            <a:r>
              <a:rPr lang="en" sz="1733" dirty="0">
                <a:solidFill>
                  <a:srgbClr val="E066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Heggerty Group</a:t>
            </a:r>
            <a:endParaRPr sz="1733" dirty="0">
              <a:solidFill>
                <a:srgbClr val="E0666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29" name="Google Shape;129;p6"/>
          <p:cNvCxnSpPr/>
          <p:nvPr/>
        </p:nvCxnSpPr>
        <p:spPr>
          <a:xfrm rot="10800000" flipH="1">
            <a:off x="3153500" y="4327533"/>
            <a:ext cx="5664800" cy="264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30" name="Google Shape;130;p6"/>
          <p:cNvCxnSpPr/>
          <p:nvPr/>
        </p:nvCxnSpPr>
        <p:spPr>
          <a:xfrm rot="10800000" flipH="1">
            <a:off x="4524100" y="2466384"/>
            <a:ext cx="2950400" cy="132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1" name="Google Shape;131;p6"/>
          <p:cNvSpPr txBox="1"/>
          <p:nvPr/>
        </p:nvSpPr>
        <p:spPr>
          <a:xfrm>
            <a:off x="6377533" y="4592151"/>
            <a:ext cx="2950400" cy="779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609585" indent="-414856">
              <a:buClr>
                <a:srgbClr val="0C343D"/>
              </a:buClr>
              <a:buSzPts val="1300"/>
              <a:buFont typeface="Times New Roman"/>
              <a:buChar char="●"/>
            </a:pPr>
            <a:r>
              <a:rPr lang="en" sz="1733">
                <a:solidFill>
                  <a:srgbClr val="0C343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CKLA Amplify (K-5),      </a:t>
            </a:r>
            <a:endParaRPr sz="1733">
              <a:solidFill>
                <a:srgbClr val="0C343D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609585" indent="-414856">
              <a:buClr>
                <a:srgbClr val="0C343D"/>
              </a:buClr>
              <a:buSzPts val="1300"/>
              <a:buFont typeface="Times New Roman"/>
              <a:buChar char="●"/>
            </a:pPr>
            <a:r>
              <a:rPr lang="en" sz="1733">
                <a:solidFill>
                  <a:srgbClr val="0C343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Amplify ELA (Gr. 6); </a:t>
            </a:r>
            <a:endParaRPr sz="16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2" name="Google Shape;132;p6"/>
          <p:cNvSpPr txBox="1"/>
          <p:nvPr/>
        </p:nvSpPr>
        <p:spPr>
          <a:xfrm>
            <a:off x="8818300" y="2389434"/>
            <a:ext cx="3312000" cy="211291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609585" indent="-414856">
              <a:buClr>
                <a:schemeClr val="accent4"/>
              </a:buClr>
              <a:buSzPts val="1300"/>
              <a:buFont typeface="Times New Roman"/>
              <a:buChar char="●"/>
            </a:pPr>
            <a:r>
              <a:rPr lang="en" sz="1733">
                <a:solidFill>
                  <a:schemeClr val="accent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CKLA Assessment/ Remediation Guide,</a:t>
            </a:r>
            <a:endParaRPr sz="1733">
              <a:solidFill>
                <a:schemeClr val="accent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609585" indent="-414856">
              <a:buClr>
                <a:schemeClr val="accent4"/>
              </a:buClr>
              <a:buSzPts val="1300"/>
              <a:buFont typeface="Times New Roman"/>
              <a:buChar char="●"/>
            </a:pPr>
            <a:r>
              <a:rPr lang="en" sz="1733">
                <a:solidFill>
                  <a:schemeClr val="accent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mClass Intervention Toolkit (during E/I)</a:t>
            </a:r>
            <a:endParaRPr sz="1733">
              <a:solidFill>
                <a:schemeClr val="accent4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609585" indent="-414856">
              <a:buClr>
                <a:schemeClr val="accent4"/>
              </a:buClr>
              <a:buSzPts val="1300"/>
              <a:buFont typeface="Times New Roman"/>
              <a:buChar char="●"/>
            </a:pPr>
            <a:r>
              <a:rPr lang="en" sz="1733">
                <a:solidFill>
                  <a:schemeClr val="accent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More focused skill groups across a grade level where possible</a:t>
            </a:r>
            <a:endParaRPr sz="1733">
              <a:solidFill>
                <a:schemeClr val="accent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3" name="Google Shape;133;p6"/>
          <p:cNvSpPr txBox="1"/>
          <p:nvPr/>
        </p:nvSpPr>
        <p:spPr>
          <a:xfrm>
            <a:off x="5592700" y="5610367"/>
            <a:ext cx="1219600" cy="574412"/>
          </a:xfrm>
          <a:prstGeom prst="rect">
            <a:avLst/>
          </a:prstGeom>
          <a:noFill/>
          <a:ln w="9525" cap="flat" cmpd="sng">
            <a:solidFill>
              <a:srgbClr val="274E1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buClr>
                <a:srgbClr val="000000"/>
              </a:buClr>
              <a:buSzPts val="1600"/>
            </a:pPr>
            <a:r>
              <a:rPr lang="en" sz="2133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Tier 1</a:t>
            </a:r>
            <a:endParaRPr sz="2133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6"/>
          <p:cNvSpPr txBox="1"/>
          <p:nvPr/>
        </p:nvSpPr>
        <p:spPr>
          <a:xfrm>
            <a:off x="5645100" y="3585634"/>
            <a:ext cx="1050800" cy="574412"/>
          </a:xfrm>
          <a:prstGeom prst="rect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buClr>
                <a:srgbClr val="000000"/>
              </a:buClr>
              <a:buSzPts val="1600"/>
            </a:pPr>
            <a:r>
              <a:rPr lang="en" sz="2133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Tier 2</a:t>
            </a:r>
            <a:endParaRPr sz="2133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6"/>
          <p:cNvSpPr txBox="1"/>
          <p:nvPr/>
        </p:nvSpPr>
        <p:spPr>
          <a:xfrm>
            <a:off x="5592700" y="1814634"/>
            <a:ext cx="1050800" cy="574412"/>
          </a:xfrm>
          <a:prstGeom prst="rect">
            <a:avLst/>
          </a:prstGeom>
          <a:noFill/>
          <a:ln w="9525" cap="flat" cmpd="sng">
            <a:solidFill>
              <a:srgbClr val="E0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buClr>
                <a:srgbClr val="000000"/>
              </a:buClr>
              <a:buSzPts val="1600"/>
            </a:pPr>
            <a:r>
              <a:rPr lang="en" sz="2133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Tier 3</a:t>
            </a:r>
            <a:endParaRPr sz="2133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6"/>
          <p:cNvSpPr txBox="1"/>
          <p:nvPr/>
        </p:nvSpPr>
        <p:spPr>
          <a:xfrm>
            <a:off x="188599" y="623267"/>
            <a:ext cx="3622800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buClr>
                <a:srgbClr val="000000"/>
              </a:buClr>
              <a:buSzPts val="1300"/>
            </a:pPr>
            <a:r>
              <a:rPr lang="en" sz="1733" b="1" u="sng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Tiered Instructional Models</a:t>
            </a:r>
            <a:r>
              <a:rPr lang="en" sz="20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000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6"/>
          <p:cNvSpPr txBox="1"/>
          <p:nvPr/>
        </p:nvSpPr>
        <p:spPr>
          <a:xfrm>
            <a:off x="229900" y="1039200"/>
            <a:ext cx="2950400" cy="172350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buClr>
                <a:srgbClr val="000000"/>
              </a:buClr>
              <a:buSzPts val="1200"/>
            </a:pPr>
            <a:r>
              <a:rPr lang="en" sz="1600">
                <a:solidFill>
                  <a:srgbClr val="E06666"/>
                </a:solidFill>
                <a:latin typeface="Arial"/>
                <a:ea typeface="Arial"/>
                <a:cs typeface="Arial"/>
                <a:sym typeface="Arial"/>
              </a:rPr>
              <a:t>High intensity pull out facilitated by MTSS Interventionist and Title Paras (when necessary).  Daily intense, direct instruction with progress monitoring</a:t>
            </a:r>
            <a:endParaRPr sz="1600">
              <a:solidFill>
                <a:srgbClr val="E0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6"/>
          <p:cNvSpPr txBox="1"/>
          <p:nvPr/>
        </p:nvSpPr>
        <p:spPr>
          <a:xfrm>
            <a:off x="0" y="1"/>
            <a:ext cx="4000000" cy="505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lnSpc>
                <a:spcPct val="115000"/>
              </a:lnSpc>
              <a:buClr>
                <a:srgbClr val="000000"/>
              </a:buClr>
              <a:buSzPts val="1100"/>
            </a:pPr>
            <a:r>
              <a:rPr lang="en" sz="1467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PVSD MTSS Tiers Defined</a:t>
            </a:r>
            <a:endParaRPr sz="1467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6"/>
          <p:cNvSpPr txBox="1"/>
          <p:nvPr/>
        </p:nvSpPr>
        <p:spPr>
          <a:xfrm>
            <a:off x="8191999" y="643667"/>
            <a:ext cx="4000000" cy="512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>
              <a:buClr>
                <a:srgbClr val="000000"/>
              </a:buClr>
              <a:buSzPts val="1300"/>
            </a:pPr>
            <a:r>
              <a:rPr lang="en" sz="1733" b="1" u="sng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Tired Instructional Resources- ELA</a:t>
            </a:r>
            <a:endParaRPr sz="1733" b="1" u="sng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6"/>
          <p:cNvSpPr txBox="1"/>
          <p:nvPr/>
        </p:nvSpPr>
        <p:spPr>
          <a:xfrm>
            <a:off x="103533" y="2763201"/>
            <a:ext cx="3312000" cy="131288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buClr>
                <a:srgbClr val="000000"/>
              </a:buClr>
              <a:buSzPts val="1300"/>
            </a:pPr>
            <a:r>
              <a:rPr lang="en" sz="1733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Intensified instruction through push in paras, and small group instruction lead by the classroom learning facilitator</a:t>
            </a:r>
            <a:endParaRPr sz="1733">
              <a:solidFill>
                <a:srgbClr val="FF99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6"/>
          <p:cNvSpPr txBox="1"/>
          <p:nvPr/>
        </p:nvSpPr>
        <p:spPr>
          <a:xfrm>
            <a:off x="2915133" y="4313600"/>
            <a:ext cx="3462400" cy="1846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buClr>
                <a:srgbClr val="000000"/>
              </a:buClr>
              <a:buSzPts val="1300"/>
            </a:pPr>
            <a:r>
              <a:rPr lang="en" sz="1733">
                <a:solidFill>
                  <a:srgbClr val="0C343D"/>
                </a:solidFill>
                <a:latin typeface="Arial"/>
                <a:ea typeface="Arial"/>
                <a:cs typeface="Arial"/>
                <a:sym typeface="Arial"/>
              </a:rPr>
              <a:t>High Qualified Core Instruction, </a:t>
            </a:r>
            <a:endParaRPr sz="1733">
              <a:solidFill>
                <a:srgbClr val="0C343D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buClr>
                <a:srgbClr val="000000"/>
              </a:buClr>
              <a:buSzPts val="1300"/>
            </a:pPr>
            <a:r>
              <a:rPr lang="en" sz="1733">
                <a:solidFill>
                  <a:srgbClr val="0C343D"/>
                </a:solidFill>
                <a:latin typeface="Arial"/>
                <a:ea typeface="Arial"/>
                <a:cs typeface="Arial"/>
                <a:sym typeface="Arial"/>
              </a:rPr>
              <a:t>in regular education, all learners; </a:t>
            </a:r>
            <a:endParaRPr sz="1733">
              <a:solidFill>
                <a:srgbClr val="0C343D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buClr>
                <a:srgbClr val="000000"/>
              </a:buClr>
              <a:buSzPts val="1300"/>
            </a:pPr>
            <a:r>
              <a:rPr lang="en" sz="1733">
                <a:solidFill>
                  <a:srgbClr val="0C343D"/>
                </a:solidFill>
                <a:latin typeface="Arial"/>
                <a:ea typeface="Arial"/>
                <a:cs typeface="Arial"/>
                <a:sym typeface="Arial"/>
              </a:rPr>
              <a:t>whole group, small group, </a:t>
            </a:r>
            <a:endParaRPr sz="1733">
              <a:solidFill>
                <a:srgbClr val="0C343D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buClr>
                <a:srgbClr val="000000"/>
              </a:buClr>
              <a:buSzPts val="1300"/>
            </a:pPr>
            <a:r>
              <a:rPr lang="en" sz="1733">
                <a:solidFill>
                  <a:srgbClr val="0C343D"/>
                </a:solidFill>
                <a:latin typeface="Arial"/>
                <a:ea typeface="Arial"/>
                <a:cs typeface="Arial"/>
                <a:sym typeface="Arial"/>
              </a:rPr>
              <a:t>rotational model utilized </a:t>
            </a:r>
            <a:endParaRPr sz="1733">
              <a:solidFill>
                <a:srgbClr val="0C343D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buClr>
                <a:srgbClr val="000000"/>
              </a:buClr>
              <a:buSzPts val="1300"/>
            </a:pPr>
            <a:r>
              <a:rPr lang="en" sz="1733">
                <a:solidFill>
                  <a:srgbClr val="0C343D"/>
                </a:solidFill>
                <a:latin typeface="Arial"/>
                <a:ea typeface="Arial"/>
                <a:cs typeface="Arial"/>
                <a:sym typeface="Arial"/>
              </a:rPr>
              <a:t>as necessary and </a:t>
            </a:r>
            <a:endParaRPr sz="1733">
              <a:solidFill>
                <a:srgbClr val="0C343D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buClr>
                <a:srgbClr val="000000"/>
              </a:buClr>
              <a:buSzPts val="1300"/>
            </a:pPr>
            <a:r>
              <a:rPr lang="en" sz="1733">
                <a:solidFill>
                  <a:srgbClr val="0C343D"/>
                </a:solidFill>
                <a:latin typeface="Arial"/>
                <a:ea typeface="Arial"/>
                <a:cs typeface="Arial"/>
                <a:sym typeface="Arial"/>
              </a:rPr>
              <a:t>appropriate</a:t>
            </a:r>
            <a:endParaRPr sz="1733">
              <a:solidFill>
                <a:srgbClr val="0C343D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CFCBE2-B7FB-B339-6BF1-FBE59D9115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F636F-7A6A-A044-1493-01DFF64158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8542"/>
            <a:ext cx="9062734" cy="1655761"/>
          </a:xfrm>
        </p:spPr>
        <p:txBody>
          <a:bodyPr>
            <a:normAutofit fontScale="90000"/>
          </a:bodyPr>
          <a:lstStyle/>
          <a:p>
            <a:r>
              <a:rPr lang="en-US" b="1" i="1" dirty="0"/>
              <a:t>M.S. Math</a:t>
            </a:r>
            <a:br>
              <a:rPr lang="en-US" b="1" i="1" dirty="0"/>
            </a:br>
            <a:r>
              <a:rPr lang="en-US" b="1" i="1" u="sng" dirty="0"/>
              <a:t>Achievement/Growth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E1FB10-720E-A12A-5BD8-4312DEB687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0339" y="1834302"/>
            <a:ext cx="10771322" cy="4581995"/>
          </a:xfrm>
        </p:spPr>
        <p:txBody>
          <a:bodyPr>
            <a:noAutofit/>
          </a:bodyPr>
          <a:lstStyle/>
          <a:p>
            <a:r>
              <a:rPr lang="en-US" sz="4800" dirty="0"/>
              <a:t>PV Average – 25%</a:t>
            </a:r>
          </a:p>
          <a:p>
            <a:r>
              <a:rPr lang="en-US" sz="4800" dirty="0"/>
              <a:t>IU13 Average – 33% (16</a:t>
            </a:r>
            <a:r>
              <a:rPr lang="en-US" sz="4800" baseline="30000" dirty="0"/>
              <a:t>th</a:t>
            </a:r>
            <a:r>
              <a:rPr lang="en-US" sz="4800" dirty="0"/>
              <a:t> of 22)</a:t>
            </a:r>
          </a:p>
          <a:p>
            <a:r>
              <a:rPr lang="en-US" sz="4800" dirty="0"/>
              <a:t>State Average – 42%</a:t>
            </a:r>
          </a:p>
          <a:p>
            <a:r>
              <a:rPr lang="en-US" sz="4800" dirty="0"/>
              <a:t>------------------------------------------</a:t>
            </a:r>
          </a:p>
          <a:p>
            <a:r>
              <a:rPr lang="en-US" sz="4800" dirty="0"/>
              <a:t>PV Average – 78%</a:t>
            </a:r>
          </a:p>
          <a:p>
            <a:r>
              <a:rPr lang="en-US" sz="4800" dirty="0"/>
              <a:t>State Average – 75%</a:t>
            </a:r>
          </a:p>
          <a:p>
            <a:endParaRPr lang="en-US" sz="5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5BE912-F861-77C6-D008-651A238DCF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6734" y="91282"/>
            <a:ext cx="1475126" cy="150166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D3C2E4A-3891-2AA8-F595-988D847BF0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282"/>
            <a:ext cx="1475126" cy="150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0616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A4F4EA-38BE-7379-60F7-8DCEC3040A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7AA0E-D85F-5E44-12E1-22D1C5418B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8543"/>
            <a:ext cx="9062734" cy="766030"/>
          </a:xfrm>
        </p:spPr>
        <p:txBody>
          <a:bodyPr>
            <a:normAutofit fontScale="90000"/>
          </a:bodyPr>
          <a:lstStyle/>
          <a:p>
            <a:r>
              <a:rPr lang="en-US" b="1" i="1" u="sng" dirty="0"/>
              <a:t>Item Sampler</a:t>
            </a:r>
          </a:p>
        </p:txBody>
      </p:sp>
      <p:pic>
        <p:nvPicPr>
          <p:cNvPr id="8" name="Picture 7" descr="A screenshot of a math test&#10;&#10;AI-generated content may be incorrect.">
            <a:extLst>
              <a:ext uri="{FF2B5EF4-FFF2-40B4-BE49-F238E27FC236}">
                <a16:creationId xmlns:a16="http://schemas.microsoft.com/office/drawing/2014/main" id="{26CB3B07-D1FF-B66C-AB47-8113DC7265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347" y="944573"/>
            <a:ext cx="10667999" cy="5913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5413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8164D6-2F0D-A6EF-9E73-3E4E2F36BE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8E822-2227-6A83-1D80-94EC673221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8542"/>
            <a:ext cx="9062734" cy="1655761"/>
          </a:xfrm>
        </p:spPr>
        <p:txBody>
          <a:bodyPr>
            <a:normAutofit fontScale="90000"/>
          </a:bodyPr>
          <a:lstStyle/>
          <a:p>
            <a:r>
              <a:rPr lang="en-US" b="1" i="1" dirty="0"/>
              <a:t>Literature Keystone</a:t>
            </a:r>
            <a:br>
              <a:rPr lang="en-US" b="1" i="1" dirty="0"/>
            </a:br>
            <a:r>
              <a:rPr lang="en-US" b="1" i="1" u="sng" dirty="0"/>
              <a:t>Achievement/Growth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B3192E-7ECF-23C3-9AE8-030D789ABE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2845" y="1921562"/>
            <a:ext cx="10265044" cy="4757895"/>
          </a:xfrm>
        </p:spPr>
        <p:txBody>
          <a:bodyPr>
            <a:noAutofit/>
          </a:bodyPr>
          <a:lstStyle/>
          <a:p>
            <a:r>
              <a:rPr lang="en-US" sz="4800" dirty="0"/>
              <a:t>PV Average – 54%</a:t>
            </a:r>
          </a:p>
          <a:p>
            <a:r>
              <a:rPr lang="en-US" sz="4800" dirty="0"/>
              <a:t>State Average – 50%</a:t>
            </a:r>
          </a:p>
          <a:p>
            <a:r>
              <a:rPr lang="en-US" sz="4800" dirty="0"/>
              <a:t>--------------------------------------------</a:t>
            </a:r>
          </a:p>
          <a:p>
            <a:r>
              <a:rPr lang="en-US" sz="4800" dirty="0"/>
              <a:t>PV Average – 61%</a:t>
            </a:r>
          </a:p>
          <a:p>
            <a:r>
              <a:rPr lang="en-US" sz="4800" dirty="0"/>
              <a:t>State Average – 75%</a:t>
            </a:r>
          </a:p>
          <a:p>
            <a:endParaRPr lang="en-US" sz="6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ACBC8F-D62D-4734-9A25-166EE71582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6734" y="91282"/>
            <a:ext cx="1475126" cy="150166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9311EA6-E899-D16E-D91D-A2EA045FFA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282"/>
            <a:ext cx="1475126" cy="150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2068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6D5C41-EDAF-3113-BB88-48309CD74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FABB5-33C9-34CB-0AC0-86D51960B3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8542"/>
            <a:ext cx="9062734" cy="1655761"/>
          </a:xfrm>
        </p:spPr>
        <p:txBody>
          <a:bodyPr>
            <a:normAutofit fontScale="90000"/>
          </a:bodyPr>
          <a:lstStyle/>
          <a:p>
            <a:r>
              <a:rPr lang="en-US" b="1" i="1" dirty="0"/>
              <a:t>Algebra I Keystone</a:t>
            </a:r>
            <a:br>
              <a:rPr lang="en-US" b="1" i="1" dirty="0"/>
            </a:br>
            <a:r>
              <a:rPr lang="en-US" b="1" i="1" dirty="0"/>
              <a:t>Achievement/Growth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CD6190-99E4-5187-94B9-0ECE143036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7828" y="1834302"/>
            <a:ext cx="9955078" cy="4690483"/>
          </a:xfrm>
        </p:spPr>
        <p:txBody>
          <a:bodyPr>
            <a:noAutofit/>
          </a:bodyPr>
          <a:lstStyle/>
          <a:p>
            <a:r>
              <a:rPr lang="en-US" sz="4800" dirty="0"/>
              <a:t>PV Average – 41%</a:t>
            </a:r>
          </a:p>
          <a:p>
            <a:r>
              <a:rPr lang="en-US" sz="4800" dirty="0"/>
              <a:t>State Average – 42%</a:t>
            </a:r>
          </a:p>
          <a:p>
            <a:r>
              <a:rPr lang="en-US" sz="4800" dirty="0"/>
              <a:t>- - - - - - - - - - - - - - - - - - - - - </a:t>
            </a:r>
          </a:p>
          <a:p>
            <a:r>
              <a:rPr lang="en-US" sz="4800" dirty="0"/>
              <a:t>PV Average – 100%</a:t>
            </a:r>
          </a:p>
          <a:p>
            <a:r>
              <a:rPr lang="en-US" sz="4800" dirty="0"/>
              <a:t>State Average – 75%</a:t>
            </a:r>
          </a:p>
          <a:p>
            <a:endParaRPr lang="en-US" sz="6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D24405-4966-87B8-5B1C-6264E6B788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6734" y="91282"/>
            <a:ext cx="1475126" cy="150166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15C8A86-9929-96F5-608F-DCA69A200E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282"/>
            <a:ext cx="1475126" cy="150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6347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5A1583-8F58-54C9-8300-3D57BC783A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81777"/>
            <a:ext cx="9144000" cy="975880"/>
          </a:xfrm>
        </p:spPr>
        <p:txBody>
          <a:bodyPr/>
          <a:lstStyle/>
          <a:p>
            <a:r>
              <a:rPr lang="en-US" b="1" i="1" dirty="0"/>
              <a:t>Science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417B08-472C-4201-BC49-D7EF62EE40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58930" y="1883445"/>
            <a:ext cx="9144000" cy="4172419"/>
          </a:xfrm>
        </p:spPr>
        <p:txBody>
          <a:bodyPr>
            <a:noAutofit/>
          </a:bodyPr>
          <a:lstStyle/>
          <a:p>
            <a:r>
              <a:rPr lang="en-US" sz="4800" dirty="0"/>
              <a:t>New Implementation of STEELS (Science, technology, engineering, environmental literacy, and sustainability) Standards</a:t>
            </a:r>
          </a:p>
          <a:p>
            <a:r>
              <a:rPr lang="en-US" sz="4800" dirty="0"/>
              <a:t>*Therefore, assessment accountability waived. – No Data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58F276-7CEB-841B-2AFB-81F5713A2E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6734" y="91282"/>
            <a:ext cx="1475126" cy="150166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D03EF3B-0D51-F054-032C-1FAB1EB88F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282"/>
            <a:ext cx="1475126" cy="150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5972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5A1583-8F58-54C9-8300-3D57BC783A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8977"/>
            <a:ext cx="9062734" cy="559564"/>
          </a:xfrm>
        </p:spPr>
        <p:txBody>
          <a:bodyPr>
            <a:normAutofit fontScale="90000"/>
          </a:bodyPr>
          <a:lstStyle/>
          <a:p>
            <a:r>
              <a:rPr lang="en-US" sz="4800" dirty="0"/>
              <a:t>Overall Elementary Rating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417B08-472C-4201-BC49-D7EF62EE409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58F276-7CEB-841B-2AFB-81F5713A2E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8052" y="91282"/>
            <a:ext cx="793808" cy="80809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D03EF3B-0D51-F054-032C-1FAB1EB88F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74" y="91282"/>
            <a:ext cx="793808" cy="808091"/>
          </a:xfrm>
          <a:prstGeom prst="rect">
            <a:avLst/>
          </a:prstGeom>
        </p:spPr>
      </p:pic>
      <p:pic>
        <p:nvPicPr>
          <p:cNvPr id="10" name="Picture 9" descr="A screenshot of a table&#10;&#10;AI-generated content may be incorrect.">
            <a:extLst>
              <a:ext uri="{FF2B5EF4-FFF2-40B4-BE49-F238E27FC236}">
                <a16:creationId xmlns:a16="http://schemas.microsoft.com/office/drawing/2014/main" id="{BAF7C19E-F171-C831-4C15-4A621AEABC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899373"/>
            <a:ext cx="10201252" cy="5682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3283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5A1583-8F58-54C9-8300-3D57BC783A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91283"/>
            <a:ext cx="9062734" cy="751400"/>
          </a:xfrm>
        </p:spPr>
        <p:txBody>
          <a:bodyPr>
            <a:normAutofit/>
          </a:bodyPr>
          <a:lstStyle/>
          <a:p>
            <a:r>
              <a:rPr lang="en-US" sz="4400" dirty="0"/>
              <a:t>Middle School Overall Rating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417B08-472C-4201-BC49-D7EF62EE409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58F276-7CEB-841B-2AFB-81F5713A2E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61642" y="91282"/>
            <a:ext cx="819979" cy="8347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D03EF3B-0D51-F054-032C-1FAB1EB88F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282"/>
            <a:ext cx="819979" cy="834733"/>
          </a:xfrm>
          <a:prstGeom prst="rect">
            <a:avLst/>
          </a:prstGeom>
        </p:spPr>
      </p:pic>
      <p:pic>
        <p:nvPicPr>
          <p:cNvPr id="6" name="Picture 5" descr="A screenshot of a table&#10;&#10;AI-generated content may be incorrect.">
            <a:extLst>
              <a:ext uri="{FF2B5EF4-FFF2-40B4-BE49-F238E27FC236}">
                <a16:creationId xmlns:a16="http://schemas.microsoft.com/office/drawing/2014/main" id="{877D4E22-6CFD-5E8E-2DE5-776B7482C8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979" y="926014"/>
            <a:ext cx="10341663" cy="538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6422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7261F7-0883-9BC6-2ADC-373F001039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81EB6-099C-A2BB-99B3-2FF850C3C4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91283"/>
            <a:ext cx="9062734" cy="751400"/>
          </a:xfrm>
        </p:spPr>
        <p:txBody>
          <a:bodyPr>
            <a:normAutofit/>
          </a:bodyPr>
          <a:lstStyle/>
          <a:p>
            <a:r>
              <a:rPr lang="en-US" sz="4400" dirty="0"/>
              <a:t>High School Overall Rating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71FAE7-C658-9742-5E67-4051B3F8CD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2C5ECDE-8043-24B8-D364-2BF7A93060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61642" y="91282"/>
            <a:ext cx="819979" cy="8347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6F11941-2AF7-7BA8-9B23-CE2CC916AD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282"/>
            <a:ext cx="819979" cy="834733"/>
          </a:xfrm>
          <a:prstGeom prst="rect">
            <a:avLst/>
          </a:prstGeom>
        </p:spPr>
      </p:pic>
      <p:pic>
        <p:nvPicPr>
          <p:cNvPr id="8" name="Picture 7" descr="A table with numbers and a number of school districts&#10;&#10;AI-generated content may be incorrect.">
            <a:extLst>
              <a:ext uri="{FF2B5EF4-FFF2-40B4-BE49-F238E27FC236}">
                <a16:creationId xmlns:a16="http://schemas.microsoft.com/office/drawing/2014/main" id="{417BE584-6100-AED1-069F-C2BC48FFA4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979" y="926014"/>
            <a:ext cx="10341663" cy="5436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1700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8A678-4E8E-41CE-3B50-9662C6E4F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AP Averages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65AA81-B686-DE5A-AA79-AC64E8334C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AP US History – PV 3.75 / PA 3.51</a:t>
            </a:r>
          </a:p>
          <a:p>
            <a:r>
              <a:rPr lang="en-US" dirty="0"/>
              <a:t>AP Physics – PV 2.75 / PA 3.22</a:t>
            </a:r>
          </a:p>
          <a:p>
            <a:r>
              <a:rPr lang="en-US" dirty="0"/>
              <a:t>AP English Lit and Comp – PV 4.4 / PA 3.4</a:t>
            </a:r>
          </a:p>
          <a:p>
            <a:r>
              <a:rPr lang="en-US" dirty="0"/>
              <a:t>AP Computer Science – PV 2.25 / PA 3.3</a:t>
            </a:r>
          </a:p>
          <a:p>
            <a:r>
              <a:rPr lang="en-US" dirty="0"/>
              <a:t>AP Calc AB – PV 3.1 / PA 3.37</a:t>
            </a:r>
          </a:p>
          <a:p>
            <a:r>
              <a:rPr lang="en-US" dirty="0"/>
              <a:t>AP Stats – PV 3.6 / PA 3.22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F18AD1-A7E1-C44F-D74D-CEC2DF9B2E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6734" y="91282"/>
            <a:ext cx="1475126" cy="150166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C13BA8C-DB28-FDEC-23DB-6B10C74A94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874" y="91282"/>
            <a:ext cx="1475126" cy="150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219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8CD4EF-CAEB-5388-EC01-3C75860269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EBE741-DA55-A5DB-B2E0-6F4C4DBFA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Advanced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100CB7-D97C-E7D5-82A5-6A3189321C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4000" dirty="0"/>
          </a:p>
          <a:p>
            <a:pPr marL="0" marR="0" rtl="0">
              <a:spcBef>
                <a:spcPts val="0"/>
              </a:spcBef>
              <a:spcAft>
                <a:spcPts val="0"/>
              </a:spcAft>
            </a:pPr>
            <a:r>
              <a:rPr lang="en-US" sz="4000" dirty="0">
                <a:effectLst/>
                <a:latin typeface="Calibri" panose="020F0502020204030204" pitchFamily="34" charset="0"/>
              </a:rPr>
              <a:t>AP courses – 43 completed a course and AP     exam</a:t>
            </a:r>
            <a:endParaRPr lang="en-US" sz="4000" dirty="0">
              <a:effectLst/>
              <a:latin typeface="Aptos" panose="020B0004020202020204" pitchFamily="34" charset="0"/>
            </a:endParaRPr>
          </a:p>
          <a:p>
            <a:pPr marL="0" marR="0" rtl="0">
              <a:spcBef>
                <a:spcPts val="0"/>
              </a:spcBef>
              <a:spcAft>
                <a:spcPts val="0"/>
              </a:spcAft>
            </a:pPr>
            <a:r>
              <a:rPr lang="en-US" sz="4000" dirty="0">
                <a:effectLst/>
                <a:latin typeface="Calibri" panose="020F0502020204030204" pitchFamily="34" charset="0"/>
              </a:rPr>
              <a:t>Harrisbur</a:t>
            </a:r>
            <a:r>
              <a:rPr lang="en-US" sz="4000" dirty="0">
                <a:latin typeface="Calibri" panose="020F0502020204030204" pitchFamily="34" charset="0"/>
              </a:rPr>
              <a:t>g </a:t>
            </a:r>
            <a:r>
              <a:rPr lang="en-US" sz="4000" dirty="0">
                <a:effectLst/>
                <a:latin typeface="Calibri" panose="020F0502020204030204" pitchFamily="34" charset="0"/>
              </a:rPr>
              <a:t>University – 12 learners</a:t>
            </a:r>
            <a:endParaRPr lang="en-US" sz="4000" dirty="0">
              <a:effectLst/>
              <a:latin typeface="Aptos" panose="020B0004020202020204" pitchFamily="34" charset="0"/>
            </a:endParaRPr>
          </a:p>
          <a:p>
            <a:pPr marL="0" marR="0" rtl="0">
              <a:spcBef>
                <a:spcPts val="0"/>
              </a:spcBef>
              <a:spcAft>
                <a:spcPts val="0"/>
              </a:spcAft>
            </a:pPr>
            <a:r>
              <a:rPr lang="en-US" sz="4000" dirty="0">
                <a:effectLst/>
                <a:latin typeface="Calibri" panose="020F0502020204030204" pitchFamily="34" charset="0"/>
              </a:rPr>
              <a:t>Dual enrollment – </a:t>
            </a:r>
            <a:r>
              <a:rPr lang="en-US" sz="4000" dirty="0">
                <a:latin typeface="Calibri" panose="020F0502020204030204" pitchFamily="34" charset="0"/>
              </a:rPr>
              <a:t>22</a:t>
            </a:r>
            <a:r>
              <a:rPr lang="en-US" sz="4000" dirty="0">
                <a:effectLst/>
                <a:latin typeface="Calibri" panose="020F0502020204030204" pitchFamily="34" charset="0"/>
              </a:rPr>
              <a:t> learners</a:t>
            </a:r>
            <a:endParaRPr lang="en-US" sz="4000" dirty="0">
              <a:effectLst/>
              <a:latin typeface="Aptos" panose="020B00040202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206746-9224-607B-E887-85718D1979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6734" y="91282"/>
            <a:ext cx="1475126" cy="150166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475992A-35F2-E83C-3A46-BFE564A413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874" y="91282"/>
            <a:ext cx="1475126" cy="150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4883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>
          <a:extLst>
            <a:ext uri="{FF2B5EF4-FFF2-40B4-BE49-F238E27FC236}">
              <a16:creationId xmlns:a16="http://schemas.microsoft.com/office/drawing/2014/main" id="{6673B1CB-C2BD-115F-49C9-7B392AB9AD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21" descr="Screen Shot 2015-05-06 at 12.00.21 PM.png">
            <a:extLst>
              <a:ext uri="{FF2B5EF4-FFF2-40B4-BE49-F238E27FC236}">
                <a16:creationId xmlns:a16="http://schemas.microsoft.com/office/drawing/2014/main" id="{F2472328-E0F9-0E45-321F-3194FA0FB42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10032" y="690000"/>
            <a:ext cx="2378000" cy="2129200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21">
            <a:extLst>
              <a:ext uri="{FF2B5EF4-FFF2-40B4-BE49-F238E27FC236}">
                <a16:creationId xmlns:a16="http://schemas.microsoft.com/office/drawing/2014/main" id="{85A08B05-0A1C-8D8D-3183-E807CFF94F85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914400" y="2111123"/>
            <a:ext cx="10363200" cy="15464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</a:pPr>
            <a:r>
              <a:rPr lang="en" sz="6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Pequea Valley</a:t>
            </a:r>
            <a:endParaRPr/>
          </a:p>
        </p:txBody>
      </p:sp>
      <p:sp>
        <p:nvSpPr>
          <p:cNvPr id="85" name="Google Shape;85;p21">
            <a:extLst>
              <a:ext uri="{FF2B5EF4-FFF2-40B4-BE49-F238E27FC236}">
                <a16:creationId xmlns:a16="http://schemas.microsoft.com/office/drawing/2014/main" id="{7AF180C0-D292-EC09-5B21-1E4B3989D18E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914400" y="4012137"/>
            <a:ext cx="10363200" cy="10464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</a:pPr>
            <a:r>
              <a:rPr lang="en" sz="4800" b="1" i="1" dirty="0"/>
              <a:t>From Birth to 401K</a:t>
            </a:r>
            <a:endParaRPr sz="4800" b="1" i="1" dirty="0"/>
          </a:p>
        </p:txBody>
      </p:sp>
      <p:sp>
        <p:nvSpPr>
          <p:cNvPr id="86" name="Google Shape;86;p21">
            <a:extLst>
              <a:ext uri="{FF2B5EF4-FFF2-40B4-BE49-F238E27FC236}">
                <a16:creationId xmlns:a16="http://schemas.microsoft.com/office/drawing/2014/main" id="{0CF91FC0-8960-7869-62EA-9748ABF494D9}"/>
              </a:ext>
            </a:extLst>
          </p:cNvPr>
          <p:cNvSpPr txBox="1"/>
          <p:nvPr/>
        </p:nvSpPr>
        <p:spPr>
          <a:xfrm rot="1794315">
            <a:off x="6193844" y="1349671"/>
            <a:ext cx="6487389" cy="809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buClr>
                <a:srgbClr val="000000"/>
              </a:buClr>
            </a:pPr>
            <a:r>
              <a:rPr lang="en" sz="2933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WHERE EACH </a:t>
            </a:r>
            <a:r>
              <a:rPr lang="en" sz="2933">
                <a:latin typeface="Comic Sans MS"/>
                <a:ea typeface="Comic Sans MS"/>
                <a:cs typeface="Comic Sans MS"/>
                <a:sym typeface="Comic Sans MS"/>
              </a:rPr>
              <a:t>LEARNER</a:t>
            </a:r>
            <a:r>
              <a:rPr lang="en" sz="2933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COUNTS</a:t>
            </a:r>
            <a:endParaRPr sz="1600"/>
          </a:p>
        </p:txBody>
      </p:sp>
      <p:sp>
        <p:nvSpPr>
          <p:cNvPr id="87" name="Google Shape;87;p21">
            <a:extLst>
              <a:ext uri="{FF2B5EF4-FFF2-40B4-BE49-F238E27FC236}">
                <a16:creationId xmlns:a16="http://schemas.microsoft.com/office/drawing/2014/main" id="{A2E5667D-01DF-A4A4-50CB-42517C3A1312}"/>
              </a:ext>
            </a:extLst>
          </p:cNvPr>
          <p:cNvSpPr txBox="1"/>
          <p:nvPr/>
        </p:nvSpPr>
        <p:spPr>
          <a:xfrm rot="-1385542">
            <a:off x="17870" y="825762"/>
            <a:ext cx="6063007" cy="810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buClr>
                <a:srgbClr val="000000"/>
              </a:buClr>
            </a:pPr>
            <a:r>
              <a:rPr lang="en" sz="40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Get Your First Choice!</a:t>
            </a:r>
            <a:endParaRPr sz="2400"/>
          </a:p>
        </p:txBody>
      </p:sp>
      <p:sp>
        <p:nvSpPr>
          <p:cNvPr id="88" name="Google Shape;88;p21">
            <a:extLst>
              <a:ext uri="{FF2B5EF4-FFF2-40B4-BE49-F238E27FC236}">
                <a16:creationId xmlns:a16="http://schemas.microsoft.com/office/drawing/2014/main" id="{0C2E698B-A19D-8FEA-CF28-0279D02A0D61}"/>
              </a:ext>
            </a:extLst>
          </p:cNvPr>
          <p:cNvSpPr txBox="1"/>
          <p:nvPr/>
        </p:nvSpPr>
        <p:spPr>
          <a:xfrm rot="1341155">
            <a:off x="-201098" y="5085885"/>
            <a:ext cx="7327803" cy="81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buClr>
                <a:srgbClr val="000000"/>
              </a:buClr>
            </a:pPr>
            <a:r>
              <a:rPr lang="en" sz="32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Customize Your Learning Path</a:t>
            </a:r>
            <a:endParaRPr sz="2400"/>
          </a:p>
        </p:txBody>
      </p:sp>
      <p:sp>
        <p:nvSpPr>
          <p:cNvPr id="89" name="Google Shape;89;p21">
            <a:extLst>
              <a:ext uri="{FF2B5EF4-FFF2-40B4-BE49-F238E27FC236}">
                <a16:creationId xmlns:a16="http://schemas.microsoft.com/office/drawing/2014/main" id="{917E8A17-BFCA-9F7B-53F1-F1339DFF636B}"/>
              </a:ext>
            </a:extLst>
          </p:cNvPr>
          <p:cNvSpPr txBox="1"/>
          <p:nvPr/>
        </p:nvSpPr>
        <p:spPr>
          <a:xfrm rot="-1513733">
            <a:off x="5667280" y="4688501"/>
            <a:ext cx="6942643" cy="810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buClr>
                <a:srgbClr val="000000"/>
              </a:buClr>
            </a:pPr>
            <a:r>
              <a:rPr lang="en" sz="32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Lay the Foundation of Your Future</a:t>
            </a:r>
            <a:endParaRPr sz="2400"/>
          </a:p>
        </p:txBody>
      </p:sp>
      <p:pic>
        <p:nvPicPr>
          <p:cNvPr id="90" name="Google Shape;90;p21">
            <a:extLst>
              <a:ext uri="{FF2B5EF4-FFF2-40B4-BE49-F238E27FC236}">
                <a16:creationId xmlns:a16="http://schemas.microsoft.com/office/drawing/2014/main" id="{D07D158C-49E4-1BF6-A4BC-4D31378054F9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9100" y="2483705"/>
            <a:ext cx="1786899" cy="178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21">
            <a:extLst>
              <a:ext uri="{FF2B5EF4-FFF2-40B4-BE49-F238E27FC236}">
                <a16:creationId xmlns:a16="http://schemas.microsoft.com/office/drawing/2014/main" id="{D6639FB6-70D4-362F-3369-EB941D1EF495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17167" y="2679700"/>
            <a:ext cx="8636000" cy="149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21">
            <a:extLst>
              <a:ext uri="{FF2B5EF4-FFF2-40B4-BE49-F238E27FC236}">
                <a16:creationId xmlns:a16="http://schemas.microsoft.com/office/drawing/2014/main" id="{D2AF78B2-57A8-E060-CAB2-4C67F9DA827C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319634" y="4937933"/>
            <a:ext cx="1872367" cy="19200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854022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7566</TotalTime>
  <Words>966</Words>
  <Application>Microsoft Macintosh PowerPoint</Application>
  <PresentationFormat>Widescreen</PresentationFormat>
  <Paragraphs>162</Paragraphs>
  <Slides>31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8" baseType="lpstr">
      <vt:lpstr>Aptos</vt:lpstr>
      <vt:lpstr>Arial</vt:lpstr>
      <vt:lpstr>Calibri</vt:lpstr>
      <vt:lpstr>Calibri Light</vt:lpstr>
      <vt:lpstr>Comic Sans MS</vt:lpstr>
      <vt:lpstr>Times New Roman</vt:lpstr>
      <vt:lpstr>Office Theme</vt:lpstr>
      <vt:lpstr>Pequea Valley</vt:lpstr>
      <vt:lpstr>PowerPoint Presentation</vt:lpstr>
      <vt:lpstr>PowerPoint Presentation</vt:lpstr>
      <vt:lpstr>Attendance</vt:lpstr>
      <vt:lpstr>Graduation Rate</vt:lpstr>
      <vt:lpstr>Career Ready Artifact Benchmark (20 total by end of 11th)</vt:lpstr>
      <vt:lpstr>Industry Based Learning Credentialing First Choiced Aligned</vt:lpstr>
      <vt:lpstr>Industry Based Learning Credentialing </vt:lpstr>
      <vt:lpstr>First Choice Data</vt:lpstr>
      <vt:lpstr>First Choice Data</vt:lpstr>
      <vt:lpstr>PA Core State Mandated Assessment Accountability 3-8th Grade ELA (3 days) 3-8th Grade Math (2 days) 5th and 8th Science (2 days) Keystones: Literature (2 modules) Algebra I (2 modules) Biology (2 modules)</vt:lpstr>
      <vt:lpstr>El. English Language Arts Proficiency/Growth</vt:lpstr>
      <vt:lpstr>El. Math Proficiency/Growth</vt:lpstr>
      <vt:lpstr>M.S. English Language Arts Achievement/Growth</vt:lpstr>
      <vt:lpstr>Act 135 and 47 Provision (2028)</vt:lpstr>
      <vt:lpstr>Act 47 of 2025</vt:lpstr>
      <vt:lpstr>Act 47 of 2025</vt:lpstr>
      <vt:lpstr>Structured Literacy</vt:lpstr>
      <vt:lpstr>PowerPoint Presentation</vt:lpstr>
      <vt:lpstr>PowerPoint Presentation</vt:lpstr>
      <vt:lpstr>M.S. Math Achievement/Growth</vt:lpstr>
      <vt:lpstr>Item Sampler</vt:lpstr>
      <vt:lpstr>Literature Keystone Achievement/Growth</vt:lpstr>
      <vt:lpstr>Algebra I Keystone Achievement/Growth</vt:lpstr>
      <vt:lpstr>Science</vt:lpstr>
      <vt:lpstr>Overall Elementary Rating</vt:lpstr>
      <vt:lpstr>Middle School Overall Rating</vt:lpstr>
      <vt:lpstr>High School Overall Rating</vt:lpstr>
      <vt:lpstr>AP Averages</vt:lpstr>
      <vt:lpstr>Advanced</vt:lpstr>
      <vt:lpstr>Pequea Valley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Eby, Rich</dc:creator>
  <cp:lastModifiedBy>Eby, Rich</cp:lastModifiedBy>
  <cp:revision>74</cp:revision>
  <cp:lastPrinted>2025-12-10T21:24:50Z</cp:lastPrinted>
  <dcterms:created xsi:type="dcterms:W3CDTF">2023-11-28T17:28:22Z</dcterms:created>
  <dcterms:modified xsi:type="dcterms:W3CDTF">2025-12-11T14:58:47Z</dcterms:modified>
</cp:coreProperties>
</file>