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webextensions/webextension2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7" Type="http://schemas.microsoft.com/office/2020/02/relationships/classificationlabels" Target="docMetadata/LabelInfo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79" r:id="rId5"/>
  </p:sldMasterIdLst>
  <p:notesMasterIdLst>
    <p:notesMasterId r:id="rId41"/>
  </p:notesMasterIdLst>
  <p:sldIdLst>
    <p:sldId id="256" r:id="rId6"/>
    <p:sldId id="3888" r:id="rId7"/>
    <p:sldId id="293" r:id="rId8"/>
    <p:sldId id="3910" r:id="rId9"/>
    <p:sldId id="3943" r:id="rId10"/>
    <p:sldId id="3846" r:id="rId11"/>
    <p:sldId id="3908" r:id="rId12"/>
    <p:sldId id="3909" r:id="rId13"/>
    <p:sldId id="3916" r:id="rId14"/>
    <p:sldId id="3906" r:id="rId15"/>
    <p:sldId id="266" r:id="rId16"/>
    <p:sldId id="3919" r:id="rId17"/>
    <p:sldId id="3930" r:id="rId18"/>
    <p:sldId id="3907" r:id="rId19"/>
    <p:sldId id="3935" r:id="rId20"/>
    <p:sldId id="275" r:id="rId21"/>
    <p:sldId id="3920" r:id="rId22"/>
    <p:sldId id="3937" r:id="rId23"/>
    <p:sldId id="3940" r:id="rId24"/>
    <p:sldId id="3941" r:id="rId25"/>
    <p:sldId id="3939" r:id="rId26"/>
    <p:sldId id="277" r:id="rId27"/>
    <p:sldId id="3942" r:id="rId28"/>
    <p:sldId id="268" r:id="rId29"/>
    <p:sldId id="3852" r:id="rId30"/>
    <p:sldId id="288" r:id="rId31"/>
    <p:sldId id="3924" r:id="rId32"/>
    <p:sldId id="3927" r:id="rId33"/>
    <p:sldId id="3913" r:id="rId34"/>
    <p:sldId id="3944" r:id="rId35"/>
    <p:sldId id="3945" r:id="rId36"/>
    <p:sldId id="3926" r:id="rId37"/>
    <p:sldId id="3914" r:id="rId38"/>
    <p:sldId id="3929" r:id="rId39"/>
    <p:sldId id="3834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  <p:cmAuthor id="4" name="Ojezua, Lami" initials="OL" lastIdx="2" clrIdx="3">
    <p:extLst>
      <p:ext uri="{19B8F6BF-5375-455C-9EA6-DF929625EA0E}">
        <p15:presenceInfo xmlns:p15="http://schemas.microsoft.com/office/powerpoint/2012/main" userId="S-1-5-21-314122457-743516510-1361462980-6935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F5C1"/>
    <a:srgbClr val="8593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8C6FB4B-1B91-660F-EFF4-421E36FF9AA6}" v="896" dt="2025-11-05T22:00:28.255"/>
    <p1510:client id="{A7BF752F-C140-7CC9-FF81-F3208133BDDD}" v="26" dt="2025-11-04T05:50:39.289"/>
    <p1510:client id="{D1EC2D00-0EAD-0F70-AF8C-AA8D052F9074}" v="73" dt="2025-11-05T22:21:49.365"/>
    <p1510:client id="{D75FD9E5-BC7C-4824-98BE-AED082CD63AE}" v="6" dt="2025-11-04T04:36:08.3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3820" autoAdjust="0"/>
  </p:normalViewPr>
  <p:slideViewPr>
    <p:cSldViewPr snapToGrid="0">
      <p:cViewPr varScale="1">
        <p:scale>
          <a:sx n="93" d="100"/>
          <a:sy n="93" d="100"/>
        </p:scale>
        <p:origin x="123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commentAuthors" Target="commentAuthors.xml"/><Relationship Id="rId47" Type="http://schemas.microsoft.com/office/2015/10/relationships/revisionInfo" Target="revisionInfo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presProps" Target="presProps.xml"/><Relationship Id="rId48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87ADD9-2083-264C-A652-8D52D02F7E72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7DC217-DF71-1A49-B3EA-559F1F43B0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425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g3837754efa7_0_5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92138" y="261938"/>
            <a:ext cx="2327275" cy="1309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733" name="Google Shape;733;g3837754efa7_0_524:notes"/>
          <p:cNvSpPr txBox="1">
            <a:spLocks noGrp="1"/>
          </p:cNvSpPr>
          <p:nvPr>
            <p:ph type="body" idx="1"/>
          </p:nvPr>
        </p:nvSpPr>
        <p:spPr>
          <a:xfrm>
            <a:off x="351155" y="1658183"/>
            <a:ext cx="2809240" cy="1570911"/>
          </a:xfrm>
          <a:prstGeom prst="rect">
            <a:avLst/>
          </a:prstGeom>
        </p:spPr>
        <p:txBody>
          <a:bodyPr spcFirstLastPara="1" wrap="square" lIns="39185" tIns="39185" rIns="39185" bIns="39185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61502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As a reminder this is the district's 2025-2030 Strategic Plan. We will use this as a guide as we continue our work today to develop our school's 2025-2030 Strategic Plan that is aligned to the district's new plan.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3149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These are the governance-aligned portions of the school strategic plan that the GO Team will develop. We will dive into specific strategies and actions, as a part of our budget development process that starts in January.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5413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g387a0e0debc_0_0:notes"/>
          <p:cNvSpPr txBox="1">
            <a:spLocks noGrp="1"/>
          </p:cNvSpPr>
          <p:nvPr>
            <p:ph type="body" idx="1"/>
          </p:nvPr>
        </p:nvSpPr>
        <p:spPr>
          <a:xfrm>
            <a:off x="351155" y="1658183"/>
            <a:ext cx="2809240" cy="1570911"/>
          </a:xfrm>
          <a:prstGeom prst="rect">
            <a:avLst/>
          </a:prstGeom>
        </p:spPr>
        <p:txBody>
          <a:bodyPr spcFirstLastPara="1" wrap="square" lIns="39185" tIns="39185" rIns="39185" bIns="39185" anchor="t" anchorCtr="0">
            <a:noAutofit/>
          </a:bodyPr>
          <a:lstStyle/>
          <a:p>
            <a:endParaRPr/>
          </a:p>
        </p:txBody>
      </p:sp>
      <p:sp>
        <p:nvSpPr>
          <p:cNvPr id="762" name="Google Shape;762;g387a0e0deb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592138" y="261938"/>
            <a:ext cx="2327275" cy="1309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5327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0">
          <a:extLst>
            <a:ext uri="{FF2B5EF4-FFF2-40B4-BE49-F238E27FC236}">
              <a16:creationId xmlns:a16="http://schemas.microsoft.com/office/drawing/2014/main" id="{EECF6FD4-5ADA-B8FA-43BC-9ACF8857F5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g387a0e0debc_0_0:notes">
            <a:extLst>
              <a:ext uri="{FF2B5EF4-FFF2-40B4-BE49-F238E27FC236}">
                <a16:creationId xmlns:a16="http://schemas.microsoft.com/office/drawing/2014/main" id="{969C001D-C9A8-D2C1-95FC-34B71AE63B3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51155" y="1658183"/>
            <a:ext cx="2809240" cy="1570911"/>
          </a:xfrm>
          <a:prstGeom prst="rect">
            <a:avLst/>
          </a:prstGeom>
        </p:spPr>
        <p:txBody>
          <a:bodyPr spcFirstLastPara="1" wrap="square" lIns="39185" tIns="39185" rIns="39185" bIns="39185" anchor="t" anchorCtr="0">
            <a:noAutofit/>
          </a:bodyPr>
          <a:lstStyle/>
          <a:p>
            <a:endParaRPr/>
          </a:p>
        </p:txBody>
      </p:sp>
      <p:sp>
        <p:nvSpPr>
          <p:cNvPr id="762" name="Google Shape;762;g387a0e0debc_0_0:notes">
            <a:extLst>
              <a:ext uri="{FF2B5EF4-FFF2-40B4-BE49-F238E27FC236}">
                <a16:creationId xmlns:a16="http://schemas.microsoft.com/office/drawing/2014/main" id="{84B5A353-961E-BAFE-3D41-731C04659F5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592138" y="261938"/>
            <a:ext cx="2327275" cy="1309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7349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g387a0e0debc_5_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4" name="Google Shape;894;g387a0e0debc_5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" name="Google Shape;888;g3837754efa7_0_3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9" name="Google Shape;889;g3837754efa7_0_3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g3837754efa7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907" name="Google Shape;907;g3837754efa7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High level overview of current strategic priorities and complete start, stop and continue on next slide</a:t>
            </a: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Enter the “Strategic Priorities” from your 2020-2025 Strategic Plan that you and your GO Team think should continue as </a:t>
            </a:r>
            <a:r>
              <a:rPr kumimoji="0" lang="en-US" sz="1200" b="1" i="1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“Strategic Objectives” </a:t>
            </a: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on your 2025-2030 Strategic Plan based on today’s discussion.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9559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Use the APS 2025-2030 Strategic Plan (slide 7)  and your school's KPI sheet to help guide your team's discussion of how your objectives align to the district's new focus areas.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3944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" name="Google Shape;914;g3837754efa7_0_4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5" name="Google Shape;915;g3837754efa7_0_4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sng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Please Note: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 </a:t>
            </a:r>
          </a:p>
          <a:p>
            <a:pPr marL="457200" lvl="0" indent="-457200" defTabSz="457200">
              <a:spcAft>
                <a:spcPts val="1800"/>
              </a:spcAft>
              <a:buAutoNum type="arabicPeriod"/>
              <a:defRPr/>
            </a:pPr>
            <a:r>
              <a:rPr lang="en-US" sz="1200" kern="0" dirty="0">
                <a:solidFill>
                  <a:srgbClr val="7030A0"/>
                </a:solidFill>
                <a:latin typeface="Arial Black"/>
              </a:rPr>
              <a:t>Complete the discussion about what you should “Start” after you have moved </a:t>
            </a:r>
            <a:r>
              <a:rPr lang="en-US" sz="1200" b="1" dirty="0">
                <a:solidFill>
                  <a:srgbClr val="7030A0"/>
                </a:solidFill>
                <a:latin typeface="Arial Black"/>
              </a:rPr>
              <a:t>the “Continue” Objectives (previously Priorities) to the appropriate “Focus Areas."</a:t>
            </a:r>
            <a:endParaRPr lang="en-US" sz="1200" b="1" kern="0" dirty="0">
              <a:solidFill>
                <a:srgbClr val="7030A0"/>
              </a:solidFill>
              <a:latin typeface="Arial Black" panose="020B0A040201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7487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5" name="Google Shape;815;g380b0afa6c0_0_7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816" name="Google Shape;816;g380b0afa6c0_0_7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794ECA-11AD-15CE-79E9-2DF3E5432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95332C-1121-B38E-4EBA-A36939DBA2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008063" y="41275"/>
            <a:ext cx="1771650" cy="99695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14DEAA-2D6C-EBD6-C96A-2832E87266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39191" tIns="19596" rIns="39191" bIns="19596"/>
          <a:lstStyle/>
          <a:p>
            <a:endParaRPr lang="en-US"/>
          </a:p>
          <a:p>
            <a:r>
              <a:rPr lang="en-US"/>
              <a:t>Next on our agenda, we’d like to welcome our representative to the Long-Range Comprehensive Facilities Master Plan Taskforce. As many of you know, this taskforce plays a key role in shaping the future of our district’s facilities — ensuring they are aligned with projected enrollment, instructional needs, safety standards, and long-term community use."</a:t>
            </a:r>
          </a:p>
          <a:p>
            <a:endParaRPr lang="en-US"/>
          </a:p>
          <a:p>
            <a:r>
              <a:rPr lang="en-US"/>
              <a:t>Over the summer, the taskforce has been hard at work reviewing data, exploring options, and engaging in important planning conversations. </a:t>
            </a:r>
            <a:r>
              <a:rPr lang="en-US">
                <a:solidFill>
                  <a:srgbClr val="0070C0"/>
                </a:solidFill>
              </a:rPr>
              <a:t>[Name of Representative]</a:t>
            </a:r>
            <a:r>
              <a:rPr lang="en-US"/>
              <a:t> will share an update on what’s been done so far, any key decisions or recommendations that have been made, and what’s ahead — including opportunities for the public to provide input.</a:t>
            </a:r>
          </a:p>
          <a:p>
            <a:endParaRPr lang="en-US"/>
          </a:p>
          <a:p>
            <a:r>
              <a:rPr lang="en-US" i="1">
                <a:solidFill>
                  <a:srgbClr val="0070C0"/>
                </a:solidFill>
              </a:rPr>
              <a:t>[Allow the FMP representative to provide an update and answers questions.  After this is concluded:]</a:t>
            </a:r>
            <a:endParaRPr lang="en-US">
              <a:solidFill>
                <a:srgbClr val="0070C0"/>
              </a:solidFill>
            </a:endParaRPr>
          </a:p>
          <a:p>
            <a:endParaRPr lang="en-US"/>
          </a:p>
          <a:p>
            <a:r>
              <a:rPr lang="en-US"/>
              <a:t>Thank you </a:t>
            </a:r>
            <a:r>
              <a:rPr lang="en-US">
                <a:solidFill>
                  <a:srgbClr val="0070C0"/>
                </a:solidFill>
              </a:rPr>
              <a:t>[Name of Representative]</a:t>
            </a:r>
            <a:r>
              <a:rPr lang="en-US"/>
              <a:t>.</a:t>
            </a:r>
          </a:p>
          <a:p>
            <a:endParaRPr lang="en-US"/>
          </a:p>
          <a:p>
            <a:r>
              <a:rPr lang="en-US"/>
              <a:t>A report will be presented to the Board at its August 11 meeting, and the options will become public the week of August 18. </a:t>
            </a:r>
          </a:p>
          <a:p>
            <a:endParaRPr lang="en-US"/>
          </a:p>
          <a:p>
            <a:r>
              <a:rPr lang="en-US"/>
              <a:t>There are several upcoming public meetings where you can learn more and share your thoughts. The next public  meetings are scheduled for: August 25, October 20, and November 10</a:t>
            </a:r>
          </a:p>
          <a:p>
            <a:endParaRPr lang="en-US"/>
          </a:p>
          <a:p>
            <a:r>
              <a:rPr lang="en-US"/>
              <a:t>On each date, there will be a virtual meeting at noon and an in-person meeting at the Central Office at 6PM.</a:t>
            </a:r>
          </a:p>
          <a:p>
            <a:r>
              <a:rPr lang="en-US"/>
              <a:t>   </a:t>
            </a:r>
          </a:p>
          <a:p>
            <a:r>
              <a:rPr lang="en-US"/>
              <a:t>I strongly encourage you all to attend these meetings. This is a critical time for public input, and your voice is essential.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6EC48C-FFF5-FA82-95AA-1BAC567102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lIns="39191" tIns="19596" rIns="39191" bIns="19596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5AD6E2-5CF6-4D83-A048-1577DD4C32B3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79279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493" y="1122363"/>
            <a:ext cx="7096933" cy="2387600"/>
          </a:xfrm>
        </p:spPr>
        <p:txBody>
          <a:bodyPr anchor="b">
            <a:noAutofit/>
          </a:bodyPr>
          <a:lstStyle>
            <a:lvl1pPr algn="l">
              <a:defRPr sz="60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7493" y="3602038"/>
            <a:ext cx="9500507" cy="806675"/>
          </a:xfrm>
        </p:spPr>
        <p:txBody>
          <a:bodyPr>
            <a:noAutofit/>
          </a:bodyPr>
          <a:lstStyle>
            <a:lvl1pPr marL="0" indent="0" algn="l">
              <a:buNone/>
              <a:defRPr sz="32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AC79249-FDC0-364D-A734-AE1DE1605D28}"/>
              </a:ext>
            </a:extLst>
          </p:cNvPr>
          <p:cNvSpPr/>
          <p:nvPr userDrawn="1"/>
        </p:nvSpPr>
        <p:spPr>
          <a:xfrm>
            <a:off x="0" y="4572000"/>
            <a:ext cx="12192000" cy="228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2465C8-266D-104C-9C49-323DF4A8277E}"/>
              </a:ext>
            </a:extLst>
          </p:cNvPr>
          <p:cNvSpPr/>
          <p:nvPr userDrawn="1"/>
        </p:nvSpPr>
        <p:spPr>
          <a:xfrm>
            <a:off x="583746" y="4960030"/>
            <a:ext cx="1551214" cy="155121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37979A1C-BF60-B345-A664-2E4F7A3461EB}"/>
              </a:ext>
            </a:extLst>
          </p:cNvPr>
          <p:cNvSpPr/>
          <p:nvPr userDrawn="1"/>
        </p:nvSpPr>
        <p:spPr>
          <a:xfrm>
            <a:off x="1" y="4571999"/>
            <a:ext cx="1118508" cy="1118508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58080B3E-915C-2D4C-8608-596E1BFD6387}"/>
              </a:ext>
            </a:extLst>
          </p:cNvPr>
          <p:cNvSpPr/>
          <p:nvPr userDrawn="1"/>
        </p:nvSpPr>
        <p:spPr>
          <a:xfrm>
            <a:off x="1" y="5739492"/>
            <a:ext cx="1118508" cy="1118508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15FBB50-09C8-B64E-AE57-67C5E70810CB}"/>
              </a:ext>
            </a:extLst>
          </p:cNvPr>
          <p:cNvGrpSpPr/>
          <p:nvPr userDrawn="1"/>
        </p:nvGrpSpPr>
        <p:grpSpPr>
          <a:xfrm>
            <a:off x="8264427" y="-3419"/>
            <a:ext cx="3927573" cy="3165022"/>
            <a:chOff x="9857014" y="13834"/>
            <a:chExt cx="2334986" cy="1881641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EFBF1E52-11FA-DC48-B7AD-75734232FFE8}"/>
                </a:ext>
              </a:extLst>
            </p:cNvPr>
            <p:cNvSpPr/>
            <p:nvPr userDrawn="1"/>
          </p:nvSpPr>
          <p:spPr>
            <a:xfrm rot="5400000" flipH="1" flipV="1">
              <a:off x="10667433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4850B620-49F5-3748-84AF-682555D52792}"/>
                </a:ext>
              </a:extLst>
            </p:cNvPr>
            <p:cNvSpPr/>
            <p:nvPr userDrawn="1"/>
          </p:nvSpPr>
          <p:spPr>
            <a:xfrm rot="16200000" flipV="1">
              <a:off x="9499940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2" name="Freeform 21">
            <a:extLst>
              <a:ext uri="{FF2B5EF4-FFF2-40B4-BE49-F238E27FC236}">
                <a16:creationId xmlns:a16="http://schemas.microsoft.com/office/drawing/2014/main" id="{BC68F289-2744-2F48-893A-3F17911625C8}"/>
              </a:ext>
            </a:extLst>
          </p:cNvPr>
          <p:cNvSpPr/>
          <p:nvPr userDrawn="1"/>
        </p:nvSpPr>
        <p:spPr>
          <a:xfrm>
            <a:off x="0" y="-1"/>
            <a:ext cx="1167493" cy="1167493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9E240E8A-950E-7946-826C-415CB5DACA43}"/>
              </a:ext>
            </a:extLst>
          </p:cNvPr>
          <p:cNvSpPr/>
          <p:nvPr userDrawn="1"/>
        </p:nvSpPr>
        <p:spPr>
          <a:xfrm>
            <a:off x="11024507" y="4580708"/>
            <a:ext cx="1167493" cy="2277292"/>
          </a:xfrm>
          <a:custGeom>
            <a:avLst/>
            <a:gdLst>
              <a:gd name="connsiteX0" fmla="*/ 1167473 w 1167493"/>
              <a:gd name="connsiteY0" fmla="*/ 0 h 2272167"/>
              <a:gd name="connsiteX1" fmla="*/ 1167493 w 1167493"/>
              <a:gd name="connsiteY1" fmla="*/ 0 h 2272167"/>
              <a:gd name="connsiteX2" fmla="*/ 1167493 w 1167493"/>
              <a:gd name="connsiteY2" fmla="*/ 492960 h 2272167"/>
              <a:gd name="connsiteX3" fmla="*/ 1167493 w 1167493"/>
              <a:gd name="connsiteY3" fmla="*/ 720385 h 2272167"/>
              <a:gd name="connsiteX4" fmla="*/ 1167493 w 1167493"/>
              <a:gd name="connsiteY4" fmla="*/ 2272167 h 2272167"/>
              <a:gd name="connsiteX5" fmla="*/ 0 w 1167493"/>
              <a:gd name="connsiteY5" fmla="*/ 2272167 h 2272167"/>
              <a:gd name="connsiteX6" fmla="*/ 0 w 1167493"/>
              <a:gd name="connsiteY6" fmla="*/ 1898074 h 2272167"/>
              <a:gd name="connsiteX7" fmla="*/ 0 w 1167493"/>
              <a:gd name="connsiteY7" fmla="*/ 1271597 h 2272167"/>
              <a:gd name="connsiteX8" fmla="*/ 0 w 1167493"/>
              <a:gd name="connsiteY8" fmla="*/ 1177688 h 2272167"/>
              <a:gd name="connsiteX9" fmla="*/ 1048124 w 1167493"/>
              <a:gd name="connsiteY9" fmla="*/ 6080 h 2272167"/>
              <a:gd name="connsiteX10" fmla="*/ 1167473 w 1167493"/>
              <a:gd name="connsiteY10" fmla="*/ 0 h 2272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67493" h="2272167">
                <a:moveTo>
                  <a:pt x="1167473" y="0"/>
                </a:moveTo>
                <a:lnTo>
                  <a:pt x="1167493" y="0"/>
                </a:lnTo>
                <a:lnTo>
                  <a:pt x="1167493" y="492960"/>
                </a:lnTo>
                <a:lnTo>
                  <a:pt x="1167493" y="720385"/>
                </a:lnTo>
                <a:lnTo>
                  <a:pt x="1167493" y="2272167"/>
                </a:lnTo>
                <a:lnTo>
                  <a:pt x="0" y="2272167"/>
                </a:lnTo>
                <a:lnTo>
                  <a:pt x="0" y="1898074"/>
                </a:lnTo>
                <a:lnTo>
                  <a:pt x="0" y="1271597"/>
                </a:lnTo>
                <a:lnTo>
                  <a:pt x="0" y="1177688"/>
                </a:lnTo>
                <a:cubicBezTo>
                  <a:pt x="0" y="567919"/>
                  <a:pt x="459408" y="66389"/>
                  <a:pt x="1048124" y="6080"/>
                </a:cubicBezTo>
                <a:lnTo>
                  <a:pt x="1167473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8AE20B-EBB3-094D-DB4C-C2D61D613A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 descr="A logo with a crescent moon&#10;&#10;AI-generated content may be incorrect.">
            <a:extLst>
              <a:ext uri="{FF2B5EF4-FFF2-40B4-BE49-F238E27FC236}">
                <a16:creationId xmlns:a16="http://schemas.microsoft.com/office/drawing/2014/main" id="{D4B52239-6E7C-7704-54B1-146D9284B07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108" y="6035325"/>
            <a:ext cx="423798" cy="686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498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017467"/>
            <a:ext cx="9779182" cy="3366815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n-lt"/>
              </a:defRPr>
            </a:lvl1pPr>
            <a:lvl2pPr marL="457200" indent="0">
              <a:buNone/>
              <a:defRPr>
                <a:latin typeface="+mn-lt"/>
              </a:defRPr>
            </a:lvl2pPr>
            <a:lvl3pPr marL="914400" indent="0">
              <a:buNone/>
              <a:defRPr>
                <a:latin typeface="+mn-lt"/>
              </a:defRPr>
            </a:lvl3pPr>
            <a:lvl4pPr marL="1371600" indent="0">
              <a:buNone/>
              <a:defRPr>
                <a:latin typeface="+mn-lt"/>
              </a:defRPr>
            </a:lvl4pPr>
            <a:lvl5pPr marL="1828800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flipH="1">
            <a:off x="8580896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D11C9832-A021-954E-A34F-2988D1189AE9}"/>
              </a:ext>
            </a:extLst>
          </p:cNvPr>
          <p:cNvSpPr/>
          <p:nvPr userDrawn="1"/>
        </p:nvSpPr>
        <p:spPr>
          <a:xfrm>
            <a:off x="1" y="0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861BC34-DFBF-2D4F-B463-FCFBC08391FF}"/>
              </a:ext>
            </a:extLst>
          </p:cNvPr>
          <p:cNvGrpSpPr/>
          <p:nvPr userDrawn="1"/>
        </p:nvGrpSpPr>
        <p:grpSpPr>
          <a:xfrm>
            <a:off x="8082092" y="5590903"/>
            <a:ext cx="1572380" cy="1267097"/>
            <a:chOff x="7413403" y="4976359"/>
            <a:chExt cx="2334986" cy="1881641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55C37C19-F268-4A43-A0D4-3B1B38D48952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+mn-lt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E4F760E5-9D5D-E44F-AEBF-20CA8DE87D11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+mn-lt"/>
              </a:endParaRPr>
            </a:p>
          </p:txBody>
        </p:sp>
      </p:grpSp>
      <p:sp>
        <p:nvSpPr>
          <p:cNvPr id="15" name="Title 14">
            <a:extLst>
              <a:ext uri="{FF2B5EF4-FFF2-40B4-BE49-F238E27FC236}">
                <a16:creationId xmlns:a16="http://schemas.microsoft.com/office/drawing/2014/main" id="{B78DCB74-D75C-A010-7A21-F2ABB54BD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487C0F86-AE71-BDCA-7DEE-3556B40CE1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71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A62587F-7496-384A-AF40-18FC8CF0709D}"/>
              </a:ext>
            </a:extLst>
          </p:cNvPr>
          <p:cNvSpPr/>
          <p:nvPr userDrawn="1"/>
        </p:nvSpPr>
        <p:spPr>
          <a:xfrm>
            <a:off x="0" y="2285998"/>
            <a:ext cx="12208822" cy="45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84DB028B-A475-224B-B675-A15A56CAD0BF}"/>
              </a:ext>
            </a:extLst>
          </p:cNvPr>
          <p:cNvSpPr/>
          <p:nvPr userDrawn="1"/>
        </p:nvSpPr>
        <p:spPr>
          <a:xfrm flipH="1">
            <a:off x="8597718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61C34955-105B-4D4D-B51D-754C5D38A85D}"/>
              </a:ext>
            </a:extLst>
          </p:cNvPr>
          <p:cNvSpPr/>
          <p:nvPr userDrawn="1"/>
        </p:nvSpPr>
        <p:spPr>
          <a:xfrm>
            <a:off x="1" y="0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2734DEB1-EC02-2E42-9292-4ADD115060A5}"/>
              </a:ext>
            </a:extLst>
          </p:cNvPr>
          <p:cNvSpPr/>
          <p:nvPr userDrawn="1"/>
        </p:nvSpPr>
        <p:spPr>
          <a:xfrm rot="5400000" flipH="1" flipV="1">
            <a:off x="10344100" y="438098"/>
            <a:ext cx="2285999" cy="1409801"/>
          </a:xfrm>
          <a:custGeom>
            <a:avLst/>
            <a:gdLst>
              <a:gd name="connsiteX0" fmla="*/ 1881641 w 1881641"/>
              <a:gd name="connsiteY0" fmla="*/ 1167473 h 1167493"/>
              <a:gd name="connsiteX1" fmla="*/ 1881641 w 1881641"/>
              <a:gd name="connsiteY1" fmla="*/ 1167493 h 1167493"/>
              <a:gd name="connsiteX2" fmla="*/ 1167493 w 1881641"/>
              <a:gd name="connsiteY2" fmla="*/ 1167493 h 1167493"/>
              <a:gd name="connsiteX3" fmla="*/ 0 w 1881641"/>
              <a:gd name="connsiteY3" fmla="*/ 0 h 1167493"/>
              <a:gd name="connsiteX4" fmla="*/ 714149 w 1881641"/>
              <a:gd name="connsiteY4" fmla="*/ 0 h 1167493"/>
              <a:gd name="connsiteX5" fmla="*/ 1875614 w 1881641"/>
              <a:gd name="connsiteY5" fmla="*/ 1048124 h 1167493"/>
              <a:gd name="connsiteX6" fmla="*/ 1881641 w 1881641"/>
              <a:gd name="connsiteY6" fmla="*/ 1167473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1641" h="1167493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E932F0D-7FC3-634B-932C-3625C16C8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65DE34-CDB7-41F7-A95A-592B99558C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7492" y="2653167"/>
            <a:ext cx="9779183" cy="3436483"/>
          </a:xfrm>
        </p:spPr>
        <p:txBody>
          <a:bodyPr>
            <a:noAutofit/>
          </a:bodyPr>
          <a:lstStyle>
            <a:lvl1pPr marL="0" indent="0">
              <a:lnSpc>
                <a:spcPct val="150000"/>
              </a:lnSpc>
              <a:buNone/>
              <a:defRPr sz="2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69FC35-DDC8-45FB-8ACB-21C15F57C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06318" y="6356350"/>
            <a:ext cx="1604682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tx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" name="Picture 1" descr="A logo with a crescent moon&#10;&#10;AI-generated content may be incorrect.">
            <a:extLst>
              <a:ext uri="{FF2B5EF4-FFF2-40B4-BE49-F238E27FC236}">
                <a16:creationId xmlns:a16="http://schemas.microsoft.com/office/drawing/2014/main" id="{7436EE3B-4D91-73EF-0B37-862CD30FF49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108" y="6035325"/>
            <a:ext cx="423798" cy="686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635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22">
            <a:extLst>
              <a:ext uri="{FF2B5EF4-FFF2-40B4-BE49-F238E27FC236}">
                <a16:creationId xmlns:a16="http://schemas.microsoft.com/office/drawing/2014/main" id="{067EACEC-C2DD-EA42-8504-176673AD1F20}"/>
              </a:ext>
            </a:extLst>
          </p:cNvPr>
          <p:cNvSpPr/>
          <p:nvPr userDrawn="1"/>
        </p:nvSpPr>
        <p:spPr>
          <a:xfrm>
            <a:off x="0" y="0"/>
            <a:ext cx="8025490" cy="6858000"/>
          </a:xfrm>
          <a:custGeom>
            <a:avLst/>
            <a:gdLst>
              <a:gd name="connsiteX0" fmla="*/ 0 w 8025490"/>
              <a:gd name="connsiteY0" fmla="*/ 0 h 6858000"/>
              <a:gd name="connsiteX1" fmla="*/ 4596490 w 8025490"/>
              <a:gd name="connsiteY1" fmla="*/ 0 h 6858000"/>
              <a:gd name="connsiteX2" fmla="*/ 8025490 w 8025490"/>
              <a:gd name="connsiteY2" fmla="*/ 3429000 h 6858000"/>
              <a:gd name="connsiteX3" fmla="*/ 4596490 w 8025490"/>
              <a:gd name="connsiteY3" fmla="*/ 6858000 h 6858000"/>
              <a:gd name="connsiteX4" fmla="*/ 0 w 802549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25490" h="6858000">
                <a:moveTo>
                  <a:pt x="0" y="0"/>
                </a:moveTo>
                <a:lnTo>
                  <a:pt x="4596490" y="0"/>
                </a:lnTo>
                <a:cubicBezTo>
                  <a:pt x="6490274" y="0"/>
                  <a:pt x="8025490" y="1535216"/>
                  <a:pt x="8025490" y="3429000"/>
                </a:cubicBezTo>
                <a:cubicBezTo>
                  <a:pt x="8025490" y="5322784"/>
                  <a:pt x="6490274" y="6858000"/>
                  <a:pt x="4596490" y="6858000"/>
                </a:cubicBez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494" y="1059400"/>
            <a:ext cx="6245912" cy="2387600"/>
          </a:xfrm>
        </p:spPr>
        <p:txBody>
          <a:bodyPr anchor="b">
            <a:noAutofit/>
          </a:bodyPr>
          <a:lstStyle>
            <a:lvl1pPr algn="l">
              <a:defRPr sz="6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7494" y="3539075"/>
            <a:ext cx="6245912" cy="1406101"/>
          </a:xfrm>
        </p:spPr>
        <p:txBody>
          <a:bodyPr>
            <a:noAutofit/>
          </a:bodyPr>
          <a:lstStyle>
            <a:lvl1pPr marL="0" indent="0" algn="l">
              <a:buNone/>
              <a:defRPr sz="3200">
                <a:solidFill>
                  <a:schemeClr val="accent2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9843C7E-5704-7A46-8974-F3BFA42E7310}"/>
              </a:ext>
            </a:extLst>
          </p:cNvPr>
          <p:cNvGrpSpPr/>
          <p:nvPr userDrawn="1"/>
        </p:nvGrpSpPr>
        <p:grpSpPr>
          <a:xfrm rot="16200000">
            <a:off x="8286528" y="2207195"/>
            <a:ext cx="3032351" cy="2443610"/>
            <a:chOff x="9857014" y="13834"/>
            <a:chExt cx="2334986" cy="1881641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EFBF1E52-11FA-DC48-B7AD-75734232FFE8}"/>
                </a:ext>
              </a:extLst>
            </p:cNvPr>
            <p:cNvSpPr/>
            <p:nvPr userDrawn="1"/>
          </p:nvSpPr>
          <p:spPr>
            <a:xfrm rot="5400000" flipH="1" flipV="1">
              <a:off x="10667433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4850B620-49F5-3748-84AF-682555D52792}"/>
                </a:ext>
              </a:extLst>
            </p:cNvPr>
            <p:cNvSpPr/>
            <p:nvPr userDrawn="1"/>
          </p:nvSpPr>
          <p:spPr>
            <a:xfrm rot="16200000" flipV="1">
              <a:off x="9499940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7" name="Freeform 16">
            <a:extLst>
              <a:ext uri="{FF2B5EF4-FFF2-40B4-BE49-F238E27FC236}">
                <a16:creationId xmlns:a16="http://schemas.microsoft.com/office/drawing/2014/main" id="{0B179973-08D2-EF40-B516-35E75E906394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6C811FF3-E48A-194D-8022-65F8C3A17449}"/>
              </a:ext>
            </a:extLst>
          </p:cNvPr>
          <p:cNvSpPr/>
          <p:nvPr userDrawn="1"/>
        </p:nvSpPr>
        <p:spPr>
          <a:xfrm flipH="1">
            <a:off x="8580896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3" descr="A logo with a crescent moon&#10;&#10;AI-generated content may be incorrect.">
            <a:extLst>
              <a:ext uri="{FF2B5EF4-FFF2-40B4-BE49-F238E27FC236}">
                <a16:creationId xmlns:a16="http://schemas.microsoft.com/office/drawing/2014/main" id="{46FC63FE-F738-97E8-47D1-6BDDA94D29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108" y="6035325"/>
            <a:ext cx="423798" cy="686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529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087561"/>
            <a:ext cx="9779182" cy="3366815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n-lt"/>
              </a:defRPr>
            </a:lvl1pPr>
            <a:lvl2pPr marL="457200" indent="0">
              <a:buNone/>
              <a:defRPr>
                <a:latin typeface="+mn-lt"/>
              </a:defRPr>
            </a:lvl2pPr>
            <a:lvl3pPr marL="914400" indent="0">
              <a:buNone/>
              <a:defRPr>
                <a:latin typeface="+mn-lt"/>
              </a:defRPr>
            </a:lvl3pPr>
            <a:lvl4pPr marL="1371600" indent="0">
              <a:buNone/>
              <a:defRPr>
                <a:latin typeface="+mn-lt"/>
              </a:defRPr>
            </a:lvl4pPr>
            <a:lvl5pPr marL="1828800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rot="5400000" flipH="1">
            <a:off x="1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5" descr="A logo with a crescent moon&#10;&#10;AI-generated content may be incorrect.">
            <a:extLst>
              <a:ext uri="{FF2B5EF4-FFF2-40B4-BE49-F238E27FC236}">
                <a16:creationId xmlns:a16="http://schemas.microsoft.com/office/drawing/2014/main" id="{B192EB86-26F4-4E35-4516-04F972DBAE3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108" y="6035325"/>
            <a:ext cx="423798" cy="686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818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har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ABA2A58C-57B7-834C-8F5C-3299322411B1}"/>
              </a:ext>
            </a:extLst>
          </p:cNvPr>
          <p:cNvGrpSpPr/>
          <p:nvPr userDrawn="1"/>
        </p:nvGrpSpPr>
        <p:grpSpPr>
          <a:xfrm rot="16200000">
            <a:off x="10772262" y="152641"/>
            <a:ext cx="1572380" cy="1267097"/>
            <a:chOff x="7413403" y="4976359"/>
            <a:chExt cx="2334986" cy="1881641"/>
          </a:xfrm>
        </p:grpSpPr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801D8067-144A-FE48-AF1E-529B662DCAD3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2ECA7D87-C78C-C140-AA28-C0FB20209045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087563"/>
            <a:ext cx="9779182" cy="3366813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n-lt"/>
              </a:defRPr>
            </a:lvl1pPr>
            <a:lvl2pPr marL="457200" indent="0">
              <a:buNone/>
              <a:defRPr>
                <a:latin typeface="+mn-lt"/>
              </a:defRPr>
            </a:lvl2pPr>
            <a:lvl3pPr marL="914400" indent="0">
              <a:buNone/>
              <a:defRPr>
                <a:latin typeface="+mn-lt"/>
              </a:defRPr>
            </a:lvl3pPr>
            <a:lvl4pPr marL="1371600" indent="0">
              <a:buNone/>
              <a:defRPr>
                <a:latin typeface="+mn-lt"/>
              </a:defRPr>
            </a:lvl4pPr>
            <a:lvl5pPr marL="1828800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945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5ED18-7A07-47F1-8056-CD86B076A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8721" y="1684338"/>
            <a:ext cx="8594558" cy="2810460"/>
          </a:xfrm>
        </p:spPr>
        <p:txBody>
          <a:bodyPr>
            <a:noAutofit/>
          </a:bodyPr>
          <a:lstStyle>
            <a:lvl1pPr algn="ctr">
              <a:lnSpc>
                <a:spcPct val="100000"/>
              </a:lnSpc>
              <a:defRPr sz="46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C91C146-F9A8-9A4C-9508-8590923B8D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1000" y="519405"/>
            <a:ext cx="1364297" cy="1094521"/>
          </a:xfrm>
        </p:spPr>
        <p:txBody>
          <a:bodyPr>
            <a:noAutofit/>
          </a:bodyPr>
          <a:lstStyle>
            <a:lvl1pPr marL="0" indent="0" algn="ctr">
              <a:buNone/>
              <a:defRPr sz="23900" b="1">
                <a:solidFill>
                  <a:schemeClr val="accent1">
                    <a:lumMod val="75000"/>
                  </a:schemeClr>
                </a:solidFill>
                <a:latin typeface="Tenorite" pitchFamily="2" charset="0"/>
              </a:defRPr>
            </a:lvl1pPr>
            <a:lvl2pPr marL="4572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2pPr>
            <a:lvl3pPr marL="9144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3pPr>
            <a:lvl4pPr marL="13716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4pPr>
            <a:lvl5pPr marL="18288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5pPr>
          </a:lstStyle>
          <a:p>
            <a:pPr lvl="0"/>
            <a:r>
              <a:rPr lang="en-US"/>
              <a:t>“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22D6C2B-78AC-DD47-9289-067C968B06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81813" y="4494213"/>
            <a:ext cx="3511550" cy="679450"/>
          </a:xfrm>
        </p:spPr>
        <p:txBody>
          <a:bodyPr>
            <a:noAutofit/>
          </a:bodyPr>
          <a:lstStyle>
            <a:lvl1pPr marL="0" indent="0" algn="r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r">
              <a:buNone/>
              <a:defRPr sz="1800">
                <a:solidFill>
                  <a:schemeClr val="bg1"/>
                </a:solidFill>
                <a:latin typeface="Tenorite" pitchFamily="2" charset="0"/>
              </a:defRPr>
            </a:lvl2pPr>
            <a:lvl3pPr marL="914400" indent="0" algn="r">
              <a:buNone/>
              <a:defRPr sz="1600">
                <a:solidFill>
                  <a:schemeClr val="bg1"/>
                </a:solidFill>
                <a:latin typeface="Tenorite" pitchFamily="2" charset="0"/>
              </a:defRPr>
            </a:lvl3pPr>
            <a:lvl4pPr marL="1371600" indent="0" algn="r">
              <a:buNone/>
              <a:defRPr sz="1400">
                <a:solidFill>
                  <a:schemeClr val="bg1"/>
                </a:solidFill>
                <a:latin typeface="Tenorite" pitchFamily="2" charset="0"/>
              </a:defRPr>
            </a:lvl4pPr>
            <a:lvl5pPr marL="1828800" indent="0" algn="r">
              <a:buNone/>
              <a:defRPr sz="1400">
                <a:solidFill>
                  <a:schemeClr val="bg1"/>
                </a:solidFill>
                <a:latin typeface="Tenorite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612193CD-03AD-D74D-A5CD-747A9B53F49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609104" y="3399692"/>
            <a:ext cx="1364297" cy="1094521"/>
          </a:xfrm>
        </p:spPr>
        <p:txBody>
          <a:bodyPr>
            <a:noAutofit/>
          </a:bodyPr>
          <a:lstStyle>
            <a:lvl1pPr marL="0" indent="0" algn="ctr">
              <a:buNone/>
              <a:defRPr sz="23900" b="1">
                <a:solidFill>
                  <a:schemeClr val="accent1">
                    <a:lumMod val="75000"/>
                  </a:schemeClr>
                </a:solidFill>
                <a:latin typeface="Tenorite" pitchFamily="2" charset="0"/>
              </a:defRPr>
            </a:lvl1pPr>
            <a:lvl2pPr marL="4572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2pPr>
            <a:lvl3pPr marL="9144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3pPr>
            <a:lvl4pPr marL="13716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4pPr>
            <a:lvl5pPr marL="18288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5pPr>
          </a:lstStyle>
          <a:p>
            <a:pPr lvl="0"/>
            <a:r>
              <a:rPr lang="en-US"/>
              <a:t>”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947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28C225EC-F6EF-1144-834A-F0B91974AA41}"/>
              </a:ext>
            </a:extLst>
          </p:cNvPr>
          <p:cNvSpPr/>
          <p:nvPr userDrawn="1"/>
        </p:nvSpPr>
        <p:spPr>
          <a:xfrm>
            <a:off x="0" y="-1664"/>
            <a:ext cx="9857012" cy="68596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1E40CEAF-B1BB-174E-A798-3BA60D9C0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430" y="381000"/>
            <a:ext cx="8401624" cy="1325563"/>
          </a:xfrm>
        </p:spPr>
        <p:txBody>
          <a:bodyPr lIns="0"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23">
            <a:extLst>
              <a:ext uri="{FF2B5EF4-FFF2-40B4-BE49-F238E27FC236}">
                <a16:creationId xmlns:a16="http://schemas.microsoft.com/office/drawing/2014/main" id="{5E48B363-63E8-4F17-842B-53AD935A652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0429" y="2227758"/>
            <a:ext cx="1200374" cy="120124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CC3A7E03-4F06-4380-90A1-845651EEA3C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123351" y="2426400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31AF5791-727B-438A-A7EF-5D132167C89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123350" y="2811646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7" name="Picture Placeholder 23">
            <a:extLst>
              <a:ext uri="{FF2B5EF4-FFF2-40B4-BE49-F238E27FC236}">
                <a16:creationId xmlns:a16="http://schemas.microsoft.com/office/drawing/2014/main" id="{9ABA5222-6FD6-405B-8AC8-18022C36590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495813" y="2227758"/>
            <a:ext cx="1200374" cy="120124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2" name="Text Placeholder 28">
            <a:extLst>
              <a:ext uri="{FF2B5EF4-FFF2-40B4-BE49-F238E27FC236}">
                <a16:creationId xmlns:a16="http://schemas.microsoft.com/office/drawing/2014/main" id="{A1A33FCF-D2EB-478E-8679-428657895F7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870817" y="2422565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55274EF8-F641-41B2-89C1-FD94AFA4868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70816" y="2807811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8" name="Picture Placeholder 23">
            <a:extLst>
              <a:ext uri="{FF2B5EF4-FFF2-40B4-BE49-F238E27FC236}">
                <a16:creationId xmlns:a16="http://schemas.microsoft.com/office/drawing/2014/main" id="{124DE785-775F-4AE4-94B3-FA728188EBA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50429" y="4254273"/>
            <a:ext cx="1200374" cy="120124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Text Placeholder 28">
            <a:extLst>
              <a:ext uri="{FF2B5EF4-FFF2-40B4-BE49-F238E27FC236}">
                <a16:creationId xmlns:a16="http://schemas.microsoft.com/office/drawing/2014/main" id="{5A429D4E-B795-4E55-852E-9E161F9EBD3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123351" y="4498793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41D297CB-52EE-4DE4-AEAC-CD4AAF2BF17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123350" y="4884039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9" name="Picture Placeholder 23">
            <a:extLst>
              <a:ext uri="{FF2B5EF4-FFF2-40B4-BE49-F238E27FC236}">
                <a16:creationId xmlns:a16="http://schemas.microsoft.com/office/drawing/2014/main" id="{F5694B35-7776-4DB9-9EB7-3AF076EC357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495813" y="4254273"/>
            <a:ext cx="1200374" cy="120124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Text Placeholder 28">
            <a:extLst>
              <a:ext uri="{FF2B5EF4-FFF2-40B4-BE49-F238E27FC236}">
                <a16:creationId xmlns:a16="http://schemas.microsoft.com/office/drawing/2014/main" id="{AD7B736B-3A10-499F-8F23-4437982C823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870817" y="4498793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07165540-290D-4A38-87DE-F52B05BD6A1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870816" y="4884039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AAB3BC7E-B34F-EF47-B125-1574C5484E22}"/>
              </a:ext>
            </a:extLst>
          </p:cNvPr>
          <p:cNvSpPr/>
          <p:nvPr userDrawn="1"/>
        </p:nvSpPr>
        <p:spPr>
          <a:xfrm rot="16200000" flipV="1">
            <a:off x="9499940" y="355410"/>
            <a:ext cx="1881641" cy="1167493"/>
          </a:xfrm>
          <a:custGeom>
            <a:avLst/>
            <a:gdLst>
              <a:gd name="connsiteX0" fmla="*/ 1881641 w 1881641"/>
              <a:gd name="connsiteY0" fmla="*/ 1167473 h 1167493"/>
              <a:gd name="connsiteX1" fmla="*/ 1881641 w 1881641"/>
              <a:gd name="connsiteY1" fmla="*/ 1167493 h 1167493"/>
              <a:gd name="connsiteX2" fmla="*/ 1167493 w 1881641"/>
              <a:gd name="connsiteY2" fmla="*/ 1167493 h 1167493"/>
              <a:gd name="connsiteX3" fmla="*/ 0 w 1881641"/>
              <a:gd name="connsiteY3" fmla="*/ 0 h 1167493"/>
              <a:gd name="connsiteX4" fmla="*/ 714149 w 1881641"/>
              <a:gd name="connsiteY4" fmla="*/ 0 h 1167493"/>
              <a:gd name="connsiteX5" fmla="*/ 1875614 w 1881641"/>
              <a:gd name="connsiteY5" fmla="*/ 1048124 h 1167493"/>
              <a:gd name="connsiteX6" fmla="*/ 1881641 w 1881641"/>
              <a:gd name="connsiteY6" fmla="*/ 1167473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1641" h="1167493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7CBC82D0-4F72-C649-8B7F-D4B087957B6C}"/>
              </a:ext>
            </a:extLst>
          </p:cNvPr>
          <p:cNvSpPr/>
          <p:nvPr userDrawn="1"/>
        </p:nvSpPr>
        <p:spPr>
          <a:xfrm flipH="1">
            <a:off x="10866436" y="1879977"/>
            <a:ext cx="1325563" cy="1325563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9383F23A-D872-2A4C-B386-A9D269BE694D}"/>
              </a:ext>
            </a:extLst>
          </p:cNvPr>
          <p:cNvSpPr/>
          <p:nvPr userDrawn="1"/>
        </p:nvSpPr>
        <p:spPr>
          <a:xfrm>
            <a:off x="11024507" y="-1664"/>
            <a:ext cx="1167494" cy="1881641"/>
          </a:xfrm>
          <a:custGeom>
            <a:avLst/>
            <a:gdLst>
              <a:gd name="connsiteX0" fmla="*/ 1167473 w 1167494"/>
              <a:gd name="connsiteY0" fmla="*/ 0 h 1881641"/>
              <a:gd name="connsiteX1" fmla="*/ 1167493 w 1167494"/>
              <a:gd name="connsiteY1" fmla="*/ 0 h 1881641"/>
              <a:gd name="connsiteX2" fmla="*/ 1167493 w 1167494"/>
              <a:gd name="connsiteY2" fmla="*/ 714148 h 1881641"/>
              <a:gd name="connsiteX3" fmla="*/ 1166666 w 1167494"/>
              <a:gd name="connsiteY3" fmla="*/ 730534 h 1881641"/>
              <a:gd name="connsiteX4" fmla="*/ 1167494 w 1167494"/>
              <a:gd name="connsiteY4" fmla="*/ 730534 h 1881641"/>
              <a:gd name="connsiteX5" fmla="*/ 1167494 w 1167494"/>
              <a:gd name="connsiteY5" fmla="*/ 1378059 h 1881641"/>
              <a:gd name="connsiteX6" fmla="*/ 1167493 w 1167494"/>
              <a:gd name="connsiteY6" fmla="*/ 1378059 h 1881641"/>
              <a:gd name="connsiteX7" fmla="*/ 1167493 w 1167494"/>
              <a:gd name="connsiteY7" fmla="*/ 1881641 h 1881641"/>
              <a:gd name="connsiteX8" fmla="*/ 0 w 1167494"/>
              <a:gd name="connsiteY8" fmla="*/ 1881641 h 1881641"/>
              <a:gd name="connsiteX9" fmla="*/ 0 w 1167494"/>
              <a:gd name="connsiteY9" fmla="*/ 1234116 h 1881641"/>
              <a:gd name="connsiteX10" fmla="*/ 0 w 1167494"/>
              <a:gd name="connsiteY10" fmla="*/ 1167492 h 1881641"/>
              <a:gd name="connsiteX11" fmla="*/ 1048124 w 1167494"/>
              <a:gd name="connsiteY11" fmla="*/ 6027 h 1881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67494" h="1881641">
                <a:moveTo>
                  <a:pt x="1167473" y="0"/>
                </a:moveTo>
                <a:lnTo>
                  <a:pt x="1167493" y="0"/>
                </a:lnTo>
                <a:lnTo>
                  <a:pt x="1167493" y="714148"/>
                </a:lnTo>
                <a:lnTo>
                  <a:pt x="1166666" y="730534"/>
                </a:lnTo>
                <a:lnTo>
                  <a:pt x="1167494" y="730534"/>
                </a:lnTo>
                <a:lnTo>
                  <a:pt x="1167494" y="1378059"/>
                </a:lnTo>
                <a:lnTo>
                  <a:pt x="1167493" y="1378059"/>
                </a:lnTo>
                <a:lnTo>
                  <a:pt x="1167493" y="1881641"/>
                </a:lnTo>
                <a:lnTo>
                  <a:pt x="0" y="1881641"/>
                </a:lnTo>
                <a:lnTo>
                  <a:pt x="0" y="1234116"/>
                </a:lnTo>
                <a:lnTo>
                  <a:pt x="0" y="1167492"/>
                </a:lnTo>
                <a:cubicBezTo>
                  <a:pt x="0" y="563002"/>
                  <a:pt x="459408" y="65814"/>
                  <a:pt x="1048124" y="602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9221FFDB-AAE2-5943-97A1-82D66AE05DB4}"/>
              </a:ext>
            </a:extLst>
          </p:cNvPr>
          <p:cNvSpPr/>
          <p:nvPr userDrawn="1"/>
        </p:nvSpPr>
        <p:spPr>
          <a:xfrm>
            <a:off x="10334091" y="2737752"/>
            <a:ext cx="1380830" cy="138083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Freeform 26">
            <a:extLst>
              <a:ext uri="{FF2B5EF4-FFF2-40B4-BE49-F238E27FC236}">
                <a16:creationId xmlns:a16="http://schemas.microsoft.com/office/drawing/2014/main" id="{2E58EEF7-63CA-A845-BAC4-9D3BE05918B5}"/>
              </a:ext>
            </a:extLst>
          </p:cNvPr>
          <p:cNvSpPr/>
          <p:nvPr userDrawn="1"/>
        </p:nvSpPr>
        <p:spPr>
          <a:xfrm rot="16200000" flipH="1">
            <a:off x="10667432" y="5333432"/>
            <a:ext cx="1881641" cy="1167493"/>
          </a:xfrm>
          <a:custGeom>
            <a:avLst/>
            <a:gdLst>
              <a:gd name="connsiteX0" fmla="*/ 1881641 w 1881641"/>
              <a:gd name="connsiteY0" fmla="*/ 1167473 h 1167493"/>
              <a:gd name="connsiteX1" fmla="*/ 1881641 w 1881641"/>
              <a:gd name="connsiteY1" fmla="*/ 1167493 h 1167493"/>
              <a:gd name="connsiteX2" fmla="*/ 1167493 w 1881641"/>
              <a:gd name="connsiteY2" fmla="*/ 1167493 h 1167493"/>
              <a:gd name="connsiteX3" fmla="*/ 0 w 1881641"/>
              <a:gd name="connsiteY3" fmla="*/ 0 h 1167493"/>
              <a:gd name="connsiteX4" fmla="*/ 714149 w 1881641"/>
              <a:gd name="connsiteY4" fmla="*/ 0 h 1167493"/>
              <a:gd name="connsiteX5" fmla="*/ 1875614 w 1881641"/>
              <a:gd name="connsiteY5" fmla="*/ 1048124 h 1167493"/>
              <a:gd name="connsiteX6" fmla="*/ 1881641 w 1881641"/>
              <a:gd name="connsiteY6" fmla="*/ 1167473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1641" h="1167493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757A4624-D8ED-2E4B-AF8C-00DFA6A72D5F}"/>
              </a:ext>
            </a:extLst>
          </p:cNvPr>
          <p:cNvSpPr/>
          <p:nvPr userDrawn="1"/>
        </p:nvSpPr>
        <p:spPr>
          <a:xfrm flipV="1">
            <a:off x="9857012" y="3651505"/>
            <a:ext cx="1325563" cy="1325563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Freeform 28">
            <a:extLst>
              <a:ext uri="{FF2B5EF4-FFF2-40B4-BE49-F238E27FC236}">
                <a16:creationId xmlns:a16="http://schemas.microsoft.com/office/drawing/2014/main" id="{DF312EF8-91BE-5946-BE31-8CFE107A2FEA}"/>
              </a:ext>
            </a:extLst>
          </p:cNvPr>
          <p:cNvSpPr/>
          <p:nvPr userDrawn="1"/>
        </p:nvSpPr>
        <p:spPr>
          <a:xfrm flipH="1" flipV="1">
            <a:off x="9857013" y="4976359"/>
            <a:ext cx="1167494" cy="1881641"/>
          </a:xfrm>
          <a:custGeom>
            <a:avLst/>
            <a:gdLst>
              <a:gd name="connsiteX0" fmla="*/ 1167473 w 1167494"/>
              <a:gd name="connsiteY0" fmla="*/ 0 h 1881641"/>
              <a:gd name="connsiteX1" fmla="*/ 1167493 w 1167494"/>
              <a:gd name="connsiteY1" fmla="*/ 0 h 1881641"/>
              <a:gd name="connsiteX2" fmla="*/ 1167493 w 1167494"/>
              <a:gd name="connsiteY2" fmla="*/ 714148 h 1881641"/>
              <a:gd name="connsiteX3" fmla="*/ 1166666 w 1167494"/>
              <a:gd name="connsiteY3" fmla="*/ 730534 h 1881641"/>
              <a:gd name="connsiteX4" fmla="*/ 1167494 w 1167494"/>
              <a:gd name="connsiteY4" fmla="*/ 730534 h 1881641"/>
              <a:gd name="connsiteX5" fmla="*/ 1167494 w 1167494"/>
              <a:gd name="connsiteY5" fmla="*/ 1378059 h 1881641"/>
              <a:gd name="connsiteX6" fmla="*/ 1167493 w 1167494"/>
              <a:gd name="connsiteY6" fmla="*/ 1378059 h 1881641"/>
              <a:gd name="connsiteX7" fmla="*/ 1167493 w 1167494"/>
              <a:gd name="connsiteY7" fmla="*/ 1881641 h 1881641"/>
              <a:gd name="connsiteX8" fmla="*/ 0 w 1167494"/>
              <a:gd name="connsiteY8" fmla="*/ 1881641 h 1881641"/>
              <a:gd name="connsiteX9" fmla="*/ 0 w 1167494"/>
              <a:gd name="connsiteY9" fmla="*/ 1234116 h 1881641"/>
              <a:gd name="connsiteX10" fmla="*/ 0 w 1167494"/>
              <a:gd name="connsiteY10" fmla="*/ 1167492 h 1881641"/>
              <a:gd name="connsiteX11" fmla="*/ 1048124 w 1167494"/>
              <a:gd name="connsiteY11" fmla="*/ 6027 h 1881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67494" h="1881641">
                <a:moveTo>
                  <a:pt x="1167473" y="0"/>
                </a:moveTo>
                <a:lnTo>
                  <a:pt x="1167493" y="0"/>
                </a:lnTo>
                <a:lnTo>
                  <a:pt x="1167493" y="714148"/>
                </a:lnTo>
                <a:lnTo>
                  <a:pt x="1166666" y="730534"/>
                </a:lnTo>
                <a:lnTo>
                  <a:pt x="1167494" y="730534"/>
                </a:lnTo>
                <a:lnTo>
                  <a:pt x="1167494" y="1378059"/>
                </a:lnTo>
                <a:lnTo>
                  <a:pt x="1167493" y="1378059"/>
                </a:lnTo>
                <a:lnTo>
                  <a:pt x="1167493" y="1881641"/>
                </a:lnTo>
                <a:lnTo>
                  <a:pt x="0" y="1881641"/>
                </a:lnTo>
                <a:lnTo>
                  <a:pt x="0" y="1234116"/>
                </a:lnTo>
                <a:lnTo>
                  <a:pt x="0" y="1167492"/>
                </a:lnTo>
                <a:cubicBezTo>
                  <a:pt x="0" y="563002"/>
                  <a:pt x="459408" y="65814"/>
                  <a:pt x="1048124" y="602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" name="Picture 1" descr="A logo with a crescent moon&#10;&#10;AI-generated content may be incorrect.">
            <a:extLst>
              <a:ext uri="{FF2B5EF4-FFF2-40B4-BE49-F238E27FC236}">
                <a16:creationId xmlns:a16="http://schemas.microsoft.com/office/drawing/2014/main" id="{08CD392B-9092-7118-D6A2-F13AA62ED0D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108" y="6035325"/>
            <a:ext cx="423798" cy="686149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33397" y="6356349"/>
            <a:ext cx="1167495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tx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4191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ole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itle 1">
            <a:extLst>
              <a:ext uri="{FF2B5EF4-FFF2-40B4-BE49-F238E27FC236}">
                <a16:creationId xmlns:a16="http://schemas.microsoft.com/office/drawing/2014/main" id="{6825B690-1AD7-4243-AC42-D2CF19B7B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430" y="381000"/>
            <a:ext cx="10678142" cy="1325563"/>
          </a:xfrm>
        </p:spPr>
        <p:txBody>
          <a:bodyPr lIns="0"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23">
            <a:extLst>
              <a:ext uri="{FF2B5EF4-FFF2-40B4-BE49-F238E27FC236}">
                <a16:creationId xmlns:a16="http://schemas.microsoft.com/office/drawing/2014/main" id="{5E48B363-63E8-4F17-842B-53AD935A652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0429" y="2068734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1825005B-0520-EC49-9A5C-554CB700387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50430" y="2994545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32" name="Text Placeholder 28">
            <a:extLst>
              <a:ext uri="{FF2B5EF4-FFF2-40B4-BE49-F238E27FC236}">
                <a16:creationId xmlns:a16="http://schemas.microsoft.com/office/drawing/2014/main" id="{B6697B92-AF89-2C46-BC1E-6CB47E8EA42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50429" y="3379791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33" name="Picture Placeholder 23">
            <a:extLst>
              <a:ext uri="{FF2B5EF4-FFF2-40B4-BE49-F238E27FC236}">
                <a16:creationId xmlns:a16="http://schemas.microsoft.com/office/drawing/2014/main" id="{FA9FEBB0-45F1-DF45-89C4-B343F8B20BA0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3549397" y="2068734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4" name="Text Placeholder 28">
            <a:extLst>
              <a:ext uri="{FF2B5EF4-FFF2-40B4-BE49-F238E27FC236}">
                <a16:creationId xmlns:a16="http://schemas.microsoft.com/office/drawing/2014/main" id="{EF331731-A7FC-C245-A9C1-0B1A2E994DB6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549398" y="2994545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35" name="Text Placeholder 28">
            <a:extLst>
              <a:ext uri="{FF2B5EF4-FFF2-40B4-BE49-F238E27FC236}">
                <a16:creationId xmlns:a16="http://schemas.microsoft.com/office/drawing/2014/main" id="{313B974E-E762-EE48-B2DF-C8F10DF7344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549397" y="3379791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36" name="Picture Placeholder 23">
            <a:extLst>
              <a:ext uri="{FF2B5EF4-FFF2-40B4-BE49-F238E27FC236}">
                <a16:creationId xmlns:a16="http://schemas.microsoft.com/office/drawing/2014/main" id="{8BA62E8C-79E6-D245-B706-FFB1E051B2D6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6348367" y="2068734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7" name="Text Placeholder 28">
            <a:extLst>
              <a:ext uri="{FF2B5EF4-FFF2-40B4-BE49-F238E27FC236}">
                <a16:creationId xmlns:a16="http://schemas.microsoft.com/office/drawing/2014/main" id="{4199EE50-5386-0446-8ADA-23C1B0D6EA4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48368" y="2994545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38" name="Text Placeholder 28">
            <a:extLst>
              <a:ext uri="{FF2B5EF4-FFF2-40B4-BE49-F238E27FC236}">
                <a16:creationId xmlns:a16="http://schemas.microsoft.com/office/drawing/2014/main" id="{478AB5CA-B5A5-934D-BF51-1485953A703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48367" y="3379791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39" name="Picture Placeholder 23">
            <a:extLst>
              <a:ext uri="{FF2B5EF4-FFF2-40B4-BE49-F238E27FC236}">
                <a16:creationId xmlns:a16="http://schemas.microsoft.com/office/drawing/2014/main" id="{3D78BE06-1FC7-3C43-BD15-F4137B564B58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9147335" y="2068734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0" name="Text Placeholder 28">
            <a:extLst>
              <a:ext uri="{FF2B5EF4-FFF2-40B4-BE49-F238E27FC236}">
                <a16:creationId xmlns:a16="http://schemas.microsoft.com/office/drawing/2014/main" id="{14F01FCC-4797-0343-8739-20331C751C1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147336" y="2994545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41" name="Text Placeholder 28">
            <a:extLst>
              <a:ext uri="{FF2B5EF4-FFF2-40B4-BE49-F238E27FC236}">
                <a16:creationId xmlns:a16="http://schemas.microsoft.com/office/drawing/2014/main" id="{33FBE6CA-EC7A-1A4B-ADA3-6B78F2DE09C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147335" y="3379791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42" name="Picture Placeholder 23">
            <a:extLst>
              <a:ext uri="{FF2B5EF4-FFF2-40B4-BE49-F238E27FC236}">
                <a16:creationId xmlns:a16="http://schemas.microsoft.com/office/drawing/2014/main" id="{6DD7CCE4-AD48-B64F-909E-F88961FBDFC5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750429" y="4118551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3" name="Text Placeholder 28">
            <a:extLst>
              <a:ext uri="{FF2B5EF4-FFF2-40B4-BE49-F238E27FC236}">
                <a16:creationId xmlns:a16="http://schemas.microsoft.com/office/drawing/2014/main" id="{C076E7E2-3D95-EA47-BF86-444615F1F14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50430" y="5044362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44" name="Text Placeholder 28">
            <a:extLst>
              <a:ext uri="{FF2B5EF4-FFF2-40B4-BE49-F238E27FC236}">
                <a16:creationId xmlns:a16="http://schemas.microsoft.com/office/drawing/2014/main" id="{612499D2-373C-3940-97A5-FCA8B245BE45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50429" y="5429608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45" name="Picture Placeholder 23">
            <a:extLst>
              <a:ext uri="{FF2B5EF4-FFF2-40B4-BE49-F238E27FC236}">
                <a16:creationId xmlns:a16="http://schemas.microsoft.com/office/drawing/2014/main" id="{24B34D6D-4F7E-3942-B8D7-9970BDE53C10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3549397" y="4118551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6" name="Text Placeholder 28">
            <a:extLst>
              <a:ext uri="{FF2B5EF4-FFF2-40B4-BE49-F238E27FC236}">
                <a16:creationId xmlns:a16="http://schemas.microsoft.com/office/drawing/2014/main" id="{D34EDB1D-7E85-D242-B6AE-F6D6907D325A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549398" y="5044362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47" name="Text Placeholder 28">
            <a:extLst>
              <a:ext uri="{FF2B5EF4-FFF2-40B4-BE49-F238E27FC236}">
                <a16:creationId xmlns:a16="http://schemas.microsoft.com/office/drawing/2014/main" id="{3E3BFFF0-114B-6D42-B5E0-8020AC2E26BF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3549397" y="5429608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48" name="Picture Placeholder 23">
            <a:extLst>
              <a:ext uri="{FF2B5EF4-FFF2-40B4-BE49-F238E27FC236}">
                <a16:creationId xmlns:a16="http://schemas.microsoft.com/office/drawing/2014/main" id="{EB4488EE-E854-724E-95AE-B9943EE249EA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6348367" y="4118551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9" name="Text Placeholder 28">
            <a:extLst>
              <a:ext uri="{FF2B5EF4-FFF2-40B4-BE49-F238E27FC236}">
                <a16:creationId xmlns:a16="http://schemas.microsoft.com/office/drawing/2014/main" id="{C5551B4D-583E-D644-9069-EC096CE76F50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348368" y="5044362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50" name="Text Placeholder 28">
            <a:extLst>
              <a:ext uri="{FF2B5EF4-FFF2-40B4-BE49-F238E27FC236}">
                <a16:creationId xmlns:a16="http://schemas.microsoft.com/office/drawing/2014/main" id="{E30C4783-1643-2243-BB4F-E99E04D9216B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6348367" y="5429608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51" name="Picture Placeholder 23">
            <a:extLst>
              <a:ext uri="{FF2B5EF4-FFF2-40B4-BE49-F238E27FC236}">
                <a16:creationId xmlns:a16="http://schemas.microsoft.com/office/drawing/2014/main" id="{7BBADCE0-02E8-3249-8CBA-17D3783DFE70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9147335" y="4118551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2" name="Text Placeholder 28">
            <a:extLst>
              <a:ext uri="{FF2B5EF4-FFF2-40B4-BE49-F238E27FC236}">
                <a16:creationId xmlns:a16="http://schemas.microsoft.com/office/drawing/2014/main" id="{8D294C40-97E4-FF4F-8A02-10FC7D0EE8B0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9147336" y="5044362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53" name="Text Placeholder 28">
            <a:extLst>
              <a:ext uri="{FF2B5EF4-FFF2-40B4-BE49-F238E27FC236}">
                <a16:creationId xmlns:a16="http://schemas.microsoft.com/office/drawing/2014/main" id="{8B38241F-01B5-574C-A827-67C6352C463C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9147335" y="5429608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CE9F02AC-6DFB-0C47-BC8E-4B0594007F33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721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rot="5400000" flipH="1">
            <a:off x="1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087561"/>
            <a:ext cx="9779182" cy="3366815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+mn-lt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+mn-lt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+mn-lt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5" descr="A logo with a crescent moon&#10;&#10;AI-generated content may be incorrect.">
            <a:extLst>
              <a:ext uri="{FF2B5EF4-FFF2-40B4-BE49-F238E27FC236}">
                <a16:creationId xmlns:a16="http://schemas.microsoft.com/office/drawing/2014/main" id="{1C17EF39-DC8C-67E9-77A7-C36B836478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108" y="6035325"/>
            <a:ext cx="423798" cy="686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5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528203"/>
            <a:ext cx="4663440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flipH="1">
            <a:off x="8580896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D11C9832-A021-954E-A34F-2988D1189AE9}"/>
              </a:ext>
            </a:extLst>
          </p:cNvPr>
          <p:cNvSpPr/>
          <p:nvPr userDrawn="1"/>
        </p:nvSpPr>
        <p:spPr>
          <a:xfrm>
            <a:off x="1" y="0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861BC34-DFBF-2D4F-B463-FCFBC08391FF}"/>
              </a:ext>
            </a:extLst>
          </p:cNvPr>
          <p:cNvGrpSpPr/>
          <p:nvPr userDrawn="1"/>
        </p:nvGrpSpPr>
        <p:grpSpPr>
          <a:xfrm>
            <a:off x="8082092" y="5590903"/>
            <a:ext cx="1572380" cy="1267097"/>
            <a:chOff x="7413403" y="4976359"/>
            <a:chExt cx="2334986" cy="1881641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55C37C19-F268-4A43-A0D4-3B1B38D48952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+mn-lt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E4F760E5-9D5D-E44F-AEBF-20CA8DE87D11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+mn-lt"/>
              </a:endParaRPr>
            </a:p>
          </p:txBody>
        </p:sp>
      </p:grp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415593" y="6398103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4CA559C-3355-DE44-ACF9-BDB6083C422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283235" y="2528203"/>
            <a:ext cx="4663440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0B33DABA-7BF5-1147-BA5E-63B92F220E51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167493" y="2005689"/>
            <a:ext cx="4663440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B05BEE9-8BC0-EC44-B913-DB6426DF2EA7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283235" y="2005689"/>
            <a:ext cx="4663440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319127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1" y="2526318"/>
            <a:ext cx="3218688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rot="5400000">
            <a:off x="8580896" y="0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>
            <a:off x="-2364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D11C9832-A021-954E-A34F-2988D1189AE9}"/>
              </a:ext>
            </a:extLst>
          </p:cNvPr>
          <p:cNvSpPr/>
          <p:nvPr userDrawn="1"/>
        </p:nvSpPr>
        <p:spPr>
          <a:xfrm rot="5400000" flipH="1">
            <a:off x="11258144" y="5924144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atin typeface="+mn-lt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861BC34-DFBF-2D4F-B463-FCFBC08391FF}"/>
              </a:ext>
            </a:extLst>
          </p:cNvPr>
          <p:cNvGrpSpPr/>
          <p:nvPr userDrawn="1"/>
        </p:nvGrpSpPr>
        <p:grpSpPr>
          <a:xfrm>
            <a:off x="2587417" y="5590903"/>
            <a:ext cx="1572380" cy="1267097"/>
            <a:chOff x="7413403" y="4976359"/>
            <a:chExt cx="2334986" cy="1881641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55C37C19-F268-4A43-A0D4-3B1B38D48952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+mn-lt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E4F760E5-9D5D-E44F-AEBF-20CA8DE87D11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+mn-lt"/>
              </a:endParaRPr>
            </a:p>
          </p:txBody>
        </p:sp>
      </p:grp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4CA559C-3355-DE44-ACF9-BDB6083C422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683787" y="2526318"/>
            <a:ext cx="3173279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0B33DABA-7BF5-1147-BA5E-63B92F220E51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167493" y="2003804"/>
            <a:ext cx="3173278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B05BEE9-8BC0-EC44-B913-DB6426DF2EA7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4683788" y="2003804"/>
            <a:ext cx="3173278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43D62993-A055-DF4F-9286-4FFE3A5C7FD7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200082" y="2526318"/>
            <a:ext cx="3173279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896DA2E-4448-254C-86D1-9E16E63CC6A0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200083" y="2003804"/>
            <a:ext cx="3173278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 descr="A logo with a crescent moon&#10;&#10;AI-generated content may be incorrect.">
            <a:extLst>
              <a:ext uri="{FF2B5EF4-FFF2-40B4-BE49-F238E27FC236}">
                <a16:creationId xmlns:a16="http://schemas.microsoft.com/office/drawing/2014/main" id="{E6CC2E8C-0CCC-5568-C902-C1B6729707C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108" y="6035325"/>
            <a:ext cx="423798" cy="686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9764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494" y="1122363"/>
            <a:ext cx="6220278" cy="2387600"/>
          </a:xfrm>
        </p:spPr>
        <p:txBody>
          <a:bodyPr anchor="b">
            <a:noAutofit/>
          </a:bodyPr>
          <a:lstStyle>
            <a:lvl1pPr algn="l">
              <a:defRPr sz="60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7493" y="3602038"/>
            <a:ext cx="6220277" cy="2247219"/>
          </a:xfrm>
        </p:spPr>
        <p:txBody>
          <a:bodyPr>
            <a:noAutofit/>
          </a:bodyPr>
          <a:lstStyle>
            <a:lvl1pPr marL="0" indent="0" algn="l">
              <a:buNone/>
              <a:defRPr sz="28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AC79249-FDC0-364D-A734-AE1DE1605D28}"/>
              </a:ext>
            </a:extLst>
          </p:cNvPr>
          <p:cNvSpPr/>
          <p:nvPr userDrawn="1"/>
        </p:nvSpPr>
        <p:spPr>
          <a:xfrm>
            <a:off x="8264426" y="0"/>
            <a:ext cx="3927574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15FBB50-09C8-B64E-AE57-67C5E70810CB}"/>
              </a:ext>
            </a:extLst>
          </p:cNvPr>
          <p:cNvGrpSpPr/>
          <p:nvPr userDrawn="1"/>
        </p:nvGrpSpPr>
        <p:grpSpPr>
          <a:xfrm>
            <a:off x="8264427" y="3685939"/>
            <a:ext cx="3927573" cy="3178856"/>
            <a:chOff x="9857014" y="13834"/>
            <a:chExt cx="2334986" cy="1881641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EFBF1E52-11FA-DC48-B7AD-75734232FFE8}"/>
                </a:ext>
              </a:extLst>
            </p:cNvPr>
            <p:cNvSpPr/>
            <p:nvPr userDrawn="1"/>
          </p:nvSpPr>
          <p:spPr>
            <a:xfrm rot="5400000" flipH="1" flipV="1">
              <a:off x="10667433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4850B620-49F5-3748-84AF-682555D52792}"/>
                </a:ext>
              </a:extLst>
            </p:cNvPr>
            <p:cNvSpPr/>
            <p:nvPr userDrawn="1"/>
          </p:nvSpPr>
          <p:spPr>
            <a:xfrm rot="16200000" flipV="1">
              <a:off x="9499940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2" name="Freeform 21">
            <a:extLst>
              <a:ext uri="{FF2B5EF4-FFF2-40B4-BE49-F238E27FC236}">
                <a16:creationId xmlns:a16="http://schemas.microsoft.com/office/drawing/2014/main" id="{BC68F289-2744-2F48-893A-3F17911625C8}"/>
              </a:ext>
            </a:extLst>
          </p:cNvPr>
          <p:cNvSpPr/>
          <p:nvPr userDrawn="1"/>
        </p:nvSpPr>
        <p:spPr>
          <a:xfrm>
            <a:off x="0" y="-1"/>
            <a:ext cx="1167493" cy="1167493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39563C76-BC00-DE47-88F5-C24D3CE3325A}"/>
              </a:ext>
            </a:extLst>
          </p:cNvPr>
          <p:cNvSpPr/>
          <p:nvPr userDrawn="1"/>
        </p:nvSpPr>
        <p:spPr>
          <a:xfrm>
            <a:off x="10228214" y="-1"/>
            <a:ext cx="1963787" cy="3178856"/>
          </a:xfrm>
          <a:custGeom>
            <a:avLst/>
            <a:gdLst>
              <a:gd name="connsiteX0" fmla="*/ 0 w 1963787"/>
              <a:gd name="connsiteY0" fmla="*/ 0 h 3178856"/>
              <a:gd name="connsiteX1" fmla="*/ 1963787 w 1963787"/>
              <a:gd name="connsiteY1" fmla="*/ 0 h 3178856"/>
              <a:gd name="connsiteX2" fmla="*/ 1963787 w 1963787"/>
              <a:gd name="connsiteY2" fmla="*/ 1967129 h 3178856"/>
              <a:gd name="connsiteX3" fmla="*/ 1963787 w 1963787"/>
              <a:gd name="connsiteY3" fmla="*/ 2349671 h 3178856"/>
              <a:gd name="connsiteX4" fmla="*/ 1963787 w 1963787"/>
              <a:gd name="connsiteY4" fmla="*/ 3178856 h 3178856"/>
              <a:gd name="connsiteX5" fmla="*/ 1963753 w 1963787"/>
              <a:gd name="connsiteY5" fmla="*/ 3178856 h 3178856"/>
              <a:gd name="connsiteX6" fmla="*/ 1763002 w 1963787"/>
              <a:gd name="connsiteY6" fmla="*/ 3168629 h 3178856"/>
              <a:gd name="connsiteX7" fmla="*/ 0 w 1963787"/>
              <a:gd name="connsiteY7" fmla="*/ 1197921 h 3178856"/>
              <a:gd name="connsiteX8" fmla="*/ 0 w 1963787"/>
              <a:gd name="connsiteY8" fmla="*/ 1039961 h 3178856"/>
              <a:gd name="connsiteX9" fmla="*/ 0 w 1963787"/>
              <a:gd name="connsiteY9" fmla="*/ 0 h 3178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63787" h="3178856">
                <a:moveTo>
                  <a:pt x="0" y="0"/>
                </a:moveTo>
                <a:lnTo>
                  <a:pt x="1963787" y="0"/>
                </a:lnTo>
                <a:lnTo>
                  <a:pt x="1963787" y="1967129"/>
                </a:lnTo>
                <a:lnTo>
                  <a:pt x="1963787" y="2349671"/>
                </a:lnTo>
                <a:lnTo>
                  <a:pt x="1963787" y="3178856"/>
                </a:lnTo>
                <a:lnTo>
                  <a:pt x="1963753" y="3178856"/>
                </a:lnTo>
                <a:lnTo>
                  <a:pt x="1763002" y="3168629"/>
                </a:lnTo>
                <a:cubicBezTo>
                  <a:pt x="772749" y="3067186"/>
                  <a:pt x="0" y="2223585"/>
                  <a:pt x="0" y="1197921"/>
                </a:cubicBezTo>
                <a:lnTo>
                  <a:pt x="0" y="103996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7069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F151F58-5227-F1A2-65E1-100014E523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fld id="{8F3CF802-A0B2-4A5F-AAD0-02B2E6DAE08D}" type="datetime1">
              <a:rPr lang="en-US" smtClean="0"/>
              <a:pPr/>
              <a:t>11/10/2025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EF107F-E193-DCEB-4765-E0F6FD9EF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fld id="{24FF268F-77EF-474B-8EE9-9DC3EFC3DF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8758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Custom Layout">
  <p:cSld name="16_Custom Layout"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47"/>
          <p:cNvSpPr>
            <a:spLocks noGrp="1"/>
          </p:cNvSpPr>
          <p:nvPr>
            <p:ph type="pic" idx="2"/>
          </p:nvPr>
        </p:nvSpPr>
        <p:spPr>
          <a:xfrm>
            <a:off x="0" y="-178905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8860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5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0" name="Google Shape;400;p5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1" name="Google Shape;401;p5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2" name="Google Shape;402;p5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3" name="Google Shape;403;p5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4" name="Google Shape;404;p5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122081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5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8" name="Google Shape;368;p5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9" name="Google Shape;369;p5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70" name="Google Shape;370;p5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3383585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losing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3A3E8B6-2BD8-19E0-7F51-7A25EF836F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42753" y="1310262"/>
            <a:ext cx="10803179" cy="1891590"/>
          </a:xfrm>
        </p:spPr>
        <p:txBody>
          <a:bodyPr anchor="b">
            <a:normAutofit/>
          </a:bodyPr>
          <a:lstStyle>
            <a:lvl1pPr algn="ctr"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here to Thank Your Audience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365E86D-5BA6-FC16-9B8D-2C8476AB9DF5}"/>
              </a:ext>
            </a:extLst>
          </p:cNvPr>
          <p:cNvCxnSpPr>
            <a:cxnSpLocks/>
          </p:cNvCxnSpPr>
          <p:nvPr userDrawn="1"/>
        </p:nvCxnSpPr>
        <p:spPr>
          <a:xfrm>
            <a:off x="1905000" y="3429000"/>
            <a:ext cx="9078685" cy="0"/>
          </a:xfrm>
          <a:prstGeom prst="lin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black and white logo&#10;&#10;AI-generated content may be incorrect.">
            <a:extLst>
              <a:ext uri="{FF2B5EF4-FFF2-40B4-BE49-F238E27FC236}">
                <a16:creationId xmlns:a16="http://schemas.microsoft.com/office/drawing/2014/main" id="{B200B972-8B0A-443C-0F28-7F066D618F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9734" y="3794757"/>
            <a:ext cx="4649216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3125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9317D1-6026-2C2C-EF25-9AC5D5819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335E99-513F-3081-8CF1-D6E79F1AEB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ACE3C2-87A2-38C3-ACD1-B85C0677CE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84E648-5FCE-0943-F1C8-D63A16F8E0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DC98C4-1E06-BFEA-C1DB-B703029EFB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95F045-E317-68C1-9039-3660767A3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fld id="{2D766868-FF28-409D-8D55-B9C875EB9A9A}" type="datetime1">
              <a:rPr lang="en-US" smtClean="0"/>
              <a:pPr/>
              <a:t>11/10/2025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2F1DB05-42E9-187D-5B98-CA7BA8184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fld id="{24FF268F-77EF-474B-8EE9-9DC3EFC3DF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3574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Titl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B5DE041D-A3BF-94FF-029C-719D4DADA2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3300" t="13815"/>
          <a:stretch/>
        </p:blipFill>
        <p:spPr>
          <a:xfrm>
            <a:off x="0" y="-1"/>
            <a:ext cx="4239206" cy="377619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DEE605D-0584-F71C-A97D-B672F13E39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82514" y="1888095"/>
            <a:ext cx="5181600" cy="3368819"/>
          </a:xfrm>
        </p:spPr>
        <p:txBody>
          <a:bodyPr anchor="b">
            <a:norm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add section title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9AF635C-89E6-F6EF-FA6A-417A9A84BF4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85840" y="-10159"/>
            <a:ext cx="6116320" cy="6868160"/>
          </a:xfrm>
          <a:custGeom>
            <a:avLst/>
            <a:gdLst>
              <a:gd name="connsiteX0" fmla="*/ 0 w 6116320"/>
              <a:gd name="connsiteY0" fmla="*/ 0 h 6880225"/>
              <a:gd name="connsiteX1" fmla="*/ 6116320 w 6116320"/>
              <a:gd name="connsiteY1" fmla="*/ 0 h 6880225"/>
              <a:gd name="connsiteX2" fmla="*/ 6116320 w 6116320"/>
              <a:gd name="connsiteY2" fmla="*/ 6880225 h 6880225"/>
              <a:gd name="connsiteX3" fmla="*/ 0 w 6116320"/>
              <a:gd name="connsiteY3" fmla="*/ 6880225 h 6880225"/>
              <a:gd name="connsiteX4" fmla="*/ 0 w 6116320"/>
              <a:gd name="connsiteY4" fmla="*/ 0 h 6880225"/>
              <a:gd name="connsiteX0" fmla="*/ 0 w 6116320"/>
              <a:gd name="connsiteY0" fmla="*/ 0 h 6880225"/>
              <a:gd name="connsiteX1" fmla="*/ 6116320 w 6116320"/>
              <a:gd name="connsiteY1" fmla="*/ 0 h 6880225"/>
              <a:gd name="connsiteX2" fmla="*/ 6116320 w 6116320"/>
              <a:gd name="connsiteY2" fmla="*/ 6880225 h 6880225"/>
              <a:gd name="connsiteX3" fmla="*/ 2052320 w 6116320"/>
              <a:gd name="connsiteY3" fmla="*/ 6880225 h 6880225"/>
              <a:gd name="connsiteX4" fmla="*/ 0 w 6116320"/>
              <a:gd name="connsiteY4" fmla="*/ 0 h 6880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16320" h="6880225">
                <a:moveTo>
                  <a:pt x="0" y="0"/>
                </a:moveTo>
                <a:lnTo>
                  <a:pt x="6116320" y="0"/>
                </a:lnTo>
                <a:lnTo>
                  <a:pt x="6116320" y="6880225"/>
                </a:lnTo>
                <a:lnTo>
                  <a:pt x="2052320" y="6880225"/>
                </a:lnTo>
                <a:lnTo>
                  <a:pt x="0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insert picture</a:t>
            </a:r>
          </a:p>
        </p:txBody>
      </p:sp>
    </p:spTree>
    <p:extLst>
      <p:ext uri="{BB962C8B-B14F-4D97-AF65-F5344CB8AC3E}">
        <p14:creationId xmlns:p14="http://schemas.microsoft.com/office/powerpoint/2010/main" val="39668992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Custom Layout">
  <p:cSld name="15_Custom Layout"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47"/>
          <p:cNvSpPr>
            <a:spLocks noGrp="1"/>
          </p:cNvSpPr>
          <p:nvPr>
            <p:ph type="pic" idx="2"/>
          </p:nvPr>
        </p:nvSpPr>
        <p:spPr>
          <a:xfrm>
            <a:off x="0" y="-178905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6425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4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2" name="Google Shape;322;p4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23" name="Google Shape;323;p4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4" name="Google Shape;324;p4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25" name="Google Shape;325;p4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6" name="Google Shape;326;p4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7" name="Google Shape;327;p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8" name="Google Shape;328;p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311247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4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1" name="Google Shape;331;p4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332" name="Google Shape;332;p4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33" name="Google Shape;333;p4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4" name="Google Shape;334;p4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5" name="Google Shape;335;p4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2749997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5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8" name="Google Shape;338;p5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9" name="Google Shape;339;p5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2783873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51"/>
          <p:cNvSpPr/>
          <p:nvPr/>
        </p:nvSpPr>
        <p:spPr>
          <a:xfrm>
            <a:off x="-37650" y="6119113"/>
            <a:ext cx="11353800" cy="586800"/>
          </a:xfrm>
          <a:prstGeom prst="rect">
            <a:avLst/>
          </a:prstGeom>
          <a:solidFill>
            <a:srgbClr val="D8031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2" name="Google Shape;342;p51"/>
          <p:cNvSpPr txBox="1">
            <a:spLocks noGrp="1"/>
          </p:cNvSpPr>
          <p:nvPr>
            <p:ph type="subTitle" idx="1"/>
          </p:nvPr>
        </p:nvSpPr>
        <p:spPr>
          <a:xfrm>
            <a:off x="876300" y="3747596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43" name="Google Shape;343;p51"/>
          <p:cNvSpPr txBox="1">
            <a:spLocks noGrp="1"/>
          </p:cNvSpPr>
          <p:nvPr>
            <p:ph type="dt" idx="10"/>
          </p:nvPr>
        </p:nvSpPr>
        <p:spPr>
          <a:xfrm>
            <a:off x="647700" y="6239192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4" name="Google Shape;344;p51"/>
          <p:cNvSpPr txBox="1">
            <a:spLocks noGrp="1"/>
          </p:cNvSpPr>
          <p:nvPr>
            <p:ph type="ftr" idx="11"/>
          </p:nvPr>
        </p:nvSpPr>
        <p:spPr>
          <a:xfrm>
            <a:off x="3878285" y="6228778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5" name="Google Shape;345;p51"/>
          <p:cNvSpPr txBox="1">
            <a:spLocks noGrp="1"/>
          </p:cNvSpPr>
          <p:nvPr>
            <p:ph type="sldNum" idx="12"/>
          </p:nvPr>
        </p:nvSpPr>
        <p:spPr>
          <a:xfrm>
            <a:off x="8480470" y="6239192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346" name="Google Shape;346;p51"/>
          <p:cNvCxnSpPr/>
          <p:nvPr/>
        </p:nvCxnSpPr>
        <p:spPr>
          <a:xfrm>
            <a:off x="876300" y="3609228"/>
            <a:ext cx="10439400" cy="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47" name="Google Shape;347;p51"/>
          <p:cNvCxnSpPr/>
          <p:nvPr/>
        </p:nvCxnSpPr>
        <p:spPr>
          <a:xfrm>
            <a:off x="784270" y="974580"/>
            <a:ext cx="10439400" cy="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3344974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5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0" name="Google Shape;350;p5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1" name="Google Shape;351;p5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2" name="Google Shape;352;p5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53" name="Google Shape;353;p52"/>
          <p:cNvSpPr/>
          <p:nvPr/>
        </p:nvSpPr>
        <p:spPr>
          <a:xfrm>
            <a:off x="6869430" y="2112219"/>
            <a:ext cx="4446300" cy="10917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4" name="Google Shape;354;p52"/>
          <p:cNvSpPr txBox="1"/>
          <p:nvPr/>
        </p:nvSpPr>
        <p:spPr>
          <a:xfrm>
            <a:off x="7115890" y="2504164"/>
            <a:ext cx="12234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01. Content</a:t>
            </a:r>
            <a:endParaRPr/>
          </a:p>
        </p:txBody>
      </p:sp>
      <p:sp>
        <p:nvSpPr>
          <p:cNvPr id="355" name="Google Shape;355;p52"/>
          <p:cNvSpPr/>
          <p:nvPr/>
        </p:nvSpPr>
        <p:spPr>
          <a:xfrm>
            <a:off x="9245520" y="2417634"/>
            <a:ext cx="1823700" cy="4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err="1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Arcu</a:t>
            </a:r>
            <a:r>
              <a:rPr lang="en-US" sz="11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 </a:t>
            </a:r>
            <a:r>
              <a:rPr lang="en-US" sz="1100" err="1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risus</a:t>
            </a:r>
            <a:r>
              <a:rPr lang="en-US" sz="11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 </a:t>
            </a:r>
            <a:r>
              <a:rPr lang="en-US" sz="1100" err="1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quis</a:t>
            </a:r>
            <a:r>
              <a:rPr lang="en-US" sz="11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 </a:t>
            </a:r>
            <a:r>
              <a:rPr lang="en-US" sz="1100" err="1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varius</a:t>
            </a:r>
            <a:r>
              <a:rPr lang="en-US" sz="11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 </a:t>
            </a:r>
            <a:r>
              <a:rPr lang="en-US" sz="1100" err="1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quam</a:t>
            </a:r>
            <a:r>
              <a:rPr lang="en-US" sz="11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 </a:t>
            </a:r>
            <a:r>
              <a:rPr lang="en-US" sz="1100" err="1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quisque</a:t>
            </a:r>
            <a:r>
              <a:rPr lang="en-US" sz="11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 id diam </a:t>
            </a:r>
            <a:r>
              <a:rPr lang="en-US" sz="1100" err="1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velolutpat</a:t>
            </a:r>
            <a:r>
              <a:rPr lang="en-US" sz="11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.</a:t>
            </a:r>
            <a:endParaRPr/>
          </a:p>
        </p:txBody>
      </p:sp>
      <p:sp>
        <p:nvSpPr>
          <p:cNvPr id="356" name="Google Shape;356;p52"/>
          <p:cNvSpPr/>
          <p:nvPr/>
        </p:nvSpPr>
        <p:spPr>
          <a:xfrm>
            <a:off x="6869430" y="3383216"/>
            <a:ext cx="4446300" cy="10917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7" name="Google Shape;357;p52"/>
          <p:cNvSpPr txBox="1"/>
          <p:nvPr/>
        </p:nvSpPr>
        <p:spPr>
          <a:xfrm>
            <a:off x="7115890" y="3775161"/>
            <a:ext cx="12234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02. Content</a:t>
            </a:r>
            <a:endParaRPr/>
          </a:p>
        </p:txBody>
      </p:sp>
      <p:sp>
        <p:nvSpPr>
          <p:cNvPr id="358" name="Google Shape;358;p52"/>
          <p:cNvSpPr/>
          <p:nvPr/>
        </p:nvSpPr>
        <p:spPr>
          <a:xfrm>
            <a:off x="9245520" y="3688631"/>
            <a:ext cx="1823700" cy="4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Arcu risus quis varius quam quisque id diam velolutpat.</a:t>
            </a:r>
            <a:endParaRPr/>
          </a:p>
        </p:txBody>
      </p:sp>
      <p:sp>
        <p:nvSpPr>
          <p:cNvPr id="359" name="Google Shape;359;p52"/>
          <p:cNvSpPr/>
          <p:nvPr/>
        </p:nvSpPr>
        <p:spPr>
          <a:xfrm>
            <a:off x="6869430" y="4654214"/>
            <a:ext cx="4446300" cy="10917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0" name="Google Shape;360;p52"/>
          <p:cNvSpPr txBox="1"/>
          <p:nvPr/>
        </p:nvSpPr>
        <p:spPr>
          <a:xfrm>
            <a:off x="7115890" y="5046159"/>
            <a:ext cx="12234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03. Content</a:t>
            </a:r>
            <a:endParaRPr/>
          </a:p>
        </p:txBody>
      </p:sp>
      <p:sp>
        <p:nvSpPr>
          <p:cNvPr id="361" name="Google Shape;361;p52"/>
          <p:cNvSpPr/>
          <p:nvPr/>
        </p:nvSpPr>
        <p:spPr>
          <a:xfrm>
            <a:off x="9245520" y="4959629"/>
            <a:ext cx="1823700" cy="4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Arcu risus quis varius quam quisque id diam velolutpat.</a:t>
            </a:r>
            <a:endParaRPr/>
          </a:p>
        </p:txBody>
      </p:sp>
      <p:sp>
        <p:nvSpPr>
          <p:cNvPr id="362" name="Google Shape;362;p52"/>
          <p:cNvSpPr/>
          <p:nvPr/>
        </p:nvSpPr>
        <p:spPr>
          <a:xfrm>
            <a:off x="876300" y="2634717"/>
            <a:ext cx="4251900" cy="8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Laoreet suspendisse interdum consectetur libero id faucibus nisl tincidunt. Arcu risus quis varius quam quisque id diam vel. Volutpat consequat mauris nunc congue nisi vitae. </a:t>
            </a:r>
            <a:endParaRPr/>
          </a:p>
        </p:txBody>
      </p:sp>
      <p:sp>
        <p:nvSpPr>
          <p:cNvPr id="363" name="Google Shape;363;p52"/>
          <p:cNvSpPr txBox="1"/>
          <p:nvPr/>
        </p:nvSpPr>
        <p:spPr>
          <a:xfrm>
            <a:off x="1142579" y="4790957"/>
            <a:ext cx="9801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0.3 Content</a:t>
            </a:r>
            <a:endParaRPr/>
          </a:p>
        </p:txBody>
      </p:sp>
      <p:cxnSp>
        <p:nvCxnSpPr>
          <p:cNvPr id="364" name="Google Shape;364;p52"/>
          <p:cNvCxnSpPr/>
          <p:nvPr/>
        </p:nvCxnSpPr>
        <p:spPr>
          <a:xfrm>
            <a:off x="876300" y="5181600"/>
            <a:ext cx="1512600" cy="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65" name="Google Shape;365;p52"/>
          <p:cNvCxnSpPr/>
          <p:nvPr/>
        </p:nvCxnSpPr>
        <p:spPr>
          <a:xfrm>
            <a:off x="876300" y="4646535"/>
            <a:ext cx="1512600" cy="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306423654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5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8" name="Google Shape;368;p5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9" name="Google Shape;369;p5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70" name="Google Shape;370;p5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912125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ustom Layout">
  <p:cSld name="1_Custom Layout"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5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3" name="Google Shape;373;p5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4" name="Google Shape;374;p5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75" name="Google Shape;375;p54"/>
          <p:cNvSpPr txBox="1"/>
          <p:nvPr/>
        </p:nvSpPr>
        <p:spPr>
          <a:xfrm>
            <a:off x="436205" y="89999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 sz="4400" b="1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Key Takeaways</a:t>
            </a:r>
            <a:endParaRPr/>
          </a:p>
        </p:txBody>
      </p:sp>
      <p:cxnSp>
        <p:nvCxnSpPr>
          <p:cNvPr id="376" name="Google Shape;376;p54"/>
          <p:cNvCxnSpPr/>
          <p:nvPr/>
        </p:nvCxnSpPr>
        <p:spPr>
          <a:xfrm>
            <a:off x="512406" y="5526840"/>
            <a:ext cx="10439400" cy="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77" name="Google Shape;377;p54"/>
          <p:cNvCxnSpPr/>
          <p:nvPr/>
        </p:nvCxnSpPr>
        <p:spPr>
          <a:xfrm>
            <a:off x="512406" y="4515592"/>
            <a:ext cx="10439400" cy="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78" name="Google Shape;378;p54"/>
          <p:cNvCxnSpPr/>
          <p:nvPr/>
        </p:nvCxnSpPr>
        <p:spPr>
          <a:xfrm>
            <a:off x="512406" y="3504345"/>
            <a:ext cx="10439400" cy="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79" name="Google Shape;379;p54"/>
          <p:cNvCxnSpPr/>
          <p:nvPr/>
        </p:nvCxnSpPr>
        <p:spPr>
          <a:xfrm>
            <a:off x="512406" y="2493098"/>
            <a:ext cx="10439400" cy="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80" name="Google Shape;380;p54"/>
          <p:cNvSpPr txBox="1"/>
          <p:nvPr/>
        </p:nvSpPr>
        <p:spPr>
          <a:xfrm>
            <a:off x="512407" y="2788024"/>
            <a:ext cx="18129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Karla Medium"/>
                <a:ea typeface="Karla Medium"/>
                <a:cs typeface="Karla Medium"/>
                <a:sym typeface="Karla Medium"/>
              </a:rPr>
              <a:t>01. Point #1</a:t>
            </a:r>
            <a:endParaRPr/>
          </a:p>
        </p:txBody>
      </p:sp>
      <p:sp>
        <p:nvSpPr>
          <p:cNvPr id="381" name="Google Shape;381;p54"/>
          <p:cNvSpPr/>
          <p:nvPr/>
        </p:nvSpPr>
        <p:spPr>
          <a:xfrm>
            <a:off x="5732105" y="2736438"/>
            <a:ext cx="5219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rPr>
              <a:t>Laoreet suspendisse interdum consectetur libero id faucibus nisl tincidut arcu risus quis varius quam quisque id diam velolutpat consequat mauris.</a:t>
            </a:r>
            <a:endParaRPr/>
          </a:p>
        </p:txBody>
      </p:sp>
      <p:sp>
        <p:nvSpPr>
          <p:cNvPr id="382" name="Google Shape;382;p54"/>
          <p:cNvSpPr txBox="1"/>
          <p:nvPr/>
        </p:nvSpPr>
        <p:spPr>
          <a:xfrm>
            <a:off x="512407" y="3783538"/>
            <a:ext cx="19926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Karla Medium"/>
                <a:ea typeface="Karla Medium"/>
                <a:cs typeface="Karla Medium"/>
                <a:sym typeface="Karla Medium"/>
              </a:rPr>
              <a:t>02. Point #2</a:t>
            </a:r>
            <a:endParaRPr/>
          </a:p>
        </p:txBody>
      </p:sp>
      <p:sp>
        <p:nvSpPr>
          <p:cNvPr id="383" name="Google Shape;383;p54"/>
          <p:cNvSpPr/>
          <p:nvPr/>
        </p:nvSpPr>
        <p:spPr>
          <a:xfrm>
            <a:off x="5732105" y="3747685"/>
            <a:ext cx="5219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rPr>
              <a:t>Laoreet suspendisse interdum consectetur libero id faucibus nisl tincidut arcu risus quis varius quam quisque id diam velolutpat consequat mauris.</a:t>
            </a:r>
            <a:endParaRPr/>
          </a:p>
        </p:txBody>
      </p:sp>
      <p:sp>
        <p:nvSpPr>
          <p:cNvPr id="384" name="Google Shape;384;p54"/>
          <p:cNvSpPr txBox="1"/>
          <p:nvPr/>
        </p:nvSpPr>
        <p:spPr>
          <a:xfrm>
            <a:off x="512408" y="4805772"/>
            <a:ext cx="20022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Karla Medium"/>
                <a:ea typeface="Karla Medium"/>
                <a:cs typeface="Karla Medium"/>
                <a:sym typeface="Karla Medium"/>
              </a:rPr>
              <a:t>03. Point #3</a:t>
            </a:r>
            <a:endParaRPr/>
          </a:p>
        </p:txBody>
      </p:sp>
      <p:sp>
        <p:nvSpPr>
          <p:cNvPr id="385" name="Google Shape;385;p54"/>
          <p:cNvSpPr/>
          <p:nvPr/>
        </p:nvSpPr>
        <p:spPr>
          <a:xfrm>
            <a:off x="5732105" y="4758932"/>
            <a:ext cx="5219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rPr>
              <a:t>Laoreet suspendisse interdum consectetur libero id faucibus nisl tincidut arcu risus quis varius quam quisque id diam velolutpat consequat mauris.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7906980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5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8" name="Google Shape;388;p5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9" name="Google Shape;389;p5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0" name="Google Shape;390;p5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1" name="Google Shape;391;p5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5339597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5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4" name="Google Shape;394;p5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395" name="Google Shape;395;p5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6" name="Google Shape;396;p5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7" name="Google Shape;397;p5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7124267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5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0" name="Google Shape;400;p5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1" name="Google Shape;401;p5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2" name="Google Shape;402;p5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3" name="Google Shape;403;p5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4" name="Google Shape;404;p5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389943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5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7" name="Google Shape;407;p58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08" name="Google Shape;408;p58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409" name="Google Shape;409;p5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0" name="Google Shape;410;p5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1" name="Google Shape;411;p5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9900135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5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4" name="Google Shape;414;p59"/>
          <p:cNvSpPr txBox="1">
            <a:spLocks noGrp="1"/>
          </p:cNvSpPr>
          <p:nvPr>
            <p:ph type="body" idx="1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5" name="Google Shape;415;p5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6" name="Google Shape;416;p5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7" name="Google Shape;417;p5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4186722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60"/>
          <p:cNvSpPr txBox="1">
            <a:spLocks noGrp="1"/>
          </p:cNvSpPr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0" name="Google Shape;420;p60"/>
          <p:cNvSpPr txBox="1">
            <a:spLocks noGrp="1"/>
          </p:cNvSpPr>
          <p:nvPr>
            <p:ph type="body" idx="1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1" name="Google Shape;421;p6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2" name="Google Shape;422;p6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3" name="Google Shape;423;p6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165063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Custom Layout">
  <p:cSld name="7_Custom Layout"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5" name="Google Shape;425;p61" descr="A blue and white corner&#10;&#10;AI-generated content may b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26" name="Google Shape;426;p6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7" name="Google Shape;427;p6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8" name="Google Shape;428;p6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9" name="Google Shape;429;p6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3083004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>
  <p:cSld name="Title Slide 1"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62"/>
          <p:cNvSpPr>
            <a:spLocks noGrp="1"/>
          </p:cNvSpPr>
          <p:nvPr>
            <p:ph type="pic" idx="2"/>
          </p:nvPr>
        </p:nvSpPr>
        <p:spPr>
          <a:xfrm>
            <a:off x="6848089" y="-385707"/>
            <a:ext cx="4345500" cy="45789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271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4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323">
          <p15:clr>
            <a:srgbClr val="FBAE40"/>
          </p15:clr>
        </p15:guide>
        <p15:guide id="2" pos="37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Custom Layout">
  <p:cSld name="4_Custom Layout"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63"/>
          <p:cNvSpPr>
            <a:spLocks noGrp="1"/>
          </p:cNvSpPr>
          <p:nvPr>
            <p:ph type="pic" idx="2"/>
          </p:nvPr>
        </p:nvSpPr>
        <p:spPr>
          <a:xfrm>
            <a:off x="897579" y="2879673"/>
            <a:ext cx="5112600" cy="31887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087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1">
  <p:cSld name="Custom Layout 1"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64"/>
          <p:cNvSpPr>
            <a:spLocks noGrp="1"/>
          </p:cNvSpPr>
          <p:nvPr>
            <p:ph type="pic" idx="2"/>
          </p:nvPr>
        </p:nvSpPr>
        <p:spPr>
          <a:xfrm>
            <a:off x="7370392" y="-152400"/>
            <a:ext cx="3645900" cy="48174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73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Custom Layout 1">
  <p:cSld name="7_Custom Layout 1"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65"/>
          <p:cNvSpPr>
            <a:spLocks noGrp="1"/>
          </p:cNvSpPr>
          <p:nvPr>
            <p:ph type="pic" idx="2"/>
          </p:nvPr>
        </p:nvSpPr>
        <p:spPr>
          <a:xfrm>
            <a:off x="7376870" y="-78658"/>
            <a:ext cx="4926900" cy="69366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922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4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3.xml"/><Relationship Id="rId21" Type="http://schemas.openxmlformats.org/officeDocument/2006/relationships/image" Target="../media/image5.png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0.xml"/><Relationship Id="rId19" Type="http://schemas.openxmlformats.org/officeDocument/2006/relationships/slideLayout" Target="../slideLayouts/slideLayout39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825625"/>
            <a:ext cx="114300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C57CF0-034F-450D-937C-718D5AF1A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A logo with a crescent moon&#10;&#10;AI-generated content may be incorrect.">
            <a:extLst>
              <a:ext uri="{FF2B5EF4-FFF2-40B4-BE49-F238E27FC236}">
                <a16:creationId xmlns:a16="http://schemas.microsoft.com/office/drawing/2014/main" id="{117979B4-0901-2F3F-4483-D31E6B812F7C}"/>
              </a:ext>
            </a:extLst>
          </p:cNvPr>
          <p:cNvPicPr>
            <a:picLocks noChangeAspect="1"/>
          </p:cNvPicPr>
          <p:nvPr userDrawn="1"/>
        </p:nvPicPr>
        <p:blipFill>
          <a:blip r:embed="rId22"/>
          <a:stretch>
            <a:fillRect/>
          </a:stretch>
        </p:blipFill>
        <p:spPr>
          <a:xfrm>
            <a:off x="91108" y="6035325"/>
            <a:ext cx="423798" cy="686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9" r:id="rId4"/>
    <p:sldLayoutId id="2147483660" r:id="rId5"/>
    <p:sldLayoutId id="2147483661" r:id="rId6"/>
    <p:sldLayoutId id="2147483654" r:id="rId7"/>
    <p:sldLayoutId id="2147483658" r:id="rId8"/>
    <p:sldLayoutId id="2147483662" r:id="rId9"/>
    <p:sldLayoutId id="2147483663" r:id="rId10"/>
    <p:sldLayoutId id="2147483664" r:id="rId11"/>
    <p:sldLayoutId id="2147483665" r:id="rId12"/>
    <p:sldLayoutId id="2147483666" r:id="rId13"/>
    <p:sldLayoutId id="2147483670" r:id="rId14"/>
    <p:sldLayoutId id="2147483671" r:id="rId15"/>
    <p:sldLayoutId id="2147483672" r:id="rId16"/>
    <p:sldLayoutId id="2147483674" r:id="rId17"/>
    <p:sldLayoutId id="2147483676" r:id="rId18"/>
    <p:sldLayoutId id="2147483677" r:id="rId19"/>
    <p:sldLayoutId id="2147483678" r:id="rId20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40" userDrawn="1">
          <p15:clr>
            <a:srgbClr val="547EBF"/>
          </p15:clr>
        </p15:guide>
        <p15:guide id="4" orient="horz" pos="240" userDrawn="1">
          <p15:clr>
            <a:srgbClr val="547EBF"/>
          </p15:clr>
        </p15:guide>
        <p15:guide id="5" pos="7440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7" pos="3960" userDrawn="1">
          <p15:clr>
            <a:srgbClr val="547EBF"/>
          </p15:clr>
        </p15:guide>
        <p15:guide id="8" pos="3720" userDrawn="1">
          <p15:clr>
            <a:srgbClr val="547EBF"/>
          </p15:clr>
        </p15:guide>
        <p15:guide id="9" pos="2112" userDrawn="1">
          <p15:clr>
            <a:srgbClr val="547EBF"/>
          </p15:clr>
        </p15:guide>
        <p15:guide id="10" pos="1848" userDrawn="1">
          <p15:clr>
            <a:srgbClr val="547EBF"/>
          </p15:clr>
        </p15:guide>
        <p15:guide id="11" pos="5568" userDrawn="1">
          <p15:clr>
            <a:srgbClr val="547EBF"/>
          </p15:clr>
        </p15:guide>
        <p15:guide id="12" pos="5832" userDrawn="1">
          <p15:clr>
            <a:srgbClr val="547EBF"/>
          </p15:clr>
        </p15:guide>
        <p15:guide id="13" pos="4968" userDrawn="1">
          <p15:clr>
            <a:srgbClr val="9FCC3B"/>
          </p15:clr>
        </p15:guide>
        <p15:guide id="14" pos="5208" userDrawn="1">
          <p15:clr>
            <a:srgbClr val="9FCC3B"/>
          </p15:clr>
        </p15:guide>
        <p15:guide id="15" pos="2712" userDrawn="1">
          <p15:clr>
            <a:srgbClr val="9FCC3B"/>
          </p15:clr>
        </p15:guide>
        <p15:guide id="16" pos="2472" userDrawn="1">
          <p15:clr>
            <a:srgbClr val="9FCC3B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4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sz="4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12" name="Google Shape;312;p4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13" name="Google Shape;313;p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14" name="Google Shape;314;p4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15" name="Google Shape;315;p4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16" name="Google Shape;316;p46"/>
          <p:cNvSpPr/>
          <p:nvPr/>
        </p:nvSpPr>
        <p:spPr>
          <a:xfrm>
            <a:off x="-37650" y="6119113"/>
            <a:ext cx="11353800" cy="586800"/>
          </a:xfrm>
          <a:prstGeom prst="rect">
            <a:avLst/>
          </a:prstGeom>
          <a:solidFill>
            <a:srgbClr val="D8031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7" name="Google Shape;317;p46" descr="A logo with a red swoosh&#10;&#10;AI-generated content may be incorrect.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11418159" y="5603036"/>
            <a:ext cx="681197" cy="11028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3106248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  <p:sldLayoutId id="2147483696" r:id="rId17"/>
    <p:sldLayoutId id="2147483697" r:id="rId18"/>
    <p:sldLayoutId id="2147483698" r:id="rId1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sv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4.svg"/><Relationship Id="rId5" Type="http://schemas.openxmlformats.org/officeDocument/2006/relationships/image" Target="../media/image33.png"/><Relationship Id="rId4" Type="http://schemas.openxmlformats.org/officeDocument/2006/relationships/image" Target="../media/image32.svg"/><Relationship Id="rId9" Type="http://schemas.openxmlformats.org/officeDocument/2006/relationships/image" Target="../media/image37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F3D98-3C30-4CFC-8643-C81E829C8C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493" y="256032"/>
            <a:ext cx="7096933" cy="3253931"/>
          </a:xfrm>
        </p:spPr>
        <p:txBody>
          <a:bodyPr/>
          <a:lstStyle/>
          <a:p>
            <a:r>
              <a:rPr lang="en-US" sz="5400" dirty="0"/>
              <a:t>M. Agnes Jones ES</a:t>
            </a:r>
            <a:br>
              <a:rPr lang="en-US" sz="5400" dirty="0"/>
            </a:br>
            <a:r>
              <a:rPr lang="en-US" sz="5400" dirty="0"/>
              <a:t>GO Team Business Meeting #3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68D447-28D3-4F5F-B2DC-FD67E90158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7493" y="3602038"/>
            <a:ext cx="9500507" cy="806675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November 13, 2025</a:t>
            </a:r>
          </a:p>
        </p:txBody>
      </p:sp>
    </p:spTree>
    <p:extLst>
      <p:ext uri="{BB962C8B-B14F-4D97-AF65-F5344CB8AC3E}">
        <p14:creationId xmlns:p14="http://schemas.microsoft.com/office/powerpoint/2010/main" val="2259308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008C8E05-4B70-5091-85B1-0D7BBEB8B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854" y="1"/>
            <a:ext cx="2763748" cy="1037690"/>
          </a:xfrm>
        </p:spPr>
        <p:txBody>
          <a:bodyPr/>
          <a:lstStyle/>
          <a:p>
            <a:r>
              <a:rPr lang="en-US" b="1">
                <a:latin typeface="Tenorite"/>
                <a:cs typeface="Poppins"/>
              </a:rPr>
              <a:t>Agenda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DA3C9F5-9CEB-264B-5336-19ABFCFFB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F268F-77EF-474B-8EE9-9DC3EFC3DF77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3B36B1-9E40-081E-C2C9-59889E0783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55" t="-19130" r="290" b="19130"/>
          <a:stretch>
            <a:fillRect/>
          </a:stretch>
        </p:blipFill>
        <p:spPr>
          <a:xfrm>
            <a:off x="11125200" y="-1391478"/>
            <a:ext cx="10668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581F689-B02A-6D5D-64A9-6B2ED5A1914C}"/>
              </a:ext>
            </a:extLst>
          </p:cNvPr>
          <p:cNvSpPr txBox="1"/>
          <p:nvPr/>
        </p:nvSpPr>
        <p:spPr>
          <a:xfrm>
            <a:off x="2437115" y="1181867"/>
            <a:ext cx="7317769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b="1" dirty="0"/>
              <a:t>Action Items </a:t>
            </a:r>
            <a:endParaRPr lang="en-US" sz="1600" dirty="0"/>
          </a:p>
          <a:p>
            <a:pPr lvl="1"/>
            <a:r>
              <a:rPr lang="en-US" dirty="0"/>
              <a:t>Approval of Agenda </a:t>
            </a:r>
            <a:endParaRPr lang="en-US" sz="1600" dirty="0"/>
          </a:p>
          <a:p>
            <a:pPr lvl="1"/>
            <a:r>
              <a:rPr lang="en-US" dirty="0"/>
              <a:t>Approval of Previous Minutes</a:t>
            </a:r>
            <a:endParaRPr lang="en-US" sz="1600" dirty="0"/>
          </a:p>
          <a:p>
            <a:pPr lvl="1"/>
            <a:r>
              <a:rPr lang="en-US" dirty="0"/>
              <a:t>Mission and Vision Vote</a:t>
            </a:r>
          </a:p>
          <a:p>
            <a:pPr lvl="1"/>
            <a:r>
              <a:rPr lang="en-US" b="1" dirty="0"/>
              <a:t>Discussion Items </a:t>
            </a:r>
          </a:p>
          <a:p>
            <a:pPr lvl="1"/>
            <a:r>
              <a:rPr lang="en-US" b="1" dirty="0"/>
              <a:t>	</a:t>
            </a:r>
            <a:r>
              <a:rPr lang="en-US" dirty="0"/>
              <a:t>2025-2030 Strategic Plan Development</a:t>
            </a:r>
            <a:endParaRPr lang="en-US" sz="1600" dirty="0"/>
          </a:p>
          <a:p>
            <a:pPr lvl="2"/>
            <a:r>
              <a:rPr lang="en-US" dirty="0"/>
              <a:t>Confirm Mission/Vision, Goals from Previous Meeting</a:t>
            </a:r>
            <a:endParaRPr lang="en-US" sz="1600" dirty="0"/>
          </a:p>
          <a:p>
            <a:pPr lvl="2"/>
            <a:r>
              <a:rPr lang="en-US" dirty="0"/>
              <a:t>Develop 2025-2030 Strategic Plan Objectives</a:t>
            </a:r>
            <a:endParaRPr lang="en-US" sz="1600" dirty="0"/>
          </a:p>
          <a:p>
            <a:pPr lvl="0"/>
            <a:r>
              <a:rPr lang="en-US" b="1" dirty="0"/>
              <a:t>Information Items </a:t>
            </a:r>
            <a:endParaRPr lang="en-US" b="1" i="1" dirty="0"/>
          </a:p>
          <a:p>
            <a:pPr lvl="0"/>
            <a:r>
              <a:rPr lang="en-US" b="1" i="1" dirty="0"/>
              <a:t>	</a:t>
            </a:r>
            <a:r>
              <a:rPr lang="en-US" dirty="0"/>
              <a:t>Principal’s Report</a:t>
            </a:r>
            <a:endParaRPr lang="en-US" sz="1600" dirty="0"/>
          </a:p>
          <a:p>
            <a:pPr lvl="1"/>
            <a:r>
              <a:rPr lang="en-US" dirty="0"/>
              <a:t>Cluster Advisory Team Report </a:t>
            </a:r>
            <a:endParaRPr lang="en-US" i="1" dirty="0"/>
          </a:p>
          <a:p>
            <a:pPr lvl="1"/>
            <a:r>
              <a:rPr lang="en-US" dirty="0"/>
              <a:t>APS Forward 2040 –Facilities Plan Update </a:t>
            </a:r>
            <a:r>
              <a:rPr lang="en-US" i="1" dirty="0"/>
              <a:t>(if needed)</a:t>
            </a:r>
            <a:endParaRPr lang="en-US" sz="1600" dirty="0"/>
          </a:p>
          <a:p>
            <a:pPr lvl="0"/>
            <a:r>
              <a:rPr lang="en-US" b="1" dirty="0"/>
              <a:t>Announcements </a:t>
            </a:r>
            <a:endParaRPr lang="en-US" b="1" i="1" dirty="0"/>
          </a:p>
          <a:p>
            <a:r>
              <a:rPr lang="en-US" b="1" dirty="0"/>
              <a:t>Public Comment </a:t>
            </a:r>
            <a:endParaRPr lang="en-US" b="1" i="1" dirty="0"/>
          </a:p>
          <a:p>
            <a:pPr lvl="0"/>
            <a:r>
              <a:rPr lang="en-US" b="1" dirty="0"/>
              <a:t>Adjournment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184004675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E6D38-302C-4E28-698F-2EC0F40F0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161" y="326424"/>
            <a:ext cx="5181600" cy="803734"/>
          </a:xfrm>
        </p:spPr>
        <p:txBody>
          <a:bodyPr anchor="t"/>
          <a:lstStyle/>
          <a:p>
            <a:r>
              <a:rPr lang="en-US" b="1"/>
              <a:t>Action Items</a:t>
            </a:r>
          </a:p>
        </p:txBody>
      </p:sp>
      <p:sp>
        <p:nvSpPr>
          <p:cNvPr id="4" name="Parallelogram 3">
            <a:extLst>
              <a:ext uri="{FF2B5EF4-FFF2-40B4-BE49-F238E27FC236}">
                <a16:creationId xmlns:a16="http://schemas.microsoft.com/office/drawing/2014/main" id="{29EAFABC-B9D4-53F6-9EFF-2216CD185FE3}"/>
              </a:ext>
            </a:extLst>
          </p:cNvPr>
          <p:cNvSpPr/>
          <p:nvPr/>
        </p:nvSpPr>
        <p:spPr>
          <a:xfrm flipH="1">
            <a:off x="6561762" y="-10160"/>
            <a:ext cx="5630238" cy="6868160"/>
          </a:xfrm>
          <a:prstGeom prst="parallelogram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D45863-530E-16BC-B1F1-C027C3B596B9}"/>
              </a:ext>
            </a:extLst>
          </p:cNvPr>
          <p:cNvSpPr txBox="1"/>
          <p:nvPr/>
        </p:nvSpPr>
        <p:spPr>
          <a:xfrm>
            <a:off x="207161" y="1931542"/>
            <a:ext cx="714054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n-US" sz="3600" dirty="0"/>
              <a:t>Approval of Agenda 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n-US" sz="3600" dirty="0"/>
              <a:t>Approval of Previous Minutes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n-US" sz="3600" dirty="0"/>
              <a:t> Mission and Vision Selection</a:t>
            </a:r>
          </a:p>
        </p:txBody>
      </p:sp>
      <p:pic>
        <p:nvPicPr>
          <p:cNvPr id="7" name="Picture 6" descr="A black and white logo&#10;&#10;AI-generated content may be incorrect.">
            <a:extLst>
              <a:ext uri="{FF2B5EF4-FFF2-40B4-BE49-F238E27FC236}">
                <a16:creationId xmlns:a16="http://schemas.microsoft.com/office/drawing/2014/main" id="{6B9068F5-6B12-A5D2-1BF4-160099A9CD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2561" y="6061753"/>
            <a:ext cx="1652043" cy="649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1999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B6A01D7-8FA4-5D34-9FD8-B467520D4E76}"/>
              </a:ext>
            </a:extLst>
          </p:cNvPr>
          <p:cNvSpPr txBox="1">
            <a:spLocks/>
          </p:cNvSpPr>
          <p:nvPr/>
        </p:nvSpPr>
        <p:spPr>
          <a:xfrm>
            <a:off x="163882" y="277699"/>
            <a:ext cx="9779183" cy="1325563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fontAlgn="auto">
              <a:spcAft>
                <a:spcPts val="600"/>
              </a:spcAft>
              <a:buClrTx/>
              <a:buSzTx/>
              <a:tabLst/>
              <a:defRPr/>
            </a:pPr>
            <a:r>
              <a:rPr lang="en-US" sz="4100" dirty="0">
                <a:solidFill>
                  <a:srgbClr val="C00000"/>
                </a:solidFill>
              </a:rPr>
              <a:t>M. Agnes Jones </a:t>
            </a:r>
            <a:r>
              <a:rPr kumimoji="0" lang="en-US" sz="41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Proposed Updates to School Vision: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DAF32C4-89EA-FD40-34E7-595997B7F1F5}"/>
              </a:ext>
            </a:extLst>
          </p:cNvPr>
          <p:cNvSpPr txBox="1"/>
          <p:nvPr/>
        </p:nvSpPr>
        <p:spPr>
          <a:xfrm>
            <a:off x="1167493" y="2087561"/>
            <a:ext cx="6712077" cy="3366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R="0" lvl="0" fontAlgn="auto">
              <a:spcBef>
                <a:spcPts val="1000"/>
              </a:spcBef>
              <a:spcAft>
                <a:spcPts val="600"/>
              </a:spcAft>
              <a:buClrTx/>
              <a:buSzTx/>
              <a:tabLst/>
              <a:defRPr/>
            </a:pPr>
            <a:endParaRPr kumimoji="0" lang="en-US" sz="2800" b="1" i="1" u="none" strike="noStrike" kern="1200" cap="none" spc="0" normalizeH="0" baseline="0" noProof="0">
              <a:ln>
                <a:noFill/>
              </a:ln>
              <a:effectLst/>
              <a:uLnTx/>
              <a:uFillTx/>
            </a:endParaRPr>
          </a:p>
          <a:p>
            <a:pPr marR="0" lvl="0" fontAlgn="auto">
              <a:spcBef>
                <a:spcPts val="1000"/>
              </a:spcBef>
              <a:spcAft>
                <a:spcPts val="600"/>
              </a:spcAft>
              <a:buClrTx/>
              <a:buSzTx/>
              <a:tabLst/>
              <a:defRPr/>
            </a:pPr>
            <a:endParaRPr kumimoji="0" lang="en-US" sz="2800" b="1" i="1" u="none" strike="noStrike" kern="1200" cap="none" spc="0" normalizeH="0" baseline="0" noProof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5587E845-4598-5BE8-87D3-A56688A444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294A09A9-5501-47C1-A89A-A340965A2BE2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A95108A-DBEB-90EA-A44A-7FB7AB1AEF5D}"/>
              </a:ext>
            </a:extLst>
          </p:cNvPr>
          <p:cNvSpPr txBox="1"/>
          <p:nvPr/>
        </p:nvSpPr>
        <p:spPr>
          <a:xfrm>
            <a:off x="843148" y="1555001"/>
            <a:ext cx="6853220" cy="50253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R="0" lvl="0" fontAlgn="auto">
              <a:spcBef>
                <a:spcPts val="10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en-US" sz="2000" b="1" dirty="0">
                <a:solidFill>
                  <a:srgbClr val="FF0000"/>
                </a:solidFill>
              </a:rPr>
              <a:t>We agreed to narrow the six proposed options down to three finalists, which will then be shared with students for a final vote.</a:t>
            </a:r>
            <a:endParaRPr lang="en-US" sz="2000" b="1" i="1" dirty="0">
              <a:solidFill>
                <a:srgbClr val="FF0000"/>
              </a:solidFill>
            </a:endParaRPr>
          </a:p>
          <a:p>
            <a:r>
              <a:rPr lang="en-US" sz="2000" dirty="0"/>
              <a:t>1. Every child shines through equitable STEAM and arts-based learning that builds confidence, curiosity, and community.</a:t>
            </a:r>
          </a:p>
          <a:p>
            <a:endParaRPr lang="en-US" sz="2000" dirty="0"/>
          </a:p>
          <a:p>
            <a:r>
              <a:rPr lang="en-US" sz="2000" dirty="0"/>
              <a:t>2. Empowering every learner to </a:t>
            </a:r>
            <a:r>
              <a:rPr lang="en-US" sz="2000" i="1" dirty="0"/>
              <a:t>uncover their brilliance</a:t>
            </a:r>
            <a:r>
              <a:rPr lang="en-US" sz="2000" dirty="0"/>
              <a:t> through STEAM innovation and equity in action.</a:t>
            </a:r>
          </a:p>
          <a:p>
            <a:endParaRPr lang="en-US" sz="2000" dirty="0"/>
          </a:p>
          <a:p>
            <a:r>
              <a:rPr lang="en-US" sz="2000" dirty="0"/>
              <a:t>3. Building confidence, creativity, and excellence through authentic STEAM experiences.</a:t>
            </a:r>
          </a:p>
          <a:p>
            <a:endParaRPr lang="en-US" sz="2000" dirty="0"/>
          </a:p>
          <a:p>
            <a:r>
              <a:rPr lang="en-US" sz="2000" dirty="0"/>
              <a:t>4. Every learner thrives in a culture of belonging, creativity, and STEAM exploration.</a:t>
            </a:r>
          </a:p>
          <a:p>
            <a:endParaRPr lang="en-US" sz="2000" dirty="0"/>
          </a:p>
          <a:p>
            <a:r>
              <a:rPr lang="en-US" sz="2000" dirty="0"/>
              <a:t>5. Developing compassionate problem-solvers who lead with equity, empathy, and a STEAM mindset.</a:t>
            </a:r>
          </a:p>
          <a:p>
            <a:endParaRPr lang="en-US" sz="2000" dirty="0"/>
          </a:p>
          <a:p>
            <a:r>
              <a:rPr lang="en-US" sz="2000" dirty="0"/>
              <a:t>6. Through STEAM, we prepare students to imagine, design, and lead change for all.</a:t>
            </a:r>
          </a:p>
          <a:p>
            <a:pPr marR="0" lvl="0" fontAlgn="auto">
              <a:spcBef>
                <a:spcPts val="1000"/>
              </a:spcBef>
              <a:spcAft>
                <a:spcPts val="600"/>
              </a:spcAft>
              <a:buClrTx/>
              <a:buSzTx/>
              <a:tabLst/>
              <a:defRPr/>
            </a:pPr>
            <a:endParaRPr lang="en-US" sz="2000" b="1" i="1" dirty="0"/>
          </a:p>
        </p:txBody>
      </p:sp>
      <p:pic>
        <p:nvPicPr>
          <p:cNvPr id="1026" name="Picture 2" descr="Mission Statement vs. Vision Statement: What's the Difference? - Thomas  Griffin">
            <a:extLst>
              <a:ext uri="{FF2B5EF4-FFF2-40B4-BE49-F238E27FC236}">
                <a16:creationId xmlns:a16="http://schemas.microsoft.com/office/drawing/2014/main" id="{91899A7D-02F5-A420-497F-8D73A9F546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9736" y="2356478"/>
            <a:ext cx="4266657" cy="2828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04894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749E25-B849-70C1-A052-08B3871718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C1C2D890-413C-F3E4-3769-2661EAAB2A33}"/>
              </a:ext>
            </a:extLst>
          </p:cNvPr>
          <p:cNvSpPr txBox="1">
            <a:spLocks/>
          </p:cNvSpPr>
          <p:nvPr/>
        </p:nvSpPr>
        <p:spPr>
          <a:xfrm>
            <a:off x="163882" y="277699"/>
            <a:ext cx="9779183" cy="1325563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fontAlgn="auto">
              <a:spcAft>
                <a:spcPts val="600"/>
              </a:spcAft>
              <a:buClrTx/>
              <a:buSzTx/>
              <a:tabLst/>
              <a:defRPr/>
            </a:pPr>
            <a:r>
              <a:rPr lang="en-US" sz="4100" dirty="0">
                <a:solidFill>
                  <a:srgbClr val="C00000"/>
                </a:solidFill>
              </a:rPr>
              <a:t>M. Agnes Jones </a:t>
            </a:r>
            <a:r>
              <a:rPr kumimoji="0" lang="en-US" sz="41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Proposed Updates to School </a:t>
            </a:r>
            <a:r>
              <a:rPr lang="en-US" sz="4100" dirty="0"/>
              <a:t>Mission</a:t>
            </a:r>
            <a:r>
              <a:rPr kumimoji="0" lang="en-US" sz="41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D7730F7-1007-38BA-BE1E-897D7C5DDCCC}"/>
              </a:ext>
            </a:extLst>
          </p:cNvPr>
          <p:cNvSpPr txBox="1"/>
          <p:nvPr/>
        </p:nvSpPr>
        <p:spPr>
          <a:xfrm>
            <a:off x="1167493" y="2087561"/>
            <a:ext cx="6712077" cy="3366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R="0" lvl="0" fontAlgn="auto">
              <a:spcBef>
                <a:spcPts val="1000"/>
              </a:spcBef>
              <a:spcAft>
                <a:spcPts val="600"/>
              </a:spcAft>
              <a:buClrTx/>
              <a:buSzTx/>
              <a:tabLst/>
              <a:defRPr/>
            </a:pPr>
            <a:endParaRPr kumimoji="0" lang="en-US" sz="2800" b="1" i="1" u="none" strike="noStrike" kern="1200" cap="none" spc="0" normalizeH="0" baseline="0" noProof="0">
              <a:ln>
                <a:noFill/>
              </a:ln>
              <a:effectLst/>
              <a:uLnTx/>
              <a:uFillTx/>
            </a:endParaRPr>
          </a:p>
          <a:p>
            <a:pPr marR="0" lvl="0" fontAlgn="auto">
              <a:spcBef>
                <a:spcPts val="1000"/>
              </a:spcBef>
              <a:spcAft>
                <a:spcPts val="600"/>
              </a:spcAft>
              <a:buClrTx/>
              <a:buSzTx/>
              <a:tabLst/>
              <a:defRPr/>
            </a:pPr>
            <a:endParaRPr kumimoji="0" lang="en-US" sz="2800" b="1" i="1" u="none" strike="noStrike" kern="1200" cap="none" spc="0" normalizeH="0" baseline="0" noProof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6FFA3802-6F19-0AAB-065D-AF24F36106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294A09A9-5501-47C1-A89A-A340965A2BE2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0EDE549-73EE-BD48-E210-5A7285CF1481}"/>
              </a:ext>
            </a:extLst>
          </p:cNvPr>
          <p:cNvSpPr txBox="1"/>
          <p:nvPr/>
        </p:nvSpPr>
        <p:spPr>
          <a:xfrm>
            <a:off x="843148" y="1555001"/>
            <a:ext cx="6853220" cy="50253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pPr marR="0" lvl="0" fontAlgn="auto">
              <a:spcBef>
                <a:spcPts val="10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en-US" sz="2000" b="1" dirty="0">
                <a:solidFill>
                  <a:srgbClr val="FF0000"/>
                </a:solidFill>
              </a:rPr>
              <a:t>We agreed to narrow the six proposed options down to three finalists, which will then be shared with students for a final vote.</a:t>
            </a:r>
          </a:p>
          <a:p>
            <a:pPr marR="0" lvl="0" fontAlgn="auto">
              <a:spcBef>
                <a:spcPts val="1000"/>
              </a:spcBef>
              <a:spcAft>
                <a:spcPts val="600"/>
              </a:spcAft>
              <a:buClrTx/>
              <a:buSzTx/>
              <a:tabLst/>
              <a:defRPr/>
            </a:pPr>
            <a:endParaRPr lang="en-US" sz="2000" i="1" dirty="0">
              <a:solidFill>
                <a:srgbClr val="FF0000"/>
              </a:solidFill>
            </a:endParaRPr>
          </a:p>
          <a:p>
            <a:r>
              <a:rPr lang="en-US" sz="2000" dirty="0"/>
              <a:t>1)We deliver rigorous, differentiated STEAM-enriched instruction, ensuring every MAJ student feels seen, supported, and challenged to think critically, collaborate, and solve real-world problems.</a:t>
            </a:r>
          </a:p>
          <a:p>
            <a:endParaRPr lang="en-US" sz="2000" dirty="0"/>
          </a:p>
          <a:p>
            <a:r>
              <a:rPr lang="en-US" sz="2000" dirty="0"/>
              <a:t>2)We provide high-quality, explicit teaching and STEAM-integrated, arts-rich experiences daily, building strong relationships and partnerships so every child grows academically, socially, and creatively.</a:t>
            </a:r>
          </a:p>
          <a:p>
            <a:endParaRPr lang="en-US" sz="2000" dirty="0"/>
          </a:p>
          <a:p>
            <a:r>
              <a:rPr lang="en-US" sz="2000" dirty="0"/>
              <a:t>3)From Pre-K to 5th, we develop literacy and numeracy foundations and foster curiosity through hands-on STEAM instruction, nurturing critical thinking and a growth mindset so students set goals and own their progress.</a:t>
            </a:r>
          </a:p>
          <a:p>
            <a:endParaRPr lang="en-US" sz="2000" dirty="0"/>
          </a:p>
          <a:p>
            <a:r>
              <a:rPr lang="en-US" sz="2000" dirty="0"/>
              <a:t>4)We combine rigorous, data-informed teaching with STEAM integration, ensuring each student belongs, learns deeply, and practices collaboration, creativity, and problem-solving.</a:t>
            </a:r>
          </a:p>
          <a:p>
            <a:endParaRPr lang="en-US" sz="2000" dirty="0"/>
          </a:p>
          <a:p>
            <a:r>
              <a:rPr lang="en-US" sz="2000" dirty="0"/>
              <a:t>5)We cultivate inclusive classrooms and deliver explicit instruction through STEAM-focused, arts-infused learning, engaging families and partners to advance every child’s achievement and well-being.</a:t>
            </a:r>
          </a:p>
          <a:p>
            <a:endParaRPr lang="en-US" sz="2000" dirty="0"/>
          </a:p>
          <a:p>
            <a:r>
              <a:rPr lang="en-US" sz="2000" dirty="0"/>
              <a:t>6)Through daily, high-quality instruction and real-world STEAM learning, we partner with families and the community so every student sets goals, meets them, and contributes positively to the greater society.</a:t>
            </a:r>
          </a:p>
          <a:p>
            <a:endParaRPr lang="en-US" sz="2000" b="1" i="1" dirty="0"/>
          </a:p>
        </p:txBody>
      </p:sp>
      <p:pic>
        <p:nvPicPr>
          <p:cNvPr id="1026" name="Picture 2" descr="Mission Statement vs. Vision Statement: What's the Difference? - Thomas  Griffin">
            <a:extLst>
              <a:ext uri="{FF2B5EF4-FFF2-40B4-BE49-F238E27FC236}">
                <a16:creationId xmlns:a16="http://schemas.microsoft.com/office/drawing/2014/main" id="{D53EA487-C279-2073-1448-783EE4D12D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9736" y="2356478"/>
            <a:ext cx="4266657" cy="2828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12538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0295B-54B9-4937-90E3-BAB9CE69E3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8212" y="2235200"/>
            <a:ext cx="6245912" cy="2387600"/>
          </a:xfrm>
        </p:spPr>
        <p:txBody>
          <a:bodyPr anchor="ctr"/>
          <a:lstStyle/>
          <a:p>
            <a:r>
              <a:rPr lang="en-US"/>
              <a:t>Discussion Items</a:t>
            </a:r>
          </a:p>
        </p:txBody>
      </p:sp>
    </p:spTree>
    <p:extLst>
      <p:ext uri="{BB962C8B-B14F-4D97-AF65-F5344CB8AC3E}">
        <p14:creationId xmlns:p14="http://schemas.microsoft.com/office/powerpoint/2010/main" val="12759058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06252E-BDCC-187C-E37B-551B2B85CD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857" y="1941286"/>
            <a:ext cx="9916886" cy="2387600"/>
          </a:xfrm>
        </p:spPr>
        <p:txBody>
          <a:bodyPr>
            <a:noAutofit/>
          </a:bodyPr>
          <a:lstStyle/>
          <a:p>
            <a:r>
              <a:rPr lang="en-US" sz="4400">
                <a:latin typeface="Montserrat ExtraBold" panose="00000900000000000000" pitchFamily="50" charset="0"/>
              </a:rPr>
              <a:t>Continuing the</a:t>
            </a:r>
            <a:br>
              <a:rPr lang="en-US" sz="4400">
                <a:latin typeface="Montserrat ExtraBold" panose="00000900000000000000" pitchFamily="50" charset="0"/>
              </a:rPr>
            </a:br>
            <a:r>
              <a:rPr lang="en-US" sz="4400" b="1">
                <a:latin typeface="Montserrat ExtraBold" panose="00000900000000000000" pitchFamily="50" charset="0"/>
              </a:rPr>
              <a:t>2025-2030</a:t>
            </a:r>
            <a:r>
              <a:rPr lang="en-US" sz="4400">
                <a:latin typeface="Montserrat ExtraBold" panose="00000900000000000000" pitchFamily="50" charset="0"/>
              </a:rPr>
              <a:t> </a:t>
            </a:r>
            <a:r>
              <a:rPr lang="en-US" sz="4400" b="1">
                <a:latin typeface="Montserrat ExtraBold" panose="00000900000000000000" pitchFamily="50" charset="0"/>
              </a:rPr>
              <a:t>School Strategic Plan Development Process</a:t>
            </a:r>
          </a:p>
        </p:txBody>
      </p:sp>
    </p:spTree>
    <p:extLst>
      <p:ext uri="{BB962C8B-B14F-4D97-AF65-F5344CB8AC3E}">
        <p14:creationId xmlns:p14="http://schemas.microsoft.com/office/powerpoint/2010/main" val="11005032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Google Shape;735;p99"/>
          <p:cNvSpPr txBox="1"/>
          <p:nvPr/>
        </p:nvSpPr>
        <p:spPr>
          <a:xfrm>
            <a:off x="255141" y="133565"/>
            <a:ext cx="11673155" cy="53091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sng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ExtraBold" panose="00000900000000000000" pitchFamily="50" charset="0"/>
              </a:rPr>
              <a:t>School Strategic Planning Overview</a:t>
            </a:r>
            <a:endParaRPr kumimoji="0" sz="3600" b="1" i="0" u="sng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 ExtraBold" panose="00000900000000000000" pitchFamily="50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7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sng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Purpose</a:t>
            </a:r>
            <a:endParaRPr lang="en-US" sz="2700" b="1" u="sng">
              <a:solidFill>
                <a:srgbClr val="000000"/>
              </a:solidFill>
              <a:latin typeface="Arial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To cascade the district strategic plan to the school level, while grounding our focus in the school’s Continuous Improvement Plan. This will </a:t>
            </a:r>
            <a:r>
              <a:rPr kumimoji="0" lang="en-US" sz="27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create alignment, reduce confusion, and simplify our efforts</a:t>
            </a:r>
            <a:r>
              <a:rPr kumimoji="0" lang="en-US" sz="27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</a:t>
            </a:r>
            <a:endParaRPr kumimoji="0" sz="2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sng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Timeline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700">
                <a:solidFill>
                  <a:srgbClr val="000000"/>
                </a:solidFill>
                <a:latin typeface="Arial"/>
              </a:rPr>
              <a:t>O</a:t>
            </a:r>
            <a:r>
              <a:rPr kumimoji="0" lang="en-US" sz="27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ur school’s 2030 Strategic Goals and Objectives should be </a:t>
            </a:r>
            <a:r>
              <a:rPr kumimoji="0" lang="en-US" sz="27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updated, approved and ranked by January 2026</a:t>
            </a:r>
            <a:r>
              <a:rPr kumimoji="0" lang="en-US" sz="27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 Schools will focus on the strategies as part of FY27 Budget and Continuous Improvement Plan processes.</a:t>
            </a:r>
            <a:endParaRPr kumimoji="0" sz="2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01775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D9043DAF-AEED-54FE-1023-D166B74768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/>
        </p:blipFill>
        <p:spPr>
          <a:xfrm>
            <a:off x="871779" y="1176016"/>
            <a:ext cx="9858598" cy="554545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0B592630-CD62-5174-6753-A006DA672E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294A09A9-5501-47C1-A89A-A340965A2BE2}" type="slidenum">
              <a:rPr lang="en-US" smtClean="0"/>
              <a:pPr>
                <a:spcAft>
                  <a:spcPts val="600"/>
                </a:spcAft>
              </a:pPr>
              <a:t>9</a:t>
            </a:fld>
            <a:endParaRPr lang="en-US"/>
          </a:p>
        </p:txBody>
      </p:sp>
      <p:sp>
        <p:nvSpPr>
          <p:cNvPr id="6" name="Google Shape;727;p98">
            <a:extLst>
              <a:ext uri="{FF2B5EF4-FFF2-40B4-BE49-F238E27FC236}">
                <a16:creationId xmlns:a16="http://schemas.microsoft.com/office/drawing/2014/main" id="{EE8A33F9-BE9F-4904-9D30-92F7D154CC79}"/>
              </a:ext>
            </a:extLst>
          </p:cNvPr>
          <p:cNvSpPr txBox="1"/>
          <p:nvPr/>
        </p:nvSpPr>
        <p:spPr>
          <a:xfrm>
            <a:off x="0" y="0"/>
            <a:ext cx="10591800" cy="58473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rgbClr val="000000"/>
              </a:buClr>
              <a:defRPr/>
            </a:pPr>
            <a:r>
              <a:rPr lang="en-US" sz="3200" kern="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Revisiting the APS 2025-2030</a:t>
            </a: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ea typeface="Georgia"/>
                <a:cs typeface="Georgia"/>
                <a:sym typeface="Georgia"/>
              </a:rPr>
              <a:t> Strategic Plan</a:t>
            </a:r>
            <a:endParaRPr kumimoji="0" sz="3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3B5A6A1-2EFF-160C-6BC0-DE3E503746EA}"/>
              </a:ext>
            </a:extLst>
          </p:cNvPr>
          <p:cNvSpPr/>
          <p:nvPr/>
        </p:nvSpPr>
        <p:spPr>
          <a:xfrm>
            <a:off x="0" y="5769428"/>
            <a:ext cx="762000" cy="10771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2504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19;p97">
            <a:extLst>
              <a:ext uri="{FF2B5EF4-FFF2-40B4-BE49-F238E27FC236}">
                <a16:creationId xmlns:a16="http://schemas.microsoft.com/office/drawing/2014/main" id="{EAFA286B-3C33-D518-7388-3BC17B6AC3DE}"/>
              </a:ext>
            </a:extLst>
          </p:cNvPr>
          <p:cNvSpPr txBox="1"/>
          <p:nvPr/>
        </p:nvSpPr>
        <p:spPr>
          <a:xfrm>
            <a:off x="1806000" y="672391"/>
            <a:ext cx="8580000" cy="70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ea typeface="Georgia"/>
                <a:cs typeface="Georgia"/>
                <a:sym typeface="Georgia"/>
              </a:rPr>
              <a:t>GO Team’s Focus (Governance)</a:t>
            </a:r>
            <a:endParaRPr kumimoji="0" sz="4000" b="0" i="1" u="none" strike="noStrike" kern="1200" cap="none" spc="0" normalizeH="0" baseline="0" noProof="0">
              <a:ln>
                <a:noFill/>
              </a:ln>
              <a:solidFill>
                <a:srgbClr val="DDDDDD"/>
              </a:solidFill>
              <a:effectLst/>
              <a:uLnTx/>
              <a:uFillTx/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5800780-D9C6-CC64-8149-3BDE9A08CA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6867" y="1799216"/>
            <a:ext cx="9892374" cy="3841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1033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" name="Google Shape;764;p101"/>
          <p:cNvSpPr txBox="1">
            <a:spLocks noGrp="1"/>
          </p:cNvSpPr>
          <p:nvPr>
            <p:ph type="sldNum" idx="12"/>
          </p:nvPr>
        </p:nvSpPr>
        <p:spPr>
          <a:xfrm>
            <a:off x="8610600" y="637812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cs typeface="Poppins"/>
                <a:sym typeface="Poppin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11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cs typeface="Poppins"/>
              <a:sym typeface="Poppins"/>
            </a:endParaRPr>
          </a:p>
        </p:txBody>
      </p:sp>
      <p:sp>
        <p:nvSpPr>
          <p:cNvPr id="765" name="Google Shape;765;p101"/>
          <p:cNvSpPr txBox="1"/>
          <p:nvPr/>
        </p:nvSpPr>
        <p:spPr>
          <a:xfrm>
            <a:off x="152400" y="114779"/>
            <a:ext cx="102834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700" b="1" i="0" u="sng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Montserrat ExtraBold" panose="00000900000000000000" pitchFamily="50" charset="0"/>
                <a:cs typeface="Arial"/>
                <a:sym typeface="Arial"/>
              </a:rPr>
              <a:t>School Strategic Planning Process</a:t>
            </a:r>
            <a:r>
              <a:rPr lang="en-US" sz="2700" b="1" u="sng" kern="0">
                <a:solidFill>
                  <a:schemeClr val="accent1"/>
                </a:solidFill>
                <a:latin typeface="Montserrat ExtraBold" panose="00000900000000000000" pitchFamily="50" charset="0"/>
                <a:cs typeface="Arial"/>
                <a:sym typeface="Arial"/>
              </a:rPr>
              <a:t> Overview</a:t>
            </a:r>
            <a:endParaRPr kumimoji="0" sz="1100" b="1" i="0" u="sng" strike="noStrike" kern="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Montserrat ExtraBold" panose="00000900000000000000" pitchFamily="50" charset="0"/>
              <a:cs typeface="Arial"/>
              <a:sym typeface="Arial"/>
            </a:endParaRPr>
          </a:p>
        </p:txBody>
      </p:sp>
      <p:pic>
        <p:nvPicPr>
          <p:cNvPr id="766" name="Google Shape;766;p1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9675" y="5609263"/>
            <a:ext cx="723900" cy="1190625"/>
          </a:xfrm>
          <a:prstGeom prst="rect">
            <a:avLst/>
          </a:prstGeom>
          <a:noFill/>
          <a:ln>
            <a:noFill/>
          </a:ln>
        </p:spPr>
      </p:pic>
      <p:sp>
        <p:nvSpPr>
          <p:cNvPr id="767" name="Google Shape;767;p101"/>
          <p:cNvSpPr txBox="1"/>
          <p:nvPr/>
        </p:nvSpPr>
        <p:spPr>
          <a:xfrm>
            <a:off x="1126748" y="991167"/>
            <a:ext cx="4417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Review Data</a:t>
            </a:r>
            <a:endParaRPr kumimoji="0" sz="20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68" name="Google Shape;768;p101"/>
          <p:cNvSpPr/>
          <p:nvPr/>
        </p:nvSpPr>
        <p:spPr>
          <a:xfrm>
            <a:off x="324725" y="909812"/>
            <a:ext cx="612600" cy="612600"/>
          </a:xfrm>
          <a:prstGeom prst="ellipse">
            <a:avLst/>
          </a:prstGeom>
          <a:solidFill>
            <a:srgbClr val="F4CCCC"/>
          </a:solidFill>
          <a:ln>
            <a:noFill/>
          </a:ln>
        </p:spPr>
        <p:txBody>
          <a:bodyPr spcFirstLastPara="1" wrap="square" lIns="71300" tIns="35625" rIns="71300" bIns="356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4"/>
              <a:buFont typeface="Arial"/>
              <a:buNone/>
              <a:tabLst/>
              <a:defRPr/>
            </a:pPr>
            <a:endParaRPr kumimoji="0" sz="1403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69" name="Google Shape;769;p101"/>
          <p:cNvSpPr txBox="1"/>
          <p:nvPr/>
        </p:nvSpPr>
        <p:spPr>
          <a:xfrm>
            <a:off x="439372" y="892771"/>
            <a:ext cx="417300" cy="6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300" tIns="71300" rIns="71300" bIns="713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119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1</a:t>
            </a:r>
            <a:endParaRPr kumimoji="0" sz="1091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770" name="Google Shape;770;p101"/>
          <p:cNvSpPr txBox="1"/>
          <p:nvPr/>
        </p:nvSpPr>
        <p:spPr>
          <a:xfrm>
            <a:off x="1112248" y="3665603"/>
            <a:ext cx="4940100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Identify 2025-2030 Strategic Objectives </a:t>
            </a:r>
            <a:endParaRPr kumimoji="0" sz="20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Reflect on 2020-2025 Strategic Plan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Roboto"/>
            </a:endParaRPr>
          </a:p>
          <a:p>
            <a:pPr marL="4572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Review and Discuss Additional Objectives Going Forward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Roboto"/>
            </a:endParaRPr>
          </a:p>
        </p:txBody>
      </p:sp>
      <p:sp>
        <p:nvSpPr>
          <p:cNvPr id="771" name="Google Shape;771;p101"/>
          <p:cNvSpPr/>
          <p:nvPr/>
        </p:nvSpPr>
        <p:spPr>
          <a:xfrm>
            <a:off x="341731" y="1736719"/>
            <a:ext cx="612600" cy="612600"/>
          </a:xfrm>
          <a:prstGeom prst="ellipse">
            <a:avLst/>
          </a:prstGeom>
          <a:solidFill>
            <a:srgbClr val="F4CCCC"/>
          </a:solidFill>
          <a:ln>
            <a:noFill/>
          </a:ln>
        </p:spPr>
        <p:txBody>
          <a:bodyPr spcFirstLastPara="1" wrap="square" lIns="71300" tIns="35625" rIns="71300" bIns="356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4"/>
              <a:buFont typeface="Arial"/>
              <a:buNone/>
              <a:tabLst/>
              <a:defRPr/>
            </a:pPr>
            <a:endParaRPr kumimoji="0" sz="1403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72" name="Google Shape;772;p101"/>
          <p:cNvSpPr txBox="1"/>
          <p:nvPr/>
        </p:nvSpPr>
        <p:spPr>
          <a:xfrm>
            <a:off x="456378" y="1719678"/>
            <a:ext cx="417300" cy="6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300" tIns="71300" rIns="71300" bIns="713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119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2</a:t>
            </a:r>
            <a:endParaRPr kumimoji="0" sz="1091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773" name="Google Shape;773;p101"/>
          <p:cNvSpPr/>
          <p:nvPr/>
        </p:nvSpPr>
        <p:spPr>
          <a:xfrm>
            <a:off x="341726" y="2580772"/>
            <a:ext cx="612600" cy="612600"/>
          </a:xfrm>
          <a:prstGeom prst="ellipse">
            <a:avLst/>
          </a:prstGeom>
          <a:solidFill>
            <a:srgbClr val="F4CCCC"/>
          </a:solidFill>
          <a:ln>
            <a:noFill/>
          </a:ln>
        </p:spPr>
        <p:txBody>
          <a:bodyPr spcFirstLastPara="1" wrap="square" lIns="71300" tIns="35625" rIns="71300" bIns="356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4"/>
              <a:buFont typeface="Arial"/>
              <a:buNone/>
              <a:tabLst/>
              <a:defRPr/>
            </a:pPr>
            <a:endParaRPr kumimoji="0" sz="1403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74" name="Google Shape;774;p101"/>
          <p:cNvSpPr txBox="1"/>
          <p:nvPr/>
        </p:nvSpPr>
        <p:spPr>
          <a:xfrm>
            <a:off x="456373" y="2563731"/>
            <a:ext cx="417300" cy="6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300" tIns="71300" rIns="71300" bIns="713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119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3</a:t>
            </a:r>
            <a:endParaRPr kumimoji="0" sz="1091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775" name="Google Shape;775;p101"/>
          <p:cNvSpPr txBox="1"/>
          <p:nvPr/>
        </p:nvSpPr>
        <p:spPr>
          <a:xfrm>
            <a:off x="1116114" y="4957479"/>
            <a:ext cx="4202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76" name="Google Shape;776;p101"/>
          <p:cNvSpPr/>
          <p:nvPr/>
        </p:nvSpPr>
        <p:spPr>
          <a:xfrm>
            <a:off x="324719" y="3658691"/>
            <a:ext cx="612600" cy="612600"/>
          </a:xfrm>
          <a:prstGeom prst="ellipse">
            <a:avLst/>
          </a:prstGeom>
          <a:solidFill>
            <a:srgbClr val="F4CCCC"/>
          </a:solidFill>
          <a:ln>
            <a:noFill/>
          </a:ln>
        </p:spPr>
        <p:txBody>
          <a:bodyPr spcFirstLastPara="1" wrap="square" lIns="71300" tIns="35625" rIns="71300" bIns="356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4"/>
              <a:buFont typeface="Arial"/>
              <a:buNone/>
              <a:tabLst/>
              <a:defRPr/>
            </a:pPr>
            <a:endParaRPr kumimoji="0" sz="1403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77" name="Google Shape;777;p101"/>
          <p:cNvSpPr txBox="1"/>
          <p:nvPr/>
        </p:nvSpPr>
        <p:spPr>
          <a:xfrm>
            <a:off x="439366" y="3641650"/>
            <a:ext cx="417300" cy="6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300" tIns="71300" rIns="71300" bIns="713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119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4</a:t>
            </a:r>
            <a:endParaRPr kumimoji="0" sz="1091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778" name="Google Shape;778;p101"/>
          <p:cNvSpPr txBox="1"/>
          <p:nvPr/>
        </p:nvSpPr>
        <p:spPr>
          <a:xfrm>
            <a:off x="1051966" y="4989002"/>
            <a:ext cx="4940100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Approve Your Strategic Plan &amp; Rank Your Strategic Objectives for FY27</a:t>
            </a:r>
            <a:endParaRPr kumimoji="0" sz="20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Roboto"/>
            </a:endParaRPr>
          </a:p>
        </p:txBody>
      </p:sp>
      <p:sp>
        <p:nvSpPr>
          <p:cNvPr id="779" name="Google Shape;779;p101"/>
          <p:cNvSpPr/>
          <p:nvPr/>
        </p:nvSpPr>
        <p:spPr>
          <a:xfrm>
            <a:off x="324719" y="4915766"/>
            <a:ext cx="612600" cy="612600"/>
          </a:xfrm>
          <a:prstGeom prst="ellipse">
            <a:avLst/>
          </a:prstGeom>
          <a:solidFill>
            <a:srgbClr val="F4CCCC"/>
          </a:solidFill>
          <a:ln>
            <a:noFill/>
          </a:ln>
        </p:spPr>
        <p:txBody>
          <a:bodyPr spcFirstLastPara="1" wrap="square" lIns="71300" tIns="35625" rIns="71300" bIns="356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4"/>
              <a:buFont typeface="Arial"/>
              <a:buNone/>
              <a:tabLst/>
              <a:defRPr/>
            </a:pPr>
            <a:endParaRPr kumimoji="0" sz="1403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80" name="Google Shape;780;p101"/>
          <p:cNvSpPr txBox="1"/>
          <p:nvPr/>
        </p:nvSpPr>
        <p:spPr>
          <a:xfrm>
            <a:off x="439366" y="4898725"/>
            <a:ext cx="417300" cy="6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300" tIns="71300" rIns="71300" bIns="713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119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5</a:t>
            </a:r>
            <a:endParaRPr kumimoji="0" sz="1091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781" name="Google Shape;781;p101"/>
          <p:cNvSpPr txBox="1"/>
          <p:nvPr/>
        </p:nvSpPr>
        <p:spPr>
          <a:xfrm>
            <a:off x="1112248" y="2517965"/>
            <a:ext cx="47661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Confirm 2030 Goals</a:t>
            </a:r>
            <a:endParaRPr kumimoji="0" sz="20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Create CIP Goals to 2030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Identify Additional Goals</a:t>
            </a:r>
            <a:endParaRPr kumimoji="0" sz="20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82" name="Google Shape;782;p101"/>
          <p:cNvSpPr txBox="1"/>
          <p:nvPr/>
        </p:nvSpPr>
        <p:spPr>
          <a:xfrm>
            <a:off x="6208570" y="1133958"/>
            <a:ext cx="5404800" cy="48320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1" u="sng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Sample GO Team Business Meeting Cadence</a:t>
            </a:r>
            <a:endParaRPr kumimoji="0" sz="1800" b="1" i="1" u="sng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1" i="1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Business Meeting 1:</a:t>
            </a:r>
            <a:endParaRPr kumimoji="0" sz="18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Review Data </a:t>
            </a:r>
            <a:r>
              <a:rPr kumimoji="0" lang="en-US" sz="1100" b="0" i="1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(MAP, GMAS, Graduation Rate, CCRPI, etc.)</a:t>
            </a:r>
            <a:endParaRPr kumimoji="0" sz="1100" b="0" i="1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Business Meeting 2: </a:t>
            </a:r>
            <a:endParaRPr kumimoji="0" sz="18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Review Data (School KPIs)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Align Mission/Vision/ Purpose 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Confirm 2030 Goals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Business Meeting 3: </a:t>
            </a:r>
            <a:endParaRPr kumimoji="0" sz="18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Identify 2025-2030 Strategic Objectives 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Business Meeting 4 (Budget Allocation): </a:t>
            </a:r>
            <a:endParaRPr kumimoji="0" sz="18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457200" lvl="0" indent="-355600">
              <a:buClr>
                <a:srgbClr val="000000"/>
              </a:buClr>
              <a:buSzPts val="2000"/>
              <a:buFont typeface="Roboto"/>
              <a:buChar char="●"/>
              <a:defRPr/>
            </a:pPr>
            <a:r>
              <a:rPr lang="en-US" kern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Approve Your Strategic Plan &amp; Rank Your Strategic Objectives for FY27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83" name="Google Shape;783;p101"/>
          <p:cNvSpPr txBox="1"/>
          <p:nvPr/>
        </p:nvSpPr>
        <p:spPr>
          <a:xfrm>
            <a:off x="1126748" y="1842899"/>
            <a:ext cx="4417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Align Mission/Vision/Purpose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1DC4EE-6798-F284-51A9-161BF6C00E2B}"/>
              </a:ext>
            </a:extLst>
          </p:cNvPr>
          <p:cNvSpPr/>
          <p:nvPr/>
        </p:nvSpPr>
        <p:spPr>
          <a:xfrm>
            <a:off x="6067771" y="1168988"/>
            <a:ext cx="5510857" cy="4555054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73007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Content Placeholder 19">
            <a:extLst>
              <a:ext uri="{FF2B5EF4-FFF2-40B4-BE49-F238E27FC236}">
                <a16:creationId xmlns:a16="http://schemas.microsoft.com/office/drawing/2014/main" id="{23677F96-EDD3-5E01-6745-873B9F430D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0546" y="3026664"/>
            <a:ext cx="3567113" cy="2024320"/>
          </a:xfrm>
          <a:prstGeom prst="rect">
            <a:avLst/>
          </a:prstGeom>
        </p:spPr>
      </p:pic>
      <p:pic>
        <p:nvPicPr>
          <p:cNvPr id="24" name="Content Placeholder 23">
            <a:extLst>
              <a:ext uri="{FF2B5EF4-FFF2-40B4-BE49-F238E27FC236}">
                <a16:creationId xmlns:a16="http://schemas.microsoft.com/office/drawing/2014/main" id="{629F107C-C6C6-5FBF-9C5F-EC17BFD37D3E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3"/>
          <a:stretch>
            <a:fillRect/>
          </a:stretch>
        </p:blipFill>
        <p:spPr>
          <a:xfrm>
            <a:off x="4481683" y="3051108"/>
            <a:ext cx="3374856" cy="1891005"/>
          </a:xfrm>
          <a:prstGeom prst="rect">
            <a:avLst/>
          </a:prstGeom>
        </p:spPr>
      </p:pic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56068E8B-256D-024E-0D77-FFF7342C6AA3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764718" y="2101776"/>
            <a:ext cx="3173278" cy="522514"/>
          </a:xfrm>
        </p:spPr>
        <p:txBody>
          <a:bodyPr/>
          <a:lstStyle/>
          <a:p>
            <a:r>
              <a:rPr lang="en-US" kern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Reviewed Our </a:t>
            </a:r>
          </a:p>
          <a:p>
            <a:r>
              <a:rPr lang="en-US" kern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School Data</a:t>
            </a:r>
          </a:p>
          <a:p>
            <a:endParaRPr lang="en-US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0200865F-EF75-BC89-833F-54426DDEF4CF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4683261" y="2101776"/>
            <a:ext cx="3173278" cy="522514"/>
          </a:xfrm>
        </p:spPr>
        <p:txBody>
          <a:bodyPr/>
          <a:lstStyle/>
          <a:p>
            <a:r>
              <a:rPr lang="en-US" kern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Aligned Our </a:t>
            </a:r>
          </a:p>
          <a:p>
            <a:r>
              <a:rPr lang="en-US" kern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Mission and Vision</a:t>
            </a:r>
            <a:endParaRPr lang="en-US" sz="2000" b="0" kern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6" name="Content Placeholder 25">
            <a:extLst>
              <a:ext uri="{FF2B5EF4-FFF2-40B4-BE49-F238E27FC236}">
                <a16:creationId xmlns:a16="http://schemas.microsoft.com/office/drawing/2014/main" id="{0E964772-7F0A-AF8D-E8C9-167EBE5E3122}"/>
              </a:ext>
            </a:extLst>
          </p:cNvPr>
          <p:cNvPicPr>
            <a:picLocks noGrp="1" noChangeAspect="1"/>
          </p:cNvPicPr>
          <p:nvPr>
            <p:ph idx="13"/>
          </p:nvPr>
        </p:nvPicPr>
        <p:blipFill>
          <a:blip r:embed="rId4"/>
          <a:stretch>
            <a:fillRect/>
          </a:stretch>
        </p:blipFill>
        <p:spPr>
          <a:xfrm>
            <a:off x="8264849" y="3041987"/>
            <a:ext cx="3576088" cy="2024320"/>
          </a:xfrm>
          <a:prstGeom prst="rect">
            <a:avLst/>
          </a:prstGeom>
        </p:spPr>
      </p:pic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047C1A5A-5910-EA70-C8ED-F494542D0C75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264849" y="2114771"/>
            <a:ext cx="3173278" cy="522514"/>
          </a:xfrm>
        </p:spPr>
        <p:txBody>
          <a:bodyPr/>
          <a:lstStyle/>
          <a:p>
            <a:r>
              <a:rPr lang="en-US" kern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Confirmed Our </a:t>
            </a:r>
          </a:p>
          <a:p>
            <a:r>
              <a:rPr lang="en-US" kern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2030 Goals</a:t>
            </a:r>
          </a:p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E694F3-FAB3-C156-2074-A5CB927F1D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12</a:t>
            </a:fld>
            <a:endParaRPr lang="en-US"/>
          </a:p>
        </p:txBody>
      </p:sp>
      <p:sp>
        <p:nvSpPr>
          <p:cNvPr id="27" name="Google Shape;819;p104">
            <a:extLst>
              <a:ext uri="{FF2B5EF4-FFF2-40B4-BE49-F238E27FC236}">
                <a16:creationId xmlns:a16="http://schemas.microsoft.com/office/drawing/2014/main" id="{FC050104-08AA-3E6B-809F-675F3288F44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30641" y="518750"/>
            <a:ext cx="9780587" cy="70784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31800"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tabLst/>
              <a:defRPr/>
            </a:pPr>
            <a:r>
              <a:rPr lang="en-US" sz="4000" kern="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In</a:t>
            </a:r>
            <a:r>
              <a:rPr kumimoji="0" lang="en-US" sz="400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ea typeface="Georgia"/>
                <a:cs typeface="Georgia"/>
                <a:sym typeface="Georgia"/>
              </a:rPr>
              <a:t> Our Last Meeting We…</a:t>
            </a:r>
            <a:endParaRPr kumimoji="0" sz="400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6F603BF-A9DF-F314-8ED9-95F0C5E183A6}"/>
              </a:ext>
            </a:extLst>
          </p:cNvPr>
          <p:cNvGrpSpPr/>
          <p:nvPr/>
        </p:nvGrpSpPr>
        <p:grpSpPr>
          <a:xfrm>
            <a:off x="97973" y="2187316"/>
            <a:ext cx="612600" cy="629641"/>
            <a:chOff x="97973" y="2187316"/>
            <a:chExt cx="612600" cy="629641"/>
          </a:xfrm>
        </p:grpSpPr>
        <p:sp>
          <p:nvSpPr>
            <p:cNvPr id="28" name="Google Shape;768;p101">
              <a:extLst>
                <a:ext uri="{FF2B5EF4-FFF2-40B4-BE49-F238E27FC236}">
                  <a16:creationId xmlns:a16="http://schemas.microsoft.com/office/drawing/2014/main" id="{869F3850-0541-6FCB-FE25-DB20775CD187}"/>
                </a:ext>
              </a:extLst>
            </p:cNvPr>
            <p:cNvSpPr/>
            <p:nvPr/>
          </p:nvSpPr>
          <p:spPr>
            <a:xfrm>
              <a:off x="97973" y="2204357"/>
              <a:ext cx="612600" cy="612600"/>
            </a:xfrm>
            <a:prstGeom prst="ellipse">
              <a:avLst/>
            </a:prstGeom>
            <a:solidFill>
              <a:srgbClr val="F4CCCC"/>
            </a:solidFill>
            <a:ln>
              <a:noFill/>
            </a:ln>
          </p:spPr>
          <p:txBody>
            <a:bodyPr spcFirstLastPara="1" wrap="square" lIns="71300" tIns="35625" rIns="71300" bIns="3562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4"/>
                <a:buFont typeface="Arial"/>
                <a:buNone/>
                <a:tabLst/>
                <a:defRPr/>
              </a:pPr>
              <a:endParaRPr kumimoji="0" sz="1403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9" name="Google Shape;769;p101">
              <a:extLst>
                <a:ext uri="{FF2B5EF4-FFF2-40B4-BE49-F238E27FC236}">
                  <a16:creationId xmlns:a16="http://schemas.microsoft.com/office/drawing/2014/main" id="{46A5D19B-4E7D-8607-4426-389D4FE981D7}"/>
                </a:ext>
              </a:extLst>
            </p:cNvPr>
            <p:cNvSpPr txBox="1"/>
            <p:nvPr/>
          </p:nvSpPr>
          <p:spPr>
            <a:xfrm>
              <a:off x="212620" y="2187316"/>
              <a:ext cx="4173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1300" tIns="71300" rIns="71300" bIns="7130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3119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rPr>
                <a:t>1</a:t>
              </a:r>
              <a:endParaRPr kumimoji="0" sz="1091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80257FB0-8CEB-A6EB-5DED-10A351FFDE57}"/>
              </a:ext>
            </a:extLst>
          </p:cNvPr>
          <p:cNvGrpSpPr/>
          <p:nvPr/>
        </p:nvGrpSpPr>
        <p:grpSpPr>
          <a:xfrm>
            <a:off x="7653319" y="2166757"/>
            <a:ext cx="612600" cy="623996"/>
            <a:chOff x="7468261" y="2014357"/>
            <a:chExt cx="612600" cy="623996"/>
          </a:xfrm>
        </p:grpSpPr>
        <p:sp>
          <p:nvSpPr>
            <p:cNvPr id="32" name="Google Shape;768;p101">
              <a:extLst>
                <a:ext uri="{FF2B5EF4-FFF2-40B4-BE49-F238E27FC236}">
                  <a16:creationId xmlns:a16="http://schemas.microsoft.com/office/drawing/2014/main" id="{3ECEA9E6-BE38-752B-7F68-E95B04E74075}"/>
                </a:ext>
              </a:extLst>
            </p:cNvPr>
            <p:cNvSpPr/>
            <p:nvPr/>
          </p:nvSpPr>
          <p:spPr>
            <a:xfrm>
              <a:off x="7468261" y="2020057"/>
              <a:ext cx="612600" cy="612600"/>
            </a:xfrm>
            <a:prstGeom prst="ellipse">
              <a:avLst/>
            </a:prstGeom>
            <a:solidFill>
              <a:srgbClr val="F4CCCC"/>
            </a:solidFill>
            <a:ln>
              <a:noFill/>
            </a:ln>
          </p:spPr>
          <p:txBody>
            <a:bodyPr spcFirstLastPara="1" wrap="square" lIns="71300" tIns="35625" rIns="71300" bIns="3562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4"/>
                <a:buFont typeface="Arial"/>
                <a:buNone/>
                <a:tabLst/>
                <a:defRPr/>
              </a:pPr>
              <a:endParaRPr kumimoji="0" sz="1403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3" name="Google Shape;769;p101">
              <a:extLst>
                <a:ext uri="{FF2B5EF4-FFF2-40B4-BE49-F238E27FC236}">
                  <a16:creationId xmlns:a16="http://schemas.microsoft.com/office/drawing/2014/main" id="{74530FAB-934D-837D-E4DA-49DE5724A9E6}"/>
                </a:ext>
              </a:extLst>
            </p:cNvPr>
            <p:cNvSpPr txBox="1"/>
            <p:nvPr/>
          </p:nvSpPr>
          <p:spPr>
            <a:xfrm>
              <a:off x="7599314" y="2014357"/>
              <a:ext cx="417300" cy="6239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1300" tIns="71300" rIns="71300" bIns="7130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en-US" sz="3119" b="1" kern="0">
                  <a:solidFill>
                    <a:srgbClr val="000000"/>
                  </a:solidFill>
                  <a:latin typeface="Arial"/>
                  <a:cs typeface="Arial"/>
                  <a:sym typeface="Arial"/>
                </a:rPr>
                <a:t>3</a:t>
              </a:r>
              <a:endParaRPr kumimoji="0" sz="1091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D46741C-55D3-621F-B5B4-7C2743179C47}"/>
              </a:ext>
            </a:extLst>
          </p:cNvPr>
          <p:cNvGrpSpPr/>
          <p:nvPr/>
        </p:nvGrpSpPr>
        <p:grpSpPr>
          <a:xfrm>
            <a:off x="3875646" y="2101776"/>
            <a:ext cx="612600" cy="629641"/>
            <a:chOff x="97973" y="2187316"/>
            <a:chExt cx="612600" cy="629641"/>
          </a:xfrm>
        </p:grpSpPr>
        <p:sp>
          <p:nvSpPr>
            <p:cNvPr id="35" name="Google Shape;768;p101">
              <a:extLst>
                <a:ext uri="{FF2B5EF4-FFF2-40B4-BE49-F238E27FC236}">
                  <a16:creationId xmlns:a16="http://schemas.microsoft.com/office/drawing/2014/main" id="{D4FD39EB-4E6A-D853-F8C4-45BEDB5D8111}"/>
                </a:ext>
              </a:extLst>
            </p:cNvPr>
            <p:cNvSpPr/>
            <p:nvPr/>
          </p:nvSpPr>
          <p:spPr>
            <a:xfrm>
              <a:off x="97973" y="2204357"/>
              <a:ext cx="612600" cy="612600"/>
            </a:xfrm>
            <a:prstGeom prst="ellipse">
              <a:avLst/>
            </a:prstGeom>
            <a:solidFill>
              <a:srgbClr val="F4CCCC"/>
            </a:solidFill>
            <a:ln>
              <a:noFill/>
            </a:ln>
          </p:spPr>
          <p:txBody>
            <a:bodyPr spcFirstLastPara="1" wrap="square" lIns="71300" tIns="35625" rIns="71300" bIns="3562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4"/>
                <a:buFont typeface="Arial"/>
                <a:buNone/>
                <a:tabLst/>
                <a:defRPr/>
              </a:pPr>
              <a:endParaRPr kumimoji="0" sz="1403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6" name="Google Shape;769;p101">
              <a:extLst>
                <a:ext uri="{FF2B5EF4-FFF2-40B4-BE49-F238E27FC236}">
                  <a16:creationId xmlns:a16="http://schemas.microsoft.com/office/drawing/2014/main" id="{3E98C6B7-2097-4EE9-B0A1-3088B3C18F06}"/>
                </a:ext>
              </a:extLst>
            </p:cNvPr>
            <p:cNvSpPr txBox="1"/>
            <p:nvPr/>
          </p:nvSpPr>
          <p:spPr>
            <a:xfrm>
              <a:off x="212620" y="2187316"/>
              <a:ext cx="417300" cy="6239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1300" tIns="71300" rIns="71300" bIns="7130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en-US" sz="3119" b="1" kern="0">
                  <a:solidFill>
                    <a:srgbClr val="000000"/>
                  </a:solidFill>
                  <a:latin typeface="Arial"/>
                  <a:cs typeface="Arial"/>
                  <a:sym typeface="Arial"/>
                </a:rPr>
                <a:t>2</a:t>
              </a:r>
              <a:endParaRPr kumimoji="0" sz="1091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66111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260BA9-8466-1EE0-8E80-88748880D1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CEB7C2A-99CF-3ED8-4AA5-4CEDA5FC8279}"/>
              </a:ext>
            </a:extLst>
          </p:cNvPr>
          <p:cNvSpPr txBox="1">
            <a:spLocks/>
          </p:cNvSpPr>
          <p:nvPr/>
        </p:nvSpPr>
        <p:spPr>
          <a:xfrm>
            <a:off x="78920" y="163286"/>
            <a:ext cx="9779183" cy="1325563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spcAft>
                <a:spcPts val="600"/>
              </a:spcAft>
              <a:defRPr/>
            </a:pPr>
            <a:r>
              <a:rPr kumimoji="0" lang="en-US" sz="41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M.</a:t>
            </a:r>
            <a:r>
              <a:rPr lang="en-US" sz="4100" dirty="0">
                <a:solidFill>
                  <a:srgbClr val="C00000"/>
                </a:solidFill>
              </a:rPr>
              <a:t> Agnes Jones ES </a:t>
            </a:r>
            <a:r>
              <a:rPr kumimoji="0" lang="en-US" sz="41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Proposed Goals for the 2025-2030 Strategic Plan:</a:t>
            </a:r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E7F8766D-A500-FAC2-0C2D-B8DDCED981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294A09A9-5501-47C1-A89A-A340965A2BE2}" type="slidenum">
              <a:rPr lang="en-US" smtClean="0"/>
              <a:pPr>
                <a:spcAft>
                  <a:spcPts val="600"/>
                </a:spcAft>
              </a:pPr>
              <a:t>13</a:t>
            </a:fld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A21BB249-557B-A990-2480-6C8066045A5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256" r="21714" b="2"/>
          <a:stretch>
            <a:fillRect/>
          </a:stretch>
        </p:blipFill>
        <p:spPr>
          <a:xfrm>
            <a:off x="1167493" y="2087561"/>
            <a:ext cx="2876604" cy="336681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71469F2-9BE1-F023-54EE-C4807512E456}"/>
              </a:ext>
            </a:extLst>
          </p:cNvPr>
          <p:cNvSpPr txBox="1"/>
          <p:nvPr/>
        </p:nvSpPr>
        <p:spPr>
          <a:xfrm>
            <a:off x="4774055" y="1706563"/>
            <a:ext cx="6250452" cy="453934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/>
          <a:p>
            <a:pPr defTabSz="457200">
              <a:lnSpc>
                <a:spcPct val="80000"/>
              </a:lnSpc>
              <a:defRPr/>
            </a:pPr>
            <a:r>
              <a:rPr lang="en-US" b="1" dirty="0">
                <a:solidFill>
                  <a:srgbClr val="000000"/>
                </a:solidFill>
                <a:latin typeface="+mj-lt"/>
              </a:rPr>
              <a:t>By 2030</a:t>
            </a:r>
            <a:r>
              <a:rPr lang="en-US" dirty="0">
                <a:solidFill>
                  <a:srgbClr val="000000"/>
                </a:solidFill>
                <a:latin typeface="+mj-lt"/>
              </a:rPr>
              <a:t>, </a:t>
            </a:r>
            <a:r>
              <a:rPr lang="en-US" dirty="0">
                <a:latin typeface="+mj-lt"/>
              </a:rPr>
              <a:t>3rd-5th grade students will increase ELA proficiency by 25% from 17% to 42% and decrease beginning learners by 25% from 60% to 35%. Additionally, SWD will increase ELA proficiency by 25% from 3% to 28% and decrease beginning learners by 25% from 88% to 63%.</a:t>
            </a:r>
          </a:p>
          <a:p>
            <a:pPr defTabSz="457200">
              <a:lnSpc>
                <a:spcPct val="80000"/>
              </a:lnSpc>
              <a:defRPr/>
            </a:pPr>
            <a:r>
              <a:rPr lang="en-US" dirty="0">
                <a:latin typeface="+mj-lt"/>
              </a:rPr>
              <a:t> </a:t>
            </a:r>
          </a:p>
          <a:p>
            <a:pPr defTabSz="457200">
              <a:lnSpc>
                <a:spcPct val="80000"/>
              </a:lnSpc>
              <a:defRPr/>
            </a:pPr>
            <a:r>
              <a:rPr lang="en-US" b="1" dirty="0">
                <a:solidFill>
                  <a:srgbClr val="000000"/>
                </a:solidFill>
                <a:latin typeface="+mj-lt"/>
              </a:rPr>
              <a:t>By 2030</a:t>
            </a:r>
            <a:r>
              <a:rPr lang="en-US" dirty="0">
                <a:solidFill>
                  <a:srgbClr val="000000"/>
                </a:solidFill>
                <a:latin typeface="+mj-lt"/>
              </a:rPr>
              <a:t>, </a:t>
            </a:r>
            <a:r>
              <a:rPr lang="en-US" dirty="0">
                <a:latin typeface="+mj-lt"/>
              </a:rPr>
              <a:t>3rd-5th grade students will increase Math proficiency by 25% from 13% to 38% and decrease beginning learners by 25% from 54% to 29%. Additionally, SWD will increase Math proficiency by 25% from 6.1% to 31.1% and decrease beginning learners by 25% from 91% to 66%</a:t>
            </a:r>
          </a:p>
          <a:p>
            <a:pPr defTabSz="457200">
              <a:lnSpc>
                <a:spcPct val="80000"/>
              </a:lnSpc>
              <a:defRPr/>
            </a:pPr>
            <a:endParaRPr lang="en-US" b="1" dirty="0">
              <a:solidFill>
                <a:srgbClr val="000000"/>
              </a:solidFill>
              <a:latin typeface="+mj-lt"/>
            </a:endParaRPr>
          </a:p>
          <a:p>
            <a:pPr defTabSz="457200">
              <a:lnSpc>
                <a:spcPct val="80000"/>
              </a:lnSpc>
              <a:defRPr/>
            </a:pPr>
            <a:r>
              <a:rPr lang="en-US" b="1" dirty="0">
                <a:solidFill>
                  <a:srgbClr val="000000"/>
                </a:solidFill>
                <a:latin typeface="+mj-lt"/>
              </a:rPr>
              <a:t>By 2030</a:t>
            </a:r>
            <a:r>
              <a:rPr lang="en-US" dirty="0">
                <a:solidFill>
                  <a:srgbClr val="000000"/>
                </a:solidFill>
                <a:latin typeface="+mj-lt"/>
              </a:rPr>
              <a:t>, the CCRPI attendance rate will remain at or above 90%, by ensuring chronic absenteeism as determined by GADOE does not exceed 10% days absent for the student's enrollment period greater than 30 days, with an emphasis on the following subgroups: SWD (76.2) Black (77.2)</a:t>
            </a:r>
          </a:p>
          <a:p>
            <a:pPr defTabSz="457200">
              <a:lnSpc>
                <a:spcPct val="80000"/>
              </a:lnSpc>
              <a:defRPr/>
            </a:pPr>
            <a:endParaRPr kumimoji="0" lang="en-US" b="1" i="1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defTabSz="457200">
              <a:lnSpc>
                <a:spcPct val="80000"/>
              </a:lnSpc>
              <a:defRPr/>
            </a:pPr>
            <a:r>
              <a:rPr kumimoji="0" lang="en-US" b="1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By 2030, Staff engagement will increase from 33.3 to 49.1%</a:t>
            </a:r>
          </a:p>
        </p:txBody>
      </p:sp>
    </p:spTree>
    <p:extLst>
      <p:ext uri="{BB962C8B-B14F-4D97-AF65-F5344CB8AC3E}">
        <p14:creationId xmlns:p14="http://schemas.microsoft.com/office/powerpoint/2010/main" val="34431421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3">
          <a:extLst>
            <a:ext uri="{FF2B5EF4-FFF2-40B4-BE49-F238E27FC236}">
              <a16:creationId xmlns:a16="http://schemas.microsoft.com/office/drawing/2014/main" id="{AA1F116E-52A2-7A74-2947-34A843474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" name="Google Shape;764;p101">
            <a:extLst>
              <a:ext uri="{FF2B5EF4-FFF2-40B4-BE49-F238E27FC236}">
                <a16:creationId xmlns:a16="http://schemas.microsoft.com/office/drawing/2014/main" id="{524298F5-FFB9-625A-D950-34C6E0F2EBF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610600" y="637812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cs typeface="Poppins"/>
                <a:sym typeface="Poppin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14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cs typeface="Poppins"/>
              <a:sym typeface="Poppins"/>
            </a:endParaRPr>
          </a:p>
        </p:txBody>
      </p:sp>
      <p:sp>
        <p:nvSpPr>
          <p:cNvPr id="765" name="Google Shape;765;p101">
            <a:extLst>
              <a:ext uri="{FF2B5EF4-FFF2-40B4-BE49-F238E27FC236}">
                <a16:creationId xmlns:a16="http://schemas.microsoft.com/office/drawing/2014/main" id="{30318820-2202-F39A-366B-80093C30C99E}"/>
              </a:ext>
            </a:extLst>
          </p:cNvPr>
          <p:cNvSpPr txBox="1"/>
          <p:nvPr/>
        </p:nvSpPr>
        <p:spPr>
          <a:xfrm>
            <a:off x="324338" y="114779"/>
            <a:ext cx="11543323" cy="1015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2700" b="1" i="0" u="sng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Montserrat ExtraBold" panose="00000900000000000000" pitchFamily="50" charset="0"/>
                <a:cs typeface="Arial"/>
                <a:sym typeface="Arial"/>
              </a:rPr>
              <a:t>Today’s Focus: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27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ExtraBold" panose="00000900000000000000" pitchFamily="50" charset="0"/>
                <a:cs typeface="Arial"/>
                <a:sym typeface="Arial"/>
              </a:rPr>
              <a:t>School Strategic Planning Process: Step 4 </a:t>
            </a:r>
            <a:endParaRPr kumimoji="0" lang="en-US" sz="11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 ExtraBold" panose="00000900000000000000" pitchFamily="50" charset="0"/>
              <a:cs typeface="Arial"/>
              <a:sym typeface="Arial"/>
            </a:endParaRPr>
          </a:p>
        </p:txBody>
      </p:sp>
      <p:pic>
        <p:nvPicPr>
          <p:cNvPr id="766" name="Google Shape;766;p101">
            <a:extLst>
              <a:ext uri="{FF2B5EF4-FFF2-40B4-BE49-F238E27FC236}">
                <a16:creationId xmlns:a16="http://schemas.microsoft.com/office/drawing/2014/main" id="{9EB0B90C-2D91-4136-ABED-E4EF363FB3A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9675" y="5609263"/>
            <a:ext cx="723900" cy="1190625"/>
          </a:xfrm>
          <a:prstGeom prst="rect">
            <a:avLst/>
          </a:prstGeom>
          <a:noFill/>
          <a:ln>
            <a:noFill/>
          </a:ln>
        </p:spPr>
      </p:pic>
      <p:sp>
        <p:nvSpPr>
          <p:cNvPr id="767" name="Google Shape;767;p101">
            <a:extLst>
              <a:ext uri="{FF2B5EF4-FFF2-40B4-BE49-F238E27FC236}">
                <a16:creationId xmlns:a16="http://schemas.microsoft.com/office/drawing/2014/main" id="{59BA5B23-75F1-8CB5-418E-1612F4A87E45}"/>
              </a:ext>
            </a:extLst>
          </p:cNvPr>
          <p:cNvSpPr txBox="1"/>
          <p:nvPr/>
        </p:nvSpPr>
        <p:spPr>
          <a:xfrm>
            <a:off x="1102298" y="1419896"/>
            <a:ext cx="4417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Review Data</a:t>
            </a:r>
            <a:endParaRPr kumimoji="0" sz="20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68" name="Google Shape;768;p101">
            <a:extLst>
              <a:ext uri="{FF2B5EF4-FFF2-40B4-BE49-F238E27FC236}">
                <a16:creationId xmlns:a16="http://schemas.microsoft.com/office/drawing/2014/main" id="{0608E7DB-FD29-698E-65A9-D2B8EB9AB1DB}"/>
              </a:ext>
            </a:extLst>
          </p:cNvPr>
          <p:cNvSpPr/>
          <p:nvPr/>
        </p:nvSpPr>
        <p:spPr>
          <a:xfrm>
            <a:off x="300275" y="1338541"/>
            <a:ext cx="612600" cy="612600"/>
          </a:xfrm>
          <a:prstGeom prst="ellipse">
            <a:avLst/>
          </a:prstGeom>
          <a:solidFill>
            <a:srgbClr val="F4CCCC"/>
          </a:solidFill>
          <a:ln>
            <a:noFill/>
          </a:ln>
        </p:spPr>
        <p:txBody>
          <a:bodyPr spcFirstLastPara="1" wrap="square" lIns="71300" tIns="35625" rIns="71300" bIns="356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4"/>
              <a:buFont typeface="Arial"/>
              <a:buNone/>
              <a:tabLst/>
              <a:defRPr/>
            </a:pPr>
            <a:endParaRPr kumimoji="0" sz="1403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69" name="Google Shape;769;p101">
            <a:extLst>
              <a:ext uri="{FF2B5EF4-FFF2-40B4-BE49-F238E27FC236}">
                <a16:creationId xmlns:a16="http://schemas.microsoft.com/office/drawing/2014/main" id="{A4FD6A96-1153-7DAE-DF16-BF92AB0EA00F}"/>
              </a:ext>
            </a:extLst>
          </p:cNvPr>
          <p:cNvSpPr txBox="1"/>
          <p:nvPr/>
        </p:nvSpPr>
        <p:spPr>
          <a:xfrm>
            <a:off x="414922" y="1321500"/>
            <a:ext cx="417300" cy="6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300" tIns="71300" rIns="71300" bIns="713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119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1</a:t>
            </a:r>
            <a:endParaRPr kumimoji="0" sz="1091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770" name="Google Shape;770;p101">
            <a:extLst>
              <a:ext uri="{FF2B5EF4-FFF2-40B4-BE49-F238E27FC236}">
                <a16:creationId xmlns:a16="http://schemas.microsoft.com/office/drawing/2014/main" id="{A9F98241-EF23-7A63-B02A-3F942806C261}"/>
              </a:ext>
            </a:extLst>
          </p:cNvPr>
          <p:cNvSpPr txBox="1"/>
          <p:nvPr/>
        </p:nvSpPr>
        <p:spPr>
          <a:xfrm>
            <a:off x="1087798" y="4094332"/>
            <a:ext cx="4940100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Identify 2025-2030 Strategic Objectives </a:t>
            </a:r>
            <a:endParaRPr kumimoji="0" sz="20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Reflect on 2020-2025 Strategic Plan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Roboto"/>
            </a:endParaRPr>
          </a:p>
          <a:p>
            <a:pPr marL="4572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Review and Discuss Additional Objectives Going Forward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Roboto"/>
            </a:endParaRPr>
          </a:p>
        </p:txBody>
      </p:sp>
      <p:sp>
        <p:nvSpPr>
          <p:cNvPr id="771" name="Google Shape;771;p101">
            <a:extLst>
              <a:ext uri="{FF2B5EF4-FFF2-40B4-BE49-F238E27FC236}">
                <a16:creationId xmlns:a16="http://schemas.microsoft.com/office/drawing/2014/main" id="{56D172CB-1AC1-039F-733B-CBCB4FD99BE8}"/>
              </a:ext>
            </a:extLst>
          </p:cNvPr>
          <p:cNvSpPr/>
          <p:nvPr/>
        </p:nvSpPr>
        <p:spPr>
          <a:xfrm>
            <a:off x="317281" y="2165448"/>
            <a:ext cx="612600" cy="612600"/>
          </a:xfrm>
          <a:prstGeom prst="ellipse">
            <a:avLst/>
          </a:prstGeom>
          <a:solidFill>
            <a:srgbClr val="F4CCCC"/>
          </a:solidFill>
          <a:ln>
            <a:noFill/>
          </a:ln>
        </p:spPr>
        <p:txBody>
          <a:bodyPr spcFirstLastPara="1" wrap="square" lIns="71300" tIns="35625" rIns="71300" bIns="356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4"/>
              <a:buFont typeface="Arial"/>
              <a:buNone/>
              <a:tabLst/>
              <a:defRPr/>
            </a:pPr>
            <a:endParaRPr kumimoji="0" sz="1403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72" name="Google Shape;772;p101">
            <a:extLst>
              <a:ext uri="{FF2B5EF4-FFF2-40B4-BE49-F238E27FC236}">
                <a16:creationId xmlns:a16="http://schemas.microsoft.com/office/drawing/2014/main" id="{107FDF4C-5137-2C2F-AC43-24F1E2DF073B}"/>
              </a:ext>
            </a:extLst>
          </p:cNvPr>
          <p:cNvSpPr txBox="1"/>
          <p:nvPr/>
        </p:nvSpPr>
        <p:spPr>
          <a:xfrm>
            <a:off x="431928" y="2148407"/>
            <a:ext cx="417300" cy="6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300" tIns="71300" rIns="71300" bIns="713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119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2</a:t>
            </a:r>
            <a:endParaRPr kumimoji="0" sz="1091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773" name="Google Shape;773;p101">
            <a:extLst>
              <a:ext uri="{FF2B5EF4-FFF2-40B4-BE49-F238E27FC236}">
                <a16:creationId xmlns:a16="http://schemas.microsoft.com/office/drawing/2014/main" id="{EA2A7500-5AF6-056E-020B-369D7CF5C2AC}"/>
              </a:ext>
            </a:extLst>
          </p:cNvPr>
          <p:cNvSpPr/>
          <p:nvPr/>
        </p:nvSpPr>
        <p:spPr>
          <a:xfrm>
            <a:off x="317276" y="3009501"/>
            <a:ext cx="612600" cy="612600"/>
          </a:xfrm>
          <a:prstGeom prst="ellipse">
            <a:avLst/>
          </a:prstGeom>
          <a:solidFill>
            <a:srgbClr val="F4CCCC"/>
          </a:solidFill>
          <a:ln>
            <a:noFill/>
          </a:ln>
        </p:spPr>
        <p:txBody>
          <a:bodyPr spcFirstLastPara="1" wrap="square" lIns="71300" tIns="35625" rIns="71300" bIns="356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4"/>
              <a:buFont typeface="Arial"/>
              <a:buNone/>
              <a:tabLst/>
              <a:defRPr/>
            </a:pPr>
            <a:endParaRPr kumimoji="0" sz="1403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74" name="Google Shape;774;p101">
            <a:extLst>
              <a:ext uri="{FF2B5EF4-FFF2-40B4-BE49-F238E27FC236}">
                <a16:creationId xmlns:a16="http://schemas.microsoft.com/office/drawing/2014/main" id="{FDB6FF3B-EAFF-F490-0AC5-98F83D83FB48}"/>
              </a:ext>
            </a:extLst>
          </p:cNvPr>
          <p:cNvSpPr txBox="1"/>
          <p:nvPr/>
        </p:nvSpPr>
        <p:spPr>
          <a:xfrm>
            <a:off x="431923" y="2992460"/>
            <a:ext cx="417300" cy="6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300" tIns="71300" rIns="71300" bIns="713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119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3</a:t>
            </a:r>
            <a:endParaRPr kumimoji="0" sz="1091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775" name="Google Shape;775;p101">
            <a:extLst>
              <a:ext uri="{FF2B5EF4-FFF2-40B4-BE49-F238E27FC236}">
                <a16:creationId xmlns:a16="http://schemas.microsoft.com/office/drawing/2014/main" id="{DB40A0B5-968E-B875-DBF6-84F1764B1315}"/>
              </a:ext>
            </a:extLst>
          </p:cNvPr>
          <p:cNvSpPr txBox="1"/>
          <p:nvPr/>
        </p:nvSpPr>
        <p:spPr>
          <a:xfrm>
            <a:off x="1091664" y="5057024"/>
            <a:ext cx="4202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76" name="Google Shape;776;p101">
            <a:extLst>
              <a:ext uri="{FF2B5EF4-FFF2-40B4-BE49-F238E27FC236}">
                <a16:creationId xmlns:a16="http://schemas.microsoft.com/office/drawing/2014/main" id="{082873F4-DBFD-3E0A-9368-2FE34FB95365}"/>
              </a:ext>
            </a:extLst>
          </p:cNvPr>
          <p:cNvSpPr/>
          <p:nvPr/>
        </p:nvSpPr>
        <p:spPr>
          <a:xfrm>
            <a:off x="300269" y="4087420"/>
            <a:ext cx="612600" cy="612600"/>
          </a:xfrm>
          <a:prstGeom prst="ellipse">
            <a:avLst/>
          </a:prstGeom>
          <a:solidFill>
            <a:srgbClr val="F4CCCC"/>
          </a:solidFill>
          <a:ln>
            <a:noFill/>
          </a:ln>
        </p:spPr>
        <p:txBody>
          <a:bodyPr spcFirstLastPara="1" wrap="square" lIns="71300" tIns="35625" rIns="71300" bIns="356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4"/>
              <a:buFont typeface="Arial"/>
              <a:buNone/>
              <a:tabLst/>
              <a:defRPr/>
            </a:pPr>
            <a:endParaRPr kumimoji="0" sz="1403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77" name="Google Shape;777;p101">
            <a:extLst>
              <a:ext uri="{FF2B5EF4-FFF2-40B4-BE49-F238E27FC236}">
                <a16:creationId xmlns:a16="http://schemas.microsoft.com/office/drawing/2014/main" id="{EF275173-1F9C-856D-28F9-6F3AD5B66797}"/>
              </a:ext>
            </a:extLst>
          </p:cNvPr>
          <p:cNvSpPr txBox="1"/>
          <p:nvPr/>
        </p:nvSpPr>
        <p:spPr>
          <a:xfrm>
            <a:off x="414916" y="4070379"/>
            <a:ext cx="417300" cy="6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300" tIns="71300" rIns="71300" bIns="713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119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4</a:t>
            </a:r>
            <a:endParaRPr kumimoji="0" sz="1091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778" name="Google Shape;778;p101">
            <a:extLst>
              <a:ext uri="{FF2B5EF4-FFF2-40B4-BE49-F238E27FC236}">
                <a16:creationId xmlns:a16="http://schemas.microsoft.com/office/drawing/2014/main" id="{F462AE91-5649-65EE-E4A2-2360A9CDE513}"/>
              </a:ext>
            </a:extLst>
          </p:cNvPr>
          <p:cNvSpPr txBox="1"/>
          <p:nvPr/>
        </p:nvSpPr>
        <p:spPr>
          <a:xfrm>
            <a:off x="1044510" y="5429752"/>
            <a:ext cx="4940100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Approve Your Strategic Plan &amp; Rank Your Strategic Objectives for FY27</a:t>
            </a:r>
            <a:endParaRPr kumimoji="0" sz="20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Roboto"/>
            </a:endParaRPr>
          </a:p>
        </p:txBody>
      </p:sp>
      <p:sp>
        <p:nvSpPr>
          <p:cNvPr id="779" name="Google Shape;779;p101">
            <a:extLst>
              <a:ext uri="{FF2B5EF4-FFF2-40B4-BE49-F238E27FC236}">
                <a16:creationId xmlns:a16="http://schemas.microsoft.com/office/drawing/2014/main" id="{DDA30C4D-FE86-43B9-FD25-48A283570007}"/>
              </a:ext>
            </a:extLst>
          </p:cNvPr>
          <p:cNvSpPr/>
          <p:nvPr/>
        </p:nvSpPr>
        <p:spPr>
          <a:xfrm>
            <a:off x="317263" y="5356516"/>
            <a:ext cx="612600" cy="612600"/>
          </a:xfrm>
          <a:prstGeom prst="ellipse">
            <a:avLst/>
          </a:prstGeom>
          <a:solidFill>
            <a:srgbClr val="F4CCCC"/>
          </a:solidFill>
          <a:ln>
            <a:noFill/>
          </a:ln>
        </p:spPr>
        <p:txBody>
          <a:bodyPr spcFirstLastPara="1" wrap="square" lIns="71300" tIns="35625" rIns="71300" bIns="356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4"/>
              <a:buFont typeface="Arial"/>
              <a:buNone/>
              <a:tabLst/>
              <a:defRPr/>
            </a:pPr>
            <a:endParaRPr kumimoji="0" sz="1403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80" name="Google Shape;780;p101">
            <a:extLst>
              <a:ext uri="{FF2B5EF4-FFF2-40B4-BE49-F238E27FC236}">
                <a16:creationId xmlns:a16="http://schemas.microsoft.com/office/drawing/2014/main" id="{257346ED-477A-042F-9F38-F364FCBDEAAD}"/>
              </a:ext>
            </a:extLst>
          </p:cNvPr>
          <p:cNvSpPr txBox="1"/>
          <p:nvPr/>
        </p:nvSpPr>
        <p:spPr>
          <a:xfrm>
            <a:off x="431910" y="5339475"/>
            <a:ext cx="417300" cy="6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300" tIns="71300" rIns="71300" bIns="713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119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5</a:t>
            </a:r>
            <a:endParaRPr kumimoji="0" sz="1091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781" name="Google Shape;781;p101">
            <a:extLst>
              <a:ext uri="{FF2B5EF4-FFF2-40B4-BE49-F238E27FC236}">
                <a16:creationId xmlns:a16="http://schemas.microsoft.com/office/drawing/2014/main" id="{92F42C3D-D720-058D-17F1-BDF56318C001}"/>
              </a:ext>
            </a:extLst>
          </p:cNvPr>
          <p:cNvSpPr txBox="1"/>
          <p:nvPr/>
        </p:nvSpPr>
        <p:spPr>
          <a:xfrm>
            <a:off x="1087798" y="2946694"/>
            <a:ext cx="47661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Confirm 2030 Goals</a:t>
            </a:r>
            <a:endParaRPr kumimoji="0" sz="20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Create CIP Goals to 2030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Identify Additional Goals</a:t>
            </a:r>
            <a:endParaRPr kumimoji="0" sz="20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82" name="Google Shape;782;p101">
            <a:extLst>
              <a:ext uri="{FF2B5EF4-FFF2-40B4-BE49-F238E27FC236}">
                <a16:creationId xmlns:a16="http://schemas.microsoft.com/office/drawing/2014/main" id="{DB77053E-067F-A584-0022-E5D251DAEDAC}"/>
              </a:ext>
            </a:extLst>
          </p:cNvPr>
          <p:cNvSpPr txBox="1"/>
          <p:nvPr/>
        </p:nvSpPr>
        <p:spPr>
          <a:xfrm>
            <a:off x="6194513" y="1268533"/>
            <a:ext cx="5404800" cy="48320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1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Sample GO Team Business Meeting Cadence</a:t>
            </a:r>
            <a:endParaRPr kumimoji="0" sz="1800" b="1" i="1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1" i="1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Business Meeting 1:</a:t>
            </a:r>
            <a:endParaRPr kumimoji="0" sz="18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Review Data </a:t>
            </a:r>
            <a:r>
              <a:rPr kumimoji="0" lang="en-US" sz="1100" b="0" i="1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(MAP, GMAS, Graduation Rate, CCRPI, etc.)</a:t>
            </a:r>
            <a:endParaRPr kumimoji="0" sz="1100" b="0" i="1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Business Meeting 2: </a:t>
            </a:r>
            <a:endParaRPr kumimoji="0" sz="18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Review Data (School KPIs)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Align Mission/Vision/ Purpose 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Confirm 2030 Goals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Business Meeting 3: </a:t>
            </a:r>
            <a:endParaRPr kumimoji="0" sz="18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Identify 2025-2030 Strategic Objectives 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Business Meeting 4 (Budget Allocation): </a:t>
            </a:r>
          </a:p>
          <a:p>
            <a:pPr marL="4572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Approve Your Strategic Plan &amp; Rank Your Strategic Objectives for FY27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83" name="Google Shape;783;p101">
            <a:extLst>
              <a:ext uri="{FF2B5EF4-FFF2-40B4-BE49-F238E27FC236}">
                <a16:creationId xmlns:a16="http://schemas.microsoft.com/office/drawing/2014/main" id="{B5EAC75B-610B-4DE2-7827-3FA8CBC21A07}"/>
              </a:ext>
            </a:extLst>
          </p:cNvPr>
          <p:cNvSpPr txBox="1"/>
          <p:nvPr/>
        </p:nvSpPr>
        <p:spPr>
          <a:xfrm>
            <a:off x="1102298" y="2271628"/>
            <a:ext cx="4417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Align Mission/Vision/Purpose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269DE4C-5C03-36A4-3A61-9C5C65E4E818}"/>
              </a:ext>
            </a:extLst>
          </p:cNvPr>
          <p:cNvSpPr/>
          <p:nvPr/>
        </p:nvSpPr>
        <p:spPr>
          <a:xfrm>
            <a:off x="6043321" y="1268533"/>
            <a:ext cx="5510857" cy="4555054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31DD238-0362-755E-D6C6-C0C893D3505F}"/>
              </a:ext>
            </a:extLst>
          </p:cNvPr>
          <p:cNvSpPr/>
          <p:nvPr/>
        </p:nvSpPr>
        <p:spPr>
          <a:xfrm>
            <a:off x="206830" y="4031355"/>
            <a:ext cx="5715400" cy="131536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4" name="Graphic 3" descr="Checkmark with solid fill">
            <a:extLst>
              <a:ext uri="{FF2B5EF4-FFF2-40B4-BE49-F238E27FC236}">
                <a16:creationId xmlns:a16="http://schemas.microsoft.com/office/drawing/2014/main" id="{E10F9E7E-A3CD-B79B-4550-F46E917A04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94513" y="1934903"/>
            <a:ext cx="563016" cy="56301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072D0AF-9AD8-A24F-BDF4-4A48A8C2F0F0}"/>
              </a:ext>
            </a:extLst>
          </p:cNvPr>
          <p:cNvSpPr/>
          <p:nvPr/>
        </p:nvSpPr>
        <p:spPr>
          <a:xfrm>
            <a:off x="6117529" y="4054894"/>
            <a:ext cx="5078179" cy="778363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6" name="Graphic 5" descr="Checkmark with solid fill">
            <a:extLst>
              <a:ext uri="{FF2B5EF4-FFF2-40B4-BE49-F238E27FC236}">
                <a16:creationId xmlns:a16="http://schemas.microsoft.com/office/drawing/2014/main" id="{E3B8A212-76F4-353D-8678-09B162AFB8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249730" y="2715352"/>
            <a:ext cx="563016" cy="563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9712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6" name="Google Shape;896;p110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7926" b="7926"/>
          <a:stretch/>
        </p:blipFill>
        <p:spPr>
          <a:xfrm>
            <a:off x="-318053" y="-178906"/>
            <a:ext cx="12510051" cy="7036907"/>
          </a:xfrm>
          <a:prstGeom prst="rect">
            <a:avLst/>
          </a:prstGeom>
          <a:noFill/>
          <a:ln>
            <a:noFill/>
          </a:ln>
        </p:spPr>
      </p:pic>
      <p:sp>
        <p:nvSpPr>
          <p:cNvPr id="897" name="Google Shape;897;p110"/>
          <p:cNvSpPr/>
          <p:nvPr/>
        </p:nvSpPr>
        <p:spPr>
          <a:xfrm>
            <a:off x="-318053" y="-268360"/>
            <a:ext cx="12510000" cy="7215900"/>
          </a:xfrm>
          <a:prstGeom prst="rect">
            <a:avLst/>
          </a:prstGeom>
          <a:solidFill>
            <a:schemeClr val="dk1">
              <a:alpha val="77650"/>
            </a:schemeClr>
          </a:solidFill>
          <a:ln w="19050" cap="flat" cmpd="sng">
            <a:solidFill>
              <a:srgbClr val="5D5D5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98" name="Google Shape;898;p110"/>
          <p:cNvGrpSpPr/>
          <p:nvPr/>
        </p:nvGrpSpPr>
        <p:grpSpPr>
          <a:xfrm>
            <a:off x="231891" y="1987743"/>
            <a:ext cx="11410171" cy="2963773"/>
            <a:chOff x="1741174" y="2781058"/>
            <a:chExt cx="10350300" cy="2963773"/>
          </a:xfrm>
        </p:grpSpPr>
        <p:sp>
          <p:nvSpPr>
            <p:cNvPr id="899" name="Google Shape;899;p110"/>
            <p:cNvSpPr txBox="1"/>
            <p:nvPr/>
          </p:nvSpPr>
          <p:spPr>
            <a:xfrm>
              <a:off x="1741174" y="2781058"/>
              <a:ext cx="10350300" cy="708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45720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000">
                  <a:solidFill>
                    <a:schemeClr val="lt1"/>
                  </a:solidFill>
                  <a:latin typeface="Georgia"/>
                  <a:ea typeface="Georgia"/>
                  <a:cs typeface="Georgia"/>
                  <a:sym typeface="Georgia"/>
                </a:rPr>
                <a:t>4. Identify 2025-2030 Strategic Objectives </a:t>
              </a:r>
              <a:endParaRPr sz="4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900" name="Google Shape;900;p110"/>
            <p:cNvSpPr txBox="1"/>
            <p:nvPr/>
          </p:nvSpPr>
          <p:spPr>
            <a:xfrm>
              <a:off x="1858407" y="5467931"/>
              <a:ext cx="2739600" cy="276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01" name="Google Shape;901;p110"/>
          <p:cNvSpPr txBox="1"/>
          <p:nvPr/>
        </p:nvSpPr>
        <p:spPr>
          <a:xfrm>
            <a:off x="1871334" y="6314798"/>
            <a:ext cx="7915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One District. One Goal. Every Child.</a:t>
            </a:r>
            <a:endParaRPr sz="1600" b="1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902" name="Google Shape;902;p110" title="APSLogo_White_Horz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614800" y="6208613"/>
            <a:ext cx="1400274" cy="551074"/>
          </a:xfrm>
          <a:prstGeom prst="rect">
            <a:avLst/>
          </a:prstGeom>
          <a:noFill/>
          <a:ln>
            <a:noFill/>
          </a:ln>
        </p:spPr>
      </p:pic>
      <p:sp>
        <p:nvSpPr>
          <p:cNvPr id="903" name="Google Shape;903;p110"/>
          <p:cNvSpPr txBox="1"/>
          <p:nvPr/>
        </p:nvSpPr>
        <p:spPr>
          <a:xfrm>
            <a:off x="1270000" y="2888325"/>
            <a:ext cx="9906000" cy="14926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873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Georgia"/>
              <a:buChar char="●"/>
            </a:pPr>
            <a:r>
              <a:rPr lang="en-US" sz="25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Reflect on 2020-2025 Strategic Plan (Stop, Continue)</a:t>
            </a:r>
            <a:endParaRPr sz="25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457200" indent="-387350">
              <a:spcBef>
                <a:spcPts val="600"/>
              </a:spcBef>
              <a:buClr>
                <a:schemeClr val="lt1"/>
              </a:buClr>
              <a:buSzPts val="2500"/>
              <a:buFont typeface="Georgia"/>
              <a:buChar char="●"/>
            </a:pPr>
            <a:r>
              <a:rPr lang="en-US" sz="25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Align Objectives to the District's new Focus Areas</a:t>
            </a:r>
          </a:p>
          <a:p>
            <a:pPr marL="457200" indent="-387350">
              <a:spcBef>
                <a:spcPts val="600"/>
              </a:spcBef>
              <a:buClr>
                <a:schemeClr val="lt1"/>
              </a:buClr>
              <a:buSzPts val="2500"/>
              <a:buFont typeface="Georgia"/>
              <a:buChar char="●"/>
            </a:pPr>
            <a:r>
              <a:rPr lang="en-US" sz="25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Review and Discuss Additional Objectives Going Forward (Start)</a:t>
            </a:r>
            <a:endParaRPr sz="2500">
              <a:solidFill>
                <a:schemeClr val="lt1"/>
              </a:solidFill>
              <a:latin typeface="Georgia"/>
              <a:ea typeface="Georgia"/>
              <a:cs typeface="Georgi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" name="Google Shape;894;p11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  <p:pic>
        <p:nvPicPr>
          <p:cNvPr id="895" name="Google Shape;895;p1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9675" y="5609263"/>
            <a:ext cx="723900" cy="11906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958710C9-FB74-35A3-9AE8-BC1AF1940470}"/>
              </a:ext>
            </a:extLst>
          </p:cNvPr>
          <p:cNvGrpSpPr/>
          <p:nvPr/>
        </p:nvGrpSpPr>
        <p:grpSpPr>
          <a:xfrm>
            <a:off x="228611" y="266470"/>
            <a:ext cx="785700" cy="807553"/>
            <a:chOff x="283040" y="1355041"/>
            <a:chExt cx="785700" cy="807553"/>
          </a:xfrm>
        </p:grpSpPr>
        <p:sp>
          <p:nvSpPr>
            <p:cNvPr id="897" name="Google Shape;897;p110"/>
            <p:cNvSpPr/>
            <p:nvPr/>
          </p:nvSpPr>
          <p:spPr>
            <a:xfrm>
              <a:off x="283040" y="1376894"/>
              <a:ext cx="785700" cy="785700"/>
            </a:xfrm>
            <a:prstGeom prst="ellipse">
              <a:avLst/>
            </a:prstGeom>
            <a:solidFill>
              <a:srgbClr val="F4CCC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898" name="Google Shape;898;p110"/>
            <p:cNvSpPr txBox="1"/>
            <p:nvPr/>
          </p:nvSpPr>
          <p:spPr>
            <a:xfrm>
              <a:off x="430068" y="1355041"/>
              <a:ext cx="535200" cy="8001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000" b="1">
                  <a:solidFill>
                    <a:srgbClr val="000000"/>
                  </a:solidFill>
                </a:rPr>
                <a:t>4</a:t>
              </a:r>
              <a:endParaRPr b="1">
                <a:solidFill>
                  <a:srgbClr val="000000"/>
                </a:solidFill>
              </a:endParaRPr>
            </a:p>
          </p:txBody>
        </p:sp>
      </p:grpSp>
      <p:sp>
        <p:nvSpPr>
          <p:cNvPr id="6" name="Arrow: Right 5">
            <a:extLst>
              <a:ext uri="{FF2B5EF4-FFF2-40B4-BE49-F238E27FC236}">
                <a16:creationId xmlns:a16="http://schemas.microsoft.com/office/drawing/2014/main" id="{2B008739-A039-3B92-8F6F-44786F60481E}"/>
              </a:ext>
            </a:extLst>
          </p:cNvPr>
          <p:cNvSpPr/>
          <p:nvPr/>
        </p:nvSpPr>
        <p:spPr>
          <a:xfrm>
            <a:off x="5381879" y="3043021"/>
            <a:ext cx="946103" cy="674914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C7CD087-59EB-88CF-4D86-C4216A816E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1193" y="2001994"/>
            <a:ext cx="5304154" cy="2988322"/>
          </a:xfrm>
          <a:prstGeom prst="rect">
            <a:avLst/>
          </a:prstGeom>
          <a:effectLst>
            <a:outerShdw blurRad="50800" dist="88900" dir="5400000" algn="ctr" rotWithShape="0">
              <a:schemeClr val="bg2">
                <a:lumMod val="50000"/>
                <a:alpha val="80000"/>
              </a:schemeClr>
            </a:outerShdw>
          </a:effectLst>
        </p:spPr>
      </p:pic>
      <p:sp>
        <p:nvSpPr>
          <p:cNvPr id="8" name="Google Shape;904;p110"/>
          <p:cNvSpPr txBox="1"/>
          <p:nvPr/>
        </p:nvSpPr>
        <p:spPr>
          <a:xfrm>
            <a:off x="1161339" y="538836"/>
            <a:ext cx="10952937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10160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</a:pPr>
            <a:r>
              <a:rPr lang="en-US" sz="20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Using our new, 2025-2030 Strategic Goals as a guide we will complete a </a:t>
            </a:r>
            <a:r>
              <a:rPr lang="en-US" sz="2000" b="1">
                <a:solidFill>
                  <a:srgbClr val="00B050"/>
                </a:solidFill>
                <a:latin typeface="Roboto"/>
                <a:ea typeface="Roboto"/>
                <a:cs typeface="Roboto"/>
                <a:sym typeface="Roboto"/>
              </a:rPr>
              <a:t>Start</a:t>
            </a:r>
            <a:r>
              <a:rPr lang="en-US" sz="20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-US" sz="2000" b="1">
                <a:solidFill>
                  <a:srgbClr val="C00000"/>
                </a:solidFill>
                <a:latin typeface="Roboto"/>
                <a:ea typeface="Roboto"/>
                <a:cs typeface="Roboto"/>
                <a:sym typeface="Roboto"/>
              </a:rPr>
              <a:t>Stop</a:t>
            </a:r>
            <a:r>
              <a:rPr lang="en-US" sz="20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and Continue exercise to review our current “Strategic Priorities” and identify our 2025-2030 Strategic Objectives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1226A33-C696-1EF2-2B18-BD1B4F8521C3}"/>
              </a:ext>
            </a:extLst>
          </p:cNvPr>
          <p:cNvSpPr/>
          <p:nvPr/>
        </p:nvSpPr>
        <p:spPr>
          <a:xfrm>
            <a:off x="6574410" y="3138031"/>
            <a:ext cx="4779390" cy="136569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84AED2D4-1B2A-4571-5230-0A9A6ECAFA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016" y="2223773"/>
            <a:ext cx="5316944" cy="2988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42FC179-5C63-4ABE-DA27-2E8AE653EBA4}"/>
              </a:ext>
            </a:extLst>
          </p:cNvPr>
          <p:cNvSpPr/>
          <p:nvPr/>
        </p:nvSpPr>
        <p:spPr>
          <a:xfrm>
            <a:off x="1161339" y="3273498"/>
            <a:ext cx="1878194" cy="180650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1B9D8C06-16AB-1454-0F2A-5B81850AA5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5128" y="5636"/>
            <a:ext cx="12192000" cy="6852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EEE5C75-2C54-DA7D-522E-C36AFF0AF36C}"/>
              </a:ext>
            </a:extLst>
          </p:cNvPr>
          <p:cNvSpPr/>
          <p:nvPr/>
        </p:nvSpPr>
        <p:spPr>
          <a:xfrm>
            <a:off x="2268244" y="2037475"/>
            <a:ext cx="4315435" cy="471946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9" name="Google Shape;949;p112"/>
          <p:cNvSpPr txBox="1"/>
          <p:nvPr/>
        </p:nvSpPr>
        <p:spPr>
          <a:xfrm>
            <a:off x="6749143" y="1205951"/>
            <a:ext cx="4324803" cy="2677626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chemeClr val="dk1"/>
                </a:solidFill>
              </a:rPr>
              <a:t>Guiding Questions: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b="1">
                <a:solidFill>
                  <a:schemeClr val="dk1"/>
                </a:solidFill>
              </a:rPr>
              <a:t>Stop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- What current priorities/activities are not having the needed impact and should be stopped?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- Are there any priorities/activities that are no longer aligned with our mission, vision, goals or focus areas?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948" name="Google Shape;948;p112"/>
          <p:cNvSpPr txBox="1"/>
          <p:nvPr/>
        </p:nvSpPr>
        <p:spPr>
          <a:xfrm>
            <a:off x="6749143" y="4172522"/>
            <a:ext cx="4324803" cy="1892796"/>
          </a:xfrm>
          <a:prstGeom prst="rect">
            <a:avLst/>
          </a:prstGeom>
          <a:solidFill>
            <a:srgbClr val="980000">
              <a:alpha val="10000"/>
            </a:srgbClr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dk1"/>
                </a:solidFill>
              </a:rPr>
              <a:t>Notes:</a:t>
            </a:r>
            <a:endParaRPr sz="1600" b="1">
              <a:solidFill>
                <a:schemeClr val="dk1"/>
              </a:solidFill>
            </a:endParaRPr>
          </a:p>
          <a:p>
            <a:pPr marL="274320" marR="0" lvl="0" indent="-207009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600">
                <a:solidFill>
                  <a:schemeClr val="dk1"/>
                </a:solidFill>
              </a:rPr>
              <a:t>Think about what has been working; has been completed; or never started.</a:t>
            </a:r>
            <a:endParaRPr sz="1600">
              <a:solidFill>
                <a:schemeClr val="dk1"/>
              </a:solidFill>
            </a:endParaRPr>
          </a:p>
          <a:p>
            <a:pPr marL="274320" marR="0" lvl="0" indent="-207009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100"/>
              <a:buChar char="●"/>
            </a:pPr>
            <a:r>
              <a:rPr lang="en-US" sz="1600">
                <a:solidFill>
                  <a:schemeClr val="dk1"/>
                </a:solidFill>
              </a:rPr>
              <a:t>If your goals for 2030 are bigger than what you have achieved so far, then what must you do differently going forward?</a:t>
            </a:r>
            <a:endParaRPr sz="1600">
              <a:solidFill>
                <a:schemeClr val="dk1"/>
              </a:solidFill>
            </a:endParaRPr>
          </a:p>
        </p:txBody>
      </p:sp>
      <p:sp>
        <p:nvSpPr>
          <p:cNvPr id="4" name="Google Shape;953;p112">
            <a:extLst>
              <a:ext uri="{FF2B5EF4-FFF2-40B4-BE49-F238E27FC236}">
                <a16:creationId xmlns:a16="http://schemas.microsoft.com/office/drawing/2014/main" id="{8E4305DD-3EDF-845E-ABE0-C09BA452A962}"/>
              </a:ext>
            </a:extLst>
          </p:cNvPr>
          <p:cNvSpPr/>
          <p:nvPr/>
        </p:nvSpPr>
        <p:spPr>
          <a:xfrm>
            <a:off x="10341436" y="1893070"/>
            <a:ext cx="406200" cy="2463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5225D42A-8E85-A901-6E9D-7201D43BE292}"/>
              </a:ext>
            </a:extLst>
          </p:cNvPr>
          <p:cNvSpPr txBox="1">
            <a:spLocks/>
          </p:cNvSpPr>
          <p:nvPr/>
        </p:nvSpPr>
        <p:spPr>
          <a:xfrm>
            <a:off x="191988" y="233222"/>
            <a:ext cx="11372851" cy="765636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fontAlgn="auto"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</a:rPr>
              <a:t>Identifying 2025-2030 Strategic </a:t>
            </a:r>
            <a:r>
              <a:rPr lang="en-US" sz="3200"/>
              <a:t>Objectives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</a:rPr>
              <a:t>: 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Stop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</a:rPr>
              <a:t> Discussion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0769CF0-DCB3-5A54-7B72-862C3E1EFD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3942"/>
            <a:ext cx="6658904" cy="5201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7761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5D1343-747C-4961-02F8-4450D03E9B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9" name="Google Shape;949;p112">
            <a:extLst>
              <a:ext uri="{FF2B5EF4-FFF2-40B4-BE49-F238E27FC236}">
                <a16:creationId xmlns:a16="http://schemas.microsoft.com/office/drawing/2014/main" id="{E88219A9-A34D-A5AA-B383-33EDB5B82EBB}"/>
              </a:ext>
            </a:extLst>
          </p:cNvPr>
          <p:cNvSpPr txBox="1"/>
          <p:nvPr/>
        </p:nvSpPr>
        <p:spPr>
          <a:xfrm>
            <a:off x="6749143" y="1205951"/>
            <a:ext cx="4324803" cy="1846629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chemeClr val="dk1"/>
                </a:solidFill>
              </a:rPr>
              <a:t>Guiding Questions: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b="1">
                <a:solidFill>
                  <a:schemeClr val="dk1"/>
                </a:solidFill>
              </a:rPr>
              <a:t>Continue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- What current priorities/activities are working well and should be maintained?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948" name="Google Shape;948;p112">
            <a:extLst>
              <a:ext uri="{FF2B5EF4-FFF2-40B4-BE49-F238E27FC236}">
                <a16:creationId xmlns:a16="http://schemas.microsoft.com/office/drawing/2014/main" id="{05B0535A-C9DD-1B37-4877-59B7E2384554}"/>
              </a:ext>
            </a:extLst>
          </p:cNvPr>
          <p:cNvSpPr txBox="1"/>
          <p:nvPr/>
        </p:nvSpPr>
        <p:spPr>
          <a:xfrm>
            <a:off x="6749143" y="3429000"/>
            <a:ext cx="4324803" cy="1892796"/>
          </a:xfrm>
          <a:prstGeom prst="rect">
            <a:avLst/>
          </a:prstGeom>
          <a:solidFill>
            <a:srgbClr val="980000">
              <a:alpha val="10000"/>
            </a:srgbClr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dk1"/>
                </a:solidFill>
              </a:rPr>
              <a:t>Notes:</a:t>
            </a:r>
            <a:endParaRPr sz="1600" b="1">
              <a:solidFill>
                <a:schemeClr val="dk1"/>
              </a:solidFill>
            </a:endParaRPr>
          </a:p>
          <a:p>
            <a:pPr marL="274320" marR="0" lvl="0" indent="-207009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600">
                <a:solidFill>
                  <a:schemeClr val="dk1"/>
                </a:solidFill>
              </a:rPr>
              <a:t>Think about what has been working; has been completed; or never started.</a:t>
            </a:r>
            <a:endParaRPr sz="1600">
              <a:solidFill>
                <a:schemeClr val="dk1"/>
              </a:solidFill>
            </a:endParaRPr>
          </a:p>
          <a:p>
            <a:pPr marL="274320" marR="0" lvl="0" indent="-207009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100"/>
              <a:buChar char="●"/>
            </a:pPr>
            <a:r>
              <a:rPr lang="en-US" sz="1600">
                <a:solidFill>
                  <a:schemeClr val="dk1"/>
                </a:solidFill>
              </a:rPr>
              <a:t>If your goals for 2030 are bigger than what you have achieved so far, then what must you do differently going forward?</a:t>
            </a:r>
            <a:endParaRPr sz="1600">
              <a:solidFill>
                <a:schemeClr val="dk1"/>
              </a:solidFill>
            </a:endParaRPr>
          </a:p>
        </p:txBody>
      </p:sp>
      <p:pic>
        <p:nvPicPr>
          <p:cNvPr id="5" name="Google Shape;954;p112">
            <a:extLst>
              <a:ext uri="{FF2B5EF4-FFF2-40B4-BE49-F238E27FC236}">
                <a16:creationId xmlns:a16="http://schemas.microsoft.com/office/drawing/2014/main" id="{12CFA60C-00EC-50BD-BD56-B1E67D3FADE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493836" y="2070501"/>
            <a:ext cx="406200" cy="4062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A048DF4A-AEC2-DF15-ED8D-A6B341543B42}"/>
              </a:ext>
            </a:extLst>
          </p:cNvPr>
          <p:cNvSpPr txBox="1">
            <a:spLocks/>
          </p:cNvSpPr>
          <p:nvPr/>
        </p:nvSpPr>
        <p:spPr>
          <a:xfrm>
            <a:off x="191988" y="233222"/>
            <a:ext cx="11372851" cy="765636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fontAlgn="auto"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</a:rPr>
              <a:t>Identifying 2025-2030 Strategic </a:t>
            </a:r>
            <a:r>
              <a:rPr lang="en-US" sz="3200"/>
              <a:t>Objectives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</a:rPr>
              <a:t>: 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Continue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</a:rPr>
              <a:t> 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</a:rPr>
              <a:t>Discussion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6834637-F1F8-DA98-FA50-C1AC9F4BD0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63942"/>
            <a:ext cx="6658904" cy="5201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0554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262AC708-4C0B-BA8A-DC5C-B7ED224B4708}"/>
              </a:ext>
            </a:extLst>
          </p:cNvPr>
          <p:cNvSpPr txBox="1">
            <a:spLocks/>
          </p:cNvSpPr>
          <p:nvPr/>
        </p:nvSpPr>
        <p:spPr>
          <a:xfrm>
            <a:off x="304799" y="103869"/>
            <a:ext cx="11146972" cy="1325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fontAlgn="auto"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800"/>
              <a:tabLst/>
              <a:defRPr/>
            </a:pPr>
            <a:r>
              <a:rPr kumimoji="0" lang="en-US" sz="2700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</a:rPr>
              <a:t>Identifying 2025-2030 Strategic </a:t>
            </a:r>
            <a:r>
              <a:rPr lang="en-US" sz="2700" i="0" u="none" strike="noStrike" cap="none">
                <a:solidFill>
                  <a:schemeClr val="dk1"/>
                </a:solidFill>
              </a:rPr>
              <a:t>Objectives</a:t>
            </a:r>
            <a:r>
              <a:rPr kumimoji="0" lang="en-US" sz="2700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</a:rPr>
              <a:t>: Continue Discussion</a:t>
            </a:r>
          </a:p>
        </p:txBody>
      </p:sp>
      <p:pic>
        <p:nvPicPr>
          <p:cNvPr id="4" name="Google Shape;954;p112">
            <a:extLst>
              <a:ext uri="{FF2B5EF4-FFF2-40B4-BE49-F238E27FC236}">
                <a16:creationId xmlns:a16="http://schemas.microsoft.com/office/drawing/2014/main" id="{BD789BD4-1789-5023-7789-90F6B2ECAE3C}"/>
              </a:ext>
            </a:extLst>
          </p:cNvPr>
          <p:cNvPicPr preferRelativeResize="0"/>
          <p:nvPr/>
        </p:nvPicPr>
        <p:blipFill>
          <a:blip r:embed="rId3"/>
          <a:srcRect l="14014" r="16131" b="-3"/>
          <a:stretch>
            <a:fillRect/>
          </a:stretch>
        </p:blipFill>
        <p:spPr>
          <a:xfrm>
            <a:off x="7529648" y="1346127"/>
            <a:ext cx="3040379" cy="435254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4192AF6-3F66-F2F5-5D09-89B7B4B902AA}"/>
              </a:ext>
            </a:extLst>
          </p:cNvPr>
          <p:cNvSpPr txBox="1"/>
          <p:nvPr/>
        </p:nvSpPr>
        <p:spPr>
          <a:xfrm>
            <a:off x="557023" y="1159328"/>
            <a:ext cx="5941748" cy="453934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pPr lvl="0" defTabSz="457200">
              <a:spcAft>
                <a:spcPts val="600"/>
              </a:spcAft>
              <a:defRPr/>
            </a:pPr>
            <a:endParaRPr kumimoji="0" lang="en-US" sz="2200" b="1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28184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819;p103">
            <a:extLst>
              <a:ext uri="{FF2B5EF4-FFF2-40B4-BE49-F238E27FC236}">
                <a16:creationId xmlns:a16="http://schemas.microsoft.com/office/drawing/2014/main" id="{409C1A33-2AD9-B4F3-E939-354C810F03BE}"/>
              </a:ext>
            </a:extLst>
          </p:cNvPr>
          <p:cNvSpPr txBox="1"/>
          <p:nvPr/>
        </p:nvSpPr>
        <p:spPr>
          <a:xfrm>
            <a:off x="179693" y="1312898"/>
            <a:ext cx="6096001" cy="2123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We Are Strengthening Our Instructional Core</a:t>
            </a:r>
            <a:endParaRPr kumimoji="0" sz="16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457200" marR="0" lvl="0" indent="-30480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➢"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TBD- Strategic Objective</a:t>
            </a:r>
          </a:p>
          <a:p>
            <a:pPr marL="457200" indent="-304800">
              <a:lnSpc>
                <a:spcPct val="80000"/>
              </a:lnSpc>
              <a:spcBef>
                <a:spcPts val="100"/>
              </a:spcBef>
              <a:buClr>
                <a:srgbClr val="000000"/>
              </a:buClr>
              <a:buSzPts val="1200"/>
              <a:buFont typeface="Arial"/>
              <a:buChar char="➢"/>
            </a:pPr>
            <a:r>
              <a:rPr lang="en-US" sz="1200" kern="0">
                <a:solidFill>
                  <a:srgbClr val="000000"/>
                </a:solidFill>
                <a:cs typeface="Arial"/>
                <a:sym typeface="Arial"/>
              </a:rPr>
              <a:t>TBD- Strategic Objective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We Are Caring For Every Child</a:t>
            </a:r>
            <a:endParaRPr kumimoji="0" sz="16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457200" indent="-304800">
              <a:lnSpc>
                <a:spcPct val="80000"/>
              </a:lnSpc>
              <a:spcBef>
                <a:spcPts val="100"/>
              </a:spcBef>
              <a:buClr>
                <a:srgbClr val="000000"/>
              </a:buClr>
              <a:buSzPts val="1200"/>
              <a:buFont typeface="Arial"/>
              <a:buChar char="➢"/>
            </a:pPr>
            <a:r>
              <a:rPr lang="en-US" sz="1200" kern="0">
                <a:solidFill>
                  <a:srgbClr val="000000"/>
                </a:solidFill>
                <a:cs typeface="Arial"/>
                <a:sym typeface="Arial"/>
              </a:rPr>
              <a:t>TBD- Strategic Objective</a:t>
            </a:r>
          </a:p>
          <a:p>
            <a:pPr marL="457200" indent="-304800">
              <a:lnSpc>
                <a:spcPct val="80000"/>
              </a:lnSpc>
              <a:spcBef>
                <a:spcPts val="100"/>
              </a:spcBef>
              <a:buClr>
                <a:srgbClr val="000000"/>
              </a:buClr>
              <a:buSzPts val="1200"/>
              <a:buFont typeface="Arial"/>
              <a:buChar char="➢"/>
            </a:pPr>
            <a:r>
              <a:rPr lang="en-US" sz="1200" kern="0">
                <a:solidFill>
                  <a:srgbClr val="000000"/>
                </a:solidFill>
                <a:cs typeface="Arial"/>
                <a:sym typeface="Arial"/>
              </a:rPr>
              <a:t>TBD- Strategic Objective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We Are Sparking Student Curiosity</a:t>
            </a:r>
            <a:endParaRPr kumimoji="0" sz="16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457200" indent="-304800">
              <a:lnSpc>
                <a:spcPct val="80000"/>
              </a:lnSpc>
              <a:spcBef>
                <a:spcPts val="100"/>
              </a:spcBef>
              <a:buClr>
                <a:srgbClr val="000000"/>
              </a:buClr>
              <a:buSzPts val="1200"/>
              <a:buFont typeface="Arial"/>
              <a:buChar char="➢"/>
            </a:pPr>
            <a:r>
              <a:rPr lang="en-US" sz="1200" kern="0">
                <a:solidFill>
                  <a:srgbClr val="000000"/>
                </a:solidFill>
                <a:cs typeface="Arial"/>
                <a:sym typeface="Arial"/>
              </a:rPr>
              <a:t>TBD- Strategic Objective</a:t>
            </a:r>
          </a:p>
          <a:p>
            <a:pPr marL="457200" indent="-304800">
              <a:lnSpc>
                <a:spcPct val="80000"/>
              </a:lnSpc>
              <a:spcBef>
                <a:spcPts val="100"/>
              </a:spcBef>
              <a:buClr>
                <a:srgbClr val="000000"/>
              </a:buClr>
              <a:buSzPts val="1200"/>
              <a:buFont typeface="Arial"/>
              <a:buChar char="➢"/>
            </a:pPr>
            <a:r>
              <a:rPr lang="en-US" sz="1200" kern="0">
                <a:solidFill>
                  <a:srgbClr val="000000"/>
                </a:solidFill>
                <a:cs typeface="Arial"/>
                <a:sym typeface="Arial"/>
              </a:rPr>
              <a:t>TBD- Strategic Objective</a:t>
            </a:r>
          </a:p>
          <a:p>
            <a:pPr marL="152400" marR="0" lvl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  <a:buSzPts val="1200"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1" name="Google Shape;818;p103">
            <a:extLst>
              <a:ext uri="{FF2B5EF4-FFF2-40B4-BE49-F238E27FC236}">
                <a16:creationId xmlns:a16="http://schemas.microsoft.com/office/drawing/2014/main" id="{5A6A1E12-F05A-8E1C-C585-3469EF49A573}"/>
              </a:ext>
            </a:extLst>
          </p:cNvPr>
          <p:cNvSpPr txBox="1"/>
          <p:nvPr/>
        </p:nvSpPr>
        <p:spPr>
          <a:xfrm>
            <a:off x="6091424" y="1312898"/>
            <a:ext cx="5573486" cy="22959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Our Strength is Our Team</a:t>
            </a:r>
            <a:endParaRPr kumimoji="0" sz="1600" b="1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457200" indent="-304800">
              <a:lnSpc>
                <a:spcPct val="80000"/>
              </a:lnSpc>
              <a:spcBef>
                <a:spcPts val="100"/>
              </a:spcBef>
              <a:buClr>
                <a:srgbClr val="000000"/>
              </a:buClr>
              <a:buSzPts val="1200"/>
              <a:buFont typeface="Arial"/>
              <a:buChar char="➢"/>
            </a:pPr>
            <a:r>
              <a:rPr lang="en-US" sz="1200" kern="0">
                <a:solidFill>
                  <a:srgbClr val="000000"/>
                </a:solidFill>
                <a:cs typeface="Arial"/>
                <a:sym typeface="Arial"/>
              </a:rPr>
              <a:t>TBD- Strategic Objective</a:t>
            </a:r>
          </a:p>
          <a:p>
            <a:pPr marL="457200" indent="-304800">
              <a:lnSpc>
                <a:spcPct val="80000"/>
              </a:lnSpc>
              <a:spcBef>
                <a:spcPts val="100"/>
              </a:spcBef>
              <a:buClr>
                <a:srgbClr val="000000"/>
              </a:buClr>
              <a:buSzPts val="1200"/>
              <a:buFont typeface="Arial"/>
              <a:buChar char="➢"/>
            </a:pPr>
            <a:r>
              <a:rPr lang="en-US" sz="1200" kern="0">
                <a:solidFill>
                  <a:srgbClr val="000000"/>
                </a:solidFill>
                <a:cs typeface="Arial"/>
                <a:sym typeface="Arial"/>
              </a:rPr>
              <a:t>TBD- Strategic Objective</a:t>
            </a:r>
          </a:p>
          <a:p>
            <a:pPr marL="152400">
              <a:lnSpc>
                <a:spcPct val="80000"/>
              </a:lnSpc>
              <a:spcBef>
                <a:spcPts val="100"/>
              </a:spcBef>
              <a:buClr>
                <a:srgbClr val="000000"/>
              </a:buClr>
              <a:buSzPts val="1200"/>
            </a:pPr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Our Responsibility Is Shared</a:t>
            </a:r>
            <a:endParaRPr kumimoji="0" sz="1600" b="1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457200" indent="-304800">
              <a:lnSpc>
                <a:spcPct val="80000"/>
              </a:lnSpc>
              <a:spcBef>
                <a:spcPts val="100"/>
              </a:spcBef>
              <a:buClr>
                <a:srgbClr val="000000"/>
              </a:buClr>
              <a:buSzPts val="1200"/>
              <a:buFont typeface="Arial"/>
              <a:buChar char="➢"/>
            </a:pPr>
            <a:r>
              <a:rPr lang="en-US" sz="1200" kern="0">
                <a:solidFill>
                  <a:srgbClr val="000000"/>
                </a:solidFill>
                <a:cs typeface="Arial"/>
                <a:sym typeface="Arial"/>
              </a:rPr>
              <a:t>TBD- Strategic Objective</a:t>
            </a:r>
          </a:p>
          <a:p>
            <a:pPr marL="457200" indent="-304800">
              <a:lnSpc>
                <a:spcPct val="80000"/>
              </a:lnSpc>
              <a:spcBef>
                <a:spcPts val="100"/>
              </a:spcBef>
              <a:buClr>
                <a:srgbClr val="000000"/>
              </a:buClr>
              <a:buSzPts val="1200"/>
              <a:buFont typeface="Arial"/>
              <a:buChar char="➢"/>
            </a:pPr>
            <a:r>
              <a:rPr lang="en-US" sz="1200" kern="0">
                <a:solidFill>
                  <a:srgbClr val="000000"/>
                </a:solidFill>
                <a:cs typeface="Arial"/>
                <a:sym typeface="Arial"/>
              </a:rPr>
              <a:t>TBD- Strategic Objective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Our School Is Efficient &amp; Effective</a:t>
            </a:r>
            <a:endParaRPr kumimoji="0" sz="1600" b="1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457200" indent="-304800">
              <a:lnSpc>
                <a:spcPct val="80000"/>
              </a:lnSpc>
              <a:spcBef>
                <a:spcPts val="100"/>
              </a:spcBef>
              <a:buClr>
                <a:srgbClr val="000000"/>
              </a:buClr>
              <a:buSzPts val="1200"/>
              <a:buFont typeface="Arial"/>
              <a:buChar char="➢"/>
            </a:pPr>
            <a:r>
              <a:rPr lang="en-US" sz="1200" kern="0">
                <a:solidFill>
                  <a:srgbClr val="000000"/>
                </a:solidFill>
                <a:cs typeface="Arial"/>
                <a:sym typeface="Arial"/>
              </a:rPr>
              <a:t>TBD- Strategic Objective</a:t>
            </a:r>
          </a:p>
          <a:p>
            <a:pPr marL="457200" indent="-304800">
              <a:lnSpc>
                <a:spcPct val="80000"/>
              </a:lnSpc>
              <a:spcBef>
                <a:spcPts val="100"/>
              </a:spcBef>
              <a:buClr>
                <a:srgbClr val="000000"/>
              </a:buClr>
              <a:buSzPts val="1200"/>
              <a:buFont typeface="Arial"/>
              <a:buChar char="➢"/>
            </a:pPr>
            <a:r>
              <a:rPr lang="en-US" sz="1200" kern="0">
                <a:solidFill>
                  <a:srgbClr val="000000"/>
                </a:solidFill>
                <a:cs typeface="Arial"/>
                <a:sym typeface="Arial"/>
              </a:rPr>
              <a:t>TBD- Strategic Objective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C2E5B3A-3E1B-456C-25A1-8DD2B2A6B93E}"/>
              </a:ext>
            </a:extLst>
          </p:cNvPr>
          <p:cNvSpPr txBox="1"/>
          <p:nvPr/>
        </p:nvSpPr>
        <p:spPr>
          <a:xfrm>
            <a:off x="60267" y="879676"/>
            <a:ext cx="375557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u="sng"/>
              <a:t>“Getting Back to Basics”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712AE49-684C-D8F1-3A03-A26F73A10ADB}"/>
              </a:ext>
            </a:extLst>
          </p:cNvPr>
          <p:cNvSpPr txBox="1"/>
          <p:nvPr/>
        </p:nvSpPr>
        <p:spPr>
          <a:xfrm>
            <a:off x="5892641" y="880843"/>
            <a:ext cx="375557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u="sng">
                <a:solidFill>
                  <a:srgbClr val="C00000"/>
                </a:solidFill>
              </a:rPr>
              <a:t>“Community of Believers”</a:t>
            </a:r>
          </a:p>
        </p:txBody>
      </p:sp>
      <p:sp>
        <p:nvSpPr>
          <p:cNvPr id="15" name="Google Shape;971;p113">
            <a:extLst>
              <a:ext uri="{FF2B5EF4-FFF2-40B4-BE49-F238E27FC236}">
                <a16:creationId xmlns:a16="http://schemas.microsoft.com/office/drawing/2014/main" id="{0464FE05-17C8-2A9C-BB72-C04C6B1EC28C}"/>
              </a:ext>
            </a:extLst>
          </p:cNvPr>
          <p:cNvSpPr txBox="1"/>
          <p:nvPr/>
        </p:nvSpPr>
        <p:spPr>
          <a:xfrm>
            <a:off x="183162" y="3606595"/>
            <a:ext cx="11130566" cy="2462182"/>
          </a:xfrm>
          <a:prstGeom prst="rect">
            <a:avLst/>
          </a:prstGeom>
          <a:solidFill>
            <a:srgbClr val="980000">
              <a:alpha val="10000"/>
            </a:srgbClr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67310">
              <a:spcBef>
                <a:spcPts val="600"/>
              </a:spcBef>
              <a:buClr>
                <a:schemeClr val="dk1"/>
              </a:buClr>
              <a:buSzPts val="1100"/>
            </a:pPr>
            <a:r>
              <a:rPr lang="en-US" sz="1600" b="1">
                <a:solidFill>
                  <a:schemeClr val="dk1"/>
                </a:solidFill>
              </a:rPr>
              <a:t>You will now move the Objectives (</a:t>
            </a:r>
            <a:r>
              <a:rPr lang="en-US" sz="1600" i="1">
                <a:solidFill>
                  <a:schemeClr val="dk1"/>
                </a:solidFill>
              </a:rPr>
              <a:t>previously Priorities</a:t>
            </a:r>
            <a:r>
              <a:rPr lang="en-US" sz="1600" b="1">
                <a:solidFill>
                  <a:schemeClr val="dk1"/>
                </a:solidFill>
              </a:rPr>
              <a:t>)  you want to “Continue” to the appropriate Focus Area </a:t>
            </a:r>
            <a:endParaRPr lang="en-US" sz="1600" b="1">
              <a:solidFill>
                <a:schemeClr val="dk1"/>
              </a:solidFill>
              <a:cs typeface="Arial"/>
            </a:endParaRPr>
          </a:p>
          <a:p>
            <a:pPr marL="353060" indent="-285750">
              <a:spcBef>
                <a:spcPts val="600"/>
              </a:spcBef>
              <a:buSzPts val="1100"/>
              <a:buFont typeface="Calibri"/>
              <a:buChar char="-"/>
            </a:pPr>
            <a:r>
              <a:rPr lang="en-US" sz="1600">
                <a:solidFill>
                  <a:schemeClr val="dk1"/>
                </a:solidFill>
                <a:latin typeface="Roboto"/>
                <a:ea typeface="Roboto"/>
                <a:cs typeface="Roboto"/>
              </a:rPr>
              <a:t>Use your 2020-2025 Strategic Plan, the APS 2025-2030 Strategic Plan (slide 7) and your school KPI sheet to help categorize your objectives. Please note: </a:t>
            </a:r>
            <a:endParaRPr lang="en-US" sz="1600">
              <a:solidFill>
                <a:schemeClr val="dk1"/>
              </a:solidFill>
              <a:cs typeface="Arial"/>
            </a:endParaRPr>
          </a:p>
          <a:p>
            <a:pPr marL="810260" lvl="1" indent="-285750">
              <a:spcBef>
                <a:spcPts val="600"/>
              </a:spcBef>
              <a:buSzPts val="1100"/>
              <a:buFont typeface="Calibri"/>
              <a:buChar char="○"/>
            </a:pPr>
            <a:r>
              <a:rPr lang="en-US" sz="1400" i="1">
                <a:solidFill>
                  <a:schemeClr val="dk1"/>
                </a:solidFill>
              </a:rPr>
              <a:t>Fostering Academic Excellence for All </a:t>
            </a:r>
            <a:r>
              <a:rPr lang="en-US" sz="1400">
                <a:solidFill>
                  <a:schemeClr val="dk1"/>
                </a:solidFill>
              </a:rPr>
              <a:t>is likely aligned to “We Are Strengthening Our Instructional Core” or “We Are Sparking Student Curiosity”</a:t>
            </a:r>
            <a:endParaRPr lang="en-US" sz="1400">
              <a:solidFill>
                <a:schemeClr val="dk1"/>
              </a:solidFill>
              <a:cs typeface="Arial"/>
            </a:endParaRPr>
          </a:p>
          <a:p>
            <a:pPr marL="810260" lvl="1" indent="-285750">
              <a:spcBef>
                <a:spcPts val="600"/>
              </a:spcBef>
              <a:buSzPts val="1100"/>
              <a:buFont typeface="Calibri"/>
              <a:buChar char="○"/>
            </a:pPr>
            <a:r>
              <a:rPr lang="en-US" sz="1400" i="1">
                <a:solidFill>
                  <a:schemeClr val="dk1"/>
                </a:solidFill>
              </a:rPr>
              <a:t>Building a Culture of Student Support </a:t>
            </a:r>
            <a:r>
              <a:rPr lang="en-US" sz="1400">
                <a:solidFill>
                  <a:schemeClr val="dk1"/>
                </a:solidFill>
              </a:rPr>
              <a:t>is likely aligned to “We Are Caring For Every Child”</a:t>
            </a:r>
            <a:endParaRPr lang="en-US" sz="1400">
              <a:solidFill>
                <a:schemeClr val="dk1"/>
              </a:solidFill>
              <a:cs typeface="Arial"/>
            </a:endParaRPr>
          </a:p>
          <a:p>
            <a:pPr marL="810260" lvl="1" indent="-285750">
              <a:spcBef>
                <a:spcPts val="600"/>
              </a:spcBef>
              <a:buSzPts val="1100"/>
              <a:buFont typeface="Calibri"/>
              <a:buChar char="○"/>
            </a:pPr>
            <a:r>
              <a:rPr lang="en-US" sz="1400" i="1">
                <a:solidFill>
                  <a:schemeClr val="dk1"/>
                </a:solidFill>
              </a:rPr>
              <a:t>Equipping &amp; Empowering Leaders &amp; Staff </a:t>
            </a:r>
            <a:r>
              <a:rPr lang="en-US" sz="1400">
                <a:solidFill>
                  <a:schemeClr val="dk1"/>
                </a:solidFill>
              </a:rPr>
              <a:t> is likely aligned to “Our Strength is Our Team”</a:t>
            </a:r>
            <a:endParaRPr lang="en-US" sz="1400">
              <a:solidFill>
                <a:schemeClr val="dk1"/>
              </a:solidFill>
              <a:cs typeface="Arial"/>
            </a:endParaRPr>
          </a:p>
          <a:p>
            <a:pPr marL="810260" lvl="1" indent="-285750">
              <a:spcBef>
                <a:spcPts val="600"/>
              </a:spcBef>
              <a:buSzPts val="1100"/>
              <a:buFont typeface="Calibri"/>
              <a:buChar char="○"/>
            </a:pPr>
            <a:r>
              <a:rPr lang="en-US" sz="1400" i="1">
                <a:solidFill>
                  <a:schemeClr val="dk1"/>
                </a:solidFill>
              </a:rPr>
              <a:t>Creating a System of  School Support </a:t>
            </a:r>
            <a:r>
              <a:rPr lang="en-US" sz="1400">
                <a:solidFill>
                  <a:schemeClr val="dk1"/>
                </a:solidFill>
              </a:rPr>
              <a:t>is likely aligned to “Our Responsibility is Shared” or “Our School is Efficient &amp; Effective”</a:t>
            </a:r>
            <a:endParaRPr sz="1400">
              <a:solidFill>
                <a:schemeClr val="dk1"/>
              </a:solidFill>
              <a:cs typeface="Arial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746C2B2-A781-B111-DBBB-B05627593D11}"/>
              </a:ext>
            </a:extLst>
          </p:cNvPr>
          <p:cNvSpPr txBox="1">
            <a:spLocks/>
          </p:cNvSpPr>
          <p:nvPr/>
        </p:nvSpPr>
        <p:spPr>
          <a:xfrm>
            <a:off x="57916" y="115998"/>
            <a:ext cx="11372851" cy="765636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  <a:defRPr/>
            </a:pPr>
            <a:r>
              <a:rPr lang="en-US" sz="3200"/>
              <a:t>Aligning Your Objectives to the District's New Focus Areas</a:t>
            </a:r>
            <a:endParaRPr lang="en-US" sz="3200" b="1" i="0" u="none" strike="noStrike" kern="1200" cap="none" spc="0" normalizeH="0" baseline="0" noProof="0">
              <a:ln>
                <a:noFill/>
              </a:ln>
              <a:effectLst/>
              <a:uLnTx/>
              <a:uFillTx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883976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p112"/>
          <p:cNvSpPr txBox="1">
            <a:spLocks noGrp="1"/>
          </p:cNvSpPr>
          <p:nvPr>
            <p:ph type="sldNum" idx="12"/>
          </p:nvPr>
        </p:nvSpPr>
        <p:spPr>
          <a:xfrm>
            <a:off x="8610600" y="637812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22</a:t>
            </a:fld>
            <a:endParaRPr/>
          </a:p>
        </p:txBody>
      </p:sp>
      <p:pic>
        <p:nvPicPr>
          <p:cNvPr id="918" name="Google Shape;918;p1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9675" y="5609263"/>
            <a:ext cx="723900" cy="1190625"/>
          </a:xfrm>
          <a:prstGeom prst="rect">
            <a:avLst/>
          </a:prstGeom>
          <a:noFill/>
          <a:ln>
            <a:noFill/>
          </a:ln>
        </p:spPr>
      </p:pic>
      <p:sp>
        <p:nvSpPr>
          <p:cNvPr id="919" name="Google Shape;919;p112"/>
          <p:cNvSpPr txBox="1"/>
          <p:nvPr/>
        </p:nvSpPr>
        <p:spPr>
          <a:xfrm>
            <a:off x="6522049" y="1051512"/>
            <a:ext cx="4754028" cy="550916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457200" indent="-355600">
              <a:buClr>
                <a:schemeClr val="dk1"/>
              </a:buClr>
              <a:buSzPts val="2000"/>
              <a:buFont typeface="Roboto"/>
              <a:buChar char="●"/>
            </a:pPr>
            <a:r>
              <a:rPr lang="en-US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After you have aligned your Objectives to the appropriate Focus Area, identify any new Objectives the school must start to address the goals in your plan</a:t>
            </a:r>
            <a:endParaRPr lang="en-US" sz="1600">
              <a:solidFill>
                <a:schemeClr val="dk1"/>
              </a:solidFill>
              <a:latin typeface="Roboto"/>
              <a:ea typeface="Roboto"/>
              <a:cs typeface="Roboto"/>
            </a:endParaRPr>
          </a:p>
          <a:p>
            <a:pPr marL="10160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</a:pPr>
            <a:endParaRPr lang="en-US" sz="1600">
              <a:solidFill>
                <a:schemeClr val="dk1"/>
              </a:solidFill>
              <a:latin typeface="Roboto"/>
              <a:ea typeface="Roboto"/>
              <a:cs typeface="Roboto"/>
            </a:endParaRPr>
          </a:p>
          <a:p>
            <a:pPr marL="457200" indent="-355600">
              <a:buClr>
                <a:schemeClr val="dk1"/>
              </a:buClr>
              <a:buSzPts val="2000"/>
              <a:buFont typeface="Roboto"/>
              <a:buChar char="●"/>
            </a:pPr>
            <a:r>
              <a:rPr lang="en-US" sz="16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You should have 1-2 Objectives for each Focus Area. </a:t>
            </a:r>
            <a:endParaRPr lang="en-US" sz="1600" b="1">
              <a:solidFill>
                <a:schemeClr val="dk1"/>
              </a:solidFill>
              <a:latin typeface="Roboto"/>
              <a:ea typeface="Roboto"/>
              <a:cs typeface="Roboto"/>
            </a:endParaRPr>
          </a:p>
          <a:p>
            <a:pPr marL="101600">
              <a:buClr>
                <a:srgbClr val="000000"/>
              </a:buClr>
              <a:buSzPts val="2000"/>
            </a:pPr>
            <a:endParaRPr lang="en-US" sz="1600" b="1">
              <a:solidFill>
                <a:schemeClr val="dk1"/>
              </a:solidFill>
              <a:latin typeface="Roboto"/>
              <a:ea typeface="Roboto"/>
              <a:cs typeface="Roboto"/>
            </a:endParaRPr>
          </a:p>
          <a:p>
            <a:pPr marL="457200" indent="-355600">
              <a:buClr>
                <a:srgbClr val="000000"/>
              </a:buClr>
              <a:buSzPts val="2000"/>
              <a:buFont typeface="Roboto"/>
              <a:buChar char="●"/>
            </a:pPr>
            <a:r>
              <a:rPr lang="en-US" sz="1600">
                <a:solidFill>
                  <a:schemeClr val="dk1"/>
                </a:solidFill>
                <a:latin typeface="Roboto"/>
                <a:ea typeface="Roboto"/>
                <a:cs typeface="Roboto"/>
              </a:rPr>
              <a:t>Use the APS 2025-2030 Strategic Plan (slide 7) and your school KPI sheet for ideas if you need to identify new Objectives. </a:t>
            </a:r>
          </a:p>
          <a:p>
            <a:pPr marL="457200" indent="-355600">
              <a:buClr>
                <a:srgbClr val="000000"/>
              </a:buClr>
              <a:buSzPts val="2000"/>
              <a:buFont typeface="Roboto"/>
              <a:buChar char="●"/>
            </a:pPr>
            <a:endParaRPr lang="en-US" sz="1600">
              <a:solidFill>
                <a:schemeClr val="dk1"/>
              </a:solidFill>
              <a:latin typeface="Roboto"/>
              <a:ea typeface="Roboto"/>
              <a:cs typeface="Roboto"/>
            </a:endParaRPr>
          </a:p>
          <a:p>
            <a:pPr marL="457200" indent="-355600">
              <a:buClr>
                <a:srgbClr val="000000"/>
              </a:buClr>
              <a:buSzPts val="2000"/>
              <a:buFont typeface="Roboto"/>
              <a:buChar char="●"/>
            </a:pPr>
            <a:r>
              <a:rPr lang="en-US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Focus on the “</a:t>
            </a:r>
            <a:r>
              <a:rPr lang="en-US" sz="16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Getting Back to Basics</a:t>
            </a:r>
            <a:r>
              <a:rPr lang="en-US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” Focus Areas first </a:t>
            </a:r>
            <a:r>
              <a:rPr lang="en-US" sz="1600" i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(</a:t>
            </a:r>
            <a:r>
              <a:rPr lang="en-US" sz="1600" b="1" i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Strengthening Our Instructional Core, Caring For Every Child, and Sparking Student Curiosity</a:t>
            </a:r>
            <a:r>
              <a:rPr lang="en-US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)</a:t>
            </a:r>
            <a:endParaRPr lang="en-US" sz="1600">
              <a:solidFill>
                <a:schemeClr val="dk1"/>
              </a:solidFill>
              <a:latin typeface="Roboto"/>
              <a:ea typeface="Roboto"/>
              <a:cs typeface="Roboto"/>
            </a:endParaRPr>
          </a:p>
          <a:p>
            <a:pPr marL="10160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</a:pPr>
            <a:endParaRPr sz="1600">
              <a:solidFill>
                <a:schemeClr val="dk1"/>
              </a:solidFill>
              <a:latin typeface="Roboto"/>
              <a:ea typeface="Roboto"/>
              <a:cs typeface="Roboto"/>
            </a:endParaRPr>
          </a:p>
          <a:p>
            <a:pPr marL="457200" lvl="0" indent="-355600">
              <a:buClr>
                <a:schemeClr val="dk1"/>
              </a:buClr>
              <a:buSzPts val="2000"/>
              <a:buFont typeface="Roboto"/>
              <a:buChar char="●"/>
            </a:pPr>
            <a:r>
              <a:rPr lang="en-US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Make sure you have something in the “</a:t>
            </a:r>
            <a:r>
              <a:rPr lang="en-US" sz="1600" b="1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Community of Believers</a:t>
            </a:r>
            <a:r>
              <a:rPr lang="en-US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” Focus Areas that support your core work </a:t>
            </a:r>
            <a:r>
              <a:rPr lang="en-US" sz="1600" i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(</a:t>
            </a:r>
            <a:r>
              <a:rPr lang="en-US" sz="1600" b="1" i="1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Strength is Our Team, Responsibility is Shared, System is Effective &amp; Efficient</a:t>
            </a:r>
            <a:r>
              <a:rPr lang="en-US" sz="1600" b="1" i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)</a:t>
            </a:r>
            <a:endParaRPr sz="1600" b="1" i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50E7481-1EF0-BA86-6A55-6C36CA0182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732" y="1880303"/>
            <a:ext cx="5871268" cy="3410567"/>
          </a:xfrm>
          <a:prstGeom prst="rect">
            <a:avLst/>
          </a:prstGeom>
          <a:effectLst>
            <a:outerShdw blurRad="50800" dist="88900" dir="5400000" algn="ctr" rotWithShape="0">
              <a:schemeClr val="bg2">
                <a:lumMod val="50000"/>
                <a:alpha val="80000"/>
              </a:schemeClr>
            </a:outerShdw>
          </a:effectLst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B8F91AD2-E598-0035-D104-EEEB6C26F890}"/>
              </a:ext>
            </a:extLst>
          </p:cNvPr>
          <p:cNvSpPr txBox="1">
            <a:spLocks/>
          </p:cNvSpPr>
          <p:nvPr/>
        </p:nvSpPr>
        <p:spPr>
          <a:xfrm>
            <a:off x="135220" y="270607"/>
            <a:ext cx="11372851" cy="765636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fontAlgn="auto"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</a:rPr>
              <a:t>Identifying 2025-2030 Strategic </a:t>
            </a:r>
            <a:r>
              <a:rPr lang="en-US" sz="3200"/>
              <a:t>Objectives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</a:rPr>
              <a:t>: “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</a:rPr>
              <a:t>Start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</a:rPr>
              <a:t>” Discussion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847E82F-B2CD-27F5-91F6-9AF3CAA53528}"/>
              </a:ext>
            </a:extLst>
          </p:cNvPr>
          <p:cNvSpPr/>
          <p:nvPr/>
        </p:nvSpPr>
        <p:spPr>
          <a:xfrm>
            <a:off x="224731" y="3283217"/>
            <a:ext cx="5522925" cy="159358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Google Shape;901;p110">
            <a:extLst>
              <a:ext uri="{FF2B5EF4-FFF2-40B4-BE49-F238E27FC236}">
                <a16:creationId xmlns:a16="http://schemas.microsoft.com/office/drawing/2014/main" id="{A3C6A5BC-E438-519F-D600-3B902A5CE964}"/>
              </a:ext>
            </a:extLst>
          </p:cNvPr>
          <p:cNvSpPr/>
          <p:nvPr/>
        </p:nvSpPr>
        <p:spPr>
          <a:xfrm>
            <a:off x="8976736" y="1839991"/>
            <a:ext cx="423182" cy="340625"/>
          </a:xfrm>
          <a:prstGeom prst="mathPlus">
            <a:avLst>
              <a:gd name="adj1" fmla="val 23520"/>
            </a:avLst>
          </a:prstGeom>
          <a:solidFill>
            <a:srgbClr val="38761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D86E15-E5D5-D4B6-11DD-EAC1C873B0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CEBF5-6E30-E413-3F3D-3522EE11DD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143" y="295870"/>
            <a:ext cx="11146972" cy="1115332"/>
          </a:xfrm>
        </p:spPr>
        <p:txBody>
          <a:bodyPr>
            <a:normAutofit fontScale="90000"/>
          </a:bodyPr>
          <a:lstStyle/>
          <a:p>
            <a:br>
              <a:rPr lang="en-US" sz="3600">
                <a:latin typeface="Roboto"/>
                <a:ea typeface="Roboto"/>
                <a:cs typeface="Roboto"/>
                <a:sym typeface="Roboto"/>
              </a:rPr>
            </a:br>
            <a:r>
              <a:rPr lang="en-US" sz="3100" b="1">
                <a:latin typeface="Roboto"/>
                <a:ea typeface="Roboto"/>
                <a:cs typeface="Roboto"/>
                <a:sym typeface="Roboto"/>
              </a:rPr>
              <a:t>Guiding Questions: </a:t>
            </a:r>
            <a:r>
              <a:rPr lang="en-US" sz="3100">
                <a:latin typeface="Roboto"/>
                <a:ea typeface="Roboto"/>
                <a:cs typeface="Roboto"/>
                <a:sym typeface="Roboto"/>
              </a:rPr>
              <a:t>Are there any new “objectives” we must </a:t>
            </a:r>
            <a:r>
              <a:rPr lang="en-US" sz="3100" b="1">
                <a:solidFill>
                  <a:srgbClr val="00B050"/>
                </a:solidFill>
                <a:latin typeface="Roboto"/>
                <a:ea typeface="Roboto"/>
                <a:cs typeface="Roboto"/>
                <a:sym typeface="Roboto"/>
              </a:rPr>
              <a:t>START</a:t>
            </a:r>
            <a:r>
              <a:rPr lang="en-US" sz="3100">
                <a:latin typeface="Roboto"/>
                <a:ea typeface="Roboto"/>
                <a:cs typeface="Roboto"/>
                <a:sym typeface="Roboto"/>
              </a:rPr>
              <a:t> to completely address our 2025-2030 Strategic Goals? Do we have 1-2 Objectives to support each Focus Area? </a:t>
            </a:r>
            <a:br>
              <a:rPr lang="en-US" b="1">
                <a:latin typeface="Roboto"/>
                <a:ea typeface="Roboto"/>
                <a:cs typeface="Roboto"/>
                <a:sym typeface="Roboto"/>
              </a:rPr>
            </a:br>
            <a:endParaRPr lang="en-US"/>
          </a:p>
        </p:txBody>
      </p:sp>
      <p:sp>
        <p:nvSpPr>
          <p:cNvPr id="10" name="Google Shape;819;p103">
            <a:extLst>
              <a:ext uri="{FF2B5EF4-FFF2-40B4-BE49-F238E27FC236}">
                <a16:creationId xmlns:a16="http://schemas.microsoft.com/office/drawing/2014/main" id="{50E43D3E-A63A-FAD4-A37B-5D5A07739EC2}"/>
              </a:ext>
            </a:extLst>
          </p:cNvPr>
          <p:cNvSpPr txBox="1"/>
          <p:nvPr/>
        </p:nvSpPr>
        <p:spPr>
          <a:xfrm>
            <a:off x="138832" y="2569947"/>
            <a:ext cx="6096001" cy="2123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We Are Strengthening Our Instructional Core</a:t>
            </a: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457200" marR="0" lvl="0" indent="-30480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➢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TBD- Strategic Objective</a:t>
            </a:r>
          </a:p>
          <a:p>
            <a:pPr marL="457200" indent="-304800">
              <a:lnSpc>
                <a:spcPct val="80000"/>
              </a:lnSpc>
              <a:spcBef>
                <a:spcPts val="100"/>
              </a:spcBef>
              <a:buClr>
                <a:srgbClr val="000000"/>
              </a:buClr>
              <a:buSzPts val="1200"/>
              <a:buFont typeface="Arial"/>
              <a:buChar char="➢"/>
            </a:pPr>
            <a:r>
              <a:rPr lang="en-US" sz="1200" kern="0" dirty="0">
                <a:solidFill>
                  <a:srgbClr val="000000"/>
                </a:solidFill>
                <a:cs typeface="Arial"/>
                <a:sym typeface="Arial"/>
              </a:rPr>
              <a:t>TBD- Strategic Objective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We Are Caring For Every Child</a:t>
            </a: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457200" indent="-304800">
              <a:lnSpc>
                <a:spcPct val="80000"/>
              </a:lnSpc>
              <a:spcBef>
                <a:spcPts val="100"/>
              </a:spcBef>
              <a:buClr>
                <a:srgbClr val="000000"/>
              </a:buClr>
              <a:buSzPts val="1200"/>
              <a:buFont typeface="Arial"/>
              <a:buChar char="➢"/>
            </a:pPr>
            <a:r>
              <a:rPr lang="en-US" sz="1200" kern="0" dirty="0">
                <a:solidFill>
                  <a:srgbClr val="000000"/>
                </a:solidFill>
                <a:cs typeface="Arial"/>
                <a:sym typeface="Arial"/>
              </a:rPr>
              <a:t>TBD- Strategic Objective</a:t>
            </a:r>
          </a:p>
          <a:p>
            <a:pPr marL="457200" indent="-304800">
              <a:lnSpc>
                <a:spcPct val="80000"/>
              </a:lnSpc>
              <a:spcBef>
                <a:spcPts val="100"/>
              </a:spcBef>
              <a:buClr>
                <a:srgbClr val="000000"/>
              </a:buClr>
              <a:buSzPts val="1200"/>
              <a:buFont typeface="Arial"/>
              <a:buChar char="➢"/>
            </a:pPr>
            <a:r>
              <a:rPr lang="en-US" sz="1200" kern="0" dirty="0">
                <a:solidFill>
                  <a:srgbClr val="000000"/>
                </a:solidFill>
                <a:cs typeface="Arial"/>
                <a:sym typeface="Arial"/>
              </a:rPr>
              <a:t>TBD- Strategic Objective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We Are Sparking Student Curiosity</a:t>
            </a: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457200" indent="-304800">
              <a:lnSpc>
                <a:spcPct val="80000"/>
              </a:lnSpc>
              <a:spcBef>
                <a:spcPts val="100"/>
              </a:spcBef>
              <a:buClr>
                <a:srgbClr val="000000"/>
              </a:buClr>
              <a:buSzPts val="1200"/>
              <a:buFont typeface="Arial"/>
              <a:buChar char="➢"/>
            </a:pPr>
            <a:r>
              <a:rPr lang="en-US" sz="1200" kern="0" dirty="0">
                <a:solidFill>
                  <a:srgbClr val="000000"/>
                </a:solidFill>
                <a:cs typeface="Arial"/>
                <a:sym typeface="Arial"/>
              </a:rPr>
              <a:t>TBD- Strategic Objective</a:t>
            </a:r>
          </a:p>
          <a:p>
            <a:pPr marL="457200" indent="-304800">
              <a:lnSpc>
                <a:spcPct val="80000"/>
              </a:lnSpc>
              <a:spcBef>
                <a:spcPts val="100"/>
              </a:spcBef>
              <a:buClr>
                <a:srgbClr val="000000"/>
              </a:buClr>
              <a:buSzPts val="1200"/>
              <a:buFont typeface="Arial"/>
              <a:buChar char="➢"/>
            </a:pPr>
            <a:r>
              <a:rPr lang="en-US" sz="1200" kern="0" dirty="0">
                <a:solidFill>
                  <a:srgbClr val="000000"/>
                </a:solidFill>
                <a:cs typeface="Arial"/>
                <a:sym typeface="Arial"/>
              </a:rPr>
              <a:t>TBD- Strategic Objective</a:t>
            </a:r>
          </a:p>
          <a:p>
            <a:pPr marL="152400" marR="0" lvl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  <a:buSzPts val="1200"/>
              <a:tabLst/>
              <a:defRPr/>
            </a:pP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1" name="Google Shape;818;p103">
            <a:extLst>
              <a:ext uri="{FF2B5EF4-FFF2-40B4-BE49-F238E27FC236}">
                <a16:creationId xmlns:a16="http://schemas.microsoft.com/office/drawing/2014/main" id="{78579995-AF1A-F190-986F-61268FA1EA38}"/>
              </a:ext>
            </a:extLst>
          </p:cNvPr>
          <p:cNvSpPr txBox="1"/>
          <p:nvPr/>
        </p:nvSpPr>
        <p:spPr>
          <a:xfrm>
            <a:off x="6001341" y="2569946"/>
            <a:ext cx="5573486" cy="22959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Our Strength is Our Team</a:t>
            </a:r>
            <a:endParaRPr kumimoji="0" sz="1600" b="1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457200" indent="-304800">
              <a:lnSpc>
                <a:spcPct val="80000"/>
              </a:lnSpc>
              <a:spcBef>
                <a:spcPts val="100"/>
              </a:spcBef>
              <a:buClr>
                <a:srgbClr val="000000"/>
              </a:buClr>
              <a:buSzPts val="1200"/>
              <a:buFont typeface="Arial"/>
              <a:buChar char="➢"/>
            </a:pPr>
            <a:r>
              <a:rPr lang="en-US" sz="1200" kern="0">
                <a:solidFill>
                  <a:srgbClr val="000000"/>
                </a:solidFill>
                <a:cs typeface="Arial"/>
                <a:sym typeface="Arial"/>
              </a:rPr>
              <a:t>TBD- Strategic Objective</a:t>
            </a:r>
          </a:p>
          <a:p>
            <a:pPr marL="457200" indent="-304800">
              <a:lnSpc>
                <a:spcPct val="80000"/>
              </a:lnSpc>
              <a:spcBef>
                <a:spcPts val="100"/>
              </a:spcBef>
              <a:buClr>
                <a:srgbClr val="000000"/>
              </a:buClr>
              <a:buSzPts val="1200"/>
              <a:buFont typeface="Arial"/>
              <a:buChar char="➢"/>
            </a:pPr>
            <a:r>
              <a:rPr lang="en-US" sz="1200" kern="0">
                <a:solidFill>
                  <a:srgbClr val="000000"/>
                </a:solidFill>
                <a:cs typeface="Arial"/>
                <a:sym typeface="Arial"/>
              </a:rPr>
              <a:t>TBD- Strategic Objective</a:t>
            </a:r>
          </a:p>
          <a:p>
            <a:pPr marL="152400">
              <a:lnSpc>
                <a:spcPct val="80000"/>
              </a:lnSpc>
              <a:spcBef>
                <a:spcPts val="100"/>
              </a:spcBef>
              <a:buClr>
                <a:srgbClr val="000000"/>
              </a:buClr>
              <a:buSzPts val="1200"/>
            </a:pPr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Our Responsibility Is Shared</a:t>
            </a:r>
            <a:endParaRPr kumimoji="0" sz="1600" b="1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457200" indent="-304800">
              <a:lnSpc>
                <a:spcPct val="80000"/>
              </a:lnSpc>
              <a:spcBef>
                <a:spcPts val="100"/>
              </a:spcBef>
              <a:buClr>
                <a:srgbClr val="000000"/>
              </a:buClr>
              <a:buSzPts val="1200"/>
              <a:buFont typeface="Arial"/>
              <a:buChar char="➢"/>
            </a:pPr>
            <a:r>
              <a:rPr lang="en-US" sz="1200" kern="0">
                <a:solidFill>
                  <a:srgbClr val="000000"/>
                </a:solidFill>
                <a:cs typeface="Arial"/>
                <a:sym typeface="Arial"/>
              </a:rPr>
              <a:t>TBD- Strategic Objective</a:t>
            </a:r>
          </a:p>
          <a:p>
            <a:pPr marL="457200" indent="-304800">
              <a:lnSpc>
                <a:spcPct val="80000"/>
              </a:lnSpc>
              <a:spcBef>
                <a:spcPts val="100"/>
              </a:spcBef>
              <a:buClr>
                <a:srgbClr val="000000"/>
              </a:buClr>
              <a:buSzPts val="1200"/>
              <a:buFont typeface="Arial"/>
              <a:buChar char="➢"/>
            </a:pPr>
            <a:r>
              <a:rPr lang="en-US" sz="1200" kern="0">
                <a:solidFill>
                  <a:srgbClr val="000000"/>
                </a:solidFill>
                <a:cs typeface="Arial"/>
                <a:sym typeface="Arial"/>
              </a:rPr>
              <a:t>TBD- Strategic Objective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Our School Is Efficient &amp; Effective</a:t>
            </a:r>
            <a:endParaRPr kumimoji="0" sz="1600" b="1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457200" indent="-304800">
              <a:lnSpc>
                <a:spcPct val="80000"/>
              </a:lnSpc>
              <a:spcBef>
                <a:spcPts val="100"/>
              </a:spcBef>
              <a:buClr>
                <a:srgbClr val="000000"/>
              </a:buClr>
              <a:buSzPts val="1200"/>
              <a:buFont typeface="Arial"/>
              <a:buChar char="➢"/>
            </a:pPr>
            <a:r>
              <a:rPr lang="en-US" sz="1200" kern="0">
                <a:solidFill>
                  <a:srgbClr val="000000"/>
                </a:solidFill>
                <a:cs typeface="Arial"/>
                <a:sym typeface="Arial"/>
              </a:rPr>
              <a:t>TBD- Strategic Objective</a:t>
            </a:r>
          </a:p>
          <a:p>
            <a:pPr marL="457200" indent="-304800">
              <a:lnSpc>
                <a:spcPct val="80000"/>
              </a:lnSpc>
              <a:spcBef>
                <a:spcPts val="100"/>
              </a:spcBef>
              <a:buClr>
                <a:srgbClr val="000000"/>
              </a:buClr>
              <a:buSzPts val="1200"/>
              <a:buFont typeface="Arial"/>
              <a:buChar char="➢"/>
            </a:pPr>
            <a:r>
              <a:rPr lang="en-US" sz="1200" kern="0">
                <a:solidFill>
                  <a:srgbClr val="000000"/>
                </a:solidFill>
                <a:cs typeface="Arial"/>
                <a:sym typeface="Arial"/>
              </a:rPr>
              <a:t>TBD- Strategic Objective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2B38710-FA7E-C908-6CC0-88F5391A9E99}"/>
              </a:ext>
            </a:extLst>
          </p:cNvPr>
          <p:cNvSpPr txBox="1"/>
          <p:nvPr/>
        </p:nvSpPr>
        <p:spPr>
          <a:xfrm>
            <a:off x="138832" y="1944714"/>
            <a:ext cx="375557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u="sng"/>
              <a:t>“Getting Back to Basics”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B77D539-2B7B-0504-5D49-B36ADE540190}"/>
              </a:ext>
            </a:extLst>
          </p:cNvPr>
          <p:cNvSpPr txBox="1"/>
          <p:nvPr/>
        </p:nvSpPr>
        <p:spPr>
          <a:xfrm>
            <a:off x="5652998" y="1958285"/>
            <a:ext cx="375557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u="sng">
                <a:solidFill>
                  <a:srgbClr val="C00000"/>
                </a:solidFill>
              </a:rPr>
              <a:t>“Community of Believers”</a:t>
            </a:r>
          </a:p>
        </p:txBody>
      </p:sp>
    </p:spTree>
    <p:extLst>
      <p:ext uri="{BB962C8B-B14F-4D97-AF65-F5344CB8AC3E}">
        <p14:creationId xmlns:p14="http://schemas.microsoft.com/office/powerpoint/2010/main" val="37690796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Google Shape;818;p103"/>
          <p:cNvSpPr txBox="1"/>
          <p:nvPr/>
        </p:nvSpPr>
        <p:spPr>
          <a:xfrm>
            <a:off x="6281401" y="2600761"/>
            <a:ext cx="5147700" cy="2617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Our Strength is Our Team</a:t>
            </a:r>
            <a:endParaRPr kumimoji="0" sz="1600" b="1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457200" indent="-304800">
              <a:lnSpc>
                <a:spcPct val="80000"/>
              </a:lnSpc>
              <a:spcBef>
                <a:spcPts val="100"/>
              </a:spcBef>
              <a:buClr>
                <a:srgbClr val="000000"/>
              </a:buClr>
              <a:buSzPts val="1200"/>
              <a:buFont typeface="Arial"/>
              <a:buChar char="➢"/>
            </a:pPr>
            <a:r>
              <a:rPr lang="en-US" sz="1200" kern="0">
                <a:solidFill>
                  <a:srgbClr val="000000"/>
                </a:solidFill>
                <a:cs typeface="Arial"/>
                <a:sym typeface="Arial"/>
              </a:rPr>
              <a:t>TBD- Strategic Objective</a:t>
            </a:r>
          </a:p>
          <a:p>
            <a:pPr marL="457200" indent="-304800">
              <a:lnSpc>
                <a:spcPct val="80000"/>
              </a:lnSpc>
              <a:spcBef>
                <a:spcPts val="100"/>
              </a:spcBef>
              <a:buClr>
                <a:srgbClr val="000000"/>
              </a:buClr>
              <a:buSzPts val="1200"/>
              <a:buFont typeface="Arial"/>
              <a:buChar char="➢"/>
            </a:pPr>
            <a:r>
              <a:rPr lang="en-US" sz="1200" kern="0">
                <a:solidFill>
                  <a:srgbClr val="000000"/>
                </a:solidFill>
                <a:cs typeface="Arial"/>
                <a:sym typeface="Arial"/>
              </a:rPr>
              <a:t>TBD- Strategic Objective</a:t>
            </a:r>
          </a:p>
          <a:p>
            <a:pPr marL="152400" marR="0" lvl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200"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Our Responsibility Is Shared</a:t>
            </a:r>
            <a:endParaRPr kumimoji="0" sz="1600" b="1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457200" indent="-304800">
              <a:lnSpc>
                <a:spcPct val="80000"/>
              </a:lnSpc>
              <a:spcBef>
                <a:spcPts val="100"/>
              </a:spcBef>
              <a:buClr>
                <a:srgbClr val="000000"/>
              </a:buClr>
              <a:buSzPts val="1200"/>
              <a:buFont typeface="Arial"/>
              <a:buChar char="➢"/>
            </a:pPr>
            <a:r>
              <a:rPr lang="en-US" sz="1200" kern="0">
                <a:solidFill>
                  <a:srgbClr val="000000"/>
                </a:solidFill>
                <a:cs typeface="Arial"/>
                <a:sym typeface="Arial"/>
              </a:rPr>
              <a:t>TBD- Strategic Objective</a:t>
            </a:r>
          </a:p>
          <a:p>
            <a:pPr marL="457200" indent="-304800">
              <a:lnSpc>
                <a:spcPct val="80000"/>
              </a:lnSpc>
              <a:spcBef>
                <a:spcPts val="100"/>
              </a:spcBef>
              <a:buClr>
                <a:srgbClr val="000000"/>
              </a:buClr>
              <a:buSzPts val="1200"/>
              <a:buFont typeface="Arial"/>
              <a:buChar char="➢"/>
            </a:pPr>
            <a:r>
              <a:rPr lang="en-US" sz="1200" kern="0">
                <a:solidFill>
                  <a:srgbClr val="000000"/>
                </a:solidFill>
                <a:cs typeface="Arial"/>
                <a:sym typeface="Arial"/>
              </a:rPr>
              <a:t>TBD- Strategic Objective</a:t>
            </a:r>
          </a:p>
          <a:p>
            <a:pPr marL="152400" marR="0" lvl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200"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Our School Is Efficient &amp; Effective</a:t>
            </a:r>
            <a:endParaRPr kumimoji="0" sz="1600" b="1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457200" indent="-304800">
              <a:lnSpc>
                <a:spcPct val="80000"/>
              </a:lnSpc>
              <a:spcBef>
                <a:spcPts val="100"/>
              </a:spcBef>
              <a:buClr>
                <a:srgbClr val="000000"/>
              </a:buClr>
              <a:buSzPts val="1200"/>
              <a:buFont typeface="Arial"/>
              <a:buChar char="➢"/>
            </a:pPr>
            <a:r>
              <a:rPr lang="en-US" sz="1200" kern="0">
                <a:solidFill>
                  <a:srgbClr val="000000"/>
                </a:solidFill>
                <a:cs typeface="Arial"/>
                <a:sym typeface="Arial"/>
              </a:rPr>
              <a:t>TBD- Strategic Objective</a:t>
            </a:r>
          </a:p>
          <a:p>
            <a:pPr marL="457200" indent="-304800">
              <a:lnSpc>
                <a:spcPct val="80000"/>
              </a:lnSpc>
              <a:spcBef>
                <a:spcPts val="100"/>
              </a:spcBef>
              <a:buClr>
                <a:srgbClr val="000000"/>
              </a:buClr>
              <a:buSzPts val="1200"/>
              <a:buFont typeface="Arial"/>
              <a:buChar char="➢"/>
            </a:pPr>
            <a:r>
              <a:rPr lang="en-US" sz="1200" kern="0">
                <a:solidFill>
                  <a:srgbClr val="000000"/>
                </a:solidFill>
                <a:cs typeface="Arial"/>
                <a:sym typeface="Arial"/>
              </a:rPr>
              <a:t>TBD- Strategic Objective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819" name="Google Shape;819;p103"/>
          <p:cNvSpPr txBox="1"/>
          <p:nvPr/>
        </p:nvSpPr>
        <p:spPr>
          <a:xfrm>
            <a:off x="457200" y="2606611"/>
            <a:ext cx="6753000" cy="2444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We Are Strengthening Our Instructional Core</a:t>
            </a: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457200" marR="0" lvl="0" indent="-30480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➢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TBD- Strategic Objective</a:t>
            </a:r>
          </a:p>
          <a:p>
            <a:pPr marL="457200" indent="-304800">
              <a:lnSpc>
                <a:spcPct val="80000"/>
              </a:lnSpc>
              <a:spcBef>
                <a:spcPts val="100"/>
              </a:spcBef>
              <a:buClr>
                <a:srgbClr val="000000"/>
              </a:buClr>
              <a:buSzPts val="1200"/>
              <a:buFont typeface="Arial"/>
              <a:buChar char="➢"/>
            </a:pPr>
            <a:r>
              <a:rPr lang="en-US" sz="1200" kern="0" dirty="0">
                <a:solidFill>
                  <a:srgbClr val="000000"/>
                </a:solidFill>
                <a:cs typeface="Arial"/>
                <a:sym typeface="Arial"/>
              </a:rPr>
              <a:t>TBD- Strategic Objective</a:t>
            </a:r>
          </a:p>
          <a:p>
            <a:pPr marL="457200" marR="0" lvl="0" indent="-30480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➢"/>
              <a:tabLst/>
              <a:defRPr/>
            </a:pP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We Are Caring For Every Child</a:t>
            </a: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457200" indent="-304800">
              <a:lnSpc>
                <a:spcPct val="80000"/>
              </a:lnSpc>
              <a:spcBef>
                <a:spcPts val="100"/>
              </a:spcBef>
              <a:buClr>
                <a:srgbClr val="000000"/>
              </a:buClr>
              <a:buSzPts val="1200"/>
              <a:buFont typeface="Arial"/>
              <a:buChar char="➢"/>
            </a:pPr>
            <a:r>
              <a:rPr lang="en-US" sz="1200" kern="0" dirty="0">
                <a:solidFill>
                  <a:srgbClr val="000000"/>
                </a:solidFill>
                <a:cs typeface="Arial"/>
                <a:sym typeface="Arial"/>
              </a:rPr>
              <a:t>TBD- Strategic Objective</a:t>
            </a:r>
          </a:p>
          <a:p>
            <a:pPr marL="457200" indent="-304800">
              <a:lnSpc>
                <a:spcPct val="80000"/>
              </a:lnSpc>
              <a:spcBef>
                <a:spcPts val="100"/>
              </a:spcBef>
              <a:buClr>
                <a:srgbClr val="000000"/>
              </a:buClr>
              <a:buSzPts val="1200"/>
              <a:buFont typeface="Arial"/>
              <a:buChar char="➢"/>
            </a:pPr>
            <a:r>
              <a:rPr lang="en-US" sz="1200" kern="0" dirty="0">
                <a:solidFill>
                  <a:srgbClr val="000000"/>
                </a:solidFill>
                <a:cs typeface="Arial"/>
                <a:sym typeface="Arial"/>
              </a:rPr>
              <a:t>TBD- Strategic Objective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We Are Sparking Student Curiosity</a:t>
            </a: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457200" indent="-304800">
              <a:lnSpc>
                <a:spcPct val="80000"/>
              </a:lnSpc>
              <a:spcBef>
                <a:spcPts val="100"/>
              </a:spcBef>
              <a:buClr>
                <a:srgbClr val="000000"/>
              </a:buClr>
              <a:buSzPts val="1200"/>
              <a:buFont typeface="Arial"/>
              <a:buChar char="➢"/>
            </a:pPr>
            <a:r>
              <a:rPr lang="en-US" sz="1200" kern="0" dirty="0">
                <a:solidFill>
                  <a:srgbClr val="000000"/>
                </a:solidFill>
                <a:cs typeface="Arial"/>
                <a:sym typeface="Arial"/>
              </a:rPr>
              <a:t>TBD- Strategic Objective</a:t>
            </a:r>
          </a:p>
          <a:p>
            <a:pPr marL="457200" indent="-304800">
              <a:lnSpc>
                <a:spcPct val="80000"/>
              </a:lnSpc>
              <a:spcBef>
                <a:spcPts val="100"/>
              </a:spcBef>
              <a:buClr>
                <a:srgbClr val="000000"/>
              </a:buClr>
              <a:buSzPts val="1200"/>
              <a:buFont typeface="Arial"/>
              <a:buChar char="➢"/>
            </a:pPr>
            <a:r>
              <a:rPr lang="en-US" sz="1200" kern="0" dirty="0">
                <a:solidFill>
                  <a:srgbClr val="000000"/>
                </a:solidFill>
                <a:cs typeface="Arial"/>
                <a:sym typeface="Arial"/>
              </a:rPr>
              <a:t>TBD- Strategic Objective</a:t>
            </a:r>
          </a:p>
          <a:p>
            <a:pPr marL="152400" marR="0" lvl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  <a:buSzPts val="1200"/>
              <a:tabLst/>
              <a:defRPr/>
            </a:pP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820" name="Google Shape;820;p103"/>
          <p:cNvSpPr/>
          <p:nvPr/>
        </p:nvSpPr>
        <p:spPr>
          <a:xfrm>
            <a:off x="146450" y="1791830"/>
            <a:ext cx="165600" cy="3816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D8D8D8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1</a:t>
            </a:r>
          </a:p>
        </p:txBody>
      </p:sp>
      <p:sp>
        <p:nvSpPr>
          <p:cNvPr id="821" name="Google Shape;821;p103"/>
          <p:cNvSpPr txBox="1"/>
          <p:nvPr/>
        </p:nvSpPr>
        <p:spPr>
          <a:xfrm>
            <a:off x="3751507" y="49143"/>
            <a:ext cx="3867880" cy="6042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lnSpc>
                <a:spcPct val="80000"/>
              </a:lnSpc>
              <a:spcAft>
                <a:spcPts val="100"/>
              </a:spcAft>
              <a:buClr>
                <a:srgbClr val="000000"/>
              </a:buClr>
              <a:defRPr/>
            </a:pPr>
            <a:r>
              <a:rPr lang="en-US" sz="1600" b="1" kern="0" dirty="0">
                <a:solidFill>
                  <a:srgbClr val="000000"/>
                </a:solidFill>
                <a:cs typeface="Arial"/>
                <a:sym typeface="Arial"/>
              </a:rPr>
              <a:t>DRAFT </a:t>
            </a:r>
            <a:r>
              <a:rPr lang="en-US" sz="1600" b="1" kern="0" dirty="0">
                <a:solidFill>
                  <a:srgbClr val="C00000"/>
                </a:solidFill>
                <a:cs typeface="Arial"/>
                <a:sym typeface="Arial"/>
              </a:rPr>
              <a:t>M. Agnes Jones ES</a:t>
            </a:r>
          </a:p>
          <a:p>
            <a:pPr lvl="0" algn="ctr">
              <a:lnSpc>
                <a:spcPct val="80000"/>
              </a:lnSpc>
              <a:spcAft>
                <a:spcPts val="100"/>
              </a:spcAft>
              <a:buClr>
                <a:srgbClr val="000000"/>
              </a:buClr>
              <a:defRPr/>
            </a:pPr>
            <a:r>
              <a:rPr lang="en-US" sz="1600" b="1" kern="0" dirty="0">
                <a:solidFill>
                  <a:srgbClr val="000000"/>
                </a:solidFill>
                <a:cs typeface="Arial"/>
                <a:sym typeface="Arial"/>
              </a:rPr>
              <a:t>2025-2030 Strategic Plan Template</a:t>
            </a:r>
            <a:endParaRPr kumimoji="0" sz="200" b="0" i="0" u="none" strike="noStrike" kern="0" cap="none" spc="0" normalizeH="0" baseline="0" noProof="0" dirty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2" name="Google Shape;822;p103"/>
          <p:cNvSpPr txBox="1"/>
          <p:nvPr/>
        </p:nvSpPr>
        <p:spPr>
          <a:xfrm>
            <a:off x="457200" y="1830536"/>
            <a:ext cx="2706900" cy="775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defTabSz="457200">
              <a:lnSpc>
                <a:spcPct val="80000"/>
              </a:lnSpc>
              <a:defRPr/>
            </a:pPr>
            <a:r>
              <a:rPr lang="en-US" sz="800" b="1" dirty="0">
                <a:solidFill>
                  <a:srgbClr val="000000"/>
                </a:solidFill>
              </a:rPr>
              <a:t>By 2030</a:t>
            </a:r>
            <a:r>
              <a:rPr lang="en-US" sz="800" dirty="0">
                <a:solidFill>
                  <a:srgbClr val="000000"/>
                </a:solidFill>
              </a:rPr>
              <a:t>, </a:t>
            </a:r>
            <a:r>
              <a:rPr lang="en-US" sz="800" dirty="0"/>
              <a:t>3rd-5th grade students will increase ELA proficiency by 25% from 17% to 42% and decrease beginning learners by 25% from 60% to 35%. Additionally, SWD will increase ELA proficiency by 25% from 3% to 28% and decrease beginning learners by 25% from 88% to 63%.</a:t>
            </a:r>
          </a:p>
        </p:txBody>
      </p:sp>
      <p:sp>
        <p:nvSpPr>
          <p:cNvPr id="823" name="Google Shape;823;p103"/>
          <p:cNvSpPr/>
          <p:nvPr/>
        </p:nvSpPr>
        <p:spPr>
          <a:xfrm>
            <a:off x="3074828" y="1777724"/>
            <a:ext cx="296700" cy="3816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D8D8D8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2</a:t>
            </a:r>
          </a:p>
        </p:txBody>
      </p:sp>
      <p:sp>
        <p:nvSpPr>
          <p:cNvPr id="824" name="Google Shape;824;p103"/>
          <p:cNvSpPr txBox="1"/>
          <p:nvPr/>
        </p:nvSpPr>
        <p:spPr>
          <a:xfrm>
            <a:off x="3489917" y="1789811"/>
            <a:ext cx="2706900" cy="8997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lnSpc>
                <a:spcPct val="80000"/>
              </a:lnSpc>
              <a:spcAft>
                <a:spcPts val="100"/>
              </a:spcAft>
              <a:buClr>
                <a:srgbClr val="000000"/>
              </a:buClr>
            </a:pPr>
            <a:r>
              <a:rPr lang="en-US" sz="800" b="1" dirty="0">
                <a:solidFill>
                  <a:srgbClr val="000000"/>
                </a:solidFill>
              </a:rPr>
              <a:t>By 2030</a:t>
            </a:r>
            <a:r>
              <a:rPr lang="en-US" sz="800" dirty="0">
                <a:solidFill>
                  <a:srgbClr val="000000"/>
                </a:solidFill>
              </a:rPr>
              <a:t>, </a:t>
            </a:r>
            <a:r>
              <a:rPr lang="en-US" sz="800" dirty="0"/>
              <a:t>3rd-5th grade students will increase Math proficiency by 25% from 13% to 38% and decrease beginning learners by 25% from 54% to 29%. Additionally, SWD will increase Math proficiency by 25% from 6.1% to 31.1% and decrease beginning learners by 25% from 91% to 66%</a:t>
            </a:r>
          </a:p>
          <a:p>
            <a:pPr lvl="0">
              <a:lnSpc>
                <a:spcPct val="80000"/>
              </a:lnSpc>
              <a:spcAft>
                <a:spcPts val="100"/>
              </a:spcAft>
              <a:buClr>
                <a:srgbClr val="000000"/>
              </a:buClr>
            </a:pPr>
            <a:endParaRPr kumimoji="0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825" name="Google Shape;825;p103"/>
          <p:cNvSpPr/>
          <p:nvPr/>
        </p:nvSpPr>
        <p:spPr>
          <a:xfrm>
            <a:off x="6134306" y="1805936"/>
            <a:ext cx="294191" cy="387969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D8D8D8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3</a:t>
            </a:r>
          </a:p>
        </p:txBody>
      </p:sp>
      <p:sp>
        <p:nvSpPr>
          <p:cNvPr id="826" name="Google Shape;826;p103"/>
          <p:cNvSpPr txBox="1"/>
          <p:nvPr/>
        </p:nvSpPr>
        <p:spPr>
          <a:xfrm>
            <a:off x="6522633" y="1816961"/>
            <a:ext cx="2706900" cy="775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defTabSz="457200">
              <a:lnSpc>
                <a:spcPct val="80000"/>
              </a:lnSpc>
              <a:defRPr/>
            </a:pPr>
            <a:r>
              <a:rPr lang="en-US" sz="800" b="1" dirty="0">
                <a:solidFill>
                  <a:srgbClr val="000000"/>
                </a:solidFill>
              </a:rPr>
              <a:t>By 2030</a:t>
            </a:r>
            <a:r>
              <a:rPr lang="en-US" sz="800" dirty="0">
                <a:solidFill>
                  <a:srgbClr val="000000"/>
                </a:solidFill>
              </a:rPr>
              <a:t>, the CCRPI attendance rate will remain at or above 90%, by ensuring chronic absenteeism as determined by GADOE does not exceed 10% days absent for the student's enrollment period greater than 30 days, with an emphasis on the following subgroups: SWD (76.2) Black (77.2)</a:t>
            </a:r>
          </a:p>
        </p:txBody>
      </p:sp>
      <p:sp>
        <p:nvSpPr>
          <p:cNvPr id="827" name="Google Shape;827;p103"/>
          <p:cNvSpPr/>
          <p:nvPr/>
        </p:nvSpPr>
        <p:spPr>
          <a:xfrm>
            <a:off x="9191275" y="1765211"/>
            <a:ext cx="310500" cy="380008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D8D8D8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4</a:t>
            </a:r>
          </a:p>
        </p:txBody>
      </p:sp>
      <p:sp>
        <p:nvSpPr>
          <p:cNvPr id="828" name="Google Shape;828;p103"/>
          <p:cNvSpPr txBox="1"/>
          <p:nvPr/>
        </p:nvSpPr>
        <p:spPr>
          <a:xfrm>
            <a:off x="9555350" y="1803386"/>
            <a:ext cx="2706900" cy="739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defTabSz="457200">
              <a:lnSpc>
                <a:spcPct val="80000"/>
              </a:lnSpc>
              <a:defRPr/>
            </a:pPr>
            <a:endParaRPr lang="en-US" sz="1100" dirty="0"/>
          </a:p>
          <a:p>
            <a:pPr defTabSz="457200">
              <a:lnSpc>
                <a:spcPct val="80000"/>
              </a:lnSpc>
              <a:defRPr/>
            </a:pPr>
            <a:r>
              <a:rPr lang="en-US" sz="1100" dirty="0"/>
              <a:t>By 2030, Staff engagement will increase from 33.3 to 49.1%</a:t>
            </a:r>
          </a:p>
          <a:p>
            <a:pPr lvl="0">
              <a:lnSpc>
                <a:spcPct val="80000"/>
              </a:lnSpc>
              <a:spcAft>
                <a:spcPts val="100"/>
              </a:spcAft>
              <a:buClr>
                <a:srgbClr val="000000"/>
              </a:buClr>
            </a:pPr>
            <a:endParaRPr kumimoji="0" sz="110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" name="Google Shape;822;p103">
            <a:extLst>
              <a:ext uri="{FF2B5EF4-FFF2-40B4-BE49-F238E27FC236}">
                <a16:creationId xmlns:a16="http://schemas.microsoft.com/office/drawing/2014/main" id="{FC50324C-A02F-3915-1D6A-AED2A7B1E3F2}"/>
              </a:ext>
            </a:extLst>
          </p:cNvPr>
          <p:cNvSpPr txBox="1"/>
          <p:nvPr/>
        </p:nvSpPr>
        <p:spPr>
          <a:xfrm>
            <a:off x="457200" y="554186"/>
            <a:ext cx="2706900" cy="3451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1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Mission</a:t>
            </a:r>
            <a:endParaRPr kumimoji="0" sz="14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3" name="Google Shape;822;p103">
            <a:extLst>
              <a:ext uri="{FF2B5EF4-FFF2-40B4-BE49-F238E27FC236}">
                <a16:creationId xmlns:a16="http://schemas.microsoft.com/office/drawing/2014/main" id="{57525F78-9251-EAD1-FDD5-DF7853F28CBD}"/>
              </a:ext>
            </a:extLst>
          </p:cNvPr>
          <p:cNvSpPr txBox="1"/>
          <p:nvPr/>
        </p:nvSpPr>
        <p:spPr>
          <a:xfrm>
            <a:off x="7501801" y="532647"/>
            <a:ext cx="2706900" cy="3451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1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Vision</a:t>
            </a:r>
            <a:endParaRPr kumimoji="0" sz="14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3">
            <a:extLst>
              <a:ext uri="{FF2B5EF4-FFF2-40B4-BE49-F238E27FC236}">
                <a16:creationId xmlns:a16="http://schemas.microsoft.com/office/drawing/2014/main" id="{5B281EC0-02EA-9AD2-DC9E-AD3BD9692A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7864" y="444281"/>
            <a:ext cx="7261525" cy="117621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kern="1200"/>
              <a:t>Where we’re going</a:t>
            </a:r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C5DF341F-E3B8-7BDA-DFF8-2F93D088B9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6608" y="1482226"/>
            <a:ext cx="6318776" cy="2254186"/>
          </a:xfr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/>
              <a:t>At our next meeting we will: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en-US" sz="2400"/>
              <a:t>Vote on the 2025-2030 Strategic Plan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en-US" sz="2400"/>
              <a:t>Rank our 2025-2030 Strategic Objectives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en-US" sz="2400"/>
              <a:t>Begin the discussion of the 2026-2027 budget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40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/>
              <a:t>Let me or the Chair know of any additional information you need for our future discussion.</a:t>
            </a:r>
          </a:p>
        </p:txBody>
      </p:sp>
      <p:sp>
        <p:nvSpPr>
          <p:cNvPr id="15" name="Slide Number Placeholder 3">
            <a:extLst>
              <a:ext uri="{FF2B5EF4-FFF2-40B4-BE49-F238E27FC236}">
                <a16:creationId xmlns:a16="http://schemas.microsoft.com/office/drawing/2014/main" id="{53F71CAA-F32D-4F48-0E12-F8055A933F3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067800" y="6356350"/>
            <a:ext cx="27432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294A09A9-5501-47C1-A89A-A340965A2BE2}" type="slidenum">
              <a:rPr lang="en-US" smtClean="0"/>
              <a:pPr>
                <a:spcAft>
                  <a:spcPts val="600"/>
                </a:spcAft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9134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E99523B-1D1A-9B76-1F34-7EDEA01B61FA}"/>
              </a:ext>
            </a:extLst>
          </p:cNvPr>
          <p:cNvSpPr txBox="1"/>
          <p:nvPr/>
        </p:nvSpPr>
        <p:spPr>
          <a:xfrm>
            <a:off x="0" y="244287"/>
            <a:ext cx="1219199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8000" b="1" kern="120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Questions?</a:t>
            </a:r>
          </a:p>
        </p:txBody>
      </p:sp>
      <p:pic>
        <p:nvPicPr>
          <p:cNvPr id="5" name="Picture 4" descr="Yellow question mark">
            <a:extLst>
              <a:ext uri="{FF2B5EF4-FFF2-40B4-BE49-F238E27FC236}">
                <a16:creationId xmlns:a16="http://schemas.microsoft.com/office/drawing/2014/main" id="{FE0B11A2-1671-8A8F-FF5D-D24FB4EA5A0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109" b="23924"/>
          <a:stretch>
            <a:fillRect/>
          </a:stretch>
        </p:blipFill>
        <p:spPr>
          <a:xfrm>
            <a:off x="529975" y="1599593"/>
            <a:ext cx="10515600" cy="4351338"/>
          </a:xfrm>
          <a:prstGeom prst="rect">
            <a:avLst/>
          </a:prstGeom>
          <a:noFill/>
        </p:spPr>
      </p:pic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9E11B927-831A-A344-9F05-B02B5EF262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fld id="{2D766868-FF28-409D-8D55-B9C875EB9A9A}" type="datetime1">
              <a:rPr lang="en-US" smtClean="0"/>
              <a:pPr>
                <a:spcAft>
                  <a:spcPts val="600"/>
                </a:spcAft>
              </a:pPr>
              <a:t>11/10/2025</a:t>
            </a:fld>
            <a:endParaRPr lang="en-US"/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67E3ACD8-5840-5A06-3C86-E0BF98AF8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38298" y="6356350"/>
            <a:ext cx="12155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fld id="{24FF268F-77EF-474B-8EE9-9DC3EFC3DF77}" type="slidenum">
              <a:rPr lang="en-US" smtClean="0"/>
              <a:pPr>
                <a:spcAft>
                  <a:spcPts val="600"/>
                </a:spcAft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80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ACA484-E16A-63C4-B28C-CA7C944D19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799F6-D546-F96F-7323-91804FD456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8212" y="2235200"/>
            <a:ext cx="6245912" cy="2387600"/>
          </a:xfrm>
        </p:spPr>
        <p:txBody>
          <a:bodyPr anchor="ctr"/>
          <a:lstStyle/>
          <a:p>
            <a:r>
              <a:rPr lang="en-US"/>
              <a:t>Information Items</a:t>
            </a:r>
          </a:p>
        </p:txBody>
      </p:sp>
    </p:spTree>
    <p:extLst>
      <p:ext uri="{BB962C8B-B14F-4D97-AF65-F5344CB8AC3E}">
        <p14:creationId xmlns:p14="http://schemas.microsoft.com/office/powerpoint/2010/main" val="40127710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D563FF-BF66-C36C-0357-55A264EC76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845F0-5571-7B65-3568-9D33DF4952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268" y="2766218"/>
            <a:ext cx="9800064" cy="1325563"/>
          </a:xfrm>
        </p:spPr>
        <p:txBody>
          <a:bodyPr anchor="ctr">
            <a:normAutofit/>
          </a:bodyPr>
          <a:lstStyle/>
          <a:p>
            <a:r>
              <a:rPr lang="en-US"/>
              <a:t>Principal’s Report</a:t>
            </a:r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A7FD47F9-74B6-BDE9-FFFC-B69B4B60A2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294A09A9-5501-47C1-A89A-A340965A2BE2}" type="slidenum">
              <a:rPr lang="en-US" smtClean="0"/>
              <a:pPr>
                <a:spcAft>
                  <a:spcPts val="600"/>
                </a:spcAft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5135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326C56-F670-6C4A-EBAE-275BAA907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2741903-858B-9044-0902-D564B8E3E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CF802-A0B2-4A5F-AAD0-02B2E6DAE08D}" type="datetime1">
              <a:rPr lang="en-US" smtClean="0"/>
              <a:pPr/>
              <a:t>11/10/2025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4E95924-FD2D-ADBC-F7B4-91CBAD68A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F268F-77EF-474B-8EE9-9DC3EFC3DF77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E4581CF-7771-228E-D066-A786804861B2}"/>
              </a:ext>
            </a:extLst>
          </p:cNvPr>
          <p:cNvSpPr txBox="1">
            <a:spLocks/>
          </p:cNvSpPr>
          <p:nvPr/>
        </p:nvSpPr>
        <p:spPr>
          <a:xfrm>
            <a:off x="402336" y="259982"/>
            <a:ext cx="5693664" cy="109291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>
                <a:solidFill>
                  <a:schemeClr val="accent1"/>
                </a:solidFill>
                <a:latin typeface="Montserrat ExtraBold" panose="00000900000000000000" pitchFamily="50" charset="0"/>
              </a:rPr>
              <a:t>SCHOOL UPDATES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2F396EF-9D90-CD76-AE71-8D2C4BDFE963}"/>
              </a:ext>
            </a:extLst>
          </p:cNvPr>
          <p:cNvSpPr txBox="1"/>
          <p:nvPr/>
        </p:nvSpPr>
        <p:spPr>
          <a:xfrm>
            <a:off x="493159" y="1109609"/>
            <a:ext cx="6072027" cy="4339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12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ELA Focus:</a:t>
            </a:r>
            <a:endParaRPr lang="en-US" sz="1200" b="0" dirty="0">
              <a:effectLst/>
            </a:endParaRPr>
          </a:p>
          <a:p>
            <a:pPr marL="101600" rtl="0" fontAlgn="base">
              <a:buFont typeface="Arial" panose="020B0604020202020204" pitchFamily="34" charset="0"/>
              <a:buChar char="•"/>
            </a:pP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Apply PLC takeaways in classroom instruction (transfer).</a:t>
            </a:r>
          </a:p>
          <a:p>
            <a:pPr marL="101600" rtl="0" fontAlgn="base">
              <a:buFont typeface="Arial" panose="020B0604020202020204" pitchFamily="34" charset="0"/>
              <a:buChar char="•"/>
            </a:pP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Support explicit writing instruction through </a:t>
            </a:r>
            <a:r>
              <a:rPr lang="en-US" sz="12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bi-weekly writing portfolio checks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and </a:t>
            </a:r>
            <a:r>
              <a:rPr lang="en-US" sz="12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monthly publishing parties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101600" rtl="0" fontAlgn="base">
              <a:buFont typeface="Arial" panose="020B0604020202020204" pitchFamily="34" charset="0"/>
              <a:buChar char="•"/>
            </a:pP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Strengthen small group instruction through </a:t>
            </a:r>
            <a:r>
              <a:rPr lang="en-US" sz="12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differentiated, data-driven, and intentional work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supported by professional learning and monitoring.</a:t>
            </a:r>
            <a:br>
              <a:rPr lang="en-US" sz="1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br>
              <a:rPr lang="en-US" sz="1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endParaRPr lang="en-US" sz="12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rtl="0">
              <a:buNone/>
            </a:pPr>
            <a:r>
              <a:rPr lang="en-US" sz="12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Math Focus:</a:t>
            </a:r>
            <a:endParaRPr lang="en-US" sz="1200" b="0" dirty="0">
              <a:effectLst/>
            </a:endParaRPr>
          </a:p>
          <a:p>
            <a:pPr marL="101600" rtl="0" fontAlgn="base">
              <a:buFont typeface="Arial" panose="020B0604020202020204" pitchFamily="34" charset="0"/>
              <a:buChar char="•"/>
            </a:pP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Engage in professional learning on small groups, specifically </a:t>
            </a:r>
            <a:r>
              <a:rPr lang="en-US" sz="12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CRA (Concrete-Representational-Abstract)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and use of appropriate technology tools.</a:t>
            </a:r>
          </a:p>
          <a:p>
            <a:pPr marL="101600" rtl="0" fontAlgn="base">
              <a:buFont typeface="Arial" panose="020B0604020202020204" pitchFamily="34" charset="0"/>
              <a:buChar char="•"/>
            </a:pP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Conduct </a:t>
            </a:r>
            <a:r>
              <a:rPr lang="en-US" sz="12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data binder checks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during PLCs on </a:t>
            </a:r>
            <a:r>
              <a:rPr lang="en-US" sz="12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10/24, 11/21, and 12/19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to ensure fidelity.</a:t>
            </a:r>
          </a:p>
          <a:p>
            <a:pPr marL="101600" rtl="0" fontAlgn="base">
              <a:buFont typeface="Arial" panose="020B0604020202020204" pitchFamily="34" charset="0"/>
              <a:buChar char="•"/>
            </a:pP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Analyze student work using the </a:t>
            </a:r>
            <a:r>
              <a:rPr lang="en-US" sz="12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ATLAS protocol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bi-weekly and implement the </a:t>
            </a:r>
            <a:r>
              <a:rPr lang="en-US" sz="12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8-box scratch paper method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during all assessments.</a:t>
            </a:r>
            <a:br>
              <a:rPr lang="en-US" sz="1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br>
              <a:rPr lang="en-US" sz="1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endParaRPr lang="en-US" sz="12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rtl="0">
              <a:buNone/>
            </a:pPr>
            <a:r>
              <a:rPr lang="en-US" sz="12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Attendance Focus:</a:t>
            </a:r>
            <a:endParaRPr lang="en-US" sz="1200" b="0" dirty="0">
              <a:effectLst/>
            </a:endParaRPr>
          </a:p>
          <a:p>
            <a:pPr marL="101600" rtl="0" fontAlgn="base">
              <a:buFont typeface="Arial" panose="020B0604020202020204" pitchFamily="34" charset="0"/>
              <a:buChar char="•"/>
            </a:pP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Utilize </a:t>
            </a:r>
            <a:r>
              <a:rPr lang="en-US" sz="12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daily dialer reports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and refine </a:t>
            </a:r>
            <a:r>
              <a:rPr lang="en-US" sz="12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early dismissal logging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to track trends.</a:t>
            </a:r>
          </a:p>
          <a:p>
            <a:pPr marL="101600" rtl="0" fontAlgn="base">
              <a:buFont typeface="Arial" panose="020B0604020202020204" pitchFamily="34" charset="0"/>
              <a:buChar char="•"/>
            </a:pP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Implement </a:t>
            </a:r>
            <a:r>
              <a:rPr lang="en-US" sz="12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daily check-ins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with a Check &amp; Connect partner to improve CCRPI attendance.</a:t>
            </a:r>
          </a:p>
          <a:p>
            <a:pPr>
              <a:buNone/>
            </a:pP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Continue </a:t>
            </a:r>
            <a:r>
              <a:rPr lang="en-US" sz="12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public tracking by grade level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with the Attendance Traveling Trophy and monitor </a:t>
            </a:r>
            <a:r>
              <a:rPr lang="en-US" sz="12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staff attendance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in leadership meetings to identify and address patterns.</a:t>
            </a:r>
            <a:endParaRPr lang="en-US" sz="1200" dirty="0"/>
          </a:p>
        </p:txBody>
      </p:sp>
      <p:pic>
        <p:nvPicPr>
          <p:cNvPr id="1026" name="Picture 2" descr="Math Scratch Paper | TPT">
            <a:extLst>
              <a:ext uri="{FF2B5EF4-FFF2-40B4-BE49-F238E27FC236}">
                <a16:creationId xmlns:a16="http://schemas.microsoft.com/office/drawing/2014/main" id="{BA0EC4AF-5CE9-5617-7640-F487A3DC0F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3817" y="2369401"/>
            <a:ext cx="1576229" cy="2043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164DBCF-FE1F-14C4-7810-5C31CD5B0A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0956" y="225868"/>
            <a:ext cx="3220958" cy="204032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E25F275-1195-F420-161C-3DE7CAA30C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6147" y="4591811"/>
            <a:ext cx="5131444" cy="1163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5864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656495-9CC2-08A6-74CE-0CC96C624B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2D63013-3C57-AFF3-F55F-D988D3171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CF802-A0B2-4A5F-AAD0-02B2E6DAE08D}" type="datetime1">
              <a:rPr lang="en-US" smtClean="0"/>
              <a:pPr/>
              <a:t>11/11/2025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40F5397-837D-04F4-C417-552B2CE7F1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F268F-77EF-474B-8EE9-9DC3EFC3DF77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CCDBD90-A9F6-6789-0D07-F4F595AB8830}"/>
              </a:ext>
            </a:extLst>
          </p:cNvPr>
          <p:cNvSpPr txBox="1">
            <a:spLocks/>
          </p:cNvSpPr>
          <p:nvPr/>
        </p:nvSpPr>
        <p:spPr>
          <a:xfrm>
            <a:off x="402336" y="259982"/>
            <a:ext cx="5693664" cy="109291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solidFill>
                  <a:schemeClr val="accent1"/>
                </a:solidFill>
                <a:latin typeface="Montserrat ExtraBold" panose="00000900000000000000" pitchFamily="50" charset="0"/>
              </a:rPr>
              <a:t>WRITE Score DATA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22F4696-AB9D-884C-92B7-DF94C39B33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012" y="862660"/>
            <a:ext cx="7344800" cy="104789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61338B2-68DD-108C-273E-0709DE1960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012" y="2033069"/>
            <a:ext cx="9804432" cy="291437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96CA85B-9B16-045B-B3B6-A5F3E53ABA5C}"/>
              </a:ext>
            </a:extLst>
          </p:cNvPr>
          <p:cNvSpPr txBox="1"/>
          <p:nvPr/>
        </p:nvSpPr>
        <p:spPr>
          <a:xfrm>
            <a:off x="797961" y="5167901"/>
            <a:ext cx="10596080" cy="156966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1200" b="1" dirty="0">
                <a:latin typeface="Arial" panose="020B0604020202020204" pitchFamily="34" charset="0"/>
              </a:rPr>
              <a:t>Trend Analysis: </a:t>
            </a:r>
            <a:r>
              <a:rPr lang="en-US" altLang="en-US" sz="1200" dirty="0">
                <a:latin typeface="Arial" panose="020B0604020202020204" pitchFamily="34" charset="0"/>
              </a:rPr>
              <a:t>Write Score data indicates a positive upward trend—as students matriculate through grade levels, their writing proficiency improves.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1200" b="1" dirty="0">
                <a:latin typeface="Arial" panose="020B0604020202020204" pitchFamily="34" charset="0"/>
              </a:rPr>
              <a:t>Targeted Support: </a:t>
            </a:r>
            <a:r>
              <a:rPr lang="en-US" altLang="en-US" sz="1200" dirty="0">
                <a:latin typeface="Arial" panose="020B0604020202020204" pitchFamily="34" charset="0"/>
              </a:rPr>
              <a:t>Teachers are conducting individual writing conferences with every student to provide personalized feedback and goal setting.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1200" b="1" dirty="0">
                <a:latin typeface="Arial" panose="020B0604020202020204" pitchFamily="34" charset="0"/>
              </a:rPr>
              <a:t>Resource Integration: </a:t>
            </a:r>
            <a:r>
              <a:rPr lang="en-US" altLang="en-US" sz="1200" dirty="0">
                <a:latin typeface="Arial" panose="020B0604020202020204" pitchFamily="34" charset="0"/>
              </a:rPr>
              <a:t>Instructional teams are leveraging Write Score rubrics, feedback reports, and GaDOE writing resources to strengthen student writing skills.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1200" b="1" dirty="0">
                <a:latin typeface="Arial" panose="020B0604020202020204" pitchFamily="34" charset="0"/>
              </a:rPr>
              <a:t>Instructional Focus: </a:t>
            </a:r>
            <a:r>
              <a:rPr lang="en-US" altLang="en-US" sz="1200" dirty="0">
                <a:latin typeface="Arial" panose="020B0604020202020204" pitchFamily="34" charset="0"/>
              </a:rPr>
              <a:t>Conferences emphasize specific writing domains (ideas, organization, conventions, and style) to ensure consistent growth across grade levels.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1200" b="1" dirty="0">
                <a:latin typeface="Arial" panose="020B0604020202020204" pitchFamily="34" charset="0"/>
              </a:rPr>
              <a:t>Continuous Improvement: </a:t>
            </a:r>
            <a:r>
              <a:rPr lang="en-US" altLang="en-US" sz="1200" dirty="0">
                <a:latin typeface="Arial" panose="020B0604020202020204" pitchFamily="34" charset="0"/>
              </a:rPr>
              <a:t>Teachers are using insights from Write Score to adjust instruction, reteach writing strategies, and monitor progress over time.</a:t>
            </a:r>
          </a:p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3135356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92182B-7471-896F-1E3B-22259F2D0E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825DDF-B297-96E7-8C73-ED9E103AAF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CF802-A0B2-4A5F-AAD0-02B2E6DAE08D}" type="datetime1">
              <a:rPr lang="en-US" smtClean="0"/>
              <a:pPr/>
              <a:t>11/13/2025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48C9537-297A-B2AD-E2C4-AA772E4A4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F268F-77EF-474B-8EE9-9DC3EFC3DF77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9A5DFE1-7A8E-A58D-00EB-ED17839636ED}"/>
              </a:ext>
            </a:extLst>
          </p:cNvPr>
          <p:cNvSpPr txBox="1">
            <a:spLocks/>
          </p:cNvSpPr>
          <p:nvPr/>
        </p:nvSpPr>
        <p:spPr>
          <a:xfrm>
            <a:off x="402335" y="259982"/>
            <a:ext cx="7344799" cy="109291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solidFill>
                  <a:schemeClr val="accent1"/>
                </a:solidFill>
                <a:latin typeface="Montserrat ExtraBold" panose="00000900000000000000" pitchFamily="50" charset="0"/>
              </a:rPr>
              <a:t>STEAM Walkthrough Feedback- 10/22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5499CE3-8F27-69B3-B201-CD88FFD5C6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444" y="1352897"/>
            <a:ext cx="7135221" cy="411537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5DFACFE-F172-73C1-1DE8-1F750001D38D}"/>
              </a:ext>
            </a:extLst>
          </p:cNvPr>
          <p:cNvSpPr txBox="1"/>
          <p:nvPr/>
        </p:nvSpPr>
        <p:spPr>
          <a:xfrm>
            <a:off x="402335" y="1061128"/>
            <a:ext cx="4252109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600" b="1" dirty="0"/>
              <a:t>School-Wide STEAM Trends</a:t>
            </a:r>
          </a:p>
          <a:p>
            <a:pPr>
              <a:buNone/>
            </a:pPr>
            <a:r>
              <a:rPr lang="en-US" sz="1600" b="1" dirty="0"/>
              <a:t>Glows:</a:t>
            </a: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Students are excited and engaged in STEAM learning.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Journals show reflection and documentation.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Driving questions are guiding lessons and projects.</a:t>
            </a:r>
          </a:p>
          <a:p>
            <a:pPr>
              <a:buNone/>
            </a:pPr>
            <a:r>
              <a:rPr lang="en-US" sz="1600" b="1" dirty="0"/>
              <a:t>Grows:</a:t>
            </a: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Math connections not always clear.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Students need to explain what and why they’re learning.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Limited feedback and reflection in journals.</a:t>
            </a:r>
          </a:p>
          <a:p>
            <a:pPr>
              <a:buNone/>
            </a:pPr>
            <a:r>
              <a:rPr lang="en-US" sz="1600" b="1" dirty="0"/>
              <a:t>Next Steps:</a:t>
            </a: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Review driving questions daily.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Strengthen math and STEAM integration.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Add rubrics and reflection prompts.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Build student voice and ownership of learning.</a:t>
            </a:r>
          </a:p>
        </p:txBody>
      </p:sp>
    </p:spTree>
    <p:extLst>
      <p:ext uri="{BB962C8B-B14F-4D97-AF65-F5344CB8AC3E}">
        <p14:creationId xmlns:p14="http://schemas.microsoft.com/office/powerpoint/2010/main" val="262241960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F440D8-5B54-5E1F-691B-87EDD8A01B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54FE9-AAE3-97EB-913D-233DDEEC1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7315" y="0"/>
            <a:ext cx="9800064" cy="1325563"/>
          </a:xfrm>
        </p:spPr>
        <p:txBody>
          <a:bodyPr anchor="ctr">
            <a:normAutofit/>
          </a:bodyPr>
          <a:lstStyle/>
          <a:p>
            <a:r>
              <a:rPr lang="en-US" sz="3200" dirty="0"/>
              <a:t>Cluster Advisory Team Report- 10/21 4:30-6:00 PM</a:t>
            </a:r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BD2C4C09-2CBF-0661-1B5B-435838BDE6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294A09A9-5501-47C1-A89A-A340965A2BE2}" type="slidenum">
              <a:rPr lang="en-US" smtClean="0"/>
              <a:pPr>
                <a:spcAft>
                  <a:spcPts val="600"/>
                </a:spcAft>
              </a:pPr>
              <a:t>32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E743EB-1935-177B-CD1D-B9CEE085922E}"/>
              </a:ext>
            </a:extLst>
          </p:cNvPr>
          <p:cNvSpPr txBox="1"/>
          <p:nvPr/>
        </p:nvSpPr>
        <p:spPr>
          <a:xfrm>
            <a:off x="595901" y="1325563"/>
            <a:ext cx="9030984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Chair: Mrs. Melanie Sithole</a:t>
            </a:r>
          </a:p>
          <a:p>
            <a:r>
              <a:rPr lang="en-US" b="1" dirty="0"/>
              <a:t>Vice Chair: Mrs. Tiauna Crooms</a:t>
            </a:r>
          </a:p>
          <a:p>
            <a:r>
              <a:rPr lang="en-US" b="1" dirty="0"/>
              <a:t>Secretary: Dr. Teruko Dobashi</a:t>
            </a:r>
          </a:p>
          <a:p>
            <a:endParaRPr lang="en-US" dirty="0"/>
          </a:p>
          <a:p>
            <a:r>
              <a:rPr lang="en-US" dirty="0"/>
              <a:t>CAT Business Meeting #1: Tuesday, November 18, 2025</a:t>
            </a:r>
          </a:p>
          <a:p>
            <a:r>
              <a:rPr lang="en-US" dirty="0"/>
              <a:t>CAT Business Meeting #2: Tuesday, February 24, 2026</a:t>
            </a:r>
          </a:p>
          <a:p>
            <a:r>
              <a:rPr lang="en-US" dirty="0"/>
              <a:t>CAT Business Meeting #3: Tuesday, April 21, 2026</a:t>
            </a:r>
          </a:p>
          <a:p>
            <a:endParaRPr lang="en-US" dirty="0"/>
          </a:p>
          <a:p>
            <a:r>
              <a:rPr lang="en-US" dirty="0"/>
              <a:t>General Sessions Discussion Points: </a:t>
            </a:r>
          </a:p>
          <a:p>
            <a:r>
              <a:rPr lang="en-US" b="1" dirty="0"/>
              <a:t>Vertical Alignment: Cluster Focus Areas</a:t>
            </a:r>
            <a:endParaRPr lang="en-US" dirty="0"/>
          </a:p>
          <a:p>
            <a:r>
              <a:rPr lang="en-US" dirty="0"/>
              <a:t>Share cluster-wide data (attendance &amp; behavior)</a:t>
            </a:r>
          </a:p>
          <a:p>
            <a:r>
              <a:rPr lang="en-US" dirty="0"/>
              <a:t>Strengthen district-wide attendance strategies within our control</a:t>
            </a:r>
          </a:p>
          <a:p>
            <a:r>
              <a:rPr lang="en-US" dirty="0"/>
              <a:t>Highlight promising practices from similar or high-performing schools</a:t>
            </a:r>
          </a:p>
          <a:p>
            <a:r>
              <a:rPr lang="en-US" dirty="0"/>
              <a:t>Ensure PK–5 literacy goals are met</a:t>
            </a:r>
          </a:p>
          <a:p>
            <a:r>
              <a:rPr lang="en-US" dirty="0"/>
              <a:t>Align tracking systems (Benchmark vs. HMH)</a:t>
            </a:r>
          </a:p>
          <a:p>
            <a:r>
              <a:rPr lang="en-US" dirty="0"/>
              <a:t>Use data to predict needs across grade bands</a:t>
            </a:r>
          </a:p>
          <a:p>
            <a:r>
              <a:rPr lang="en-US" dirty="0"/>
              <a:t>Define what success looks like at each grade band (matriculation plans)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584731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EA400C-BB3A-D41F-7316-A920486076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F97DF15F-7FE6-CF03-38F4-9FA4DC2A199A}"/>
              </a:ext>
            </a:extLst>
          </p:cNvPr>
          <p:cNvGrpSpPr/>
          <p:nvPr/>
        </p:nvGrpSpPr>
        <p:grpSpPr>
          <a:xfrm>
            <a:off x="6096000" y="0"/>
            <a:ext cx="6096000" cy="6858001"/>
            <a:chOff x="0" y="0"/>
            <a:chExt cx="2408296" cy="2942706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A3E6013D-50EA-AB2A-4C44-141F6DAA70CB}"/>
                </a:ext>
              </a:extLst>
            </p:cNvPr>
            <p:cNvSpPr/>
            <p:nvPr/>
          </p:nvSpPr>
          <p:spPr>
            <a:xfrm>
              <a:off x="0" y="0"/>
              <a:ext cx="2408296" cy="2942706"/>
            </a:xfrm>
            <a:custGeom>
              <a:avLst/>
              <a:gdLst/>
              <a:ahLst/>
              <a:cxnLst/>
              <a:rect l="l" t="t" r="r" b="b"/>
              <a:pathLst>
                <a:path w="2408296" h="2942706">
                  <a:moveTo>
                    <a:pt x="0" y="0"/>
                  </a:moveTo>
                  <a:lnTo>
                    <a:pt x="2408296" y="0"/>
                  </a:lnTo>
                  <a:lnTo>
                    <a:pt x="2408296" y="2942706"/>
                  </a:lnTo>
                  <a:lnTo>
                    <a:pt x="0" y="2942706"/>
                  </a:lnTo>
                  <a:close/>
                </a:path>
              </a:pathLst>
            </a:custGeom>
            <a:solidFill>
              <a:srgbClr val="D8031C"/>
            </a:solidFill>
          </p:spPr>
          <p:txBody>
            <a:bodyPr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60953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endParaRPr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AEB43BF6-1628-4ACB-E614-AB94D1536FF5}"/>
                </a:ext>
              </a:extLst>
            </p:cNvPr>
            <p:cNvSpPr txBox="1"/>
            <p:nvPr/>
          </p:nvSpPr>
          <p:spPr>
            <a:xfrm>
              <a:off x="0" y="-57150"/>
              <a:ext cx="2408296" cy="2999856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539" rtl="0" eaLnBrk="1" fontAlgn="auto" latinLnBrk="0" hangingPunct="1">
                <a:lnSpc>
                  <a:spcPts val="168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endParaRPr>
            </a:p>
          </p:txBody>
        </p:sp>
      </p:grpSp>
      <p:sp>
        <p:nvSpPr>
          <p:cNvPr id="5" name="Freeform 5">
            <a:extLst>
              <a:ext uri="{FF2B5EF4-FFF2-40B4-BE49-F238E27FC236}">
                <a16:creationId xmlns:a16="http://schemas.microsoft.com/office/drawing/2014/main" id="{A5117E00-5BDD-4F2B-CE66-491CB41174EA}"/>
              </a:ext>
            </a:extLst>
          </p:cNvPr>
          <p:cNvSpPr/>
          <p:nvPr/>
        </p:nvSpPr>
        <p:spPr>
          <a:xfrm>
            <a:off x="11501704" y="3698552"/>
            <a:ext cx="690297" cy="1910165"/>
          </a:xfrm>
          <a:custGeom>
            <a:avLst/>
            <a:gdLst/>
            <a:ahLst/>
            <a:cxnLst/>
            <a:rect l="l" t="t" r="r" b="b"/>
            <a:pathLst>
              <a:path w="3129993" h="2865247">
                <a:moveTo>
                  <a:pt x="0" y="0"/>
                </a:moveTo>
                <a:lnTo>
                  <a:pt x="3129993" y="0"/>
                </a:lnTo>
                <a:lnTo>
                  <a:pt x="3129993" y="2865248"/>
                </a:lnTo>
                <a:lnTo>
                  <a:pt x="0" y="286524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r="-202285"/>
            </a:stretch>
          </a:blipFill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+mn-cs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C85993EB-C95D-AE44-7E1E-CC0C310D8996}"/>
              </a:ext>
            </a:extLst>
          </p:cNvPr>
          <p:cNvSpPr/>
          <p:nvPr/>
        </p:nvSpPr>
        <p:spPr>
          <a:xfrm>
            <a:off x="4693567" y="0"/>
            <a:ext cx="2028692" cy="685800"/>
          </a:xfrm>
          <a:custGeom>
            <a:avLst/>
            <a:gdLst/>
            <a:ahLst/>
            <a:cxnLst/>
            <a:rect l="l" t="t" r="r" b="b"/>
            <a:pathLst>
              <a:path w="3043038" h="2785648">
                <a:moveTo>
                  <a:pt x="0" y="0"/>
                </a:moveTo>
                <a:lnTo>
                  <a:pt x="3043039" y="0"/>
                </a:lnTo>
                <a:lnTo>
                  <a:pt x="3043039" y="2785648"/>
                </a:lnTo>
                <a:lnTo>
                  <a:pt x="0" y="278564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170794"/>
            </a:stretch>
          </a:blipFill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+mn-cs"/>
            </a:endParaRPr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F9266FA1-CC7B-8E6B-AC74-EFD926E09409}"/>
              </a:ext>
            </a:extLst>
          </p:cNvPr>
          <p:cNvGrpSpPr/>
          <p:nvPr/>
        </p:nvGrpSpPr>
        <p:grpSpPr>
          <a:xfrm>
            <a:off x="7106536" y="842315"/>
            <a:ext cx="4044419" cy="4938739"/>
            <a:chOff x="0" y="0"/>
            <a:chExt cx="1597795" cy="1056500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63B0ABF0-7C26-B11A-F485-E4CAE10AB852}"/>
                </a:ext>
              </a:extLst>
            </p:cNvPr>
            <p:cNvSpPr/>
            <p:nvPr/>
          </p:nvSpPr>
          <p:spPr>
            <a:xfrm>
              <a:off x="0" y="0"/>
              <a:ext cx="1597795" cy="1056500"/>
            </a:xfrm>
            <a:custGeom>
              <a:avLst/>
              <a:gdLst/>
              <a:ahLst/>
              <a:cxnLst/>
              <a:rect l="l" t="t" r="r" b="b"/>
              <a:pathLst>
                <a:path w="1597795" h="1056500">
                  <a:moveTo>
                    <a:pt x="0" y="0"/>
                  </a:moveTo>
                  <a:lnTo>
                    <a:pt x="1597795" y="0"/>
                  </a:lnTo>
                  <a:lnTo>
                    <a:pt x="1597795" y="1056500"/>
                  </a:lnTo>
                  <a:lnTo>
                    <a:pt x="0" y="105650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60953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endParaRPr>
            </a:p>
          </p:txBody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19018621-89F1-F2B3-6CE4-D6F98A5FE0CF}"/>
                </a:ext>
              </a:extLst>
            </p:cNvPr>
            <p:cNvSpPr txBox="1"/>
            <p:nvPr/>
          </p:nvSpPr>
          <p:spPr>
            <a:xfrm>
              <a:off x="0" y="-57150"/>
              <a:ext cx="1597795" cy="1113650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539" rtl="0" eaLnBrk="1" fontAlgn="auto" latinLnBrk="0" hangingPunct="1">
                <a:lnSpc>
                  <a:spcPts val="168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endParaRPr>
            </a:p>
          </p:txBody>
        </p:sp>
      </p:grpSp>
      <p:sp>
        <p:nvSpPr>
          <p:cNvPr id="10" name="Freeform 10">
            <a:extLst>
              <a:ext uri="{FF2B5EF4-FFF2-40B4-BE49-F238E27FC236}">
                <a16:creationId xmlns:a16="http://schemas.microsoft.com/office/drawing/2014/main" id="{92941796-F225-3291-057E-D587FE52F2A3}"/>
              </a:ext>
            </a:extLst>
          </p:cNvPr>
          <p:cNvSpPr/>
          <p:nvPr/>
        </p:nvSpPr>
        <p:spPr>
          <a:xfrm rot="16200000" flipH="1">
            <a:off x="652198" y="-652198"/>
            <a:ext cx="1141603" cy="2445999"/>
          </a:xfrm>
          <a:custGeom>
            <a:avLst/>
            <a:gdLst/>
            <a:ahLst/>
            <a:cxnLst/>
            <a:rect l="l" t="t" r="r" b="b"/>
            <a:pathLst>
              <a:path w="2007680" h="4114800">
                <a:moveTo>
                  <a:pt x="2007680" y="0"/>
                </a:moveTo>
                <a:lnTo>
                  <a:pt x="0" y="0"/>
                </a:lnTo>
                <a:lnTo>
                  <a:pt x="0" y="4114800"/>
                </a:lnTo>
                <a:lnTo>
                  <a:pt x="2007680" y="4114800"/>
                </a:lnTo>
                <a:lnTo>
                  <a:pt x="200768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17244" t="-12151" r="1"/>
            </a:stretch>
          </a:blipFill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+mn-cs"/>
            </a:endParaRPr>
          </a:p>
        </p:txBody>
      </p:sp>
      <p:sp>
        <p:nvSpPr>
          <p:cNvPr id="11" name="TextBox 8">
            <a:extLst>
              <a:ext uri="{FF2B5EF4-FFF2-40B4-BE49-F238E27FC236}">
                <a16:creationId xmlns:a16="http://schemas.microsoft.com/office/drawing/2014/main" id="{EF03E5EF-F54B-5C22-F456-29BF4BE95B97}"/>
              </a:ext>
            </a:extLst>
          </p:cNvPr>
          <p:cNvSpPr txBox="1"/>
          <p:nvPr/>
        </p:nvSpPr>
        <p:spPr>
          <a:xfrm>
            <a:off x="7121791" y="2511921"/>
            <a:ext cx="4044419" cy="16578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09539" rtl="0" eaLnBrk="1" fontAlgn="auto" latinLnBrk="0" hangingPunct="1">
              <a:lnSpc>
                <a:spcPts val="426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34" b="1" i="0" u="none" strike="noStrike" kern="1200" cap="none" spc="-42" normalizeH="0" baseline="0" noProof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Poppins Bold"/>
                <a:ea typeface="Poppins Bold"/>
                <a:cs typeface="Poppins Bold"/>
                <a:sym typeface="Poppins Bold"/>
              </a:rPr>
              <a:t>Comprehensive Long-Range Facilities Plan</a:t>
            </a:r>
            <a:r>
              <a:rPr kumimoji="0" lang="en-US" sz="4266" b="1" i="0" u="none" strike="noStrike" kern="1200" cap="none" spc="-42" normalizeH="0" baseline="0" noProof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Poppins Bold"/>
                <a:ea typeface="Poppins Bold"/>
                <a:cs typeface="Poppins Bold"/>
                <a:sym typeface="Poppins Bold"/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EC15193-2A0E-9BA5-4012-486CFF214E3B}"/>
              </a:ext>
            </a:extLst>
          </p:cNvPr>
          <p:cNvSpPr txBox="1"/>
          <p:nvPr/>
        </p:nvSpPr>
        <p:spPr>
          <a:xfrm>
            <a:off x="7376145" y="4274593"/>
            <a:ext cx="3505200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0" i="0" u="none" strike="noStrike" kern="1200" cap="none" spc="0" normalizeH="0" baseline="0" noProof="0">
                <a:ln>
                  <a:noFill/>
                </a:ln>
                <a:solidFill>
                  <a:srgbClr val="6497BF"/>
                </a:solidFill>
                <a:effectLst/>
                <a:uLnTx/>
                <a:uFillTx/>
                <a:latin typeface="Sabon Next LT"/>
                <a:ea typeface="+mn-ea"/>
                <a:cs typeface="+mn-cs"/>
              </a:rPr>
              <a:t>atlantapublicschools.us/APS2040</a:t>
            </a:r>
          </a:p>
        </p:txBody>
      </p:sp>
      <p:sp>
        <p:nvSpPr>
          <p:cNvPr id="14" name="TextBox 8">
            <a:extLst>
              <a:ext uri="{FF2B5EF4-FFF2-40B4-BE49-F238E27FC236}">
                <a16:creationId xmlns:a16="http://schemas.microsoft.com/office/drawing/2014/main" id="{E0112B67-B809-7FD2-4784-74CC5DC46677}"/>
              </a:ext>
            </a:extLst>
          </p:cNvPr>
          <p:cNvSpPr txBox="1"/>
          <p:nvPr/>
        </p:nvSpPr>
        <p:spPr>
          <a:xfrm>
            <a:off x="7121791" y="1670343"/>
            <a:ext cx="4044419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09539" rtl="0" eaLnBrk="1" fontAlgn="auto" latinLnBrk="0" hangingPunct="1">
              <a:lnSpc>
                <a:spcPts val="426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-42" normalizeH="0" baseline="0" noProof="0">
                <a:ln>
                  <a:solidFill>
                    <a:srgbClr val="D8031C"/>
                  </a:solidFill>
                </a:ln>
                <a:solidFill>
                  <a:srgbClr val="C0C0C0"/>
                </a:solidFill>
                <a:effectLst/>
                <a:uLnTx/>
                <a:uFillTx/>
                <a:latin typeface="Poppins Bold"/>
                <a:ea typeface="Poppins Bold"/>
                <a:cs typeface="Poppins Bold"/>
                <a:sym typeface="Poppins Bold"/>
              </a:rPr>
              <a:t>UPDATE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3F2A061-E5CA-0817-5C09-638BA8A99B6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0012" y="22266"/>
            <a:ext cx="5211183" cy="6718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12499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6B8A8D-A8B4-2654-412C-B52DD587B3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287A53-4990-8C37-3A24-03C731B7D6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1358" y="180369"/>
            <a:ext cx="6245912" cy="2387600"/>
          </a:xfrm>
        </p:spPr>
        <p:txBody>
          <a:bodyPr anchor="ctr"/>
          <a:lstStyle/>
          <a:p>
            <a:r>
              <a:rPr lang="en-US" dirty="0"/>
              <a:t>Announcements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2134FF3-175C-68F9-B576-655C55D08366}"/>
              </a:ext>
            </a:extLst>
          </p:cNvPr>
          <p:cNvSpPr txBox="1">
            <a:spLocks/>
          </p:cNvSpPr>
          <p:nvPr/>
        </p:nvSpPr>
        <p:spPr>
          <a:xfrm>
            <a:off x="1167494" y="3010328"/>
            <a:ext cx="6220278" cy="30103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/>
              <a:t>Math Bowl 11/14</a:t>
            </a:r>
            <a:br>
              <a:rPr lang="en-US" sz="3000"/>
            </a:br>
            <a:r>
              <a:rPr lang="en-US" sz="3000"/>
              <a:t>STEAM Night 11/20</a:t>
            </a:r>
            <a:br>
              <a:rPr lang="en-US" sz="3000"/>
            </a:br>
            <a:r>
              <a:rPr lang="en-US" sz="3000"/>
              <a:t>Science Fair 11.20 </a:t>
            </a:r>
            <a:br>
              <a:rPr lang="en-US" sz="3000"/>
            </a:br>
            <a:r>
              <a:rPr lang="en-US" sz="3000"/>
              <a:t>Publishing Party 11/20</a:t>
            </a:r>
            <a:br>
              <a:rPr lang="en-US" sz="3000"/>
            </a:br>
            <a:r>
              <a:rPr lang="en-US" sz="3000"/>
              <a:t>Thanksgiving Break 11/24-28</a:t>
            </a:r>
            <a:br>
              <a:rPr lang="en-US" sz="3000"/>
            </a:br>
            <a:r>
              <a:rPr lang="en-US" sz="3000"/>
              <a:t>BETA Trip 12/1-4</a:t>
            </a:r>
            <a:br>
              <a:rPr lang="en-US" sz="3000"/>
            </a:br>
            <a:r>
              <a:rPr lang="en-US" sz="3000"/>
              <a:t>MAP/AMIRA Testing 12/1-12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317211735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706C9-F26D-46CA-93BF-8C27012F6B1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Thank you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59025F-68D1-4F50-8480-3F981455D4D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341100" y="6356350"/>
            <a:ext cx="850900" cy="365125"/>
          </a:xfrm>
        </p:spPr>
        <p:txBody>
          <a:bodyPr/>
          <a:lstStyle/>
          <a:p>
            <a:pPr lvl="0"/>
            <a:fld id="{D76B855D-E9CC-4FF8-AD85-6CDC7B89A0DE}" type="slidenum">
              <a:rPr lang="en-US" noProof="0" smtClean="0"/>
              <a:pPr lvl="0"/>
              <a:t>35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9622589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PS Red and Gray">
      <a:dk1>
        <a:sysClr val="windowText" lastClr="000000"/>
      </a:dk1>
      <a:lt1>
        <a:srgbClr val="F5F5F5"/>
      </a:lt1>
      <a:dk2>
        <a:srgbClr val="808184"/>
      </a:dk2>
      <a:lt2>
        <a:srgbClr val="F2F2F2"/>
      </a:lt2>
      <a:accent1>
        <a:srgbClr val="D8031C"/>
      </a:accent1>
      <a:accent2>
        <a:srgbClr val="C0C0C0"/>
      </a:accent2>
      <a:accent3>
        <a:srgbClr val="F5CE3E"/>
      </a:accent3>
      <a:accent4>
        <a:srgbClr val="6497BF"/>
      </a:accent4>
      <a:accent5>
        <a:srgbClr val="808184"/>
      </a:accent5>
      <a:accent6>
        <a:srgbClr val="D8031C"/>
      </a:accent6>
      <a:hlink>
        <a:srgbClr val="6497BF"/>
      </a:hlink>
      <a:folHlink>
        <a:srgbClr val="F5CE3E"/>
      </a:folHlink>
    </a:clrScheme>
    <a:fontScheme name="Custom 75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4 GO Team Meeting 3 of 3 Presentation Template.potx" id="{D2BE79FC-EB9D-40A4-893E-4F8DD9B6DA25}" vid="{F58CB7D0-6F89-43CE-B97A-383AA62644FA}"/>
    </a:ext>
  </a:extLst>
</a:theme>
</file>

<file path=ppt/theme/theme2.xml><?xml version="1.0" encoding="utf-8"?>
<a:theme xmlns:a="http://schemas.openxmlformats.org/drawingml/2006/main" name="1_Office Theme">
  <a:themeElements>
    <a:clrScheme name="Grayscale">
      <a:dk1>
        <a:srgbClr val="000000"/>
      </a:dk1>
      <a:lt1>
        <a:srgbClr val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2" Type="http://schemas.microsoft.com/office/2011/relationships/webextension" Target="webextension2.xml"/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7">
    <wetp:webextensionref xmlns:r="http://schemas.openxmlformats.org/officeDocument/2006/relationships" r:id="rId1"/>
  </wetp:taskpane>
  <wetp:taskpane dockstate="right" visibility="0" width="525" row="6">
    <wetp:webextensionref xmlns:r="http://schemas.openxmlformats.org/officeDocument/2006/relationships" r:id="rId2"/>
  </wetp:taskpane>
</wetp:taskpanes>
</file>

<file path=ppt/webextensions/webextension1.xml><?xml version="1.0" encoding="utf-8"?>
<we:webextension xmlns:we="http://schemas.microsoft.com/office/webextensions/webextension/2010/11" id="{71D33A99-7F47-41EA-A7D4-21691640AE35}">
  <we:reference id="WA200003052" version="7.0.0.0" store="Omex" storeType="OMEX"/>
  <we:alternateReferences>
    <we:reference id="WA200003052" version="7.0.0.0" store="WA200003052" storeType="OMEX"/>
  </we:alternateReferences>
  <we:properties/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5E06EDC8-B6EA-43DD-B7E4-BB8EA3D5B27C}">
  <we:reference id="WA200003964" version="1.0.0.0" store="Omex" storeType="OMEX"/>
  <we:alternateReferences>
    <we:reference id="WA200003964" version="1.0.0.0" store="WA200003964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A977F1402712049B4BB4CDB1A03C7C8" ma:contentTypeVersion="17" ma:contentTypeDescription="Create a new document." ma:contentTypeScope="" ma:versionID="49a3736735f4e819f291febb3bedce36">
  <xsd:schema xmlns:xsd="http://www.w3.org/2001/XMLSchema" xmlns:xs="http://www.w3.org/2001/XMLSchema" xmlns:p="http://schemas.microsoft.com/office/2006/metadata/properties" xmlns:ns2="8dcae609-94e2-4108-915c-852935aa21ad" xmlns:ns3="e136758a-e7f7-4029-9cdc-709c7a6ff021" targetNamespace="http://schemas.microsoft.com/office/2006/metadata/properties" ma:root="true" ma:fieldsID="855dcde0c77e07dada3caa8565e98206" ns2:_="" ns3:_="">
    <xsd:import namespace="8dcae609-94e2-4108-915c-852935aa21ad"/>
    <xsd:import namespace="e136758a-e7f7-4029-9cdc-709c7a6ff02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etingFocus" minOccurs="0"/>
                <xsd:element ref="ns2:_Flow_Signoff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cae609-94e2-4108-915c-852935aa21a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067761e9-a222-483c-a923-fec0f75753a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etingFocus" ma:index="22" nillable="true" ma:displayName="Brief Description" ma:description="If there was a specific topic covered in the meeting it will be listed here. " ma:format="Dropdown" ma:internalName="MeetingFocus">
      <xsd:simpleType>
        <xsd:restriction base="dms:Text">
          <xsd:maxLength value="255"/>
        </xsd:restriction>
      </xsd:simpleType>
    </xsd:element>
    <xsd:element name="_Flow_SignoffStatus" ma:index="24" nillable="true" ma:displayName="Sign-off status" ma:internalName="_x0024_Resources_x003a_core_x002c_Signoff_Status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136758a-e7f7-4029-9cdc-709c7a6ff021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e3e07957-30af-4dd9-8e9a-b62ef1071eb2}" ma:internalName="TaxCatchAll" ma:showField="CatchAllData" ma:web="e136758a-e7f7-4029-9cdc-709c7a6ff02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136758a-e7f7-4029-9cdc-709c7a6ff021" xsi:nil="true"/>
    <lcf76f155ced4ddcb4097134ff3c332f xmlns="8dcae609-94e2-4108-915c-852935aa21ad">
      <Terms xmlns="http://schemas.microsoft.com/office/infopath/2007/PartnerControls"/>
    </lcf76f155ced4ddcb4097134ff3c332f>
    <SharedWithUsers xmlns="e136758a-e7f7-4029-9cdc-709c7a6ff021">
      <UserInfo>
        <DisplayName>Gipson, Chaundra</DisplayName>
        <AccountId>60</AccountId>
        <AccountType/>
      </UserInfo>
      <UserInfo>
        <DisplayName>Diane Jacobi</DisplayName>
        <AccountId>9</AccountId>
        <AccountType/>
      </UserInfo>
      <UserInfo>
        <DisplayName>Barnett, Carolyn</DisplayName>
        <AccountId>42</AccountId>
        <AccountType/>
      </UserInfo>
    </SharedWithUsers>
    <_Flow_SignoffStatus xmlns="8dcae609-94e2-4108-915c-852935aa21ad" xsi:nil="true"/>
    <MeetingFocus xmlns="8dcae609-94e2-4108-915c-852935aa21ad" xsi:nil="true"/>
  </documentManagement>
</p:properties>
</file>

<file path=customXml/itemProps1.xml><?xml version="1.0" encoding="utf-8"?>
<ds:datastoreItem xmlns:ds="http://schemas.openxmlformats.org/officeDocument/2006/customXml" ds:itemID="{B79BA394-737F-4695-8961-3B802AB430B7}">
  <ds:schemaRefs>
    <ds:schemaRef ds:uri="8dcae609-94e2-4108-915c-852935aa21ad"/>
    <ds:schemaRef ds:uri="e136758a-e7f7-4029-9cdc-709c7a6ff02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85334180-0405-413B-834A-44FA9E05ADB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D5BAB77-79E1-4739-AA51-10C9079186D6}">
  <ds:schemaRefs>
    <ds:schemaRef ds:uri="8dcae609-94e2-4108-915c-852935aa21ad"/>
    <ds:schemaRef ds:uri="d37e30bb-5f32-4411-a640-0b4044b692bf"/>
    <ds:schemaRef ds:uri="e136758a-e7f7-4029-9cdc-709c7a6ff021"/>
    <ds:schemaRef ds:uri="ffb952a0-74d9-4848-89d6-000c4b1b707a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2024 Mtg 3 of 3 Presentation Template</Template>
  <TotalTime>4305</TotalTime>
  <Words>3100</Words>
  <Application>Microsoft Office PowerPoint</Application>
  <PresentationFormat>Widescreen</PresentationFormat>
  <Paragraphs>388</Paragraphs>
  <Slides>35</Slides>
  <Notes>14</Notes>
  <HiddenSlides>1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35</vt:i4>
      </vt:variant>
    </vt:vector>
  </HeadingPairs>
  <TitlesOfParts>
    <vt:vector size="52" baseType="lpstr">
      <vt:lpstr>Arial</vt:lpstr>
      <vt:lpstr>Arial Black</vt:lpstr>
      <vt:lpstr>Calibri</vt:lpstr>
      <vt:lpstr>Georgia</vt:lpstr>
      <vt:lpstr>Karla</vt:lpstr>
      <vt:lpstr>Karla Medium</vt:lpstr>
      <vt:lpstr>Montserrat ExtraBold</vt:lpstr>
      <vt:lpstr>Play</vt:lpstr>
      <vt:lpstr>Poppins</vt:lpstr>
      <vt:lpstr>Poppins Bold</vt:lpstr>
      <vt:lpstr>Quattrocento Sans</vt:lpstr>
      <vt:lpstr>Roboto</vt:lpstr>
      <vt:lpstr>Sabon Next LT</vt:lpstr>
      <vt:lpstr>Segoe UI</vt:lpstr>
      <vt:lpstr>Tenorite</vt:lpstr>
      <vt:lpstr>Office Theme</vt:lpstr>
      <vt:lpstr>1_Office Theme</vt:lpstr>
      <vt:lpstr>M. Agnes Jones ES GO Team Business Meeting #3</vt:lpstr>
      <vt:lpstr>Agenda</vt:lpstr>
      <vt:lpstr>Action Items</vt:lpstr>
      <vt:lpstr>PowerPoint Presentation</vt:lpstr>
      <vt:lpstr>PowerPoint Presentation</vt:lpstr>
      <vt:lpstr>Discussion Items</vt:lpstr>
      <vt:lpstr>Continuing the 2025-2030 School Strategic Plan Development Process</vt:lpstr>
      <vt:lpstr>PowerPoint Presentation</vt:lpstr>
      <vt:lpstr>PowerPoint Presentation</vt:lpstr>
      <vt:lpstr>PowerPoint Presentation</vt:lpstr>
      <vt:lpstr>PowerPoint Presentation</vt:lpstr>
      <vt:lpstr>In Our Last Meeting We…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Guiding Questions: Are there any new “objectives” we must START to completely address our 2025-2030 Strategic Goals? Do we have 1-2 Objectives to support each Focus Area?  </vt:lpstr>
      <vt:lpstr>PowerPoint Presentation</vt:lpstr>
      <vt:lpstr>Where we’re going</vt:lpstr>
      <vt:lpstr>PowerPoint Presentation</vt:lpstr>
      <vt:lpstr>Information Items</vt:lpstr>
      <vt:lpstr>Principal’s Report</vt:lpstr>
      <vt:lpstr>PowerPoint Presentation</vt:lpstr>
      <vt:lpstr>PowerPoint Presentation</vt:lpstr>
      <vt:lpstr>PowerPoint Presentation</vt:lpstr>
      <vt:lpstr>Cluster Advisory Team Report- 10/21 4:30-6:00 PM</vt:lpstr>
      <vt:lpstr>PowerPoint Presentation</vt:lpstr>
      <vt:lpstr>Announcements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Diane Jacobi</dc:creator>
  <cp:lastModifiedBy>DOBASHI, TERUKO</cp:lastModifiedBy>
  <cp:revision>5</cp:revision>
  <dcterms:created xsi:type="dcterms:W3CDTF">2025-10-09T16:04:49Z</dcterms:created>
  <dcterms:modified xsi:type="dcterms:W3CDTF">2025-11-13T18:23:19Z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0x0101007A977F1402712049B4BB4CDB1A03C7C8</vt:lpwstr>
  </property>
  <property fmtid="{D5CDD505-2E9C-101B-9397-08002B2CF9AE}" pid="3" name="MediaServiceImageTags">
    <vt:lpwstr/>
  </property>
  <property fmtid="{D5CDD505-2E9C-101B-9397-08002B2CF9AE}" pid="4" name="xd_ProgID">
    <vt:lpwstr/>
  </property>
  <property fmtid="{D5CDD505-2E9C-101B-9397-08002B2CF9AE}" pid="5" name="ComplianceAssetId">
    <vt:lpwstr/>
  </property>
  <property fmtid="{D5CDD505-2E9C-101B-9397-08002B2CF9AE}" pid="6" name="TemplateUrl">
    <vt:lpwstr/>
  </property>
  <property fmtid="{D5CDD505-2E9C-101B-9397-08002B2CF9AE}" pid="7" name="_ExtendedDescription">
    <vt:lpwstr/>
  </property>
  <property fmtid="{D5CDD505-2E9C-101B-9397-08002B2CF9AE}" pid="8" name="TriggerFlowInfo">
    <vt:lpwstr/>
  </property>
  <property fmtid="{D5CDD505-2E9C-101B-9397-08002B2CF9AE}" pid="9" name="xd_Signature">
    <vt:bool>false</vt:bool>
  </property>
  <property fmtid="{D5CDD505-2E9C-101B-9397-08002B2CF9AE}" pid="10" name="Order">
    <vt:r8>1418700</vt:r8>
  </property>
  <property fmtid="{D5CDD505-2E9C-101B-9397-08002B2CF9AE}" pid="11" name="_SourceUrl">
    <vt:lpwstr/>
  </property>
  <property fmtid="{D5CDD505-2E9C-101B-9397-08002B2CF9AE}" pid="12" name="_SharedFileIndex">
    <vt:lpwstr/>
  </property>
</Properties>
</file>