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handoutMasterIdLst>
    <p:handoutMasterId r:id="rId19"/>
  </p:handoutMasterIdLst>
  <p:sldIdLst>
    <p:sldId id="256" r:id="rId2"/>
    <p:sldId id="283" r:id="rId3"/>
    <p:sldId id="257" r:id="rId4"/>
    <p:sldId id="258" r:id="rId5"/>
    <p:sldId id="259" r:id="rId6"/>
    <p:sldId id="264" r:id="rId7"/>
    <p:sldId id="260" r:id="rId8"/>
    <p:sldId id="261" r:id="rId9"/>
    <p:sldId id="262" r:id="rId10"/>
    <p:sldId id="285" r:id="rId11"/>
    <p:sldId id="286" r:id="rId12"/>
    <p:sldId id="263" r:id="rId13"/>
    <p:sldId id="267" r:id="rId14"/>
    <p:sldId id="282" r:id="rId15"/>
    <p:sldId id="277" r:id="rId16"/>
    <p:sldId id="278" r:id="rId17"/>
    <p:sldId id="279" r:id="rId18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hyperlink" Target="mailto:dickensontl@scsk12.org" TargetMode="External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hyperlink" Target="mailto:dickensontl@scsk12.org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91A6954-90B9-429D-88EC-89842C39EFFD}" type="doc">
      <dgm:prSet loTypeId="urn:microsoft.com/office/officeart/2018/2/layout/IconCircle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E2D1C40-5E0B-4A45-B760-5AD6AB81146E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dirty="0"/>
            <a:t>A teacher</a:t>
          </a:r>
          <a:r>
            <a:rPr lang="ja-JP" sz="1400" dirty="0"/>
            <a:t>’</a:t>
          </a:r>
          <a:r>
            <a:rPr lang="en-US" sz="1400" dirty="0"/>
            <a:t>s professional qualifications </a:t>
          </a:r>
        </a:p>
      </dgm:t>
    </dgm:pt>
    <dgm:pt modelId="{12D4C32F-B392-4CB3-81CF-A5AF78358A87}" type="parTrans" cxnId="{F28A971D-6B8E-41A7-895F-6CAF6532DBEE}">
      <dgm:prSet/>
      <dgm:spPr/>
      <dgm:t>
        <a:bodyPr/>
        <a:lstStyle/>
        <a:p>
          <a:endParaRPr lang="en-US"/>
        </a:p>
      </dgm:t>
    </dgm:pt>
    <dgm:pt modelId="{719F0ED0-9E0D-44B8-AF06-D6CFCDBACC9B}" type="sibTrans" cxnId="{F28A971D-6B8E-41A7-895F-6CAF6532DBEE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833DC032-24A9-49C7-94FE-ABF0371E48E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dirty="0"/>
            <a:t>A teacher</a:t>
          </a:r>
          <a:r>
            <a:rPr lang="ja-JP" sz="1400"/>
            <a:t>’</a:t>
          </a:r>
          <a:r>
            <a:rPr lang="en-US" sz="1400" dirty="0"/>
            <a:t>s baccalaureate and/or graduate degree</a:t>
          </a:r>
        </a:p>
      </dgm:t>
    </dgm:pt>
    <dgm:pt modelId="{3286EFE0-82CC-4612-B81D-4671DEEB7E94}" type="parTrans" cxnId="{9ECA281C-195F-433A-B9B9-00C158328A9F}">
      <dgm:prSet/>
      <dgm:spPr/>
      <dgm:t>
        <a:bodyPr/>
        <a:lstStyle/>
        <a:p>
          <a:endParaRPr lang="en-US"/>
        </a:p>
      </dgm:t>
    </dgm:pt>
    <dgm:pt modelId="{B2B5E807-A2D5-4E72-B7C3-A3ABD9528395}" type="sibTrans" cxnId="{9ECA281C-195F-433A-B9B9-00C158328A9F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886E928F-182C-4B79-B1C1-46EB19158901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dirty="0"/>
            <a:t>A paraprofessional</a:t>
          </a:r>
          <a:r>
            <a:rPr lang="ja-JP" sz="1400"/>
            <a:t>’</a:t>
          </a:r>
          <a:r>
            <a:rPr lang="en-US" sz="1400" dirty="0"/>
            <a:t>s qualifications </a:t>
          </a:r>
        </a:p>
      </dgm:t>
    </dgm:pt>
    <dgm:pt modelId="{F758D88D-66EA-4A39-BD1D-985ED37DB2E8}" type="parTrans" cxnId="{8CB87168-F022-4046-941A-4B604289CE92}">
      <dgm:prSet/>
      <dgm:spPr/>
      <dgm:t>
        <a:bodyPr/>
        <a:lstStyle/>
        <a:p>
          <a:endParaRPr lang="en-US"/>
        </a:p>
      </dgm:t>
    </dgm:pt>
    <dgm:pt modelId="{7B49DA1E-F989-4EAB-928B-F0BCEB99EE0F}" type="sibTrans" cxnId="{8CB87168-F022-4046-941A-4B604289CE92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E1FEC844-934D-4A49-B02E-3152F786F9E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400" dirty="0"/>
            <a:t>Child</a:t>
          </a:r>
          <a:r>
            <a:rPr lang="ja-JP" sz="1400" dirty="0"/>
            <a:t>’</a:t>
          </a:r>
          <a:r>
            <a:rPr lang="en-US" sz="1400" dirty="0"/>
            <a:t>s name, address, and telephone number will not be released to military recruiters </a:t>
          </a:r>
        </a:p>
      </dgm:t>
    </dgm:pt>
    <dgm:pt modelId="{233A4E7A-FF25-43AD-9607-8010E99A885C}" type="parTrans" cxnId="{4DBD4AA4-D056-40ED-AAB2-F527612B44D7}">
      <dgm:prSet/>
      <dgm:spPr/>
      <dgm:t>
        <a:bodyPr/>
        <a:lstStyle/>
        <a:p>
          <a:endParaRPr lang="en-US"/>
        </a:p>
      </dgm:t>
    </dgm:pt>
    <dgm:pt modelId="{CC5E9206-B3C0-444D-8CEA-8B526FCBCA40}" type="sibTrans" cxnId="{4DBD4AA4-D056-40ED-AAB2-F527612B44D7}">
      <dgm:prSet/>
      <dgm:spPr/>
      <dgm:t>
        <a:bodyPr/>
        <a:lstStyle/>
        <a:p>
          <a:endParaRPr lang="en-US"/>
        </a:p>
      </dgm:t>
    </dgm:pt>
    <dgm:pt modelId="{C3093CDE-9CE3-47AD-9972-36C5BB49F65B}" type="pres">
      <dgm:prSet presAssocID="{C91A6954-90B9-429D-88EC-89842C39EFFD}" presName="root" presStyleCnt="0">
        <dgm:presLayoutVars>
          <dgm:dir/>
          <dgm:resizeHandles val="exact"/>
        </dgm:presLayoutVars>
      </dgm:prSet>
      <dgm:spPr/>
    </dgm:pt>
    <dgm:pt modelId="{159BCFF1-2698-4EB0-B0C1-EF28F1D6B89C}" type="pres">
      <dgm:prSet presAssocID="{C91A6954-90B9-429D-88EC-89842C39EFFD}" presName="container" presStyleCnt="0">
        <dgm:presLayoutVars>
          <dgm:dir/>
          <dgm:resizeHandles val="exact"/>
        </dgm:presLayoutVars>
      </dgm:prSet>
      <dgm:spPr/>
    </dgm:pt>
    <dgm:pt modelId="{985FA13D-85AE-4D09-9F59-A50CA8641476}" type="pres">
      <dgm:prSet presAssocID="{DE2D1C40-5E0B-4A45-B760-5AD6AB81146E}" presName="compNode" presStyleCnt="0"/>
      <dgm:spPr/>
    </dgm:pt>
    <dgm:pt modelId="{426ACFBA-E068-4BD7-8D13-21F0AC00A9F9}" type="pres">
      <dgm:prSet presAssocID="{DE2D1C40-5E0B-4A45-B760-5AD6AB81146E}" presName="iconBgRect" presStyleLbl="bgShp" presStyleIdx="0" presStyleCnt="4"/>
      <dgm:spPr/>
    </dgm:pt>
    <dgm:pt modelId="{68029D77-7EA8-49A9-A4B8-7F145D1B12B2}" type="pres">
      <dgm:prSet presAssocID="{DE2D1C40-5E0B-4A45-B760-5AD6AB81146E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eacher"/>
        </a:ext>
      </dgm:extLst>
    </dgm:pt>
    <dgm:pt modelId="{93FEDCD8-AC74-43F8-AA1D-7DEFC77F1D6E}" type="pres">
      <dgm:prSet presAssocID="{DE2D1C40-5E0B-4A45-B760-5AD6AB81146E}" presName="spaceRect" presStyleCnt="0"/>
      <dgm:spPr/>
    </dgm:pt>
    <dgm:pt modelId="{F3B833B8-E82E-4D42-8EE5-CDB613C0F855}" type="pres">
      <dgm:prSet presAssocID="{DE2D1C40-5E0B-4A45-B760-5AD6AB81146E}" presName="textRect" presStyleLbl="revTx" presStyleIdx="0" presStyleCnt="4">
        <dgm:presLayoutVars>
          <dgm:chMax val="1"/>
          <dgm:chPref val="1"/>
        </dgm:presLayoutVars>
      </dgm:prSet>
      <dgm:spPr/>
    </dgm:pt>
    <dgm:pt modelId="{F4EDAA55-216C-41FE-862B-9C3AE5D824AD}" type="pres">
      <dgm:prSet presAssocID="{719F0ED0-9E0D-44B8-AF06-D6CFCDBACC9B}" presName="sibTrans" presStyleLbl="sibTrans2D1" presStyleIdx="0" presStyleCnt="0"/>
      <dgm:spPr/>
    </dgm:pt>
    <dgm:pt modelId="{4FE758CF-274A-4895-BADD-8581B365BDFF}" type="pres">
      <dgm:prSet presAssocID="{833DC032-24A9-49C7-94FE-ABF0371E48EA}" presName="compNode" presStyleCnt="0"/>
      <dgm:spPr/>
    </dgm:pt>
    <dgm:pt modelId="{AD4EBD38-9D58-4100-82BE-395F183683F1}" type="pres">
      <dgm:prSet presAssocID="{833DC032-24A9-49C7-94FE-ABF0371E48EA}" presName="iconBgRect" presStyleLbl="bgShp" presStyleIdx="1" presStyleCnt="4"/>
      <dgm:spPr/>
    </dgm:pt>
    <dgm:pt modelId="{428EC163-45A2-40B4-9ACE-5B59EF95192E}" type="pres">
      <dgm:prSet presAssocID="{833DC032-24A9-49C7-94FE-ABF0371E48EA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iploma Roll"/>
        </a:ext>
      </dgm:extLst>
    </dgm:pt>
    <dgm:pt modelId="{2C9277BB-15E6-4B83-9497-D8EAB8160D6C}" type="pres">
      <dgm:prSet presAssocID="{833DC032-24A9-49C7-94FE-ABF0371E48EA}" presName="spaceRect" presStyleCnt="0"/>
      <dgm:spPr/>
    </dgm:pt>
    <dgm:pt modelId="{ECC6B897-58FC-4E05-8F82-A70B77249FA3}" type="pres">
      <dgm:prSet presAssocID="{833DC032-24A9-49C7-94FE-ABF0371E48EA}" presName="textRect" presStyleLbl="revTx" presStyleIdx="1" presStyleCnt="4">
        <dgm:presLayoutVars>
          <dgm:chMax val="1"/>
          <dgm:chPref val="1"/>
        </dgm:presLayoutVars>
      </dgm:prSet>
      <dgm:spPr/>
    </dgm:pt>
    <dgm:pt modelId="{C728A7F9-2ECC-46BA-B5E8-7425ED34F324}" type="pres">
      <dgm:prSet presAssocID="{B2B5E807-A2D5-4E72-B7C3-A3ABD9528395}" presName="sibTrans" presStyleLbl="sibTrans2D1" presStyleIdx="0" presStyleCnt="0"/>
      <dgm:spPr/>
    </dgm:pt>
    <dgm:pt modelId="{9903AC15-D1E7-47F6-9640-547A0B668F15}" type="pres">
      <dgm:prSet presAssocID="{886E928F-182C-4B79-B1C1-46EB19158901}" presName="compNode" presStyleCnt="0"/>
      <dgm:spPr/>
    </dgm:pt>
    <dgm:pt modelId="{C8BEF214-9895-49FB-98F0-F6E1177A825C}" type="pres">
      <dgm:prSet presAssocID="{886E928F-182C-4B79-B1C1-46EB19158901}" presName="iconBgRect" presStyleLbl="bgShp" presStyleIdx="2" presStyleCnt="4"/>
      <dgm:spPr/>
    </dgm:pt>
    <dgm:pt modelId="{CAEA4342-FCC0-4C87-BBF2-CF64777DA8BB}" type="pres">
      <dgm:prSet presAssocID="{886E928F-182C-4B79-B1C1-46EB19158901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9A020C15-C2FC-4C29-A3CA-834187383B23}" type="pres">
      <dgm:prSet presAssocID="{886E928F-182C-4B79-B1C1-46EB19158901}" presName="spaceRect" presStyleCnt="0"/>
      <dgm:spPr/>
    </dgm:pt>
    <dgm:pt modelId="{2CACAB82-9D91-4B9F-A985-868300ECFCEE}" type="pres">
      <dgm:prSet presAssocID="{886E928F-182C-4B79-B1C1-46EB19158901}" presName="textRect" presStyleLbl="revTx" presStyleIdx="2" presStyleCnt="4">
        <dgm:presLayoutVars>
          <dgm:chMax val="1"/>
          <dgm:chPref val="1"/>
        </dgm:presLayoutVars>
      </dgm:prSet>
      <dgm:spPr/>
    </dgm:pt>
    <dgm:pt modelId="{3F678AB6-315F-4EA7-B2C4-6877F574EC5F}" type="pres">
      <dgm:prSet presAssocID="{7B49DA1E-F989-4EAB-928B-F0BCEB99EE0F}" presName="sibTrans" presStyleLbl="sibTrans2D1" presStyleIdx="0" presStyleCnt="0"/>
      <dgm:spPr/>
    </dgm:pt>
    <dgm:pt modelId="{0F01244D-FB3D-4E8C-87DD-EEF748DD4334}" type="pres">
      <dgm:prSet presAssocID="{E1FEC844-934D-4A49-B02E-3152F786F9ED}" presName="compNode" presStyleCnt="0"/>
      <dgm:spPr/>
    </dgm:pt>
    <dgm:pt modelId="{DC0953CA-EE63-49A5-A44A-38559515D865}" type="pres">
      <dgm:prSet presAssocID="{E1FEC844-934D-4A49-B02E-3152F786F9ED}" presName="iconBgRect" presStyleLbl="bgShp" presStyleIdx="3" presStyleCnt="4"/>
      <dgm:spPr/>
    </dgm:pt>
    <dgm:pt modelId="{4DFF602A-D085-48AB-8A03-28EB4B096F14}" type="pres">
      <dgm:prSet presAssocID="{E1FEC844-934D-4A49-B02E-3152F786F9ED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arent and Child"/>
        </a:ext>
      </dgm:extLst>
    </dgm:pt>
    <dgm:pt modelId="{20EB7B89-CED8-4496-A2EC-316FC90F7C20}" type="pres">
      <dgm:prSet presAssocID="{E1FEC844-934D-4A49-B02E-3152F786F9ED}" presName="spaceRect" presStyleCnt="0"/>
      <dgm:spPr/>
    </dgm:pt>
    <dgm:pt modelId="{ADF3FF65-B9E0-4E53-80C3-EAEF5A460E91}" type="pres">
      <dgm:prSet presAssocID="{E1FEC844-934D-4A49-B02E-3152F786F9ED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ED2BDB0C-94A9-4A4C-8754-C84554C4C908}" type="presOf" srcId="{7B49DA1E-F989-4EAB-928B-F0BCEB99EE0F}" destId="{3F678AB6-315F-4EA7-B2C4-6877F574EC5F}" srcOrd="0" destOrd="0" presId="urn:microsoft.com/office/officeart/2018/2/layout/IconCircleList"/>
    <dgm:cxn modelId="{E6AD7C11-F23D-40C2-A953-BFA87598F9F8}" type="presOf" srcId="{E1FEC844-934D-4A49-B02E-3152F786F9ED}" destId="{ADF3FF65-B9E0-4E53-80C3-EAEF5A460E91}" srcOrd="0" destOrd="0" presId="urn:microsoft.com/office/officeart/2018/2/layout/IconCircleList"/>
    <dgm:cxn modelId="{9ECA281C-195F-433A-B9B9-00C158328A9F}" srcId="{C91A6954-90B9-429D-88EC-89842C39EFFD}" destId="{833DC032-24A9-49C7-94FE-ABF0371E48EA}" srcOrd="1" destOrd="0" parTransId="{3286EFE0-82CC-4612-B81D-4671DEEB7E94}" sibTransId="{B2B5E807-A2D5-4E72-B7C3-A3ABD9528395}"/>
    <dgm:cxn modelId="{F28A971D-6B8E-41A7-895F-6CAF6532DBEE}" srcId="{C91A6954-90B9-429D-88EC-89842C39EFFD}" destId="{DE2D1C40-5E0B-4A45-B760-5AD6AB81146E}" srcOrd="0" destOrd="0" parTransId="{12D4C32F-B392-4CB3-81CF-A5AF78358A87}" sibTransId="{719F0ED0-9E0D-44B8-AF06-D6CFCDBACC9B}"/>
    <dgm:cxn modelId="{2F381520-85D7-4AEE-B0FF-08D2E0FCC581}" type="presOf" srcId="{DE2D1C40-5E0B-4A45-B760-5AD6AB81146E}" destId="{F3B833B8-E82E-4D42-8EE5-CDB613C0F855}" srcOrd="0" destOrd="0" presId="urn:microsoft.com/office/officeart/2018/2/layout/IconCircleList"/>
    <dgm:cxn modelId="{B4AADA62-4C45-46A7-8B6A-2676D276CC42}" type="presOf" srcId="{C91A6954-90B9-429D-88EC-89842C39EFFD}" destId="{C3093CDE-9CE3-47AD-9972-36C5BB49F65B}" srcOrd="0" destOrd="0" presId="urn:microsoft.com/office/officeart/2018/2/layout/IconCircleList"/>
    <dgm:cxn modelId="{8CB87168-F022-4046-941A-4B604289CE92}" srcId="{C91A6954-90B9-429D-88EC-89842C39EFFD}" destId="{886E928F-182C-4B79-B1C1-46EB19158901}" srcOrd="2" destOrd="0" parTransId="{F758D88D-66EA-4A39-BD1D-985ED37DB2E8}" sibTransId="{7B49DA1E-F989-4EAB-928B-F0BCEB99EE0F}"/>
    <dgm:cxn modelId="{527C6B80-9F40-49BA-B243-953D6ECB40E1}" type="presOf" srcId="{719F0ED0-9E0D-44B8-AF06-D6CFCDBACC9B}" destId="{F4EDAA55-216C-41FE-862B-9C3AE5D824AD}" srcOrd="0" destOrd="0" presId="urn:microsoft.com/office/officeart/2018/2/layout/IconCircleList"/>
    <dgm:cxn modelId="{FB1D5F9E-6D90-4808-9DE7-B6433C0ECAF6}" type="presOf" srcId="{886E928F-182C-4B79-B1C1-46EB19158901}" destId="{2CACAB82-9D91-4B9F-A985-868300ECFCEE}" srcOrd="0" destOrd="0" presId="urn:microsoft.com/office/officeart/2018/2/layout/IconCircleList"/>
    <dgm:cxn modelId="{4DBD4AA4-D056-40ED-AAB2-F527612B44D7}" srcId="{C91A6954-90B9-429D-88EC-89842C39EFFD}" destId="{E1FEC844-934D-4A49-B02E-3152F786F9ED}" srcOrd="3" destOrd="0" parTransId="{233A4E7A-FF25-43AD-9607-8010E99A885C}" sibTransId="{CC5E9206-B3C0-444D-8CEA-8B526FCBCA40}"/>
    <dgm:cxn modelId="{4368EEB4-8C84-4515-AF8B-26AE181DF416}" type="presOf" srcId="{833DC032-24A9-49C7-94FE-ABF0371E48EA}" destId="{ECC6B897-58FC-4E05-8F82-A70B77249FA3}" srcOrd="0" destOrd="0" presId="urn:microsoft.com/office/officeart/2018/2/layout/IconCircleList"/>
    <dgm:cxn modelId="{D4E554B5-F397-4428-A044-BAC891948BFA}" type="presOf" srcId="{B2B5E807-A2D5-4E72-B7C3-A3ABD9528395}" destId="{C728A7F9-2ECC-46BA-B5E8-7425ED34F324}" srcOrd="0" destOrd="0" presId="urn:microsoft.com/office/officeart/2018/2/layout/IconCircleList"/>
    <dgm:cxn modelId="{74B372D9-D877-4000-9824-03B97F8DBBE3}" type="presParOf" srcId="{C3093CDE-9CE3-47AD-9972-36C5BB49F65B}" destId="{159BCFF1-2698-4EB0-B0C1-EF28F1D6B89C}" srcOrd="0" destOrd="0" presId="urn:microsoft.com/office/officeart/2018/2/layout/IconCircleList"/>
    <dgm:cxn modelId="{7FB87C19-8585-4B8A-A75E-052B410C312C}" type="presParOf" srcId="{159BCFF1-2698-4EB0-B0C1-EF28F1D6B89C}" destId="{985FA13D-85AE-4D09-9F59-A50CA8641476}" srcOrd="0" destOrd="0" presId="urn:microsoft.com/office/officeart/2018/2/layout/IconCircleList"/>
    <dgm:cxn modelId="{A5F12263-49C3-4D0C-90DA-4E16E876428C}" type="presParOf" srcId="{985FA13D-85AE-4D09-9F59-A50CA8641476}" destId="{426ACFBA-E068-4BD7-8D13-21F0AC00A9F9}" srcOrd="0" destOrd="0" presId="urn:microsoft.com/office/officeart/2018/2/layout/IconCircleList"/>
    <dgm:cxn modelId="{02BB475F-BF43-497E-AB3C-E3D2A2A02ACC}" type="presParOf" srcId="{985FA13D-85AE-4D09-9F59-A50CA8641476}" destId="{68029D77-7EA8-49A9-A4B8-7F145D1B12B2}" srcOrd="1" destOrd="0" presId="urn:microsoft.com/office/officeart/2018/2/layout/IconCircleList"/>
    <dgm:cxn modelId="{C969FA59-4E54-450A-AA53-6CF9C2194939}" type="presParOf" srcId="{985FA13D-85AE-4D09-9F59-A50CA8641476}" destId="{93FEDCD8-AC74-43F8-AA1D-7DEFC77F1D6E}" srcOrd="2" destOrd="0" presId="urn:microsoft.com/office/officeart/2018/2/layout/IconCircleList"/>
    <dgm:cxn modelId="{DB79A270-36CB-4D4F-811D-70E56B340C96}" type="presParOf" srcId="{985FA13D-85AE-4D09-9F59-A50CA8641476}" destId="{F3B833B8-E82E-4D42-8EE5-CDB613C0F855}" srcOrd="3" destOrd="0" presId="urn:microsoft.com/office/officeart/2018/2/layout/IconCircleList"/>
    <dgm:cxn modelId="{70092238-5455-4062-89BA-D4AB9CF50693}" type="presParOf" srcId="{159BCFF1-2698-4EB0-B0C1-EF28F1D6B89C}" destId="{F4EDAA55-216C-41FE-862B-9C3AE5D824AD}" srcOrd="1" destOrd="0" presId="urn:microsoft.com/office/officeart/2018/2/layout/IconCircleList"/>
    <dgm:cxn modelId="{1BD33AB5-98E6-4BEC-B32E-DC454EC9C258}" type="presParOf" srcId="{159BCFF1-2698-4EB0-B0C1-EF28F1D6B89C}" destId="{4FE758CF-274A-4895-BADD-8581B365BDFF}" srcOrd="2" destOrd="0" presId="urn:microsoft.com/office/officeart/2018/2/layout/IconCircleList"/>
    <dgm:cxn modelId="{1E262D18-0F32-43FD-8584-10528F74064D}" type="presParOf" srcId="{4FE758CF-274A-4895-BADD-8581B365BDFF}" destId="{AD4EBD38-9D58-4100-82BE-395F183683F1}" srcOrd="0" destOrd="0" presId="urn:microsoft.com/office/officeart/2018/2/layout/IconCircleList"/>
    <dgm:cxn modelId="{93128F06-93D9-48C0-9EB0-E1CCBCBCD755}" type="presParOf" srcId="{4FE758CF-274A-4895-BADD-8581B365BDFF}" destId="{428EC163-45A2-40B4-9ACE-5B59EF95192E}" srcOrd="1" destOrd="0" presId="urn:microsoft.com/office/officeart/2018/2/layout/IconCircleList"/>
    <dgm:cxn modelId="{D57BE642-7595-48D6-9AFF-FDD1EC58D224}" type="presParOf" srcId="{4FE758CF-274A-4895-BADD-8581B365BDFF}" destId="{2C9277BB-15E6-4B83-9497-D8EAB8160D6C}" srcOrd="2" destOrd="0" presId="urn:microsoft.com/office/officeart/2018/2/layout/IconCircleList"/>
    <dgm:cxn modelId="{6972FD19-16FA-4383-8FD3-32FF7F06A751}" type="presParOf" srcId="{4FE758CF-274A-4895-BADD-8581B365BDFF}" destId="{ECC6B897-58FC-4E05-8F82-A70B77249FA3}" srcOrd="3" destOrd="0" presId="urn:microsoft.com/office/officeart/2018/2/layout/IconCircleList"/>
    <dgm:cxn modelId="{2CABCFAC-2C7B-4140-83ED-E0A3BA88A1E8}" type="presParOf" srcId="{159BCFF1-2698-4EB0-B0C1-EF28F1D6B89C}" destId="{C728A7F9-2ECC-46BA-B5E8-7425ED34F324}" srcOrd="3" destOrd="0" presId="urn:microsoft.com/office/officeart/2018/2/layout/IconCircleList"/>
    <dgm:cxn modelId="{EB0D4DF8-713D-4FF4-A4E4-A0A87851E2AF}" type="presParOf" srcId="{159BCFF1-2698-4EB0-B0C1-EF28F1D6B89C}" destId="{9903AC15-D1E7-47F6-9640-547A0B668F15}" srcOrd="4" destOrd="0" presId="urn:microsoft.com/office/officeart/2018/2/layout/IconCircleList"/>
    <dgm:cxn modelId="{B49C9E12-EDC0-4490-8984-A1AD1A3D60D1}" type="presParOf" srcId="{9903AC15-D1E7-47F6-9640-547A0B668F15}" destId="{C8BEF214-9895-49FB-98F0-F6E1177A825C}" srcOrd="0" destOrd="0" presId="urn:microsoft.com/office/officeart/2018/2/layout/IconCircleList"/>
    <dgm:cxn modelId="{195AFC04-618A-46DA-AD97-72BBA697879D}" type="presParOf" srcId="{9903AC15-D1E7-47F6-9640-547A0B668F15}" destId="{CAEA4342-FCC0-4C87-BBF2-CF64777DA8BB}" srcOrd="1" destOrd="0" presId="urn:microsoft.com/office/officeart/2018/2/layout/IconCircleList"/>
    <dgm:cxn modelId="{EE1271B5-E4E1-4043-BE50-0B02BB85DDC9}" type="presParOf" srcId="{9903AC15-D1E7-47F6-9640-547A0B668F15}" destId="{9A020C15-C2FC-4C29-A3CA-834187383B23}" srcOrd="2" destOrd="0" presId="urn:microsoft.com/office/officeart/2018/2/layout/IconCircleList"/>
    <dgm:cxn modelId="{3C9BA9B2-1DAB-479F-8A29-809272584009}" type="presParOf" srcId="{9903AC15-D1E7-47F6-9640-547A0B668F15}" destId="{2CACAB82-9D91-4B9F-A985-868300ECFCEE}" srcOrd="3" destOrd="0" presId="urn:microsoft.com/office/officeart/2018/2/layout/IconCircleList"/>
    <dgm:cxn modelId="{E49A9E5E-4EA7-415C-B4DE-294A02A7D889}" type="presParOf" srcId="{159BCFF1-2698-4EB0-B0C1-EF28F1D6B89C}" destId="{3F678AB6-315F-4EA7-B2C4-6877F574EC5F}" srcOrd="5" destOrd="0" presId="urn:microsoft.com/office/officeart/2018/2/layout/IconCircleList"/>
    <dgm:cxn modelId="{BBB1DB4F-1372-4171-B2E2-97401E05E60E}" type="presParOf" srcId="{159BCFF1-2698-4EB0-B0C1-EF28F1D6B89C}" destId="{0F01244D-FB3D-4E8C-87DD-EEF748DD4334}" srcOrd="6" destOrd="0" presId="urn:microsoft.com/office/officeart/2018/2/layout/IconCircleList"/>
    <dgm:cxn modelId="{C4C9DBEB-7B79-44E0-8B32-B7F18E45D93D}" type="presParOf" srcId="{0F01244D-FB3D-4E8C-87DD-EEF748DD4334}" destId="{DC0953CA-EE63-49A5-A44A-38559515D865}" srcOrd="0" destOrd="0" presId="urn:microsoft.com/office/officeart/2018/2/layout/IconCircleList"/>
    <dgm:cxn modelId="{F9D77BA8-8D07-4976-9E9B-43835FD5EA05}" type="presParOf" srcId="{0F01244D-FB3D-4E8C-87DD-EEF748DD4334}" destId="{4DFF602A-D085-48AB-8A03-28EB4B096F14}" srcOrd="1" destOrd="0" presId="urn:microsoft.com/office/officeart/2018/2/layout/IconCircleList"/>
    <dgm:cxn modelId="{CEDC366C-6942-449C-81D8-9BE4EFACBFE4}" type="presParOf" srcId="{0F01244D-FB3D-4E8C-87DD-EEF748DD4334}" destId="{20EB7B89-CED8-4496-A2EC-316FC90F7C20}" srcOrd="2" destOrd="0" presId="urn:microsoft.com/office/officeart/2018/2/layout/IconCircleList"/>
    <dgm:cxn modelId="{0A7ACC04-8277-4A7A-885B-D07F8DBAAF59}" type="presParOf" srcId="{0F01244D-FB3D-4E8C-87DD-EEF748DD4334}" destId="{ADF3FF65-B9E0-4E53-80C3-EAEF5A460E91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F015F21-B9F0-446D-AF2B-FB64CF0D0B5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7C4ADD2F-F2CD-4CFE-A5F2-6BC84F76872A}">
      <dgm:prSet/>
      <dgm:spPr/>
      <dgm:t>
        <a:bodyPr/>
        <a:lstStyle/>
        <a:p>
          <a:r>
            <a:rPr lang="en-US" b="1" dirty="0"/>
            <a:t>child</a:t>
          </a:r>
          <a:r>
            <a:rPr lang="ja-JP" b="1" dirty="0"/>
            <a:t>’</a:t>
          </a:r>
          <a:r>
            <a:rPr lang="en-US" b="1" dirty="0"/>
            <a:t>s academic achievement level</a:t>
          </a:r>
          <a:endParaRPr lang="en-US" dirty="0"/>
        </a:p>
      </dgm:t>
    </dgm:pt>
    <dgm:pt modelId="{25BA4304-5E48-43AA-B3E2-FF9211801CAF}" type="parTrans" cxnId="{5E6DFF5B-6D77-40B4-8E79-1B4354ABADEB}">
      <dgm:prSet/>
      <dgm:spPr/>
      <dgm:t>
        <a:bodyPr/>
        <a:lstStyle/>
        <a:p>
          <a:endParaRPr lang="en-US"/>
        </a:p>
      </dgm:t>
    </dgm:pt>
    <dgm:pt modelId="{C1FFD36D-46BE-43BC-9A57-710293362651}" type="sibTrans" cxnId="{5E6DFF5B-6D77-40B4-8E79-1B4354ABADEB}">
      <dgm:prSet/>
      <dgm:spPr/>
      <dgm:t>
        <a:bodyPr/>
        <a:lstStyle/>
        <a:p>
          <a:endParaRPr lang="en-US"/>
        </a:p>
      </dgm:t>
    </dgm:pt>
    <dgm:pt modelId="{17D97593-90D4-4F2B-B72A-189C59F68CFC}">
      <dgm:prSet/>
      <dgm:spPr/>
      <dgm:t>
        <a:bodyPr/>
        <a:lstStyle/>
        <a:p>
          <a:r>
            <a:rPr lang="en-US" b="1" dirty="0"/>
            <a:t>option to request a transfer to another school within the district</a:t>
          </a:r>
          <a:endParaRPr lang="en-US" dirty="0"/>
        </a:p>
      </dgm:t>
    </dgm:pt>
    <dgm:pt modelId="{73F646C0-4CC9-47BE-8DD8-DF5C89E8C811}" type="parTrans" cxnId="{A7CAC08F-106F-4E80-8E2A-46A9D14B8F08}">
      <dgm:prSet/>
      <dgm:spPr/>
      <dgm:t>
        <a:bodyPr/>
        <a:lstStyle/>
        <a:p>
          <a:endParaRPr lang="en-US"/>
        </a:p>
      </dgm:t>
    </dgm:pt>
    <dgm:pt modelId="{54FECEA6-8B03-42AE-82F8-3CB08D737005}" type="sibTrans" cxnId="{A7CAC08F-106F-4E80-8E2A-46A9D14B8F08}">
      <dgm:prSet/>
      <dgm:spPr/>
      <dgm:t>
        <a:bodyPr/>
        <a:lstStyle/>
        <a:p>
          <a:endParaRPr lang="en-US"/>
        </a:p>
      </dgm:t>
    </dgm:pt>
    <dgm:pt modelId="{86FF13A4-A79B-4D97-AA68-C083B9B8EF37}">
      <dgm:prSet/>
      <dgm:spPr/>
      <dgm:t>
        <a:bodyPr/>
        <a:lstStyle/>
        <a:p>
          <a:r>
            <a:rPr lang="en-US" b="1" dirty="0"/>
            <a:t>Timely notification that their child has been assigned to, or has been taught for </a:t>
          </a:r>
          <a:r>
            <a:rPr lang="en-US" b="1" u="sng" dirty="0"/>
            <a:t>four or more consecutive weeks</a:t>
          </a:r>
          <a:r>
            <a:rPr lang="en-US" b="1" dirty="0"/>
            <a:t> by a teacher who does not meet the required licensing and endorsement of the subject being taught</a:t>
          </a:r>
          <a:endParaRPr lang="en-US" dirty="0"/>
        </a:p>
      </dgm:t>
    </dgm:pt>
    <dgm:pt modelId="{1E19ABA3-CC84-4A56-9576-7AC68D52852D}" type="parTrans" cxnId="{F5B63AC8-2107-4685-9EF9-74889CA77B39}">
      <dgm:prSet/>
      <dgm:spPr/>
      <dgm:t>
        <a:bodyPr/>
        <a:lstStyle/>
        <a:p>
          <a:endParaRPr lang="en-US"/>
        </a:p>
      </dgm:t>
    </dgm:pt>
    <dgm:pt modelId="{8D31C943-3893-4730-B5A6-D03C3827682B}" type="sibTrans" cxnId="{F5B63AC8-2107-4685-9EF9-74889CA77B39}">
      <dgm:prSet/>
      <dgm:spPr/>
      <dgm:t>
        <a:bodyPr/>
        <a:lstStyle/>
        <a:p>
          <a:endParaRPr lang="en-US"/>
        </a:p>
      </dgm:t>
    </dgm:pt>
    <dgm:pt modelId="{150F37A5-333C-472C-A200-6B2ED31D9AA4}" type="pres">
      <dgm:prSet presAssocID="{2F015F21-B9F0-446D-AF2B-FB64CF0D0B57}" presName="linear" presStyleCnt="0">
        <dgm:presLayoutVars>
          <dgm:animLvl val="lvl"/>
          <dgm:resizeHandles val="exact"/>
        </dgm:presLayoutVars>
      </dgm:prSet>
      <dgm:spPr/>
    </dgm:pt>
    <dgm:pt modelId="{BC9F7E77-9551-4C4C-BD1D-E6DB501B980A}" type="pres">
      <dgm:prSet presAssocID="{7C4ADD2F-F2CD-4CFE-A5F2-6BC84F76872A}" presName="parentText" presStyleLbl="node1" presStyleIdx="0" presStyleCnt="3" custLinFactY="-10181" custLinFactNeighborX="3276" custLinFactNeighborY="-100000">
        <dgm:presLayoutVars>
          <dgm:chMax val="0"/>
          <dgm:bulletEnabled val="1"/>
        </dgm:presLayoutVars>
      </dgm:prSet>
      <dgm:spPr/>
    </dgm:pt>
    <dgm:pt modelId="{C7BC2090-E4DE-4B06-9E2F-A59F9B5B4930}" type="pres">
      <dgm:prSet presAssocID="{C1FFD36D-46BE-43BC-9A57-710293362651}" presName="spacer" presStyleCnt="0"/>
      <dgm:spPr/>
    </dgm:pt>
    <dgm:pt modelId="{0D82FF15-7AF1-4587-9BA8-AAE62F7CC073}" type="pres">
      <dgm:prSet presAssocID="{17D97593-90D4-4F2B-B72A-189C59F68CFC}" presName="parentText" presStyleLbl="node1" presStyleIdx="1" presStyleCnt="3" custLinFactNeighborX="3276" custLinFactNeighborY="-62011">
        <dgm:presLayoutVars>
          <dgm:chMax val="0"/>
          <dgm:bulletEnabled val="1"/>
        </dgm:presLayoutVars>
      </dgm:prSet>
      <dgm:spPr/>
    </dgm:pt>
    <dgm:pt modelId="{D8B11C74-04E7-4825-B72B-772089A40500}" type="pres">
      <dgm:prSet presAssocID="{54FECEA6-8B03-42AE-82F8-3CB08D737005}" presName="spacer" presStyleCnt="0"/>
      <dgm:spPr/>
    </dgm:pt>
    <dgm:pt modelId="{6F60B2D2-F329-4E71-850B-937516709572}" type="pres">
      <dgm:prSet presAssocID="{86FF13A4-A79B-4D97-AA68-C083B9B8EF37}" presName="parentText" presStyleLbl="node1" presStyleIdx="2" presStyleCnt="3" custLinFactNeighborX="3276" custLinFactNeighborY="-62011">
        <dgm:presLayoutVars>
          <dgm:chMax val="0"/>
          <dgm:bulletEnabled val="1"/>
        </dgm:presLayoutVars>
      </dgm:prSet>
      <dgm:spPr/>
    </dgm:pt>
  </dgm:ptLst>
  <dgm:cxnLst>
    <dgm:cxn modelId="{5E6DFF5B-6D77-40B4-8E79-1B4354ABADEB}" srcId="{2F015F21-B9F0-446D-AF2B-FB64CF0D0B57}" destId="{7C4ADD2F-F2CD-4CFE-A5F2-6BC84F76872A}" srcOrd="0" destOrd="0" parTransId="{25BA4304-5E48-43AA-B3E2-FF9211801CAF}" sibTransId="{C1FFD36D-46BE-43BC-9A57-710293362651}"/>
    <dgm:cxn modelId="{A7CAC08F-106F-4E80-8E2A-46A9D14B8F08}" srcId="{2F015F21-B9F0-446D-AF2B-FB64CF0D0B57}" destId="{17D97593-90D4-4F2B-B72A-189C59F68CFC}" srcOrd="1" destOrd="0" parTransId="{73F646C0-4CC9-47BE-8DD8-DF5C89E8C811}" sibTransId="{54FECEA6-8B03-42AE-82F8-3CB08D737005}"/>
    <dgm:cxn modelId="{65FBFDA6-D304-40EC-A598-F3F90C6CBB31}" type="presOf" srcId="{7C4ADD2F-F2CD-4CFE-A5F2-6BC84F76872A}" destId="{BC9F7E77-9551-4C4C-BD1D-E6DB501B980A}" srcOrd="0" destOrd="0" presId="urn:microsoft.com/office/officeart/2005/8/layout/vList2"/>
    <dgm:cxn modelId="{E7D8ABC0-B7B2-460E-BDB7-2FDE7187375A}" type="presOf" srcId="{17D97593-90D4-4F2B-B72A-189C59F68CFC}" destId="{0D82FF15-7AF1-4587-9BA8-AAE62F7CC073}" srcOrd="0" destOrd="0" presId="urn:microsoft.com/office/officeart/2005/8/layout/vList2"/>
    <dgm:cxn modelId="{F5B63AC8-2107-4685-9EF9-74889CA77B39}" srcId="{2F015F21-B9F0-446D-AF2B-FB64CF0D0B57}" destId="{86FF13A4-A79B-4D97-AA68-C083B9B8EF37}" srcOrd="2" destOrd="0" parTransId="{1E19ABA3-CC84-4A56-9576-7AC68D52852D}" sibTransId="{8D31C943-3893-4730-B5A6-D03C3827682B}"/>
    <dgm:cxn modelId="{8044F5D2-DA03-430A-A876-6B1029697509}" type="presOf" srcId="{2F015F21-B9F0-446D-AF2B-FB64CF0D0B57}" destId="{150F37A5-333C-472C-A200-6B2ED31D9AA4}" srcOrd="0" destOrd="0" presId="urn:microsoft.com/office/officeart/2005/8/layout/vList2"/>
    <dgm:cxn modelId="{381B73FC-DA9C-4374-B29D-9DD6C7F1CA4C}" type="presOf" srcId="{86FF13A4-A79B-4D97-AA68-C083B9B8EF37}" destId="{6F60B2D2-F329-4E71-850B-937516709572}" srcOrd="0" destOrd="0" presId="urn:microsoft.com/office/officeart/2005/8/layout/vList2"/>
    <dgm:cxn modelId="{3BFBFD80-6CB1-446D-B3D6-B742E54321C7}" type="presParOf" srcId="{150F37A5-333C-472C-A200-6B2ED31D9AA4}" destId="{BC9F7E77-9551-4C4C-BD1D-E6DB501B980A}" srcOrd="0" destOrd="0" presId="urn:microsoft.com/office/officeart/2005/8/layout/vList2"/>
    <dgm:cxn modelId="{D30C56EC-44CA-4C10-9E7E-98F10A70E5CD}" type="presParOf" srcId="{150F37A5-333C-472C-A200-6B2ED31D9AA4}" destId="{C7BC2090-E4DE-4B06-9E2F-A59F9B5B4930}" srcOrd="1" destOrd="0" presId="urn:microsoft.com/office/officeart/2005/8/layout/vList2"/>
    <dgm:cxn modelId="{DE484AF1-737A-4EF9-A39B-3B0ADB18A45D}" type="presParOf" srcId="{150F37A5-333C-472C-A200-6B2ED31D9AA4}" destId="{0D82FF15-7AF1-4587-9BA8-AAE62F7CC073}" srcOrd="2" destOrd="0" presId="urn:microsoft.com/office/officeart/2005/8/layout/vList2"/>
    <dgm:cxn modelId="{22AF7991-B26A-422D-8F0C-04E80FD29D71}" type="presParOf" srcId="{150F37A5-333C-472C-A200-6B2ED31D9AA4}" destId="{D8B11C74-04E7-4825-B72B-772089A40500}" srcOrd="3" destOrd="0" presId="urn:microsoft.com/office/officeart/2005/8/layout/vList2"/>
    <dgm:cxn modelId="{206834B1-BEBD-4FAA-8273-DAE4F276F617}" type="presParOf" srcId="{150F37A5-333C-472C-A200-6B2ED31D9AA4}" destId="{6F60B2D2-F329-4E71-850B-937516709572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92058C1-CAF7-4507-8B46-8BED31F2A30F}" type="doc">
      <dgm:prSet loTypeId="urn:microsoft.com/office/officeart/2005/8/layout/hierarchy1" loCatId="hierarchy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A0E534C4-0C62-4167-A4A3-824A50570E2F}">
      <dgm:prSet/>
      <dgm:spPr/>
      <dgm:t>
        <a:bodyPr/>
        <a:lstStyle/>
        <a:p>
          <a:r>
            <a:rPr lang="en-US" dirty="0"/>
            <a:t>The SIP is updated annually by the Administrators, Instructional Coaches, teachers, parents, and students of Southwind High.</a:t>
          </a:r>
        </a:p>
      </dgm:t>
    </dgm:pt>
    <dgm:pt modelId="{F7F1F647-A2BA-4059-9895-6D4EC4E8EC46}" type="parTrans" cxnId="{E2D693E0-1527-43BA-9F1D-8D60A2B352ED}">
      <dgm:prSet/>
      <dgm:spPr/>
      <dgm:t>
        <a:bodyPr/>
        <a:lstStyle/>
        <a:p>
          <a:endParaRPr lang="en-US"/>
        </a:p>
      </dgm:t>
    </dgm:pt>
    <dgm:pt modelId="{73ADF34F-B108-403E-B374-3C88DC5AA8B6}" type="sibTrans" cxnId="{E2D693E0-1527-43BA-9F1D-8D60A2B352ED}">
      <dgm:prSet/>
      <dgm:spPr/>
      <dgm:t>
        <a:bodyPr/>
        <a:lstStyle/>
        <a:p>
          <a:endParaRPr lang="en-US"/>
        </a:p>
      </dgm:t>
    </dgm:pt>
    <dgm:pt modelId="{5C1B97B3-046E-4C83-BAD9-0F91E575F6AE}">
      <dgm:prSet/>
      <dgm:spPr/>
      <dgm:t>
        <a:bodyPr/>
        <a:lstStyle/>
        <a:p>
          <a:r>
            <a:rPr lang="en-US" dirty="0"/>
            <a:t>Temeka Dickenson, </a:t>
          </a:r>
        </a:p>
        <a:p>
          <a:r>
            <a:rPr lang="en-US" dirty="0"/>
            <a:t>Title I/PLC Coach </a:t>
          </a:r>
          <a:r>
            <a:rPr lang="en-US" dirty="0">
              <a:hlinkClick xmlns:r="http://schemas.openxmlformats.org/officeDocument/2006/relationships" r:id="rId1"/>
            </a:rPr>
            <a:t>dickensontl@scsk12.org</a:t>
          </a:r>
          <a:endParaRPr lang="en-US" dirty="0"/>
        </a:p>
      </dgm:t>
    </dgm:pt>
    <dgm:pt modelId="{B12583C3-B0F0-4FD7-A2FF-6FA1C46CBFEE}" type="parTrans" cxnId="{870B0DB6-8A58-4CB7-897F-601ACD5CC869}">
      <dgm:prSet/>
      <dgm:spPr/>
      <dgm:t>
        <a:bodyPr/>
        <a:lstStyle/>
        <a:p>
          <a:endParaRPr lang="en-US"/>
        </a:p>
      </dgm:t>
    </dgm:pt>
    <dgm:pt modelId="{3C639B18-628E-4C33-A99E-9333C1020EB0}" type="sibTrans" cxnId="{870B0DB6-8A58-4CB7-897F-601ACD5CC869}">
      <dgm:prSet/>
      <dgm:spPr/>
      <dgm:t>
        <a:bodyPr/>
        <a:lstStyle/>
        <a:p>
          <a:endParaRPr lang="en-US"/>
        </a:p>
      </dgm:t>
    </dgm:pt>
    <dgm:pt modelId="{CEB4078B-0342-43F1-BCA1-5B73409F6479}" type="pres">
      <dgm:prSet presAssocID="{192058C1-CAF7-4507-8B46-8BED31F2A30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01418D45-4B43-4BF7-92DB-484BC65101D5}" type="pres">
      <dgm:prSet presAssocID="{A0E534C4-0C62-4167-A4A3-824A50570E2F}" presName="hierRoot1" presStyleCnt="0"/>
      <dgm:spPr/>
    </dgm:pt>
    <dgm:pt modelId="{63EF682B-9D49-47AB-B37E-3346DB1EEF23}" type="pres">
      <dgm:prSet presAssocID="{A0E534C4-0C62-4167-A4A3-824A50570E2F}" presName="composite" presStyleCnt="0"/>
      <dgm:spPr/>
    </dgm:pt>
    <dgm:pt modelId="{37DE33B3-C4EC-46FD-9059-E26D46F3FB37}" type="pres">
      <dgm:prSet presAssocID="{A0E534C4-0C62-4167-A4A3-824A50570E2F}" presName="background" presStyleLbl="node0" presStyleIdx="0" presStyleCnt="2"/>
      <dgm:spPr/>
    </dgm:pt>
    <dgm:pt modelId="{6682B797-095F-4B3B-AC53-DBA5C715FE03}" type="pres">
      <dgm:prSet presAssocID="{A0E534C4-0C62-4167-A4A3-824A50570E2F}" presName="text" presStyleLbl="fgAcc0" presStyleIdx="0" presStyleCnt="2">
        <dgm:presLayoutVars>
          <dgm:chPref val="3"/>
        </dgm:presLayoutVars>
      </dgm:prSet>
      <dgm:spPr/>
    </dgm:pt>
    <dgm:pt modelId="{23E194AD-F0DC-45F9-98BE-C475025AD10C}" type="pres">
      <dgm:prSet presAssocID="{A0E534C4-0C62-4167-A4A3-824A50570E2F}" presName="hierChild2" presStyleCnt="0"/>
      <dgm:spPr/>
    </dgm:pt>
    <dgm:pt modelId="{0C74061B-48A4-4FC0-9F13-8D5104D85343}" type="pres">
      <dgm:prSet presAssocID="{5C1B97B3-046E-4C83-BAD9-0F91E575F6AE}" presName="hierRoot1" presStyleCnt="0"/>
      <dgm:spPr/>
    </dgm:pt>
    <dgm:pt modelId="{FC389906-768E-4266-9EF4-260D57CEE844}" type="pres">
      <dgm:prSet presAssocID="{5C1B97B3-046E-4C83-BAD9-0F91E575F6AE}" presName="composite" presStyleCnt="0"/>
      <dgm:spPr/>
    </dgm:pt>
    <dgm:pt modelId="{E0E77CF2-0840-4F07-95F5-C313C57575A0}" type="pres">
      <dgm:prSet presAssocID="{5C1B97B3-046E-4C83-BAD9-0F91E575F6AE}" presName="background" presStyleLbl="node0" presStyleIdx="1" presStyleCnt="2"/>
      <dgm:spPr/>
    </dgm:pt>
    <dgm:pt modelId="{370D814E-8E2D-4E9C-A5D4-CEAA77E16855}" type="pres">
      <dgm:prSet presAssocID="{5C1B97B3-046E-4C83-BAD9-0F91E575F6AE}" presName="text" presStyleLbl="fgAcc0" presStyleIdx="1" presStyleCnt="2">
        <dgm:presLayoutVars>
          <dgm:chPref val="3"/>
        </dgm:presLayoutVars>
      </dgm:prSet>
      <dgm:spPr/>
    </dgm:pt>
    <dgm:pt modelId="{5907E407-928C-443C-9BE1-EA95D3A86003}" type="pres">
      <dgm:prSet presAssocID="{5C1B97B3-046E-4C83-BAD9-0F91E575F6AE}" presName="hierChild2" presStyleCnt="0"/>
      <dgm:spPr/>
    </dgm:pt>
  </dgm:ptLst>
  <dgm:cxnLst>
    <dgm:cxn modelId="{AD2B4461-CEFE-4865-A170-1B0B33A7F241}" type="presOf" srcId="{A0E534C4-0C62-4167-A4A3-824A50570E2F}" destId="{6682B797-095F-4B3B-AC53-DBA5C715FE03}" srcOrd="0" destOrd="0" presId="urn:microsoft.com/office/officeart/2005/8/layout/hierarchy1"/>
    <dgm:cxn modelId="{870B0DB6-8A58-4CB7-897F-601ACD5CC869}" srcId="{192058C1-CAF7-4507-8B46-8BED31F2A30F}" destId="{5C1B97B3-046E-4C83-BAD9-0F91E575F6AE}" srcOrd="1" destOrd="0" parTransId="{B12583C3-B0F0-4FD7-A2FF-6FA1C46CBFEE}" sibTransId="{3C639B18-628E-4C33-A99E-9333C1020EB0}"/>
    <dgm:cxn modelId="{A559BCCB-5BDD-4942-8D9B-62407F7CEA79}" type="presOf" srcId="{192058C1-CAF7-4507-8B46-8BED31F2A30F}" destId="{CEB4078B-0342-43F1-BCA1-5B73409F6479}" srcOrd="0" destOrd="0" presId="urn:microsoft.com/office/officeart/2005/8/layout/hierarchy1"/>
    <dgm:cxn modelId="{D56EE9DD-A21A-469C-9711-2AB1A67248D2}" type="presOf" srcId="{5C1B97B3-046E-4C83-BAD9-0F91E575F6AE}" destId="{370D814E-8E2D-4E9C-A5D4-CEAA77E16855}" srcOrd="0" destOrd="0" presId="urn:microsoft.com/office/officeart/2005/8/layout/hierarchy1"/>
    <dgm:cxn modelId="{E2D693E0-1527-43BA-9F1D-8D60A2B352ED}" srcId="{192058C1-CAF7-4507-8B46-8BED31F2A30F}" destId="{A0E534C4-0C62-4167-A4A3-824A50570E2F}" srcOrd="0" destOrd="0" parTransId="{F7F1F647-A2BA-4059-9895-6D4EC4E8EC46}" sibTransId="{73ADF34F-B108-403E-B374-3C88DC5AA8B6}"/>
    <dgm:cxn modelId="{9E6C3036-3F37-4131-9A2F-FFEBF782F944}" type="presParOf" srcId="{CEB4078B-0342-43F1-BCA1-5B73409F6479}" destId="{01418D45-4B43-4BF7-92DB-484BC65101D5}" srcOrd="0" destOrd="0" presId="urn:microsoft.com/office/officeart/2005/8/layout/hierarchy1"/>
    <dgm:cxn modelId="{1AD33D2F-4DD3-4C82-B78F-F67310CA3E76}" type="presParOf" srcId="{01418D45-4B43-4BF7-92DB-484BC65101D5}" destId="{63EF682B-9D49-47AB-B37E-3346DB1EEF23}" srcOrd="0" destOrd="0" presId="urn:microsoft.com/office/officeart/2005/8/layout/hierarchy1"/>
    <dgm:cxn modelId="{BFC3CF83-36C0-4EF1-820F-24FA94064684}" type="presParOf" srcId="{63EF682B-9D49-47AB-B37E-3346DB1EEF23}" destId="{37DE33B3-C4EC-46FD-9059-E26D46F3FB37}" srcOrd="0" destOrd="0" presId="urn:microsoft.com/office/officeart/2005/8/layout/hierarchy1"/>
    <dgm:cxn modelId="{2A9F9DFB-4126-44A7-A505-4E3327F32055}" type="presParOf" srcId="{63EF682B-9D49-47AB-B37E-3346DB1EEF23}" destId="{6682B797-095F-4B3B-AC53-DBA5C715FE03}" srcOrd="1" destOrd="0" presId="urn:microsoft.com/office/officeart/2005/8/layout/hierarchy1"/>
    <dgm:cxn modelId="{298A4F72-CC13-46F0-A334-A3B5280DCC83}" type="presParOf" srcId="{01418D45-4B43-4BF7-92DB-484BC65101D5}" destId="{23E194AD-F0DC-45F9-98BE-C475025AD10C}" srcOrd="1" destOrd="0" presId="urn:microsoft.com/office/officeart/2005/8/layout/hierarchy1"/>
    <dgm:cxn modelId="{8E25C723-8D1B-4436-A608-08B23D05D101}" type="presParOf" srcId="{CEB4078B-0342-43F1-BCA1-5B73409F6479}" destId="{0C74061B-48A4-4FC0-9F13-8D5104D85343}" srcOrd="1" destOrd="0" presId="urn:microsoft.com/office/officeart/2005/8/layout/hierarchy1"/>
    <dgm:cxn modelId="{479EB28A-0EBB-4E5F-9301-9318C152F8A3}" type="presParOf" srcId="{0C74061B-48A4-4FC0-9F13-8D5104D85343}" destId="{FC389906-768E-4266-9EF4-260D57CEE844}" srcOrd="0" destOrd="0" presId="urn:microsoft.com/office/officeart/2005/8/layout/hierarchy1"/>
    <dgm:cxn modelId="{718C7FB4-8BAC-4FD7-87F4-A9CB8A953312}" type="presParOf" srcId="{FC389906-768E-4266-9EF4-260D57CEE844}" destId="{E0E77CF2-0840-4F07-95F5-C313C57575A0}" srcOrd="0" destOrd="0" presId="urn:microsoft.com/office/officeart/2005/8/layout/hierarchy1"/>
    <dgm:cxn modelId="{35A7C5AA-E3D6-496D-9CBB-F767300F7B51}" type="presParOf" srcId="{FC389906-768E-4266-9EF4-260D57CEE844}" destId="{370D814E-8E2D-4E9C-A5D4-CEAA77E16855}" srcOrd="1" destOrd="0" presId="urn:microsoft.com/office/officeart/2005/8/layout/hierarchy1"/>
    <dgm:cxn modelId="{D734849F-F094-49D1-B7CC-AB55702E4D1A}" type="presParOf" srcId="{0C74061B-48A4-4FC0-9F13-8D5104D85343}" destId="{5907E407-928C-443C-9BE1-EA95D3A86003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6ACFBA-E068-4BD7-8D13-21F0AC00A9F9}">
      <dsp:nvSpPr>
        <dsp:cNvPr id="0" name=""/>
        <dsp:cNvSpPr/>
      </dsp:nvSpPr>
      <dsp:spPr>
        <a:xfrm>
          <a:off x="37065" y="1039930"/>
          <a:ext cx="887775" cy="887775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029D77-7EA8-49A9-A4B8-7F145D1B12B2}">
      <dsp:nvSpPr>
        <dsp:cNvPr id="0" name=""/>
        <dsp:cNvSpPr/>
      </dsp:nvSpPr>
      <dsp:spPr>
        <a:xfrm>
          <a:off x="223498" y="1226363"/>
          <a:ext cx="514909" cy="51490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B833B8-E82E-4D42-8EE5-CDB613C0F855}">
      <dsp:nvSpPr>
        <dsp:cNvPr id="0" name=""/>
        <dsp:cNvSpPr/>
      </dsp:nvSpPr>
      <dsp:spPr>
        <a:xfrm>
          <a:off x="1115078" y="1039930"/>
          <a:ext cx="2092613" cy="8877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A teacher</a:t>
          </a:r>
          <a:r>
            <a:rPr lang="ja-JP" sz="1400" kern="1200" dirty="0"/>
            <a:t>’</a:t>
          </a:r>
          <a:r>
            <a:rPr lang="en-US" sz="1400" kern="1200" dirty="0"/>
            <a:t>s professional qualifications </a:t>
          </a:r>
        </a:p>
      </dsp:txBody>
      <dsp:txXfrm>
        <a:off x="1115078" y="1039930"/>
        <a:ext cx="2092613" cy="887775"/>
      </dsp:txXfrm>
    </dsp:sp>
    <dsp:sp modelId="{AD4EBD38-9D58-4100-82BE-395F183683F1}">
      <dsp:nvSpPr>
        <dsp:cNvPr id="0" name=""/>
        <dsp:cNvSpPr/>
      </dsp:nvSpPr>
      <dsp:spPr>
        <a:xfrm>
          <a:off x="3572314" y="1039930"/>
          <a:ext cx="887775" cy="887775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8EC163-45A2-40B4-9ACE-5B59EF95192E}">
      <dsp:nvSpPr>
        <dsp:cNvPr id="0" name=""/>
        <dsp:cNvSpPr/>
      </dsp:nvSpPr>
      <dsp:spPr>
        <a:xfrm>
          <a:off x="3758746" y="1226363"/>
          <a:ext cx="514909" cy="51490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C6B897-58FC-4E05-8F82-A70B77249FA3}">
      <dsp:nvSpPr>
        <dsp:cNvPr id="0" name=""/>
        <dsp:cNvSpPr/>
      </dsp:nvSpPr>
      <dsp:spPr>
        <a:xfrm>
          <a:off x="4650326" y="1039930"/>
          <a:ext cx="2092613" cy="8877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A teacher</a:t>
          </a:r>
          <a:r>
            <a:rPr lang="ja-JP" sz="1400" kern="1200"/>
            <a:t>’</a:t>
          </a:r>
          <a:r>
            <a:rPr lang="en-US" sz="1400" kern="1200" dirty="0"/>
            <a:t>s baccalaureate and/or graduate degree</a:t>
          </a:r>
        </a:p>
      </dsp:txBody>
      <dsp:txXfrm>
        <a:off x="4650326" y="1039930"/>
        <a:ext cx="2092613" cy="887775"/>
      </dsp:txXfrm>
    </dsp:sp>
    <dsp:sp modelId="{C8BEF214-9895-49FB-98F0-F6E1177A825C}">
      <dsp:nvSpPr>
        <dsp:cNvPr id="0" name=""/>
        <dsp:cNvSpPr/>
      </dsp:nvSpPr>
      <dsp:spPr>
        <a:xfrm>
          <a:off x="37065" y="2717368"/>
          <a:ext cx="887775" cy="887775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EA4342-FCC0-4C87-BBF2-CF64777DA8BB}">
      <dsp:nvSpPr>
        <dsp:cNvPr id="0" name=""/>
        <dsp:cNvSpPr/>
      </dsp:nvSpPr>
      <dsp:spPr>
        <a:xfrm>
          <a:off x="223498" y="2903801"/>
          <a:ext cx="514909" cy="51490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ACAB82-9D91-4B9F-A985-868300ECFCEE}">
      <dsp:nvSpPr>
        <dsp:cNvPr id="0" name=""/>
        <dsp:cNvSpPr/>
      </dsp:nvSpPr>
      <dsp:spPr>
        <a:xfrm>
          <a:off x="1115078" y="2717368"/>
          <a:ext cx="2092613" cy="8877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A paraprofessional</a:t>
          </a:r>
          <a:r>
            <a:rPr lang="ja-JP" sz="1400" kern="1200"/>
            <a:t>’</a:t>
          </a:r>
          <a:r>
            <a:rPr lang="en-US" sz="1400" kern="1200" dirty="0"/>
            <a:t>s qualifications </a:t>
          </a:r>
        </a:p>
      </dsp:txBody>
      <dsp:txXfrm>
        <a:off x="1115078" y="2717368"/>
        <a:ext cx="2092613" cy="887775"/>
      </dsp:txXfrm>
    </dsp:sp>
    <dsp:sp modelId="{DC0953CA-EE63-49A5-A44A-38559515D865}">
      <dsp:nvSpPr>
        <dsp:cNvPr id="0" name=""/>
        <dsp:cNvSpPr/>
      </dsp:nvSpPr>
      <dsp:spPr>
        <a:xfrm>
          <a:off x="3572314" y="2717368"/>
          <a:ext cx="887775" cy="887775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FF602A-D085-48AB-8A03-28EB4B096F14}">
      <dsp:nvSpPr>
        <dsp:cNvPr id="0" name=""/>
        <dsp:cNvSpPr/>
      </dsp:nvSpPr>
      <dsp:spPr>
        <a:xfrm>
          <a:off x="3758746" y="2903801"/>
          <a:ext cx="514909" cy="514909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F3FF65-B9E0-4E53-80C3-EAEF5A460E91}">
      <dsp:nvSpPr>
        <dsp:cNvPr id="0" name=""/>
        <dsp:cNvSpPr/>
      </dsp:nvSpPr>
      <dsp:spPr>
        <a:xfrm>
          <a:off x="4650326" y="2717368"/>
          <a:ext cx="2092613" cy="8877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Child</a:t>
          </a:r>
          <a:r>
            <a:rPr lang="ja-JP" sz="1400" kern="1200" dirty="0"/>
            <a:t>’</a:t>
          </a:r>
          <a:r>
            <a:rPr lang="en-US" sz="1400" kern="1200" dirty="0"/>
            <a:t>s name, address, and telephone number will not be released to military recruiters </a:t>
          </a:r>
        </a:p>
      </dsp:txBody>
      <dsp:txXfrm>
        <a:off x="4650326" y="2717368"/>
        <a:ext cx="2092613" cy="88777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9F7E77-9551-4C4C-BD1D-E6DB501B980A}">
      <dsp:nvSpPr>
        <dsp:cNvPr id="0" name=""/>
        <dsp:cNvSpPr/>
      </dsp:nvSpPr>
      <dsp:spPr>
        <a:xfrm>
          <a:off x="0" y="23147"/>
          <a:ext cx="5951952" cy="114831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child</a:t>
          </a:r>
          <a:r>
            <a:rPr lang="ja-JP" sz="1600" b="1" kern="1200" dirty="0"/>
            <a:t>’</a:t>
          </a:r>
          <a:r>
            <a:rPr lang="en-US" sz="1600" b="1" kern="1200" dirty="0"/>
            <a:t>s academic achievement level</a:t>
          </a:r>
          <a:endParaRPr lang="en-US" sz="1600" kern="1200" dirty="0"/>
        </a:p>
      </dsp:txBody>
      <dsp:txXfrm>
        <a:off x="56056" y="79203"/>
        <a:ext cx="5839840" cy="1036206"/>
      </dsp:txXfrm>
    </dsp:sp>
    <dsp:sp modelId="{0D82FF15-7AF1-4587-9BA8-AAE62F7CC073}">
      <dsp:nvSpPr>
        <dsp:cNvPr id="0" name=""/>
        <dsp:cNvSpPr/>
      </dsp:nvSpPr>
      <dsp:spPr>
        <a:xfrm>
          <a:off x="0" y="1351961"/>
          <a:ext cx="5951952" cy="114831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option to request a transfer to another school within the district</a:t>
          </a:r>
          <a:endParaRPr lang="en-US" sz="1600" kern="1200" dirty="0"/>
        </a:p>
      </dsp:txBody>
      <dsp:txXfrm>
        <a:off x="56056" y="1408017"/>
        <a:ext cx="5839840" cy="1036206"/>
      </dsp:txXfrm>
    </dsp:sp>
    <dsp:sp modelId="{6F60B2D2-F329-4E71-850B-937516709572}">
      <dsp:nvSpPr>
        <dsp:cNvPr id="0" name=""/>
        <dsp:cNvSpPr/>
      </dsp:nvSpPr>
      <dsp:spPr>
        <a:xfrm>
          <a:off x="0" y="2546360"/>
          <a:ext cx="5951952" cy="114831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Timely notification that their child has been assigned to, or has been taught for </a:t>
          </a:r>
          <a:r>
            <a:rPr lang="en-US" sz="1600" b="1" u="sng" kern="1200" dirty="0"/>
            <a:t>four or more consecutive weeks</a:t>
          </a:r>
          <a:r>
            <a:rPr lang="en-US" sz="1600" b="1" kern="1200" dirty="0"/>
            <a:t> by a teacher who does not meet the required licensing and endorsement of the subject being taught</a:t>
          </a:r>
          <a:endParaRPr lang="en-US" sz="1600" kern="1200" dirty="0"/>
        </a:p>
      </dsp:txBody>
      <dsp:txXfrm>
        <a:off x="56056" y="2602416"/>
        <a:ext cx="5839840" cy="103620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DE33B3-C4EC-46FD-9059-E26D46F3FB37}">
      <dsp:nvSpPr>
        <dsp:cNvPr id="0" name=""/>
        <dsp:cNvSpPr/>
      </dsp:nvSpPr>
      <dsp:spPr>
        <a:xfrm>
          <a:off x="1200" y="57863"/>
          <a:ext cx="4215370" cy="267676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682B797-095F-4B3B-AC53-DBA5C715FE03}">
      <dsp:nvSpPr>
        <dsp:cNvPr id="0" name=""/>
        <dsp:cNvSpPr/>
      </dsp:nvSpPr>
      <dsp:spPr>
        <a:xfrm>
          <a:off x="469575" y="502819"/>
          <a:ext cx="4215370" cy="267676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The SIP is updated annually by the Administrators, Instructional Coaches, teachers, parents, and students of Southwind High.</a:t>
          </a:r>
        </a:p>
      </dsp:txBody>
      <dsp:txXfrm>
        <a:off x="547975" y="581219"/>
        <a:ext cx="4058570" cy="2519960"/>
      </dsp:txXfrm>
    </dsp:sp>
    <dsp:sp modelId="{E0E77CF2-0840-4F07-95F5-C313C57575A0}">
      <dsp:nvSpPr>
        <dsp:cNvPr id="0" name=""/>
        <dsp:cNvSpPr/>
      </dsp:nvSpPr>
      <dsp:spPr>
        <a:xfrm>
          <a:off x="5153320" y="57863"/>
          <a:ext cx="4215370" cy="267676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8000"/>
                <a:lumMod val="11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0000"/>
                <a:lumMod val="8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70D814E-8E2D-4E9C-A5D4-CEAA77E16855}">
      <dsp:nvSpPr>
        <dsp:cNvPr id="0" name=""/>
        <dsp:cNvSpPr/>
      </dsp:nvSpPr>
      <dsp:spPr>
        <a:xfrm>
          <a:off x="5621694" y="502819"/>
          <a:ext cx="4215370" cy="267676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Temeka Dickenson, </a:t>
          </a:r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Title I/PLC Coach </a:t>
          </a:r>
          <a:r>
            <a:rPr lang="en-US" sz="2300" kern="1200" dirty="0">
              <a:hlinkClick xmlns:r="http://schemas.openxmlformats.org/officeDocument/2006/relationships" r:id="rId1"/>
            </a:rPr>
            <a:t>dickensontl@scsk12.org</a:t>
          </a:r>
          <a:endParaRPr lang="en-US" sz="2300" kern="1200" dirty="0"/>
        </a:p>
      </dsp:txBody>
      <dsp:txXfrm>
        <a:off x="5700094" y="581219"/>
        <a:ext cx="4058570" cy="25199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5"/>
          </a:xfrm>
          <a:prstGeom prst="rect">
            <a:avLst/>
          </a:prstGeom>
        </p:spPr>
        <p:txBody>
          <a:bodyPr vert="horz" lIns="93179" tIns="46590" rIns="93179" bIns="4659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5"/>
          </a:xfrm>
          <a:prstGeom prst="rect">
            <a:avLst/>
          </a:prstGeom>
        </p:spPr>
        <p:txBody>
          <a:bodyPr vert="horz" lIns="93179" tIns="46590" rIns="93179" bIns="46590" rtlCol="0"/>
          <a:lstStyle>
            <a:lvl1pPr algn="r">
              <a:defRPr sz="1200"/>
            </a:lvl1pPr>
          </a:lstStyle>
          <a:p>
            <a:fld id="{39D1F0CA-32B0-4174-8A30-B33F37C62A38}" type="datetimeFigureOut">
              <a:rPr lang="en-US" smtClean="0"/>
              <a:t>11/19/2025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8"/>
            <a:ext cx="3037840" cy="466434"/>
          </a:xfrm>
          <a:prstGeom prst="rect">
            <a:avLst/>
          </a:prstGeom>
        </p:spPr>
        <p:txBody>
          <a:bodyPr vert="horz" lIns="93179" tIns="46590" rIns="93179" bIns="4659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8"/>
            <a:ext cx="3037840" cy="466434"/>
          </a:xfrm>
          <a:prstGeom prst="rect">
            <a:avLst/>
          </a:prstGeom>
        </p:spPr>
        <p:txBody>
          <a:bodyPr vert="horz" lIns="93179" tIns="46590" rIns="93179" bIns="46590" rtlCol="0" anchor="b"/>
          <a:lstStyle>
            <a:lvl1pPr algn="r">
              <a:defRPr sz="1200"/>
            </a:lvl1pPr>
          </a:lstStyle>
          <a:p>
            <a:fld id="{F741682E-53FE-47BC-A0A3-50F370695E1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785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B767FC0F-977A-4FCB-96EA-3375C7A7E098}" type="datetimeFigureOut">
              <a:rPr lang="en-US" smtClean="0"/>
              <a:t>11/19/2025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884A90E7-7BD5-4604-BDAF-C9A6591390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2261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7FC0F-977A-4FCB-96EA-3375C7A7E098}" type="datetimeFigureOut">
              <a:rPr lang="en-US" smtClean="0"/>
              <a:t>11/19/2025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A90E7-7BD5-4604-BDAF-C9A6591390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0163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7FC0F-977A-4FCB-96EA-3375C7A7E098}" type="datetimeFigureOut">
              <a:rPr lang="en-US" smtClean="0"/>
              <a:t>11/19/2025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A90E7-7BD5-4604-BDAF-C9A6591390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4779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7FC0F-977A-4FCB-96EA-3375C7A7E098}" type="datetimeFigureOut">
              <a:rPr lang="en-US" smtClean="0"/>
              <a:t>11/19/2025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A90E7-7BD5-4604-BDAF-C9A6591390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7342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7FC0F-977A-4FCB-96EA-3375C7A7E098}" type="datetimeFigureOut">
              <a:rPr lang="en-US" smtClean="0"/>
              <a:t>11/19/2025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A90E7-7BD5-4604-BDAF-C9A6591390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2763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7FC0F-977A-4FCB-96EA-3375C7A7E098}" type="datetimeFigureOut">
              <a:rPr lang="en-US" smtClean="0"/>
              <a:t>11/19/2025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A90E7-7BD5-4604-BDAF-C9A6591390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4235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7FC0F-977A-4FCB-96EA-3375C7A7E098}" type="datetimeFigureOut">
              <a:rPr lang="en-US" smtClean="0"/>
              <a:t>11/19/2025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A90E7-7BD5-4604-BDAF-C9A6591390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6502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7FC0F-977A-4FCB-96EA-3375C7A7E098}" type="datetimeFigureOut">
              <a:rPr lang="en-US" smtClean="0"/>
              <a:t>11/19/2025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A90E7-7BD5-4604-BDAF-C9A6591390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2380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7FC0F-977A-4FCB-96EA-3375C7A7E098}" type="datetimeFigureOut">
              <a:rPr lang="en-US" smtClean="0"/>
              <a:t>11/19/2025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A90E7-7BD5-4604-BDAF-C9A6591390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1449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7FC0F-977A-4FCB-96EA-3375C7A7E098}" type="datetimeFigureOut">
              <a:rPr lang="en-US" smtClean="0"/>
              <a:t>11/19/2025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A90E7-7BD5-4604-BDAF-C9A6591390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8951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7FC0F-977A-4FCB-96EA-3375C7A7E098}" type="datetimeFigureOut">
              <a:rPr lang="en-US" smtClean="0"/>
              <a:t>11/19/2025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A90E7-7BD5-4604-BDAF-C9A6591390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6143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7FC0F-977A-4FCB-96EA-3375C7A7E098}" type="datetimeFigureOut">
              <a:rPr lang="en-US" smtClean="0"/>
              <a:t>11/19/2025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A90E7-7BD5-4604-BDAF-C9A6591390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8640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7FC0F-977A-4FCB-96EA-3375C7A7E098}" type="datetimeFigureOut">
              <a:rPr lang="en-US" smtClean="0"/>
              <a:t>11/19/2025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A90E7-7BD5-4604-BDAF-C9A6591390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82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7FC0F-977A-4FCB-96EA-3375C7A7E098}" type="datetimeFigureOut">
              <a:rPr lang="en-US" smtClean="0"/>
              <a:t>11/19/2025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A90E7-7BD5-4604-BDAF-C9A6591390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7064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7FC0F-977A-4FCB-96EA-3375C7A7E098}" type="datetimeFigureOut">
              <a:rPr lang="en-US" smtClean="0"/>
              <a:t>11/19/2025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A90E7-7BD5-4604-BDAF-C9A6591390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9382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B767FC0F-977A-4FCB-96EA-3375C7A7E098}" type="datetimeFigureOut">
              <a:rPr lang="en-US" smtClean="0"/>
              <a:t>11/19/2025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A90E7-7BD5-4604-BDAF-C9A6591390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7728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B767FC0F-977A-4FCB-96EA-3375C7A7E098}" type="datetimeFigureOut">
              <a:rPr lang="en-US" smtClean="0"/>
              <a:t>11/19/2025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A90E7-7BD5-4604-BDAF-C9A6591390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3579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B767FC0F-977A-4FCB-96EA-3375C7A7E098}" type="datetimeFigureOut">
              <a:rPr lang="en-US" smtClean="0"/>
              <a:t>11/19/2025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884A90E7-7BD5-4604-BDAF-C9A6591390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4976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4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4.jp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>
            <a:extLst>
              <a:ext uri="{FF2B5EF4-FFF2-40B4-BE49-F238E27FC236}">
                <a16:creationId xmlns:a16="http://schemas.microsoft.com/office/drawing/2014/main" id="{D22D1B95-2B54-43E9-85D9-B489F6C5DD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21010068">
            <a:off x="8490951" y="4185117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10" name="Freeform 5">
            <a:extLst>
              <a:ext uri="{FF2B5EF4-FFF2-40B4-BE49-F238E27FC236}">
                <a16:creationId xmlns:a16="http://schemas.microsoft.com/office/drawing/2014/main" id="{7D0F3F6D-A49D-4406-8D61-1C4F8D792F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455612" y="4241801"/>
            <a:ext cx="11277600" cy="2337161"/>
          </a:xfrm>
          <a:custGeom>
            <a:avLst/>
            <a:gdLst/>
            <a:ahLst/>
            <a:cxnLst/>
            <a:rect l="l" t="t" r="r" b="b"/>
            <a:pathLst>
              <a:path w="10000" h="8000">
                <a:moveTo>
                  <a:pt x="0" y="0"/>
                </a:moveTo>
                <a:lnTo>
                  <a:pt x="0" y="7970"/>
                </a:lnTo>
                <a:lnTo>
                  <a:pt x="10000" y="8000"/>
                </a:lnTo>
                <a:lnTo>
                  <a:pt x="10000" y="7"/>
                </a:lnTo>
                <a:lnTo>
                  <a:pt x="10000" y="7"/>
                </a:lnTo>
                <a:lnTo>
                  <a:pt x="9773" y="156"/>
                </a:lnTo>
                <a:lnTo>
                  <a:pt x="9547" y="298"/>
                </a:lnTo>
                <a:lnTo>
                  <a:pt x="9320" y="437"/>
                </a:lnTo>
                <a:lnTo>
                  <a:pt x="9092" y="556"/>
                </a:lnTo>
                <a:lnTo>
                  <a:pt x="8865" y="676"/>
                </a:lnTo>
                <a:lnTo>
                  <a:pt x="8637" y="788"/>
                </a:lnTo>
                <a:lnTo>
                  <a:pt x="8412" y="884"/>
                </a:lnTo>
                <a:lnTo>
                  <a:pt x="8184" y="975"/>
                </a:lnTo>
                <a:lnTo>
                  <a:pt x="7957" y="1058"/>
                </a:lnTo>
                <a:lnTo>
                  <a:pt x="7734" y="1130"/>
                </a:lnTo>
                <a:lnTo>
                  <a:pt x="7508" y="1202"/>
                </a:lnTo>
                <a:lnTo>
                  <a:pt x="7285" y="1262"/>
                </a:lnTo>
                <a:lnTo>
                  <a:pt x="7062" y="1309"/>
                </a:lnTo>
                <a:lnTo>
                  <a:pt x="6840" y="1358"/>
                </a:lnTo>
                <a:lnTo>
                  <a:pt x="6620" y="1399"/>
                </a:lnTo>
                <a:lnTo>
                  <a:pt x="6402" y="1428"/>
                </a:lnTo>
                <a:lnTo>
                  <a:pt x="6184" y="1453"/>
                </a:lnTo>
                <a:lnTo>
                  <a:pt x="5968" y="1477"/>
                </a:lnTo>
                <a:lnTo>
                  <a:pt x="5755" y="1488"/>
                </a:lnTo>
                <a:lnTo>
                  <a:pt x="5542" y="1500"/>
                </a:lnTo>
                <a:lnTo>
                  <a:pt x="5332" y="1506"/>
                </a:lnTo>
                <a:lnTo>
                  <a:pt x="5124" y="1500"/>
                </a:lnTo>
                <a:lnTo>
                  <a:pt x="4918" y="1500"/>
                </a:lnTo>
                <a:lnTo>
                  <a:pt x="4714" y="1488"/>
                </a:lnTo>
                <a:lnTo>
                  <a:pt x="4514" y="1470"/>
                </a:lnTo>
                <a:lnTo>
                  <a:pt x="4316" y="1453"/>
                </a:lnTo>
                <a:lnTo>
                  <a:pt x="4122" y="1434"/>
                </a:lnTo>
                <a:lnTo>
                  <a:pt x="3929" y="1405"/>
                </a:lnTo>
                <a:lnTo>
                  <a:pt x="3739" y="1374"/>
                </a:lnTo>
                <a:lnTo>
                  <a:pt x="3553" y="1346"/>
                </a:lnTo>
                <a:lnTo>
                  <a:pt x="3190" y="1267"/>
                </a:lnTo>
                <a:lnTo>
                  <a:pt x="2842" y="1183"/>
                </a:lnTo>
                <a:lnTo>
                  <a:pt x="2508" y="1095"/>
                </a:lnTo>
                <a:lnTo>
                  <a:pt x="2192" y="998"/>
                </a:lnTo>
                <a:lnTo>
                  <a:pt x="1890" y="897"/>
                </a:lnTo>
                <a:lnTo>
                  <a:pt x="1610" y="788"/>
                </a:lnTo>
                <a:lnTo>
                  <a:pt x="1347" y="681"/>
                </a:lnTo>
                <a:lnTo>
                  <a:pt x="1105" y="574"/>
                </a:lnTo>
                <a:lnTo>
                  <a:pt x="883" y="473"/>
                </a:lnTo>
                <a:lnTo>
                  <a:pt x="686" y="377"/>
                </a:lnTo>
                <a:lnTo>
                  <a:pt x="508" y="286"/>
                </a:lnTo>
                <a:lnTo>
                  <a:pt x="358" y="210"/>
                </a:lnTo>
                <a:lnTo>
                  <a:pt x="232" y="138"/>
                </a:lnTo>
                <a:lnTo>
                  <a:pt x="59" y="35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D953A318-DA8D-4405-9536-D889E45C5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E382A3D-2F90-475C-8DF2-F666FEA342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FC54B2-54E9-40C0-8E9A-C635923BA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3171" y="1143000"/>
            <a:ext cx="8825658" cy="3389217"/>
          </a:xfrm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5600" dirty="0">
                <a:solidFill>
                  <a:srgbClr val="FFFFFF"/>
                </a:solidFill>
              </a:rPr>
              <a:t>Southwind High School</a:t>
            </a:r>
            <a:br>
              <a:rPr lang="en-US" sz="5600" dirty="0">
                <a:solidFill>
                  <a:srgbClr val="FFFFFF"/>
                </a:solidFill>
              </a:rPr>
            </a:br>
            <a:br>
              <a:rPr lang="en-US" sz="5600" dirty="0">
                <a:solidFill>
                  <a:srgbClr val="FFFFFF"/>
                </a:solidFill>
              </a:rPr>
            </a:br>
            <a:r>
              <a:rPr lang="en-US" sz="4800" dirty="0">
                <a:solidFill>
                  <a:srgbClr val="FFFFFF"/>
                </a:solidFill>
              </a:rPr>
              <a:t>Annual Title I Meeting</a:t>
            </a:r>
            <a:br>
              <a:rPr lang="en-US" sz="4800" dirty="0">
                <a:solidFill>
                  <a:srgbClr val="FFFFFF"/>
                </a:solidFill>
              </a:rPr>
            </a:br>
            <a:endParaRPr lang="en-US" sz="4800" dirty="0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6AC945-878B-481D-A7AE-ADBF8D4E52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83171" y="5240851"/>
            <a:ext cx="8825658" cy="828932"/>
          </a:xfrm>
        </p:spPr>
        <p:txBody>
          <a:bodyPr>
            <a:normAutofit fontScale="85000" lnSpcReduction="20000"/>
          </a:bodyPr>
          <a:lstStyle/>
          <a:p>
            <a:pPr algn="ctr">
              <a:lnSpc>
                <a:spcPct val="90000"/>
              </a:lnSpc>
            </a:pPr>
            <a:r>
              <a:rPr lang="en-US" sz="3200" dirty="0">
                <a:solidFill>
                  <a:schemeClr val="tx2"/>
                </a:solidFill>
              </a:rPr>
              <a:t>Presented by: </a:t>
            </a:r>
          </a:p>
          <a:p>
            <a:pPr algn="ctr">
              <a:lnSpc>
                <a:spcPct val="90000"/>
              </a:lnSpc>
            </a:pPr>
            <a:r>
              <a:rPr lang="en-US" sz="3200" dirty="0">
                <a:solidFill>
                  <a:schemeClr val="tx2"/>
                </a:solidFill>
              </a:rPr>
              <a:t>Mrs. TEMEKA DICKENSON, TITLE I / PLCc</a:t>
            </a:r>
          </a:p>
          <a:p>
            <a:pPr algn="ctr">
              <a:lnSpc>
                <a:spcPct val="90000"/>
              </a:lnSpc>
            </a:pPr>
            <a:endParaRPr lang="en-US" sz="2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9587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8BF5D-0BB6-8A86-F97B-CB0AB8092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Purpose of Title 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2B1623-7036-8555-7C7A-7282C8C88B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245360"/>
            <a:ext cx="10224246" cy="42773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The purpose of Title I is to ensure that all students have a fair, equal, and significant opportunity to obtain a high-quality education.    </a:t>
            </a:r>
          </a:p>
          <a:p>
            <a:pPr marL="0" indent="0">
              <a:buNone/>
            </a:pPr>
            <a:r>
              <a:rPr lang="en-US" dirty="0"/>
              <a:t>Title I:</a:t>
            </a:r>
          </a:p>
          <a:p>
            <a:r>
              <a:rPr lang="en-US" dirty="0"/>
              <a:t>Provides federal funding to schools and districts with high percentages of children from low-income families.</a:t>
            </a:r>
          </a:p>
          <a:p>
            <a:r>
              <a:rPr lang="en-US" dirty="0"/>
              <a:t>Helps close the achievement gap between disadvantaged students and their peers.</a:t>
            </a:r>
          </a:p>
          <a:p>
            <a:r>
              <a:rPr lang="en-US" dirty="0"/>
              <a:t>Supports programs that improve academic achievement. </a:t>
            </a:r>
          </a:p>
          <a:p>
            <a:r>
              <a:rPr lang="en-US" dirty="0"/>
              <a:t>Encourages parent and family engagement in their child’s education.</a:t>
            </a:r>
          </a:p>
          <a:p>
            <a:r>
              <a:rPr lang="en-US" dirty="0"/>
              <a:t>Funds additional services, such as tutoring, after-school programs, and instructional support.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6725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0">
            <a:extLst>
              <a:ext uri="{FF2B5EF4-FFF2-40B4-BE49-F238E27FC236}">
                <a16:creationId xmlns:a16="http://schemas.microsoft.com/office/drawing/2014/main" id="{F70C2B8F-6B1B-46D5-86E6-40F36C695F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13" name="Freeform 5">
            <a:extLst>
              <a:ext uri="{FF2B5EF4-FFF2-40B4-BE49-F238E27FC236}">
                <a16:creationId xmlns:a16="http://schemas.microsoft.com/office/drawing/2014/main" id="{DB521824-592C-476A-AB0A-CA0C6D1F34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4698352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A2749EFA-8EE4-4EB8-9424-8E593B9320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950898" y="638067"/>
            <a:ext cx="6053670" cy="5581866"/>
          </a:xfrm>
          <a:custGeom>
            <a:avLst/>
            <a:gdLst>
              <a:gd name="connsiteX0" fmla="*/ 6053670 w 6053670"/>
              <a:gd name="connsiteY0" fmla="*/ 1098 h 5581866"/>
              <a:gd name="connsiteX1" fmla="*/ 6053670 w 6053670"/>
              <a:gd name="connsiteY1" fmla="*/ 514028 h 5581866"/>
              <a:gd name="connsiteX2" fmla="*/ 6053670 w 6053670"/>
              <a:gd name="connsiteY2" fmla="*/ 1254558 h 5581866"/>
              <a:gd name="connsiteX3" fmla="*/ 6053670 w 6053670"/>
              <a:gd name="connsiteY3" fmla="*/ 5581866 h 5581866"/>
              <a:gd name="connsiteX4" fmla="*/ 0 w 6053670"/>
              <a:gd name="connsiteY4" fmla="*/ 5581866 h 5581866"/>
              <a:gd name="connsiteX5" fmla="*/ 0 w 6053670"/>
              <a:gd name="connsiteY5" fmla="*/ 1249853 h 5581866"/>
              <a:gd name="connsiteX6" fmla="*/ 0 w 6053670"/>
              <a:gd name="connsiteY6" fmla="*/ 514028 h 5581866"/>
              <a:gd name="connsiteX7" fmla="*/ 0 w 6053670"/>
              <a:gd name="connsiteY7" fmla="*/ 0 h 5581866"/>
              <a:gd name="connsiteX8" fmla="*/ 35717 w 6053670"/>
              <a:gd name="connsiteY8" fmla="*/ 5488 h 5581866"/>
              <a:gd name="connsiteX9" fmla="*/ 140445 w 6053670"/>
              <a:gd name="connsiteY9" fmla="*/ 21641 h 5581866"/>
              <a:gd name="connsiteX10" fmla="*/ 216722 w 6053670"/>
              <a:gd name="connsiteY10" fmla="*/ 32932 h 5581866"/>
              <a:gd name="connsiteX11" fmla="*/ 307527 w 6053670"/>
              <a:gd name="connsiteY11" fmla="*/ 44850 h 5581866"/>
              <a:gd name="connsiteX12" fmla="*/ 415282 w 6053670"/>
              <a:gd name="connsiteY12" fmla="*/ 59121 h 5581866"/>
              <a:gd name="connsiteX13" fmla="*/ 534539 w 6053670"/>
              <a:gd name="connsiteY13" fmla="*/ 74175 h 5581866"/>
              <a:gd name="connsiteX14" fmla="*/ 668931 w 6053670"/>
              <a:gd name="connsiteY14" fmla="*/ 90014 h 5581866"/>
              <a:gd name="connsiteX15" fmla="*/ 815430 w 6053670"/>
              <a:gd name="connsiteY15" fmla="*/ 106794 h 5581866"/>
              <a:gd name="connsiteX16" fmla="*/ 974641 w 6053670"/>
              <a:gd name="connsiteY16" fmla="*/ 123574 h 5581866"/>
              <a:gd name="connsiteX17" fmla="*/ 1144144 w 6053670"/>
              <a:gd name="connsiteY17" fmla="*/ 140667 h 5581866"/>
              <a:gd name="connsiteX18" fmla="*/ 1326965 w 6053670"/>
              <a:gd name="connsiteY18" fmla="*/ 156506 h 5581866"/>
              <a:gd name="connsiteX19" fmla="*/ 1518261 w 6053670"/>
              <a:gd name="connsiteY19" fmla="*/ 171717 h 5581866"/>
              <a:gd name="connsiteX20" fmla="*/ 1720453 w 6053670"/>
              <a:gd name="connsiteY20" fmla="*/ 185518 h 5581866"/>
              <a:gd name="connsiteX21" fmla="*/ 1931121 w 6053670"/>
              <a:gd name="connsiteY21" fmla="*/ 198690 h 5581866"/>
              <a:gd name="connsiteX22" fmla="*/ 2150869 w 6053670"/>
              <a:gd name="connsiteY22" fmla="*/ 211079 h 5581866"/>
              <a:gd name="connsiteX23" fmla="*/ 2263467 w 6053670"/>
              <a:gd name="connsiteY23" fmla="*/ 215470 h 5581866"/>
              <a:gd name="connsiteX24" fmla="*/ 2378487 w 6053670"/>
              <a:gd name="connsiteY24" fmla="*/ 220332 h 5581866"/>
              <a:gd name="connsiteX25" fmla="*/ 2495323 w 6053670"/>
              <a:gd name="connsiteY25" fmla="*/ 224879 h 5581866"/>
              <a:gd name="connsiteX26" fmla="*/ 2612764 w 6053670"/>
              <a:gd name="connsiteY26" fmla="*/ 227859 h 5581866"/>
              <a:gd name="connsiteX27" fmla="*/ 2732627 w 6053670"/>
              <a:gd name="connsiteY27" fmla="*/ 230525 h 5581866"/>
              <a:gd name="connsiteX28" fmla="*/ 2853700 w 6053670"/>
              <a:gd name="connsiteY28" fmla="*/ 233348 h 5581866"/>
              <a:gd name="connsiteX29" fmla="*/ 2977195 w 6053670"/>
              <a:gd name="connsiteY29" fmla="*/ 235229 h 5581866"/>
              <a:gd name="connsiteX30" fmla="*/ 3101900 w 6053670"/>
              <a:gd name="connsiteY30" fmla="*/ 235229 h 5581866"/>
              <a:gd name="connsiteX31" fmla="*/ 3227817 w 6053670"/>
              <a:gd name="connsiteY31" fmla="*/ 236170 h 5581866"/>
              <a:gd name="connsiteX32" fmla="*/ 3354944 w 6053670"/>
              <a:gd name="connsiteY32" fmla="*/ 235229 h 5581866"/>
              <a:gd name="connsiteX33" fmla="*/ 3483887 w 6053670"/>
              <a:gd name="connsiteY33" fmla="*/ 233348 h 5581866"/>
              <a:gd name="connsiteX34" fmla="*/ 3612830 w 6053670"/>
              <a:gd name="connsiteY34" fmla="*/ 231623 h 5581866"/>
              <a:gd name="connsiteX35" fmla="*/ 3743589 w 6053670"/>
              <a:gd name="connsiteY35" fmla="*/ 227859 h 5581866"/>
              <a:gd name="connsiteX36" fmla="*/ 3875559 w 6053670"/>
              <a:gd name="connsiteY36" fmla="*/ 223938 h 5581866"/>
              <a:gd name="connsiteX37" fmla="*/ 4007529 w 6053670"/>
              <a:gd name="connsiteY37" fmla="*/ 219391 h 5581866"/>
              <a:gd name="connsiteX38" fmla="*/ 4140710 w 6053670"/>
              <a:gd name="connsiteY38" fmla="*/ 212961 h 5581866"/>
              <a:gd name="connsiteX39" fmla="*/ 4275102 w 6053670"/>
              <a:gd name="connsiteY39" fmla="*/ 205277 h 5581866"/>
              <a:gd name="connsiteX40" fmla="*/ 4410098 w 6053670"/>
              <a:gd name="connsiteY40" fmla="*/ 197907 h 5581866"/>
              <a:gd name="connsiteX41" fmla="*/ 4545096 w 6053670"/>
              <a:gd name="connsiteY41" fmla="*/ 188498 h 5581866"/>
              <a:gd name="connsiteX42" fmla="*/ 4681909 w 6053670"/>
              <a:gd name="connsiteY42" fmla="*/ 177207 h 5581866"/>
              <a:gd name="connsiteX43" fmla="*/ 4816905 w 6053670"/>
              <a:gd name="connsiteY43" fmla="*/ 165916 h 5581866"/>
              <a:gd name="connsiteX44" fmla="*/ 4954323 w 6053670"/>
              <a:gd name="connsiteY44" fmla="*/ 152899 h 5581866"/>
              <a:gd name="connsiteX45" fmla="*/ 5092347 w 6053670"/>
              <a:gd name="connsiteY45" fmla="*/ 138629 h 5581866"/>
              <a:gd name="connsiteX46" fmla="*/ 5228555 w 6053670"/>
              <a:gd name="connsiteY46" fmla="*/ 123574 h 5581866"/>
              <a:gd name="connsiteX47" fmla="*/ 5366578 w 6053670"/>
              <a:gd name="connsiteY47" fmla="*/ 106010 h 5581866"/>
              <a:gd name="connsiteX48" fmla="*/ 5503997 w 6053670"/>
              <a:gd name="connsiteY48" fmla="*/ 87192 h 5581866"/>
              <a:gd name="connsiteX49" fmla="*/ 5642020 w 6053670"/>
              <a:gd name="connsiteY49" fmla="*/ 68530 h 5581866"/>
              <a:gd name="connsiteX50" fmla="*/ 5779438 w 6053670"/>
              <a:gd name="connsiteY50" fmla="*/ 46733 h 5581866"/>
              <a:gd name="connsiteX51" fmla="*/ 5916251 w 6053670"/>
              <a:gd name="connsiteY51" fmla="*/ 24464 h 5581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5581866">
                <a:moveTo>
                  <a:pt x="6053670" y="1098"/>
                </a:moveTo>
                <a:lnTo>
                  <a:pt x="6053670" y="514028"/>
                </a:lnTo>
                <a:lnTo>
                  <a:pt x="6053670" y="1254558"/>
                </a:lnTo>
                <a:lnTo>
                  <a:pt x="6053670" y="5581866"/>
                </a:lnTo>
                <a:lnTo>
                  <a:pt x="0" y="5581866"/>
                </a:lnTo>
                <a:lnTo>
                  <a:pt x="0" y="1249853"/>
                </a:lnTo>
                <a:lnTo>
                  <a:pt x="0" y="514028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0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89" y="227859"/>
                </a:lnTo>
                <a:lnTo>
                  <a:pt x="3875559" y="223938"/>
                </a:lnTo>
                <a:lnTo>
                  <a:pt x="4007529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17" name="Freeform 5">
            <a:extLst>
              <a:ext uri="{FF2B5EF4-FFF2-40B4-BE49-F238E27FC236}">
                <a16:creationId xmlns:a16="http://schemas.microsoft.com/office/drawing/2014/main" id="{B5C860C9-D4F9-4350-80DA-0D1CD36C77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7F2C1C-59F6-4200-8827-09C2D6EC8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098" y="629265"/>
            <a:ext cx="5132438" cy="162232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br>
              <a:rPr lang="en-US" sz="1700" dirty="0">
                <a:solidFill>
                  <a:srgbClr val="EBEBEB"/>
                </a:solidFill>
              </a:rPr>
            </a:br>
            <a:br>
              <a:rPr lang="en-US" sz="1700" dirty="0">
                <a:solidFill>
                  <a:srgbClr val="EBEBEB"/>
                </a:solidFill>
              </a:rPr>
            </a:br>
            <a:br>
              <a:rPr lang="en-US" sz="1700" dirty="0">
                <a:solidFill>
                  <a:srgbClr val="EBEBEB"/>
                </a:solidFill>
              </a:rPr>
            </a:br>
            <a:br>
              <a:rPr lang="en-US" sz="1700" dirty="0">
                <a:solidFill>
                  <a:srgbClr val="EBEBEB"/>
                </a:solidFill>
              </a:rPr>
            </a:br>
            <a:br>
              <a:rPr lang="en-US" sz="1700" dirty="0">
                <a:solidFill>
                  <a:srgbClr val="EBEBEB"/>
                </a:solidFill>
              </a:rPr>
            </a:br>
            <a:endParaRPr lang="en-US" sz="1700" dirty="0">
              <a:solidFill>
                <a:srgbClr val="EBEBEB"/>
              </a:solidFill>
            </a:endParaRPr>
          </a:p>
        </p:txBody>
      </p:sp>
      <p:pic>
        <p:nvPicPr>
          <p:cNvPr id="6" name="Picture 5" descr="Qr code&#10;&#10;Description automatically generated with low confidence">
            <a:extLst>
              <a:ext uri="{FF2B5EF4-FFF2-40B4-BE49-F238E27FC236}">
                <a16:creationId xmlns:a16="http://schemas.microsoft.com/office/drawing/2014/main" id="{E7819E5E-2250-AEC4-F6FC-150C2B9320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9957" y="1375963"/>
            <a:ext cx="4408776" cy="4665371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538A90C8-AE0E-4EBA-9AF8-EEDB206020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DAD83E-0350-4475-A97F-0B50BF2706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098" y="1280160"/>
            <a:ext cx="5132439" cy="4950317"/>
          </a:xfrm>
        </p:spPr>
        <p:txBody>
          <a:bodyPr anchor="ctr">
            <a:normAutofit/>
          </a:bodyPr>
          <a:lstStyle/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Font typeface="Wingdings" charset="0"/>
              <a:buNone/>
              <a:defRPr/>
            </a:pPr>
            <a:r>
              <a:rPr lang="en-US" sz="2400" dirty="0">
                <a:solidFill>
                  <a:srgbClr val="FFFFFF"/>
                </a:solidFill>
                <a:latin typeface="Rockwell" charset="0"/>
                <a:ea typeface="ＭＳ Ｐゴシック" charset="0"/>
              </a:rPr>
              <a:t>Southwind High is a Title 1 school.</a:t>
            </a: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Font typeface="Wingdings" charset="0"/>
              <a:buNone/>
              <a:defRPr/>
            </a:pPr>
            <a:endParaRPr lang="en-US" sz="2400" dirty="0">
              <a:solidFill>
                <a:srgbClr val="FFFFFF"/>
              </a:solidFill>
              <a:latin typeface="Rockwell" charset="0"/>
              <a:ea typeface="ＭＳ Ｐゴシック" charset="0"/>
            </a:endParaRPr>
          </a:p>
          <a:p>
            <a:pPr>
              <a:lnSpc>
                <a:spcPct val="90000"/>
              </a:lnSpc>
              <a:defRPr/>
            </a:pPr>
            <a:r>
              <a:rPr lang="en-US" sz="2400" dirty="0">
                <a:solidFill>
                  <a:srgbClr val="FFFFFF"/>
                </a:solidFill>
                <a:latin typeface="Rockwell" charset="0"/>
                <a:ea typeface="ＭＳ Ｐゴシック" charset="0"/>
              </a:rPr>
              <a:t>We are eligible for a School-Wide Title I Program</a:t>
            </a:r>
          </a:p>
          <a:p>
            <a:pPr marL="0" indent="0">
              <a:lnSpc>
                <a:spcPct val="90000"/>
              </a:lnSpc>
              <a:buNone/>
              <a:defRPr/>
            </a:pPr>
            <a:endParaRPr lang="en-US" sz="2400" dirty="0">
              <a:solidFill>
                <a:srgbClr val="FFFFFF"/>
              </a:solidFill>
              <a:latin typeface="Rockwell" charset="0"/>
              <a:ea typeface="ＭＳ Ｐゴシック" charset="0"/>
            </a:endParaRPr>
          </a:p>
          <a:p>
            <a:pPr>
              <a:lnSpc>
                <a:spcPct val="90000"/>
              </a:lnSpc>
              <a:defRPr/>
            </a:pPr>
            <a:r>
              <a:rPr lang="en-US" sz="2400" dirty="0">
                <a:solidFill>
                  <a:srgbClr val="FFFFFF"/>
                </a:solidFill>
                <a:latin typeface="Rockwell" charset="0"/>
                <a:ea typeface="ＭＳ Ｐゴシック" charset="0"/>
              </a:rPr>
              <a:t>We qualify to receive federal funds under the Every Student Succeeds Act (ESSA), for the 2025 – 2026 school year         (Title I, Part A).</a:t>
            </a:r>
          </a:p>
          <a:p>
            <a:pPr marL="91440" indent="-274320"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en-US" dirty="0">
                <a:solidFill>
                  <a:srgbClr val="FFFFFF"/>
                </a:solidFill>
                <a:latin typeface="Rockwell" charset="0"/>
                <a:ea typeface="ＭＳ Ｐゴシック" charset="0"/>
              </a:rPr>
              <a:t> </a:t>
            </a:r>
          </a:p>
          <a:p>
            <a:pPr marL="91440" indent="-274320"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r>
              <a:rPr lang="en-US" dirty="0">
                <a:solidFill>
                  <a:srgbClr val="FFFFFF"/>
                </a:solidFill>
                <a:latin typeface="Rockwell" charset="0"/>
                <a:ea typeface="ＭＳ Ｐゴシック" charset="0"/>
              </a:rPr>
              <a:t> 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24725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91000"/>
                <a:satMod val="164000"/>
                <a:lumMod val="74000"/>
              </a:schemeClr>
              <a:schemeClr val="bg2">
                <a:hueMod val="124000"/>
                <a:satMod val="140000"/>
                <a:lumMod val="14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10">
            <a:extLst>
              <a:ext uri="{FF2B5EF4-FFF2-40B4-BE49-F238E27FC236}">
                <a16:creationId xmlns:a16="http://schemas.microsoft.com/office/drawing/2014/main" id="{89EA2611-DCBA-4E97-A2B2-9A466E76BD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6" name="Freeform: Shape 12">
            <a:extLst>
              <a:ext uri="{FF2B5EF4-FFF2-40B4-BE49-F238E27FC236}">
                <a16:creationId xmlns:a16="http://schemas.microsoft.com/office/drawing/2014/main" id="{FD2669AB-35DB-41EC-BE9C-DA80B60A32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6290102" y="977273"/>
            <a:ext cx="6053670" cy="4903455"/>
          </a:xfrm>
          <a:custGeom>
            <a:avLst/>
            <a:gdLst>
              <a:gd name="connsiteX0" fmla="*/ 6053670 w 6053670"/>
              <a:gd name="connsiteY0" fmla="*/ 1098 h 4903455"/>
              <a:gd name="connsiteX1" fmla="*/ 6053670 w 6053670"/>
              <a:gd name="connsiteY1" fmla="*/ 424590 h 4903455"/>
              <a:gd name="connsiteX2" fmla="*/ 6053670 w 6053670"/>
              <a:gd name="connsiteY2" fmla="*/ 1254558 h 4903455"/>
              <a:gd name="connsiteX3" fmla="*/ 6053670 w 6053670"/>
              <a:gd name="connsiteY3" fmla="*/ 4903455 h 4903455"/>
              <a:gd name="connsiteX4" fmla="*/ 0 w 6053670"/>
              <a:gd name="connsiteY4" fmla="*/ 4903455 h 4903455"/>
              <a:gd name="connsiteX5" fmla="*/ 0 w 6053670"/>
              <a:gd name="connsiteY5" fmla="*/ 1249853 h 4903455"/>
              <a:gd name="connsiteX6" fmla="*/ 0 w 6053670"/>
              <a:gd name="connsiteY6" fmla="*/ 424590 h 4903455"/>
              <a:gd name="connsiteX7" fmla="*/ 0 w 6053670"/>
              <a:gd name="connsiteY7" fmla="*/ 0 h 4903455"/>
              <a:gd name="connsiteX8" fmla="*/ 35717 w 6053670"/>
              <a:gd name="connsiteY8" fmla="*/ 5488 h 4903455"/>
              <a:gd name="connsiteX9" fmla="*/ 140445 w 6053670"/>
              <a:gd name="connsiteY9" fmla="*/ 21641 h 4903455"/>
              <a:gd name="connsiteX10" fmla="*/ 216722 w 6053670"/>
              <a:gd name="connsiteY10" fmla="*/ 32932 h 4903455"/>
              <a:gd name="connsiteX11" fmla="*/ 307527 w 6053670"/>
              <a:gd name="connsiteY11" fmla="*/ 44850 h 4903455"/>
              <a:gd name="connsiteX12" fmla="*/ 415282 w 6053670"/>
              <a:gd name="connsiteY12" fmla="*/ 59121 h 4903455"/>
              <a:gd name="connsiteX13" fmla="*/ 534539 w 6053670"/>
              <a:gd name="connsiteY13" fmla="*/ 74175 h 4903455"/>
              <a:gd name="connsiteX14" fmla="*/ 668931 w 6053670"/>
              <a:gd name="connsiteY14" fmla="*/ 90014 h 4903455"/>
              <a:gd name="connsiteX15" fmla="*/ 815430 w 6053670"/>
              <a:gd name="connsiteY15" fmla="*/ 106794 h 4903455"/>
              <a:gd name="connsiteX16" fmla="*/ 974641 w 6053670"/>
              <a:gd name="connsiteY16" fmla="*/ 123574 h 4903455"/>
              <a:gd name="connsiteX17" fmla="*/ 1144144 w 6053670"/>
              <a:gd name="connsiteY17" fmla="*/ 140667 h 4903455"/>
              <a:gd name="connsiteX18" fmla="*/ 1326965 w 6053670"/>
              <a:gd name="connsiteY18" fmla="*/ 156506 h 4903455"/>
              <a:gd name="connsiteX19" fmla="*/ 1518261 w 6053670"/>
              <a:gd name="connsiteY19" fmla="*/ 171717 h 4903455"/>
              <a:gd name="connsiteX20" fmla="*/ 1720453 w 6053670"/>
              <a:gd name="connsiteY20" fmla="*/ 185518 h 4903455"/>
              <a:gd name="connsiteX21" fmla="*/ 1931121 w 6053670"/>
              <a:gd name="connsiteY21" fmla="*/ 198690 h 4903455"/>
              <a:gd name="connsiteX22" fmla="*/ 2150869 w 6053670"/>
              <a:gd name="connsiteY22" fmla="*/ 211079 h 4903455"/>
              <a:gd name="connsiteX23" fmla="*/ 2263467 w 6053670"/>
              <a:gd name="connsiteY23" fmla="*/ 215470 h 4903455"/>
              <a:gd name="connsiteX24" fmla="*/ 2378487 w 6053670"/>
              <a:gd name="connsiteY24" fmla="*/ 220332 h 4903455"/>
              <a:gd name="connsiteX25" fmla="*/ 2495323 w 6053670"/>
              <a:gd name="connsiteY25" fmla="*/ 224879 h 4903455"/>
              <a:gd name="connsiteX26" fmla="*/ 2612764 w 6053670"/>
              <a:gd name="connsiteY26" fmla="*/ 227859 h 4903455"/>
              <a:gd name="connsiteX27" fmla="*/ 2732627 w 6053670"/>
              <a:gd name="connsiteY27" fmla="*/ 230525 h 4903455"/>
              <a:gd name="connsiteX28" fmla="*/ 2853700 w 6053670"/>
              <a:gd name="connsiteY28" fmla="*/ 233348 h 4903455"/>
              <a:gd name="connsiteX29" fmla="*/ 2977195 w 6053670"/>
              <a:gd name="connsiteY29" fmla="*/ 235229 h 4903455"/>
              <a:gd name="connsiteX30" fmla="*/ 3101900 w 6053670"/>
              <a:gd name="connsiteY30" fmla="*/ 235229 h 4903455"/>
              <a:gd name="connsiteX31" fmla="*/ 3227817 w 6053670"/>
              <a:gd name="connsiteY31" fmla="*/ 236170 h 4903455"/>
              <a:gd name="connsiteX32" fmla="*/ 3354944 w 6053670"/>
              <a:gd name="connsiteY32" fmla="*/ 235229 h 4903455"/>
              <a:gd name="connsiteX33" fmla="*/ 3483887 w 6053670"/>
              <a:gd name="connsiteY33" fmla="*/ 233348 h 4903455"/>
              <a:gd name="connsiteX34" fmla="*/ 3612830 w 6053670"/>
              <a:gd name="connsiteY34" fmla="*/ 231623 h 4903455"/>
              <a:gd name="connsiteX35" fmla="*/ 3743589 w 6053670"/>
              <a:gd name="connsiteY35" fmla="*/ 227859 h 4903455"/>
              <a:gd name="connsiteX36" fmla="*/ 3875559 w 6053670"/>
              <a:gd name="connsiteY36" fmla="*/ 223938 h 4903455"/>
              <a:gd name="connsiteX37" fmla="*/ 4007529 w 6053670"/>
              <a:gd name="connsiteY37" fmla="*/ 219391 h 4903455"/>
              <a:gd name="connsiteX38" fmla="*/ 4140710 w 6053670"/>
              <a:gd name="connsiteY38" fmla="*/ 212961 h 4903455"/>
              <a:gd name="connsiteX39" fmla="*/ 4275102 w 6053670"/>
              <a:gd name="connsiteY39" fmla="*/ 205277 h 4903455"/>
              <a:gd name="connsiteX40" fmla="*/ 4410098 w 6053670"/>
              <a:gd name="connsiteY40" fmla="*/ 197907 h 4903455"/>
              <a:gd name="connsiteX41" fmla="*/ 4545096 w 6053670"/>
              <a:gd name="connsiteY41" fmla="*/ 188498 h 4903455"/>
              <a:gd name="connsiteX42" fmla="*/ 4681909 w 6053670"/>
              <a:gd name="connsiteY42" fmla="*/ 177207 h 4903455"/>
              <a:gd name="connsiteX43" fmla="*/ 4816905 w 6053670"/>
              <a:gd name="connsiteY43" fmla="*/ 165916 h 4903455"/>
              <a:gd name="connsiteX44" fmla="*/ 4954323 w 6053670"/>
              <a:gd name="connsiteY44" fmla="*/ 152899 h 4903455"/>
              <a:gd name="connsiteX45" fmla="*/ 5092347 w 6053670"/>
              <a:gd name="connsiteY45" fmla="*/ 138629 h 4903455"/>
              <a:gd name="connsiteX46" fmla="*/ 5228555 w 6053670"/>
              <a:gd name="connsiteY46" fmla="*/ 123574 h 4903455"/>
              <a:gd name="connsiteX47" fmla="*/ 5366578 w 6053670"/>
              <a:gd name="connsiteY47" fmla="*/ 106010 h 4903455"/>
              <a:gd name="connsiteX48" fmla="*/ 5503997 w 6053670"/>
              <a:gd name="connsiteY48" fmla="*/ 87192 h 4903455"/>
              <a:gd name="connsiteX49" fmla="*/ 5642020 w 6053670"/>
              <a:gd name="connsiteY49" fmla="*/ 68530 h 4903455"/>
              <a:gd name="connsiteX50" fmla="*/ 5779438 w 6053670"/>
              <a:gd name="connsiteY50" fmla="*/ 46733 h 4903455"/>
              <a:gd name="connsiteX51" fmla="*/ 5916251 w 6053670"/>
              <a:gd name="connsiteY51" fmla="*/ 24464 h 4903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4903455">
                <a:moveTo>
                  <a:pt x="6053670" y="1098"/>
                </a:moveTo>
                <a:lnTo>
                  <a:pt x="6053670" y="424590"/>
                </a:lnTo>
                <a:lnTo>
                  <a:pt x="6053670" y="1254558"/>
                </a:lnTo>
                <a:lnTo>
                  <a:pt x="6053670" y="4903455"/>
                </a:lnTo>
                <a:lnTo>
                  <a:pt x="0" y="4903455"/>
                </a:lnTo>
                <a:lnTo>
                  <a:pt x="0" y="1249853"/>
                </a:lnTo>
                <a:lnTo>
                  <a:pt x="0" y="424590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0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89" y="227859"/>
                </a:lnTo>
                <a:lnTo>
                  <a:pt x="3875559" y="223938"/>
                </a:lnTo>
                <a:lnTo>
                  <a:pt x="4007529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27" name="Freeform 5">
            <a:extLst>
              <a:ext uri="{FF2B5EF4-FFF2-40B4-BE49-F238E27FC236}">
                <a16:creationId xmlns:a16="http://schemas.microsoft.com/office/drawing/2014/main" id="{BBC615D1-6E12-40EF-915B-316CFDB55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1069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28" name="Freeform 5">
            <a:extLst>
              <a:ext uri="{FF2B5EF4-FFF2-40B4-BE49-F238E27FC236}">
                <a16:creationId xmlns:a16="http://schemas.microsoft.com/office/drawing/2014/main" id="{B9797D36-DE1E-47CD-881A-6C1F582826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5349246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D770B1-DBA5-4D87-884A-1F4A9E6C8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098" y="629265"/>
            <a:ext cx="6072776" cy="162232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School/Parent Compact</a:t>
            </a:r>
          </a:p>
        </p:txBody>
      </p:sp>
      <p:sp>
        <p:nvSpPr>
          <p:cNvPr id="29" name="Rectangle 18">
            <a:extLst>
              <a:ext uri="{FF2B5EF4-FFF2-40B4-BE49-F238E27FC236}">
                <a16:creationId xmlns:a16="http://schemas.microsoft.com/office/drawing/2014/main" id="{4A2FAF1F-F462-46AF-A9E6-CC93C4E2C3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30" name="Oval 20">
            <a:extLst>
              <a:ext uri="{FF2B5EF4-FFF2-40B4-BE49-F238E27FC236}">
                <a16:creationId xmlns:a16="http://schemas.microsoft.com/office/drawing/2014/main" id="{7146BED8-BAE9-42C5-A3DD-7B946445DB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11000"/>
                </a:schemeClr>
              </a:gs>
              <a:gs pos="75000">
                <a:schemeClr val="accent5">
                  <a:alpha val="0"/>
                </a:schemeClr>
              </a:gs>
              <a:gs pos="36000">
                <a:schemeClr val="accent5"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31" name="Oval 22">
            <a:extLst>
              <a:ext uri="{FF2B5EF4-FFF2-40B4-BE49-F238E27FC236}">
                <a16:creationId xmlns:a16="http://schemas.microsoft.com/office/drawing/2014/main" id="{15765FE8-B62F-41E4-A73C-74C91A8FD9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8000"/>
                </a:schemeClr>
              </a:gs>
              <a:gs pos="72000">
                <a:schemeClr val="accent5">
                  <a:alpha val="0"/>
                </a:schemeClr>
              </a:gs>
              <a:gs pos="36000">
                <a:schemeClr val="accent5"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BCBF10-2FA3-4A9A-A1DC-64EC4AF768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2918" y="1893548"/>
            <a:ext cx="5539925" cy="3811740"/>
          </a:xfrm>
        </p:spPr>
        <p:txBody>
          <a:bodyPr anchor="ctr">
            <a:normAutofit/>
          </a:bodyPr>
          <a:lstStyle/>
          <a:p>
            <a:pPr eaLnBrk="1" hangingPunct="1"/>
            <a:r>
              <a:rPr lang="en-US" altLang="en-US" sz="2000" dirty="0">
                <a:solidFill>
                  <a:schemeClr val="tx1"/>
                </a:solidFill>
                <a:latin typeface="Rockwell" panose="02060603020205020403" pitchFamily="18" charset="0"/>
                <a:ea typeface="MS PGothic" panose="020B0600070205080204" pitchFamily="34" charset="-128"/>
              </a:rPr>
              <a:t>The compact has been jointly developed and agreed upon by students, parents, teachers, and administrators of Southwind High School.  </a:t>
            </a:r>
          </a:p>
          <a:p>
            <a:pPr marL="0" indent="0" eaLnBrk="1" hangingPunct="1">
              <a:buNone/>
            </a:pPr>
            <a:r>
              <a:rPr lang="en-US" dirty="0">
                <a:solidFill>
                  <a:schemeClr val="tx1"/>
                </a:solidFill>
              </a:rPr>
              <a:t>     </a:t>
            </a:r>
          </a:p>
          <a:p>
            <a:pPr marL="0" indent="0" algn="ctr">
              <a:buNone/>
            </a:pPr>
            <a:r>
              <a:rPr lang="en-US" dirty="0">
                <a:solidFill>
                  <a:schemeClr val="tx1"/>
                </a:solidFill>
              </a:rPr>
              <a:t>     </a:t>
            </a:r>
          </a:p>
          <a:p>
            <a:pPr marL="0" indent="0" algn="ctr">
              <a:buNone/>
            </a:pPr>
            <a:r>
              <a:rPr lang="en-US" dirty="0">
                <a:solidFill>
                  <a:schemeClr val="tx1"/>
                </a:solidFill>
              </a:rPr>
              <a:t>School Compact – English</a:t>
            </a:r>
          </a:p>
          <a:p>
            <a:pPr marL="0" indent="0" algn="ctr">
              <a:buNone/>
            </a:pPr>
            <a:r>
              <a:rPr lang="en-US" dirty="0">
                <a:solidFill>
                  <a:schemeClr val="tx1"/>
                </a:solidFill>
              </a:rPr>
              <a:t> School Compact - Spanish</a:t>
            </a:r>
          </a:p>
        </p:txBody>
      </p:sp>
      <p:pic>
        <p:nvPicPr>
          <p:cNvPr id="5" name="Picture 4" descr="A paper with text and images&#10;&#10;AI-generated content may be incorrect.">
            <a:extLst>
              <a:ext uri="{FF2B5EF4-FFF2-40B4-BE49-F238E27FC236}">
                <a16:creationId xmlns:a16="http://schemas.microsoft.com/office/drawing/2014/main" id="{85B84F18-510A-7236-1D11-F9FC863DF3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5056" y="1284689"/>
            <a:ext cx="3854648" cy="5029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764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93F19-349A-47BE-A3FE-E7D8EE1DF3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7"/>
            <a:ext cx="8761413" cy="921393"/>
          </a:xfrm>
        </p:spPr>
        <p:txBody>
          <a:bodyPr/>
          <a:lstStyle/>
          <a:p>
            <a:r>
              <a:rPr lang="en-US" dirty="0"/>
              <a:t>Family Engagement Plan</a:t>
            </a:r>
            <a:br>
              <a:rPr lang="en-US" dirty="0"/>
            </a:br>
            <a:endParaRPr lang="en-US" sz="1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226E27-9214-4662-B4DC-CAB576F051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2816" y="2622825"/>
            <a:ext cx="6150735" cy="3572013"/>
          </a:xfrm>
        </p:spPr>
        <p:txBody>
          <a:bodyPr/>
          <a:lstStyle/>
          <a:p>
            <a:r>
              <a:rPr lang="en-US" sz="2000" b="1" dirty="0"/>
              <a:t>Shelby County Schools’ Family Engagement Policy #4502 </a:t>
            </a:r>
          </a:p>
          <a:p>
            <a:pPr lvl="1"/>
            <a:r>
              <a:rPr lang="en-US" altLang="en-US" sz="1800" dirty="0">
                <a:solidFill>
                  <a:schemeClr val="tx1"/>
                </a:solidFill>
                <a:latin typeface="Rockwell" panose="02060603020205020403" pitchFamily="18" charset="0"/>
                <a:ea typeface="MS PGothic" panose="020B0600070205080204" pitchFamily="34" charset="-128"/>
              </a:rPr>
              <a:t>Provide meaningful, two-way communication</a:t>
            </a:r>
          </a:p>
          <a:p>
            <a:pPr marL="457200" lvl="1" indent="0">
              <a:lnSpc>
                <a:spcPct val="60000"/>
              </a:lnSpc>
              <a:buNone/>
            </a:pPr>
            <a:endParaRPr lang="en-US" altLang="en-US" sz="2000" dirty="0">
              <a:solidFill>
                <a:schemeClr val="tx1"/>
              </a:solidFill>
              <a:latin typeface="Rockwell" panose="02060603020205020403" pitchFamily="18" charset="0"/>
              <a:ea typeface="MS PGothic" panose="020B0600070205080204" pitchFamily="34" charset="-128"/>
            </a:endParaRPr>
          </a:p>
          <a:p>
            <a:pPr lvl="1">
              <a:lnSpc>
                <a:spcPct val="60000"/>
              </a:lnSpc>
            </a:pPr>
            <a:r>
              <a:rPr lang="en-US" altLang="en-US" sz="2000" dirty="0">
                <a:solidFill>
                  <a:schemeClr val="tx1"/>
                </a:solidFill>
                <a:latin typeface="Rockwell" panose="02060603020205020403" pitchFamily="18" charset="0"/>
                <a:ea typeface="MS PGothic" panose="020B0600070205080204" pitchFamily="34" charset="-128"/>
              </a:rPr>
              <a:t>Reduce barriers </a:t>
            </a:r>
          </a:p>
          <a:p>
            <a:pPr lvl="1">
              <a:lnSpc>
                <a:spcPct val="60000"/>
              </a:lnSpc>
            </a:pPr>
            <a:endParaRPr lang="en-US" altLang="en-US" sz="2000" dirty="0">
              <a:solidFill>
                <a:schemeClr val="tx1"/>
              </a:solidFill>
              <a:latin typeface="Rockwell" panose="02060603020205020403" pitchFamily="18" charset="0"/>
              <a:ea typeface="MS PGothic" panose="020B0600070205080204" pitchFamily="34" charset="-128"/>
            </a:endParaRPr>
          </a:p>
          <a:p>
            <a:pPr lvl="1">
              <a:lnSpc>
                <a:spcPct val="60000"/>
              </a:lnSpc>
            </a:pPr>
            <a:r>
              <a:rPr lang="en-US" altLang="en-US" sz="2000" dirty="0">
                <a:solidFill>
                  <a:schemeClr val="tx1"/>
                </a:solidFill>
                <a:latin typeface="Rockwell" panose="02060603020205020403" pitchFamily="18" charset="0"/>
                <a:ea typeface="MS PGothic" panose="020B0600070205080204" pitchFamily="34" charset="-128"/>
              </a:rPr>
              <a:t>Provide training opportunities and informative sessions  </a:t>
            </a:r>
          </a:p>
          <a:p>
            <a:endParaRPr lang="en-US" sz="1800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356" y="2622825"/>
            <a:ext cx="4134677" cy="21740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59267" y="5049077"/>
            <a:ext cx="39148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Family Engagement Plan - English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9267" y="5418409"/>
            <a:ext cx="40190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Family Engagement Plan - Spanish</a:t>
            </a:r>
          </a:p>
        </p:txBody>
      </p:sp>
    </p:spTree>
    <p:extLst>
      <p:ext uri="{BB962C8B-B14F-4D97-AF65-F5344CB8AC3E}">
        <p14:creationId xmlns:p14="http://schemas.microsoft.com/office/powerpoint/2010/main" val="1196506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8ABDB68-E3D5-448E-97D3-06FFEF6801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B8DD7FEB-D9F3-4F5B-982C-36B0664D0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5376762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13" name="Freeform 5">
            <a:extLst>
              <a:ext uri="{FF2B5EF4-FFF2-40B4-BE49-F238E27FC236}">
                <a16:creationId xmlns:a16="http://schemas.microsoft.com/office/drawing/2014/main" id="{96BA11E4-0636-4FA9-A836-2A4FB17644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D09421-77D4-4A1C-A2CA-6024D4A19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098" y="629265"/>
            <a:ext cx="6072776" cy="162232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EBEBEB"/>
                </a:solidFill>
              </a:rPr>
              <a:t>Opportunities for Parental Involvement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5681882E-BDD0-4311-AF62-E801962852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6290102" y="977273"/>
            <a:ext cx="6053670" cy="4903455"/>
          </a:xfrm>
          <a:custGeom>
            <a:avLst/>
            <a:gdLst>
              <a:gd name="connsiteX0" fmla="*/ 6053670 w 6053670"/>
              <a:gd name="connsiteY0" fmla="*/ 1098 h 4903455"/>
              <a:gd name="connsiteX1" fmla="*/ 6053670 w 6053670"/>
              <a:gd name="connsiteY1" fmla="*/ 424590 h 4903455"/>
              <a:gd name="connsiteX2" fmla="*/ 6053670 w 6053670"/>
              <a:gd name="connsiteY2" fmla="*/ 1254558 h 4903455"/>
              <a:gd name="connsiteX3" fmla="*/ 6053670 w 6053670"/>
              <a:gd name="connsiteY3" fmla="*/ 4903455 h 4903455"/>
              <a:gd name="connsiteX4" fmla="*/ 0 w 6053670"/>
              <a:gd name="connsiteY4" fmla="*/ 4903455 h 4903455"/>
              <a:gd name="connsiteX5" fmla="*/ 0 w 6053670"/>
              <a:gd name="connsiteY5" fmla="*/ 1249853 h 4903455"/>
              <a:gd name="connsiteX6" fmla="*/ 0 w 6053670"/>
              <a:gd name="connsiteY6" fmla="*/ 424590 h 4903455"/>
              <a:gd name="connsiteX7" fmla="*/ 0 w 6053670"/>
              <a:gd name="connsiteY7" fmla="*/ 0 h 4903455"/>
              <a:gd name="connsiteX8" fmla="*/ 35717 w 6053670"/>
              <a:gd name="connsiteY8" fmla="*/ 5488 h 4903455"/>
              <a:gd name="connsiteX9" fmla="*/ 140445 w 6053670"/>
              <a:gd name="connsiteY9" fmla="*/ 21641 h 4903455"/>
              <a:gd name="connsiteX10" fmla="*/ 216722 w 6053670"/>
              <a:gd name="connsiteY10" fmla="*/ 32932 h 4903455"/>
              <a:gd name="connsiteX11" fmla="*/ 307527 w 6053670"/>
              <a:gd name="connsiteY11" fmla="*/ 44850 h 4903455"/>
              <a:gd name="connsiteX12" fmla="*/ 415282 w 6053670"/>
              <a:gd name="connsiteY12" fmla="*/ 59121 h 4903455"/>
              <a:gd name="connsiteX13" fmla="*/ 534539 w 6053670"/>
              <a:gd name="connsiteY13" fmla="*/ 74175 h 4903455"/>
              <a:gd name="connsiteX14" fmla="*/ 668931 w 6053670"/>
              <a:gd name="connsiteY14" fmla="*/ 90014 h 4903455"/>
              <a:gd name="connsiteX15" fmla="*/ 815430 w 6053670"/>
              <a:gd name="connsiteY15" fmla="*/ 106794 h 4903455"/>
              <a:gd name="connsiteX16" fmla="*/ 974641 w 6053670"/>
              <a:gd name="connsiteY16" fmla="*/ 123574 h 4903455"/>
              <a:gd name="connsiteX17" fmla="*/ 1144144 w 6053670"/>
              <a:gd name="connsiteY17" fmla="*/ 140667 h 4903455"/>
              <a:gd name="connsiteX18" fmla="*/ 1326965 w 6053670"/>
              <a:gd name="connsiteY18" fmla="*/ 156506 h 4903455"/>
              <a:gd name="connsiteX19" fmla="*/ 1518261 w 6053670"/>
              <a:gd name="connsiteY19" fmla="*/ 171717 h 4903455"/>
              <a:gd name="connsiteX20" fmla="*/ 1720453 w 6053670"/>
              <a:gd name="connsiteY20" fmla="*/ 185518 h 4903455"/>
              <a:gd name="connsiteX21" fmla="*/ 1931121 w 6053670"/>
              <a:gd name="connsiteY21" fmla="*/ 198690 h 4903455"/>
              <a:gd name="connsiteX22" fmla="*/ 2150869 w 6053670"/>
              <a:gd name="connsiteY22" fmla="*/ 211079 h 4903455"/>
              <a:gd name="connsiteX23" fmla="*/ 2263467 w 6053670"/>
              <a:gd name="connsiteY23" fmla="*/ 215470 h 4903455"/>
              <a:gd name="connsiteX24" fmla="*/ 2378487 w 6053670"/>
              <a:gd name="connsiteY24" fmla="*/ 220332 h 4903455"/>
              <a:gd name="connsiteX25" fmla="*/ 2495323 w 6053670"/>
              <a:gd name="connsiteY25" fmla="*/ 224879 h 4903455"/>
              <a:gd name="connsiteX26" fmla="*/ 2612764 w 6053670"/>
              <a:gd name="connsiteY26" fmla="*/ 227859 h 4903455"/>
              <a:gd name="connsiteX27" fmla="*/ 2732627 w 6053670"/>
              <a:gd name="connsiteY27" fmla="*/ 230525 h 4903455"/>
              <a:gd name="connsiteX28" fmla="*/ 2853700 w 6053670"/>
              <a:gd name="connsiteY28" fmla="*/ 233348 h 4903455"/>
              <a:gd name="connsiteX29" fmla="*/ 2977195 w 6053670"/>
              <a:gd name="connsiteY29" fmla="*/ 235229 h 4903455"/>
              <a:gd name="connsiteX30" fmla="*/ 3101900 w 6053670"/>
              <a:gd name="connsiteY30" fmla="*/ 235229 h 4903455"/>
              <a:gd name="connsiteX31" fmla="*/ 3227817 w 6053670"/>
              <a:gd name="connsiteY31" fmla="*/ 236170 h 4903455"/>
              <a:gd name="connsiteX32" fmla="*/ 3354944 w 6053670"/>
              <a:gd name="connsiteY32" fmla="*/ 235229 h 4903455"/>
              <a:gd name="connsiteX33" fmla="*/ 3483887 w 6053670"/>
              <a:gd name="connsiteY33" fmla="*/ 233348 h 4903455"/>
              <a:gd name="connsiteX34" fmla="*/ 3612830 w 6053670"/>
              <a:gd name="connsiteY34" fmla="*/ 231623 h 4903455"/>
              <a:gd name="connsiteX35" fmla="*/ 3743589 w 6053670"/>
              <a:gd name="connsiteY35" fmla="*/ 227859 h 4903455"/>
              <a:gd name="connsiteX36" fmla="*/ 3875559 w 6053670"/>
              <a:gd name="connsiteY36" fmla="*/ 223938 h 4903455"/>
              <a:gd name="connsiteX37" fmla="*/ 4007529 w 6053670"/>
              <a:gd name="connsiteY37" fmla="*/ 219391 h 4903455"/>
              <a:gd name="connsiteX38" fmla="*/ 4140710 w 6053670"/>
              <a:gd name="connsiteY38" fmla="*/ 212961 h 4903455"/>
              <a:gd name="connsiteX39" fmla="*/ 4275102 w 6053670"/>
              <a:gd name="connsiteY39" fmla="*/ 205277 h 4903455"/>
              <a:gd name="connsiteX40" fmla="*/ 4410098 w 6053670"/>
              <a:gd name="connsiteY40" fmla="*/ 197907 h 4903455"/>
              <a:gd name="connsiteX41" fmla="*/ 4545096 w 6053670"/>
              <a:gd name="connsiteY41" fmla="*/ 188498 h 4903455"/>
              <a:gd name="connsiteX42" fmla="*/ 4681909 w 6053670"/>
              <a:gd name="connsiteY42" fmla="*/ 177207 h 4903455"/>
              <a:gd name="connsiteX43" fmla="*/ 4816905 w 6053670"/>
              <a:gd name="connsiteY43" fmla="*/ 165916 h 4903455"/>
              <a:gd name="connsiteX44" fmla="*/ 4954323 w 6053670"/>
              <a:gd name="connsiteY44" fmla="*/ 152899 h 4903455"/>
              <a:gd name="connsiteX45" fmla="*/ 5092347 w 6053670"/>
              <a:gd name="connsiteY45" fmla="*/ 138629 h 4903455"/>
              <a:gd name="connsiteX46" fmla="*/ 5228555 w 6053670"/>
              <a:gd name="connsiteY46" fmla="*/ 123574 h 4903455"/>
              <a:gd name="connsiteX47" fmla="*/ 5366578 w 6053670"/>
              <a:gd name="connsiteY47" fmla="*/ 106010 h 4903455"/>
              <a:gd name="connsiteX48" fmla="*/ 5503997 w 6053670"/>
              <a:gd name="connsiteY48" fmla="*/ 87192 h 4903455"/>
              <a:gd name="connsiteX49" fmla="*/ 5642020 w 6053670"/>
              <a:gd name="connsiteY49" fmla="*/ 68530 h 4903455"/>
              <a:gd name="connsiteX50" fmla="*/ 5779438 w 6053670"/>
              <a:gd name="connsiteY50" fmla="*/ 46733 h 4903455"/>
              <a:gd name="connsiteX51" fmla="*/ 5916251 w 6053670"/>
              <a:gd name="connsiteY51" fmla="*/ 24464 h 4903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4903455">
                <a:moveTo>
                  <a:pt x="6053670" y="1098"/>
                </a:moveTo>
                <a:lnTo>
                  <a:pt x="6053670" y="424590"/>
                </a:lnTo>
                <a:lnTo>
                  <a:pt x="6053670" y="1254558"/>
                </a:lnTo>
                <a:lnTo>
                  <a:pt x="6053670" y="4903455"/>
                </a:lnTo>
                <a:lnTo>
                  <a:pt x="0" y="4903455"/>
                </a:lnTo>
                <a:lnTo>
                  <a:pt x="0" y="1249853"/>
                </a:lnTo>
                <a:lnTo>
                  <a:pt x="0" y="424590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0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89" y="227859"/>
                </a:lnTo>
                <a:lnTo>
                  <a:pt x="3875559" y="223938"/>
                </a:lnTo>
                <a:lnTo>
                  <a:pt x="4007529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8226" y="1402512"/>
            <a:ext cx="4125317" cy="4070556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ADD3260-4BDA-459B-A162-5E1B897E38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283DA7DD-CA37-4ED7-8710-48E56B063B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11000"/>
                </a:schemeClr>
              </a:gs>
              <a:gs pos="75000">
                <a:schemeClr val="accent5">
                  <a:alpha val="0"/>
                </a:schemeClr>
              </a:gs>
              <a:gs pos="36000">
                <a:schemeClr val="accent5"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B92F2E3C-66CD-4DEB-BA14-2A5912B65A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8000"/>
                </a:schemeClr>
              </a:gs>
              <a:gs pos="72000">
                <a:schemeClr val="accent5">
                  <a:alpha val="0"/>
                </a:schemeClr>
              </a:gs>
              <a:gs pos="36000">
                <a:schemeClr val="accent5"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995841-D372-4F78-86D4-56602C772E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098" y="2251587"/>
            <a:ext cx="6072776" cy="397888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FFFFFF"/>
                </a:solidFill>
              </a:rPr>
              <a:t>Parental Involvement is the participation of parents in a regular, two-way, meaningful communication involving student academic learning and other school activities, ensuring that parents:  </a:t>
            </a:r>
          </a:p>
          <a:p>
            <a:pPr marL="0" indent="0">
              <a:buNone/>
            </a:pPr>
            <a:endParaRPr lang="en-US" b="1" dirty="0">
              <a:solidFill>
                <a:srgbClr val="FFFFFF"/>
              </a:solidFill>
            </a:endParaRPr>
          </a:p>
          <a:p>
            <a:pPr lvl="1"/>
            <a:r>
              <a:rPr lang="en-US" sz="2000" dirty="0">
                <a:solidFill>
                  <a:srgbClr val="FFFFFF"/>
                </a:solidFill>
              </a:rPr>
              <a:t>are full partners in their child’s education  </a:t>
            </a:r>
          </a:p>
          <a:p>
            <a:pPr lvl="1"/>
            <a:r>
              <a:rPr lang="en-US" sz="2000" dirty="0">
                <a:solidFill>
                  <a:srgbClr val="FFFFFF"/>
                </a:solidFill>
              </a:rPr>
              <a:t>assist in their child’s learning</a:t>
            </a:r>
          </a:p>
          <a:p>
            <a:pPr marL="400050" lvl="1" indent="0">
              <a:buNone/>
            </a:pPr>
            <a:r>
              <a:rPr lang="en-US" b="1" dirty="0">
                <a:solidFill>
                  <a:srgbClr val="FFFFFF"/>
                </a:solidFill>
              </a:rPr>
              <a:t>      (ESSA § 4108)</a:t>
            </a:r>
            <a:endParaRPr lang="en-US" dirty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FFFFFF"/>
              </a:solidFill>
            </a:endParaRPr>
          </a:p>
          <a:p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29326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BF9B9-5886-4DE7-AA3C-1EAF44C03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Parent’s Right to Know</a:t>
            </a:r>
          </a:p>
        </p:txBody>
      </p:sp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9ED548E5-A5E5-F6D5-07FE-62AA3FB5F19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1846610"/>
              </p:ext>
            </p:extLst>
          </p:nvPr>
        </p:nvGraphicFramePr>
        <p:xfrm>
          <a:off x="799354" y="2060526"/>
          <a:ext cx="6780006" cy="46450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4461" y="2875280"/>
            <a:ext cx="3383811" cy="141795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23970" y="4841552"/>
            <a:ext cx="33843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Parent’s Right to Know (English &amp; Spanish)</a:t>
            </a:r>
          </a:p>
        </p:txBody>
      </p:sp>
    </p:spTree>
    <p:extLst>
      <p:ext uri="{BB962C8B-B14F-4D97-AF65-F5344CB8AC3E}">
        <p14:creationId xmlns:p14="http://schemas.microsoft.com/office/powerpoint/2010/main" val="1728977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CC5DA-98DD-4247-A6C5-2F3A5C0EB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Parent’s Right to Know</a:t>
            </a:r>
          </a:p>
        </p:txBody>
      </p:sp>
      <p:graphicFrame>
        <p:nvGraphicFramePr>
          <p:cNvPr id="11" name="Content Placeholder 2">
            <a:extLst>
              <a:ext uri="{FF2B5EF4-FFF2-40B4-BE49-F238E27FC236}">
                <a16:creationId xmlns:a16="http://schemas.microsoft.com/office/drawing/2014/main" id="{46037C27-43AA-594C-751C-B7164B07AA2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5282712"/>
              </p:ext>
            </p:extLst>
          </p:nvPr>
        </p:nvGraphicFramePr>
        <p:xfrm>
          <a:off x="942561" y="2563051"/>
          <a:ext cx="5951952" cy="39093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7392EF11-0307-8CF6-8181-0BFD8EE7C2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5628" y="2880624"/>
            <a:ext cx="3383811" cy="141795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1FE736C-09D4-4124-BAF6-9C279C8448A7}"/>
              </a:ext>
            </a:extLst>
          </p:cNvPr>
          <p:cNvSpPr txBox="1"/>
          <p:nvPr/>
        </p:nvSpPr>
        <p:spPr>
          <a:xfrm>
            <a:off x="7725617" y="4852240"/>
            <a:ext cx="35238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Parent’s Right to Know (English &amp; Spanish)</a:t>
            </a:r>
          </a:p>
        </p:txBody>
      </p:sp>
    </p:spTree>
    <p:extLst>
      <p:ext uri="{BB962C8B-B14F-4D97-AF65-F5344CB8AC3E}">
        <p14:creationId xmlns:p14="http://schemas.microsoft.com/office/powerpoint/2010/main" val="2741969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C4827C-F230-434E-914D-7F10DABFB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>
            <a:normAutofit/>
          </a:bodyPr>
          <a:lstStyle/>
          <a:p>
            <a:r>
              <a:rPr lang="en-US" sz="3300" dirty="0"/>
              <a:t>Student Code of Conduct (Policy 6022)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27224"/>
          <a:stretch/>
        </p:blipFill>
        <p:spPr>
          <a:xfrm>
            <a:off x="877147" y="2747236"/>
            <a:ext cx="4345024" cy="3067163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D33453-2FA0-4007-A1C9-A215D16523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01274" y="2430780"/>
            <a:ext cx="5845286" cy="4000500"/>
          </a:xfrm>
        </p:spPr>
        <p:txBody>
          <a:bodyPr anchor="ctr">
            <a:normAutofit fontScale="92500" lnSpcReduction="10000"/>
          </a:bodyPr>
          <a:lstStyle/>
          <a:p>
            <a:pPr marL="68263" indent="0">
              <a:lnSpc>
                <a:spcPct val="90000"/>
              </a:lnSpc>
              <a:buNone/>
            </a:pPr>
            <a:endParaRPr lang="en-US" sz="1400" dirty="0">
              <a:effectLst/>
              <a:latin typeface="Arial" panose="020B0604020202020204" pitchFamily="34" charset="0"/>
            </a:endParaRPr>
          </a:p>
          <a:p>
            <a:pPr marL="68263" indent="0">
              <a:lnSpc>
                <a:spcPct val="90000"/>
              </a:lnSpc>
              <a:buNone/>
            </a:pPr>
            <a:endParaRPr lang="en-US" sz="1400" dirty="0">
              <a:latin typeface="Arial" panose="020B0604020202020204" pitchFamily="34" charset="0"/>
            </a:endParaRPr>
          </a:p>
          <a:p>
            <a:pPr marL="68263" indent="0">
              <a:lnSpc>
                <a:spcPct val="90000"/>
              </a:lnSpc>
              <a:buNone/>
            </a:pPr>
            <a:r>
              <a:rPr lang="en-US" sz="2200" dirty="0">
                <a:effectLst/>
                <a:latin typeface="+mj-lt"/>
              </a:rPr>
              <a:t>Each Shelby County School should:  </a:t>
            </a:r>
          </a:p>
          <a:p>
            <a:pPr marL="68263" indent="0">
              <a:lnSpc>
                <a:spcPct val="90000"/>
              </a:lnSpc>
              <a:buNone/>
            </a:pPr>
            <a:endParaRPr lang="en-US" sz="2200" dirty="0">
              <a:effectLst/>
              <a:latin typeface="+mj-lt"/>
            </a:endParaRPr>
          </a:p>
          <a:p>
            <a:pPr marL="354013" indent="-285750">
              <a:lnSpc>
                <a:spcPct val="90000"/>
              </a:lnSpc>
            </a:pPr>
            <a:r>
              <a:rPr lang="en-US" sz="2200" dirty="0">
                <a:effectLst/>
                <a:latin typeface="+mj-lt"/>
              </a:rPr>
              <a:t>Develop and implement a School-Wide Intervention Behavior Plan</a:t>
            </a:r>
          </a:p>
          <a:p>
            <a:pPr marL="354013" indent="-285750">
              <a:lnSpc>
                <a:spcPct val="90000"/>
              </a:lnSpc>
            </a:pPr>
            <a:r>
              <a:rPr lang="en-US" sz="2200" dirty="0">
                <a:latin typeface="+mj-lt"/>
              </a:rPr>
              <a:t>S</a:t>
            </a:r>
            <a:r>
              <a:rPr lang="en-US" sz="2200" dirty="0">
                <a:effectLst/>
                <a:latin typeface="+mj-lt"/>
              </a:rPr>
              <a:t>trive to promote and support appropriate behavior in students</a:t>
            </a:r>
          </a:p>
          <a:p>
            <a:pPr marL="354013" indent="-285750">
              <a:lnSpc>
                <a:spcPct val="90000"/>
              </a:lnSpc>
            </a:pPr>
            <a:r>
              <a:rPr lang="en-US" sz="2200" dirty="0">
                <a:latin typeface="+mj-lt"/>
              </a:rPr>
              <a:t>U</a:t>
            </a:r>
            <a:r>
              <a:rPr lang="en-US" sz="2200" dirty="0">
                <a:effectLst/>
                <a:latin typeface="+mj-lt"/>
              </a:rPr>
              <a:t>tilize various prevention and intervention strategies; and progressive discipline</a:t>
            </a:r>
          </a:p>
          <a:p>
            <a:pPr marL="354013" indent="-285750">
              <a:lnSpc>
                <a:spcPct val="90000"/>
              </a:lnSpc>
            </a:pPr>
            <a:r>
              <a:rPr lang="en-US" sz="2200" dirty="0">
                <a:latin typeface="+mj-lt"/>
              </a:rPr>
              <a:t>I</a:t>
            </a:r>
            <a:r>
              <a:rPr lang="en-US" sz="2200" dirty="0">
                <a:effectLst/>
                <a:latin typeface="+mj-lt"/>
              </a:rPr>
              <a:t>nclude a parental engagement component </a:t>
            </a:r>
            <a:r>
              <a:rPr lang="en-US" altLang="en-US" sz="2200" dirty="0">
                <a:latin typeface="+mj-lt"/>
                <a:ea typeface="MS PGothic" panose="020B0600070205080204" pitchFamily="34" charset="-128"/>
              </a:rPr>
              <a:t> and shared responsibility of a child’s conduct</a:t>
            </a:r>
          </a:p>
          <a:p>
            <a:pPr marL="811213" lvl="1">
              <a:lnSpc>
                <a:spcPct val="90000"/>
              </a:lnSpc>
            </a:pPr>
            <a:endParaRPr lang="en-US" altLang="en-US" sz="1400" dirty="0">
              <a:latin typeface="Rockwell" panose="02060603020205020403" pitchFamily="18" charset="0"/>
              <a:ea typeface="MS PGothic" panose="020B0600070205080204" pitchFamily="34" charset="-128"/>
            </a:endParaRPr>
          </a:p>
          <a:p>
            <a:pPr marL="411163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altLang="en-US" sz="1400" dirty="0">
              <a:latin typeface="Rockwell" panose="02060603020205020403" pitchFamily="18" charset="0"/>
              <a:ea typeface="MS PGothic" panose="020B0600070205080204" pitchFamily="34" charset="-128"/>
            </a:endParaRPr>
          </a:p>
          <a:p>
            <a:pPr>
              <a:lnSpc>
                <a:spcPct val="90000"/>
              </a:lnSpc>
            </a:pPr>
            <a:endParaRPr lang="en-US" sz="1400" dirty="0"/>
          </a:p>
        </p:txBody>
      </p:sp>
      <p:sp>
        <p:nvSpPr>
          <p:cNvPr id="4" name="AutoShape 2" descr="Code of Conduct / Student Code of Conduct"/>
          <p:cNvSpPr>
            <a:spLocks noChangeAspect="1" noChangeArrowheads="1"/>
          </p:cNvSpPr>
          <p:nvPr/>
        </p:nvSpPr>
        <p:spPr bwMode="auto">
          <a:xfrm>
            <a:off x="269129" y="2848527"/>
            <a:ext cx="177165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20F802C-0729-02B0-DEBD-25F12C15930E}"/>
              </a:ext>
            </a:extLst>
          </p:cNvPr>
          <p:cNvSpPr txBox="1"/>
          <p:nvPr/>
        </p:nvSpPr>
        <p:spPr>
          <a:xfrm>
            <a:off x="345440" y="6431280"/>
            <a:ext cx="116941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effectLst/>
                <a:latin typeface="Arial" panose="020B0604020202020204" pitchFamily="34" charset="0"/>
              </a:rPr>
              <a:t>https://go.boarddocs.com/tn/scsk12/Board.nsf/files/BJ9V2S7EAC1E/$file/6022%20Student%20Conduct.pdf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660665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3674E-0CAE-84CA-A1BF-2005C72E2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Availability of Parent Training Sessions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59E447-7871-222A-F747-1A8E7481E2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406869"/>
            <a:ext cx="10679694" cy="4451131"/>
          </a:xfrm>
        </p:spPr>
        <p:txBody>
          <a:bodyPr>
            <a:normAutofit/>
          </a:bodyPr>
          <a:lstStyle/>
          <a:p>
            <a:r>
              <a:rPr lang="en-US" dirty="0"/>
              <a:t>Southwind High School is committed to strengthening partnerships with families by offering flexible meeting times</a:t>
            </a:r>
            <a:r>
              <a:rPr lang="en-US" b="1" dirty="0"/>
              <a:t> </a:t>
            </a:r>
            <a:r>
              <a:rPr lang="en-US" dirty="0"/>
              <a:t>that accommodate parents’ diverse schedules and needs. 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We schedule family meetings, conferences, workshops, and training sessions through morning sessions for families who prefer early hours and evening sessions for working parents. 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We offer some of our meetings through virtual platforms</a:t>
            </a:r>
            <a:r>
              <a:rPr lang="en-US" b="1" dirty="0"/>
              <a:t>.  </a:t>
            </a:r>
            <a:r>
              <a:rPr lang="en-US" dirty="0"/>
              <a:t>This promotes flexibility that allows families to join from home or work, eliminating transportation and childcare barriers. 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We communicate upcoming meetings well in advance through multiple channels, such as text alerts, phone calls, and social media, so that</a:t>
            </a:r>
            <a:r>
              <a:rPr lang="en-US" b="1" dirty="0"/>
              <a:t> </a:t>
            </a:r>
            <a:r>
              <a:rPr lang="en-US" dirty="0"/>
              <a:t>families can plan for attendance.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9323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E4A9CA-B7F3-366A-CF15-C370B1531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Reporting Student Progress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34E016-A1F7-BD64-8C34-4A16E0D53A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8113" y="2082800"/>
            <a:ext cx="10816329" cy="4680607"/>
          </a:xfrm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endParaRPr lang="en-US" sz="5600" b="1" dirty="0"/>
          </a:p>
          <a:p>
            <a:r>
              <a:rPr lang="en-US" sz="5600" b="1" dirty="0"/>
              <a:t>Report Cards  (issued every 9 weeks) - </a:t>
            </a:r>
            <a:r>
              <a:rPr lang="en-US" sz="5600" dirty="0"/>
              <a:t>Shows academic grades, conduct, and attendance. (review student calendar for specific dates)</a:t>
            </a:r>
          </a:p>
          <a:p>
            <a:pPr marL="0" indent="0">
              <a:buNone/>
            </a:pPr>
            <a:endParaRPr lang="en-US" sz="5600" dirty="0"/>
          </a:p>
          <a:p>
            <a:r>
              <a:rPr lang="en-US" sz="5600" b="1" dirty="0"/>
              <a:t>Progress Reports (issued mid-way every 9 weeks)  - </a:t>
            </a:r>
            <a:r>
              <a:rPr lang="en-US" sz="5600" dirty="0"/>
              <a:t>Give updates on current performance before final grades are issued. (review student calendar for specific dates)</a:t>
            </a:r>
          </a:p>
          <a:p>
            <a:pPr marL="0" indent="0">
              <a:buNone/>
            </a:pPr>
            <a:endParaRPr lang="en-US" sz="5600" dirty="0"/>
          </a:p>
          <a:p>
            <a:r>
              <a:rPr lang="en-US" sz="5600" b="1" dirty="0"/>
              <a:t>Parent-Teacher Conferences (offered once each semester) - </a:t>
            </a:r>
            <a:r>
              <a:rPr lang="en-US" sz="5600" dirty="0"/>
              <a:t>Allow direct discussion about student progress, strengths, and areas needing support. (review student calendar for specific dates)</a:t>
            </a:r>
          </a:p>
          <a:p>
            <a:pPr marL="0" indent="0">
              <a:buNone/>
            </a:pPr>
            <a:endParaRPr lang="en-US" sz="5600" dirty="0"/>
          </a:p>
          <a:p>
            <a:r>
              <a:rPr lang="en-US" sz="5600" b="1" dirty="0"/>
              <a:t>PowerSchool – </a:t>
            </a:r>
            <a:r>
              <a:rPr lang="en-US" sz="5600" dirty="0"/>
              <a:t>Gives families real-time access to grades, assignments, and attendance.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sz="5500" b="1" dirty="0"/>
              <a:t>Informal Communication</a:t>
            </a:r>
          </a:p>
          <a:p>
            <a:r>
              <a:rPr lang="en-US" sz="5500" b="1" dirty="0"/>
              <a:t>Emails, phone calls, or class newsletters</a:t>
            </a:r>
            <a:r>
              <a:rPr lang="en-US" sz="5500" dirty="0"/>
              <a:t> to highlight achievements or address concerns early.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5006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roup 54">
            <a:extLst>
              <a:ext uri="{FF2B5EF4-FFF2-40B4-BE49-F238E27FC236}">
                <a16:creationId xmlns:a16="http://schemas.microsoft.com/office/drawing/2014/main" id="{4091D54B-59AB-4A5E-8E9E-0421BD66D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547CE62E-FFFD-4A1F-BA78-C3B89C36FC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7" name="Freeform 5">
              <a:extLst>
                <a:ext uri="{FF2B5EF4-FFF2-40B4-BE49-F238E27FC236}">
                  <a16:creationId xmlns:a16="http://schemas.microsoft.com/office/drawing/2014/main" id="{AE51FD27-6B6A-4D21-BF22-245DA9BD0B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9" name="Rectangle 58">
            <a:extLst>
              <a:ext uri="{FF2B5EF4-FFF2-40B4-BE49-F238E27FC236}">
                <a16:creationId xmlns:a16="http://schemas.microsoft.com/office/drawing/2014/main" id="{B8144315-1C5A-4185-A952-25D98D303D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6749F1-7E54-4BCE-84B9-99961D216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55" y="1241266"/>
            <a:ext cx="3161016" cy="315375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2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IMPORTANT DATES:</a:t>
            </a:r>
            <a:endParaRPr lang="en-US" sz="4200" b="0" i="0" kern="1200">
              <a:solidFill>
                <a:srgbClr val="EBEBEB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25A657F0-42F3-40D3-BC75-7DA1F5C6A2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23332" y="396837"/>
            <a:ext cx="7906665" cy="6058999"/>
            <a:chOff x="423332" y="396837"/>
            <a:chExt cx="7906665" cy="6058999"/>
          </a:xfrm>
        </p:grpSpPr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2E94FF68-7A60-47B7-AB98-1674FC7F2D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flipH="1">
              <a:off x="423332" y="402165"/>
              <a:ext cx="678513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63" name="Freeform 5">
              <a:extLst>
                <a:ext uri="{FF2B5EF4-FFF2-40B4-BE49-F238E27FC236}">
                  <a16:creationId xmlns:a16="http://schemas.microsoft.com/office/drawing/2014/main" id="{42B4F8D7-4E9C-45EF-9072-1AF32CEF71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5400000" flipH="1">
              <a:off x="4616676" y="2801722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Freeform 5">
              <a:extLst>
                <a:ext uri="{FF2B5EF4-FFF2-40B4-BE49-F238E27FC236}">
                  <a16:creationId xmlns:a16="http://schemas.microsoft.com/office/drawing/2014/main" id="{3ECBDDDB-593C-40F0-8E80-AA75798EE4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5677511" flipH="1">
              <a:off x="6459831" y="1826079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8422386-444A-285A-42C5-EB605F38C9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57932" y="460667"/>
            <a:ext cx="7491064" cy="5936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048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6016" y="827524"/>
            <a:ext cx="8825658" cy="2677648"/>
          </a:xfrm>
        </p:spPr>
        <p:txBody>
          <a:bodyPr/>
          <a:lstStyle/>
          <a:p>
            <a:pPr algn="ctr"/>
            <a:r>
              <a:rPr lang="en-US" sz="8000" dirty="0"/>
              <a:t>Southwind High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6016" y="3803374"/>
            <a:ext cx="8825658" cy="1258956"/>
          </a:xfrm>
        </p:spPr>
        <p:txBody>
          <a:bodyPr>
            <a:noAutofit/>
          </a:bodyPr>
          <a:lstStyle/>
          <a:p>
            <a:pPr algn="ctr"/>
            <a:r>
              <a:rPr lang="en-US" sz="3600" dirty="0"/>
              <a:t>ACADEMIC PROGRESS </a:t>
            </a:r>
          </a:p>
          <a:p>
            <a:pPr algn="ctr"/>
            <a:r>
              <a:rPr lang="en-US" sz="3600" dirty="0"/>
              <a:t>END-OF-COURSE RESULTS </a:t>
            </a:r>
          </a:p>
          <a:p>
            <a:pPr algn="ctr"/>
            <a:r>
              <a:rPr lang="en-US" sz="3600" dirty="0"/>
              <a:t>2024 – 2025</a:t>
            </a:r>
          </a:p>
        </p:txBody>
      </p:sp>
    </p:spTree>
    <p:extLst>
      <p:ext uri="{BB962C8B-B14F-4D97-AF65-F5344CB8AC3E}">
        <p14:creationId xmlns:p14="http://schemas.microsoft.com/office/powerpoint/2010/main" val="1819904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219AE65-9B94-44EA-BEF3-EF4BFA169C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C81A57-9CD5-461B-8FFE-4A8CB6CFBE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17539" y="467397"/>
            <a:ext cx="695829" cy="591911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086C462-37F4-494D-8292-CCB95221CC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rgbClr val="FFFFFF"/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C7D2D64-353F-4802-AA48-A70CE6020B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30A6328F-CAA3-4052-BF4C-14BD47706E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ln>
              <a:noFill/>
            </a:ln>
          </p:spPr>
          <p:style>
            <a:lnRef idx="0">
              <a:scrgbClr r="0" g="0" b="0"/>
            </a:lnRef>
            <a:fillRef idx="1002">
              <a:schemeClr val="dk2"/>
            </a:fillRef>
            <a:effectRef idx="0">
              <a:scrgbClr r="0" g="0" b="0"/>
            </a:effectRef>
            <a:fontRef idx="major"/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F960AF3-D1C2-08A2-C54C-EAFB70AF3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372" y="1209957"/>
            <a:ext cx="3034580" cy="4438087"/>
          </a:xfrm>
        </p:spPr>
        <p:txBody>
          <a:bodyPr anchor="ctr">
            <a:normAutofit fontScale="90000"/>
          </a:bodyPr>
          <a:lstStyle/>
          <a:p>
            <a:pPr algn="ctr"/>
            <a:br>
              <a:rPr lang="en-US" sz="3200" dirty="0">
                <a:solidFill>
                  <a:schemeClr val="tx1"/>
                </a:solidFill>
              </a:rPr>
            </a:br>
            <a:br>
              <a:rPr lang="en-US" sz="3200" dirty="0">
                <a:solidFill>
                  <a:schemeClr val="tx1"/>
                </a:solidFill>
              </a:rPr>
            </a:br>
            <a:br>
              <a:rPr lang="en-US" sz="3200" dirty="0">
                <a:solidFill>
                  <a:schemeClr val="tx1"/>
                </a:solidFill>
              </a:rPr>
            </a:br>
            <a:r>
              <a:rPr lang="en-US" sz="4000" dirty="0">
                <a:solidFill>
                  <a:schemeClr val="tx1"/>
                </a:solidFill>
              </a:rPr>
              <a:t>TVAAS GROWTH SCORE</a:t>
            </a:r>
            <a:br>
              <a:rPr lang="en-US" sz="3200" dirty="0">
                <a:solidFill>
                  <a:schemeClr val="tx1"/>
                </a:solidFill>
              </a:rPr>
            </a:br>
            <a:br>
              <a:rPr lang="en-US" sz="4000" dirty="0">
                <a:solidFill>
                  <a:schemeClr val="tx1"/>
                </a:solidFill>
              </a:rPr>
            </a:br>
            <a:r>
              <a:rPr lang="en-US" sz="4000" dirty="0">
                <a:solidFill>
                  <a:schemeClr val="tx1"/>
                </a:solidFill>
              </a:rPr>
              <a:t>2024 - 2025</a:t>
            </a:r>
            <a:br>
              <a:rPr lang="en-US" sz="4000" dirty="0">
                <a:solidFill>
                  <a:schemeClr val="tx1"/>
                </a:solidFill>
              </a:rPr>
            </a:br>
            <a:r>
              <a:rPr lang="en-US" sz="4000" dirty="0">
                <a:solidFill>
                  <a:schemeClr val="tx1"/>
                </a:solidFill>
              </a:rPr>
              <a:t>LEVEL </a:t>
            </a:r>
            <a:br>
              <a:rPr lang="en-US" sz="4000" dirty="0">
                <a:solidFill>
                  <a:schemeClr val="tx1"/>
                </a:solidFill>
              </a:rPr>
            </a:br>
            <a:r>
              <a:rPr lang="en-US" sz="4000" dirty="0">
                <a:solidFill>
                  <a:schemeClr val="tx1"/>
                </a:solidFill>
              </a:rPr>
              <a:t>2</a:t>
            </a:r>
            <a:br>
              <a:rPr lang="en-US" sz="3200" dirty="0">
                <a:solidFill>
                  <a:schemeClr val="tx1"/>
                </a:solidFill>
              </a:rPr>
            </a:br>
            <a:br>
              <a:rPr lang="en-US" sz="3200" dirty="0">
                <a:solidFill>
                  <a:schemeClr val="tx1"/>
                </a:solidFill>
              </a:rPr>
            </a:br>
            <a:br>
              <a:rPr lang="en-US" sz="3200" dirty="0">
                <a:solidFill>
                  <a:schemeClr val="tx1"/>
                </a:solidFill>
              </a:rPr>
            </a:br>
            <a:br>
              <a:rPr lang="en-US" sz="3200" dirty="0">
                <a:solidFill>
                  <a:schemeClr val="tx1"/>
                </a:solidFill>
              </a:rPr>
            </a:br>
            <a:endParaRPr lang="en-US" sz="3200" dirty="0">
              <a:solidFill>
                <a:schemeClr val="tx1"/>
              </a:solidFill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D23B2CD-009B-425A-9616-1E1AD1D5AB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356687" y="1930986"/>
            <a:ext cx="0" cy="3200400"/>
          </a:xfrm>
          <a:prstGeom prst="line">
            <a:avLst/>
          </a:prstGeom>
          <a:ln w="15875" cap="sq">
            <a:solidFill>
              <a:schemeClr val="tx2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357D2BD-0342-6443-8AEC-881053622F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78363" y="2167410"/>
            <a:ext cx="6228546" cy="2963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898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91000"/>
                <a:satMod val="164000"/>
                <a:lumMod val="74000"/>
              </a:schemeClr>
              <a:schemeClr val="bg2">
                <a:hueMod val="124000"/>
                <a:satMod val="140000"/>
                <a:lumMod val="14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314C310-850D-4491-AA52-C75BEA68B6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4EC3799-3F52-48CE-85CC-83AED368E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3FC2939-BF10-4CBC-904B-74A17D4B9C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266B6D5D-11B6-40A6-9CEF-F0B0D104C5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247" y="1085549"/>
            <a:ext cx="3522393" cy="4686903"/>
          </a:xfrm>
        </p:spPr>
        <p:txBody>
          <a:bodyPr anchor="ctr">
            <a:norm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School Improvement Plan 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(SIP)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89E20C7-BB50-4317-93C7-90C8ED80B2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930986"/>
            <a:ext cx="0" cy="3200400"/>
          </a:xfrm>
          <a:prstGeom prst="line">
            <a:avLst/>
          </a:prstGeom>
          <a:ln w="15875" cap="sq"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1399" y="1085549"/>
            <a:ext cx="5969499" cy="4686903"/>
          </a:xfrm>
        </p:spPr>
        <p:txBody>
          <a:bodyPr anchor="ctr">
            <a:normAutofit/>
          </a:bodyPr>
          <a:lstStyle/>
          <a:p>
            <a:pPr marL="0" indent="0">
              <a:buNone/>
              <a:defRPr/>
            </a:pPr>
            <a:r>
              <a:rPr lang="en-US" sz="2800" dirty="0">
                <a:solidFill>
                  <a:schemeClr val="tx1"/>
                </a:solidFill>
              </a:rPr>
              <a:t>The SIP documents: </a:t>
            </a:r>
          </a:p>
          <a:p>
            <a:pPr lvl="1">
              <a:defRPr/>
            </a:pPr>
            <a:r>
              <a:rPr lang="en-US" sz="2800" dirty="0">
                <a:solidFill>
                  <a:schemeClr val="tx1"/>
                </a:solidFill>
              </a:rPr>
              <a:t>Academic Successes </a:t>
            </a:r>
          </a:p>
          <a:p>
            <a:pPr lvl="1">
              <a:defRPr/>
            </a:pPr>
            <a:r>
              <a:rPr lang="en-US" sz="2800" dirty="0">
                <a:solidFill>
                  <a:schemeClr val="tx1"/>
                </a:solidFill>
              </a:rPr>
              <a:t>Academic Challenges</a:t>
            </a:r>
          </a:p>
          <a:p>
            <a:pPr lvl="1">
              <a:defRPr/>
            </a:pPr>
            <a:r>
              <a:rPr lang="en-US" sz="2800" dirty="0">
                <a:solidFill>
                  <a:schemeClr val="tx1"/>
                </a:solidFill>
              </a:rPr>
              <a:t>Academic Goals</a:t>
            </a:r>
          </a:p>
          <a:p>
            <a:pPr lvl="1">
              <a:defRPr/>
            </a:pPr>
            <a:r>
              <a:rPr lang="en-US" sz="2800" dirty="0">
                <a:solidFill>
                  <a:schemeClr val="tx1"/>
                </a:solidFill>
              </a:rPr>
              <a:t>Action Steps/Strategies</a:t>
            </a:r>
          </a:p>
        </p:txBody>
      </p:sp>
    </p:spTree>
    <p:extLst>
      <p:ext uri="{BB962C8B-B14F-4D97-AF65-F5344CB8AC3E}">
        <p14:creationId xmlns:p14="http://schemas.microsoft.com/office/powerpoint/2010/main" val="23400195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EBEBEB"/>
                </a:solidFill>
              </a:rPr>
              <a:t>School Improvement Plan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89F8D6A-7B10-1B50-E9FD-73815BDE7B9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39753843"/>
              </p:ext>
            </p:extLst>
          </p:nvPr>
        </p:nvGraphicFramePr>
        <p:xfrm>
          <a:off x="1286934" y="2925232"/>
          <a:ext cx="9838266" cy="32374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99149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D105174-071A-4257-860A-5EE2D11DD5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13" name="Freeform 5">
            <a:extLst>
              <a:ext uri="{FF2B5EF4-FFF2-40B4-BE49-F238E27FC236}">
                <a16:creationId xmlns:a16="http://schemas.microsoft.com/office/drawing/2014/main" id="{E17B217C-3C66-46B3-9E9D-2771AA2A23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A848D99-5D8B-49F5-97E9-AA7C3F5F2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9483" y="629265"/>
            <a:ext cx="6813755" cy="381174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en-US" dirty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3" r="1849" b="7880"/>
          <a:stretch/>
        </p:blipFill>
        <p:spPr>
          <a:xfrm>
            <a:off x="2573641" y="1143000"/>
            <a:ext cx="7533928" cy="4714875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695125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2958</TotalTime>
  <Words>818</Words>
  <Application>Microsoft Office PowerPoint</Application>
  <PresentationFormat>Widescreen</PresentationFormat>
  <Paragraphs>101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Century Gothic</vt:lpstr>
      <vt:lpstr>Rockwell</vt:lpstr>
      <vt:lpstr>Wingdings</vt:lpstr>
      <vt:lpstr>Wingdings 3</vt:lpstr>
      <vt:lpstr>Ion Boardroom</vt:lpstr>
      <vt:lpstr>Southwind High School  Annual Title I Meeting </vt:lpstr>
      <vt:lpstr>Purpose of Title I</vt:lpstr>
      <vt:lpstr>     </vt:lpstr>
      <vt:lpstr>School/Parent Compact</vt:lpstr>
      <vt:lpstr>Family Engagement Plan </vt:lpstr>
      <vt:lpstr>Opportunities for Parental Involvement</vt:lpstr>
      <vt:lpstr>Parent’s Right to Know</vt:lpstr>
      <vt:lpstr>Parent’s Right to Know</vt:lpstr>
      <vt:lpstr>Student Code of Conduct (Policy 6022)</vt:lpstr>
      <vt:lpstr>Availability of Parent Training Sessions </vt:lpstr>
      <vt:lpstr>Reporting Student Progress</vt:lpstr>
      <vt:lpstr>IMPORTANT DATES:</vt:lpstr>
      <vt:lpstr>Southwind High</vt:lpstr>
      <vt:lpstr>   TVAAS GROWTH SCORE  2024 - 2025 LEVEL  2    </vt:lpstr>
      <vt:lpstr>School Improvement Plan  (SIP)</vt:lpstr>
      <vt:lpstr>School Improvement Plan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Southwind High School</dc:title>
  <dc:creator>TEMEKA L DICKENSON</dc:creator>
  <cp:lastModifiedBy>TEMEKA L DICKENSON</cp:lastModifiedBy>
  <cp:revision>68</cp:revision>
  <cp:lastPrinted>2023-09-07T13:37:09Z</cp:lastPrinted>
  <dcterms:created xsi:type="dcterms:W3CDTF">2020-09-25T14:17:35Z</dcterms:created>
  <dcterms:modified xsi:type="dcterms:W3CDTF">2025-11-19T15:47:21Z</dcterms:modified>
</cp:coreProperties>
</file>