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y="5143500" cx="9144000"/>
  <p:notesSz cx="6858000" cy="9144000"/>
  <p:embeddedFontLst>
    <p:embeddedFont>
      <p:font typeface="Roboto Thin"/>
      <p:regular r:id="rId50"/>
      <p:bold r:id="rId51"/>
      <p:italic r:id="rId52"/>
      <p:boldItalic r:id="rId53"/>
    </p:embeddedFont>
    <p:embeddedFont>
      <p:font typeface="Roboto"/>
      <p:regular r:id="rId54"/>
      <p:bold r:id="rId55"/>
      <p:italic r:id="rId56"/>
      <p:boldItalic r:id="rId57"/>
    </p:embeddedFont>
    <p:embeddedFont>
      <p:font typeface="Roboto Medium"/>
      <p:regular r:id="rId58"/>
      <p:bold r:id="rId59"/>
      <p:italic r:id="rId60"/>
      <p:boldItalic r:id="rId61"/>
    </p:embeddedFont>
    <p:embeddedFont>
      <p:font typeface="Proxima Nova"/>
      <p:regular r:id="rId62"/>
      <p:bold r:id="rId63"/>
      <p:italic r:id="rId64"/>
      <p:boldItalic r:id="rId65"/>
    </p:embeddedFont>
    <p:embeddedFont>
      <p:font typeface="Nunito"/>
      <p:regular r:id="rId66"/>
      <p:bold r:id="rId67"/>
      <p:italic r:id="rId68"/>
      <p:boldItalic r:id="rId69"/>
    </p:embeddedFont>
    <p:embeddedFont>
      <p:font typeface="Lato"/>
      <p:regular r:id="rId70"/>
      <p:bold r:id="rId71"/>
      <p:italic r:id="rId72"/>
      <p:boldItalic r:id="rId73"/>
    </p:embeddedFont>
    <p:embeddedFont>
      <p:font typeface="Questrial"/>
      <p:regular r:id="rId7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Samantha Bloom"/>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922049-4B46-4C4E-A656-CA0E63BDC1AB}">
  <a:tblStyle styleId="{24922049-4B46-4C4E-A656-CA0E63BDC1A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Lato-boldItalic.fntdata"/><Relationship Id="rId72" Type="http://schemas.openxmlformats.org/officeDocument/2006/relationships/font" Target="fonts/Lato-italic.fntdata"/><Relationship Id="rId31" Type="http://schemas.openxmlformats.org/officeDocument/2006/relationships/slide" Target="slides/slide24.xml"/><Relationship Id="rId30" Type="http://schemas.openxmlformats.org/officeDocument/2006/relationships/slide" Target="slides/slide23.xml"/><Relationship Id="rId74" Type="http://schemas.openxmlformats.org/officeDocument/2006/relationships/font" Target="fonts/Questrial-regular.fntdata"/><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71" Type="http://schemas.openxmlformats.org/officeDocument/2006/relationships/font" Target="fonts/Lato-bold.fntdata"/><Relationship Id="rId70" Type="http://schemas.openxmlformats.org/officeDocument/2006/relationships/font" Target="fonts/Lato-regular.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font" Target="fonts/ProximaNova-regular.fntdata"/><Relationship Id="rId61" Type="http://schemas.openxmlformats.org/officeDocument/2006/relationships/font" Target="fonts/RobotoMedium-boldItalic.fntdata"/><Relationship Id="rId20" Type="http://schemas.openxmlformats.org/officeDocument/2006/relationships/slide" Target="slides/slide13.xml"/><Relationship Id="rId64" Type="http://schemas.openxmlformats.org/officeDocument/2006/relationships/font" Target="fonts/ProximaNova-italic.fntdata"/><Relationship Id="rId63" Type="http://schemas.openxmlformats.org/officeDocument/2006/relationships/font" Target="fonts/ProximaNova-bold.fntdata"/><Relationship Id="rId22" Type="http://schemas.openxmlformats.org/officeDocument/2006/relationships/slide" Target="slides/slide15.xml"/><Relationship Id="rId66" Type="http://schemas.openxmlformats.org/officeDocument/2006/relationships/font" Target="fonts/Nunito-regular.fntdata"/><Relationship Id="rId21" Type="http://schemas.openxmlformats.org/officeDocument/2006/relationships/slide" Target="slides/slide14.xml"/><Relationship Id="rId65" Type="http://schemas.openxmlformats.org/officeDocument/2006/relationships/font" Target="fonts/ProximaNova-boldItalic.fntdata"/><Relationship Id="rId24" Type="http://schemas.openxmlformats.org/officeDocument/2006/relationships/slide" Target="slides/slide17.xml"/><Relationship Id="rId68" Type="http://schemas.openxmlformats.org/officeDocument/2006/relationships/font" Target="fonts/Nunito-italic.fntdata"/><Relationship Id="rId23" Type="http://schemas.openxmlformats.org/officeDocument/2006/relationships/slide" Target="slides/slide16.xml"/><Relationship Id="rId67" Type="http://schemas.openxmlformats.org/officeDocument/2006/relationships/font" Target="fonts/Nunito-bold.fntdata"/><Relationship Id="rId60" Type="http://schemas.openxmlformats.org/officeDocument/2006/relationships/font" Target="fonts/RobotoMedium-italic.fntdata"/><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Nunito-boldItalic.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RobotoThin-bold.fntdata"/><Relationship Id="rId50" Type="http://schemas.openxmlformats.org/officeDocument/2006/relationships/font" Target="fonts/RobotoThin-regular.fntdata"/><Relationship Id="rId53" Type="http://schemas.openxmlformats.org/officeDocument/2006/relationships/font" Target="fonts/RobotoThin-boldItalic.fntdata"/><Relationship Id="rId52" Type="http://schemas.openxmlformats.org/officeDocument/2006/relationships/font" Target="fonts/RobotoThin-italic.fntdata"/><Relationship Id="rId11" Type="http://schemas.openxmlformats.org/officeDocument/2006/relationships/slide" Target="slides/slide4.xml"/><Relationship Id="rId55" Type="http://schemas.openxmlformats.org/officeDocument/2006/relationships/font" Target="fonts/Roboto-bold.fntdata"/><Relationship Id="rId10" Type="http://schemas.openxmlformats.org/officeDocument/2006/relationships/slide" Target="slides/slide3.xml"/><Relationship Id="rId54" Type="http://schemas.openxmlformats.org/officeDocument/2006/relationships/font" Target="fonts/Roboto-regular.fntdata"/><Relationship Id="rId13" Type="http://schemas.openxmlformats.org/officeDocument/2006/relationships/slide" Target="slides/slide6.xml"/><Relationship Id="rId57" Type="http://schemas.openxmlformats.org/officeDocument/2006/relationships/font" Target="fonts/Roboto-boldItalic.fntdata"/><Relationship Id="rId12" Type="http://schemas.openxmlformats.org/officeDocument/2006/relationships/slide" Target="slides/slide5.xml"/><Relationship Id="rId56" Type="http://schemas.openxmlformats.org/officeDocument/2006/relationships/font" Target="fonts/Roboto-italic.fntdata"/><Relationship Id="rId15" Type="http://schemas.openxmlformats.org/officeDocument/2006/relationships/slide" Target="slides/slide8.xml"/><Relationship Id="rId59" Type="http://schemas.openxmlformats.org/officeDocument/2006/relationships/font" Target="fonts/RobotoMedium-bold.fntdata"/><Relationship Id="rId14" Type="http://schemas.openxmlformats.org/officeDocument/2006/relationships/slide" Target="slides/slide7.xml"/><Relationship Id="rId58" Type="http://schemas.openxmlformats.org/officeDocument/2006/relationships/font" Target="fonts/RobotoMedium-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11-25T18:23:19.310">
    <p:pos x="6000" y="0"/>
    <p:text>@jill.gordee@rockford883.org  Update</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5-11-25T18:19:29.943">
    <p:pos x="6000" y="0"/>
    <p:text>@jill.gordee@rockford883.org Print for 10th &amp; 11th grade
_Assigned to Jill Gordee_</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262806a52e5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262806a52e5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62806a52e5_0_2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62806a52e5_0_2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62806a52e5_0_2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62806a52e5_0_2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62806a52e5_0_2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62806a52e5_0_2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62806a52e5_0_2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62806a52e5_0_2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263286b089a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263286b089a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63286b089a_0_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263286b089a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1ed788dd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1ed788dd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a9c9b4aa1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a9c9b4aa1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263286b089a_0_6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263286b089a_0_6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1f069c1fca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1f069c1fca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63286b089a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63286b089a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1ed788ddf3_0_3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1ed788ddf3_0_3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263286b089a_0_6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263286b089a_0_6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0391758de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0391758de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17fce58547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17fce58547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a9c9b4aa1d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a9c9b4aa1d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a9c9b4aa1d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a9c9b4aa1d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a9c9b4aa1d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a9c9b4aa1d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17fce58547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17fce58547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263286b089a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263286b089a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263286b089a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263286b089a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63286b089a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263286b089a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63286b089a_0_7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63286b089a_0_7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262806a52e5_0_2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262806a52e5_0_2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262806a52e5_0_2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262806a52e5_0_2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a3e461666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a3e461666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63286b089a_0_8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63286b089a_0_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 want to take DP Physics, make sure to take physics 10.</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a3e461666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2a3e461666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1f35b2062e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1f35b2062e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62806a52e5_0_2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62806a52e5_0_2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62806a52e5_0_2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62806a52e5_0_2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62806a52e5_0_2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262806a52e5_0_2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62806a52e5_0_25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62806a52e5_0_2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62806a52e5_0_2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62806a52e5_0_2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62806a52e5_0_2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62806a52e5_0_2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62806a52e5_0_25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262806a52e5_0_25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62806a52e5_0_2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262806a52e5_0_25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62806a52e5_0_25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62806a52e5_0_25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62806a52e5_0_2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62806a52e5_0_25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1b26e6407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31b26e6407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38761D"/>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000000"/>
              </a:buClr>
              <a:buSzPts val="1600"/>
              <a:buNone/>
              <a:defRPr sz="1600">
                <a:solidFill>
                  <a:srgbClr val="000000"/>
                </a:solidFill>
              </a:defRPr>
            </a:lvl1pPr>
            <a:lvl2pPr lvl="1" algn="ctr">
              <a:lnSpc>
                <a:spcPct val="100000"/>
              </a:lnSpc>
              <a:spcBef>
                <a:spcPts val="0"/>
              </a:spcBef>
              <a:spcAft>
                <a:spcPts val="0"/>
              </a:spcAft>
              <a:buClr>
                <a:srgbClr val="000000"/>
              </a:buClr>
              <a:buSzPts val="1600"/>
              <a:buNone/>
              <a:defRPr sz="1600">
                <a:solidFill>
                  <a:srgbClr val="000000"/>
                </a:solidFill>
              </a:defRPr>
            </a:lvl2pPr>
            <a:lvl3pPr lvl="2" algn="ctr">
              <a:lnSpc>
                <a:spcPct val="100000"/>
              </a:lnSpc>
              <a:spcBef>
                <a:spcPts val="0"/>
              </a:spcBef>
              <a:spcAft>
                <a:spcPts val="0"/>
              </a:spcAft>
              <a:buClr>
                <a:srgbClr val="000000"/>
              </a:buClr>
              <a:buSzPts val="1600"/>
              <a:buNone/>
              <a:defRPr sz="1600">
                <a:solidFill>
                  <a:srgbClr val="000000"/>
                </a:solidFill>
              </a:defRPr>
            </a:lvl3pPr>
            <a:lvl4pPr lvl="3" algn="ctr">
              <a:lnSpc>
                <a:spcPct val="100000"/>
              </a:lnSpc>
              <a:spcBef>
                <a:spcPts val="0"/>
              </a:spcBef>
              <a:spcAft>
                <a:spcPts val="0"/>
              </a:spcAft>
              <a:buClr>
                <a:srgbClr val="000000"/>
              </a:buClr>
              <a:buSzPts val="1600"/>
              <a:buNone/>
              <a:defRPr sz="1600">
                <a:solidFill>
                  <a:srgbClr val="000000"/>
                </a:solidFill>
              </a:defRPr>
            </a:lvl4pPr>
            <a:lvl5pPr lvl="4" algn="ctr">
              <a:lnSpc>
                <a:spcPct val="100000"/>
              </a:lnSpc>
              <a:spcBef>
                <a:spcPts val="0"/>
              </a:spcBef>
              <a:spcAft>
                <a:spcPts val="0"/>
              </a:spcAft>
              <a:buClr>
                <a:srgbClr val="000000"/>
              </a:buClr>
              <a:buSzPts val="1600"/>
              <a:buNone/>
              <a:defRPr sz="1600">
                <a:solidFill>
                  <a:srgbClr val="000000"/>
                </a:solidFill>
              </a:defRPr>
            </a:lvl5pPr>
            <a:lvl6pPr lvl="5" algn="ctr">
              <a:lnSpc>
                <a:spcPct val="100000"/>
              </a:lnSpc>
              <a:spcBef>
                <a:spcPts val="0"/>
              </a:spcBef>
              <a:spcAft>
                <a:spcPts val="0"/>
              </a:spcAft>
              <a:buClr>
                <a:srgbClr val="000000"/>
              </a:buClr>
              <a:buSzPts val="1600"/>
              <a:buNone/>
              <a:defRPr sz="1600">
                <a:solidFill>
                  <a:srgbClr val="000000"/>
                </a:solidFill>
              </a:defRPr>
            </a:lvl6pPr>
            <a:lvl7pPr lvl="6" algn="ctr">
              <a:lnSpc>
                <a:spcPct val="100000"/>
              </a:lnSpc>
              <a:spcBef>
                <a:spcPts val="0"/>
              </a:spcBef>
              <a:spcAft>
                <a:spcPts val="0"/>
              </a:spcAft>
              <a:buClr>
                <a:srgbClr val="000000"/>
              </a:buClr>
              <a:buSzPts val="1600"/>
              <a:buNone/>
              <a:defRPr sz="1600">
                <a:solidFill>
                  <a:srgbClr val="000000"/>
                </a:solidFill>
              </a:defRPr>
            </a:lvl7pPr>
            <a:lvl8pPr lvl="7" algn="ctr">
              <a:lnSpc>
                <a:spcPct val="100000"/>
              </a:lnSpc>
              <a:spcBef>
                <a:spcPts val="0"/>
              </a:spcBef>
              <a:spcAft>
                <a:spcPts val="0"/>
              </a:spcAft>
              <a:buClr>
                <a:srgbClr val="000000"/>
              </a:buClr>
              <a:buSzPts val="1600"/>
              <a:buNone/>
              <a:defRPr sz="1600">
                <a:solidFill>
                  <a:srgbClr val="000000"/>
                </a:solidFill>
              </a:defRPr>
            </a:lvl8pPr>
            <a:lvl9pPr lvl="8" algn="ctr">
              <a:lnSpc>
                <a:spcPct val="100000"/>
              </a:lnSpc>
              <a:spcBef>
                <a:spcPts val="0"/>
              </a:spcBef>
              <a:spcAft>
                <a:spcPts val="0"/>
              </a:spcAft>
              <a:buClr>
                <a:srgbClr val="000000"/>
              </a:buClr>
              <a:buSzPts val="1600"/>
              <a:buNone/>
              <a:defRPr sz="1600">
                <a:solidFill>
                  <a:srgbClr val="000000"/>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38761D"/>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0000"/>
              </a:buClr>
              <a:buSzPts val="3200"/>
              <a:buNone/>
              <a:defRPr sz="3200">
                <a:solidFill>
                  <a:srgbClr val="000000"/>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rgbClr val="38761D"/>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rgbClr val="38761D"/>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rgbClr val="38761D"/>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rgbClr val="38761D"/>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38761D"/>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rgbClr val="000000"/>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000000"/>
              </a:buClr>
              <a:buSzPts val="1600"/>
              <a:buNone/>
              <a:defRPr sz="1600">
                <a:solidFill>
                  <a:srgbClr val="000000"/>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rgbClr val="000000"/>
              </a:buClr>
              <a:buSzPts val="1300"/>
              <a:buChar char="●"/>
              <a:defRPr>
                <a:solidFill>
                  <a:srgbClr val="000000"/>
                </a:solidFill>
              </a:defRPr>
            </a:lvl1pPr>
            <a:lvl2pPr indent="-298450" lvl="1" marL="914400">
              <a:spcBef>
                <a:spcPts val="0"/>
              </a:spcBef>
              <a:spcAft>
                <a:spcPts val="0"/>
              </a:spcAft>
              <a:buClr>
                <a:srgbClr val="000000"/>
              </a:buClr>
              <a:buSzPts val="1100"/>
              <a:buChar char="○"/>
              <a:defRPr>
                <a:solidFill>
                  <a:srgbClr val="000000"/>
                </a:solidFill>
              </a:defRPr>
            </a:lvl2pPr>
            <a:lvl3pPr indent="-298450" lvl="2" marL="1371600">
              <a:spcBef>
                <a:spcPts val="0"/>
              </a:spcBef>
              <a:spcAft>
                <a:spcPts val="0"/>
              </a:spcAft>
              <a:buClr>
                <a:srgbClr val="000000"/>
              </a:buClr>
              <a:buSzPts val="1100"/>
              <a:buChar char="■"/>
              <a:defRPr>
                <a:solidFill>
                  <a:srgbClr val="000000"/>
                </a:solidFill>
              </a:defRPr>
            </a:lvl3pPr>
            <a:lvl4pPr indent="-298450" lvl="3" marL="1828800">
              <a:spcBef>
                <a:spcPts val="0"/>
              </a:spcBef>
              <a:spcAft>
                <a:spcPts val="0"/>
              </a:spcAft>
              <a:buClr>
                <a:srgbClr val="000000"/>
              </a:buClr>
              <a:buSzPts val="1100"/>
              <a:buChar char="●"/>
              <a:defRPr>
                <a:solidFill>
                  <a:srgbClr val="000000"/>
                </a:solidFill>
              </a:defRPr>
            </a:lvl4pPr>
            <a:lvl5pPr indent="-298450" lvl="4" marL="2286000">
              <a:spcBef>
                <a:spcPts val="0"/>
              </a:spcBef>
              <a:spcAft>
                <a:spcPts val="0"/>
              </a:spcAft>
              <a:buClr>
                <a:srgbClr val="000000"/>
              </a:buClr>
              <a:buSzPts val="1100"/>
              <a:buChar char="○"/>
              <a:defRPr>
                <a:solidFill>
                  <a:srgbClr val="000000"/>
                </a:solidFill>
              </a:defRPr>
            </a:lvl5pPr>
            <a:lvl6pPr indent="-298450" lvl="5" marL="2743200">
              <a:spcBef>
                <a:spcPts val="0"/>
              </a:spcBef>
              <a:spcAft>
                <a:spcPts val="0"/>
              </a:spcAft>
              <a:buClr>
                <a:srgbClr val="000000"/>
              </a:buClr>
              <a:buSzPts val="1100"/>
              <a:buChar char="■"/>
              <a:defRPr>
                <a:solidFill>
                  <a:srgbClr val="000000"/>
                </a:solidFill>
              </a:defRPr>
            </a:lvl6pPr>
            <a:lvl7pPr indent="-298450" lvl="6" marL="3200400">
              <a:spcBef>
                <a:spcPts val="0"/>
              </a:spcBef>
              <a:spcAft>
                <a:spcPts val="0"/>
              </a:spcAft>
              <a:buClr>
                <a:srgbClr val="000000"/>
              </a:buClr>
              <a:buSzPts val="1100"/>
              <a:buChar char="●"/>
              <a:defRPr>
                <a:solidFill>
                  <a:srgbClr val="000000"/>
                </a:solidFill>
              </a:defRPr>
            </a:lvl7pPr>
            <a:lvl8pPr indent="-298450" lvl="7" marL="3657600">
              <a:spcBef>
                <a:spcPts val="0"/>
              </a:spcBef>
              <a:spcAft>
                <a:spcPts val="0"/>
              </a:spcAft>
              <a:buClr>
                <a:srgbClr val="000000"/>
              </a:buClr>
              <a:buSzPts val="1100"/>
              <a:buChar char="○"/>
              <a:defRPr>
                <a:solidFill>
                  <a:srgbClr val="000000"/>
                </a:solidFill>
              </a:defRPr>
            </a:lvl8pPr>
            <a:lvl9pPr indent="-298450" lvl="8" marL="4114800">
              <a:spcBef>
                <a:spcPts val="0"/>
              </a:spcBef>
              <a:spcAft>
                <a:spcPts val="0"/>
              </a:spcAft>
              <a:buClr>
                <a:srgbClr val="000000"/>
              </a:buClr>
              <a:buSzPts val="1100"/>
              <a:buChar char="■"/>
              <a:defRPr>
                <a:solidFill>
                  <a:srgbClr val="000000"/>
                </a:solidFill>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rgbClr val="38761D"/>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38761D"/>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000000"/>
              </a:buClr>
              <a:buSzPts val="8600"/>
              <a:buNone/>
              <a:defRPr sz="8600">
                <a:solidFill>
                  <a:srgbClr val="000000"/>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rgbClr val="000000"/>
              </a:buClr>
              <a:buSzPts val="1300"/>
              <a:buChar char="●"/>
              <a:defRPr>
                <a:solidFill>
                  <a:srgbClr val="000000"/>
                </a:solidFill>
              </a:defRPr>
            </a:lvl1pPr>
            <a:lvl2pPr indent="-298450" lvl="1" marL="914400" algn="ctr">
              <a:spcBef>
                <a:spcPts val="0"/>
              </a:spcBef>
              <a:spcAft>
                <a:spcPts val="0"/>
              </a:spcAft>
              <a:buClr>
                <a:srgbClr val="000000"/>
              </a:buClr>
              <a:buSzPts val="1100"/>
              <a:buChar char="○"/>
              <a:defRPr>
                <a:solidFill>
                  <a:srgbClr val="000000"/>
                </a:solidFill>
              </a:defRPr>
            </a:lvl2pPr>
            <a:lvl3pPr indent="-298450" lvl="2" marL="1371600" algn="ctr">
              <a:spcBef>
                <a:spcPts val="0"/>
              </a:spcBef>
              <a:spcAft>
                <a:spcPts val="0"/>
              </a:spcAft>
              <a:buClr>
                <a:srgbClr val="000000"/>
              </a:buClr>
              <a:buSzPts val="1100"/>
              <a:buChar char="■"/>
              <a:defRPr>
                <a:solidFill>
                  <a:srgbClr val="000000"/>
                </a:solidFill>
              </a:defRPr>
            </a:lvl3pPr>
            <a:lvl4pPr indent="-298450" lvl="3" marL="1828800" algn="ctr">
              <a:spcBef>
                <a:spcPts val="0"/>
              </a:spcBef>
              <a:spcAft>
                <a:spcPts val="0"/>
              </a:spcAft>
              <a:buClr>
                <a:srgbClr val="000000"/>
              </a:buClr>
              <a:buSzPts val="1100"/>
              <a:buChar char="●"/>
              <a:defRPr>
                <a:solidFill>
                  <a:srgbClr val="000000"/>
                </a:solidFill>
              </a:defRPr>
            </a:lvl4pPr>
            <a:lvl5pPr indent="-298450" lvl="4" marL="2286000" algn="ctr">
              <a:spcBef>
                <a:spcPts val="0"/>
              </a:spcBef>
              <a:spcAft>
                <a:spcPts val="0"/>
              </a:spcAft>
              <a:buClr>
                <a:srgbClr val="000000"/>
              </a:buClr>
              <a:buSzPts val="1100"/>
              <a:buChar char="○"/>
              <a:defRPr>
                <a:solidFill>
                  <a:srgbClr val="000000"/>
                </a:solidFill>
              </a:defRPr>
            </a:lvl5pPr>
            <a:lvl6pPr indent="-298450" lvl="5" marL="2743200" algn="ctr">
              <a:spcBef>
                <a:spcPts val="0"/>
              </a:spcBef>
              <a:spcAft>
                <a:spcPts val="0"/>
              </a:spcAft>
              <a:buClr>
                <a:srgbClr val="000000"/>
              </a:buClr>
              <a:buSzPts val="1100"/>
              <a:buChar char="■"/>
              <a:defRPr>
                <a:solidFill>
                  <a:srgbClr val="000000"/>
                </a:solidFill>
              </a:defRPr>
            </a:lvl6pPr>
            <a:lvl7pPr indent="-298450" lvl="6" marL="3200400" algn="ctr">
              <a:spcBef>
                <a:spcPts val="0"/>
              </a:spcBef>
              <a:spcAft>
                <a:spcPts val="0"/>
              </a:spcAft>
              <a:buClr>
                <a:srgbClr val="000000"/>
              </a:buClr>
              <a:buSzPts val="1100"/>
              <a:buChar char="●"/>
              <a:defRPr>
                <a:solidFill>
                  <a:srgbClr val="000000"/>
                </a:solidFill>
              </a:defRPr>
            </a:lvl7pPr>
            <a:lvl8pPr indent="-298450" lvl="7" marL="3657600" algn="ctr">
              <a:spcBef>
                <a:spcPts val="0"/>
              </a:spcBef>
              <a:spcAft>
                <a:spcPts val="0"/>
              </a:spcAft>
              <a:buClr>
                <a:srgbClr val="000000"/>
              </a:buClr>
              <a:buSzPts val="1100"/>
              <a:buChar char="○"/>
              <a:defRPr>
                <a:solidFill>
                  <a:srgbClr val="000000"/>
                </a:solidFill>
              </a:defRPr>
            </a:lvl8pPr>
            <a:lvl9pPr indent="-298450" lvl="8" marL="4114800" algn="ctr">
              <a:spcBef>
                <a:spcPts val="0"/>
              </a:spcBef>
              <a:spcAft>
                <a:spcPts val="0"/>
              </a:spcAft>
              <a:buClr>
                <a:srgbClr val="000000"/>
              </a:buClr>
              <a:buSzPts val="1100"/>
              <a:buChar char="■"/>
              <a:defRPr>
                <a:solidFill>
                  <a:srgbClr val="000000"/>
                </a:solidFill>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3" name="Shape 123"/>
        <p:cNvGrpSpPr/>
        <p:nvPr/>
      </p:nvGrpSpPr>
      <p:grpSpPr>
        <a:xfrm>
          <a:off x="0" y="0"/>
          <a:ext cx="0" cy="0"/>
          <a:chOff x="0" y="0"/>
          <a:chExt cx="0" cy="0"/>
        </a:xfrm>
      </p:grpSpPr>
      <p:sp>
        <p:nvSpPr>
          <p:cNvPr id="124" name="Google Shape;124;p13"/>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rmAutofit/>
          </a:bodyPr>
          <a:lstStyle>
            <a:lvl1pPr lvl="0" rtl="0" algn="l">
              <a:spcBef>
                <a:spcPts val="0"/>
              </a:spcBef>
              <a:spcAft>
                <a:spcPts val="0"/>
              </a:spcAft>
              <a:buClr>
                <a:schemeClr val="accent1"/>
              </a:buClr>
              <a:buSzPts val="2700"/>
              <a:buFont typeface="Trebuchet MS"/>
              <a:buNone/>
              <a:defRPr sz="2700"/>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rtl="0" algn="l">
              <a:spcBef>
                <a:spcPts val="0"/>
              </a:spcBef>
              <a:spcAft>
                <a:spcPts val="0"/>
              </a:spcAft>
              <a:buSzPts val="2800"/>
              <a:buNone/>
              <a:defRPr/>
            </a:lvl6pPr>
            <a:lvl7pPr lvl="6" rtl="0" algn="l">
              <a:spcBef>
                <a:spcPts val="0"/>
              </a:spcBef>
              <a:spcAft>
                <a:spcPts val="0"/>
              </a:spcAft>
              <a:buSzPts val="2800"/>
              <a:buNone/>
              <a:defRPr/>
            </a:lvl7pPr>
            <a:lvl8pPr lvl="7" rtl="0" algn="l">
              <a:spcBef>
                <a:spcPts val="0"/>
              </a:spcBef>
              <a:spcAft>
                <a:spcPts val="0"/>
              </a:spcAft>
              <a:buSzPts val="2800"/>
              <a:buNone/>
              <a:defRPr/>
            </a:lvl8pPr>
            <a:lvl9pPr lvl="8" rtl="0" algn="l">
              <a:spcBef>
                <a:spcPts val="0"/>
              </a:spcBef>
              <a:spcAft>
                <a:spcPts val="0"/>
              </a:spcAft>
              <a:buSzPts val="2800"/>
              <a:buNone/>
              <a:defRPr/>
            </a:lvl9pPr>
          </a:lstStyle>
          <a:p/>
        </p:txBody>
      </p:sp>
      <p:sp>
        <p:nvSpPr>
          <p:cNvPr id="125" name="Google Shape;125;p13"/>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rmAutofit/>
          </a:bodyPr>
          <a:lstStyle>
            <a:lvl1pPr indent="-298450" lvl="0" marL="457200" rtl="0" algn="l">
              <a:spcBef>
                <a:spcPts val="800"/>
              </a:spcBef>
              <a:spcAft>
                <a:spcPts val="0"/>
              </a:spcAft>
              <a:buSzPts val="1100"/>
              <a:buChar char="●"/>
              <a:defRPr/>
            </a:lvl1pPr>
            <a:lvl2pPr indent="-298450" lvl="1" marL="914400" rtl="0" algn="l">
              <a:spcBef>
                <a:spcPts val="800"/>
              </a:spcBef>
              <a:spcAft>
                <a:spcPts val="0"/>
              </a:spcAft>
              <a:buSzPts val="1100"/>
              <a:buChar char="○"/>
              <a:defRPr/>
            </a:lvl2pPr>
            <a:lvl3pPr indent="-298450" lvl="2" marL="1371600" rtl="0" algn="l">
              <a:spcBef>
                <a:spcPts val="800"/>
              </a:spcBef>
              <a:spcAft>
                <a:spcPts val="0"/>
              </a:spcAft>
              <a:buSzPts val="1100"/>
              <a:buChar char="■"/>
              <a:defRPr/>
            </a:lvl3pPr>
            <a:lvl4pPr indent="-298450" lvl="3" marL="1828800" rtl="0" algn="l">
              <a:spcBef>
                <a:spcPts val="800"/>
              </a:spcBef>
              <a:spcAft>
                <a:spcPts val="0"/>
              </a:spcAft>
              <a:buSzPts val="1100"/>
              <a:buChar char="●"/>
              <a:defRPr/>
            </a:lvl4pPr>
            <a:lvl5pPr indent="-298450" lvl="4" marL="2286000" rtl="0" algn="l">
              <a:spcBef>
                <a:spcPts val="800"/>
              </a:spcBef>
              <a:spcAft>
                <a:spcPts val="0"/>
              </a:spcAft>
              <a:buSzPts val="1100"/>
              <a:buChar char="○"/>
              <a:defRPr/>
            </a:lvl5pPr>
            <a:lvl6pPr indent="-298450" lvl="5" marL="2743200" rtl="0" algn="l">
              <a:spcBef>
                <a:spcPts val="800"/>
              </a:spcBef>
              <a:spcAft>
                <a:spcPts val="0"/>
              </a:spcAft>
              <a:buSzPts val="1100"/>
              <a:buChar char="■"/>
              <a:defRPr/>
            </a:lvl6pPr>
            <a:lvl7pPr indent="-298450" lvl="6" marL="3200400" rtl="0" algn="l">
              <a:spcBef>
                <a:spcPts val="800"/>
              </a:spcBef>
              <a:spcAft>
                <a:spcPts val="0"/>
              </a:spcAft>
              <a:buSzPts val="1100"/>
              <a:buChar char="●"/>
              <a:defRPr/>
            </a:lvl7pPr>
            <a:lvl8pPr indent="-298450" lvl="7" marL="3657600" rtl="0" algn="l">
              <a:spcBef>
                <a:spcPts val="800"/>
              </a:spcBef>
              <a:spcAft>
                <a:spcPts val="0"/>
              </a:spcAft>
              <a:buSzPts val="1100"/>
              <a:buChar char="○"/>
              <a:defRPr/>
            </a:lvl8pPr>
            <a:lvl9pPr indent="-298450" lvl="8" marL="4114800" rtl="0" algn="l">
              <a:spcBef>
                <a:spcPts val="800"/>
              </a:spcBef>
              <a:spcAft>
                <a:spcPts val="0"/>
              </a:spcAft>
              <a:buSzPts val="1100"/>
              <a:buChar char="■"/>
              <a:defRPr/>
            </a:lvl9pPr>
          </a:lstStyle>
          <a:p/>
        </p:txBody>
      </p:sp>
      <p:sp>
        <p:nvSpPr>
          <p:cNvPr id="126" name="Google Shape;126;p13"/>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27" name="Google Shape;127;p13"/>
          <p:cNvSpPr txBox="1"/>
          <p:nvPr>
            <p:ph idx="11" type="ftr"/>
          </p:nvPr>
        </p:nvSpPr>
        <p:spPr>
          <a:xfrm>
            <a:off x="508000" y="4531022"/>
            <a:ext cx="47232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128" name="Google Shape;128;p13"/>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rgbClr val="38761D"/>
              </a:buClr>
              <a:buSzPts val="2800"/>
              <a:buFont typeface="Nunito"/>
              <a:buNone/>
              <a:defRPr sz="2800">
                <a:solidFill>
                  <a:srgbClr val="38761D"/>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rhs.rockford.k12.mn.us/academics/international-baccaularettte" TargetMode="External"/><Relationship Id="rId4" Type="http://schemas.openxmlformats.org/officeDocument/2006/relationships/hyperlink" Target="https://docs.google.com/spreadsheets/d/1RwB6oBvPqLil9kcbWzlxkNYhJMno3IQYuP1Nre7NhW0/edit#gid=258856179"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comments" Target="../comments/comment1.xml"/><Relationship Id="rId4" Type="http://schemas.openxmlformats.org/officeDocument/2006/relationships/hyperlink" Target="https://www.transferology.com/index.htm" TargetMode="External"/><Relationship Id="rId5" Type="http://schemas.openxmlformats.org/officeDocument/2006/relationships/hyperlink" Target="https://docs.google.com/spreadsheets/d/1RwB6oBvPqLil9kcbWzlxkNYhJMno3IQYuP1Nre7NhW0/edit#gid=258856179" TargetMode="External"/><Relationship Id="rId6"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4.png"/><Relationship Id="rId5"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comments" Target="../comments/comment2.xml"/><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 Id="rId3" Type="http://schemas.openxmlformats.org/officeDocument/2006/relationships/image" Target="../media/image1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1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hyperlink" Target="mailto:samantha.bloom@rockford883.org" TargetMode="External"/><Relationship Id="rId4" Type="http://schemas.openxmlformats.org/officeDocument/2006/relationships/hyperlink" Target="mailto:ellie.engstrom@rockford883.org" TargetMode="External"/><Relationship Id="rId5" Type="http://schemas.openxmlformats.org/officeDocument/2006/relationships/hyperlink" Target="mailto:aimee.roehl@rockford883.org" TargetMode="External"/><Relationship Id="rId6" Type="http://schemas.openxmlformats.org/officeDocument/2006/relationships/hyperlink" Target="mailto:jill.gordee@rockford883.or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image" Target="../media/image6.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4"/>
          <p:cNvSpPr txBox="1"/>
          <p:nvPr>
            <p:ph type="ctrTitle"/>
          </p:nvPr>
        </p:nvSpPr>
        <p:spPr>
          <a:xfrm>
            <a:off x="4102201" y="1248200"/>
            <a:ext cx="41604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2026-2027 Course Selection</a:t>
            </a:r>
            <a:endParaRPr/>
          </a:p>
        </p:txBody>
      </p:sp>
      <p:sp>
        <p:nvSpPr>
          <p:cNvPr id="134" name="Google Shape;134;p14"/>
          <p:cNvSpPr txBox="1"/>
          <p:nvPr>
            <p:ph idx="1" type="subTitle"/>
          </p:nvPr>
        </p:nvSpPr>
        <p:spPr>
          <a:xfrm>
            <a:off x="4302300" y="2633475"/>
            <a:ext cx="3760200" cy="52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December 5th</a:t>
            </a:r>
            <a:endParaRPr/>
          </a:p>
        </p:txBody>
      </p:sp>
      <p:pic>
        <p:nvPicPr>
          <p:cNvPr id="135" name="Google Shape;135;p14"/>
          <p:cNvPicPr preferRelativeResize="0"/>
          <p:nvPr/>
        </p:nvPicPr>
        <p:blipFill>
          <a:blip r:embed="rId3">
            <a:alphaModFix/>
          </a:blip>
          <a:stretch>
            <a:fillRect/>
          </a:stretch>
        </p:blipFill>
        <p:spPr>
          <a:xfrm>
            <a:off x="373501" y="1095802"/>
            <a:ext cx="1412800" cy="1670425"/>
          </a:xfrm>
          <a:prstGeom prst="rect">
            <a:avLst/>
          </a:prstGeom>
          <a:noFill/>
          <a:ln>
            <a:noFill/>
          </a:ln>
        </p:spPr>
      </p:pic>
      <p:pic>
        <p:nvPicPr>
          <p:cNvPr id="136" name="Google Shape;136;p14"/>
          <p:cNvPicPr preferRelativeResize="0"/>
          <p:nvPr/>
        </p:nvPicPr>
        <p:blipFill>
          <a:blip r:embed="rId4">
            <a:alphaModFix/>
          </a:blip>
          <a:stretch>
            <a:fillRect/>
          </a:stretch>
        </p:blipFill>
        <p:spPr>
          <a:xfrm>
            <a:off x="445900" y="2766225"/>
            <a:ext cx="1340400" cy="132517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140" name="Shape 140"/>
        <p:cNvGrpSpPr/>
        <p:nvPr/>
      </p:nvGrpSpPr>
      <p:grpSpPr>
        <a:xfrm>
          <a:off x="0" y="0"/>
          <a:ext cx="0" cy="0"/>
          <a:chOff x="0" y="0"/>
          <a:chExt cx="0" cy="0"/>
        </a:xfrm>
      </p:grpSpPr>
      <p:sp>
        <p:nvSpPr>
          <p:cNvPr id="141" name="Google Shape;141;p1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Registration Timeline</a:t>
            </a:r>
            <a:endParaRPr/>
          </a:p>
        </p:txBody>
      </p:sp>
      <p:grpSp>
        <p:nvGrpSpPr>
          <p:cNvPr id="142" name="Google Shape;142;p15"/>
          <p:cNvGrpSpPr/>
          <p:nvPr/>
        </p:nvGrpSpPr>
        <p:grpSpPr>
          <a:xfrm>
            <a:off x="4513726" y="2082735"/>
            <a:ext cx="2281026" cy="1511040"/>
            <a:chOff x="4526676" y="2075608"/>
            <a:chExt cx="2281026" cy="1511040"/>
          </a:xfrm>
        </p:grpSpPr>
        <p:sp>
          <p:nvSpPr>
            <p:cNvPr id="143" name="Google Shape;143;p15"/>
            <p:cNvSpPr/>
            <p:nvPr/>
          </p:nvSpPr>
          <p:spPr>
            <a:xfrm>
              <a:off x="4849302" y="3079475"/>
              <a:ext cx="1958400" cy="13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 name="Google Shape;144;p15"/>
            <p:cNvGrpSpPr/>
            <p:nvPr/>
          </p:nvGrpSpPr>
          <p:grpSpPr>
            <a:xfrm>
              <a:off x="4526676" y="2075608"/>
              <a:ext cx="1780749" cy="1511040"/>
              <a:chOff x="4526676" y="2075608"/>
              <a:chExt cx="1780749" cy="1511040"/>
            </a:xfrm>
          </p:grpSpPr>
          <p:grpSp>
            <p:nvGrpSpPr>
              <p:cNvPr id="145" name="Google Shape;145;p15"/>
              <p:cNvGrpSpPr/>
              <p:nvPr/>
            </p:nvGrpSpPr>
            <p:grpSpPr>
              <a:xfrm>
                <a:off x="4808316" y="2800065"/>
                <a:ext cx="92400" cy="411825"/>
                <a:chOff x="845575" y="2563700"/>
                <a:chExt cx="92400" cy="411825"/>
              </a:xfrm>
            </p:grpSpPr>
            <p:cxnSp>
              <p:nvCxnSpPr>
                <p:cNvPr id="146" name="Google Shape;146;p15"/>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47" name="Google Shape;147;p15"/>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 name="Google Shape;148;p15"/>
              <p:cNvSpPr txBox="1"/>
              <p:nvPr/>
            </p:nvSpPr>
            <p:spPr>
              <a:xfrm>
                <a:off x="4526676" y="3215249"/>
                <a:ext cx="13989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latin typeface="Roboto"/>
                    <a:ea typeface="Roboto"/>
                    <a:cs typeface="Roboto"/>
                    <a:sym typeface="Roboto"/>
                  </a:rPr>
                  <a:t>December 10th </a:t>
                </a:r>
                <a:endParaRPr b="1" sz="1200">
                  <a:latin typeface="Roboto"/>
                  <a:ea typeface="Roboto"/>
                  <a:cs typeface="Roboto"/>
                  <a:sym typeface="Roboto"/>
                </a:endParaRPr>
              </a:p>
            </p:txBody>
          </p:sp>
          <p:sp>
            <p:nvSpPr>
              <p:cNvPr id="149" name="Google Shape;149;p15"/>
              <p:cNvSpPr txBox="1"/>
              <p:nvPr/>
            </p:nvSpPr>
            <p:spPr>
              <a:xfrm>
                <a:off x="4676624" y="2075608"/>
                <a:ext cx="16308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Launch Your Future Night 4:00-7:00</a:t>
                </a:r>
                <a:endParaRPr b="1">
                  <a:latin typeface="Roboto"/>
                  <a:ea typeface="Roboto"/>
                  <a:cs typeface="Roboto"/>
                  <a:sym typeface="Roboto"/>
                </a:endParaRPr>
              </a:p>
            </p:txBody>
          </p:sp>
        </p:grpSp>
      </p:grpSp>
      <p:grpSp>
        <p:nvGrpSpPr>
          <p:cNvPr id="150" name="Google Shape;150;p15"/>
          <p:cNvGrpSpPr/>
          <p:nvPr/>
        </p:nvGrpSpPr>
        <p:grpSpPr>
          <a:xfrm>
            <a:off x="6422851" y="2709725"/>
            <a:ext cx="2721148" cy="1735651"/>
            <a:chOff x="6435801" y="2702599"/>
            <a:chExt cx="2721148" cy="1735651"/>
          </a:xfrm>
        </p:grpSpPr>
        <p:sp>
          <p:nvSpPr>
            <p:cNvPr id="151" name="Google Shape;151;p15"/>
            <p:cNvSpPr/>
            <p:nvPr/>
          </p:nvSpPr>
          <p:spPr>
            <a:xfrm>
              <a:off x="6807650" y="3079475"/>
              <a:ext cx="2349300" cy="1335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2" name="Google Shape;152;p15"/>
            <p:cNvGrpSpPr/>
            <p:nvPr/>
          </p:nvGrpSpPr>
          <p:grpSpPr>
            <a:xfrm>
              <a:off x="6435801" y="2702599"/>
              <a:ext cx="2494571" cy="1735651"/>
              <a:chOff x="6435801" y="2702599"/>
              <a:chExt cx="2494571" cy="1735651"/>
            </a:xfrm>
          </p:grpSpPr>
          <p:grpSp>
            <p:nvGrpSpPr>
              <p:cNvPr id="153" name="Google Shape;153;p15"/>
              <p:cNvGrpSpPr/>
              <p:nvPr/>
            </p:nvGrpSpPr>
            <p:grpSpPr>
              <a:xfrm rot="10800000">
                <a:off x="6760035" y="3079467"/>
                <a:ext cx="92400" cy="411825"/>
                <a:chOff x="2070100" y="2563700"/>
                <a:chExt cx="92400" cy="411825"/>
              </a:xfrm>
            </p:grpSpPr>
            <p:cxnSp>
              <p:nvCxnSpPr>
                <p:cNvPr id="154" name="Google Shape;154;p15"/>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55" name="Google Shape;155;p15"/>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 name="Google Shape;156;p15"/>
              <p:cNvSpPr txBox="1"/>
              <p:nvPr/>
            </p:nvSpPr>
            <p:spPr>
              <a:xfrm>
                <a:off x="6435801" y="2702599"/>
                <a:ext cx="1403400" cy="3714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latin typeface="Roboto"/>
                    <a:ea typeface="Roboto"/>
                    <a:cs typeface="Roboto"/>
                    <a:sym typeface="Roboto"/>
                  </a:rPr>
                  <a:t>December 21st</a:t>
                </a:r>
                <a:endParaRPr b="1" sz="1200">
                  <a:latin typeface="Roboto"/>
                  <a:ea typeface="Roboto"/>
                  <a:cs typeface="Roboto"/>
                  <a:sym typeface="Roboto"/>
                </a:endParaRPr>
              </a:p>
            </p:txBody>
          </p:sp>
          <p:sp>
            <p:nvSpPr>
              <p:cNvPr id="157" name="Google Shape;157;p15"/>
              <p:cNvSpPr txBox="1"/>
              <p:nvPr/>
            </p:nvSpPr>
            <p:spPr>
              <a:xfrm>
                <a:off x="6676773" y="3494450"/>
                <a:ext cx="2253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Registration Closes at 3:30pm</a:t>
                </a:r>
                <a:endParaRPr b="1">
                  <a:latin typeface="Roboto"/>
                  <a:ea typeface="Roboto"/>
                  <a:cs typeface="Roboto"/>
                  <a:sym typeface="Roboto"/>
                </a:endParaRPr>
              </a:p>
            </p:txBody>
          </p:sp>
        </p:grpSp>
      </p:grpSp>
      <p:grpSp>
        <p:nvGrpSpPr>
          <p:cNvPr id="158" name="Google Shape;158;p15"/>
          <p:cNvGrpSpPr/>
          <p:nvPr/>
        </p:nvGrpSpPr>
        <p:grpSpPr>
          <a:xfrm>
            <a:off x="483066" y="2213236"/>
            <a:ext cx="2416076" cy="1694064"/>
            <a:chOff x="496000" y="2206124"/>
            <a:chExt cx="2395000" cy="1694064"/>
          </a:xfrm>
        </p:grpSpPr>
        <p:sp>
          <p:nvSpPr>
            <p:cNvPr id="159" name="Google Shape;159;p15"/>
            <p:cNvSpPr/>
            <p:nvPr/>
          </p:nvSpPr>
          <p:spPr>
            <a:xfrm>
              <a:off x="932600" y="3079475"/>
              <a:ext cx="1958400" cy="133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0" name="Google Shape;160;p15"/>
            <p:cNvGrpSpPr/>
            <p:nvPr/>
          </p:nvGrpSpPr>
          <p:grpSpPr>
            <a:xfrm>
              <a:off x="496000" y="2206124"/>
              <a:ext cx="2253600" cy="1694064"/>
              <a:chOff x="496000" y="2206124"/>
              <a:chExt cx="2253600" cy="1694064"/>
            </a:xfrm>
          </p:grpSpPr>
          <p:sp>
            <p:nvSpPr>
              <p:cNvPr id="161" name="Google Shape;161;p15"/>
              <p:cNvSpPr txBox="1"/>
              <p:nvPr/>
            </p:nvSpPr>
            <p:spPr>
              <a:xfrm>
                <a:off x="496010" y="3215288"/>
                <a:ext cx="1406700" cy="684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200">
                    <a:latin typeface="Roboto"/>
                    <a:ea typeface="Roboto"/>
                    <a:cs typeface="Roboto"/>
                    <a:sym typeface="Roboto"/>
                  </a:rPr>
                  <a:t>December 5th</a:t>
                </a:r>
                <a:endParaRPr b="1" sz="1200">
                  <a:latin typeface="Roboto"/>
                  <a:ea typeface="Roboto"/>
                  <a:cs typeface="Roboto"/>
                  <a:sym typeface="Roboto"/>
                </a:endParaRPr>
              </a:p>
            </p:txBody>
          </p:sp>
          <p:grpSp>
            <p:nvGrpSpPr>
              <p:cNvPr id="162" name="Google Shape;162;p15"/>
              <p:cNvGrpSpPr/>
              <p:nvPr/>
            </p:nvGrpSpPr>
            <p:grpSpPr>
              <a:xfrm>
                <a:off x="881025" y="2800065"/>
                <a:ext cx="92400" cy="411825"/>
                <a:chOff x="845575" y="2563700"/>
                <a:chExt cx="92400" cy="411825"/>
              </a:xfrm>
            </p:grpSpPr>
            <p:cxnSp>
              <p:nvCxnSpPr>
                <p:cNvPr id="163" name="Google Shape;163;p15"/>
                <p:cNvCxnSpPr/>
                <p:nvPr/>
              </p:nvCxnSpPr>
              <p:spPr>
                <a:xfrm>
                  <a:off x="891775"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64" name="Google Shape;164;p15"/>
                <p:cNvSpPr/>
                <p:nvPr/>
              </p:nvSpPr>
              <p:spPr>
                <a:xfrm>
                  <a:off x="845575"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5" name="Google Shape;165;p15"/>
              <p:cNvSpPr txBox="1"/>
              <p:nvPr/>
            </p:nvSpPr>
            <p:spPr>
              <a:xfrm>
                <a:off x="496000" y="2206124"/>
                <a:ext cx="2253600" cy="5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Registration Kick Off to 9th-11th Grade</a:t>
                </a:r>
                <a:endParaRPr b="1">
                  <a:latin typeface="Roboto"/>
                  <a:ea typeface="Roboto"/>
                  <a:cs typeface="Roboto"/>
                  <a:sym typeface="Roboto"/>
                </a:endParaRPr>
              </a:p>
            </p:txBody>
          </p:sp>
        </p:grpSp>
      </p:grpSp>
      <p:grpSp>
        <p:nvGrpSpPr>
          <p:cNvPr id="166" name="Google Shape;166;p15"/>
          <p:cNvGrpSpPr/>
          <p:nvPr/>
        </p:nvGrpSpPr>
        <p:grpSpPr>
          <a:xfrm>
            <a:off x="2512650" y="2709725"/>
            <a:ext cx="2323753" cy="1735650"/>
            <a:chOff x="2525600" y="2702599"/>
            <a:chExt cx="2323753" cy="1735650"/>
          </a:xfrm>
        </p:grpSpPr>
        <p:sp>
          <p:nvSpPr>
            <p:cNvPr id="167" name="Google Shape;167;p15"/>
            <p:cNvSpPr/>
            <p:nvPr/>
          </p:nvSpPr>
          <p:spPr>
            <a:xfrm>
              <a:off x="2890952" y="3079475"/>
              <a:ext cx="1958400" cy="1335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8" name="Google Shape;168;p15"/>
            <p:cNvGrpSpPr/>
            <p:nvPr/>
          </p:nvGrpSpPr>
          <p:grpSpPr>
            <a:xfrm>
              <a:off x="2525600" y="2702599"/>
              <a:ext cx="1784350" cy="1735650"/>
              <a:chOff x="2525600" y="2702599"/>
              <a:chExt cx="1784350" cy="1735650"/>
            </a:xfrm>
          </p:grpSpPr>
          <p:sp>
            <p:nvSpPr>
              <p:cNvPr id="169" name="Google Shape;169;p15"/>
              <p:cNvSpPr txBox="1"/>
              <p:nvPr/>
            </p:nvSpPr>
            <p:spPr>
              <a:xfrm>
                <a:off x="2525600" y="2702599"/>
                <a:ext cx="1371900" cy="37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200">
                    <a:latin typeface="Roboto"/>
                    <a:ea typeface="Roboto"/>
                    <a:cs typeface="Roboto"/>
                    <a:sym typeface="Roboto"/>
                  </a:rPr>
                  <a:t>December 5th  </a:t>
                </a:r>
                <a:endParaRPr b="1" sz="1200">
                  <a:latin typeface="Roboto"/>
                  <a:ea typeface="Roboto"/>
                  <a:cs typeface="Roboto"/>
                  <a:sym typeface="Roboto"/>
                </a:endParaRPr>
              </a:p>
            </p:txBody>
          </p:sp>
          <p:grpSp>
            <p:nvGrpSpPr>
              <p:cNvPr id="170" name="Google Shape;170;p15"/>
              <p:cNvGrpSpPr/>
              <p:nvPr/>
            </p:nvGrpSpPr>
            <p:grpSpPr>
              <a:xfrm rot="10800000">
                <a:off x="2849073" y="3079467"/>
                <a:ext cx="92400" cy="411825"/>
                <a:chOff x="2070100" y="2563700"/>
                <a:chExt cx="92400" cy="411825"/>
              </a:xfrm>
            </p:grpSpPr>
            <p:cxnSp>
              <p:nvCxnSpPr>
                <p:cNvPr id="171" name="Google Shape;171;p15"/>
                <p:cNvCxnSpPr/>
                <p:nvPr/>
              </p:nvCxnSpPr>
              <p:spPr>
                <a:xfrm>
                  <a:off x="2116300" y="2616125"/>
                  <a:ext cx="0" cy="359400"/>
                </a:xfrm>
                <a:prstGeom prst="straightConnector1">
                  <a:avLst/>
                </a:prstGeom>
                <a:noFill/>
                <a:ln cap="flat" cmpd="sng" w="9525">
                  <a:solidFill>
                    <a:srgbClr val="000000"/>
                  </a:solidFill>
                  <a:prstDash val="solid"/>
                  <a:round/>
                  <a:headEnd len="sm" w="sm" type="none"/>
                  <a:tailEnd len="sm" w="sm" type="none"/>
                </a:ln>
              </p:spPr>
            </p:cxnSp>
            <p:sp>
              <p:nvSpPr>
                <p:cNvPr id="172" name="Google Shape;172;p15"/>
                <p:cNvSpPr/>
                <p:nvPr/>
              </p:nvSpPr>
              <p:spPr>
                <a:xfrm>
                  <a:off x="2070100" y="2563700"/>
                  <a:ext cx="92400" cy="924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3" name="Google Shape;173;p15"/>
              <p:cNvSpPr txBox="1"/>
              <p:nvPr/>
            </p:nvSpPr>
            <p:spPr>
              <a:xfrm>
                <a:off x="2773350" y="3494449"/>
                <a:ext cx="1536600" cy="94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b="1" lang="en">
                    <a:latin typeface="Roboto"/>
                    <a:ea typeface="Roboto"/>
                    <a:cs typeface="Roboto"/>
                    <a:sym typeface="Roboto"/>
                  </a:rPr>
                  <a:t>Registration Window Opens</a:t>
                </a:r>
                <a:endParaRPr b="1">
                  <a:latin typeface="Roboto"/>
                  <a:ea typeface="Roboto"/>
                  <a:cs typeface="Roboto"/>
                  <a:sym typeface="Roboto"/>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6"/>
          <p:cNvSpPr txBox="1"/>
          <p:nvPr>
            <p:ph type="title"/>
          </p:nvPr>
        </p:nvSpPr>
        <p:spPr>
          <a:xfrm>
            <a:off x="241600" y="845600"/>
            <a:ext cx="3027600" cy="24339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Launch Your Future Night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rgbClr val="1F1F1F"/>
                </a:solidFill>
              </a:rPr>
              <a:t>December 10th</a:t>
            </a:r>
            <a:endParaRPr>
              <a:solidFill>
                <a:srgbClr val="1F1F1F"/>
              </a:solidFill>
            </a:endParaRPr>
          </a:p>
          <a:p>
            <a:pPr indent="0" lvl="0" marL="0" rtl="0" algn="l">
              <a:spcBef>
                <a:spcPts val="0"/>
              </a:spcBef>
              <a:spcAft>
                <a:spcPts val="0"/>
              </a:spcAft>
              <a:buNone/>
            </a:pPr>
            <a:r>
              <a:rPr lang="en">
                <a:solidFill>
                  <a:srgbClr val="1F1F1F"/>
                </a:solidFill>
              </a:rPr>
              <a:t>4:00pm - 7:00pm</a:t>
            </a:r>
            <a:endParaRPr>
              <a:solidFill>
                <a:srgbClr val="1F1F1F"/>
              </a:solidFill>
            </a:endParaRPr>
          </a:p>
        </p:txBody>
      </p:sp>
      <p:sp>
        <p:nvSpPr>
          <p:cNvPr id="179" name="Google Shape;179;p16"/>
          <p:cNvSpPr txBox="1"/>
          <p:nvPr/>
        </p:nvSpPr>
        <p:spPr>
          <a:xfrm>
            <a:off x="3116600" y="130775"/>
            <a:ext cx="5710200" cy="46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b="1" sz="700">
              <a:latin typeface="Questrial"/>
              <a:ea typeface="Questrial"/>
              <a:cs typeface="Questrial"/>
              <a:sym typeface="Questrial"/>
            </a:endParaRPr>
          </a:p>
          <a:p>
            <a:pPr indent="0" lvl="0" marL="0" rtl="0" algn="l">
              <a:lnSpc>
                <a:spcPct val="115000"/>
              </a:lnSpc>
              <a:spcBef>
                <a:spcPts val="0"/>
              </a:spcBef>
              <a:spcAft>
                <a:spcPts val="0"/>
              </a:spcAft>
              <a:buNone/>
            </a:pPr>
            <a:r>
              <a:rPr b="1" lang="en">
                <a:latin typeface="Questrial"/>
                <a:ea typeface="Questrial"/>
                <a:cs typeface="Questrial"/>
                <a:sym typeface="Questrial"/>
              </a:rPr>
              <a:t>Tonight you will be able to see and experience our IB World School MYP, DP, and CP courses and programs in-person and hands-on!</a:t>
            </a:r>
            <a:endParaRPr b="1">
              <a:latin typeface="Questrial"/>
              <a:ea typeface="Questrial"/>
              <a:cs typeface="Questrial"/>
              <a:sym typeface="Questrial"/>
            </a:endParaRPr>
          </a:p>
          <a:p>
            <a:pPr indent="0" lvl="0" marL="0" rtl="0" algn="l">
              <a:lnSpc>
                <a:spcPct val="115000"/>
              </a:lnSpc>
              <a:spcBef>
                <a:spcPts val="0"/>
              </a:spcBef>
              <a:spcAft>
                <a:spcPts val="0"/>
              </a:spcAft>
              <a:buNone/>
            </a:pPr>
            <a:r>
              <a:t/>
            </a:r>
            <a:endParaRPr sz="800">
              <a:latin typeface="Questrial"/>
              <a:ea typeface="Questrial"/>
              <a:cs typeface="Questrial"/>
              <a:sym typeface="Questrial"/>
            </a:endParaRPr>
          </a:p>
          <a:p>
            <a:pPr indent="0" lvl="0" marL="0" rtl="0" algn="l">
              <a:lnSpc>
                <a:spcPct val="115000"/>
              </a:lnSpc>
              <a:spcBef>
                <a:spcPts val="0"/>
              </a:spcBef>
              <a:spcAft>
                <a:spcPts val="0"/>
              </a:spcAft>
              <a:buNone/>
            </a:pPr>
            <a:r>
              <a:rPr lang="en">
                <a:latin typeface="Questrial"/>
                <a:ea typeface="Questrial"/>
                <a:cs typeface="Questrial"/>
                <a:sym typeface="Questrial"/>
              </a:rPr>
              <a:t>​</a:t>
            </a:r>
            <a:r>
              <a:rPr b="1" lang="en" sz="1300">
                <a:latin typeface="Questrial"/>
                <a:ea typeface="Questrial"/>
                <a:cs typeface="Questrial"/>
                <a:sym typeface="Questrial"/>
              </a:rPr>
              <a:t>Welcome- top of each hour (Commons)</a:t>
            </a:r>
            <a:endParaRPr b="1" sz="1300">
              <a:latin typeface="Questrial"/>
              <a:ea typeface="Questrial"/>
              <a:cs typeface="Questrial"/>
              <a:sym typeface="Questrial"/>
            </a:endParaRPr>
          </a:p>
          <a:p>
            <a:pPr indent="0" lvl="0" marL="0" rtl="0" algn="l">
              <a:lnSpc>
                <a:spcPct val="115000"/>
              </a:lnSpc>
              <a:spcBef>
                <a:spcPts val="0"/>
              </a:spcBef>
              <a:spcAft>
                <a:spcPts val="0"/>
              </a:spcAft>
              <a:buNone/>
            </a:pPr>
            <a:r>
              <a:rPr b="1" lang="en" sz="1300">
                <a:latin typeface="Questrial"/>
                <a:ea typeface="Questrial"/>
                <a:cs typeface="Questrial"/>
                <a:sym typeface="Questrial"/>
              </a:rPr>
              <a:t>4:00, 5:00, and 6:00pm - Mr. Paul Menard, RHS Principal</a:t>
            </a:r>
            <a:endParaRPr b="1" sz="1300">
              <a:latin typeface="Questrial"/>
              <a:ea typeface="Questrial"/>
              <a:cs typeface="Questrial"/>
              <a:sym typeface="Questrial"/>
            </a:endParaRPr>
          </a:p>
          <a:p>
            <a:pPr indent="-311150" lvl="0" marL="457200" rtl="0" algn="l">
              <a:lnSpc>
                <a:spcPct val="115000"/>
              </a:lnSpc>
              <a:spcBef>
                <a:spcPts val="0"/>
              </a:spcBef>
              <a:spcAft>
                <a:spcPts val="0"/>
              </a:spcAft>
              <a:buClr>
                <a:srgbClr val="000000"/>
              </a:buClr>
              <a:buSzPts val="1300"/>
              <a:buFont typeface="Questrial"/>
              <a:buChar char="●"/>
            </a:pPr>
            <a:r>
              <a:rPr lang="en" sz="1300">
                <a:latin typeface="Questrial"/>
                <a:ea typeface="Questrial"/>
                <a:cs typeface="Questrial"/>
                <a:sym typeface="Questrial"/>
              </a:rPr>
              <a:t>Welcome, high level overview of our pathways</a:t>
            </a:r>
            <a:endParaRPr sz="1300">
              <a:latin typeface="Questrial"/>
              <a:ea typeface="Questrial"/>
              <a:cs typeface="Questrial"/>
              <a:sym typeface="Questrial"/>
            </a:endParaRPr>
          </a:p>
          <a:p>
            <a:pPr indent="-311150" lvl="0" marL="457200" rtl="0" algn="l">
              <a:lnSpc>
                <a:spcPct val="115000"/>
              </a:lnSpc>
              <a:spcBef>
                <a:spcPts val="0"/>
              </a:spcBef>
              <a:spcAft>
                <a:spcPts val="0"/>
              </a:spcAft>
              <a:buClr>
                <a:srgbClr val="000000"/>
              </a:buClr>
              <a:buSzPts val="1300"/>
              <a:buFont typeface="Questrial"/>
              <a:buChar char="●"/>
            </a:pPr>
            <a:r>
              <a:rPr lang="en" sz="1300">
                <a:latin typeface="Questrial"/>
                <a:ea typeface="Questrial"/>
                <a:cs typeface="Questrial"/>
                <a:sym typeface="Questrial"/>
              </a:rPr>
              <a:t>Information on how to navigate the building and the evening</a:t>
            </a:r>
            <a:endParaRPr sz="1300">
              <a:latin typeface="Questrial"/>
              <a:ea typeface="Questrial"/>
              <a:cs typeface="Questrial"/>
              <a:sym typeface="Questrial"/>
            </a:endParaRPr>
          </a:p>
          <a:p>
            <a:pPr indent="-311150" lvl="0" marL="457200" rtl="0" algn="l">
              <a:lnSpc>
                <a:spcPct val="115000"/>
              </a:lnSpc>
              <a:spcBef>
                <a:spcPts val="0"/>
              </a:spcBef>
              <a:spcAft>
                <a:spcPts val="0"/>
              </a:spcAft>
              <a:buClr>
                <a:srgbClr val="000000"/>
              </a:buClr>
              <a:buSzPts val="1300"/>
              <a:buFont typeface="Questrial"/>
              <a:buChar char="●"/>
            </a:pPr>
            <a:r>
              <a:rPr lang="en" sz="1300">
                <a:latin typeface="Questrial"/>
                <a:ea typeface="Questrial"/>
                <a:cs typeface="Questrial"/>
                <a:sym typeface="Questrial"/>
              </a:rPr>
              <a:t>College credit information</a:t>
            </a:r>
            <a:endParaRPr sz="1300">
              <a:latin typeface="Questrial"/>
              <a:ea typeface="Questrial"/>
              <a:cs typeface="Questrial"/>
              <a:sym typeface="Questrial"/>
            </a:endParaRPr>
          </a:p>
          <a:p>
            <a:pPr indent="0" lvl="0" marL="0" rtl="0" algn="l">
              <a:lnSpc>
                <a:spcPct val="115000"/>
              </a:lnSpc>
              <a:spcBef>
                <a:spcPts val="0"/>
              </a:spcBef>
              <a:spcAft>
                <a:spcPts val="0"/>
              </a:spcAft>
              <a:buNone/>
            </a:pPr>
            <a:r>
              <a:t/>
            </a:r>
            <a:endParaRPr sz="1300">
              <a:latin typeface="Questrial"/>
              <a:ea typeface="Questrial"/>
              <a:cs typeface="Questrial"/>
              <a:sym typeface="Questrial"/>
            </a:endParaRPr>
          </a:p>
          <a:p>
            <a:pPr indent="0" lvl="0" marL="0" rtl="0" algn="l">
              <a:lnSpc>
                <a:spcPct val="115000"/>
              </a:lnSpc>
              <a:spcBef>
                <a:spcPts val="0"/>
              </a:spcBef>
              <a:spcAft>
                <a:spcPts val="0"/>
              </a:spcAft>
              <a:buNone/>
            </a:pPr>
            <a:r>
              <a:rPr b="1" lang="en" sz="1300">
                <a:latin typeface="Questrial"/>
                <a:ea typeface="Questrial"/>
                <a:cs typeface="Questrial"/>
                <a:sym typeface="Questrial"/>
              </a:rPr>
              <a:t>4:00-7:00 pm- RHS Classrooms</a:t>
            </a:r>
            <a:endParaRPr b="1" sz="1300">
              <a:latin typeface="Questrial"/>
              <a:ea typeface="Questrial"/>
              <a:cs typeface="Questrial"/>
              <a:sym typeface="Questrial"/>
            </a:endParaRPr>
          </a:p>
          <a:p>
            <a:pPr indent="-311150" lvl="0" marL="457200" rtl="0" algn="l">
              <a:lnSpc>
                <a:spcPct val="115000"/>
              </a:lnSpc>
              <a:spcBef>
                <a:spcPts val="0"/>
              </a:spcBef>
              <a:spcAft>
                <a:spcPts val="0"/>
              </a:spcAft>
              <a:buClr>
                <a:srgbClr val="000000"/>
              </a:buClr>
              <a:buSzPts val="1300"/>
              <a:buFont typeface="Arial"/>
              <a:buChar char="●"/>
            </a:pPr>
            <a:r>
              <a:rPr lang="en" sz="1300">
                <a:latin typeface="Questrial"/>
                <a:ea typeface="Questrial"/>
                <a:cs typeface="Questrial"/>
                <a:sym typeface="Questrial"/>
              </a:rPr>
              <a:t>​Teachers from all departments will be available to answer questions about classes and academics at Rockford High School. Learn about our career pathways, college credit opportunities, and overall course curriculum. </a:t>
            </a:r>
            <a:r>
              <a:rPr b="1" i="1" lang="en" sz="1300">
                <a:latin typeface="Questrial"/>
                <a:ea typeface="Questrial"/>
                <a:cs typeface="Questrial"/>
                <a:sym typeface="Questrial"/>
              </a:rPr>
              <a:t>Tour classrooms, enjoy a quick course lesson, or see the results of student work in the classroom.</a:t>
            </a:r>
            <a:endParaRPr b="1" i="1" sz="1300">
              <a:latin typeface="Questrial"/>
              <a:ea typeface="Questrial"/>
              <a:cs typeface="Questrial"/>
              <a:sym typeface="Questrial"/>
            </a:endParaRPr>
          </a:p>
          <a:p>
            <a:pPr indent="-311150" lvl="0" marL="457200" rtl="0" algn="l">
              <a:lnSpc>
                <a:spcPct val="115000"/>
              </a:lnSpc>
              <a:spcBef>
                <a:spcPts val="0"/>
              </a:spcBef>
              <a:spcAft>
                <a:spcPts val="0"/>
              </a:spcAft>
              <a:buClr>
                <a:srgbClr val="252525"/>
              </a:buClr>
              <a:buSzPts val="1300"/>
              <a:buFont typeface="Questrial"/>
              <a:buChar char="●"/>
            </a:pPr>
            <a:r>
              <a:rPr lang="en" sz="1300">
                <a:solidFill>
                  <a:srgbClr val="252525"/>
                </a:solidFill>
                <a:latin typeface="Questrial"/>
                <a:ea typeface="Questrial"/>
                <a:cs typeface="Questrial"/>
                <a:sym typeface="Questrial"/>
              </a:rPr>
              <a:t>Ask a student!  Students will be on hand to answer questions about RHS life and courses</a:t>
            </a:r>
            <a:endParaRPr sz="1300">
              <a:solidFill>
                <a:srgbClr val="252525"/>
              </a:solidFill>
              <a:latin typeface="Questrial"/>
              <a:ea typeface="Questrial"/>
              <a:cs typeface="Questrial"/>
              <a:sym typeface="Questrial"/>
            </a:endParaRPr>
          </a:p>
          <a:p>
            <a:pPr indent="-311150" lvl="0" marL="457200" rtl="0" algn="l">
              <a:lnSpc>
                <a:spcPct val="115000"/>
              </a:lnSpc>
              <a:spcBef>
                <a:spcPts val="0"/>
              </a:spcBef>
              <a:spcAft>
                <a:spcPts val="0"/>
              </a:spcAft>
              <a:buClr>
                <a:srgbClr val="252525"/>
              </a:buClr>
              <a:buSzPts val="1300"/>
              <a:buFont typeface="Questrial"/>
              <a:buChar char="●"/>
            </a:pPr>
            <a:r>
              <a:rPr lang="en" sz="1300">
                <a:solidFill>
                  <a:srgbClr val="252525"/>
                </a:solidFill>
                <a:latin typeface="Questrial"/>
                <a:ea typeface="Questrial"/>
                <a:cs typeface="Questrial"/>
                <a:sym typeface="Questrial"/>
              </a:rPr>
              <a:t>Rocket School Store will be open</a:t>
            </a:r>
            <a:endParaRPr sz="1300">
              <a:solidFill>
                <a:srgbClr val="252525"/>
              </a:solidFill>
              <a:latin typeface="Questrial"/>
              <a:ea typeface="Questrial"/>
              <a:cs typeface="Questrial"/>
              <a:sym typeface="Questrial"/>
            </a:endParaRPr>
          </a:p>
          <a:p>
            <a:pPr indent="-311150" lvl="0" marL="457200" rtl="0" algn="l">
              <a:lnSpc>
                <a:spcPct val="115000"/>
              </a:lnSpc>
              <a:spcBef>
                <a:spcPts val="0"/>
              </a:spcBef>
              <a:spcAft>
                <a:spcPts val="0"/>
              </a:spcAft>
              <a:buClr>
                <a:srgbClr val="252525"/>
              </a:buClr>
              <a:buSzPts val="1300"/>
              <a:buFont typeface="Questrial"/>
              <a:buChar char="●"/>
            </a:pPr>
            <a:r>
              <a:rPr lang="en" sz="1300">
                <a:solidFill>
                  <a:srgbClr val="252525"/>
                </a:solidFill>
                <a:latin typeface="Questrial"/>
                <a:ea typeface="Questrial"/>
                <a:cs typeface="Questrial"/>
                <a:sym typeface="Questrial"/>
              </a:rPr>
              <a:t>Individual school tours available upon request</a:t>
            </a:r>
            <a:endParaRPr b="1" sz="1300">
              <a:latin typeface="Questrial"/>
              <a:ea typeface="Questrial"/>
              <a:cs typeface="Questrial"/>
              <a:sym typeface="Quest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7"/>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Graduation Requirements</a:t>
            </a:r>
            <a:endParaRPr/>
          </a:p>
        </p:txBody>
      </p:sp>
      <p:sp>
        <p:nvSpPr>
          <p:cNvPr id="185" name="Google Shape;185;p17"/>
          <p:cNvSpPr txBox="1"/>
          <p:nvPr>
            <p:ph idx="1" type="subTitle"/>
          </p:nvPr>
        </p:nvSpPr>
        <p:spPr>
          <a:xfrm>
            <a:off x="819150" y="1414900"/>
            <a:ext cx="5859900" cy="393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Total of 50 Required Credits</a:t>
            </a:r>
            <a:endParaRPr/>
          </a:p>
        </p:txBody>
      </p:sp>
      <p:sp>
        <p:nvSpPr>
          <p:cNvPr id="186" name="Google Shape;186;p17"/>
          <p:cNvSpPr txBox="1"/>
          <p:nvPr>
            <p:ph idx="2" type="body"/>
          </p:nvPr>
        </p:nvSpPr>
        <p:spPr>
          <a:xfrm>
            <a:off x="819150" y="1747300"/>
            <a:ext cx="2872200" cy="2504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Class of 2027 &amp; 2028</a:t>
            </a:r>
            <a:endParaRPr/>
          </a:p>
          <a:p>
            <a:pPr indent="-311150" lvl="0" marL="457200" rtl="0" algn="l">
              <a:spcBef>
                <a:spcPts val="1200"/>
              </a:spcBef>
              <a:spcAft>
                <a:spcPts val="0"/>
              </a:spcAft>
              <a:buSzPts val="1300"/>
              <a:buChar char="●"/>
            </a:pPr>
            <a:r>
              <a:rPr lang="en"/>
              <a:t>8 English</a:t>
            </a:r>
            <a:endParaRPr/>
          </a:p>
          <a:p>
            <a:pPr indent="-311150" lvl="0" marL="457200" rtl="0" algn="l">
              <a:spcBef>
                <a:spcPts val="0"/>
              </a:spcBef>
              <a:spcAft>
                <a:spcPts val="0"/>
              </a:spcAft>
              <a:buSzPts val="1300"/>
              <a:buChar char="●"/>
            </a:pPr>
            <a:r>
              <a:rPr lang="en"/>
              <a:t>7 Social Studies </a:t>
            </a:r>
            <a:endParaRPr/>
          </a:p>
          <a:p>
            <a:pPr indent="-311150" lvl="0" marL="457200" rtl="0" algn="l">
              <a:spcBef>
                <a:spcPts val="0"/>
              </a:spcBef>
              <a:spcAft>
                <a:spcPts val="0"/>
              </a:spcAft>
              <a:buSzPts val="1300"/>
              <a:buChar char="●"/>
            </a:pPr>
            <a:r>
              <a:rPr lang="en"/>
              <a:t>6 Science</a:t>
            </a:r>
            <a:endParaRPr/>
          </a:p>
          <a:p>
            <a:pPr indent="-311150" lvl="0" marL="457200" rtl="0" algn="l">
              <a:spcBef>
                <a:spcPts val="0"/>
              </a:spcBef>
              <a:spcAft>
                <a:spcPts val="0"/>
              </a:spcAft>
              <a:buSzPts val="1300"/>
              <a:buChar char="●"/>
            </a:pPr>
            <a:r>
              <a:rPr lang="en"/>
              <a:t>6 Math</a:t>
            </a:r>
            <a:endParaRPr/>
          </a:p>
          <a:p>
            <a:pPr indent="-311150" lvl="0" marL="457200" rtl="0" algn="l">
              <a:spcBef>
                <a:spcPts val="0"/>
              </a:spcBef>
              <a:spcAft>
                <a:spcPts val="0"/>
              </a:spcAft>
              <a:buSzPts val="1300"/>
              <a:buChar char="●"/>
            </a:pPr>
            <a:r>
              <a:rPr lang="en"/>
              <a:t>2 Fine Arts</a:t>
            </a:r>
            <a:endParaRPr/>
          </a:p>
          <a:p>
            <a:pPr indent="-311150" lvl="0" marL="457200" rtl="0" algn="l">
              <a:spcBef>
                <a:spcPts val="0"/>
              </a:spcBef>
              <a:spcAft>
                <a:spcPts val="0"/>
              </a:spcAft>
              <a:buSzPts val="1300"/>
              <a:buChar char="●"/>
            </a:pPr>
            <a:r>
              <a:rPr lang="en"/>
              <a:t>1 Health</a:t>
            </a:r>
            <a:endParaRPr/>
          </a:p>
          <a:p>
            <a:pPr indent="-311150" lvl="0" marL="457200" rtl="0" algn="l">
              <a:spcBef>
                <a:spcPts val="0"/>
              </a:spcBef>
              <a:spcAft>
                <a:spcPts val="0"/>
              </a:spcAft>
              <a:buSzPts val="1300"/>
              <a:buChar char="●"/>
            </a:pPr>
            <a:r>
              <a:rPr lang="en"/>
              <a:t>1 Phy Ed</a:t>
            </a:r>
            <a:endParaRPr/>
          </a:p>
          <a:p>
            <a:pPr indent="-311150" lvl="0" marL="457200" rtl="0" algn="l">
              <a:spcBef>
                <a:spcPts val="0"/>
              </a:spcBef>
              <a:spcAft>
                <a:spcPts val="0"/>
              </a:spcAft>
              <a:buSzPts val="1300"/>
              <a:buChar char="●"/>
            </a:pPr>
            <a:r>
              <a:rPr lang="en"/>
              <a:t>1 CTE</a:t>
            </a:r>
            <a:endParaRPr/>
          </a:p>
          <a:p>
            <a:pPr indent="-311150" lvl="0" marL="457200" rtl="0" algn="l">
              <a:spcBef>
                <a:spcPts val="0"/>
              </a:spcBef>
              <a:spcAft>
                <a:spcPts val="0"/>
              </a:spcAft>
              <a:buSzPts val="1300"/>
              <a:buChar char="●"/>
            </a:pPr>
            <a:r>
              <a:rPr lang="en"/>
              <a:t>18 Electives</a:t>
            </a:r>
            <a:endParaRPr/>
          </a:p>
        </p:txBody>
      </p:sp>
      <p:sp>
        <p:nvSpPr>
          <p:cNvPr id="187" name="Google Shape;187;p17"/>
          <p:cNvSpPr txBox="1"/>
          <p:nvPr>
            <p:ph idx="1" type="subTitle"/>
          </p:nvPr>
        </p:nvSpPr>
        <p:spPr>
          <a:xfrm>
            <a:off x="819150" y="4166150"/>
            <a:ext cx="7805700" cy="48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688"/>
              <a:buNone/>
            </a:pPr>
            <a:r>
              <a:rPr lang="en" sz="1200"/>
              <a:t>*</a:t>
            </a:r>
            <a:r>
              <a:rPr lang="en" sz="1200"/>
              <a:t>If you are pursuing the Full Diploma program, we </a:t>
            </a:r>
            <a:r>
              <a:rPr lang="en" sz="1200"/>
              <a:t>recommend</a:t>
            </a:r>
            <a:r>
              <a:rPr lang="en" sz="1200"/>
              <a:t> that you take your Fine Arts in 9th grade, Health, Phy Ed and Personal Finance in 10th grade</a:t>
            </a:r>
            <a:endParaRPr sz="1200"/>
          </a:p>
        </p:txBody>
      </p:sp>
      <p:sp>
        <p:nvSpPr>
          <p:cNvPr id="188" name="Google Shape;188;p17"/>
          <p:cNvSpPr txBox="1"/>
          <p:nvPr/>
        </p:nvSpPr>
        <p:spPr>
          <a:xfrm>
            <a:off x="4135150" y="1729750"/>
            <a:ext cx="2312400" cy="2539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1300">
                <a:latin typeface="Calibri"/>
                <a:ea typeface="Calibri"/>
                <a:cs typeface="Calibri"/>
                <a:sym typeface="Calibri"/>
              </a:rPr>
              <a:t>Class of 2029 &amp; 2030</a:t>
            </a:r>
            <a:endParaRPr sz="1300">
              <a:latin typeface="Calibri"/>
              <a:ea typeface="Calibri"/>
              <a:cs typeface="Calibri"/>
              <a:sym typeface="Calibri"/>
            </a:endParaRPr>
          </a:p>
          <a:p>
            <a:pPr indent="-311150" lvl="0" marL="457200" rtl="0" algn="l">
              <a:lnSpc>
                <a:spcPct val="100000"/>
              </a:lnSpc>
              <a:spcBef>
                <a:spcPts val="1200"/>
              </a:spcBef>
              <a:spcAft>
                <a:spcPts val="0"/>
              </a:spcAft>
              <a:buSzPts val="1300"/>
              <a:buFont typeface="Calibri"/>
              <a:buChar char="●"/>
            </a:pPr>
            <a:r>
              <a:rPr lang="en" sz="1300">
                <a:latin typeface="Calibri"/>
                <a:ea typeface="Calibri"/>
                <a:cs typeface="Calibri"/>
                <a:sym typeface="Calibri"/>
              </a:rPr>
              <a:t>8 English</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7 Social Studies </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6 Science</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6 Math</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2 Fine Arts</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1 Health</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1 Phy Ed</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1 CTE</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1 Personal Finance</a:t>
            </a:r>
            <a:endParaRPr sz="1300">
              <a:latin typeface="Calibri"/>
              <a:ea typeface="Calibri"/>
              <a:cs typeface="Calibri"/>
              <a:sym typeface="Calibri"/>
            </a:endParaRPr>
          </a:p>
          <a:p>
            <a:pPr indent="-311150" lvl="0" marL="457200" rtl="0" algn="l">
              <a:lnSpc>
                <a:spcPct val="100000"/>
              </a:lnSpc>
              <a:spcBef>
                <a:spcPts val="0"/>
              </a:spcBef>
              <a:spcAft>
                <a:spcPts val="0"/>
              </a:spcAft>
              <a:buSzPts val="1300"/>
              <a:buFont typeface="Calibri"/>
              <a:buChar char="●"/>
            </a:pPr>
            <a:r>
              <a:rPr lang="en" sz="1300">
                <a:latin typeface="Calibri"/>
                <a:ea typeface="Calibri"/>
                <a:cs typeface="Calibri"/>
                <a:sym typeface="Calibri"/>
              </a:rPr>
              <a:t>17 Electives</a:t>
            </a:r>
            <a:endParaRPr sz="13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Transcript</a:t>
            </a:r>
            <a:endParaRPr/>
          </a:p>
        </p:txBody>
      </p:sp>
      <p:sp>
        <p:nvSpPr>
          <p:cNvPr id="194" name="Google Shape;194;p18"/>
          <p:cNvSpPr txBox="1"/>
          <p:nvPr>
            <p:ph idx="1" type="body"/>
          </p:nvPr>
        </p:nvSpPr>
        <p:spPr>
          <a:xfrm>
            <a:off x="819150" y="1669875"/>
            <a:ext cx="7505700" cy="2448000"/>
          </a:xfrm>
          <a:prstGeom prst="rect">
            <a:avLst/>
          </a:prstGeom>
        </p:spPr>
        <p:txBody>
          <a:bodyPr anchorCtr="0" anchor="t" bIns="91425" lIns="91425" spcFirstLastPara="1" rIns="91425" wrap="square" tIns="91425">
            <a:normAutofit/>
          </a:bodyPr>
          <a:lstStyle/>
          <a:p>
            <a:pPr indent="-330200" lvl="0" marL="457200" rtl="0" algn="l">
              <a:lnSpc>
                <a:spcPct val="150000"/>
              </a:lnSpc>
              <a:spcBef>
                <a:spcPts val="0"/>
              </a:spcBef>
              <a:spcAft>
                <a:spcPts val="0"/>
              </a:spcAft>
              <a:buSzPts val="1600"/>
              <a:buChar char="●"/>
            </a:pPr>
            <a:r>
              <a:rPr lang="en" sz="1600"/>
              <a:t>Review your transcript carefully at the end of every semester</a:t>
            </a:r>
            <a:endParaRPr sz="1600"/>
          </a:p>
          <a:p>
            <a:pPr indent="-330200" lvl="0" marL="457200" rtl="0" algn="l">
              <a:lnSpc>
                <a:spcPct val="150000"/>
              </a:lnSpc>
              <a:spcBef>
                <a:spcPts val="0"/>
              </a:spcBef>
              <a:spcAft>
                <a:spcPts val="0"/>
              </a:spcAft>
              <a:buSzPts val="1600"/>
              <a:buChar char="●"/>
            </a:pPr>
            <a:r>
              <a:rPr lang="en" sz="1600"/>
              <a:t>The majority of you will have more credits than required for graduation</a:t>
            </a:r>
            <a:endParaRPr sz="1600"/>
          </a:p>
          <a:p>
            <a:pPr indent="-330200" lvl="0" marL="457200" rtl="0" algn="l">
              <a:lnSpc>
                <a:spcPct val="150000"/>
              </a:lnSpc>
              <a:spcBef>
                <a:spcPts val="0"/>
              </a:spcBef>
              <a:spcAft>
                <a:spcPts val="0"/>
              </a:spcAft>
              <a:buSzPts val="1600"/>
              <a:buChar char="●"/>
            </a:pPr>
            <a:r>
              <a:rPr lang="en" sz="1600"/>
              <a:t>Check to make sure you do have any incompletes</a:t>
            </a:r>
            <a:endParaRPr sz="1600"/>
          </a:p>
          <a:p>
            <a:pPr indent="-330200" lvl="0" marL="457200" rtl="0" algn="l">
              <a:lnSpc>
                <a:spcPct val="150000"/>
              </a:lnSpc>
              <a:spcBef>
                <a:spcPts val="0"/>
              </a:spcBef>
              <a:spcAft>
                <a:spcPts val="0"/>
              </a:spcAft>
              <a:buSzPts val="1600"/>
              <a:buChar char="●"/>
            </a:pPr>
            <a:r>
              <a:rPr lang="en" sz="1600"/>
              <a:t>Your GPA is cumulative (it builds each year)</a:t>
            </a:r>
            <a:endParaRPr sz="1600"/>
          </a:p>
          <a:p>
            <a:pPr indent="-330200" lvl="0" marL="457200" rtl="0" algn="l">
              <a:lnSpc>
                <a:spcPct val="150000"/>
              </a:lnSpc>
              <a:spcBef>
                <a:spcPts val="0"/>
              </a:spcBef>
              <a:spcAft>
                <a:spcPts val="0"/>
              </a:spcAft>
              <a:buSzPts val="1600"/>
              <a:buChar char="●"/>
            </a:pPr>
            <a:r>
              <a:rPr lang="en" sz="1600"/>
              <a:t>Valedictorian/</a:t>
            </a:r>
            <a:r>
              <a:rPr lang="en" sz="1600"/>
              <a:t>Salutatorian are calculated after 1st semester of your senior year</a:t>
            </a:r>
            <a:r>
              <a:rPr lang="en" sz="1600"/>
              <a:t> </a:t>
            </a:r>
            <a:endParaRPr sz="16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happens if you get an “F”</a:t>
            </a:r>
            <a:endParaRPr/>
          </a:p>
        </p:txBody>
      </p:sp>
      <p:sp>
        <p:nvSpPr>
          <p:cNvPr id="200" name="Google Shape;200;p19"/>
          <p:cNvSpPr txBox="1"/>
          <p:nvPr>
            <p:ph idx="1" type="body"/>
          </p:nvPr>
        </p:nvSpPr>
        <p:spPr>
          <a:xfrm>
            <a:off x="819150" y="1715700"/>
            <a:ext cx="7505700" cy="2448000"/>
          </a:xfrm>
          <a:prstGeom prst="rect">
            <a:avLst/>
          </a:prstGeom>
        </p:spPr>
        <p:txBody>
          <a:bodyPr anchorCtr="0" anchor="t" bIns="91425" lIns="91425" spcFirstLastPara="1" rIns="91425" wrap="square" tIns="91425">
            <a:normAutofit/>
          </a:bodyPr>
          <a:lstStyle/>
          <a:p>
            <a:pPr indent="-330200" lvl="0" marL="457200" rtl="0" algn="l">
              <a:lnSpc>
                <a:spcPct val="150000"/>
              </a:lnSpc>
              <a:spcBef>
                <a:spcPts val="0"/>
              </a:spcBef>
              <a:spcAft>
                <a:spcPts val="0"/>
              </a:spcAft>
              <a:buSzPts val="1600"/>
              <a:buChar char="●"/>
            </a:pPr>
            <a:r>
              <a:rPr lang="en" sz="1600"/>
              <a:t>If you </a:t>
            </a:r>
            <a:r>
              <a:rPr lang="en" sz="1600"/>
              <a:t>received an “F” in one of your core classes, you will need to repeat the class or make it up in Summer School</a:t>
            </a:r>
            <a:endParaRPr sz="1600"/>
          </a:p>
          <a:p>
            <a:pPr indent="-330200" lvl="0" marL="457200" rtl="0" algn="l">
              <a:lnSpc>
                <a:spcPct val="150000"/>
              </a:lnSpc>
              <a:spcBef>
                <a:spcPts val="0"/>
              </a:spcBef>
              <a:spcAft>
                <a:spcPts val="0"/>
              </a:spcAft>
              <a:buSzPts val="1600"/>
              <a:buChar char="●"/>
            </a:pPr>
            <a:r>
              <a:rPr lang="en" sz="1600"/>
              <a:t>The “F” will stay on your transcript</a:t>
            </a:r>
            <a:endParaRPr sz="1600"/>
          </a:p>
          <a:p>
            <a:pPr indent="-330200" lvl="0" marL="457200" rtl="0" algn="l">
              <a:lnSpc>
                <a:spcPct val="150000"/>
              </a:lnSpc>
              <a:spcBef>
                <a:spcPts val="0"/>
              </a:spcBef>
              <a:spcAft>
                <a:spcPts val="0"/>
              </a:spcAft>
              <a:buSzPts val="1600"/>
              <a:buChar char="●"/>
            </a:pPr>
            <a:r>
              <a:rPr lang="en" sz="1600"/>
              <a:t>Make sure to keep track of your grades and transcript. You will have to complete the required classes to graduate. </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0"/>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chemeClr val="dk1"/>
                </a:solidFill>
              </a:rPr>
              <a:t>Educational Pathways for 11th/12th Grade</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1"/>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rmAutofit/>
          </a:bodyPr>
          <a:lstStyle/>
          <a:p>
            <a:pPr indent="0" lvl="0" marL="0" rtl="0" algn="l">
              <a:spcBef>
                <a:spcPts val="0"/>
              </a:spcBef>
              <a:spcAft>
                <a:spcPts val="0"/>
              </a:spcAft>
              <a:buClr>
                <a:schemeClr val="accent1"/>
              </a:buClr>
              <a:buSzPts val="2700"/>
              <a:buFont typeface="Trebuchet MS"/>
              <a:buNone/>
            </a:pPr>
            <a:r>
              <a:rPr lang="en"/>
              <a:t>Questions to consider as you move forward in high school</a:t>
            </a:r>
            <a:endParaRPr/>
          </a:p>
        </p:txBody>
      </p:sp>
      <p:sp>
        <p:nvSpPr>
          <p:cNvPr id="211" name="Google Shape;211;p21"/>
          <p:cNvSpPr txBox="1"/>
          <p:nvPr>
            <p:ph idx="1" type="body"/>
          </p:nvPr>
        </p:nvSpPr>
        <p:spPr>
          <a:xfrm>
            <a:off x="508000" y="1620450"/>
            <a:ext cx="7644300" cy="2910600"/>
          </a:xfrm>
          <a:prstGeom prst="rect">
            <a:avLst/>
          </a:prstGeom>
          <a:noFill/>
          <a:ln>
            <a:noFill/>
          </a:ln>
        </p:spPr>
        <p:txBody>
          <a:bodyPr anchorCtr="0" anchor="t" bIns="34275" lIns="68575" spcFirstLastPara="1" rIns="68575" wrap="square" tIns="34275">
            <a:normAutofit/>
          </a:bodyPr>
          <a:lstStyle/>
          <a:p>
            <a:pPr indent="-260350" lvl="0" marL="254000" rtl="0" algn="l">
              <a:spcBef>
                <a:spcPts val="0"/>
              </a:spcBef>
              <a:spcAft>
                <a:spcPts val="0"/>
              </a:spcAft>
              <a:buSzPts val="1700"/>
              <a:buChar char="●"/>
            </a:pPr>
            <a:r>
              <a:rPr lang="en" sz="2100"/>
              <a:t>What are the different options for earning college credit?</a:t>
            </a:r>
            <a:endParaRPr sz="2100"/>
          </a:p>
          <a:p>
            <a:pPr indent="-285750" lvl="1" marL="558800" rtl="0" algn="l">
              <a:spcBef>
                <a:spcPts val="0"/>
              </a:spcBef>
              <a:spcAft>
                <a:spcPts val="0"/>
              </a:spcAft>
              <a:buSzPts val="2100"/>
              <a:buChar char="○"/>
            </a:pPr>
            <a:r>
              <a:rPr lang="en" sz="2100"/>
              <a:t>What educational pathways can I take?</a:t>
            </a:r>
            <a:endParaRPr sz="2100"/>
          </a:p>
          <a:p>
            <a:pPr indent="-285750" lvl="1" marL="558800" rtl="0" algn="l">
              <a:spcBef>
                <a:spcPts val="0"/>
              </a:spcBef>
              <a:spcAft>
                <a:spcPts val="0"/>
              </a:spcAft>
              <a:buSzPts val="2100"/>
              <a:buChar char="○"/>
            </a:pPr>
            <a:r>
              <a:rPr lang="en" sz="2100"/>
              <a:t>How can I align these with my future career?</a:t>
            </a:r>
            <a:endParaRPr sz="2100"/>
          </a:p>
          <a:p>
            <a:pPr indent="-260350" lvl="0" marL="254000" rtl="0" algn="l">
              <a:spcBef>
                <a:spcPts val="0"/>
              </a:spcBef>
              <a:spcAft>
                <a:spcPts val="0"/>
              </a:spcAft>
              <a:buSzPts val="1700"/>
              <a:buChar char="●"/>
            </a:pPr>
            <a:r>
              <a:rPr lang="en" sz="2100"/>
              <a:t>How can I earn college credit and save money in High School?</a:t>
            </a:r>
            <a:endParaRPr sz="2100"/>
          </a:p>
          <a:p>
            <a:pPr indent="-260350" lvl="0" marL="254000" rtl="0" algn="l">
              <a:spcBef>
                <a:spcPts val="800"/>
              </a:spcBef>
              <a:spcAft>
                <a:spcPts val="0"/>
              </a:spcAft>
              <a:buSzPts val="1700"/>
              <a:buChar char="●"/>
            </a:pPr>
            <a:r>
              <a:rPr lang="en" sz="2100"/>
              <a:t>Do I qualify for any of the options?</a:t>
            </a:r>
            <a:endParaRPr/>
          </a:p>
          <a:p>
            <a:pPr indent="-260350" lvl="0" marL="254000" rtl="0" algn="l">
              <a:spcBef>
                <a:spcPts val="800"/>
              </a:spcBef>
              <a:spcAft>
                <a:spcPts val="0"/>
              </a:spcAft>
              <a:buSzPts val="1700"/>
              <a:buChar char="●"/>
            </a:pPr>
            <a:r>
              <a:rPr lang="en" sz="2100"/>
              <a:t>How do I know what is best for me?</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2"/>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chemeClr val="dk1"/>
                </a:solidFill>
              </a:rPr>
              <a:t>All RHS Students have the opportunity to</a:t>
            </a:r>
            <a:endParaRPr>
              <a:solidFill>
                <a:schemeClr val="dk1"/>
              </a:solidFill>
            </a:endParaRPr>
          </a:p>
          <a:p>
            <a:pPr indent="0" lvl="0" marL="0" rtl="0" algn="ctr">
              <a:spcBef>
                <a:spcPts val="0"/>
              </a:spcBef>
              <a:spcAft>
                <a:spcPts val="0"/>
              </a:spcAft>
              <a:buNone/>
            </a:pPr>
            <a:r>
              <a:rPr lang="en">
                <a:solidFill>
                  <a:schemeClr val="dk1"/>
                </a:solidFill>
              </a:rPr>
              <a:t>earn college credit.</a:t>
            </a:r>
            <a:endParaRPr>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grpSp>
        <p:nvGrpSpPr>
          <p:cNvPr id="221" name="Google Shape;221;p23"/>
          <p:cNvGrpSpPr/>
          <p:nvPr/>
        </p:nvGrpSpPr>
        <p:grpSpPr>
          <a:xfrm>
            <a:off x="5953938" y="755000"/>
            <a:ext cx="2502320" cy="3711155"/>
            <a:chOff x="1118224" y="283725"/>
            <a:chExt cx="2103851" cy="4076400"/>
          </a:xfrm>
        </p:grpSpPr>
        <p:sp>
          <p:nvSpPr>
            <p:cNvPr id="222" name="Google Shape;222;p23"/>
            <p:cNvSpPr/>
            <p:nvPr/>
          </p:nvSpPr>
          <p:spPr>
            <a:xfrm>
              <a:off x="1178650" y="283725"/>
              <a:ext cx="2030400" cy="407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3"/>
            <p:cNvSpPr/>
            <p:nvPr/>
          </p:nvSpPr>
          <p:spPr>
            <a:xfrm>
              <a:off x="1118224" y="341749"/>
              <a:ext cx="2048100" cy="2490600"/>
            </a:xfrm>
            <a:prstGeom prst="rect">
              <a:avLst/>
            </a:prstGeom>
            <a:solidFill>
              <a:srgbClr val="FFFFFF"/>
            </a:solidFill>
            <a:ln cap="flat" cmpd="sng" w="19050">
              <a:solidFill>
                <a:srgbClr val="1D7E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3"/>
            <p:cNvSpPr/>
            <p:nvPr/>
          </p:nvSpPr>
          <p:spPr>
            <a:xfrm>
              <a:off x="1169857" y="890271"/>
              <a:ext cx="1932300" cy="8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1F1F1F"/>
                  </a:solidFill>
                  <a:latin typeface="Roboto Medium"/>
                  <a:ea typeface="Roboto Medium"/>
                  <a:cs typeface="Roboto Medium"/>
                  <a:sym typeface="Roboto Medium"/>
                </a:rPr>
                <a:t>Students pursuing this option have the opportunity to earn an additional Diploma</a:t>
              </a:r>
              <a:endParaRPr sz="1200">
                <a:solidFill>
                  <a:srgbClr val="1F1F1F"/>
                </a:solidFill>
                <a:latin typeface="Roboto Medium"/>
                <a:ea typeface="Roboto Medium"/>
                <a:cs typeface="Roboto Medium"/>
                <a:sym typeface="Roboto Medium"/>
              </a:endParaRPr>
            </a:p>
          </p:txBody>
        </p:sp>
        <p:sp>
          <p:nvSpPr>
            <p:cNvPr id="225" name="Google Shape;225;p23"/>
            <p:cNvSpPr/>
            <p:nvPr/>
          </p:nvSpPr>
          <p:spPr>
            <a:xfrm>
              <a:off x="1169857" y="1679241"/>
              <a:ext cx="1815000" cy="108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1F1F1F"/>
                  </a:solidFill>
                  <a:latin typeface="Roboto"/>
                  <a:ea typeface="Roboto"/>
                  <a:cs typeface="Roboto"/>
                  <a:sym typeface="Roboto"/>
                </a:rPr>
                <a:t>Students can earn an additional Diploma through IB, contingent upon the successful completion of all the components below and receiving a minimum score of 24.</a:t>
              </a:r>
              <a:endParaRPr sz="1000">
                <a:solidFill>
                  <a:srgbClr val="1F1F1F"/>
                </a:solidFill>
                <a:latin typeface="Roboto"/>
                <a:ea typeface="Roboto"/>
                <a:cs typeface="Roboto"/>
                <a:sym typeface="Roboto"/>
              </a:endParaRPr>
            </a:p>
          </p:txBody>
        </p:sp>
        <p:sp>
          <p:nvSpPr>
            <p:cNvPr id="226" name="Google Shape;226;p23"/>
            <p:cNvSpPr/>
            <p:nvPr/>
          </p:nvSpPr>
          <p:spPr>
            <a:xfrm>
              <a:off x="1147619" y="450189"/>
              <a:ext cx="19716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1F1F1F"/>
                  </a:solidFill>
                  <a:latin typeface="Roboto"/>
                  <a:ea typeface="Roboto"/>
                  <a:cs typeface="Roboto"/>
                  <a:sym typeface="Roboto"/>
                </a:rPr>
                <a:t>Full Diploma Program</a:t>
              </a:r>
              <a:endParaRPr sz="1600">
                <a:solidFill>
                  <a:srgbClr val="1F1F1F"/>
                </a:solidFill>
                <a:latin typeface="Roboto Thin"/>
                <a:ea typeface="Roboto Thin"/>
                <a:cs typeface="Roboto Thin"/>
                <a:sym typeface="Roboto Thin"/>
              </a:endParaRPr>
            </a:p>
          </p:txBody>
        </p:sp>
        <p:sp>
          <p:nvSpPr>
            <p:cNvPr id="227" name="Google Shape;227;p23"/>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p:nvPr/>
          </p:nvSpPr>
          <p:spPr>
            <a:xfrm>
              <a:off x="1191674" y="3118989"/>
              <a:ext cx="2030400" cy="1085400"/>
            </a:xfrm>
            <a:prstGeom prst="rect">
              <a:avLst/>
            </a:prstGeom>
            <a:noFill/>
            <a:ln>
              <a:noFill/>
            </a:ln>
          </p:spPr>
          <p:txBody>
            <a:bodyPr anchorCtr="0" anchor="t" bIns="91425" lIns="91425" spcFirstLastPara="1" rIns="91425" wrap="square" tIns="91425">
              <a:noAutofit/>
            </a:bodyPr>
            <a:lstStyle/>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3 Higher Level (HL) DP courses &amp; exams</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3 Standard Level (SL) Courses &amp; exams</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Core: Extended Essay, Theory of Knowledge (2 semesters), Creativity, Action, Service (CAS)</a:t>
              </a:r>
              <a:endParaRPr sz="900">
                <a:solidFill>
                  <a:srgbClr val="FFFFFF"/>
                </a:solidFill>
                <a:latin typeface="Roboto"/>
                <a:ea typeface="Roboto"/>
                <a:cs typeface="Roboto"/>
                <a:sym typeface="Roboto"/>
              </a:endParaRPr>
            </a:p>
          </p:txBody>
        </p:sp>
      </p:grpSp>
      <p:grpSp>
        <p:nvGrpSpPr>
          <p:cNvPr id="229" name="Google Shape;229;p23"/>
          <p:cNvGrpSpPr/>
          <p:nvPr/>
        </p:nvGrpSpPr>
        <p:grpSpPr>
          <a:xfrm>
            <a:off x="3328581" y="755000"/>
            <a:ext cx="2558547" cy="3711155"/>
            <a:chOff x="1118224" y="283725"/>
            <a:chExt cx="2151124" cy="4076400"/>
          </a:xfrm>
        </p:grpSpPr>
        <p:sp>
          <p:nvSpPr>
            <p:cNvPr id="230" name="Google Shape;230;p23"/>
            <p:cNvSpPr/>
            <p:nvPr/>
          </p:nvSpPr>
          <p:spPr>
            <a:xfrm>
              <a:off x="1178650" y="283725"/>
              <a:ext cx="2030400" cy="407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3"/>
            <p:cNvSpPr/>
            <p:nvPr/>
          </p:nvSpPr>
          <p:spPr>
            <a:xfrm>
              <a:off x="1118224" y="341749"/>
              <a:ext cx="2048100" cy="2490600"/>
            </a:xfrm>
            <a:prstGeom prst="rect">
              <a:avLst/>
            </a:prstGeom>
            <a:solidFill>
              <a:srgbClr val="FFFFFF"/>
            </a:solidFill>
            <a:ln cap="flat" cmpd="sng" w="19050">
              <a:solidFill>
                <a:srgbClr val="1D7E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3"/>
            <p:cNvSpPr/>
            <p:nvPr/>
          </p:nvSpPr>
          <p:spPr>
            <a:xfrm>
              <a:off x="1178648" y="891699"/>
              <a:ext cx="1944600" cy="8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1F1F1F"/>
                  </a:solidFill>
                  <a:latin typeface="Roboto Medium"/>
                  <a:ea typeface="Roboto Medium"/>
                  <a:cs typeface="Roboto Medium"/>
                  <a:sym typeface="Roboto Medium"/>
                </a:rPr>
                <a:t>Students can earn certificates and college credit in each pathway and an additional Diploma</a:t>
              </a:r>
              <a:endParaRPr sz="1200">
                <a:solidFill>
                  <a:srgbClr val="1F1F1F"/>
                </a:solidFill>
                <a:latin typeface="Roboto Medium"/>
                <a:ea typeface="Roboto Medium"/>
                <a:cs typeface="Roboto Medium"/>
                <a:sym typeface="Roboto Medium"/>
              </a:endParaRPr>
            </a:p>
          </p:txBody>
        </p:sp>
        <p:sp>
          <p:nvSpPr>
            <p:cNvPr id="233" name="Google Shape;233;p23"/>
            <p:cNvSpPr/>
            <p:nvPr/>
          </p:nvSpPr>
          <p:spPr>
            <a:xfrm>
              <a:off x="1693235" y="1818944"/>
              <a:ext cx="882000" cy="82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1F1F1F"/>
                  </a:solidFill>
                  <a:latin typeface="Roboto"/>
                  <a:ea typeface="Roboto"/>
                  <a:cs typeface="Roboto"/>
                  <a:sym typeface="Roboto"/>
                </a:rPr>
                <a:t>15 Different Career Pathways to choose from</a:t>
              </a:r>
              <a:endParaRPr sz="1000">
                <a:solidFill>
                  <a:srgbClr val="1F1F1F"/>
                </a:solidFill>
                <a:latin typeface="Roboto"/>
                <a:ea typeface="Roboto"/>
                <a:cs typeface="Roboto"/>
                <a:sym typeface="Roboto"/>
              </a:endParaRPr>
            </a:p>
          </p:txBody>
        </p:sp>
        <p:sp>
          <p:nvSpPr>
            <p:cNvPr id="234" name="Google Shape;234;p23"/>
            <p:cNvSpPr/>
            <p:nvPr/>
          </p:nvSpPr>
          <p:spPr>
            <a:xfrm>
              <a:off x="1178648" y="470593"/>
              <a:ext cx="20907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1F1F1F"/>
                  </a:solidFill>
                  <a:latin typeface="Roboto"/>
                  <a:ea typeface="Roboto"/>
                  <a:cs typeface="Roboto"/>
                  <a:sym typeface="Roboto"/>
                </a:rPr>
                <a:t>Career-related Program</a:t>
              </a:r>
              <a:endParaRPr sz="1600">
                <a:solidFill>
                  <a:srgbClr val="1F1F1F"/>
                </a:solidFill>
                <a:latin typeface="Roboto Thin"/>
                <a:ea typeface="Roboto Thin"/>
                <a:cs typeface="Roboto Thin"/>
                <a:sym typeface="Roboto Thin"/>
              </a:endParaRPr>
            </a:p>
          </p:txBody>
        </p:sp>
        <p:sp>
          <p:nvSpPr>
            <p:cNvPr id="235" name="Google Shape;235;p23"/>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3"/>
            <p:cNvSpPr/>
            <p:nvPr/>
          </p:nvSpPr>
          <p:spPr>
            <a:xfrm>
              <a:off x="1178648" y="3118989"/>
              <a:ext cx="2090700" cy="1187700"/>
            </a:xfrm>
            <a:prstGeom prst="rect">
              <a:avLst/>
            </a:prstGeom>
            <a:noFill/>
            <a:ln>
              <a:noFill/>
            </a:ln>
          </p:spPr>
          <p:txBody>
            <a:bodyPr anchorCtr="0" anchor="t" bIns="91425" lIns="91425" spcFirstLastPara="1" rIns="91425" wrap="square" tIns="91425">
              <a:noAutofit/>
            </a:bodyPr>
            <a:lstStyle/>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Complete 2 DP Courses &amp; Exams</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Complete Personal &amp; Professional Skills 11</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Complete Personal &amp; Professional Skills 12</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Language and Cultural Awareness</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Community Engagement</a:t>
              </a:r>
              <a:endParaRPr sz="900">
                <a:solidFill>
                  <a:srgbClr val="FFFFFF"/>
                </a:solidFill>
                <a:latin typeface="Roboto"/>
                <a:ea typeface="Roboto"/>
                <a:cs typeface="Roboto"/>
                <a:sym typeface="Roboto"/>
              </a:endParaRPr>
            </a:p>
            <a:p>
              <a:pPr indent="-102870" lvl="0" marL="91440" rtl="0" algn="l">
                <a:lnSpc>
                  <a:spcPct val="115000"/>
                </a:lnSpc>
                <a:spcBef>
                  <a:spcPts val="0"/>
                </a:spcBef>
                <a:spcAft>
                  <a:spcPts val="0"/>
                </a:spcAft>
                <a:buClr>
                  <a:srgbClr val="FFFFFF"/>
                </a:buClr>
                <a:buSzPts val="900"/>
                <a:buFont typeface="Roboto"/>
                <a:buChar char="●"/>
              </a:pPr>
              <a:r>
                <a:rPr lang="en" sz="900">
                  <a:solidFill>
                    <a:srgbClr val="FFFFFF"/>
                  </a:solidFill>
                  <a:latin typeface="Roboto"/>
                  <a:ea typeface="Roboto"/>
                  <a:cs typeface="Roboto"/>
                  <a:sym typeface="Roboto"/>
                </a:rPr>
                <a:t>Reflective Project</a:t>
              </a:r>
              <a:endParaRPr sz="900">
                <a:solidFill>
                  <a:srgbClr val="FFFFFF"/>
                </a:solidFill>
                <a:latin typeface="Roboto"/>
                <a:ea typeface="Roboto"/>
                <a:cs typeface="Roboto"/>
                <a:sym typeface="Roboto"/>
              </a:endParaRPr>
            </a:p>
          </p:txBody>
        </p:sp>
      </p:grpSp>
      <p:grpSp>
        <p:nvGrpSpPr>
          <p:cNvPr id="237" name="Google Shape;237;p23"/>
          <p:cNvGrpSpPr/>
          <p:nvPr/>
        </p:nvGrpSpPr>
        <p:grpSpPr>
          <a:xfrm>
            <a:off x="633275" y="788625"/>
            <a:ext cx="2486829" cy="3711155"/>
            <a:chOff x="1118224" y="283725"/>
            <a:chExt cx="2090826" cy="4076400"/>
          </a:xfrm>
        </p:grpSpPr>
        <p:sp>
          <p:nvSpPr>
            <p:cNvPr id="238" name="Google Shape;238;p23"/>
            <p:cNvSpPr/>
            <p:nvPr/>
          </p:nvSpPr>
          <p:spPr>
            <a:xfrm>
              <a:off x="1178650" y="283725"/>
              <a:ext cx="2030400" cy="4076400"/>
            </a:xfrm>
            <a:prstGeom prst="rect">
              <a:avLst/>
            </a:prstGeom>
            <a:solidFill>
              <a:srgbClr val="3876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3"/>
            <p:cNvSpPr/>
            <p:nvPr/>
          </p:nvSpPr>
          <p:spPr>
            <a:xfrm>
              <a:off x="1118224" y="341749"/>
              <a:ext cx="2048100" cy="2490600"/>
            </a:xfrm>
            <a:prstGeom prst="rect">
              <a:avLst/>
            </a:prstGeom>
            <a:solidFill>
              <a:srgbClr val="FFFFFF"/>
            </a:solidFill>
            <a:ln cap="flat" cmpd="sng" w="19050">
              <a:solidFill>
                <a:srgbClr val="1D7E7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3"/>
            <p:cNvSpPr/>
            <p:nvPr/>
          </p:nvSpPr>
          <p:spPr>
            <a:xfrm>
              <a:off x="1233933" y="806573"/>
              <a:ext cx="1815000" cy="7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1F1F1F"/>
                  </a:solidFill>
                  <a:latin typeface="Roboto Medium"/>
                  <a:ea typeface="Roboto Medium"/>
                  <a:cs typeface="Roboto Medium"/>
                  <a:sym typeface="Roboto Medium"/>
                </a:rPr>
                <a:t>Students can pick &amp; choose courses from any of these pathway</a:t>
              </a:r>
              <a:endParaRPr sz="1200">
                <a:solidFill>
                  <a:srgbClr val="1F1F1F"/>
                </a:solidFill>
                <a:latin typeface="Roboto Medium"/>
                <a:ea typeface="Roboto Medium"/>
                <a:cs typeface="Roboto Medium"/>
                <a:sym typeface="Roboto Medium"/>
              </a:endParaRPr>
            </a:p>
          </p:txBody>
        </p:sp>
        <p:sp>
          <p:nvSpPr>
            <p:cNvPr id="241" name="Google Shape;241;p23"/>
            <p:cNvSpPr/>
            <p:nvPr/>
          </p:nvSpPr>
          <p:spPr>
            <a:xfrm>
              <a:off x="1225914" y="1715432"/>
              <a:ext cx="1815000" cy="82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1F1F1F"/>
                  </a:solidFill>
                  <a:latin typeface="Roboto"/>
                  <a:ea typeface="Roboto"/>
                  <a:cs typeface="Roboto"/>
                  <a:sym typeface="Roboto"/>
                </a:rPr>
                <a:t>Students can decide to not pursue the Full Diploma or Career-related certificate and still take coursework from either area</a:t>
              </a:r>
              <a:endParaRPr sz="1000">
                <a:solidFill>
                  <a:srgbClr val="1F1F1F"/>
                </a:solidFill>
                <a:latin typeface="Roboto"/>
                <a:ea typeface="Roboto"/>
                <a:cs typeface="Roboto"/>
                <a:sym typeface="Roboto"/>
              </a:endParaRPr>
            </a:p>
          </p:txBody>
        </p:sp>
        <p:sp>
          <p:nvSpPr>
            <p:cNvPr id="242" name="Google Shape;242;p23"/>
            <p:cNvSpPr/>
            <p:nvPr/>
          </p:nvSpPr>
          <p:spPr>
            <a:xfrm>
              <a:off x="1256141" y="453547"/>
              <a:ext cx="1815000" cy="67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1F1F1F"/>
                  </a:solidFill>
                  <a:latin typeface="Roboto"/>
                  <a:ea typeface="Roboto"/>
                  <a:cs typeface="Roboto"/>
                  <a:sym typeface="Roboto"/>
                </a:rPr>
                <a:t>IB Course Work</a:t>
              </a:r>
              <a:endParaRPr sz="1600">
                <a:solidFill>
                  <a:srgbClr val="1F1F1F"/>
                </a:solidFill>
                <a:latin typeface="Roboto Thin"/>
                <a:ea typeface="Roboto Thin"/>
                <a:cs typeface="Roboto Thin"/>
                <a:sym typeface="Roboto Thin"/>
              </a:endParaRPr>
            </a:p>
          </p:txBody>
        </p:sp>
        <p:sp>
          <p:nvSpPr>
            <p:cNvPr id="243" name="Google Shape;243;p23"/>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3"/>
            <p:cNvSpPr/>
            <p:nvPr/>
          </p:nvSpPr>
          <p:spPr>
            <a:xfrm>
              <a:off x="1259198" y="3172455"/>
              <a:ext cx="1869300" cy="1085400"/>
            </a:xfrm>
            <a:prstGeom prst="rect">
              <a:avLst/>
            </a:prstGeom>
            <a:noFill/>
            <a:ln>
              <a:noFill/>
            </a:ln>
          </p:spPr>
          <p:txBody>
            <a:bodyPr anchorCtr="0" anchor="t" bIns="91425" lIns="91425" spcFirstLastPara="1" rIns="91425" wrap="square" tIns="91425">
              <a:noAutofit/>
            </a:bodyPr>
            <a:lstStyle/>
            <a:p>
              <a:pPr indent="-109220" lvl="0" marL="91440" rtl="0" algn="l">
                <a:lnSpc>
                  <a:spcPct val="115000"/>
                </a:lnSpc>
                <a:spcBef>
                  <a:spcPts val="0"/>
                </a:spcBef>
                <a:spcAft>
                  <a:spcPts val="0"/>
                </a:spcAft>
                <a:buClr>
                  <a:srgbClr val="FFFFFF"/>
                </a:buClr>
                <a:buSzPts val="1000"/>
                <a:buFont typeface="Roboto"/>
                <a:buChar char="●"/>
              </a:pPr>
              <a:r>
                <a:rPr lang="en" sz="1000">
                  <a:solidFill>
                    <a:srgbClr val="FFFFFF"/>
                  </a:solidFill>
                  <a:latin typeface="Roboto"/>
                  <a:ea typeface="Roboto"/>
                  <a:cs typeface="Roboto"/>
                  <a:sym typeface="Roboto"/>
                </a:rPr>
                <a:t>Great way to explore potential career pathways</a:t>
              </a:r>
              <a:endParaRPr sz="1000">
                <a:solidFill>
                  <a:srgbClr val="FFFFFF"/>
                </a:solidFill>
                <a:latin typeface="Roboto"/>
                <a:ea typeface="Roboto"/>
                <a:cs typeface="Roboto"/>
                <a:sym typeface="Roboto"/>
              </a:endParaRPr>
            </a:p>
            <a:p>
              <a:pPr indent="-109220" lvl="0" marL="91440" rtl="0" algn="l">
                <a:lnSpc>
                  <a:spcPct val="115000"/>
                </a:lnSpc>
                <a:spcBef>
                  <a:spcPts val="0"/>
                </a:spcBef>
                <a:spcAft>
                  <a:spcPts val="0"/>
                </a:spcAft>
                <a:buClr>
                  <a:srgbClr val="FFFFFF"/>
                </a:buClr>
                <a:buSzPts val="1000"/>
                <a:buFont typeface="Roboto"/>
                <a:buChar char="●"/>
              </a:pPr>
              <a:r>
                <a:rPr lang="en" sz="1000">
                  <a:solidFill>
                    <a:srgbClr val="FFFFFF"/>
                  </a:solidFill>
                  <a:latin typeface="Roboto"/>
                  <a:ea typeface="Roboto"/>
                  <a:cs typeface="Roboto"/>
                  <a:sym typeface="Roboto"/>
                </a:rPr>
                <a:t>Earn college credits and/ or a certification</a:t>
              </a:r>
              <a:endParaRPr sz="1000">
                <a:solidFill>
                  <a:srgbClr val="FFFFFF"/>
                </a:solidFill>
                <a:latin typeface="Roboto"/>
                <a:ea typeface="Roboto"/>
                <a:cs typeface="Roboto"/>
                <a:sym typeface="Roboto"/>
              </a:endParaRPr>
            </a:p>
          </p:txBody>
        </p:sp>
      </p:grpSp>
      <p:sp>
        <p:nvSpPr>
          <p:cNvPr id="245" name="Google Shape;245;p23"/>
          <p:cNvSpPr txBox="1"/>
          <p:nvPr>
            <p:ph type="title"/>
          </p:nvPr>
        </p:nvSpPr>
        <p:spPr>
          <a:xfrm>
            <a:off x="245975" y="162525"/>
            <a:ext cx="8520600" cy="626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IB Pathways at RHS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4"/>
          <p:cNvSpPr txBox="1"/>
          <p:nvPr>
            <p:ph type="title"/>
          </p:nvPr>
        </p:nvSpPr>
        <p:spPr>
          <a:xfrm>
            <a:off x="524125" y="312200"/>
            <a:ext cx="78006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IB Courses </a:t>
            </a:r>
            <a:r>
              <a:rPr lang="en"/>
              <a:t>: All students have the opportunity to:</a:t>
            </a:r>
            <a:endParaRPr/>
          </a:p>
        </p:txBody>
      </p:sp>
      <p:sp>
        <p:nvSpPr>
          <p:cNvPr id="251" name="Google Shape;251;p24"/>
          <p:cNvSpPr txBox="1"/>
          <p:nvPr>
            <p:ph idx="1" type="body"/>
          </p:nvPr>
        </p:nvSpPr>
        <p:spPr>
          <a:xfrm>
            <a:off x="311700" y="908850"/>
            <a:ext cx="8520600" cy="41262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b="1" lang="en" sz="1700"/>
              <a:t>Sit for an IB exam with the potential to earn college credit</a:t>
            </a:r>
            <a:endParaRPr b="1" sz="1700"/>
          </a:p>
          <a:p>
            <a:pPr indent="-336550" lvl="1" marL="914400" rtl="0" algn="l">
              <a:spcBef>
                <a:spcPts val="0"/>
              </a:spcBef>
              <a:spcAft>
                <a:spcPts val="0"/>
              </a:spcAft>
              <a:buSzPts val="1700"/>
              <a:buChar char="○"/>
            </a:pPr>
            <a:r>
              <a:rPr lang="en" sz="1700"/>
              <a:t>Classes with the label </a:t>
            </a:r>
            <a:r>
              <a:rPr b="1" lang="en" sz="1700"/>
              <a:t>“DP”</a:t>
            </a:r>
            <a:r>
              <a:rPr lang="en" sz="1700"/>
              <a:t> in the title have college credit attached to them </a:t>
            </a:r>
            <a:endParaRPr sz="1700"/>
          </a:p>
          <a:p>
            <a:pPr indent="-336550" lvl="1" marL="914400" rtl="0" algn="l">
              <a:spcBef>
                <a:spcPts val="0"/>
              </a:spcBef>
              <a:spcAft>
                <a:spcPts val="0"/>
              </a:spcAft>
              <a:buSzPts val="1700"/>
              <a:buChar char="○"/>
            </a:pPr>
            <a:r>
              <a:rPr lang="en" sz="1700"/>
              <a:t>Students have the potential to earn college  credit by participating in </a:t>
            </a:r>
            <a:r>
              <a:rPr b="1" lang="en" sz="1700"/>
              <a:t>Internal Assessments</a:t>
            </a:r>
            <a:r>
              <a:rPr lang="en" sz="1700"/>
              <a:t> (</a:t>
            </a:r>
            <a:r>
              <a:rPr i="1" lang="en" sz="1700"/>
              <a:t>Assessments given &amp; graded by teachers in class</a:t>
            </a:r>
            <a:r>
              <a:rPr lang="en" sz="1700"/>
              <a:t>) &amp; </a:t>
            </a:r>
            <a:r>
              <a:rPr b="1" lang="en" sz="1700"/>
              <a:t>External Assessments</a:t>
            </a:r>
            <a:r>
              <a:rPr lang="en" sz="1700"/>
              <a:t> (</a:t>
            </a:r>
            <a:r>
              <a:rPr i="1" lang="en" sz="1700"/>
              <a:t>Taken at RHS &amp; sent to IB for grading</a:t>
            </a:r>
            <a:r>
              <a:rPr lang="en" sz="1700"/>
              <a:t>)</a:t>
            </a:r>
            <a:endParaRPr sz="1700"/>
          </a:p>
          <a:p>
            <a:pPr indent="-336550" lvl="1" marL="914400" rtl="0" algn="l">
              <a:spcBef>
                <a:spcPts val="0"/>
              </a:spcBef>
              <a:spcAft>
                <a:spcPts val="0"/>
              </a:spcAft>
              <a:buSzPts val="1700"/>
              <a:buChar char="○"/>
            </a:pPr>
            <a:r>
              <a:rPr lang="en" sz="1700"/>
              <a:t>Students will receive an overall score (1-7) from IB based on these assessments. Each college awards credits differently based on exam type and score.</a:t>
            </a:r>
            <a:endParaRPr sz="1700"/>
          </a:p>
          <a:p>
            <a:pPr indent="-311150" lvl="2" marL="1371600" rtl="0" algn="l">
              <a:spcBef>
                <a:spcPts val="0"/>
              </a:spcBef>
              <a:spcAft>
                <a:spcPts val="0"/>
              </a:spcAft>
              <a:buSzPts val="1300"/>
              <a:buChar char="■"/>
            </a:pPr>
            <a:r>
              <a:rPr lang="en" sz="1300"/>
              <a:t>Ex. Augsburg awards 4 college credits for Biology (HL) if a student scores 5, 6 or 7. </a:t>
            </a:r>
            <a:endParaRPr sz="1300"/>
          </a:p>
          <a:p>
            <a:pPr indent="-311150" lvl="2" marL="1371600" rtl="0" algn="l">
              <a:lnSpc>
                <a:spcPct val="115000"/>
              </a:lnSpc>
              <a:spcBef>
                <a:spcPts val="0"/>
              </a:spcBef>
              <a:spcAft>
                <a:spcPts val="0"/>
              </a:spcAft>
              <a:buSzPts val="1300"/>
              <a:buChar char="■"/>
            </a:pPr>
            <a:r>
              <a:rPr lang="en" sz="1300"/>
              <a:t>Ex. NDSU awards 8 college credits for Biology (HL) if a student scores a 4 or higher.</a:t>
            </a:r>
            <a:endParaRPr sz="1300"/>
          </a:p>
          <a:p>
            <a:pPr indent="0" lvl="0" marL="1371600" rtl="0" algn="l">
              <a:lnSpc>
                <a:spcPct val="100000"/>
              </a:lnSpc>
              <a:spcBef>
                <a:spcPts val="1200"/>
              </a:spcBef>
              <a:spcAft>
                <a:spcPts val="0"/>
              </a:spcAft>
              <a:buNone/>
            </a:pPr>
            <a:r>
              <a:t/>
            </a:r>
            <a:endParaRPr sz="1700"/>
          </a:p>
          <a:p>
            <a:pPr indent="-311150" lvl="0" marL="457200" rtl="0" algn="l">
              <a:lnSpc>
                <a:spcPct val="115000"/>
              </a:lnSpc>
              <a:spcBef>
                <a:spcPts val="0"/>
              </a:spcBef>
              <a:spcAft>
                <a:spcPts val="0"/>
              </a:spcAft>
              <a:buSzPts val="1300"/>
              <a:buChar char="●"/>
            </a:pPr>
            <a:r>
              <a:rPr lang="en" sz="1700"/>
              <a:t>For more information on IB College Credit opportunities, see the </a:t>
            </a:r>
            <a:r>
              <a:rPr lang="en" sz="1700" u="sng">
                <a:solidFill>
                  <a:srgbClr val="38761D"/>
                </a:solidFill>
                <a:hlinkClick r:id="rId3">
                  <a:extLst>
                    <a:ext uri="{A12FA001-AC4F-418D-AE19-62706E023703}">
                      <ahyp:hlinkClr val="tx"/>
                    </a:ext>
                  </a:extLst>
                </a:hlinkClick>
              </a:rPr>
              <a:t>IB website</a:t>
            </a:r>
            <a:r>
              <a:rPr lang="en" sz="1700"/>
              <a:t> -and for info on IB credit click here </a:t>
            </a:r>
            <a:r>
              <a:rPr i="1" lang="en" sz="1300" u="sng">
                <a:solidFill>
                  <a:srgbClr val="38761D"/>
                </a:solidFill>
                <a:hlinkClick r:id="rId4">
                  <a:extLst>
                    <a:ext uri="{A12FA001-AC4F-418D-AE19-62706E023703}">
                      <ahyp:hlinkClr val="tx"/>
                    </a:ext>
                  </a:extLst>
                </a:hlinkClick>
              </a:rPr>
              <a:t>Colleges/Universities-IB credit</a:t>
            </a:r>
            <a:endParaRPr i="1" sz="1300">
              <a:solidFill>
                <a:srgbClr val="38761D"/>
              </a:solidFill>
            </a:endParaRPr>
          </a:p>
          <a:p>
            <a:pPr indent="0" lvl="0" marL="457200" rtl="0" algn="l">
              <a:lnSpc>
                <a:spcPct val="115000"/>
              </a:lnSpc>
              <a:spcBef>
                <a:spcPts val="1200"/>
              </a:spcBef>
              <a:spcAft>
                <a:spcPts val="1200"/>
              </a:spcAft>
              <a:buNone/>
            </a:pPr>
            <a:r>
              <a:t/>
            </a:r>
            <a:endParaRPr i="1" sz="13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graphicFrame>
        <p:nvGraphicFramePr>
          <p:cNvPr id="256" name="Google Shape;256;p25"/>
          <p:cNvGraphicFramePr/>
          <p:nvPr/>
        </p:nvGraphicFramePr>
        <p:xfrm>
          <a:off x="397263" y="1312750"/>
          <a:ext cx="3000000" cy="3000000"/>
        </p:xfrm>
        <a:graphic>
          <a:graphicData uri="http://schemas.openxmlformats.org/drawingml/2006/table">
            <a:tbl>
              <a:tblPr>
                <a:noFill/>
                <a:tableStyleId>{24922049-4B46-4C4E-A656-CA0E63BDC1AB}</a:tableStyleId>
              </a:tblPr>
              <a:tblGrid>
                <a:gridCol w="2520425"/>
                <a:gridCol w="3054150"/>
                <a:gridCol w="2807125"/>
              </a:tblGrid>
              <a:tr h="381000">
                <a:tc>
                  <a:txBody>
                    <a:bodyPr/>
                    <a:lstStyle/>
                    <a:p>
                      <a:pPr indent="0" lvl="0" marL="0" rtl="0" algn="l">
                        <a:spcBef>
                          <a:spcPts val="0"/>
                        </a:spcBef>
                        <a:spcAft>
                          <a:spcPts val="0"/>
                        </a:spcAft>
                        <a:buNone/>
                      </a:pPr>
                      <a:r>
                        <a:rPr b="1" lang="en">
                          <a:latin typeface="Lato"/>
                          <a:ea typeface="Lato"/>
                          <a:cs typeface="Lato"/>
                          <a:sym typeface="Lato"/>
                        </a:rPr>
                        <a:t>2 Year Courses</a:t>
                      </a:r>
                      <a:endParaRPr b="1">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b="1" lang="en">
                          <a:latin typeface="Lato"/>
                          <a:ea typeface="Lato"/>
                          <a:cs typeface="Lato"/>
                          <a:sym typeface="Lato"/>
                        </a:rPr>
                        <a:t>1 Year Courses</a:t>
                      </a:r>
                      <a:endParaRPr b="1">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b="1" lang="en">
                          <a:latin typeface="Lato"/>
                          <a:ea typeface="Lato"/>
                          <a:cs typeface="Lato"/>
                          <a:sym typeface="Lato"/>
                        </a:rPr>
                        <a:t>1 Year Electives</a:t>
                      </a:r>
                      <a:endParaRPr b="1">
                        <a:latin typeface="Lato"/>
                        <a:ea typeface="Lato"/>
                        <a:cs typeface="Lato"/>
                        <a:sym typeface="Lato"/>
                      </a:endParaRPr>
                    </a:p>
                  </a:txBody>
                  <a:tcPr marT="91425" marB="91425" marR="91425" marL="91425"/>
                </a:tc>
              </a:tr>
              <a:tr h="381000">
                <a:tc>
                  <a:txBody>
                    <a:bodyPr/>
                    <a:lstStyle/>
                    <a:p>
                      <a:pPr indent="0" lvl="0" marL="0" rtl="0" algn="l">
                        <a:spcBef>
                          <a:spcPts val="0"/>
                        </a:spcBef>
                        <a:spcAft>
                          <a:spcPts val="0"/>
                        </a:spcAft>
                        <a:buNone/>
                      </a:pPr>
                      <a:r>
                        <a:rPr lang="en">
                          <a:latin typeface="Lato"/>
                          <a:ea typeface="Lato"/>
                          <a:cs typeface="Lato"/>
                          <a:sym typeface="Lato"/>
                        </a:rPr>
                        <a:t>DP Lang &amp; Lit HL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Lang &amp; Lit SL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Film SL</a:t>
                      </a:r>
                      <a:endParaRPr>
                        <a:latin typeface="Lato"/>
                        <a:ea typeface="Lato"/>
                        <a:cs typeface="Lato"/>
                        <a:sym typeface="Lato"/>
                      </a:endParaRPr>
                    </a:p>
                  </a:txBody>
                  <a:tcPr marT="91425" marB="91425" marR="91425" marL="91425"/>
                </a:tc>
              </a:tr>
              <a:tr h="321750">
                <a:tc>
                  <a:txBody>
                    <a:bodyPr/>
                    <a:lstStyle/>
                    <a:p>
                      <a:pPr indent="0" lvl="0" marL="0" rtl="0" algn="l">
                        <a:spcBef>
                          <a:spcPts val="0"/>
                        </a:spcBef>
                        <a:spcAft>
                          <a:spcPts val="0"/>
                        </a:spcAft>
                        <a:buNone/>
                      </a:pPr>
                      <a:r>
                        <a:rPr lang="en">
                          <a:latin typeface="Lato"/>
                          <a:ea typeface="Lato"/>
                          <a:cs typeface="Lato"/>
                          <a:sym typeface="Lato"/>
                        </a:rPr>
                        <a:t>DP European History HL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Economics SL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Theater SL</a:t>
                      </a:r>
                      <a:endParaRPr>
                        <a:latin typeface="Lato"/>
                        <a:ea typeface="Lato"/>
                        <a:cs typeface="Lato"/>
                        <a:sym typeface="Lato"/>
                      </a:endParaRPr>
                    </a:p>
                  </a:txBody>
                  <a:tcPr marT="91425" marB="91425" marR="91425" marL="91425"/>
                </a:tc>
              </a:tr>
              <a:tr h="381000">
                <a:tc>
                  <a:txBody>
                    <a:bodyPr/>
                    <a:lstStyle/>
                    <a:p>
                      <a:pPr indent="0" lvl="0" marL="0" rtl="0" algn="l">
                        <a:spcBef>
                          <a:spcPts val="0"/>
                        </a:spcBef>
                        <a:spcAft>
                          <a:spcPts val="0"/>
                        </a:spcAft>
                        <a:buNone/>
                      </a:pPr>
                      <a:r>
                        <a:rPr lang="en">
                          <a:latin typeface="Lato"/>
                          <a:ea typeface="Lato"/>
                          <a:cs typeface="Lato"/>
                          <a:sym typeface="Lato"/>
                        </a:rPr>
                        <a:t>DP Biology HL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Physics SL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Visual Arts SL</a:t>
                      </a:r>
                      <a:endParaRPr>
                        <a:latin typeface="Lato"/>
                        <a:ea typeface="Lato"/>
                        <a:cs typeface="Lato"/>
                        <a:sym typeface="Lato"/>
                      </a:endParaRPr>
                    </a:p>
                  </a:txBody>
                  <a:tcPr marT="91425" marB="91425" marR="91425" marL="91425"/>
                </a:tc>
              </a:tr>
              <a:tr h="381000">
                <a:tc>
                  <a:txBody>
                    <a:bodyPr/>
                    <a:lstStyle/>
                    <a:p>
                      <a:pPr indent="0" lvl="0" marL="0" rtl="0" algn="l">
                        <a:spcBef>
                          <a:spcPts val="0"/>
                        </a:spcBef>
                        <a:spcAft>
                          <a:spcPts val="0"/>
                        </a:spcAft>
                        <a:buNone/>
                      </a:pPr>
                      <a:r>
                        <a:rPr lang="en">
                          <a:latin typeface="Lato"/>
                          <a:ea typeface="Lato"/>
                          <a:cs typeface="Lato"/>
                          <a:sym typeface="Lato"/>
                        </a:rPr>
                        <a:t>DP Analysis &amp; Approaches HL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Application &amp; Interpretations SL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Business Management SL</a:t>
                      </a:r>
                      <a:endParaRPr>
                        <a:latin typeface="Lato"/>
                        <a:ea typeface="Lato"/>
                        <a:cs typeface="Lato"/>
                        <a:sym typeface="Lato"/>
                      </a:endParaRPr>
                    </a:p>
                  </a:txBody>
                  <a:tcPr marT="91425" marB="91425" marR="91425" marL="91425"/>
                </a:tc>
              </a:tr>
              <a:tr h="381000">
                <a:tc>
                  <a:txBody>
                    <a:bodyPr/>
                    <a:lstStyle/>
                    <a:p>
                      <a:pPr indent="0" lvl="0" marL="0" rtl="0" algn="l">
                        <a:spcBef>
                          <a:spcPts val="0"/>
                        </a:spcBef>
                        <a:spcAft>
                          <a:spcPts val="0"/>
                        </a:spcAft>
                        <a:buNone/>
                      </a:pPr>
                      <a:r>
                        <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Spanish SL</a:t>
                      </a:r>
                      <a:endParaRPr>
                        <a:latin typeface="Lato"/>
                        <a:ea typeface="Lato"/>
                        <a:cs typeface="Lato"/>
                        <a:sym typeface="Lato"/>
                      </a:endParaRPr>
                    </a:p>
                  </a:txBody>
                  <a:tcPr marT="91425" marB="91425" marR="91425" marL="91425"/>
                </a:tc>
                <a:tc>
                  <a:txBody>
                    <a:bodyPr/>
                    <a:lstStyle/>
                    <a:p>
                      <a:pPr indent="0" lvl="0" marL="0" rtl="0" algn="l">
                        <a:spcBef>
                          <a:spcPts val="0"/>
                        </a:spcBef>
                        <a:spcAft>
                          <a:spcPts val="0"/>
                        </a:spcAft>
                        <a:buNone/>
                      </a:pPr>
                      <a:r>
                        <a:rPr lang="en">
                          <a:latin typeface="Lato"/>
                          <a:ea typeface="Lato"/>
                          <a:cs typeface="Lato"/>
                          <a:sym typeface="Lato"/>
                        </a:rPr>
                        <a:t>DP Music SL</a:t>
                      </a:r>
                      <a:endParaRPr>
                        <a:latin typeface="Lato"/>
                        <a:ea typeface="Lato"/>
                        <a:cs typeface="Lato"/>
                        <a:sym typeface="Lato"/>
                      </a:endParaRPr>
                    </a:p>
                  </a:txBody>
                  <a:tcPr marT="91425" marB="91425" marR="91425" marL="91425"/>
                </a:tc>
              </a:tr>
            </a:tbl>
          </a:graphicData>
        </a:graphic>
      </p:graphicFrame>
      <p:sp>
        <p:nvSpPr>
          <p:cNvPr id="257" name="Google Shape;257;p25"/>
          <p:cNvSpPr txBox="1"/>
          <p:nvPr/>
        </p:nvSpPr>
        <p:spPr>
          <a:xfrm>
            <a:off x="137375" y="122100"/>
            <a:ext cx="8598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600">
                <a:solidFill>
                  <a:schemeClr val="dk2"/>
                </a:solidFill>
                <a:latin typeface="Lato"/>
                <a:ea typeface="Lato"/>
                <a:cs typeface="Lato"/>
                <a:sym typeface="Lato"/>
              </a:rPr>
              <a:t>Did you know that students have the ability to take multiple exams through the IB program to attempt to earn college credit? Each course varies on prerequisite requirements, exam requirements, etc. For more detailed information, please read the course description in the course guide. </a:t>
            </a:r>
            <a:endParaRPr/>
          </a:p>
        </p:txBody>
      </p:sp>
      <p:sp>
        <p:nvSpPr>
          <p:cNvPr id="258" name="Google Shape;258;p25"/>
          <p:cNvSpPr txBox="1"/>
          <p:nvPr/>
        </p:nvSpPr>
        <p:spPr>
          <a:xfrm>
            <a:off x="397275" y="3800606"/>
            <a:ext cx="8381700" cy="37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chemeClr val="dk2"/>
                </a:solidFill>
                <a:latin typeface="Lato"/>
                <a:ea typeface="Lato"/>
                <a:cs typeface="Lato"/>
                <a:sym typeface="Lato"/>
              </a:rPr>
              <a:t>DP Course Offerings</a:t>
            </a:r>
            <a:endParaRPr i="1" sz="1600">
              <a:solidFill>
                <a:schemeClr val="dk2"/>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6"/>
          <p:cNvSpPr txBox="1"/>
          <p:nvPr>
            <p:ph type="title"/>
          </p:nvPr>
        </p:nvSpPr>
        <p:spPr>
          <a:xfrm>
            <a:off x="819150" y="3884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All students have the opportunity to:</a:t>
            </a:r>
            <a:endParaRPr/>
          </a:p>
        </p:txBody>
      </p:sp>
      <p:sp>
        <p:nvSpPr>
          <p:cNvPr id="264" name="Google Shape;264;p26"/>
          <p:cNvSpPr txBox="1"/>
          <p:nvPr>
            <p:ph idx="1" type="body"/>
          </p:nvPr>
        </p:nvSpPr>
        <p:spPr>
          <a:xfrm>
            <a:off x="311700" y="1152475"/>
            <a:ext cx="8520600" cy="38358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b="1" lang="en"/>
              <a:t>Take an IB class co-seated with a College in the Schools (CIS) class to earn college credit</a:t>
            </a:r>
            <a:endParaRPr b="1"/>
          </a:p>
          <a:p>
            <a:pPr indent="-342900" lvl="1" marL="914400" rtl="0" algn="l">
              <a:spcBef>
                <a:spcPts val="0"/>
              </a:spcBef>
              <a:spcAft>
                <a:spcPts val="0"/>
              </a:spcAft>
              <a:buSzPts val="1800"/>
              <a:buChar char="○"/>
            </a:pPr>
            <a:r>
              <a:rPr lang="en" sz="1800"/>
              <a:t>Classes that contain the word </a:t>
            </a:r>
            <a:r>
              <a:rPr b="1" lang="en" sz="1800"/>
              <a:t>“College”</a:t>
            </a:r>
            <a:r>
              <a:rPr lang="en" sz="1800"/>
              <a:t> have additional opportunity to earn college credit through our CIS program</a:t>
            </a:r>
            <a:endParaRPr sz="1800"/>
          </a:p>
          <a:p>
            <a:pPr indent="-342900" lvl="1" marL="914400" rtl="0" algn="l">
              <a:spcBef>
                <a:spcPts val="0"/>
              </a:spcBef>
              <a:spcAft>
                <a:spcPts val="0"/>
              </a:spcAft>
              <a:buSzPts val="1800"/>
              <a:buChar char="○"/>
            </a:pPr>
            <a:r>
              <a:rPr lang="en" sz="1800"/>
              <a:t>CIS classes are taught by high school teachers that have partnered with a college (St. Cloud State, UMD, U of M)</a:t>
            </a:r>
            <a:endParaRPr sz="1800"/>
          </a:p>
          <a:p>
            <a:pPr indent="-342900" lvl="1" marL="914400" rtl="0" algn="l">
              <a:spcBef>
                <a:spcPts val="0"/>
              </a:spcBef>
              <a:spcAft>
                <a:spcPts val="0"/>
              </a:spcAft>
              <a:buSzPts val="1800"/>
              <a:buChar char="○"/>
            </a:pPr>
            <a:r>
              <a:rPr lang="en" sz="1800"/>
              <a:t>Students get the opportunity to experience a college level course  and earn college credit while the getting the support of their high school teacher</a:t>
            </a:r>
            <a:endParaRPr sz="1800"/>
          </a:p>
          <a:p>
            <a:pPr indent="-342900" lvl="1" marL="914400" rtl="0" algn="l">
              <a:spcBef>
                <a:spcPts val="0"/>
              </a:spcBef>
              <a:spcAft>
                <a:spcPts val="0"/>
              </a:spcAft>
              <a:buSzPts val="1800"/>
              <a:buChar char="○"/>
            </a:pPr>
            <a:r>
              <a:rPr lang="en" sz="1800"/>
              <a:t>Students earn the credit by successfully completing the course with a passing grade</a:t>
            </a:r>
            <a:endParaRPr sz="1800"/>
          </a:p>
          <a:p>
            <a:pPr indent="0" lvl="0" marL="457200" rtl="0" algn="l">
              <a:spcBef>
                <a:spcPts val="1200"/>
              </a:spcBef>
              <a:spcAft>
                <a:spcPts val="0"/>
              </a:spcAft>
              <a:buNone/>
            </a:pPr>
            <a:r>
              <a:t/>
            </a:r>
            <a:endParaRPr/>
          </a:p>
          <a:p>
            <a:pPr indent="-342900" lvl="0" marL="457200" rtl="0" algn="l">
              <a:spcBef>
                <a:spcPts val="1200"/>
              </a:spcBef>
              <a:spcAft>
                <a:spcPts val="0"/>
              </a:spcAft>
              <a:buSzPts val="1800"/>
              <a:buChar char="●"/>
            </a:pPr>
            <a:r>
              <a:rPr lang="en"/>
              <a:t>For a full list of CIS opportunities, and requirements to take these courses, see page 15 of the Course Description Guide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7"/>
          <p:cNvSpPr txBox="1"/>
          <p:nvPr/>
        </p:nvSpPr>
        <p:spPr>
          <a:xfrm>
            <a:off x="241675" y="98300"/>
            <a:ext cx="8381700" cy="8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chemeClr val="dk2"/>
                </a:solidFill>
                <a:latin typeface="Lato"/>
                <a:ea typeface="Lato"/>
                <a:cs typeface="Lato"/>
                <a:sym typeface="Lato"/>
              </a:rPr>
              <a:t>Did you know that students have the ability to earn at least 35 college credits while staying on campus at RHS?  They are able to participate in this unique partnership because the school district partners with Universities and pays for the college credit in our co-seated college courses. </a:t>
            </a:r>
            <a:endParaRPr i="1" sz="1600">
              <a:solidFill>
                <a:schemeClr val="dk2"/>
              </a:solidFill>
              <a:latin typeface="Lato"/>
              <a:ea typeface="Lato"/>
              <a:cs typeface="Lato"/>
              <a:sym typeface="Lato"/>
            </a:endParaRPr>
          </a:p>
        </p:txBody>
      </p:sp>
      <p:pic>
        <p:nvPicPr>
          <p:cNvPr id="270" name="Google Shape;270;p27"/>
          <p:cNvPicPr preferRelativeResize="0"/>
          <p:nvPr/>
        </p:nvPicPr>
        <p:blipFill>
          <a:blip r:embed="rId3">
            <a:alphaModFix/>
          </a:blip>
          <a:stretch>
            <a:fillRect/>
          </a:stretch>
        </p:blipFill>
        <p:spPr>
          <a:xfrm>
            <a:off x="922275" y="931050"/>
            <a:ext cx="7127074" cy="40049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8"/>
          <p:cNvSpPr txBox="1"/>
          <p:nvPr>
            <p:ph type="title"/>
          </p:nvPr>
        </p:nvSpPr>
        <p:spPr>
          <a:xfrm>
            <a:off x="148750" y="238575"/>
            <a:ext cx="8520600" cy="62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480"/>
              <a:t>All students have the opportunity to:</a:t>
            </a:r>
            <a:endParaRPr sz="2480"/>
          </a:p>
        </p:txBody>
      </p:sp>
      <p:sp>
        <p:nvSpPr>
          <p:cNvPr id="276" name="Google Shape;276;p28"/>
          <p:cNvSpPr txBox="1"/>
          <p:nvPr>
            <p:ph idx="1" type="body"/>
          </p:nvPr>
        </p:nvSpPr>
        <p:spPr>
          <a:xfrm>
            <a:off x="101850" y="1152475"/>
            <a:ext cx="5255700" cy="3846000"/>
          </a:xfrm>
          <a:prstGeom prst="rect">
            <a:avLst/>
          </a:prstGeom>
        </p:spPr>
        <p:txBody>
          <a:bodyPr anchorCtr="0" anchor="t" bIns="91425" lIns="91425" spcFirstLastPara="1" rIns="91425" wrap="square" tIns="91425">
            <a:normAutofit/>
          </a:bodyPr>
          <a:lstStyle/>
          <a:p>
            <a:pPr indent="-336550" lvl="0" marL="457200" rtl="0" algn="l">
              <a:spcBef>
                <a:spcPts val="0"/>
              </a:spcBef>
              <a:spcAft>
                <a:spcPts val="0"/>
              </a:spcAft>
              <a:buSzPts val="1700"/>
              <a:buChar char="●"/>
            </a:pPr>
            <a:r>
              <a:rPr lang="en" sz="1700"/>
              <a:t>Transfer their earned college credits to their post-secondary institution for consideration</a:t>
            </a:r>
            <a:endParaRPr sz="1700"/>
          </a:p>
          <a:p>
            <a:pPr indent="-304800" lvl="1" marL="914400" rtl="0" algn="l">
              <a:spcBef>
                <a:spcPts val="0"/>
              </a:spcBef>
              <a:spcAft>
                <a:spcPts val="0"/>
              </a:spcAft>
              <a:buSzPts val="1200"/>
              <a:buChar char="○"/>
            </a:pPr>
            <a:r>
              <a:rPr lang="en" sz="1200"/>
              <a:t>To find out how credits transfer within the state of Minnesota, students can use Transferology</a:t>
            </a:r>
            <a:endParaRPr sz="1200"/>
          </a:p>
          <a:p>
            <a:pPr indent="-304800" lvl="2" marL="1371600" rtl="0" algn="l">
              <a:spcBef>
                <a:spcPts val="0"/>
              </a:spcBef>
              <a:spcAft>
                <a:spcPts val="0"/>
              </a:spcAft>
              <a:buSzPts val="1200"/>
              <a:buChar char="■"/>
            </a:pPr>
            <a:r>
              <a:rPr lang="en" sz="1200"/>
              <a:t>Create an account on </a:t>
            </a:r>
            <a:r>
              <a:rPr lang="en" sz="1200" u="sng">
                <a:solidFill>
                  <a:schemeClr val="hlink"/>
                </a:solidFill>
                <a:hlinkClick r:id="rId4"/>
              </a:rPr>
              <a:t>transferology.com</a:t>
            </a:r>
            <a:endParaRPr sz="1200"/>
          </a:p>
          <a:p>
            <a:pPr indent="-304800" lvl="2" marL="1371600" rtl="0" algn="l">
              <a:spcBef>
                <a:spcPts val="0"/>
              </a:spcBef>
              <a:spcAft>
                <a:spcPts val="0"/>
              </a:spcAft>
              <a:buSzPts val="1200"/>
              <a:buChar char="■"/>
            </a:pPr>
            <a:r>
              <a:rPr lang="en" sz="1200"/>
              <a:t>Search for courses and matches at each college &amp; university</a:t>
            </a:r>
            <a:endParaRPr sz="1200"/>
          </a:p>
          <a:p>
            <a:pPr indent="-304800" lvl="2" marL="1371600" rtl="0" algn="l">
              <a:spcBef>
                <a:spcPts val="0"/>
              </a:spcBef>
              <a:spcAft>
                <a:spcPts val="0"/>
              </a:spcAft>
              <a:buSzPts val="1200"/>
              <a:buChar char="■"/>
            </a:pPr>
            <a:r>
              <a:rPr lang="en" sz="1200"/>
              <a:t>Download a transfer guide</a:t>
            </a:r>
            <a:endParaRPr sz="1200"/>
          </a:p>
          <a:p>
            <a:pPr indent="-304800" lvl="1" marL="914400" rtl="0" algn="l">
              <a:spcBef>
                <a:spcPts val="0"/>
              </a:spcBef>
              <a:spcAft>
                <a:spcPts val="0"/>
              </a:spcAft>
              <a:buSzPts val="1200"/>
              <a:buChar char="○"/>
            </a:pPr>
            <a:r>
              <a:rPr lang="en" sz="1200"/>
              <a:t>To find out how credits transfer outside the state of Minnesota </a:t>
            </a:r>
            <a:endParaRPr sz="1200"/>
          </a:p>
          <a:p>
            <a:pPr indent="-304800" lvl="2" marL="1371600" rtl="0" algn="l">
              <a:spcBef>
                <a:spcPts val="0"/>
              </a:spcBef>
              <a:spcAft>
                <a:spcPts val="0"/>
              </a:spcAft>
              <a:buSzPts val="1200"/>
              <a:buChar char="■"/>
            </a:pPr>
            <a:r>
              <a:rPr lang="en" sz="1200"/>
              <a:t>Contact the admissions office for the college/university you are interested in attending</a:t>
            </a:r>
            <a:endParaRPr sz="1200"/>
          </a:p>
          <a:p>
            <a:pPr indent="-311150" lvl="0" marL="457200" rtl="0" algn="l">
              <a:spcBef>
                <a:spcPts val="0"/>
              </a:spcBef>
              <a:spcAft>
                <a:spcPts val="0"/>
              </a:spcAft>
              <a:buSzPts val="1300"/>
              <a:buChar char="●"/>
            </a:pPr>
            <a:r>
              <a:rPr lang="en" sz="1700"/>
              <a:t>For more information on IB College Credit opportunities, </a:t>
            </a:r>
            <a:r>
              <a:rPr i="1" lang="en" sz="1500" u="sng">
                <a:solidFill>
                  <a:srgbClr val="38761D"/>
                </a:solidFill>
                <a:hlinkClick r:id="rId5">
                  <a:extLst>
                    <a:ext uri="{A12FA001-AC4F-418D-AE19-62706E023703}">
                      <ahyp:hlinkClr val="tx"/>
                    </a:ext>
                  </a:extLst>
                </a:hlinkClick>
              </a:rPr>
              <a:t>Colleges/Universities-IB credit</a:t>
            </a:r>
            <a:endParaRPr sz="1700"/>
          </a:p>
        </p:txBody>
      </p:sp>
      <p:pic>
        <p:nvPicPr>
          <p:cNvPr id="277" name="Google Shape;277;p28" title="1,980,550 (1) (1).png"/>
          <p:cNvPicPr preferRelativeResize="0"/>
          <p:nvPr/>
        </p:nvPicPr>
        <p:blipFill>
          <a:blip r:embed="rId6">
            <a:alphaModFix/>
          </a:blip>
          <a:stretch>
            <a:fillRect/>
          </a:stretch>
        </p:blipFill>
        <p:spPr>
          <a:xfrm>
            <a:off x="5357550" y="1028825"/>
            <a:ext cx="3481650" cy="34816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9"/>
          <p:cNvSpPr txBox="1"/>
          <p:nvPr>
            <p:ph idx="1" type="body"/>
          </p:nvPr>
        </p:nvSpPr>
        <p:spPr>
          <a:xfrm>
            <a:off x="-89225" y="4410450"/>
            <a:ext cx="8955300" cy="621600"/>
          </a:xfrm>
          <a:prstGeom prst="rect">
            <a:avLst/>
          </a:prstGeom>
        </p:spPr>
        <p:txBody>
          <a:bodyPr anchorCtr="0" anchor="t" bIns="91425" lIns="91425" spcFirstLastPara="1" rIns="91425" wrap="square" tIns="91425">
            <a:normAutofit/>
          </a:bodyPr>
          <a:lstStyle/>
          <a:p>
            <a:pPr indent="0" lvl="0" marL="457200" rtl="0" algn="ctr">
              <a:spcBef>
                <a:spcPts val="0"/>
              </a:spcBef>
              <a:spcAft>
                <a:spcPts val="1200"/>
              </a:spcAft>
              <a:buNone/>
            </a:pPr>
            <a:r>
              <a:rPr lang="en"/>
              <a:t>Come to Launch Your Future to learn about the Educational Pathways available in 11th &amp; 12th Grade from your teachers</a:t>
            </a:r>
            <a:endParaRPr/>
          </a:p>
        </p:txBody>
      </p:sp>
      <p:cxnSp>
        <p:nvCxnSpPr>
          <p:cNvPr id="283" name="Google Shape;283;p29"/>
          <p:cNvCxnSpPr>
            <a:stCxn id="284" idx="2"/>
            <a:endCxn id="285" idx="0"/>
          </p:cNvCxnSpPr>
          <p:nvPr/>
        </p:nvCxnSpPr>
        <p:spPr>
          <a:xfrm flipH="1" rot="-5400000">
            <a:off x="5434026" y="495525"/>
            <a:ext cx="676800" cy="1901400"/>
          </a:xfrm>
          <a:prstGeom prst="bentConnector3">
            <a:avLst>
              <a:gd fmla="val 50004" name="adj1"/>
            </a:avLst>
          </a:prstGeom>
          <a:noFill/>
          <a:ln cap="flat" cmpd="sng" w="19050">
            <a:solidFill>
              <a:srgbClr val="C2C2C2"/>
            </a:solidFill>
            <a:prstDash val="solid"/>
            <a:miter lim="8000"/>
            <a:headEnd len="sm" w="sm" type="none"/>
            <a:tailEnd len="sm" w="sm" type="none"/>
          </a:ln>
        </p:spPr>
      </p:cxnSp>
      <p:cxnSp>
        <p:nvCxnSpPr>
          <p:cNvPr id="286" name="Google Shape;286;p29"/>
          <p:cNvCxnSpPr>
            <a:stCxn id="287" idx="0"/>
            <a:endCxn id="284" idx="2"/>
          </p:cNvCxnSpPr>
          <p:nvPr/>
        </p:nvCxnSpPr>
        <p:spPr>
          <a:xfrm rot="-5400000">
            <a:off x="3693735" y="656724"/>
            <a:ext cx="676800" cy="1579200"/>
          </a:xfrm>
          <a:prstGeom prst="bentConnector3">
            <a:avLst>
              <a:gd fmla="val 50004" name="adj1"/>
            </a:avLst>
          </a:prstGeom>
          <a:noFill/>
          <a:ln cap="flat" cmpd="sng" w="19050">
            <a:solidFill>
              <a:srgbClr val="C2C2C2"/>
            </a:solidFill>
            <a:prstDash val="solid"/>
            <a:miter lim="8000"/>
            <a:headEnd len="sm" w="sm" type="none"/>
            <a:tailEnd len="sm" w="sm" type="none"/>
          </a:ln>
        </p:spPr>
      </p:cxnSp>
      <p:cxnSp>
        <p:nvCxnSpPr>
          <p:cNvPr id="288" name="Google Shape;288;p29"/>
          <p:cNvCxnSpPr>
            <a:stCxn id="287" idx="2"/>
            <a:endCxn id="289" idx="0"/>
          </p:cNvCxnSpPr>
          <p:nvPr/>
        </p:nvCxnSpPr>
        <p:spPr>
          <a:xfrm flipH="1" rot="-5400000">
            <a:off x="3625185" y="1784274"/>
            <a:ext cx="716700" cy="1482000"/>
          </a:xfrm>
          <a:prstGeom prst="bentConnector3">
            <a:avLst>
              <a:gd fmla="val 50006" name="adj1"/>
            </a:avLst>
          </a:prstGeom>
          <a:noFill/>
          <a:ln cap="flat" cmpd="sng" w="19050">
            <a:solidFill>
              <a:srgbClr val="C2C2C2"/>
            </a:solidFill>
            <a:prstDash val="solid"/>
            <a:miter lim="8000"/>
            <a:headEnd len="sm" w="sm" type="none"/>
            <a:tailEnd len="sm" w="sm" type="none"/>
          </a:ln>
        </p:spPr>
      </p:cxnSp>
      <p:cxnSp>
        <p:nvCxnSpPr>
          <p:cNvPr id="290" name="Google Shape;290;p29"/>
          <p:cNvCxnSpPr>
            <a:stCxn id="291" idx="0"/>
            <a:endCxn id="287" idx="2"/>
          </p:cNvCxnSpPr>
          <p:nvPr/>
        </p:nvCxnSpPr>
        <p:spPr>
          <a:xfrm rot="-5400000">
            <a:off x="2009939" y="1650958"/>
            <a:ext cx="716700" cy="1748400"/>
          </a:xfrm>
          <a:prstGeom prst="bentConnector3">
            <a:avLst>
              <a:gd fmla="val 50006" name="adj1"/>
            </a:avLst>
          </a:prstGeom>
          <a:noFill/>
          <a:ln cap="flat" cmpd="sng" w="19050">
            <a:solidFill>
              <a:srgbClr val="C2C2C2"/>
            </a:solidFill>
            <a:prstDash val="solid"/>
            <a:miter lim="8000"/>
            <a:headEnd len="sm" w="sm" type="none"/>
            <a:tailEnd len="sm" w="sm" type="none"/>
          </a:ln>
        </p:spPr>
      </p:cxnSp>
      <p:sp>
        <p:nvSpPr>
          <p:cNvPr id="284" name="Google Shape;284;p29"/>
          <p:cNvSpPr txBox="1"/>
          <p:nvPr/>
        </p:nvSpPr>
        <p:spPr>
          <a:xfrm>
            <a:off x="4045326" y="725625"/>
            <a:ext cx="1552800" cy="382200"/>
          </a:xfrm>
          <a:prstGeom prst="rect">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1F1F1F"/>
                </a:solidFill>
                <a:latin typeface="Lato"/>
                <a:ea typeface="Lato"/>
                <a:cs typeface="Lato"/>
                <a:sym typeface="Lato"/>
              </a:rPr>
              <a:t>Educational Pathways for 11th/12th Grade</a:t>
            </a:r>
            <a:endParaRPr sz="1000">
              <a:solidFill>
                <a:srgbClr val="1F1F1F"/>
              </a:solidFill>
              <a:latin typeface="Lato"/>
              <a:ea typeface="Lato"/>
              <a:cs typeface="Lato"/>
              <a:sym typeface="Lato"/>
            </a:endParaRPr>
          </a:p>
        </p:txBody>
      </p:sp>
      <p:sp>
        <p:nvSpPr>
          <p:cNvPr id="287" name="Google Shape;287;p29"/>
          <p:cNvSpPr txBox="1"/>
          <p:nvPr/>
        </p:nvSpPr>
        <p:spPr>
          <a:xfrm>
            <a:off x="2262135" y="1784724"/>
            <a:ext cx="1960800" cy="382200"/>
          </a:xfrm>
          <a:prstGeom prst="rect">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1F1F1F"/>
                </a:solidFill>
                <a:latin typeface="Lato"/>
                <a:ea typeface="Lato"/>
                <a:cs typeface="Lato"/>
                <a:sym typeface="Lato"/>
              </a:rPr>
              <a:t>International Baccalaureate Programme (IB)</a:t>
            </a:r>
            <a:endParaRPr sz="1000">
              <a:solidFill>
                <a:srgbClr val="1F1F1F"/>
              </a:solidFill>
              <a:latin typeface="Lato"/>
              <a:ea typeface="Lato"/>
              <a:cs typeface="Lato"/>
              <a:sym typeface="Lato"/>
            </a:endParaRPr>
          </a:p>
        </p:txBody>
      </p:sp>
      <p:sp>
        <p:nvSpPr>
          <p:cNvPr id="285" name="Google Shape;285;p29"/>
          <p:cNvSpPr txBox="1"/>
          <p:nvPr/>
        </p:nvSpPr>
        <p:spPr>
          <a:xfrm>
            <a:off x="5830937" y="1784724"/>
            <a:ext cx="1784400" cy="382200"/>
          </a:xfrm>
          <a:prstGeom prst="rect">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1F1F1F"/>
                </a:solidFill>
                <a:latin typeface="Lato"/>
                <a:ea typeface="Lato"/>
                <a:cs typeface="Lato"/>
                <a:sym typeface="Lato"/>
              </a:rPr>
              <a:t>Post - Secondary Education Option (PSEO)</a:t>
            </a:r>
            <a:endParaRPr sz="1000">
              <a:solidFill>
                <a:srgbClr val="1F1F1F"/>
              </a:solidFill>
              <a:latin typeface="Lato"/>
              <a:ea typeface="Lato"/>
              <a:cs typeface="Lato"/>
              <a:sym typeface="Lato"/>
            </a:endParaRPr>
          </a:p>
        </p:txBody>
      </p:sp>
      <p:sp>
        <p:nvSpPr>
          <p:cNvPr id="289" name="Google Shape;289;p29"/>
          <p:cNvSpPr txBox="1"/>
          <p:nvPr/>
        </p:nvSpPr>
        <p:spPr>
          <a:xfrm>
            <a:off x="3949444" y="2883508"/>
            <a:ext cx="1550400" cy="382200"/>
          </a:xfrm>
          <a:prstGeom prst="rect">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1F1F1F"/>
                </a:solidFill>
                <a:latin typeface="Lato"/>
                <a:ea typeface="Lato"/>
                <a:cs typeface="Lato"/>
                <a:sym typeface="Lato"/>
              </a:rPr>
              <a:t>IB Course Options</a:t>
            </a:r>
            <a:endParaRPr sz="1000">
              <a:solidFill>
                <a:srgbClr val="1F1F1F"/>
              </a:solidFill>
              <a:latin typeface="Lato"/>
              <a:ea typeface="Lato"/>
              <a:cs typeface="Lato"/>
              <a:sym typeface="Lato"/>
            </a:endParaRPr>
          </a:p>
        </p:txBody>
      </p:sp>
      <p:sp>
        <p:nvSpPr>
          <p:cNvPr id="291" name="Google Shape;291;p29"/>
          <p:cNvSpPr txBox="1"/>
          <p:nvPr/>
        </p:nvSpPr>
        <p:spPr>
          <a:xfrm>
            <a:off x="718889" y="2883508"/>
            <a:ext cx="1550400" cy="382200"/>
          </a:xfrm>
          <a:prstGeom prst="rect">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1F1F1F"/>
                </a:solidFill>
                <a:latin typeface="Lato"/>
                <a:ea typeface="Lato"/>
                <a:cs typeface="Lato"/>
                <a:sym typeface="Lato"/>
              </a:rPr>
              <a:t>Full Diploma Program (DP)</a:t>
            </a:r>
            <a:endParaRPr sz="1000">
              <a:solidFill>
                <a:srgbClr val="1F1F1F"/>
              </a:solidFill>
              <a:latin typeface="Lato"/>
              <a:ea typeface="Lato"/>
              <a:cs typeface="Lato"/>
              <a:sym typeface="Lato"/>
            </a:endParaRPr>
          </a:p>
        </p:txBody>
      </p:sp>
      <p:cxnSp>
        <p:nvCxnSpPr>
          <p:cNvPr id="292" name="Google Shape;292;p29"/>
          <p:cNvCxnSpPr/>
          <p:nvPr/>
        </p:nvCxnSpPr>
        <p:spPr>
          <a:xfrm flipH="1" rot="-5400000">
            <a:off x="3101182" y="2661732"/>
            <a:ext cx="350100" cy="67500"/>
          </a:xfrm>
          <a:prstGeom prst="bentConnector3">
            <a:avLst>
              <a:gd fmla="val 50000" name="adj1"/>
            </a:avLst>
          </a:prstGeom>
          <a:noFill/>
          <a:ln cap="flat" cmpd="sng" w="19050">
            <a:solidFill>
              <a:srgbClr val="C2C2C2"/>
            </a:solidFill>
            <a:prstDash val="solid"/>
            <a:miter lim="8000"/>
            <a:headEnd len="sm" w="sm" type="none"/>
            <a:tailEnd len="sm" w="sm" type="none"/>
          </a:ln>
        </p:spPr>
      </p:cxnSp>
      <p:sp>
        <p:nvSpPr>
          <p:cNvPr id="293" name="Google Shape;293;p29"/>
          <p:cNvSpPr txBox="1"/>
          <p:nvPr/>
        </p:nvSpPr>
        <p:spPr>
          <a:xfrm>
            <a:off x="2346048" y="2878201"/>
            <a:ext cx="1550400" cy="382200"/>
          </a:xfrm>
          <a:prstGeom prst="rect">
            <a:avLst/>
          </a:prstGeom>
          <a:no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1F1F1F"/>
                </a:solidFill>
                <a:latin typeface="Lato"/>
                <a:ea typeface="Lato"/>
                <a:cs typeface="Lato"/>
                <a:sym typeface="Lato"/>
              </a:rPr>
              <a:t>Career-related Program (CP)</a:t>
            </a:r>
            <a:endParaRPr sz="1000">
              <a:solidFill>
                <a:srgbClr val="1F1F1F"/>
              </a:solidFill>
              <a:latin typeface="Lato"/>
              <a:ea typeface="Lato"/>
              <a:cs typeface="Lato"/>
              <a:sym typeface="Lato"/>
            </a:endParaRPr>
          </a:p>
        </p:txBody>
      </p:sp>
      <p:sp>
        <p:nvSpPr>
          <p:cNvPr id="294" name="Google Shape;294;p29"/>
          <p:cNvSpPr txBox="1"/>
          <p:nvPr/>
        </p:nvSpPr>
        <p:spPr>
          <a:xfrm>
            <a:off x="2421940" y="2246235"/>
            <a:ext cx="1642200" cy="195000"/>
          </a:xfrm>
          <a:prstGeom prst="rect">
            <a:avLst/>
          </a:prstGeom>
          <a:solidFill>
            <a:srgbClr val="FFFFFF"/>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900">
                <a:solidFill>
                  <a:srgbClr val="1F1F1F"/>
                </a:solidFill>
                <a:latin typeface="Lato"/>
                <a:ea typeface="Lato"/>
                <a:cs typeface="Lato"/>
                <a:sym typeface="Lato"/>
              </a:rPr>
              <a:t>College in the Schools (CIS)</a:t>
            </a:r>
            <a:endParaRPr sz="900">
              <a:solidFill>
                <a:srgbClr val="1F1F1F"/>
              </a:solidFill>
              <a:latin typeface="Lato"/>
              <a:ea typeface="Lato"/>
              <a:cs typeface="Lato"/>
              <a:sym typeface="Lato"/>
            </a:endParaRPr>
          </a:p>
        </p:txBody>
      </p:sp>
      <p:sp>
        <p:nvSpPr>
          <p:cNvPr id="295" name="Google Shape;295;p29"/>
          <p:cNvSpPr txBox="1"/>
          <p:nvPr/>
        </p:nvSpPr>
        <p:spPr>
          <a:xfrm>
            <a:off x="5993013" y="2246225"/>
            <a:ext cx="2432100" cy="817800"/>
          </a:xfrm>
          <a:prstGeom prst="rect">
            <a:avLst/>
          </a:prstGeom>
          <a:noFill/>
          <a:ln cap="flat" cmpd="sng" w="9525">
            <a:solidFill>
              <a:srgbClr val="1F1F1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300">
                <a:solidFill>
                  <a:schemeClr val="dk2"/>
                </a:solidFill>
                <a:latin typeface="Calibri"/>
                <a:ea typeface="Calibri"/>
                <a:cs typeface="Calibri"/>
                <a:sym typeface="Calibri"/>
              </a:rPr>
              <a:t>Ms. Bloom will host a Rocket Block </a:t>
            </a:r>
            <a:r>
              <a:rPr lang="en" sz="1300">
                <a:solidFill>
                  <a:schemeClr val="dk2"/>
                </a:solidFill>
                <a:latin typeface="Calibri"/>
                <a:ea typeface="Calibri"/>
                <a:cs typeface="Calibri"/>
                <a:sym typeface="Calibri"/>
              </a:rPr>
              <a:t>informational</a:t>
            </a:r>
            <a:r>
              <a:rPr lang="en" sz="1300">
                <a:solidFill>
                  <a:schemeClr val="dk2"/>
                </a:solidFill>
                <a:latin typeface="Calibri"/>
                <a:ea typeface="Calibri"/>
                <a:cs typeface="Calibri"/>
                <a:sym typeface="Calibri"/>
              </a:rPr>
              <a:t> session in December - sign up!</a:t>
            </a:r>
            <a:endParaRPr sz="1300">
              <a:solidFill>
                <a:schemeClr val="dk2"/>
              </a:solidFill>
              <a:latin typeface="Calibri"/>
              <a:ea typeface="Calibri"/>
              <a:cs typeface="Calibri"/>
              <a:sym typeface="Calibri"/>
            </a:endParaRPr>
          </a:p>
        </p:txBody>
      </p:sp>
      <p:sp>
        <p:nvSpPr>
          <p:cNvPr id="296" name="Google Shape;296;p29"/>
          <p:cNvSpPr/>
          <p:nvPr/>
        </p:nvSpPr>
        <p:spPr>
          <a:xfrm rot="9232736">
            <a:off x="7992006" y="1732870"/>
            <a:ext cx="380903" cy="381976"/>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0"/>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Career Related Pathways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1"/>
          <p:cNvSpPr txBox="1"/>
          <p:nvPr>
            <p:ph type="title"/>
          </p:nvPr>
        </p:nvSpPr>
        <p:spPr>
          <a:xfrm>
            <a:off x="302450" y="3166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Launch your Future at RHS</a:t>
            </a:r>
            <a:endParaRPr/>
          </a:p>
        </p:txBody>
      </p:sp>
      <p:sp>
        <p:nvSpPr>
          <p:cNvPr id="307" name="Google Shape;307;p31"/>
          <p:cNvSpPr txBox="1"/>
          <p:nvPr>
            <p:ph idx="1" type="body"/>
          </p:nvPr>
        </p:nvSpPr>
        <p:spPr>
          <a:xfrm>
            <a:off x="1385750" y="2695500"/>
            <a:ext cx="3686100" cy="24480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RHS aligns our  </a:t>
            </a:r>
            <a:r>
              <a:rPr lang="en" sz="1400">
                <a:solidFill>
                  <a:srgbClr val="616161"/>
                </a:solidFill>
                <a:latin typeface="Proxima Nova"/>
                <a:ea typeface="Proxima Nova"/>
                <a:cs typeface="Proxima Nova"/>
                <a:sym typeface="Proxima Nova"/>
              </a:rPr>
              <a:t>RHS aligns our pathways with the State of Minnesota Career Fields, Clusters and Pathways  </a:t>
            </a:r>
            <a:endParaRPr/>
          </a:p>
          <a:p>
            <a:pPr indent="0" lvl="0" marL="457200" rtl="0" algn="l">
              <a:spcBef>
                <a:spcPts val="1200"/>
              </a:spcBef>
              <a:spcAft>
                <a:spcPts val="1200"/>
              </a:spcAft>
              <a:buNone/>
            </a:pPr>
            <a:r>
              <a:t/>
            </a:r>
            <a:endParaRPr/>
          </a:p>
        </p:txBody>
      </p:sp>
      <p:pic>
        <p:nvPicPr>
          <p:cNvPr id="308" name="Google Shape;308;p31" title="Screenshot 2025-11-10 105437.png"/>
          <p:cNvPicPr preferRelativeResize="0"/>
          <p:nvPr/>
        </p:nvPicPr>
        <p:blipFill>
          <a:blip r:embed="rId3">
            <a:alphaModFix/>
          </a:blip>
          <a:stretch>
            <a:fillRect/>
          </a:stretch>
        </p:blipFill>
        <p:spPr>
          <a:xfrm>
            <a:off x="5429649" y="316675"/>
            <a:ext cx="3505975" cy="4510151"/>
          </a:xfrm>
          <a:prstGeom prst="rect">
            <a:avLst/>
          </a:prstGeom>
          <a:noFill/>
          <a:ln>
            <a:noFill/>
          </a:ln>
        </p:spPr>
      </p:pic>
      <p:pic>
        <p:nvPicPr>
          <p:cNvPr id="309" name="Google Shape;309;p31" title="Screenshot 2025-11-10 110457.png"/>
          <p:cNvPicPr preferRelativeResize="0"/>
          <p:nvPr/>
        </p:nvPicPr>
        <p:blipFill>
          <a:blip r:embed="rId4">
            <a:alphaModFix/>
          </a:blip>
          <a:stretch>
            <a:fillRect/>
          </a:stretch>
        </p:blipFill>
        <p:spPr>
          <a:xfrm>
            <a:off x="1574948" y="1022025"/>
            <a:ext cx="1824475" cy="1588150"/>
          </a:xfrm>
          <a:prstGeom prst="rect">
            <a:avLst/>
          </a:prstGeom>
          <a:noFill/>
          <a:ln>
            <a:noFill/>
          </a:ln>
        </p:spPr>
      </p:pic>
      <p:pic>
        <p:nvPicPr>
          <p:cNvPr id="310" name="Google Shape;310;p31"/>
          <p:cNvPicPr preferRelativeResize="0"/>
          <p:nvPr/>
        </p:nvPicPr>
        <p:blipFill>
          <a:blip r:embed="rId5">
            <a:alphaModFix/>
          </a:blip>
          <a:stretch>
            <a:fillRect/>
          </a:stretch>
        </p:blipFill>
        <p:spPr>
          <a:xfrm rot="-5400000">
            <a:off x="-954100" y="2219187"/>
            <a:ext cx="3396574" cy="1002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32" title="Screenshot 2025-11-10 at 7.48.59 PM.png"/>
          <p:cNvPicPr preferRelativeResize="0"/>
          <p:nvPr/>
        </p:nvPicPr>
        <p:blipFill>
          <a:blip r:embed="rId3">
            <a:alphaModFix/>
          </a:blip>
          <a:stretch>
            <a:fillRect/>
          </a:stretch>
        </p:blipFill>
        <p:spPr>
          <a:xfrm>
            <a:off x="1107925" y="152400"/>
            <a:ext cx="7670875" cy="4838700"/>
          </a:xfrm>
          <a:prstGeom prst="rect">
            <a:avLst/>
          </a:prstGeom>
          <a:noFill/>
          <a:ln>
            <a:noFill/>
          </a:ln>
        </p:spPr>
      </p:pic>
      <p:pic>
        <p:nvPicPr>
          <p:cNvPr id="316" name="Google Shape;316;p32"/>
          <p:cNvPicPr preferRelativeResize="0"/>
          <p:nvPr/>
        </p:nvPicPr>
        <p:blipFill>
          <a:blip r:embed="rId4">
            <a:alphaModFix/>
          </a:blip>
          <a:stretch>
            <a:fillRect/>
          </a:stretch>
        </p:blipFill>
        <p:spPr>
          <a:xfrm rot="-5400000">
            <a:off x="-840388" y="2169440"/>
            <a:ext cx="2726776" cy="804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33"/>
          <p:cNvSpPr txBox="1"/>
          <p:nvPr>
            <p:ph type="title"/>
          </p:nvPr>
        </p:nvSpPr>
        <p:spPr>
          <a:xfrm>
            <a:off x="225175" y="1068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Individual Pathways - 15 different choices at RHS</a:t>
            </a:r>
            <a:endParaRPr/>
          </a:p>
        </p:txBody>
      </p:sp>
      <p:pic>
        <p:nvPicPr>
          <p:cNvPr id="322" name="Google Shape;322;p33" title="Screenshot 2025-11-13 122049.png"/>
          <p:cNvPicPr preferRelativeResize="0"/>
          <p:nvPr/>
        </p:nvPicPr>
        <p:blipFill>
          <a:blip r:embed="rId4">
            <a:alphaModFix/>
          </a:blip>
          <a:stretch>
            <a:fillRect/>
          </a:stretch>
        </p:blipFill>
        <p:spPr>
          <a:xfrm>
            <a:off x="152400" y="831950"/>
            <a:ext cx="2799142" cy="4159149"/>
          </a:xfrm>
          <a:prstGeom prst="rect">
            <a:avLst/>
          </a:prstGeom>
          <a:noFill/>
          <a:ln>
            <a:noFill/>
          </a:ln>
        </p:spPr>
      </p:pic>
      <p:pic>
        <p:nvPicPr>
          <p:cNvPr id="323" name="Google Shape;323;p33" title="Screenshot 2025-11-13 122144.png"/>
          <p:cNvPicPr preferRelativeResize="0"/>
          <p:nvPr/>
        </p:nvPicPr>
        <p:blipFill>
          <a:blip r:embed="rId5">
            <a:alphaModFix/>
          </a:blip>
          <a:stretch>
            <a:fillRect/>
          </a:stretch>
        </p:blipFill>
        <p:spPr>
          <a:xfrm>
            <a:off x="3103950" y="831950"/>
            <a:ext cx="3052825" cy="4159150"/>
          </a:xfrm>
          <a:prstGeom prst="rect">
            <a:avLst/>
          </a:prstGeom>
          <a:noFill/>
          <a:ln>
            <a:noFill/>
          </a:ln>
        </p:spPr>
      </p:pic>
      <p:pic>
        <p:nvPicPr>
          <p:cNvPr id="324" name="Google Shape;324;p33" title="Screenshot 2025-11-13 122233.png"/>
          <p:cNvPicPr preferRelativeResize="0"/>
          <p:nvPr/>
        </p:nvPicPr>
        <p:blipFill>
          <a:blip r:embed="rId6">
            <a:alphaModFix/>
          </a:blip>
          <a:stretch>
            <a:fillRect/>
          </a:stretch>
        </p:blipFill>
        <p:spPr>
          <a:xfrm>
            <a:off x="6262625" y="831950"/>
            <a:ext cx="2831150" cy="40743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Full Diploma</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5"/>
          <p:cNvSpPr txBox="1"/>
          <p:nvPr>
            <p:ph type="title"/>
          </p:nvPr>
        </p:nvSpPr>
        <p:spPr>
          <a:xfrm>
            <a:off x="285750" y="236000"/>
            <a:ext cx="7505700" cy="68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Full Diploma</a:t>
            </a:r>
            <a:endParaRPr/>
          </a:p>
        </p:txBody>
      </p:sp>
      <p:sp>
        <p:nvSpPr>
          <p:cNvPr id="335" name="Google Shape;335;p35"/>
          <p:cNvSpPr txBox="1"/>
          <p:nvPr>
            <p:ph idx="1" type="body"/>
          </p:nvPr>
        </p:nvSpPr>
        <p:spPr>
          <a:xfrm>
            <a:off x="235500" y="923875"/>
            <a:ext cx="4779900" cy="34164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There will be a responsive session</a:t>
            </a:r>
            <a:r>
              <a:rPr lang="en"/>
              <a:t> Thursday December 11th to offer more information on the Full Diploma, if you are interested in learning more about it, please complete the form and Ms. Gordee will add you to the Rocket Block.</a:t>
            </a:r>
            <a:endParaRPr/>
          </a:p>
          <a:p>
            <a:pPr indent="0" lvl="0" marL="0" rtl="0" algn="l">
              <a:spcBef>
                <a:spcPts val="1200"/>
              </a:spcBef>
              <a:spcAft>
                <a:spcPts val="0"/>
              </a:spcAft>
              <a:buNone/>
            </a:pPr>
            <a:r>
              <a:t/>
            </a:r>
            <a:endParaRPr/>
          </a:p>
          <a:p>
            <a:pPr indent="0" lvl="0" marL="0" rtl="0" algn="l">
              <a:spcBef>
                <a:spcPts val="1200"/>
              </a:spcBef>
              <a:spcAft>
                <a:spcPts val="0"/>
              </a:spcAft>
              <a:buNone/>
            </a:pPr>
            <a:r>
              <a:rPr b="1" lang="en"/>
              <a:t>Contact Information</a:t>
            </a:r>
            <a:endParaRPr b="1"/>
          </a:p>
          <a:p>
            <a:pPr indent="0" lvl="0" marL="0" rtl="0" algn="l">
              <a:spcBef>
                <a:spcPts val="1200"/>
              </a:spcBef>
              <a:spcAft>
                <a:spcPts val="0"/>
              </a:spcAft>
              <a:buNone/>
            </a:pPr>
            <a:r>
              <a:rPr lang="en"/>
              <a:t>Email -</a:t>
            </a:r>
            <a:r>
              <a:rPr lang="en">
                <a:solidFill>
                  <a:srgbClr val="38761D"/>
                </a:solidFill>
              </a:rPr>
              <a:t> jill.gordee@rockford883.org</a:t>
            </a:r>
            <a:endParaRPr>
              <a:solidFill>
                <a:srgbClr val="38761D"/>
              </a:solidFill>
            </a:endParaRPr>
          </a:p>
          <a:p>
            <a:pPr indent="0" lvl="0" marL="0" rtl="0" algn="l">
              <a:spcBef>
                <a:spcPts val="1200"/>
              </a:spcBef>
              <a:spcAft>
                <a:spcPts val="1200"/>
              </a:spcAft>
              <a:buNone/>
            </a:pPr>
            <a:r>
              <a:rPr lang="en"/>
              <a:t>Phone - (763) 477-5846 ext. 3003</a:t>
            </a:r>
            <a:endParaRPr/>
          </a:p>
        </p:txBody>
      </p:sp>
      <p:pic>
        <p:nvPicPr>
          <p:cNvPr id="336" name="Google Shape;336;p35"/>
          <p:cNvPicPr preferRelativeResize="0"/>
          <p:nvPr/>
        </p:nvPicPr>
        <p:blipFill>
          <a:blip r:embed="rId3">
            <a:alphaModFix/>
          </a:blip>
          <a:stretch>
            <a:fillRect/>
          </a:stretch>
        </p:blipFill>
        <p:spPr>
          <a:xfrm>
            <a:off x="5015400" y="236000"/>
            <a:ext cx="3925575" cy="467706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6"/>
          <p:cNvSpPr txBox="1"/>
          <p:nvPr>
            <p:ph type="title"/>
          </p:nvPr>
        </p:nvSpPr>
        <p:spPr>
          <a:xfrm>
            <a:off x="733600" y="291175"/>
            <a:ext cx="7505700" cy="9546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10th Grade</a:t>
            </a:r>
            <a:endParaRPr/>
          </a:p>
          <a:p>
            <a:pPr indent="0" lvl="0" marL="0" rtl="0" algn="ctr">
              <a:spcBef>
                <a:spcPts val="0"/>
              </a:spcBef>
              <a:spcAft>
                <a:spcPts val="0"/>
              </a:spcAft>
              <a:buNone/>
            </a:pPr>
            <a:r>
              <a:rPr lang="en"/>
              <a:t>Full Diploma and Career Related Pathway</a:t>
            </a:r>
            <a:endParaRPr/>
          </a:p>
        </p:txBody>
      </p:sp>
      <p:sp>
        <p:nvSpPr>
          <p:cNvPr id="342" name="Google Shape;342;p36"/>
          <p:cNvSpPr txBox="1"/>
          <p:nvPr>
            <p:ph idx="1" type="body"/>
          </p:nvPr>
        </p:nvSpPr>
        <p:spPr>
          <a:xfrm>
            <a:off x="505925" y="1362275"/>
            <a:ext cx="4969800" cy="34164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en" sz="1100">
                <a:latin typeface="Arial"/>
                <a:ea typeface="Arial"/>
                <a:cs typeface="Arial"/>
                <a:sym typeface="Arial"/>
              </a:rPr>
              <a:t>International Baccalaureate</a:t>
            </a:r>
            <a:endParaRPr sz="1100">
              <a:latin typeface="Arial"/>
              <a:ea typeface="Arial"/>
              <a:cs typeface="Arial"/>
              <a:sym typeface="Arial"/>
            </a:endParaRPr>
          </a:p>
          <a:p>
            <a:pPr indent="0" lvl="0" marL="0" rtl="0" algn="ctr">
              <a:spcBef>
                <a:spcPts val="0"/>
              </a:spcBef>
              <a:spcAft>
                <a:spcPts val="0"/>
              </a:spcAft>
              <a:buNone/>
            </a:pPr>
            <a:r>
              <a:rPr lang="en" sz="1100">
                <a:latin typeface="Arial"/>
                <a:ea typeface="Arial"/>
                <a:cs typeface="Arial"/>
                <a:sym typeface="Arial"/>
              </a:rPr>
              <a:t>Full Diploma or Career Related Pathway Certificate</a:t>
            </a:r>
            <a:endParaRPr sz="1100">
              <a:latin typeface="Arial"/>
              <a:ea typeface="Arial"/>
              <a:cs typeface="Arial"/>
              <a:sym typeface="Arial"/>
            </a:endParaRPr>
          </a:p>
          <a:p>
            <a:pPr indent="0" lvl="0" marL="0" rtl="0" algn="ctr">
              <a:spcBef>
                <a:spcPts val="0"/>
              </a:spcBef>
              <a:spcAft>
                <a:spcPts val="0"/>
              </a:spcAft>
              <a:buNone/>
            </a:pPr>
            <a:r>
              <a:rPr lang="en" sz="1100">
                <a:latin typeface="Arial"/>
                <a:ea typeface="Arial"/>
                <a:cs typeface="Arial"/>
                <a:sym typeface="Arial"/>
              </a:rPr>
              <a:t> Interest Form</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 sz="1100">
                <a:latin typeface="Arial"/>
                <a:ea typeface="Arial"/>
                <a:cs typeface="Arial"/>
                <a:sym typeface="Arial"/>
              </a:rPr>
              <a:t>___________________________________			______________</a:t>
            </a:r>
            <a:endParaRPr sz="1100">
              <a:latin typeface="Arial"/>
              <a:ea typeface="Arial"/>
              <a:cs typeface="Arial"/>
              <a:sym typeface="Arial"/>
            </a:endParaRPr>
          </a:p>
          <a:p>
            <a:pPr indent="0" lvl="0" marL="0" rtl="0" algn="l">
              <a:spcBef>
                <a:spcPts val="0"/>
              </a:spcBef>
              <a:spcAft>
                <a:spcPts val="0"/>
              </a:spcAft>
              <a:buNone/>
            </a:pPr>
            <a:r>
              <a:rPr lang="en" sz="1100">
                <a:latin typeface="Arial"/>
                <a:ea typeface="Arial"/>
                <a:cs typeface="Arial"/>
                <a:sym typeface="Arial"/>
              </a:rPr>
              <a:t>Name									Date</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 sz="1100">
                <a:latin typeface="Arial"/>
                <a:ea typeface="Arial"/>
                <a:cs typeface="Arial"/>
                <a:sym typeface="Arial"/>
              </a:rPr>
              <a:t>I am interested in learning more about about the:</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Full Diploma</a:t>
            </a:r>
            <a:endParaRPr sz="1100">
              <a:latin typeface="Arial"/>
              <a:ea typeface="Arial"/>
              <a:cs typeface="Arial"/>
              <a:sym typeface="Arial"/>
            </a:endParaRPr>
          </a:p>
          <a:p>
            <a:pPr indent="-298450" lvl="0" marL="457200" rtl="0" algn="l">
              <a:spcBef>
                <a:spcPts val="0"/>
              </a:spcBef>
              <a:spcAft>
                <a:spcPts val="0"/>
              </a:spcAft>
              <a:buSzPts val="1100"/>
              <a:buFont typeface="Arial"/>
              <a:buChar char="❏"/>
            </a:pPr>
            <a:r>
              <a:rPr lang="en" sz="1100">
                <a:latin typeface="Arial"/>
                <a:ea typeface="Arial"/>
                <a:cs typeface="Arial"/>
                <a:sym typeface="Arial"/>
              </a:rPr>
              <a:t>Career Related Pathways Certification</a:t>
            </a:r>
            <a:endParaRPr sz="1100">
              <a:latin typeface="Arial"/>
              <a:ea typeface="Arial"/>
              <a:cs typeface="Arial"/>
              <a:sym typeface="Arial"/>
            </a:endParaRPr>
          </a:p>
          <a:p>
            <a:pPr indent="-298450" lvl="1" marL="914400" rtl="0" algn="l">
              <a:spcBef>
                <a:spcPts val="0"/>
              </a:spcBef>
              <a:spcAft>
                <a:spcPts val="0"/>
              </a:spcAft>
              <a:buSzPts val="1100"/>
              <a:buFont typeface="Arial"/>
              <a:buChar char="❏"/>
            </a:pPr>
            <a:r>
              <a:rPr lang="en">
                <a:latin typeface="Arial"/>
                <a:ea typeface="Arial"/>
                <a:cs typeface="Arial"/>
                <a:sym typeface="Arial"/>
              </a:rPr>
              <a:t>Add your Pathway interest (if you </a:t>
            </a:r>
            <a:r>
              <a:rPr lang="en">
                <a:latin typeface="Arial"/>
                <a:ea typeface="Arial"/>
                <a:cs typeface="Arial"/>
                <a:sym typeface="Arial"/>
              </a:rPr>
              <a:t>have</a:t>
            </a:r>
            <a:r>
              <a:rPr lang="en">
                <a:latin typeface="Arial"/>
                <a:ea typeface="Arial"/>
                <a:cs typeface="Arial"/>
                <a:sym typeface="Arial"/>
              </a:rPr>
              <a:t> one): ___________________________________</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en" sz="1100">
                <a:latin typeface="Arial"/>
                <a:ea typeface="Arial"/>
                <a:cs typeface="Arial"/>
                <a:sym typeface="Arial"/>
              </a:rPr>
              <a:t>****Turn in today or to the counseling office and Ms. Gordee will follow up with you in Rocket Block </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1200"/>
              </a:spcAft>
              <a:buNone/>
            </a:pPr>
            <a:r>
              <a:t/>
            </a:r>
            <a:endParaRPr/>
          </a:p>
        </p:txBody>
      </p:sp>
      <p:pic>
        <p:nvPicPr>
          <p:cNvPr id="343" name="Google Shape;343;p36"/>
          <p:cNvPicPr preferRelativeResize="0"/>
          <p:nvPr/>
        </p:nvPicPr>
        <p:blipFill>
          <a:blip r:embed="rId3">
            <a:alphaModFix/>
          </a:blip>
          <a:stretch>
            <a:fillRect/>
          </a:stretch>
        </p:blipFill>
        <p:spPr>
          <a:xfrm>
            <a:off x="5525425" y="1569528"/>
            <a:ext cx="2847990" cy="1002225"/>
          </a:xfrm>
          <a:prstGeom prst="rect">
            <a:avLst/>
          </a:prstGeom>
          <a:noFill/>
          <a:ln>
            <a:noFill/>
          </a:ln>
        </p:spPr>
      </p:pic>
      <p:pic>
        <p:nvPicPr>
          <p:cNvPr id="344" name="Google Shape;344;p36"/>
          <p:cNvPicPr preferRelativeResize="0"/>
          <p:nvPr/>
        </p:nvPicPr>
        <p:blipFill>
          <a:blip r:embed="rId4">
            <a:alphaModFix/>
          </a:blip>
          <a:stretch>
            <a:fillRect/>
          </a:stretch>
        </p:blipFill>
        <p:spPr>
          <a:xfrm>
            <a:off x="5590275" y="2717177"/>
            <a:ext cx="2970051" cy="8763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7"/>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chemeClr val="dk1"/>
                </a:solidFill>
              </a:rPr>
              <a:t>And there is one more choice….</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761D"/>
        </a:solidFill>
      </p:bgPr>
    </p:bg>
    <p:spTree>
      <p:nvGrpSpPr>
        <p:cNvPr id="353" name="Shape 353"/>
        <p:cNvGrpSpPr/>
        <p:nvPr/>
      </p:nvGrpSpPr>
      <p:grpSpPr>
        <a:xfrm>
          <a:off x="0" y="0"/>
          <a:ext cx="0" cy="0"/>
          <a:chOff x="0" y="0"/>
          <a:chExt cx="0" cy="0"/>
        </a:xfrm>
      </p:grpSpPr>
      <p:sp>
        <p:nvSpPr>
          <p:cNvPr id="354" name="Google Shape;354;p3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F1F1F"/>
                </a:solidFill>
              </a:rPr>
              <a:t>Next Steps</a:t>
            </a:r>
            <a:endParaRPr>
              <a:solidFill>
                <a:srgbClr val="1F1F1F"/>
              </a:solidFill>
            </a:endParaRPr>
          </a:p>
        </p:txBody>
      </p:sp>
      <p:sp>
        <p:nvSpPr>
          <p:cNvPr id="355" name="Google Shape;355;p38"/>
          <p:cNvSpPr txBox="1"/>
          <p:nvPr>
            <p:ph idx="1" type="body"/>
          </p:nvPr>
        </p:nvSpPr>
        <p:spPr>
          <a:xfrm>
            <a:off x="608675" y="1453200"/>
            <a:ext cx="7716300" cy="2985600"/>
          </a:xfrm>
          <a:prstGeom prst="rect">
            <a:avLst/>
          </a:prstGeom>
        </p:spPr>
        <p:txBody>
          <a:bodyPr anchorCtr="0" anchor="t" bIns="91425" lIns="91425" spcFirstLastPara="1" rIns="91425" wrap="square" tIns="91425">
            <a:normAutofit/>
          </a:bodyPr>
          <a:lstStyle/>
          <a:p>
            <a:pPr indent="-330200" lvl="0" marL="457200" rtl="0" algn="l">
              <a:spcBef>
                <a:spcPts val="0"/>
              </a:spcBef>
              <a:spcAft>
                <a:spcPts val="0"/>
              </a:spcAft>
              <a:buClr>
                <a:srgbClr val="1F1F1F"/>
              </a:buClr>
              <a:buSzPts val="1600"/>
              <a:buChar char="●"/>
            </a:pPr>
            <a:r>
              <a:rPr lang="en" sz="1600">
                <a:solidFill>
                  <a:srgbClr val="1F1F1F"/>
                </a:solidFill>
              </a:rPr>
              <a:t>Consider which pathway is the best fit for you</a:t>
            </a:r>
            <a:endParaRPr sz="1600">
              <a:solidFill>
                <a:srgbClr val="1F1F1F"/>
              </a:solidFill>
            </a:endParaRPr>
          </a:p>
          <a:p>
            <a:pPr indent="-317500" lvl="1" marL="914400" rtl="0" algn="l">
              <a:spcBef>
                <a:spcPts val="0"/>
              </a:spcBef>
              <a:spcAft>
                <a:spcPts val="0"/>
              </a:spcAft>
              <a:buClr>
                <a:srgbClr val="1F1F1F"/>
              </a:buClr>
              <a:buSzPts val="1400"/>
              <a:buChar char="○"/>
            </a:pPr>
            <a:r>
              <a:rPr lang="en" sz="1400">
                <a:solidFill>
                  <a:srgbClr val="1F1F1F"/>
                </a:solidFill>
              </a:rPr>
              <a:t>How do additional requirements fit into your schedule (i.e are you involved in sports or activities, do you work outside of school etc)?</a:t>
            </a:r>
            <a:endParaRPr sz="1400">
              <a:solidFill>
                <a:srgbClr val="1F1F1F"/>
              </a:solidFill>
            </a:endParaRPr>
          </a:p>
          <a:p>
            <a:pPr indent="-317500" lvl="1" marL="914400" rtl="0" algn="l">
              <a:spcBef>
                <a:spcPts val="0"/>
              </a:spcBef>
              <a:spcAft>
                <a:spcPts val="0"/>
              </a:spcAft>
              <a:buClr>
                <a:srgbClr val="1F1F1F"/>
              </a:buClr>
              <a:buSzPts val="1400"/>
              <a:buChar char="○"/>
            </a:pPr>
            <a:r>
              <a:rPr lang="en" sz="1400">
                <a:solidFill>
                  <a:srgbClr val="1F1F1F"/>
                </a:solidFill>
              </a:rPr>
              <a:t>What is an appropriate amount of advanced level coursework for you to handle?</a:t>
            </a:r>
            <a:endParaRPr sz="1400">
              <a:solidFill>
                <a:srgbClr val="1F1F1F"/>
              </a:solidFill>
            </a:endParaRPr>
          </a:p>
          <a:p>
            <a:pPr indent="-330200" lvl="0" marL="457200" rtl="0" algn="l">
              <a:spcBef>
                <a:spcPts val="0"/>
              </a:spcBef>
              <a:spcAft>
                <a:spcPts val="0"/>
              </a:spcAft>
              <a:buClr>
                <a:srgbClr val="1F1F1F"/>
              </a:buClr>
              <a:buSzPts val="1600"/>
              <a:buChar char="●"/>
            </a:pPr>
            <a:r>
              <a:rPr lang="en" sz="1600">
                <a:solidFill>
                  <a:srgbClr val="1F1F1F"/>
                </a:solidFill>
              </a:rPr>
              <a:t>Attend the Launch Your Future Night on December 10th to ask questions </a:t>
            </a:r>
            <a:endParaRPr sz="1600">
              <a:solidFill>
                <a:srgbClr val="1F1F1F"/>
              </a:solidFill>
            </a:endParaRPr>
          </a:p>
          <a:p>
            <a:pPr indent="-330200" lvl="0" marL="457200" rtl="0" algn="l">
              <a:spcBef>
                <a:spcPts val="0"/>
              </a:spcBef>
              <a:spcAft>
                <a:spcPts val="0"/>
              </a:spcAft>
              <a:buClr>
                <a:srgbClr val="1F1F1F"/>
              </a:buClr>
              <a:buSzPts val="1600"/>
              <a:buChar char="●"/>
            </a:pPr>
            <a:r>
              <a:rPr lang="en" sz="1600">
                <a:solidFill>
                  <a:srgbClr val="1F1F1F"/>
                </a:solidFill>
              </a:rPr>
              <a:t>Complete your 4 year plan on Academic Planner (Infinite Campus)</a:t>
            </a:r>
            <a:endParaRPr sz="1600">
              <a:solidFill>
                <a:srgbClr val="1F1F1F"/>
              </a:solidFill>
            </a:endParaRPr>
          </a:p>
          <a:p>
            <a:pPr indent="-330200" lvl="0" marL="457200" rtl="0" algn="l">
              <a:spcBef>
                <a:spcPts val="0"/>
              </a:spcBef>
              <a:spcAft>
                <a:spcPts val="0"/>
              </a:spcAft>
              <a:buClr>
                <a:srgbClr val="1F1F1F"/>
              </a:buClr>
              <a:buSzPts val="1600"/>
              <a:buChar char="●"/>
            </a:pPr>
            <a:r>
              <a:rPr lang="en" sz="1600">
                <a:solidFill>
                  <a:srgbClr val="1F1F1F"/>
                </a:solidFill>
              </a:rPr>
              <a:t>Set up meetings with Ms. Bloom or Ms. Gordee for more information</a:t>
            </a:r>
            <a:endParaRPr sz="1600">
              <a:solidFill>
                <a:srgbClr val="1F1F1F"/>
              </a:solidFill>
            </a:endParaRPr>
          </a:p>
          <a:p>
            <a:pPr indent="-330200" lvl="1" marL="914400" rtl="0" algn="l">
              <a:spcBef>
                <a:spcPts val="0"/>
              </a:spcBef>
              <a:spcAft>
                <a:spcPts val="0"/>
              </a:spcAft>
              <a:buClr>
                <a:srgbClr val="1F1F1F"/>
              </a:buClr>
              <a:buSzPts val="1600"/>
              <a:buChar char="○"/>
            </a:pPr>
            <a:r>
              <a:rPr lang="en" sz="1600">
                <a:solidFill>
                  <a:srgbClr val="1F1F1F"/>
                </a:solidFill>
              </a:rPr>
              <a:t>Sign up on December 11th during Rocket Block</a:t>
            </a:r>
            <a:endParaRPr sz="1600">
              <a:solidFill>
                <a:srgbClr val="1F1F1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39"/>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solidFill>
                  <a:schemeClr val="dk1"/>
                </a:solidFill>
              </a:rPr>
              <a:t>Registration for the 2026-2027 school year</a:t>
            </a:r>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0"/>
          <p:cNvSpPr txBox="1"/>
          <p:nvPr>
            <p:ph type="title"/>
          </p:nvPr>
        </p:nvSpPr>
        <p:spPr>
          <a:xfrm>
            <a:off x="819150" y="3146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Registration Materials</a:t>
            </a:r>
            <a:endParaRPr/>
          </a:p>
        </p:txBody>
      </p:sp>
      <p:sp>
        <p:nvSpPr>
          <p:cNvPr id="366" name="Google Shape;366;p40"/>
          <p:cNvSpPr txBox="1"/>
          <p:nvPr>
            <p:ph idx="1" type="body"/>
          </p:nvPr>
        </p:nvSpPr>
        <p:spPr>
          <a:xfrm>
            <a:off x="819150" y="985800"/>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Course Guide - Lists the graduation requirements, course descriptions and a full list of offerings</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367" name="Google Shape;367;p40"/>
          <p:cNvSpPr txBox="1"/>
          <p:nvPr>
            <p:ph idx="2" type="body"/>
          </p:nvPr>
        </p:nvSpPr>
        <p:spPr>
          <a:xfrm>
            <a:off x="4638750" y="8160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Registration Worksheet - Tool to complete your online registration. Lists classes and electives required for next year</a:t>
            </a:r>
            <a:endParaRPr/>
          </a:p>
          <a:p>
            <a:pPr indent="0" lvl="0" marL="0" rtl="0" algn="l">
              <a:spcBef>
                <a:spcPts val="1200"/>
              </a:spcBef>
              <a:spcAft>
                <a:spcPts val="1200"/>
              </a:spcAft>
              <a:buNone/>
            </a:pPr>
            <a:r>
              <a:t/>
            </a:r>
            <a:endParaRPr/>
          </a:p>
        </p:txBody>
      </p:sp>
      <p:pic>
        <p:nvPicPr>
          <p:cNvPr id="368" name="Google Shape;368;p40"/>
          <p:cNvPicPr preferRelativeResize="0"/>
          <p:nvPr/>
        </p:nvPicPr>
        <p:blipFill>
          <a:blip r:embed="rId3">
            <a:alphaModFix/>
          </a:blip>
          <a:stretch>
            <a:fillRect/>
          </a:stretch>
        </p:blipFill>
        <p:spPr>
          <a:xfrm>
            <a:off x="1238600" y="1630175"/>
            <a:ext cx="2447575" cy="3143826"/>
          </a:xfrm>
          <a:prstGeom prst="rect">
            <a:avLst/>
          </a:prstGeom>
          <a:noFill/>
          <a:ln>
            <a:noFill/>
          </a:ln>
        </p:spPr>
      </p:pic>
      <p:pic>
        <p:nvPicPr>
          <p:cNvPr id="369" name="Google Shape;369;p40"/>
          <p:cNvPicPr preferRelativeResize="0"/>
          <p:nvPr/>
        </p:nvPicPr>
        <p:blipFill>
          <a:blip r:embed="rId4">
            <a:alphaModFix/>
          </a:blip>
          <a:stretch>
            <a:fillRect/>
          </a:stretch>
        </p:blipFill>
        <p:spPr>
          <a:xfrm>
            <a:off x="5142099" y="1570250"/>
            <a:ext cx="2569275" cy="32947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10th Grade</a:t>
            </a:r>
            <a:endParaRPr/>
          </a:p>
        </p:txBody>
      </p:sp>
      <p:sp>
        <p:nvSpPr>
          <p:cNvPr id="375" name="Google Shape;375;p41"/>
          <p:cNvSpPr txBox="1"/>
          <p:nvPr>
            <p:ph idx="1" type="body"/>
          </p:nvPr>
        </p:nvSpPr>
        <p:spPr>
          <a:xfrm>
            <a:off x="819150" y="15666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English</a:t>
            </a:r>
            <a:r>
              <a:rPr b="1" lang="en"/>
              <a:t> </a:t>
            </a:r>
            <a:endParaRPr b="1"/>
          </a:p>
          <a:p>
            <a:pPr indent="-311150" lvl="0" marL="457200" rtl="0" algn="l">
              <a:spcBef>
                <a:spcPts val="0"/>
              </a:spcBef>
              <a:spcAft>
                <a:spcPts val="0"/>
              </a:spcAft>
              <a:buSzPts val="1300"/>
              <a:buChar char="●"/>
            </a:pPr>
            <a:r>
              <a:rPr lang="en"/>
              <a:t>English 10</a:t>
            </a:r>
            <a:endParaRPr/>
          </a:p>
          <a:p>
            <a:pPr indent="-311150" lvl="0" marL="457200" rtl="0" algn="l">
              <a:spcBef>
                <a:spcPts val="0"/>
              </a:spcBef>
              <a:spcAft>
                <a:spcPts val="0"/>
              </a:spcAft>
              <a:buSzPts val="1300"/>
              <a:buChar char="●"/>
            </a:pPr>
            <a:r>
              <a:rPr lang="en"/>
              <a:t>Honors English 10</a:t>
            </a:r>
            <a:endParaRPr/>
          </a:p>
          <a:p>
            <a:pPr indent="0" lvl="0" marL="457200" rtl="0" algn="l">
              <a:spcBef>
                <a:spcPts val="0"/>
              </a:spcBef>
              <a:spcAft>
                <a:spcPts val="0"/>
              </a:spcAft>
              <a:buNone/>
            </a:pPr>
            <a:r>
              <a:t/>
            </a:r>
            <a:endParaRPr/>
          </a:p>
          <a:p>
            <a:pPr indent="0" lvl="0" marL="0" rtl="0" algn="l">
              <a:spcBef>
                <a:spcPts val="0"/>
              </a:spcBef>
              <a:spcAft>
                <a:spcPts val="0"/>
              </a:spcAft>
              <a:buNone/>
            </a:pPr>
            <a:r>
              <a:rPr b="1" lang="en"/>
              <a:t>Math </a:t>
            </a:r>
            <a:endParaRPr b="1"/>
          </a:p>
          <a:p>
            <a:pPr indent="-311150" lvl="0" marL="457200" rtl="0" algn="l">
              <a:spcBef>
                <a:spcPts val="0"/>
              </a:spcBef>
              <a:spcAft>
                <a:spcPts val="0"/>
              </a:spcAft>
              <a:buSzPts val="1300"/>
              <a:buChar char="●"/>
            </a:pPr>
            <a:r>
              <a:rPr lang="en"/>
              <a:t>Based on your teacher's recommendation </a:t>
            </a:r>
            <a:endParaRPr/>
          </a:p>
        </p:txBody>
      </p:sp>
      <p:sp>
        <p:nvSpPr>
          <p:cNvPr id="376" name="Google Shape;376;p41"/>
          <p:cNvSpPr txBox="1"/>
          <p:nvPr>
            <p:ph idx="2" type="body"/>
          </p:nvPr>
        </p:nvSpPr>
        <p:spPr>
          <a:xfrm>
            <a:off x="4572000" y="782347"/>
            <a:ext cx="4057800" cy="409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t>Social Studies</a:t>
            </a:r>
            <a:endParaRPr b="1" sz="1400"/>
          </a:p>
          <a:p>
            <a:pPr indent="-317500" lvl="0" marL="457200" rtl="0" algn="l">
              <a:spcBef>
                <a:spcPts val="0"/>
              </a:spcBef>
              <a:spcAft>
                <a:spcPts val="0"/>
              </a:spcAft>
              <a:buSzPts val="1400"/>
              <a:buChar char="●"/>
            </a:pPr>
            <a:r>
              <a:rPr lang="en" sz="1400"/>
              <a:t>MYP Global Studies 10</a:t>
            </a:r>
            <a:endParaRPr sz="1400"/>
          </a:p>
          <a:p>
            <a:pPr indent="0" lvl="0" marL="0" rtl="0" algn="l">
              <a:spcBef>
                <a:spcPts val="0"/>
              </a:spcBef>
              <a:spcAft>
                <a:spcPts val="0"/>
              </a:spcAft>
              <a:buNone/>
            </a:pPr>
            <a:r>
              <a:t/>
            </a:r>
            <a:endParaRPr b="1" sz="1400"/>
          </a:p>
          <a:p>
            <a:pPr indent="0" lvl="0" marL="0" rtl="0" algn="l">
              <a:spcBef>
                <a:spcPts val="0"/>
              </a:spcBef>
              <a:spcAft>
                <a:spcPts val="0"/>
              </a:spcAft>
              <a:buNone/>
            </a:pPr>
            <a:r>
              <a:rPr b="1" lang="en" sz="1400"/>
              <a:t>Science</a:t>
            </a:r>
            <a:endParaRPr b="1" sz="1400"/>
          </a:p>
          <a:p>
            <a:pPr indent="-317500" lvl="0" marL="457200" rtl="0" algn="l">
              <a:spcBef>
                <a:spcPts val="0"/>
              </a:spcBef>
              <a:spcAft>
                <a:spcPts val="0"/>
              </a:spcAft>
              <a:buSzPts val="1400"/>
              <a:buChar char="●"/>
            </a:pPr>
            <a:r>
              <a:rPr lang="en" sz="1400"/>
              <a:t>MYP Physics 10 </a:t>
            </a:r>
            <a:endParaRPr sz="1400"/>
          </a:p>
          <a:p>
            <a:pPr indent="-317500" lvl="0" marL="457200" rtl="0" algn="l">
              <a:spcBef>
                <a:spcPts val="0"/>
              </a:spcBef>
              <a:spcAft>
                <a:spcPts val="0"/>
              </a:spcAft>
              <a:buSzPts val="1400"/>
              <a:buChar char="●"/>
            </a:pPr>
            <a:r>
              <a:rPr lang="en" sz="1400"/>
              <a:t>MYP Chemistry </a:t>
            </a:r>
            <a:r>
              <a:rPr lang="en" sz="1400"/>
              <a:t>10</a:t>
            </a:r>
            <a:endParaRPr sz="1400"/>
          </a:p>
          <a:p>
            <a:pPr indent="0" lvl="0" marL="0" rtl="0" algn="l">
              <a:spcBef>
                <a:spcPts val="0"/>
              </a:spcBef>
              <a:spcAft>
                <a:spcPts val="0"/>
              </a:spcAft>
              <a:buNone/>
            </a:pPr>
            <a:r>
              <a:t/>
            </a:r>
            <a:endParaRPr b="1" sz="1200">
              <a:solidFill>
                <a:srgbClr val="222222"/>
              </a:solidFill>
              <a:highlight>
                <a:srgbClr val="FFFFFF"/>
              </a:highlight>
            </a:endParaRPr>
          </a:p>
          <a:p>
            <a:pPr indent="0" lvl="0" marL="0" rtl="0" algn="l">
              <a:spcBef>
                <a:spcPts val="0"/>
              </a:spcBef>
              <a:spcAft>
                <a:spcPts val="0"/>
              </a:spcAft>
              <a:buNone/>
            </a:pPr>
            <a:r>
              <a:rPr b="1" lang="en" sz="1200">
                <a:solidFill>
                  <a:srgbClr val="222222"/>
                </a:solidFill>
                <a:highlight>
                  <a:srgbClr val="FFFFFF"/>
                </a:highlight>
              </a:rPr>
              <a:t>Should I take Chemistry or Physics as a 10th grader?</a:t>
            </a:r>
            <a:endParaRPr b="1" sz="1200">
              <a:solidFill>
                <a:srgbClr val="222222"/>
              </a:solidFill>
              <a:highlight>
                <a:srgbClr val="FFFFFF"/>
              </a:highlight>
            </a:endParaRPr>
          </a:p>
          <a:p>
            <a:pPr indent="0" lvl="0" marL="0" rtl="0" algn="l">
              <a:lnSpc>
                <a:spcPct val="100000"/>
              </a:lnSpc>
              <a:spcBef>
                <a:spcPts val="0"/>
              </a:spcBef>
              <a:spcAft>
                <a:spcPts val="0"/>
              </a:spcAft>
              <a:buNone/>
            </a:pPr>
            <a:r>
              <a:rPr lang="en" sz="1200">
                <a:solidFill>
                  <a:srgbClr val="222222"/>
                </a:solidFill>
              </a:rPr>
              <a:t>1. Are you planning to take any college credit-earning science courses as a junior or senior?</a:t>
            </a:r>
            <a:endParaRPr sz="1200">
              <a:solidFill>
                <a:srgbClr val="222222"/>
              </a:solidFill>
            </a:endParaRPr>
          </a:p>
          <a:p>
            <a:pPr indent="-304800" lvl="0" marL="457200" rtl="0" algn="l">
              <a:lnSpc>
                <a:spcPct val="100000"/>
              </a:lnSpc>
              <a:spcBef>
                <a:spcPts val="0"/>
              </a:spcBef>
              <a:spcAft>
                <a:spcPts val="0"/>
              </a:spcAft>
              <a:buClr>
                <a:srgbClr val="222222"/>
              </a:buClr>
              <a:buSzPts val="1200"/>
              <a:buAutoNum type="alphaUcPeriod"/>
            </a:pPr>
            <a:r>
              <a:rPr lang="en" sz="1200">
                <a:solidFill>
                  <a:srgbClr val="222222"/>
                </a:solidFill>
              </a:rPr>
              <a:t>Biology HL or SL? Need Chem 10</a:t>
            </a:r>
            <a:endParaRPr sz="1200">
              <a:solidFill>
                <a:srgbClr val="222222"/>
              </a:solidFill>
            </a:endParaRPr>
          </a:p>
          <a:p>
            <a:pPr indent="-304800" lvl="0" marL="457200" rtl="0" algn="l">
              <a:lnSpc>
                <a:spcPct val="100000"/>
              </a:lnSpc>
              <a:spcBef>
                <a:spcPts val="0"/>
              </a:spcBef>
              <a:spcAft>
                <a:spcPts val="0"/>
              </a:spcAft>
              <a:buClr>
                <a:srgbClr val="222222"/>
              </a:buClr>
              <a:buSzPts val="1200"/>
              <a:buAutoNum type="alphaUcPeriod"/>
            </a:pPr>
            <a:r>
              <a:rPr lang="en" sz="1200">
                <a:solidFill>
                  <a:srgbClr val="222222"/>
                </a:solidFill>
              </a:rPr>
              <a:t>Physics SL? Need Physics 10</a:t>
            </a:r>
            <a:endParaRPr sz="1200">
              <a:solidFill>
                <a:srgbClr val="222222"/>
              </a:solidFill>
            </a:endParaRPr>
          </a:p>
          <a:p>
            <a:pPr indent="0" lvl="0" marL="0" rtl="0" algn="l">
              <a:lnSpc>
                <a:spcPct val="100000"/>
              </a:lnSpc>
              <a:spcBef>
                <a:spcPts val="0"/>
              </a:spcBef>
              <a:spcAft>
                <a:spcPts val="0"/>
              </a:spcAft>
              <a:buNone/>
            </a:pPr>
            <a:r>
              <a:t/>
            </a:r>
            <a:endParaRPr sz="1200">
              <a:solidFill>
                <a:srgbClr val="222222"/>
              </a:solidFill>
            </a:endParaRPr>
          </a:p>
          <a:p>
            <a:pPr indent="0" lvl="0" marL="0" rtl="0" algn="l">
              <a:lnSpc>
                <a:spcPct val="100000"/>
              </a:lnSpc>
              <a:spcBef>
                <a:spcPts val="0"/>
              </a:spcBef>
              <a:spcAft>
                <a:spcPts val="0"/>
              </a:spcAft>
              <a:buNone/>
            </a:pPr>
            <a:r>
              <a:rPr lang="en" sz="1200">
                <a:solidFill>
                  <a:srgbClr val="222222"/>
                </a:solidFill>
              </a:rPr>
              <a:t>2. What careers are you interested in at this point?</a:t>
            </a:r>
            <a:endParaRPr sz="1200">
              <a:solidFill>
                <a:srgbClr val="222222"/>
              </a:solidFill>
            </a:endParaRPr>
          </a:p>
          <a:p>
            <a:pPr indent="-304800" lvl="0" marL="457200" rtl="0" algn="l">
              <a:lnSpc>
                <a:spcPct val="100000"/>
              </a:lnSpc>
              <a:spcBef>
                <a:spcPts val="0"/>
              </a:spcBef>
              <a:spcAft>
                <a:spcPts val="0"/>
              </a:spcAft>
              <a:buClr>
                <a:srgbClr val="222222"/>
              </a:buClr>
              <a:buSzPts val="1200"/>
              <a:buAutoNum type="alphaUcPeriod"/>
            </a:pPr>
            <a:r>
              <a:rPr lang="en" sz="1200">
                <a:solidFill>
                  <a:srgbClr val="222222"/>
                </a:solidFill>
              </a:rPr>
              <a:t>Any medical-related job? Chem</a:t>
            </a:r>
            <a:endParaRPr sz="1200">
              <a:solidFill>
                <a:srgbClr val="222222"/>
              </a:solidFill>
            </a:endParaRPr>
          </a:p>
          <a:p>
            <a:pPr indent="-304800" lvl="0" marL="457200" rtl="0" algn="l">
              <a:lnSpc>
                <a:spcPct val="100000"/>
              </a:lnSpc>
              <a:spcBef>
                <a:spcPts val="0"/>
              </a:spcBef>
              <a:spcAft>
                <a:spcPts val="0"/>
              </a:spcAft>
              <a:buClr>
                <a:srgbClr val="222222"/>
              </a:buClr>
              <a:buSzPts val="1200"/>
              <a:buAutoNum type="alphaUcPeriod"/>
            </a:pPr>
            <a:r>
              <a:rPr lang="en" sz="1200">
                <a:solidFill>
                  <a:srgbClr val="222222"/>
                </a:solidFill>
              </a:rPr>
              <a:t>Any math, tech, engineering? Phys</a:t>
            </a:r>
            <a:endParaRPr sz="1200">
              <a:solidFill>
                <a:srgbClr val="222222"/>
              </a:solidFill>
            </a:endParaRPr>
          </a:p>
          <a:p>
            <a:pPr indent="-304800" lvl="0" marL="457200" rtl="0" algn="l">
              <a:lnSpc>
                <a:spcPct val="100000"/>
              </a:lnSpc>
              <a:spcBef>
                <a:spcPts val="0"/>
              </a:spcBef>
              <a:spcAft>
                <a:spcPts val="0"/>
              </a:spcAft>
              <a:buClr>
                <a:srgbClr val="222222"/>
              </a:buClr>
              <a:buSzPts val="1200"/>
              <a:buAutoNum type="alphaUcPeriod"/>
            </a:pPr>
            <a:r>
              <a:rPr lang="en" sz="1200">
                <a:solidFill>
                  <a:srgbClr val="222222"/>
                </a:solidFill>
              </a:rPr>
              <a:t>Law enforcement or forensics? Either or both</a:t>
            </a:r>
            <a:endParaRPr sz="1200">
              <a:solidFill>
                <a:srgbClr val="222222"/>
              </a:solidFill>
            </a:endParaRPr>
          </a:p>
          <a:p>
            <a:pPr indent="0" lvl="0" marL="0" rtl="0" algn="l">
              <a:lnSpc>
                <a:spcPct val="100000"/>
              </a:lnSpc>
              <a:spcBef>
                <a:spcPts val="0"/>
              </a:spcBef>
              <a:spcAft>
                <a:spcPts val="0"/>
              </a:spcAft>
              <a:buNone/>
            </a:pPr>
            <a:r>
              <a:t/>
            </a:r>
            <a:endParaRPr sz="1200">
              <a:solidFill>
                <a:srgbClr val="222222"/>
              </a:solidFill>
              <a:highlight>
                <a:srgbClr val="FFFFFF"/>
              </a:highlight>
            </a:endParaRPr>
          </a:p>
          <a:p>
            <a:pPr indent="0" lvl="0" marL="0" rtl="0" algn="l">
              <a:lnSpc>
                <a:spcPct val="100000"/>
              </a:lnSpc>
              <a:spcBef>
                <a:spcPts val="0"/>
              </a:spcBef>
              <a:spcAft>
                <a:spcPts val="0"/>
              </a:spcAft>
              <a:buNone/>
            </a:pPr>
            <a:r>
              <a:rPr lang="en" sz="1200">
                <a:solidFill>
                  <a:srgbClr val="222222"/>
                </a:solidFill>
                <a:highlight>
                  <a:srgbClr val="FFFFFF"/>
                </a:highlight>
              </a:rPr>
              <a:t>3. Which seems more interesting to you?</a:t>
            </a:r>
            <a:endParaRPr sz="1200"/>
          </a:p>
        </p:txBody>
      </p:sp>
      <p:sp>
        <p:nvSpPr>
          <p:cNvPr id="377" name="Google Shape;377;p41"/>
          <p:cNvSpPr txBox="1"/>
          <p:nvPr>
            <p:ph idx="4294967295" type="subTitle"/>
          </p:nvPr>
        </p:nvSpPr>
        <p:spPr>
          <a:xfrm>
            <a:off x="332325" y="3664950"/>
            <a:ext cx="3990900" cy="116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688"/>
              <a:buNone/>
            </a:pPr>
            <a:r>
              <a:rPr lang="en" sz="1200"/>
              <a:t>*If you are pursuing the Full Diploma program, we recommend that you take your:</a:t>
            </a:r>
            <a:endParaRPr sz="1200"/>
          </a:p>
          <a:p>
            <a:pPr indent="-304800" lvl="0" marL="457200" rtl="0" algn="l">
              <a:spcBef>
                <a:spcPts val="0"/>
              </a:spcBef>
              <a:spcAft>
                <a:spcPts val="0"/>
              </a:spcAft>
              <a:buSzPts val="1200"/>
              <a:buChar char="-"/>
            </a:pPr>
            <a:r>
              <a:rPr lang="en" sz="1200"/>
              <a:t>Fine Arts in 9th grade </a:t>
            </a:r>
            <a:endParaRPr sz="1200"/>
          </a:p>
          <a:p>
            <a:pPr indent="-304800" lvl="0" marL="457200" rtl="0" algn="l">
              <a:spcBef>
                <a:spcPts val="0"/>
              </a:spcBef>
              <a:spcAft>
                <a:spcPts val="0"/>
              </a:spcAft>
              <a:buSzPts val="1200"/>
              <a:buChar char="-"/>
            </a:pPr>
            <a:r>
              <a:rPr lang="en" sz="1200"/>
              <a:t>Health, Phy Ed and Personal Finance in 10th grade</a:t>
            </a:r>
            <a:endParaRPr sz="12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4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11th Grade</a:t>
            </a:r>
            <a:endParaRPr/>
          </a:p>
        </p:txBody>
      </p:sp>
      <p:sp>
        <p:nvSpPr>
          <p:cNvPr id="383" name="Google Shape;383;p42"/>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English </a:t>
            </a:r>
            <a:endParaRPr b="1"/>
          </a:p>
          <a:p>
            <a:pPr indent="-311150" lvl="0" marL="457200" rtl="0" algn="l">
              <a:spcBef>
                <a:spcPts val="1200"/>
              </a:spcBef>
              <a:spcAft>
                <a:spcPts val="0"/>
              </a:spcAft>
              <a:buSzPts val="1300"/>
              <a:buChar char="●"/>
            </a:pPr>
            <a:r>
              <a:rPr lang="en"/>
              <a:t>DP Lang &amp; Lit SL (2 years)</a:t>
            </a:r>
            <a:endParaRPr/>
          </a:p>
          <a:p>
            <a:pPr indent="-311150" lvl="0" marL="457200" rtl="0" algn="l">
              <a:spcBef>
                <a:spcPts val="0"/>
              </a:spcBef>
              <a:spcAft>
                <a:spcPts val="0"/>
              </a:spcAft>
              <a:buSzPts val="1300"/>
              <a:buChar char="●"/>
            </a:pPr>
            <a:r>
              <a:rPr lang="en"/>
              <a:t>DP Lang &amp; Lit HL (2 years)</a:t>
            </a:r>
            <a:endParaRPr/>
          </a:p>
          <a:p>
            <a:pPr indent="0" lvl="0" marL="0" rtl="0" algn="l">
              <a:spcBef>
                <a:spcPts val="1200"/>
              </a:spcBef>
              <a:spcAft>
                <a:spcPts val="0"/>
              </a:spcAft>
              <a:buNone/>
            </a:pPr>
            <a:r>
              <a:rPr b="1" lang="en"/>
              <a:t>Math </a:t>
            </a:r>
            <a:endParaRPr b="1"/>
          </a:p>
          <a:p>
            <a:pPr indent="-311150" lvl="0" marL="457200" rtl="0" algn="l">
              <a:spcBef>
                <a:spcPts val="1200"/>
              </a:spcBef>
              <a:spcAft>
                <a:spcPts val="0"/>
              </a:spcAft>
              <a:buSzPts val="1300"/>
              <a:buChar char="●"/>
            </a:pPr>
            <a:r>
              <a:rPr lang="en"/>
              <a:t>Based on your </a:t>
            </a:r>
            <a:r>
              <a:rPr lang="en"/>
              <a:t>teacher's</a:t>
            </a:r>
            <a:r>
              <a:rPr lang="en"/>
              <a:t> </a:t>
            </a:r>
            <a:r>
              <a:rPr lang="en"/>
              <a:t>recommendation</a:t>
            </a:r>
            <a:r>
              <a:rPr lang="en"/>
              <a:t> </a:t>
            </a:r>
            <a:endParaRPr/>
          </a:p>
        </p:txBody>
      </p:sp>
      <p:sp>
        <p:nvSpPr>
          <p:cNvPr id="384" name="Google Shape;384;p42"/>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Social Studies</a:t>
            </a:r>
            <a:endParaRPr b="1"/>
          </a:p>
          <a:p>
            <a:pPr indent="-311150" lvl="0" marL="457200" rtl="0" algn="l">
              <a:spcBef>
                <a:spcPts val="1200"/>
              </a:spcBef>
              <a:spcAft>
                <a:spcPts val="0"/>
              </a:spcAft>
              <a:buSzPts val="1300"/>
              <a:buChar char="●"/>
            </a:pPr>
            <a:r>
              <a:rPr lang="en"/>
              <a:t>Economics &amp; Government</a:t>
            </a:r>
            <a:endParaRPr/>
          </a:p>
          <a:p>
            <a:pPr indent="-311150" lvl="0" marL="457200" rtl="0" algn="l">
              <a:spcBef>
                <a:spcPts val="0"/>
              </a:spcBef>
              <a:spcAft>
                <a:spcPts val="0"/>
              </a:spcAft>
              <a:buSzPts val="1300"/>
              <a:buChar char="●"/>
            </a:pPr>
            <a:r>
              <a:rPr lang="en"/>
              <a:t>DP Economics SL (1 year)</a:t>
            </a:r>
            <a:endParaRPr/>
          </a:p>
          <a:p>
            <a:pPr indent="-311150" lvl="0" marL="457200" rtl="0" algn="l">
              <a:spcBef>
                <a:spcPts val="0"/>
              </a:spcBef>
              <a:spcAft>
                <a:spcPts val="0"/>
              </a:spcAft>
              <a:buSzPts val="1300"/>
              <a:buChar char="●"/>
            </a:pPr>
            <a:r>
              <a:rPr lang="en"/>
              <a:t>DP European History HL (2 years)</a:t>
            </a:r>
            <a:endParaRPr/>
          </a:p>
          <a:p>
            <a:pPr indent="0" lvl="0" marL="0" rtl="0" algn="l">
              <a:spcBef>
                <a:spcPts val="1200"/>
              </a:spcBef>
              <a:spcAft>
                <a:spcPts val="0"/>
              </a:spcAft>
              <a:buNone/>
            </a:pPr>
            <a:r>
              <a:rPr b="1" lang="en"/>
              <a:t>Science</a:t>
            </a:r>
            <a:endParaRPr b="1"/>
          </a:p>
          <a:p>
            <a:pPr indent="-311150" lvl="0" marL="457200" rtl="0" algn="l">
              <a:spcBef>
                <a:spcPts val="1200"/>
              </a:spcBef>
              <a:spcAft>
                <a:spcPts val="0"/>
              </a:spcAft>
              <a:buSzPts val="1300"/>
              <a:buChar char="●"/>
            </a:pPr>
            <a:r>
              <a:rPr lang="en"/>
              <a:t>General Biology</a:t>
            </a:r>
            <a:endParaRPr/>
          </a:p>
          <a:p>
            <a:pPr indent="-311150" lvl="0" marL="457200" rtl="0" algn="l">
              <a:spcBef>
                <a:spcPts val="0"/>
              </a:spcBef>
              <a:spcAft>
                <a:spcPts val="0"/>
              </a:spcAft>
              <a:buSzPts val="1300"/>
              <a:buChar char="●"/>
            </a:pPr>
            <a:r>
              <a:rPr lang="en"/>
              <a:t>DP Biology HL (2 years)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12th Grade</a:t>
            </a:r>
            <a:endParaRPr/>
          </a:p>
        </p:txBody>
      </p:sp>
      <p:sp>
        <p:nvSpPr>
          <p:cNvPr id="390" name="Google Shape;390;p43"/>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English </a:t>
            </a:r>
            <a:endParaRPr b="1"/>
          </a:p>
          <a:p>
            <a:pPr indent="-311150" lvl="0" marL="457200" rtl="0" algn="l">
              <a:spcBef>
                <a:spcPts val="1200"/>
              </a:spcBef>
              <a:spcAft>
                <a:spcPts val="0"/>
              </a:spcAft>
              <a:buSzPts val="1300"/>
              <a:buChar char="●"/>
            </a:pPr>
            <a:r>
              <a:rPr lang="en"/>
              <a:t>DP Lang &amp; Lit SL</a:t>
            </a:r>
            <a:endParaRPr/>
          </a:p>
          <a:p>
            <a:pPr indent="-311150" lvl="0" marL="457200" rtl="0" algn="l">
              <a:spcBef>
                <a:spcPts val="0"/>
              </a:spcBef>
              <a:spcAft>
                <a:spcPts val="0"/>
              </a:spcAft>
              <a:buSzPts val="1300"/>
              <a:buChar char="●"/>
            </a:pPr>
            <a:r>
              <a:rPr lang="en"/>
              <a:t>DP Lang &amp; Lit HL</a:t>
            </a:r>
            <a:endParaRPr/>
          </a:p>
          <a:p>
            <a:pPr indent="0" lvl="0" marL="0" rtl="0" algn="l">
              <a:spcBef>
                <a:spcPts val="1200"/>
              </a:spcBef>
              <a:spcAft>
                <a:spcPts val="0"/>
              </a:spcAft>
              <a:buNone/>
            </a:pPr>
            <a:r>
              <a:rPr b="1" lang="en"/>
              <a:t>Math (Optional)</a:t>
            </a:r>
            <a:endParaRPr b="1"/>
          </a:p>
          <a:p>
            <a:pPr indent="-311150" lvl="0" marL="457200" rtl="0" algn="l">
              <a:spcBef>
                <a:spcPts val="1200"/>
              </a:spcBef>
              <a:spcAft>
                <a:spcPts val="0"/>
              </a:spcAft>
              <a:buSzPts val="1300"/>
              <a:buChar char="●"/>
            </a:pPr>
            <a:r>
              <a:rPr lang="en"/>
              <a:t>Probability &amp; Statistics (1 semester)</a:t>
            </a:r>
            <a:endParaRPr/>
          </a:p>
          <a:p>
            <a:pPr indent="-311150" lvl="0" marL="457200" rtl="0" algn="l">
              <a:spcBef>
                <a:spcPts val="0"/>
              </a:spcBef>
              <a:spcAft>
                <a:spcPts val="0"/>
              </a:spcAft>
              <a:buSzPts val="1300"/>
              <a:buChar char="●"/>
            </a:pPr>
            <a:r>
              <a:rPr lang="en"/>
              <a:t>Pre-Calculus / DP A &amp; I SL</a:t>
            </a:r>
            <a:endParaRPr/>
          </a:p>
          <a:p>
            <a:pPr indent="-311150" lvl="0" marL="457200" rtl="0" algn="l">
              <a:spcBef>
                <a:spcPts val="0"/>
              </a:spcBef>
              <a:spcAft>
                <a:spcPts val="0"/>
              </a:spcAft>
              <a:buSzPts val="1300"/>
              <a:buChar char="●"/>
            </a:pPr>
            <a:r>
              <a:rPr lang="en"/>
              <a:t>DP A &amp; A HL (Year 2)</a:t>
            </a:r>
            <a:endParaRPr/>
          </a:p>
        </p:txBody>
      </p:sp>
      <p:sp>
        <p:nvSpPr>
          <p:cNvPr id="391" name="Google Shape;391;p43"/>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Social Studies</a:t>
            </a:r>
            <a:endParaRPr b="1"/>
          </a:p>
          <a:p>
            <a:pPr indent="-311150" lvl="0" marL="457200" rtl="0" algn="l">
              <a:spcBef>
                <a:spcPts val="1200"/>
              </a:spcBef>
              <a:spcAft>
                <a:spcPts val="0"/>
              </a:spcAft>
              <a:buSzPts val="1300"/>
              <a:buChar char="●"/>
            </a:pPr>
            <a:r>
              <a:rPr lang="en"/>
              <a:t>Civics (1 semester)</a:t>
            </a:r>
            <a:endParaRPr/>
          </a:p>
          <a:p>
            <a:pPr indent="-311150" lvl="0" marL="457200" rtl="0" algn="l">
              <a:spcBef>
                <a:spcPts val="0"/>
              </a:spcBef>
              <a:spcAft>
                <a:spcPts val="0"/>
              </a:spcAft>
              <a:buSzPts val="1300"/>
              <a:buChar char="●"/>
            </a:pPr>
            <a:r>
              <a:rPr lang="en"/>
              <a:t>DP European History HL (Year 2)</a:t>
            </a:r>
            <a:endParaRPr/>
          </a:p>
          <a:p>
            <a:pPr indent="0" lvl="0" marL="0" rtl="0" algn="l">
              <a:spcBef>
                <a:spcPts val="1200"/>
              </a:spcBef>
              <a:spcAft>
                <a:spcPts val="0"/>
              </a:spcAft>
              <a:buNone/>
            </a:pPr>
            <a:r>
              <a:rPr b="1" lang="en"/>
              <a:t>Science (Optional)</a:t>
            </a:r>
            <a:endParaRPr b="1"/>
          </a:p>
          <a:p>
            <a:pPr indent="-311150" lvl="0" marL="457200" rtl="0" algn="l">
              <a:spcBef>
                <a:spcPts val="1200"/>
              </a:spcBef>
              <a:spcAft>
                <a:spcPts val="0"/>
              </a:spcAft>
              <a:buSzPts val="1300"/>
              <a:buChar char="●"/>
            </a:pPr>
            <a:r>
              <a:rPr lang="en"/>
              <a:t>DP Biology HL (Year 2)</a:t>
            </a:r>
            <a:endParaRPr/>
          </a:p>
          <a:p>
            <a:pPr indent="-311150" lvl="0" marL="457200" rtl="0" algn="l">
              <a:spcBef>
                <a:spcPts val="0"/>
              </a:spcBef>
              <a:spcAft>
                <a:spcPts val="0"/>
              </a:spcAft>
              <a:buSzPts val="1300"/>
              <a:buChar char="●"/>
            </a:pPr>
            <a:r>
              <a:rPr lang="en"/>
              <a:t>DP Physics SL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44"/>
          <p:cNvSpPr txBox="1"/>
          <p:nvPr>
            <p:ph type="title"/>
          </p:nvPr>
        </p:nvSpPr>
        <p:spPr>
          <a:xfrm>
            <a:off x="770075" y="4235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New Courses</a:t>
            </a:r>
            <a:endParaRPr/>
          </a:p>
        </p:txBody>
      </p:sp>
      <p:sp>
        <p:nvSpPr>
          <p:cNvPr id="397" name="Google Shape;397;p44"/>
          <p:cNvSpPr txBox="1"/>
          <p:nvPr>
            <p:ph idx="1" type="body"/>
          </p:nvPr>
        </p:nvSpPr>
        <p:spPr>
          <a:xfrm>
            <a:off x="819150" y="1101550"/>
            <a:ext cx="3686100" cy="333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Adv Drawing</a:t>
            </a:r>
            <a:endParaRPr/>
          </a:p>
          <a:p>
            <a:pPr indent="0" lvl="0" marL="0" rtl="0" algn="l">
              <a:spcBef>
                <a:spcPts val="1200"/>
              </a:spcBef>
              <a:spcAft>
                <a:spcPts val="0"/>
              </a:spcAft>
              <a:buNone/>
            </a:pPr>
            <a:r>
              <a:rPr lang="en"/>
              <a:t>Adv Painting</a:t>
            </a:r>
            <a:endParaRPr/>
          </a:p>
          <a:p>
            <a:pPr indent="0" lvl="0" marL="0" rtl="0" algn="l">
              <a:spcBef>
                <a:spcPts val="1200"/>
              </a:spcBef>
              <a:spcAft>
                <a:spcPts val="0"/>
              </a:spcAft>
              <a:buNone/>
            </a:pPr>
            <a:r>
              <a:rPr lang="en"/>
              <a:t>Food Science II</a:t>
            </a:r>
            <a:endParaRPr/>
          </a:p>
          <a:p>
            <a:pPr indent="0" lvl="0" marL="0" rtl="0" algn="l">
              <a:spcBef>
                <a:spcPts val="1200"/>
              </a:spcBef>
              <a:spcAft>
                <a:spcPts val="0"/>
              </a:spcAft>
              <a:buNone/>
            </a:pPr>
            <a:r>
              <a:rPr lang="en"/>
              <a:t>Blues to Beats</a:t>
            </a:r>
            <a:endParaRPr/>
          </a:p>
          <a:p>
            <a:pPr indent="0" lvl="0" marL="0" rtl="0" algn="l">
              <a:spcBef>
                <a:spcPts val="1200"/>
              </a:spcBef>
              <a:spcAft>
                <a:spcPts val="0"/>
              </a:spcAft>
              <a:buNone/>
            </a:pPr>
            <a:r>
              <a:rPr lang="en"/>
              <a:t>World Art &amp; Culture / </a:t>
            </a:r>
            <a:r>
              <a:rPr lang="en"/>
              <a:t>DP Visual Arts SL</a:t>
            </a:r>
            <a:endParaRPr/>
          </a:p>
          <a:p>
            <a:pPr indent="0" lvl="0" marL="0" rtl="0" algn="l">
              <a:spcBef>
                <a:spcPts val="1200"/>
              </a:spcBef>
              <a:spcAft>
                <a:spcPts val="0"/>
              </a:spcAft>
              <a:buNone/>
            </a:pPr>
            <a:r>
              <a:rPr lang="en"/>
              <a:t>Lifelong </a:t>
            </a:r>
            <a:r>
              <a:rPr lang="en"/>
              <a:t>Physical</a:t>
            </a:r>
            <a:r>
              <a:rPr lang="en"/>
              <a:t> Wellness</a:t>
            </a:r>
            <a:endParaRPr/>
          </a:p>
          <a:p>
            <a:pPr indent="0" lvl="0" marL="0" rtl="0" algn="l">
              <a:spcBef>
                <a:spcPts val="1200"/>
              </a:spcBef>
              <a:spcAft>
                <a:spcPts val="0"/>
              </a:spcAft>
              <a:buNone/>
            </a:pPr>
            <a:r>
              <a:rPr lang="en"/>
              <a:t>Intro to Athletic Training</a:t>
            </a:r>
            <a:endParaRPr/>
          </a:p>
          <a:p>
            <a:pPr indent="0" lvl="0" marL="0" rtl="0" algn="l">
              <a:spcBef>
                <a:spcPts val="1200"/>
              </a:spcBef>
              <a:spcAft>
                <a:spcPts val="1200"/>
              </a:spcAft>
              <a:buNone/>
            </a:pPr>
            <a:r>
              <a:t/>
            </a:r>
            <a:endParaRPr/>
          </a:p>
        </p:txBody>
      </p:sp>
      <p:sp>
        <p:nvSpPr>
          <p:cNvPr id="398" name="Google Shape;398;p44"/>
          <p:cNvSpPr txBox="1"/>
          <p:nvPr>
            <p:ph idx="2" type="body"/>
          </p:nvPr>
        </p:nvSpPr>
        <p:spPr>
          <a:xfrm>
            <a:off x="4100175" y="1101550"/>
            <a:ext cx="3686100" cy="107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Name Changes </a:t>
            </a:r>
            <a:endParaRPr b="1"/>
          </a:p>
          <a:p>
            <a:pPr indent="0" lvl="0" marL="0" rtl="0" algn="l">
              <a:spcBef>
                <a:spcPts val="1200"/>
              </a:spcBef>
              <a:spcAft>
                <a:spcPts val="0"/>
              </a:spcAft>
              <a:buNone/>
            </a:pPr>
            <a:r>
              <a:rPr lang="en"/>
              <a:t>MYP World History is now MYP Global Studies 10</a:t>
            </a:r>
            <a:endParaRPr/>
          </a:p>
          <a:p>
            <a:pPr indent="0" lvl="0" marL="0" rtl="0" algn="l">
              <a:spcBef>
                <a:spcPts val="1200"/>
              </a:spcBef>
              <a:spcAft>
                <a:spcPts val="1200"/>
              </a:spcAft>
              <a:buNone/>
            </a:pPr>
            <a:r>
              <a:t/>
            </a:r>
            <a:endParaRPr/>
          </a:p>
        </p:txBody>
      </p:sp>
      <p:sp>
        <p:nvSpPr>
          <p:cNvPr id="399" name="Google Shape;399;p44"/>
          <p:cNvSpPr txBox="1"/>
          <p:nvPr/>
        </p:nvSpPr>
        <p:spPr>
          <a:xfrm>
            <a:off x="4100175" y="1888925"/>
            <a:ext cx="4377300" cy="28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2"/>
                </a:solidFill>
                <a:latin typeface="Calibri"/>
                <a:ea typeface="Calibri"/>
                <a:cs typeface="Calibri"/>
                <a:sym typeface="Calibri"/>
              </a:rPr>
              <a:t>New next year! </a:t>
            </a:r>
            <a:endParaRPr b="1" sz="1300">
              <a:solidFill>
                <a:schemeClr val="dk2"/>
              </a:solidFill>
              <a:latin typeface="Calibri"/>
              <a:ea typeface="Calibri"/>
              <a:cs typeface="Calibri"/>
              <a:sym typeface="Calibri"/>
            </a:endParaRPr>
          </a:p>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Physical</a:t>
            </a:r>
            <a:r>
              <a:rPr lang="en" sz="1300">
                <a:solidFill>
                  <a:schemeClr val="dk2"/>
                </a:solidFill>
                <a:latin typeface="Calibri"/>
                <a:ea typeface="Calibri"/>
                <a:cs typeface="Calibri"/>
                <a:sym typeface="Calibri"/>
              </a:rPr>
              <a:t> Education can only be taken one time. Gym electives (Team &amp; Dual or Peak Performance) are the only gym classes that can be repeated</a:t>
            </a:r>
            <a:endParaRPr sz="1300">
              <a:solidFill>
                <a:schemeClr val="dk2"/>
              </a:solidFill>
              <a:latin typeface="Calibri"/>
              <a:ea typeface="Calibri"/>
              <a:cs typeface="Calibri"/>
              <a:sym typeface="Calibri"/>
            </a:endParaRPr>
          </a:p>
          <a:p>
            <a:pPr indent="0" lvl="0" marL="0" rtl="0" algn="l">
              <a:spcBef>
                <a:spcPts val="0"/>
              </a:spcBef>
              <a:spcAft>
                <a:spcPts val="0"/>
              </a:spcAft>
              <a:buNone/>
            </a:pPr>
            <a:r>
              <a:t/>
            </a:r>
            <a:endParaRPr sz="1300">
              <a:solidFill>
                <a:schemeClr val="dk2"/>
              </a:solidFill>
              <a:latin typeface="Calibri"/>
              <a:ea typeface="Calibri"/>
              <a:cs typeface="Calibri"/>
              <a:sym typeface="Calibri"/>
            </a:endParaRPr>
          </a:p>
          <a:p>
            <a:pPr indent="0" lvl="0" marL="0" rtl="0" algn="l">
              <a:spcBef>
                <a:spcPts val="0"/>
              </a:spcBef>
              <a:spcAft>
                <a:spcPts val="0"/>
              </a:spcAft>
              <a:buNone/>
            </a:pPr>
            <a:r>
              <a:rPr b="1" lang="en" sz="1300">
                <a:solidFill>
                  <a:schemeClr val="dk2"/>
                </a:solidFill>
                <a:latin typeface="Calibri"/>
                <a:ea typeface="Calibri"/>
                <a:cs typeface="Calibri"/>
                <a:sym typeface="Calibri"/>
              </a:rPr>
              <a:t>OJT</a:t>
            </a:r>
            <a:endParaRPr b="1" sz="1300">
              <a:solidFill>
                <a:schemeClr val="dk2"/>
              </a:solidFill>
              <a:latin typeface="Calibri"/>
              <a:ea typeface="Calibri"/>
              <a:cs typeface="Calibri"/>
              <a:sym typeface="Calibri"/>
            </a:endParaRPr>
          </a:p>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You must be part of a Career Pathway to qualify for OJT</a:t>
            </a:r>
            <a:endParaRPr sz="1300">
              <a:solidFill>
                <a:schemeClr val="dk2"/>
              </a:solidFill>
              <a:latin typeface="Calibri"/>
              <a:ea typeface="Calibri"/>
              <a:cs typeface="Calibri"/>
              <a:sym typeface="Calibri"/>
            </a:endParaRPr>
          </a:p>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All students will complete an application &amp; interview</a:t>
            </a:r>
            <a:endParaRPr sz="1300">
              <a:solidFill>
                <a:schemeClr val="dk2"/>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2"/>
              </a:solidFill>
              <a:latin typeface="Calibri"/>
              <a:ea typeface="Calibri"/>
              <a:cs typeface="Calibri"/>
              <a:sym typeface="Calibri"/>
            </a:endParaRPr>
          </a:p>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Juniors</a:t>
            </a:r>
            <a:r>
              <a:rPr lang="en" sz="1300">
                <a:solidFill>
                  <a:schemeClr val="dk2"/>
                </a:solidFill>
                <a:latin typeface="Calibri"/>
                <a:ea typeface="Calibri"/>
                <a:cs typeface="Calibri"/>
                <a:sym typeface="Calibri"/>
              </a:rPr>
              <a:t> can take up to 1 block per semester</a:t>
            </a:r>
            <a:endParaRPr sz="1300">
              <a:solidFill>
                <a:schemeClr val="dk2"/>
              </a:solidFill>
              <a:latin typeface="Calibri"/>
              <a:ea typeface="Calibri"/>
              <a:cs typeface="Calibri"/>
              <a:sym typeface="Calibri"/>
            </a:endParaRPr>
          </a:p>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Seniors can up to 2 blocks per </a:t>
            </a:r>
            <a:r>
              <a:rPr lang="en" sz="1300">
                <a:solidFill>
                  <a:schemeClr val="dk2"/>
                </a:solidFill>
                <a:latin typeface="Calibri"/>
                <a:ea typeface="Calibri"/>
                <a:cs typeface="Calibri"/>
                <a:sym typeface="Calibri"/>
              </a:rPr>
              <a:t>semester</a:t>
            </a:r>
            <a:r>
              <a:rPr lang="en" sz="1300">
                <a:solidFill>
                  <a:schemeClr val="dk2"/>
                </a:solidFill>
                <a:latin typeface="Calibri"/>
                <a:ea typeface="Calibri"/>
                <a:cs typeface="Calibri"/>
                <a:sym typeface="Calibri"/>
              </a:rPr>
              <a:t> </a:t>
            </a:r>
            <a:endParaRPr sz="1300">
              <a:solidFill>
                <a:schemeClr val="dk2"/>
              </a:solidFill>
              <a:latin typeface="Calibri"/>
              <a:ea typeface="Calibri"/>
              <a:cs typeface="Calibri"/>
              <a:sym typeface="Calibri"/>
            </a:endParaRPr>
          </a:p>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You must be employed for a business at the start of the class time</a:t>
            </a:r>
            <a:endParaRPr sz="1300">
              <a:solidFill>
                <a:schemeClr val="dk2"/>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5"/>
          <p:cNvSpPr txBox="1"/>
          <p:nvPr>
            <p:ph idx="1" type="body"/>
          </p:nvPr>
        </p:nvSpPr>
        <p:spPr>
          <a:xfrm>
            <a:off x="2692150" y="159625"/>
            <a:ext cx="6372300" cy="6411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800">
                <a:solidFill>
                  <a:schemeClr val="dk1"/>
                </a:solidFill>
              </a:rPr>
              <a:t>Students will register using the Academic Planner in Infinite Campus. The first step will be to login to your account</a:t>
            </a:r>
            <a:endParaRPr sz="1800">
              <a:solidFill>
                <a:schemeClr val="dk1"/>
              </a:solidFill>
            </a:endParaRPr>
          </a:p>
        </p:txBody>
      </p:sp>
      <p:pic>
        <p:nvPicPr>
          <p:cNvPr descr="IC logo.PNG" id="405" name="Google Shape;405;p45"/>
          <p:cNvPicPr preferRelativeResize="0"/>
          <p:nvPr/>
        </p:nvPicPr>
        <p:blipFill>
          <a:blip r:embed="rId3">
            <a:alphaModFix/>
          </a:blip>
          <a:stretch>
            <a:fillRect/>
          </a:stretch>
        </p:blipFill>
        <p:spPr>
          <a:xfrm>
            <a:off x="300750" y="1050075"/>
            <a:ext cx="4522250" cy="40239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46"/>
          <p:cNvSpPr txBox="1"/>
          <p:nvPr>
            <p:ph type="title"/>
          </p:nvPr>
        </p:nvSpPr>
        <p:spPr>
          <a:xfrm>
            <a:off x="269225" y="295600"/>
            <a:ext cx="27558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Online Directions</a:t>
            </a:r>
            <a:endParaRPr/>
          </a:p>
        </p:txBody>
      </p:sp>
      <p:sp>
        <p:nvSpPr>
          <p:cNvPr id="411" name="Google Shape;411;p46"/>
          <p:cNvSpPr txBox="1"/>
          <p:nvPr>
            <p:ph idx="1" type="body"/>
          </p:nvPr>
        </p:nvSpPr>
        <p:spPr>
          <a:xfrm>
            <a:off x="269225" y="1428550"/>
            <a:ext cx="2755800" cy="33072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AutoNum type="arabicPeriod"/>
            </a:pPr>
            <a:r>
              <a:rPr lang="en"/>
              <a:t>Login to your </a:t>
            </a:r>
            <a:r>
              <a:rPr lang="en"/>
              <a:t>Infinite</a:t>
            </a:r>
            <a:r>
              <a:rPr lang="en"/>
              <a:t> Campus Student Portal Account</a:t>
            </a:r>
            <a:endParaRPr/>
          </a:p>
          <a:p>
            <a:pPr indent="-311150" lvl="0" marL="457200" rtl="0" algn="l">
              <a:spcBef>
                <a:spcPts val="0"/>
              </a:spcBef>
              <a:spcAft>
                <a:spcPts val="0"/>
              </a:spcAft>
              <a:buSzPts val="1300"/>
              <a:buAutoNum type="arabicPeriod"/>
            </a:pPr>
            <a:r>
              <a:rPr lang="en"/>
              <a:t>Enter the </a:t>
            </a:r>
            <a:r>
              <a:rPr lang="en"/>
              <a:t>students</a:t>
            </a:r>
            <a:r>
              <a:rPr lang="en"/>
              <a:t> Username &amp; Password</a:t>
            </a:r>
            <a:endParaRPr/>
          </a:p>
          <a:p>
            <a:pPr indent="-311150" lvl="0" marL="457200" rtl="0" algn="l">
              <a:spcBef>
                <a:spcPts val="0"/>
              </a:spcBef>
              <a:spcAft>
                <a:spcPts val="0"/>
              </a:spcAft>
              <a:buSzPts val="1300"/>
              <a:buAutoNum type="arabicPeriod"/>
            </a:pPr>
            <a:r>
              <a:rPr lang="en"/>
              <a:t>Select “Academic Plan” in the menu on the left hand side</a:t>
            </a:r>
            <a:endParaRPr/>
          </a:p>
          <a:p>
            <a:pPr indent="-311150" lvl="0" marL="457200" rtl="0" algn="l">
              <a:spcBef>
                <a:spcPts val="0"/>
              </a:spcBef>
              <a:spcAft>
                <a:spcPts val="0"/>
              </a:spcAft>
              <a:buSzPts val="1300"/>
              <a:buAutoNum type="arabicPeriod"/>
            </a:pPr>
            <a:r>
              <a:rPr lang="en"/>
              <a:t>2 Post Grad Plans </a:t>
            </a:r>
            <a:r>
              <a:rPr lang="en"/>
              <a:t>questions</a:t>
            </a:r>
            <a:r>
              <a:rPr lang="en"/>
              <a:t> will appear. These are </a:t>
            </a:r>
            <a:r>
              <a:rPr lang="en"/>
              <a:t>optional</a:t>
            </a:r>
            <a:r>
              <a:rPr lang="en"/>
              <a:t> . Click on “Next”</a:t>
            </a:r>
            <a:endParaRPr/>
          </a:p>
          <a:p>
            <a:pPr indent="-311150" lvl="0" marL="457200" rtl="0" algn="l">
              <a:spcBef>
                <a:spcPts val="0"/>
              </a:spcBef>
              <a:spcAft>
                <a:spcPts val="0"/>
              </a:spcAft>
              <a:buSzPts val="1300"/>
              <a:buAutoNum type="arabicPeriod"/>
            </a:pPr>
            <a:r>
              <a:rPr lang="en"/>
              <a:t>Have your 2025-26 Course </a:t>
            </a:r>
            <a:r>
              <a:rPr lang="en"/>
              <a:t>Description</a:t>
            </a:r>
            <a:r>
              <a:rPr lang="en"/>
              <a:t> Guide available for course descriptions and pre-requisite courses</a:t>
            </a:r>
            <a:endParaRPr/>
          </a:p>
        </p:txBody>
      </p:sp>
      <p:pic>
        <p:nvPicPr>
          <p:cNvPr id="412" name="Google Shape;412;p46"/>
          <p:cNvPicPr preferRelativeResize="0"/>
          <p:nvPr/>
        </p:nvPicPr>
        <p:blipFill rotWithShape="1">
          <a:blip r:embed="rId3">
            <a:alphaModFix/>
          </a:blip>
          <a:srcRect b="0" l="0" r="10889" t="0"/>
          <a:stretch/>
        </p:blipFill>
        <p:spPr>
          <a:xfrm>
            <a:off x="3025025" y="533184"/>
            <a:ext cx="5740875" cy="4202570"/>
          </a:xfrm>
          <a:prstGeom prst="rect">
            <a:avLst/>
          </a:prstGeom>
          <a:noFill/>
          <a:ln>
            <a:noFill/>
          </a:ln>
        </p:spPr>
      </p:pic>
      <p:sp>
        <p:nvSpPr>
          <p:cNvPr id="413" name="Google Shape;413;p46"/>
          <p:cNvSpPr/>
          <p:nvPr/>
        </p:nvSpPr>
        <p:spPr>
          <a:xfrm rot="1594264">
            <a:off x="5256307" y="1735946"/>
            <a:ext cx="1278315" cy="639292"/>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6"/>
          <p:cNvSpPr/>
          <p:nvPr/>
        </p:nvSpPr>
        <p:spPr>
          <a:xfrm rot="1594264">
            <a:off x="4647445" y="3128521"/>
            <a:ext cx="1278315" cy="639292"/>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7"/>
          <p:cNvSpPr txBox="1"/>
          <p:nvPr>
            <p:ph type="title"/>
          </p:nvPr>
        </p:nvSpPr>
        <p:spPr>
          <a:xfrm>
            <a:off x="819150" y="3400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to register</a:t>
            </a:r>
            <a:endParaRPr/>
          </a:p>
        </p:txBody>
      </p:sp>
      <p:sp>
        <p:nvSpPr>
          <p:cNvPr id="420" name="Google Shape;420;p47"/>
          <p:cNvSpPr txBox="1"/>
          <p:nvPr>
            <p:ph idx="1" type="body"/>
          </p:nvPr>
        </p:nvSpPr>
        <p:spPr>
          <a:xfrm>
            <a:off x="819150" y="946025"/>
            <a:ext cx="7505700" cy="2448000"/>
          </a:xfrm>
          <a:prstGeom prst="rect">
            <a:avLst/>
          </a:prstGeom>
        </p:spPr>
        <p:txBody>
          <a:bodyPr anchorCtr="0" anchor="t" bIns="91425" lIns="91425" spcFirstLastPara="1" rIns="91425" wrap="square" tIns="91425">
            <a:normAutofit/>
          </a:bodyPr>
          <a:lstStyle/>
          <a:p>
            <a:pPr indent="-304800" lvl="0" marL="457200" rtl="0" algn="l">
              <a:lnSpc>
                <a:spcPct val="150000"/>
              </a:lnSpc>
              <a:spcBef>
                <a:spcPts val="0"/>
              </a:spcBef>
              <a:spcAft>
                <a:spcPts val="0"/>
              </a:spcAft>
              <a:buSzPts val="1200"/>
              <a:buFont typeface="Calibri"/>
              <a:buChar char="●"/>
            </a:pPr>
            <a:r>
              <a:rPr lang="en" sz="1200"/>
              <a:t>Review each subject for the upcoming grade you are registering for. </a:t>
            </a:r>
            <a:endParaRPr sz="1200"/>
          </a:p>
          <a:p>
            <a:pPr indent="-304800" lvl="0" marL="457200" rtl="0" algn="l">
              <a:lnSpc>
                <a:spcPct val="150000"/>
              </a:lnSpc>
              <a:spcBef>
                <a:spcPts val="0"/>
              </a:spcBef>
              <a:spcAft>
                <a:spcPts val="0"/>
              </a:spcAft>
              <a:buSzPts val="1200"/>
              <a:buFont typeface="Calibri"/>
              <a:buChar char="●"/>
            </a:pPr>
            <a:r>
              <a:rPr lang="en" sz="1200"/>
              <a:t>If a course number is entered in error, click on the (x) by the course name to remove it.</a:t>
            </a:r>
            <a:endParaRPr sz="1200"/>
          </a:p>
          <a:p>
            <a:pPr indent="0" lvl="0" marL="0" rtl="0" algn="l">
              <a:spcBef>
                <a:spcPts val="0"/>
              </a:spcBef>
              <a:spcAft>
                <a:spcPts val="1200"/>
              </a:spcAft>
              <a:buNone/>
            </a:pPr>
            <a:r>
              <a:t/>
            </a:r>
            <a:endParaRPr/>
          </a:p>
        </p:txBody>
      </p:sp>
      <p:pic>
        <p:nvPicPr>
          <p:cNvPr id="421" name="Google Shape;421;p47"/>
          <p:cNvPicPr preferRelativeResize="0"/>
          <p:nvPr/>
        </p:nvPicPr>
        <p:blipFill>
          <a:blip r:embed="rId3">
            <a:alphaModFix/>
          </a:blip>
          <a:stretch>
            <a:fillRect/>
          </a:stretch>
        </p:blipFill>
        <p:spPr>
          <a:xfrm>
            <a:off x="1932138" y="1586375"/>
            <a:ext cx="5279726" cy="31559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48"/>
          <p:cNvSpPr txBox="1"/>
          <p:nvPr>
            <p:ph type="title"/>
          </p:nvPr>
        </p:nvSpPr>
        <p:spPr>
          <a:xfrm>
            <a:off x="819150" y="3850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Core Classes</a:t>
            </a:r>
            <a:endParaRPr/>
          </a:p>
        </p:txBody>
      </p:sp>
      <p:sp>
        <p:nvSpPr>
          <p:cNvPr id="427" name="Google Shape;427;p48"/>
          <p:cNvSpPr txBox="1"/>
          <p:nvPr>
            <p:ph idx="1" type="body"/>
          </p:nvPr>
        </p:nvSpPr>
        <p:spPr>
          <a:xfrm>
            <a:off x="764075" y="1170700"/>
            <a:ext cx="7505700" cy="8739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Some Core Classes will be pre-filled and some will be based on your choosing. For the courses you can choose, </a:t>
            </a:r>
            <a:r>
              <a:rPr lang="en"/>
              <a:t>review</a:t>
            </a:r>
            <a:r>
              <a:rPr lang="en"/>
              <a:t> the course guide to determine the best fit for you. </a:t>
            </a:r>
            <a:endParaRPr/>
          </a:p>
        </p:txBody>
      </p:sp>
      <p:graphicFrame>
        <p:nvGraphicFramePr>
          <p:cNvPr id="428" name="Google Shape;428;p48"/>
          <p:cNvGraphicFramePr/>
          <p:nvPr/>
        </p:nvGraphicFramePr>
        <p:xfrm>
          <a:off x="441925" y="2128925"/>
          <a:ext cx="3000000" cy="3000000"/>
        </p:xfrm>
        <a:graphic>
          <a:graphicData uri="http://schemas.openxmlformats.org/drawingml/2006/table">
            <a:tbl>
              <a:tblPr>
                <a:noFill/>
                <a:tableStyleId>{24922049-4B46-4C4E-A656-CA0E63BDC1AB}</a:tableStyleId>
              </a:tblPr>
              <a:tblGrid>
                <a:gridCol w="869000"/>
                <a:gridCol w="1726000"/>
                <a:gridCol w="1918925"/>
                <a:gridCol w="1856750"/>
                <a:gridCol w="1779325"/>
              </a:tblGrid>
              <a:tr h="331975">
                <a:tc>
                  <a:txBody>
                    <a:bodyPr/>
                    <a:lstStyle/>
                    <a:p>
                      <a:pPr indent="0" lvl="0" marL="0" rtl="0" algn="l">
                        <a:spcBef>
                          <a:spcPts val="0"/>
                        </a:spcBef>
                        <a:spcAft>
                          <a:spcPts val="0"/>
                        </a:spcAft>
                        <a:buNone/>
                      </a:pPr>
                      <a:r>
                        <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9th </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10th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11th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b="1" lang="en" sz="1000">
                          <a:latin typeface="Calibri"/>
                          <a:ea typeface="Calibri"/>
                          <a:cs typeface="Calibri"/>
                          <a:sym typeface="Calibri"/>
                        </a:rPr>
                        <a:t>12th</a:t>
                      </a:r>
                      <a:endParaRPr b="1" sz="1000">
                        <a:latin typeface="Calibri"/>
                        <a:ea typeface="Calibri"/>
                        <a:cs typeface="Calibri"/>
                        <a:sym typeface="Calibri"/>
                      </a:endParaRPr>
                    </a:p>
                  </a:txBody>
                  <a:tcPr marT="91425" marB="91425" marR="91425" marL="91425"/>
                </a:tc>
              </a:tr>
              <a:tr h="281425">
                <a:tc>
                  <a:txBody>
                    <a:bodyPr/>
                    <a:lstStyle/>
                    <a:p>
                      <a:pPr indent="0" lvl="0" marL="0" rtl="0" algn="l">
                        <a:spcBef>
                          <a:spcPts val="0"/>
                        </a:spcBef>
                        <a:spcAft>
                          <a:spcPts val="0"/>
                        </a:spcAft>
                        <a:buNone/>
                      </a:pPr>
                      <a:r>
                        <a:rPr b="1" lang="en" sz="1000">
                          <a:latin typeface="Calibri"/>
                          <a:ea typeface="Calibri"/>
                          <a:cs typeface="Calibri"/>
                          <a:sym typeface="Calibri"/>
                        </a:rPr>
                        <a:t>English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English 9</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English 10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Honors English 10</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DP Lang &amp; Lit SL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Lang &amp; Lit HL</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DP Lang &amp; Lit SL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Lang &amp; Lit HL</a:t>
                      </a:r>
                      <a:endParaRPr sz="1000">
                        <a:latin typeface="Calibri"/>
                        <a:ea typeface="Calibri"/>
                        <a:cs typeface="Calibri"/>
                        <a:sym typeface="Calibri"/>
                      </a:endParaRPr>
                    </a:p>
                  </a:txBody>
                  <a:tcPr marT="91425" marB="91425" marR="91425" marL="91425"/>
                </a:tc>
              </a:tr>
              <a:tr h="514000">
                <a:tc>
                  <a:txBody>
                    <a:bodyPr/>
                    <a:lstStyle/>
                    <a:p>
                      <a:pPr indent="0" lvl="0" marL="0" rtl="0" algn="l">
                        <a:spcBef>
                          <a:spcPts val="0"/>
                        </a:spcBef>
                        <a:spcAft>
                          <a:spcPts val="0"/>
                        </a:spcAft>
                        <a:buNone/>
                      </a:pPr>
                      <a:r>
                        <a:rPr b="1" lang="en" sz="1000">
                          <a:latin typeface="Calibri"/>
                          <a:ea typeface="Calibri"/>
                          <a:cs typeface="Calibri"/>
                          <a:sym typeface="Calibri"/>
                        </a:rPr>
                        <a:t>Math</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NonLinear Alg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Geometry</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Geometry </a:t>
                      </a:r>
                      <a:r>
                        <a:rPr b="1" lang="en" sz="1000">
                          <a:latin typeface="Calibri"/>
                          <a:ea typeface="Calibri"/>
                          <a:cs typeface="Calibri"/>
                          <a:sym typeface="Calibri"/>
                        </a:rPr>
                        <a:t>OR</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Honors Alg II </a:t>
                      </a:r>
                      <a:r>
                        <a:rPr b="1" lang="en" sz="1000">
                          <a:latin typeface="Calibri"/>
                          <a:ea typeface="Calibri"/>
                          <a:cs typeface="Calibri"/>
                          <a:sym typeface="Calibri"/>
                        </a:rPr>
                        <a:t>OR </a:t>
                      </a:r>
                      <a:r>
                        <a:rPr lang="en" sz="1000">
                          <a:latin typeface="Calibri"/>
                          <a:ea typeface="Calibri"/>
                          <a:cs typeface="Calibri"/>
                          <a:sym typeface="Calibri"/>
                        </a:rPr>
                        <a:t>Alg II</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Algebra II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Teacher Recommendation</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Optional</a:t>
                      </a:r>
                      <a:endParaRPr sz="1000">
                        <a:latin typeface="Calibri"/>
                        <a:ea typeface="Calibri"/>
                        <a:cs typeface="Calibri"/>
                        <a:sym typeface="Calibri"/>
                      </a:endParaRPr>
                    </a:p>
                  </a:txBody>
                  <a:tcPr marT="91425" marB="91425" marR="91425" marL="91425"/>
                </a:tc>
              </a:tr>
              <a:tr h="373075">
                <a:tc>
                  <a:txBody>
                    <a:bodyPr/>
                    <a:lstStyle/>
                    <a:p>
                      <a:pPr indent="0" lvl="0" marL="0" rtl="0" algn="l">
                        <a:spcBef>
                          <a:spcPts val="0"/>
                        </a:spcBef>
                        <a:spcAft>
                          <a:spcPts val="0"/>
                        </a:spcAft>
                        <a:buNone/>
                      </a:pPr>
                      <a:r>
                        <a:rPr b="1" lang="en" sz="1000">
                          <a:latin typeface="Calibri"/>
                          <a:ea typeface="Calibri"/>
                          <a:cs typeface="Calibri"/>
                          <a:sym typeface="Calibri"/>
                        </a:rPr>
                        <a:t>Science</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a:t>
                      </a:r>
                      <a:endParaRPr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Science 9</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MYP Chem 10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MYP Physics 10</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Biology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Biology HL </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Optional</a:t>
                      </a:r>
                      <a:endParaRPr sz="1000">
                        <a:latin typeface="Calibri"/>
                        <a:ea typeface="Calibri"/>
                        <a:cs typeface="Calibri"/>
                        <a:sym typeface="Calibri"/>
                      </a:endParaRPr>
                    </a:p>
                  </a:txBody>
                  <a:tcPr marT="91425" marB="91425" marR="91425" marL="91425"/>
                </a:tc>
              </a:tr>
              <a:tr h="445225">
                <a:tc>
                  <a:txBody>
                    <a:bodyPr/>
                    <a:lstStyle/>
                    <a:p>
                      <a:pPr indent="0" lvl="0" marL="0" rtl="0" algn="l">
                        <a:spcBef>
                          <a:spcPts val="0"/>
                        </a:spcBef>
                        <a:spcAft>
                          <a:spcPts val="0"/>
                        </a:spcAft>
                        <a:buNone/>
                      </a:pPr>
                      <a:r>
                        <a:rPr b="1" lang="en" sz="1000">
                          <a:latin typeface="Calibri"/>
                          <a:ea typeface="Calibri"/>
                          <a:cs typeface="Calibri"/>
                          <a:sym typeface="Calibri"/>
                        </a:rPr>
                        <a:t>Social Studies</a:t>
                      </a:r>
                      <a:endParaRPr b="1"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MYP US History 9</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Prefilled with MYP Global Studies 10</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Economics &amp; Gov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Economics SL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European History HL</a:t>
                      </a:r>
                      <a:endParaRPr sz="1000">
                        <a:latin typeface="Calibri"/>
                        <a:ea typeface="Calibri"/>
                        <a:cs typeface="Calibri"/>
                        <a:sym typeface="Calibri"/>
                      </a:endParaRPr>
                    </a:p>
                  </a:txBody>
                  <a:tcPr marT="91425" marB="91425" marR="91425" marL="91425"/>
                </a:tc>
                <a:tc>
                  <a:txBody>
                    <a:bodyPr/>
                    <a:lstStyle/>
                    <a:p>
                      <a:pPr indent="0" lvl="0" marL="0" rtl="0" algn="l">
                        <a:spcBef>
                          <a:spcPts val="0"/>
                        </a:spcBef>
                        <a:spcAft>
                          <a:spcPts val="0"/>
                        </a:spcAft>
                        <a:buNone/>
                      </a:pPr>
                      <a:r>
                        <a:rPr lang="en" sz="1000">
                          <a:latin typeface="Calibri"/>
                          <a:ea typeface="Calibri"/>
                          <a:cs typeface="Calibri"/>
                          <a:sym typeface="Calibri"/>
                        </a:rPr>
                        <a:t>Civics </a:t>
                      </a:r>
                      <a:r>
                        <a:rPr b="1" lang="en" sz="1000">
                          <a:latin typeface="Calibri"/>
                          <a:ea typeface="Calibri"/>
                          <a:cs typeface="Calibri"/>
                          <a:sym typeface="Calibri"/>
                        </a:rPr>
                        <a:t>OR</a:t>
                      </a:r>
                      <a:endParaRPr b="1" sz="1000">
                        <a:latin typeface="Calibri"/>
                        <a:ea typeface="Calibri"/>
                        <a:cs typeface="Calibri"/>
                        <a:sym typeface="Calibri"/>
                      </a:endParaRPr>
                    </a:p>
                    <a:p>
                      <a:pPr indent="0" lvl="0" marL="0" rtl="0" algn="l">
                        <a:spcBef>
                          <a:spcPts val="0"/>
                        </a:spcBef>
                        <a:spcAft>
                          <a:spcPts val="0"/>
                        </a:spcAft>
                        <a:buNone/>
                      </a:pPr>
                      <a:r>
                        <a:rPr lang="en" sz="1000">
                          <a:latin typeface="Calibri"/>
                          <a:ea typeface="Calibri"/>
                          <a:cs typeface="Calibri"/>
                          <a:sym typeface="Calibri"/>
                        </a:rPr>
                        <a:t>DP European History HL</a:t>
                      </a:r>
                      <a:endParaRPr sz="10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49"/>
          <p:cNvSpPr txBox="1"/>
          <p:nvPr>
            <p:ph type="title"/>
          </p:nvPr>
        </p:nvSpPr>
        <p:spPr>
          <a:xfrm>
            <a:off x="337900" y="352875"/>
            <a:ext cx="3709200" cy="586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to Register:</a:t>
            </a:r>
            <a:endParaRPr/>
          </a:p>
        </p:txBody>
      </p:sp>
      <p:sp>
        <p:nvSpPr>
          <p:cNvPr id="434" name="Google Shape;434;p49"/>
          <p:cNvSpPr txBox="1"/>
          <p:nvPr>
            <p:ph idx="1" type="body"/>
          </p:nvPr>
        </p:nvSpPr>
        <p:spPr>
          <a:xfrm>
            <a:off x="158600" y="841100"/>
            <a:ext cx="4512000" cy="4149900"/>
          </a:xfrm>
          <a:prstGeom prst="rect">
            <a:avLst/>
          </a:prstGeom>
        </p:spPr>
        <p:txBody>
          <a:bodyPr anchorCtr="0" anchor="t" bIns="91425" lIns="91425" spcFirstLastPara="1" rIns="91425" wrap="square" tIns="91425">
            <a:normAutofit/>
          </a:bodyPr>
          <a:lstStyle/>
          <a:p>
            <a:pPr indent="-304800" lvl="0" marL="457200" rtl="0" algn="l">
              <a:lnSpc>
                <a:spcPct val="150000"/>
              </a:lnSpc>
              <a:spcBef>
                <a:spcPts val="0"/>
              </a:spcBef>
              <a:spcAft>
                <a:spcPts val="0"/>
              </a:spcAft>
              <a:buSzPts val="1200"/>
              <a:buFont typeface="Calibri"/>
              <a:buChar char="●"/>
            </a:pPr>
            <a:r>
              <a:rPr lang="en" sz="1200"/>
              <a:t>Pre-filled Courses - </a:t>
            </a:r>
            <a:endParaRPr sz="1200"/>
          </a:p>
          <a:p>
            <a:pPr indent="-304800" lvl="0" marL="457200" rtl="0" algn="l">
              <a:lnSpc>
                <a:spcPct val="150000"/>
              </a:lnSpc>
              <a:spcBef>
                <a:spcPts val="0"/>
              </a:spcBef>
              <a:spcAft>
                <a:spcPts val="0"/>
              </a:spcAft>
              <a:buSzPts val="1200"/>
              <a:buFont typeface="Calibri"/>
              <a:buChar char="●"/>
            </a:pPr>
            <a:r>
              <a:rPr b="1" lang="en" sz="1200"/>
              <a:t>With a lock icon </a:t>
            </a:r>
            <a:r>
              <a:rPr lang="en" sz="1200"/>
              <a:t>are pre-determined based on teacher recommendation and cannot be changed during the registration process.</a:t>
            </a:r>
            <a:endParaRPr sz="1200"/>
          </a:p>
          <a:p>
            <a:pPr indent="-304800" lvl="0" marL="457200" rtl="0" algn="l">
              <a:lnSpc>
                <a:spcPct val="150000"/>
              </a:lnSpc>
              <a:spcBef>
                <a:spcPts val="0"/>
              </a:spcBef>
              <a:spcAft>
                <a:spcPts val="0"/>
              </a:spcAft>
              <a:buSzPts val="1200"/>
              <a:buFont typeface="Calibri"/>
              <a:buChar char="●"/>
            </a:pPr>
            <a:r>
              <a:rPr b="1" lang="en" sz="1200"/>
              <a:t>With no lock icon </a:t>
            </a:r>
            <a:r>
              <a:rPr lang="en" sz="1200"/>
              <a:t>give you the choice </a:t>
            </a:r>
            <a:r>
              <a:rPr lang="en" sz="1200"/>
              <a:t>to enroll in a different course than the pre-filled course. To change the course:</a:t>
            </a:r>
            <a:endParaRPr sz="1200"/>
          </a:p>
          <a:p>
            <a:pPr indent="-304800" lvl="1" marL="914400" rtl="0" algn="l">
              <a:lnSpc>
                <a:spcPct val="150000"/>
              </a:lnSpc>
              <a:spcBef>
                <a:spcPts val="0"/>
              </a:spcBef>
              <a:spcAft>
                <a:spcPts val="0"/>
              </a:spcAft>
              <a:buSzPts val="1200"/>
              <a:buFont typeface="Calibri"/>
              <a:buChar char="○"/>
            </a:pPr>
            <a:r>
              <a:rPr lang="en" sz="1200"/>
              <a:t>Click the “x” next to the course name to delete the course</a:t>
            </a:r>
            <a:endParaRPr sz="1200"/>
          </a:p>
          <a:p>
            <a:pPr indent="-304800" lvl="1" marL="914400" rtl="0" algn="l">
              <a:lnSpc>
                <a:spcPct val="150000"/>
              </a:lnSpc>
              <a:spcBef>
                <a:spcPts val="0"/>
              </a:spcBef>
              <a:spcAft>
                <a:spcPts val="0"/>
              </a:spcAft>
              <a:buSzPts val="1200"/>
              <a:buFont typeface="Calibri"/>
              <a:buChar char="○"/>
            </a:pPr>
            <a:r>
              <a:rPr lang="en" sz="1200"/>
              <a:t>After the course is deleted, click in the box and a drop down list will appear of available courses.  Select the course you wish to enroll in.  If you select an “A” semester course, the “B” course will auto fill.  If it does not, make sure to select the “B” semester course as well. </a:t>
            </a:r>
            <a:endParaRPr sz="1200"/>
          </a:p>
        </p:txBody>
      </p:sp>
      <p:pic>
        <p:nvPicPr>
          <p:cNvPr id="435" name="Google Shape;435;p49"/>
          <p:cNvPicPr preferRelativeResize="0"/>
          <p:nvPr/>
        </p:nvPicPr>
        <p:blipFill>
          <a:blip r:embed="rId3">
            <a:alphaModFix/>
          </a:blip>
          <a:stretch>
            <a:fillRect/>
          </a:stretch>
        </p:blipFill>
        <p:spPr>
          <a:xfrm>
            <a:off x="4670600" y="526451"/>
            <a:ext cx="4086851" cy="3541500"/>
          </a:xfrm>
          <a:prstGeom prst="rect">
            <a:avLst/>
          </a:prstGeom>
          <a:noFill/>
          <a:ln>
            <a:noFill/>
          </a:ln>
        </p:spPr>
      </p:pic>
      <p:sp>
        <p:nvSpPr>
          <p:cNvPr id="436" name="Google Shape;436;p49"/>
          <p:cNvSpPr/>
          <p:nvPr/>
        </p:nvSpPr>
        <p:spPr>
          <a:xfrm>
            <a:off x="7393598" y="221864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49"/>
          <p:cNvSpPr/>
          <p:nvPr/>
        </p:nvSpPr>
        <p:spPr>
          <a:xfrm>
            <a:off x="7393598" y="327939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0"/>
          <p:cNvSpPr txBox="1"/>
          <p:nvPr>
            <p:ph type="title"/>
          </p:nvPr>
        </p:nvSpPr>
        <p:spPr>
          <a:xfrm>
            <a:off x="403500" y="576000"/>
            <a:ext cx="6424200" cy="705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Non Pre-filled courses</a:t>
            </a:r>
            <a:endParaRPr/>
          </a:p>
          <a:p>
            <a:pPr indent="0" lvl="0" marL="0" rtl="0" algn="l">
              <a:spcBef>
                <a:spcPts val="0"/>
              </a:spcBef>
              <a:spcAft>
                <a:spcPts val="0"/>
              </a:spcAft>
              <a:buNone/>
            </a:pPr>
            <a:r>
              <a:t/>
            </a:r>
            <a:endParaRPr/>
          </a:p>
        </p:txBody>
      </p:sp>
      <p:sp>
        <p:nvSpPr>
          <p:cNvPr id="443" name="Google Shape;443;p50"/>
          <p:cNvSpPr txBox="1"/>
          <p:nvPr>
            <p:ph idx="2" type="body"/>
          </p:nvPr>
        </p:nvSpPr>
        <p:spPr>
          <a:xfrm>
            <a:off x="403500" y="1343700"/>
            <a:ext cx="3078900" cy="3003600"/>
          </a:xfrm>
          <a:prstGeom prst="rect">
            <a:avLst/>
          </a:prstGeom>
        </p:spPr>
        <p:txBody>
          <a:bodyPr anchorCtr="0" anchor="t" bIns="91425" lIns="91425" spcFirstLastPara="1" rIns="91425" wrap="square" tIns="91425">
            <a:normAutofit/>
          </a:bodyPr>
          <a:lstStyle/>
          <a:p>
            <a:pPr indent="-304800" lvl="0" marL="457200" rtl="0" algn="l">
              <a:lnSpc>
                <a:spcPct val="150000"/>
              </a:lnSpc>
              <a:spcBef>
                <a:spcPts val="0"/>
              </a:spcBef>
              <a:spcAft>
                <a:spcPts val="0"/>
              </a:spcAft>
              <a:buSzPts val="1200"/>
              <a:buFont typeface="Calibri"/>
              <a:buChar char="●"/>
            </a:pPr>
            <a:r>
              <a:rPr lang="en" sz="1200"/>
              <a:t>When a course is not pre-filled, click within the box and a drop down list of available courses will appear.  Select the course you wish to enroll in.  If you select an “A” semester course, the “B” course will auto fill.  If it does not, make sure to select the “B” semester course as well.</a:t>
            </a:r>
            <a:endParaRPr sz="1200"/>
          </a:p>
          <a:p>
            <a:pPr indent="0" lvl="0" marL="0" rtl="0" algn="l">
              <a:spcBef>
                <a:spcPts val="0"/>
              </a:spcBef>
              <a:spcAft>
                <a:spcPts val="1200"/>
              </a:spcAft>
              <a:buNone/>
            </a:pPr>
            <a:r>
              <a:t/>
            </a:r>
            <a:endParaRPr/>
          </a:p>
        </p:txBody>
      </p:sp>
      <p:pic>
        <p:nvPicPr>
          <p:cNvPr id="444" name="Google Shape;444;p50"/>
          <p:cNvPicPr preferRelativeResize="0"/>
          <p:nvPr/>
        </p:nvPicPr>
        <p:blipFill>
          <a:blip r:embed="rId3">
            <a:alphaModFix/>
          </a:blip>
          <a:stretch>
            <a:fillRect/>
          </a:stretch>
        </p:blipFill>
        <p:spPr>
          <a:xfrm>
            <a:off x="4352675" y="801001"/>
            <a:ext cx="4086851" cy="3541500"/>
          </a:xfrm>
          <a:prstGeom prst="rect">
            <a:avLst/>
          </a:prstGeom>
          <a:noFill/>
          <a:ln>
            <a:noFill/>
          </a:ln>
        </p:spPr>
      </p:pic>
      <p:sp>
        <p:nvSpPr>
          <p:cNvPr id="445" name="Google Shape;445;p50"/>
          <p:cNvSpPr/>
          <p:nvPr/>
        </p:nvSpPr>
        <p:spPr>
          <a:xfrm rot="3768768">
            <a:off x="7802280" y="2922630"/>
            <a:ext cx="679581" cy="296788"/>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1"/>
          <p:cNvSpPr txBox="1"/>
          <p:nvPr>
            <p:ph type="title"/>
          </p:nvPr>
        </p:nvSpPr>
        <p:spPr>
          <a:xfrm>
            <a:off x="358900" y="215200"/>
            <a:ext cx="3709200" cy="138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Electives &amp; Alternates</a:t>
            </a:r>
            <a:endParaRPr/>
          </a:p>
        </p:txBody>
      </p:sp>
      <p:sp>
        <p:nvSpPr>
          <p:cNvPr id="451" name="Google Shape;451;p51"/>
          <p:cNvSpPr txBox="1"/>
          <p:nvPr>
            <p:ph idx="1" type="body"/>
          </p:nvPr>
        </p:nvSpPr>
        <p:spPr>
          <a:xfrm>
            <a:off x="3695225" y="364875"/>
            <a:ext cx="4662300" cy="983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You can register electives &amp; alternates in 2 ways. </a:t>
            </a:r>
            <a:endParaRPr/>
          </a:p>
          <a:p>
            <a:pPr indent="-311150" lvl="0" marL="457200" rtl="0" algn="l">
              <a:spcBef>
                <a:spcPts val="1200"/>
              </a:spcBef>
              <a:spcAft>
                <a:spcPts val="0"/>
              </a:spcAft>
              <a:buSzPts val="1300"/>
              <a:buChar char="●"/>
            </a:pPr>
            <a:r>
              <a:rPr lang="en"/>
              <a:t>Search the course by name under “Course </a:t>
            </a:r>
            <a:r>
              <a:rPr lang="en"/>
              <a:t>Catalog</a:t>
            </a:r>
            <a:r>
              <a:rPr lang="en"/>
              <a:t>”</a:t>
            </a:r>
            <a:endParaRPr/>
          </a:p>
          <a:p>
            <a:pPr indent="-311150" lvl="0" marL="457200" rtl="0" algn="l">
              <a:spcBef>
                <a:spcPts val="0"/>
              </a:spcBef>
              <a:spcAft>
                <a:spcPts val="0"/>
              </a:spcAft>
              <a:buSzPts val="1300"/>
              <a:buChar char="●"/>
            </a:pPr>
            <a:r>
              <a:rPr lang="en"/>
              <a:t>Click on the Elective category to search the options</a:t>
            </a:r>
            <a:endParaRPr/>
          </a:p>
        </p:txBody>
      </p:sp>
      <p:pic>
        <p:nvPicPr>
          <p:cNvPr id="452" name="Google Shape;452;p51"/>
          <p:cNvPicPr preferRelativeResize="0"/>
          <p:nvPr/>
        </p:nvPicPr>
        <p:blipFill>
          <a:blip r:embed="rId3">
            <a:alphaModFix/>
          </a:blip>
          <a:stretch>
            <a:fillRect/>
          </a:stretch>
        </p:blipFill>
        <p:spPr>
          <a:xfrm>
            <a:off x="451975" y="1598200"/>
            <a:ext cx="5118950" cy="3088475"/>
          </a:xfrm>
          <a:prstGeom prst="rect">
            <a:avLst/>
          </a:prstGeom>
          <a:noFill/>
          <a:ln>
            <a:noFill/>
          </a:ln>
        </p:spPr>
      </p:pic>
      <p:sp>
        <p:nvSpPr>
          <p:cNvPr id="453" name="Google Shape;453;p51"/>
          <p:cNvSpPr/>
          <p:nvPr/>
        </p:nvSpPr>
        <p:spPr>
          <a:xfrm>
            <a:off x="3442298" y="153739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1"/>
          <p:cNvSpPr/>
          <p:nvPr/>
        </p:nvSpPr>
        <p:spPr>
          <a:xfrm>
            <a:off x="2544473" y="3554873"/>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1"/>
          <p:cNvSpPr/>
          <p:nvPr/>
        </p:nvSpPr>
        <p:spPr>
          <a:xfrm>
            <a:off x="2544473" y="4330798"/>
            <a:ext cx="679500" cy="296700"/>
          </a:xfrm>
          <a:prstGeom prst="leftArrow">
            <a:avLst>
              <a:gd fmla="val 50000" name="adj1"/>
              <a:gd fmla="val 50000" name="adj2"/>
            </a:avLst>
          </a:prstGeom>
          <a:solidFill>
            <a:srgbClr val="FF0000"/>
          </a:solid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1"/>
          <p:cNvSpPr txBox="1"/>
          <p:nvPr/>
        </p:nvSpPr>
        <p:spPr>
          <a:xfrm>
            <a:off x="5627925" y="4014375"/>
            <a:ext cx="2988000" cy="8088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chemeClr val="dk2"/>
              </a:buClr>
              <a:buSzPts val="1300"/>
              <a:buFont typeface="Calibri"/>
              <a:buChar char="●"/>
            </a:pPr>
            <a:r>
              <a:rPr lang="en" sz="1300">
                <a:solidFill>
                  <a:schemeClr val="dk2"/>
                </a:solidFill>
                <a:latin typeface="Calibri"/>
                <a:ea typeface="Calibri"/>
                <a:cs typeface="Calibri"/>
                <a:sym typeface="Calibri"/>
              </a:rPr>
              <a:t>Pick 3-5 alternates or back up classes in case one or more of your elective choices is not available</a:t>
            </a:r>
            <a:endParaRPr sz="1300">
              <a:solidFill>
                <a:schemeClr val="dk2"/>
              </a:solidFill>
              <a:latin typeface="Calibri"/>
              <a:ea typeface="Calibri"/>
              <a:cs typeface="Calibri"/>
              <a:sym typeface="Calibri"/>
            </a:endParaRPr>
          </a:p>
        </p:txBody>
      </p:sp>
      <p:sp>
        <p:nvSpPr>
          <p:cNvPr id="457" name="Google Shape;457;p51"/>
          <p:cNvSpPr txBox="1"/>
          <p:nvPr/>
        </p:nvSpPr>
        <p:spPr>
          <a:xfrm>
            <a:off x="5621925" y="1598188"/>
            <a:ext cx="3000000" cy="1493100"/>
          </a:xfrm>
          <a:prstGeom prst="rect">
            <a:avLst/>
          </a:prstGeom>
          <a:noFill/>
          <a:ln>
            <a:noFill/>
          </a:ln>
        </p:spPr>
        <p:txBody>
          <a:bodyPr anchorCtr="0" anchor="t" bIns="91425" lIns="91425" spcFirstLastPara="1" rIns="91425" wrap="square" tIns="91425">
            <a:spAutoFit/>
          </a:bodyPr>
          <a:lstStyle/>
          <a:p>
            <a:pPr indent="-304800" lvl="0" marL="457200" rtl="0" algn="l">
              <a:lnSpc>
                <a:spcPct val="150000"/>
              </a:lnSpc>
              <a:spcBef>
                <a:spcPts val="0"/>
              </a:spcBef>
              <a:spcAft>
                <a:spcPts val="0"/>
              </a:spcAft>
              <a:buSzPts val="1200"/>
              <a:buFont typeface="Calibri"/>
              <a:buChar char="●"/>
            </a:pPr>
            <a:r>
              <a:rPr lang="en" sz="1200">
                <a:latin typeface="Calibri"/>
                <a:ea typeface="Calibri"/>
                <a:cs typeface="Calibri"/>
                <a:sym typeface="Calibri"/>
              </a:rPr>
              <a:t> If you select an “A” semester course, the “B” course will auto fill.  If it does not, make sure to select the “B” semester course as well.</a:t>
            </a:r>
            <a:endParaRPr sz="1200">
              <a:latin typeface="Calibri"/>
              <a:ea typeface="Calibri"/>
              <a:cs typeface="Calibri"/>
              <a:sym typeface="Calibri"/>
            </a:endParaRPr>
          </a:p>
          <a:p>
            <a:pPr indent="0" lvl="0" marL="0" rtl="0" algn="l">
              <a:lnSpc>
                <a:spcPct val="115000"/>
              </a:lnSpc>
              <a:spcBef>
                <a:spcPts val="0"/>
              </a:spcBef>
              <a:spcAft>
                <a:spcPts val="1200"/>
              </a:spcAft>
              <a:buNone/>
            </a:pPr>
            <a:r>
              <a:t/>
            </a:r>
            <a:endParaRPr sz="1300">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Searching for a Course</a:t>
            </a:r>
            <a:endParaRPr/>
          </a:p>
        </p:txBody>
      </p:sp>
      <p:sp>
        <p:nvSpPr>
          <p:cNvPr id="463" name="Google Shape;463;p52"/>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64" name="Google Shape;464;p52"/>
          <p:cNvPicPr preferRelativeResize="0"/>
          <p:nvPr/>
        </p:nvPicPr>
        <p:blipFill>
          <a:blip r:embed="rId3">
            <a:alphaModFix/>
          </a:blip>
          <a:stretch>
            <a:fillRect/>
          </a:stretch>
        </p:blipFill>
        <p:spPr>
          <a:xfrm>
            <a:off x="437225" y="1568937"/>
            <a:ext cx="8172449" cy="297373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FINAL STEPS!</a:t>
            </a:r>
            <a:endParaRPr/>
          </a:p>
        </p:txBody>
      </p:sp>
      <p:sp>
        <p:nvSpPr>
          <p:cNvPr id="470" name="Google Shape;470;p53"/>
          <p:cNvSpPr txBox="1"/>
          <p:nvPr>
            <p:ph idx="1" type="body"/>
          </p:nvPr>
        </p:nvSpPr>
        <p:spPr>
          <a:xfrm>
            <a:off x="819150" y="1530150"/>
            <a:ext cx="7505700" cy="1952100"/>
          </a:xfrm>
          <a:prstGeom prst="rect">
            <a:avLst/>
          </a:prstGeom>
        </p:spPr>
        <p:txBody>
          <a:bodyPr anchorCtr="0" anchor="t" bIns="91425" lIns="91425" spcFirstLastPara="1" rIns="91425" wrap="square" tIns="91425">
            <a:normAutofit lnSpcReduction="20000"/>
          </a:bodyPr>
          <a:lstStyle/>
          <a:p>
            <a:pPr indent="-311150" lvl="0" marL="457200" rtl="0" algn="l">
              <a:spcBef>
                <a:spcPts val="0"/>
              </a:spcBef>
              <a:spcAft>
                <a:spcPts val="0"/>
              </a:spcAft>
              <a:buSzPts val="1300"/>
              <a:buChar char="●"/>
            </a:pPr>
            <a:r>
              <a:rPr lang="en"/>
              <a:t>You are finished when you have 14.0/14.0 Credits at the top of the column AND the required credits from each subject area are met. </a:t>
            </a:r>
            <a:endParaRPr/>
          </a:p>
          <a:p>
            <a:pPr indent="-304800" lvl="1" marL="914400" rtl="0" algn="l">
              <a:spcBef>
                <a:spcPts val="0"/>
              </a:spcBef>
              <a:spcAft>
                <a:spcPts val="0"/>
              </a:spcAft>
              <a:buSzPts val="1200"/>
              <a:buChar char="○"/>
            </a:pPr>
            <a:r>
              <a:rPr lang="en" sz="1200"/>
              <a:t>You only need to register for next school year, you can plan future years if you would like</a:t>
            </a:r>
            <a:endParaRPr sz="1200"/>
          </a:p>
          <a:p>
            <a:pPr indent="-304800" lvl="1" marL="914400" rtl="0" algn="l">
              <a:spcBef>
                <a:spcPts val="0"/>
              </a:spcBef>
              <a:spcAft>
                <a:spcPts val="0"/>
              </a:spcAft>
              <a:buSzPts val="1200"/>
              <a:buChar char="○"/>
            </a:pPr>
            <a:r>
              <a:rPr lang="en" sz="1200"/>
              <a:t>Courses for </a:t>
            </a:r>
            <a:r>
              <a:rPr lang="en" sz="1200"/>
              <a:t>next</a:t>
            </a:r>
            <a:r>
              <a:rPr lang="en" sz="1200"/>
              <a:t> year will be locked on 12/20 at 3:30pm</a:t>
            </a:r>
            <a:endParaRPr sz="1200"/>
          </a:p>
          <a:p>
            <a:pPr indent="-304800" lvl="1" marL="914400" rtl="0" algn="l">
              <a:spcBef>
                <a:spcPts val="0"/>
              </a:spcBef>
              <a:spcAft>
                <a:spcPts val="0"/>
              </a:spcAft>
              <a:buSzPts val="1200"/>
              <a:buChar char="○"/>
            </a:pPr>
            <a:r>
              <a:rPr lang="en" sz="1200"/>
              <a:t>You can still make changes to future years, just not the courses for the 2025-26 school year</a:t>
            </a:r>
            <a:endParaRPr sz="1200"/>
          </a:p>
          <a:p>
            <a:pPr indent="-311150" lvl="0" marL="457200" rtl="0" algn="l">
              <a:spcBef>
                <a:spcPts val="0"/>
              </a:spcBef>
              <a:spcAft>
                <a:spcPts val="0"/>
              </a:spcAft>
              <a:buSzPts val="1300"/>
              <a:buChar char="●"/>
            </a:pPr>
            <a:r>
              <a:rPr lang="en"/>
              <a:t>Review your Course Plan</a:t>
            </a:r>
            <a:endParaRPr/>
          </a:p>
          <a:p>
            <a:pPr indent="-311150" lvl="0" marL="457200" rtl="0" algn="l">
              <a:spcBef>
                <a:spcPts val="0"/>
              </a:spcBef>
              <a:spcAft>
                <a:spcPts val="0"/>
              </a:spcAft>
              <a:buSzPts val="1300"/>
              <a:buChar char="●"/>
            </a:pPr>
            <a:r>
              <a:rPr lang="en"/>
              <a:t>Click “SAVE” in the top menu bar. It </a:t>
            </a:r>
            <a:r>
              <a:rPr lang="en"/>
              <a:t>should</a:t>
            </a:r>
            <a:r>
              <a:rPr lang="en"/>
              <a:t> say “Course Plan Saved”.  You may come back and review your choices at any time. </a:t>
            </a:r>
            <a:endParaRPr/>
          </a:p>
          <a:p>
            <a:pPr indent="-311150" lvl="0" marL="457200" rtl="0" algn="l">
              <a:spcBef>
                <a:spcPts val="0"/>
              </a:spcBef>
              <a:spcAft>
                <a:spcPts val="0"/>
              </a:spcAft>
              <a:buSzPts val="1300"/>
              <a:buChar char="●"/>
            </a:pPr>
            <a:r>
              <a:rPr lang="en"/>
              <a:t>Congratulations! Your registration is complete! </a:t>
            </a:r>
            <a:endParaRPr/>
          </a:p>
        </p:txBody>
      </p:sp>
      <p:sp>
        <p:nvSpPr>
          <p:cNvPr id="471" name="Google Shape;471;p53"/>
          <p:cNvSpPr txBox="1"/>
          <p:nvPr>
            <p:ph idx="1" type="body"/>
          </p:nvPr>
        </p:nvSpPr>
        <p:spPr>
          <a:xfrm>
            <a:off x="342475" y="392922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u="sng"/>
              <a:t>IMPORTANT:</a:t>
            </a:r>
            <a:r>
              <a:rPr lang="en"/>
              <a:t> Final </a:t>
            </a:r>
            <a:r>
              <a:rPr lang="en"/>
              <a:t>schedules</a:t>
            </a:r>
            <a:r>
              <a:rPr lang="en"/>
              <a:t> are based on student </a:t>
            </a:r>
            <a:r>
              <a:rPr lang="en"/>
              <a:t>demand</a:t>
            </a:r>
            <a:r>
              <a:rPr lang="en"/>
              <a:t>. Courses that did not have enough interest may not be offered and you may be asked to select an alternative course.</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5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Thank you for your time! </a:t>
            </a:r>
            <a:endParaRPr/>
          </a:p>
        </p:txBody>
      </p:sp>
      <p:sp>
        <p:nvSpPr>
          <p:cNvPr id="477" name="Google Shape;477;p54"/>
          <p:cNvSpPr txBox="1"/>
          <p:nvPr>
            <p:ph idx="1" type="body"/>
          </p:nvPr>
        </p:nvSpPr>
        <p:spPr>
          <a:xfrm>
            <a:off x="819150" y="1561450"/>
            <a:ext cx="7505700" cy="28773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If you need </a:t>
            </a:r>
            <a:r>
              <a:rPr lang="en"/>
              <a:t>additional</a:t>
            </a:r>
            <a:r>
              <a:rPr lang="en"/>
              <a:t> help </a:t>
            </a:r>
            <a:r>
              <a:rPr lang="en"/>
              <a:t>with</a:t>
            </a:r>
            <a:r>
              <a:rPr lang="en"/>
              <a:t> </a:t>
            </a:r>
            <a:r>
              <a:rPr lang="en"/>
              <a:t>registration</a:t>
            </a:r>
            <a:r>
              <a:rPr lang="en"/>
              <a:t>, please contact someone from the Guidance Office for help, or stop down! </a:t>
            </a:r>
            <a:endParaRPr/>
          </a:p>
          <a:p>
            <a:pPr indent="0" lvl="0" marL="0" rtl="0" algn="l">
              <a:spcBef>
                <a:spcPts val="1200"/>
              </a:spcBef>
              <a:spcAft>
                <a:spcPts val="0"/>
              </a:spcAft>
              <a:buNone/>
            </a:pPr>
            <a:r>
              <a:rPr lang="en"/>
              <a:t>Ms. Bloom - </a:t>
            </a:r>
            <a:r>
              <a:rPr lang="en" u="sng">
                <a:solidFill>
                  <a:schemeClr val="hlink"/>
                </a:solidFill>
                <a:hlinkClick r:id="rId3"/>
              </a:rPr>
              <a:t>samantha.bloom@rockford883.org</a:t>
            </a:r>
            <a:endParaRPr/>
          </a:p>
          <a:p>
            <a:pPr indent="0" lvl="0" marL="0" rtl="0" algn="l">
              <a:spcBef>
                <a:spcPts val="1200"/>
              </a:spcBef>
              <a:spcAft>
                <a:spcPts val="0"/>
              </a:spcAft>
              <a:buNone/>
            </a:pPr>
            <a:r>
              <a:rPr lang="en"/>
              <a:t>Ms. Engstrom - </a:t>
            </a:r>
            <a:r>
              <a:rPr lang="en" u="sng">
                <a:solidFill>
                  <a:schemeClr val="hlink"/>
                </a:solidFill>
                <a:hlinkClick r:id="rId4"/>
              </a:rPr>
              <a:t>ellie.engstrom@rockford883.org</a:t>
            </a:r>
            <a:endParaRPr/>
          </a:p>
          <a:p>
            <a:pPr indent="0" lvl="0" marL="0" rtl="0" algn="l">
              <a:spcBef>
                <a:spcPts val="1200"/>
              </a:spcBef>
              <a:spcAft>
                <a:spcPts val="0"/>
              </a:spcAft>
              <a:buNone/>
            </a:pPr>
            <a:r>
              <a:rPr lang="en"/>
              <a:t>Ms. Roehl - </a:t>
            </a:r>
            <a:r>
              <a:rPr lang="en" u="sng">
                <a:solidFill>
                  <a:schemeClr val="hlink"/>
                </a:solidFill>
                <a:hlinkClick r:id="rId5"/>
              </a:rPr>
              <a:t>aimee.roehl@rockford883.org</a:t>
            </a:r>
            <a:endParaRPr/>
          </a:p>
          <a:p>
            <a:pPr indent="0" lvl="0" marL="0" rtl="0" algn="l">
              <a:spcBef>
                <a:spcPts val="1200"/>
              </a:spcBef>
              <a:spcAft>
                <a:spcPts val="0"/>
              </a:spcAft>
              <a:buNone/>
            </a:pPr>
            <a:r>
              <a:rPr lang="en"/>
              <a:t>Ms. Gordee- </a:t>
            </a:r>
            <a:r>
              <a:rPr lang="en" u="sng">
                <a:solidFill>
                  <a:schemeClr val="hlink"/>
                </a:solidFill>
                <a:hlinkClick r:id="rId6"/>
              </a:rPr>
              <a:t>jill.gordee@rockford883.org</a:t>
            </a:r>
            <a:endParaRPr/>
          </a:p>
          <a:p>
            <a:pPr indent="0" lvl="0" marL="0" rtl="0" algn="l">
              <a:spcBef>
                <a:spcPts val="1200"/>
              </a:spcBef>
              <a:spcAft>
                <a:spcPts val="0"/>
              </a:spcAft>
              <a:buNone/>
            </a:pPr>
            <a:r>
              <a:t/>
            </a:r>
            <a:endParaRPr b="1"/>
          </a:p>
          <a:p>
            <a:pPr indent="0" lvl="0" marL="0" rtl="0" algn="l">
              <a:spcBef>
                <a:spcPts val="1200"/>
              </a:spcBef>
              <a:spcAft>
                <a:spcPts val="1200"/>
              </a:spcAft>
              <a:buNone/>
            </a:pPr>
            <a:r>
              <a:rPr b="1" lang="en"/>
              <a:t>Registration will close on Friday, </a:t>
            </a:r>
            <a:r>
              <a:rPr b="1" lang="en"/>
              <a:t>December 19th</a:t>
            </a:r>
            <a:r>
              <a:rPr b="1" lang="en"/>
              <a:t> at 3:30!</a:t>
            </a:r>
            <a:endParaRPr sz="13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5"/>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t/>
            </a:r>
            <a:endParaRPr/>
          </a:p>
        </p:txBody>
      </p:sp>
      <p:pic>
        <p:nvPicPr>
          <p:cNvPr descr="a poster that says happy friday and has a smiley face on it (Provided by Tenor)" id="483" name="Google Shape;483;p55"/>
          <p:cNvPicPr preferRelativeResize="0"/>
          <p:nvPr/>
        </p:nvPicPr>
        <p:blipFill>
          <a:blip r:embed="rId3">
            <a:alphaModFix/>
          </a:blip>
          <a:stretch>
            <a:fillRect/>
          </a:stretch>
        </p:blipFill>
        <p:spPr>
          <a:xfrm>
            <a:off x="2990850" y="200025"/>
            <a:ext cx="3162300" cy="47434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