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7" r:id="rId1"/>
  </p:sldMasterIdLst>
  <p:notesMasterIdLst>
    <p:notesMasterId r:id="rId15"/>
  </p:notesMasterIdLst>
  <p:handoutMasterIdLst>
    <p:handoutMasterId r:id="rId16"/>
  </p:handoutMasterIdLst>
  <p:sldIdLst>
    <p:sldId id="256" r:id="rId2"/>
    <p:sldId id="257" r:id="rId3"/>
    <p:sldId id="276" r:id="rId4"/>
    <p:sldId id="285" r:id="rId5"/>
    <p:sldId id="286" r:id="rId6"/>
    <p:sldId id="287" r:id="rId7"/>
    <p:sldId id="289" r:id="rId8"/>
    <p:sldId id="260" r:id="rId9"/>
    <p:sldId id="259" r:id="rId10"/>
    <p:sldId id="280" r:id="rId11"/>
    <p:sldId id="288" r:id="rId12"/>
    <p:sldId id="290" r:id="rId13"/>
    <p:sldId id="281" r:id="rId14"/>
  </p:sldIdLst>
  <p:sldSz cx="12192000" cy="6858000"/>
  <p:notesSz cx="7011988" cy="929798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1163" autoAdjust="0"/>
  </p:normalViewPr>
  <p:slideViewPr>
    <p:cSldViewPr snapToGrid="0">
      <p:cViewPr varScale="1">
        <p:scale>
          <a:sx n="91" d="100"/>
          <a:sy n="91" d="100"/>
        </p:scale>
        <p:origin x="129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1925" y="0"/>
            <a:ext cx="3038475" cy="466725"/>
          </a:xfrm>
          <a:prstGeom prst="rect">
            <a:avLst/>
          </a:prstGeom>
        </p:spPr>
        <p:txBody>
          <a:bodyPr vert="horz" lIns="91440" tIns="45720" rIns="91440" bIns="45720" rtlCol="0"/>
          <a:lstStyle>
            <a:lvl1pPr algn="r">
              <a:defRPr sz="1200"/>
            </a:lvl1pPr>
          </a:lstStyle>
          <a:p>
            <a:fld id="{627F3D59-598C-4F1D-85BD-34870D4768AA}" type="datetimeFigureOut">
              <a:rPr lang="en-US" smtClean="0"/>
              <a:t>12/3/2025</a:t>
            </a:fld>
            <a:endParaRPr lang="en-US"/>
          </a:p>
        </p:txBody>
      </p:sp>
      <p:sp>
        <p:nvSpPr>
          <p:cNvPr id="4" name="Footer Placeholder 3"/>
          <p:cNvSpPr>
            <a:spLocks noGrp="1"/>
          </p:cNvSpPr>
          <p:nvPr>
            <p:ph type="ftr" sz="quarter" idx="2"/>
          </p:nvPr>
        </p:nvSpPr>
        <p:spPr>
          <a:xfrm>
            <a:off x="0" y="8831263"/>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1925" y="8831263"/>
            <a:ext cx="3038475" cy="466725"/>
          </a:xfrm>
          <a:prstGeom prst="rect">
            <a:avLst/>
          </a:prstGeom>
        </p:spPr>
        <p:txBody>
          <a:bodyPr vert="horz" lIns="91440" tIns="45720" rIns="91440" bIns="45720" rtlCol="0" anchor="b"/>
          <a:lstStyle>
            <a:lvl1pPr algn="r">
              <a:defRPr sz="1200"/>
            </a:lvl1pPr>
          </a:lstStyle>
          <a:p>
            <a:fld id="{03524E21-91AD-4F8E-8000-25147B6B3CCC}" type="slidenum">
              <a:rPr lang="en-US" smtClean="0"/>
              <a:t>‹#›</a:t>
            </a:fld>
            <a:endParaRPr lang="en-US"/>
          </a:p>
        </p:txBody>
      </p:sp>
    </p:spTree>
    <p:extLst>
      <p:ext uri="{BB962C8B-B14F-4D97-AF65-F5344CB8AC3E}">
        <p14:creationId xmlns:p14="http://schemas.microsoft.com/office/powerpoint/2010/main" val="1738289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528" cy="466514"/>
          </a:xfrm>
          <a:prstGeom prst="rect">
            <a:avLst/>
          </a:prstGeom>
        </p:spPr>
        <p:txBody>
          <a:bodyPr vert="horz" lIns="93196" tIns="46598" rIns="93196" bIns="46598" rtlCol="0"/>
          <a:lstStyle>
            <a:lvl1pPr algn="l">
              <a:defRPr sz="1200"/>
            </a:lvl1pPr>
          </a:lstStyle>
          <a:p>
            <a:endParaRPr lang="en-US"/>
          </a:p>
        </p:txBody>
      </p:sp>
      <p:sp>
        <p:nvSpPr>
          <p:cNvPr id="3" name="Date Placeholder 2"/>
          <p:cNvSpPr>
            <a:spLocks noGrp="1"/>
          </p:cNvSpPr>
          <p:nvPr>
            <p:ph type="dt" idx="1"/>
          </p:nvPr>
        </p:nvSpPr>
        <p:spPr>
          <a:xfrm>
            <a:off x="3971837" y="0"/>
            <a:ext cx="3038528" cy="466514"/>
          </a:xfrm>
          <a:prstGeom prst="rect">
            <a:avLst/>
          </a:prstGeom>
        </p:spPr>
        <p:txBody>
          <a:bodyPr vert="horz" lIns="93196" tIns="46598" rIns="93196" bIns="46598" rtlCol="0"/>
          <a:lstStyle>
            <a:lvl1pPr algn="r">
              <a:defRPr sz="1200"/>
            </a:lvl1pPr>
          </a:lstStyle>
          <a:p>
            <a:fld id="{560326FB-DDCE-4FC9-A998-5190B1FBDBAA}" type="datetimeFigureOut">
              <a:rPr lang="en-US" smtClean="0"/>
              <a:t>12/3/2025</a:t>
            </a:fld>
            <a:endParaRPr lang="en-US"/>
          </a:p>
        </p:txBody>
      </p:sp>
      <p:sp>
        <p:nvSpPr>
          <p:cNvPr id="4" name="Slide Image Placeholder 3"/>
          <p:cNvSpPr>
            <a:spLocks noGrp="1" noRot="1" noChangeAspect="1"/>
          </p:cNvSpPr>
          <p:nvPr>
            <p:ph type="sldImg" idx="2"/>
          </p:nvPr>
        </p:nvSpPr>
        <p:spPr>
          <a:xfrm>
            <a:off x="715963" y="1162050"/>
            <a:ext cx="5580062" cy="3138488"/>
          </a:xfrm>
          <a:prstGeom prst="rect">
            <a:avLst/>
          </a:prstGeom>
          <a:noFill/>
          <a:ln w="12700">
            <a:solidFill>
              <a:prstClr val="black"/>
            </a:solidFill>
          </a:ln>
        </p:spPr>
        <p:txBody>
          <a:bodyPr vert="horz" lIns="93196" tIns="46598" rIns="93196" bIns="46598" rtlCol="0" anchor="ctr"/>
          <a:lstStyle/>
          <a:p>
            <a:endParaRPr lang="en-US"/>
          </a:p>
        </p:txBody>
      </p:sp>
      <p:sp>
        <p:nvSpPr>
          <p:cNvPr id="5" name="Notes Placeholder 4"/>
          <p:cNvSpPr>
            <a:spLocks noGrp="1"/>
          </p:cNvSpPr>
          <p:nvPr>
            <p:ph type="body" sz="quarter" idx="3"/>
          </p:nvPr>
        </p:nvSpPr>
        <p:spPr>
          <a:xfrm>
            <a:off x="701199" y="4474657"/>
            <a:ext cx="5609590" cy="3661083"/>
          </a:xfrm>
          <a:prstGeom prst="rect">
            <a:avLst/>
          </a:prstGeom>
        </p:spPr>
        <p:txBody>
          <a:bodyPr vert="horz" lIns="93196" tIns="46598" rIns="93196" bIns="46598"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31475"/>
            <a:ext cx="3038528" cy="466513"/>
          </a:xfrm>
          <a:prstGeom prst="rect">
            <a:avLst/>
          </a:prstGeom>
        </p:spPr>
        <p:txBody>
          <a:bodyPr vert="horz" lIns="93196" tIns="46598" rIns="93196" bIns="46598" rtlCol="0" anchor="b"/>
          <a:lstStyle>
            <a:lvl1pPr algn="l">
              <a:defRPr sz="1200"/>
            </a:lvl1pPr>
          </a:lstStyle>
          <a:p>
            <a:endParaRPr lang="en-US"/>
          </a:p>
        </p:txBody>
      </p:sp>
      <p:sp>
        <p:nvSpPr>
          <p:cNvPr id="7" name="Slide Number Placeholder 6"/>
          <p:cNvSpPr>
            <a:spLocks noGrp="1"/>
          </p:cNvSpPr>
          <p:nvPr>
            <p:ph type="sldNum" sz="quarter" idx="5"/>
          </p:nvPr>
        </p:nvSpPr>
        <p:spPr>
          <a:xfrm>
            <a:off x="3971837" y="8831475"/>
            <a:ext cx="3038528" cy="466513"/>
          </a:xfrm>
          <a:prstGeom prst="rect">
            <a:avLst/>
          </a:prstGeom>
        </p:spPr>
        <p:txBody>
          <a:bodyPr vert="horz" lIns="93196" tIns="46598" rIns="93196" bIns="46598" rtlCol="0" anchor="b"/>
          <a:lstStyle>
            <a:lvl1pPr algn="r">
              <a:defRPr sz="1200"/>
            </a:lvl1pPr>
          </a:lstStyle>
          <a:p>
            <a:fld id="{D24BC6BD-430E-4EEF-9DCA-EF855C31C254}" type="slidenum">
              <a:rPr lang="en-US" smtClean="0"/>
              <a:t>‹#›</a:t>
            </a:fld>
            <a:endParaRPr lang="en-US"/>
          </a:p>
        </p:txBody>
      </p:sp>
    </p:spTree>
    <p:extLst>
      <p:ext uri="{BB962C8B-B14F-4D97-AF65-F5344CB8AC3E}">
        <p14:creationId xmlns:p14="http://schemas.microsoft.com/office/powerpoint/2010/main" val="34619246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4BC6BD-430E-4EEF-9DCA-EF855C31C254}" type="slidenum">
              <a:rPr lang="en-US" smtClean="0"/>
              <a:t>1</a:t>
            </a:fld>
            <a:endParaRPr lang="en-US"/>
          </a:p>
        </p:txBody>
      </p:sp>
    </p:spTree>
    <p:extLst>
      <p:ext uri="{BB962C8B-B14F-4D97-AF65-F5344CB8AC3E}">
        <p14:creationId xmlns:p14="http://schemas.microsoft.com/office/powerpoint/2010/main" val="14435920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4BC6BD-430E-4EEF-9DCA-EF855C31C254}" type="slidenum">
              <a:rPr lang="en-US" smtClean="0"/>
              <a:t>2</a:t>
            </a:fld>
            <a:endParaRPr lang="en-US"/>
          </a:p>
        </p:txBody>
      </p:sp>
    </p:spTree>
    <p:extLst>
      <p:ext uri="{BB962C8B-B14F-4D97-AF65-F5344CB8AC3E}">
        <p14:creationId xmlns:p14="http://schemas.microsoft.com/office/powerpoint/2010/main" val="11079587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Legal Name Field</a:t>
            </a:r>
          </a:p>
        </p:txBody>
      </p:sp>
      <p:sp>
        <p:nvSpPr>
          <p:cNvPr id="4" name="Slide Number Placeholder 3"/>
          <p:cNvSpPr>
            <a:spLocks noGrp="1"/>
          </p:cNvSpPr>
          <p:nvPr>
            <p:ph type="sldNum" sz="quarter" idx="10"/>
          </p:nvPr>
        </p:nvSpPr>
        <p:spPr/>
        <p:txBody>
          <a:bodyPr/>
          <a:lstStyle/>
          <a:p>
            <a:fld id="{D24BC6BD-430E-4EEF-9DCA-EF855C31C254}" type="slidenum">
              <a:rPr lang="en-US" smtClean="0"/>
              <a:t>3</a:t>
            </a:fld>
            <a:endParaRPr lang="en-US"/>
          </a:p>
        </p:txBody>
      </p:sp>
    </p:spTree>
    <p:extLst>
      <p:ext uri="{BB962C8B-B14F-4D97-AF65-F5344CB8AC3E}">
        <p14:creationId xmlns:p14="http://schemas.microsoft.com/office/powerpoint/2010/main" val="22691321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For example, if rate is zeroed out, but there is no stop date, the applicable and total gross amounts will continue to be tracked, even though nothing has been withheld.</a:t>
            </a:r>
          </a:p>
          <a:p>
            <a:pPr marL="228600" indent="-228600">
              <a:buAutoNum type="arabicPeriod"/>
            </a:pPr>
            <a:r>
              <a:rPr lang="en-US" dirty="0"/>
              <a:t>Used to have to type in, not it is a dropdown</a:t>
            </a:r>
          </a:p>
          <a:p>
            <a:pPr marL="228600" indent="-228600">
              <a:buAutoNum type="arabicPeriod"/>
            </a:pPr>
            <a:endParaRPr lang="en-US" dirty="0"/>
          </a:p>
        </p:txBody>
      </p:sp>
      <p:sp>
        <p:nvSpPr>
          <p:cNvPr id="4" name="Slide Number Placeholder 3"/>
          <p:cNvSpPr>
            <a:spLocks noGrp="1"/>
          </p:cNvSpPr>
          <p:nvPr>
            <p:ph type="sldNum" sz="quarter" idx="5"/>
          </p:nvPr>
        </p:nvSpPr>
        <p:spPr/>
        <p:txBody>
          <a:bodyPr/>
          <a:lstStyle/>
          <a:p>
            <a:fld id="{D24BC6BD-430E-4EEF-9DCA-EF855C31C254}" type="slidenum">
              <a:rPr lang="en-US" smtClean="0"/>
              <a:t>4</a:t>
            </a:fld>
            <a:endParaRPr lang="en-US"/>
          </a:p>
        </p:txBody>
      </p:sp>
    </p:spTree>
    <p:extLst>
      <p:ext uri="{BB962C8B-B14F-4D97-AF65-F5344CB8AC3E}">
        <p14:creationId xmlns:p14="http://schemas.microsoft.com/office/powerpoint/2010/main" val="6580931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those who have to submit WV file, let us know before you create the file so we can update configuration for you to submit your own file</a:t>
            </a:r>
          </a:p>
        </p:txBody>
      </p:sp>
      <p:sp>
        <p:nvSpPr>
          <p:cNvPr id="4" name="Slide Number Placeholder 3"/>
          <p:cNvSpPr>
            <a:spLocks noGrp="1"/>
          </p:cNvSpPr>
          <p:nvPr>
            <p:ph type="sldNum" sz="quarter" idx="5"/>
          </p:nvPr>
        </p:nvSpPr>
        <p:spPr/>
        <p:txBody>
          <a:bodyPr/>
          <a:lstStyle/>
          <a:p>
            <a:fld id="{D24BC6BD-430E-4EEF-9DCA-EF855C31C254}" type="slidenum">
              <a:rPr lang="en-US" smtClean="0"/>
              <a:t>5</a:t>
            </a:fld>
            <a:endParaRPr lang="en-US"/>
          </a:p>
        </p:txBody>
      </p:sp>
    </p:spTree>
    <p:extLst>
      <p:ext uri="{BB962C8B-B14F-4D97-AF65-F5344CB8AC3E}">
        <p14:creationId xmlns:p14="http://schemas.microsoft.com/office/powerpoint/2010/main" val="15133743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dirty="0">
                <a:solidFill>
                  <a:schemeClr val="bg1"/>
                </a:solidFill>
                <a:effectLst/>
                <a:latin typeface="Calibri" panose="020F0502020204030204" pitchFamily="34" charset="0"/>
              </a:rPr>
              <a:t>-Box 12, multiple State, and/or multiple cities can cause employees to have more than 1 W2.</a:t>
            </a:r>
          </a:p>
          <a:p>
            <a:r>
              <a:rPr lang="en-US" sz="1800" b="0" i="0" u="none" strike="noStrike" dirty="0">
                <a:solidFill>
                  <a:schemeClr val="bg1"/>
                </a:solidFill>
                <a:effectLst/>
                <a:latin typeface="Calibri" panose="020F0502020204030204" pitchFamily="34" charset="0"/>
              </a:rPr>
              <a:t>-”Total Number of Digital W2 Forms” only for districts using Digital Delivery w/ESS</a:t>
            </a:r>
            <a:endParaRPr lang="en-US" b="0" dirty="0">
              <a:solidFill>
                <a:schemeClr val="bg1"/>
              </a:solidFill>
            </a:endParaRPr>
          </a:p>
        </p:txBody>
      </p:sp>
      <p:sp>
        <p:nvSpPr>
          <p:cNvPr id="4" name="Slide Number Placeholder 3"/>
          <p:cNvSpPr>
            <a:spLocks noGrp="1"/>
          </p:cNvSpPr>
          <p:nvPr>
            <p:ph type="sldNum" sz="quarter" idx="5"/>
          </p:nvPr>
        </p:nvSpPr>
        <p:spPr/>
        <p:txBody>
          <a:bodyPr/>
          <a:lstStyle/>
          <a:p>
            <a:fld id="{D24BC6BD-430E-4EEF-9DCA-EF855C31C254}" type="slidenum">
              <a:rPr lang="en-US" smtClean="0"/>
              <a:t>6</a:t>
            </a:fld>
            <a:endParaRPr lang="en-US"/>
          </a:p>
        </p:txBody>
      </p:sp>
    </p:spTree>
    <p:extLst>
      <p:ext uri="{BB962C8B-B14F-4D97-AF65-F5344CB8AC3E}">
        <p14:creationId xmlns:p14="http://schemas.microsoft.com/office/powerpoint/2010/main" val="18175092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4BC6BD-430E-4EEF-9DCA-EF855C31C254}" type="slidenum">
              <a:rPr lang="en-US" smtClean="0"/>
              <a:t>7</a:t>
            </a:fld>
            <a:endParaRPr lang="en-US"/>
          </a:p>
        </p:txBody>
      </p:sp>
    </p:spTree>
    <p:extLst>
      <p:ext uri="{BB962C8B-B14F-4D97-AF65-F5344CB8AC3E}">
        <p14:creationId xmlns:p14="http://schemas.microsoft.com/office/powerpoint/2010/main" val="21179068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a:t>
            </a:r>
            <a:r>
              <a:rPr lang="en-US" baseline="0" dirty="0"/>
              <a:t> to the IRS, the cost of group-life insurance an employer provides to an employee for coverage over $50k is to be included in wages reported for the employee. </a:t>
            </a:r>
            <a:endParaRPr lang="en-US" dirty="0"/>
          </a:p>
          <a:p>
            <a:endParaRPr lang="en-US" dirty="0"/>
          </a:p>
          <a:p>
            <a:r>
              <a:rPr lang="en-US" dirty="0"/>
              <a:t>Description – Life Insurance Premium</a:t>
            </a:r>
          </a:p>
          <a:p>
            <a:r>
              <a:rPr lang="en-US" dirty="0"/>
              <a:t>Pay Type – Life Insurance Premium</a:t>
            </a:r>
          </a:p>
          <a:p>
            <a:r>
              <a:rPr lang="en-US" dirty="0"/>
              <a:t>Effective</a:t>
            </a:r>
            <a:r>
              <a:rPr lang="en-US" baseline="0" dirty="0"/>
              <a:t> Date – leave blank to pull in on next payroll</a:t>
            </a:r>
          </a:p>
          <a:p>
            <a:r>
              <a:rPr lang="en-US" baseline="0" dirty="0"/>
              <a:t>Units – 1</a:t>
            </a:r>
          </a:p>
          <a:p>
            <a:r>
              <a:rPr lang="en-US" baseline="0" dirty="0"/>
              <a:t>Rate – calculated life insurance premium amount</a:t>
            </a:r>
          </a:p>
          <a:p>
            <a:r>
              <a:rPr lang="en-US" baseline="0" dirty="0"/>
              <a:t>Applies For Retirement – unchecked</a:t>
            </a:r>
          </a:p>
          <a:p>
            <a:r>
              <a:rPr lang="en-US" baseline="0" dirty="0"/>
              <a:t>Retire Hours – blank</a:t>
            </a:r>
          </a:p>
          <a:p>
            <a:r>
              <a:rPr lang="en-US" baseline="0" dirty="0"/>
              <a:t>Supplemental – leave unchecked</a:t>
            </a:r>
          </a:p>
          <a:p>
            <a:r>
              <a:rPr lang="en-US" baseline="0" dirty="0"/>
              <a:t>Supplemental Tax Option - none</a:t>
            </a:r>
          </a:p>
          <a:p>
            <a:endParaRPr lang="en-US" dirty="0"/>
          </a:p>
          <a:p>
            <a:r>
              <a:rPr lang="en-US" dirty="0"/>
              <a:t>The tax amounts for Medicare and SS will be calculated,</a:t>
            </a:r>
            <a:r>
              <a:rPr lang="en-US" baseline="0" dirty="0"/>
              <a:t> but no Federal, State, or OSDI tax amounts will be calculated. The software provides ability to withhold city tax and can be activated by checking the “Tax Non Cash Earn” box on the city tax record box under Core &gt; PR Item Configuration.</a:t>
            </a:r>
          </a:p>
          <a:p>
            <a:endParaRPr lang="en-US" dirty="0"/>
          </a:p>
        </p:txBody>
      </p:sp>
      <p:sp>
        <p:nvSpPr>
          <p:cNvPr id="4" name="Slide Number Placeholder 3"/>
          <p:cNvSpPr>
            <a:spLocks noGrp="1"/>
          </p:cNvSpPr>
          <p:nvPr>
            <p:ph type="sldNum" sz="quarter" idx="10"/>
          </p:nvPr>
        </p:nvSpPr>
        <p:spPr/>
        <p:txBody>
          <a:bodyPr/>
          <a:lstStyle/>
          <a:p>
            <a:fld id="{D24BC6BD-430E-4EEF-9DCA-EF855C31C254}" type="slidenum">
              <a:rPr lang="en-US" smtClean="0"/>
              <a:t>8</a:t>
            </a:fld>
            <a:endParaRPr lang="en-US"/>
          </a:p>
        </p:txBody>
      </p:sp>
    </p:spTree>
    <p:extLst>
      <p:ext uri="{BB962C8B-B14F-4D97-AF65-F5344CB8AC3E}">
        <p14:creationId xmlns:p14="http://schemas.microsoft.com/office/powerpoint/2010/main" val="27208967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Link</a:t>
            </a:r>
            <a:r>
              <a:rPr lang="en-US" baseline="0" dirty="0"/>
              <a:t> to IRS documentation for how to calculate the amount.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the Life Insurance</a:t>
            </a:r>
            <a:r>
              <a:rPr lang="en-US" baseline="0" dirty="0"/>
              <a:t> Premium Pay Type was not posted prior to the last pay, then adjustments will need made to the 001 Federal Payroll Item under Core &gt; Adjustments. Put in a ticket and we will provide directions.</a:t>
            </a:r>
            <a:endParaRPr lang="en-US" dirty="0"/>
          </a:p>
          <a:p>
            <a:endParaRPr lang="en-US" dirty="0"/>
          </a:p>
        </p:txBody>
      </p:sp>
      <p:sp>
        <p:nvSpPr>
          <p:cNvPr id="4" name="Slide Number Placeholder 3"/>
          <p:cNvSpPr>
            <a:spLocks noGrp="1"/>
          </p:cNvSpPr>
          <p:nvPr>
            <p:ph type="sldNum" sz="quarter" idx="10"/>
          </p:nvPr>
        </p:nvSpPr>
        <p:spPr/>
        <p:txBody>
          <a:bodyPr/>
          <a:lstStyle/>
          <a:p>
            <a:fld id="{D24BC6BD-430E-4EEF-9DCA-EF855C31C254}" type="slidenum">
              <a:rPr lang="en-US" smtClean="0"/>
              <a:t>9</a:t>
            </a:fld>
            <a:endParaRPr lang="en-US"/>
          </a:p>
        </p:txBody>
      </p:sp>
    </p:spTree>
    <p:extLst>
      <p:ext uri="{BB962C8B-B14F-4D97-AF65-F5344CB8AC3E}">
        <p14:creationId xmlns:p14="http://schemas.microsoft.com/office/powerpoint/2010/main" val="8489070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4BC6BD-430E-4EEF-9DCA-EF855C31C254}" type="slidenum">
              <a:rPr lang="en-US" smtClean="0"/>
              <a:t>10</a:t>
            </a:fld>
            <a:endParaRPr lang="en-US"/>
          </a:p>
        </p:txBody>
      </p:sp>
    </p:spTree>
    <p:extLst>
      <p:ext uri="{BB962C8B-B14F-4D97-AF65-F5344CB8AC3E}">
        <p14:creationId xmlns:p14="http://schemas.microsoft.com/office/powerpoint/2010/main" val="16419139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4BC6BD-430E-4EEF-9DCA-EF855C31C254}" type="slidenum">
              <a:rPr lang="en-US" smtClean="0"/>
              <a:t>11</a:t>
            </a:fld>
            <a:endParaRPr lang="en-US"/>
          </a:p>
        </p:txBody>
      </p:sp>
    </p:spTree>
    <p:extLst>
      <p:ext uri="{BB962C8B-B14F-4D97-AF65-F5344CB8AC3E}">
        <p14:creationId xmlns:p14="http://schemas.microsoft.com/office/powerpoint/2010/main" val="40640576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313462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297237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12/3/2025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82446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12/3/2025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393032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12/3/2025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760701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12/3/2025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757909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12/3/2025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99054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12/3/2025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552120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6399212" y="5883275"/>
            <a:ext cx="914400" cy="365125"/>
          </a:xfrm>
        </p:spPr>
        <p:txBody>
          <a:bodyPr/>
          <a:lstStyle/>
          <a:p>
            <a:fld id="{48A87A34-81AB-432B-8DAE-1953F412C126}" type="datetimeFigureOut">
              <a:rPr lang="en-US" smtClean="0"/>
              <a:t>12/3/2025</a:t>
            </a:fld>
            <a:endParaRPr lang="en-US" dirty="0"/>
          </a:p>
        </p:txBody>
      </p:sp>
      <p:sp>
        <p:nvSpPr>
          <p:cNvPr id="6" name="Footer Placeholder 5"/>
          <p:cNvSpPr>
            <a:spLocks noGrp="1"/>
          </p:cNvSpPr>
          <p:nvPr>
            <p:ph type="ftr" sz="quarter" idx="11"/>
          </p:nvPr>
        </p:nvSpPr>
        <p:spPr>
          <a:xfrm>
            <a:off x="1141412" y="5883275"/>
            <a:ext cx="5105400" cy="365125"/>
          </a:xfrm>
        </p:spPr>
        <p:txBody>
          <a:bodyPr/>
          <a:lstStyle/>
          <a:p>
            <a:endParaRPr lang="en-US" dirty="0"/>
          </a:p>
        </p:txBody>
      </p:sp>
      <p:sp>
        <p:nvSpPr>
          <p:cNvPr id="7" name="Slide Number Placeholder 6"/>
          <p:cNvSpPr>
            <a:spLocks noGrp="1"/>
          </p:cNvSpPr>
          <p:nvPr>
            <p:ph type="sldNum" sz="quarter" idx="12"/>
          </p:nvPr>
        </p:nvSpPr>
        <p:spPr>
          <a:xfrm>
            <a:off x="10742612" y="5883275"/>
            <a:ext cx="3225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0956849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12/3/2025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544919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4949813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5857186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6974117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006314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0903762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815074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891097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48A87A34-81AB-432B-8DAE-1953F412C126}" type="datetimeFigureOut">
              <a:rPr lang="en-US" smtClean="0"/>
              <a:pPr/>
              <a:t>12/3/2025</a:t>
            </a:fld>
            <a:endParaRPr lang="en-US" dirty="0"/>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dirty="0"/>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163074819"/>
      </p:ext>
    </p:extLst>
  </p:cSld>
  <p:clrMap bg1="dk1" tx1="lt1" bg2="dk2" tx2="lt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Lst>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www.irs.gov/pub/irs-pdf/p15b.pdf"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080849" y="2274838"/>
            <a:ext cx="8030301" cy="2308324"/>
          </a:xfrm>
          <a:prstGeom prst="rect">
            <a:avLst/>
          </a:prstGeom>
          <a:noFill/>
        </p:spPr>
        <p:txBody>
          <a:bodyPr wrap="square" rtlCol="0">
            <a:spAutoFit/>
          </a:bodyPr>
          <a:lstStyle/>
          <a:p>
            <a:pPr algn="ctr"/>
            <a:r>
              <a:rPr lang="en-US" sz="7200" dirty="0">
                <a:effectLst>
                  <a:outerShdw blurRad="38100" dist="38100" dir="2700000" algn="tl">
                    <a:srgbClr val="000000">
                      <a:alpha val="43137"/>
                    </a:srgbClr>
                  </a:outerShdw>
                </a:effectLst>
                <a:latin typeface="Bahnschrift SemiBold SemiConden" panose="020B0502040204020203" pitchFamily="34" charset="0"/>
                <a:ea typeface="Segoe UI Black" panose="020B0A02040204020203" pitchFamily="34" charset="0"/>
              </a:rPr>
              <a:t>2025 USPS</a:t>
            </a:r>
          </a:p>
          <a:p>
            <a:pPr algn="ctr"/>
            <a:r>
              <a:rPr lang="en-US" sz="7200" dirty="0">
                <a:effectLst>
                  <a:outerShdw blurRad="38100" dist="38100" dir="2700000" algn="tl">
                    <a:srgbClr val="000000">
                      <a:alpha val="43137"/>
                    </a:srgbClr>
                  </a:outerShdw>
                </a:effectLst>
                <a:latin typeface="Bahnschrift SemiBold SemiConden" panose="020B0502040204020203" pitchFamily="34" charset="0"/>
                <a:ea typeface="Segoe UI Black" panose="020B0A02040204020203" pitchFamily="34" charset="0"/>
              </a:rPr>
              <a:t>Calendar Year End</a:t>
            </a:r>
          </a:p>
        </p:txBody>
      </p:sp>
    </p:spTree>
    <p:extLst>
      <p:ext uri="{BB962C8B-B14F-4D97-AF65-F5344CB8AC3E}">
        <p14:creationId xmlns:p14="http://schemas.microsoft.com/office/powerpoint/2010/main" val="22873399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75087" y="2436174"/>
            <a:ext cx="7441823" cy="2862322"/>
          </a:xfrm>
          <a:prstGeom prst="rect">
            <a:avLst/>
          </a:prstGeom>
          <a:noFill/>
        </p:spPr>
        <p:txBody>
          <a:bodyPr wrap="square" rtlCol="0">
            <a:spAutoFit/>
          </a:bodyPr>
          <a:lstStyle/>
          <a:p>
            <a:pPr algn="ctr"/>
            <a:r>
              <a:rPr lang="en-US" sz="3600" dirty="0">
                <a:effectLst>
                  <a:outerShdw blurRad="38100" dist="38100" dir="2700000" algn="tl">
                    <a:srgbClr val="000000">
                      <a:alpha val="43137"/>
                    </a:srgbClr>
                  </a:outerShdw>
                </a:effectLst>
                <a:latin typeface="Bahnschrift SemiLight SemiConde" panose="020B0502040204020203" pitchFamily="34" charset="0"/>
                <a:cs typeface="Segoe UI" panose="020B0502040204020203" pitchFamily="34" charset="0"/>
              </a:rPr>
              <a:t>ACCESS will continue to submit all Federal, Ohio, RITA, and Canfield (if requested) submission files to the respective entities on behalf of the districts.</a:t>
            </a:r>
          </a:p>
        </p:txBody>
      </p:sp>
      <p:sp>
        <p:nvSpPr>
          <p:cNvPr id="6" name="TextBox 5"/>
          <p:cNvSpPr txBox="1"/>
          <p:nvPr/>
        </p:nvSpPr>
        <p:spPr>
          <a:xfrm>
            <a:off x="4177936" y="1014276"/>
            <a:ext cx="3836126" cy="1107996"/>
          </a:xfrm>
          <a:prstGeom prst="rect">
            <a:avLst/>
          </a:prstGeom>
          <a:noFill/>
        </p:spPr>
        <p:txBody>
          <a:bodyPr wrap="square" rtlCol="0">
            <a:spAutoFit/>
          </a:bodyPr>
          <a:lstStyle/>
          <a:p>
            <a:pPr algn="ctr"/>
            <a:r>
              <a:rPr lang="en-US" sz="6600" dirty="0">
                <a:effectLst>
                  <a:outerShdw blurRad="38100" dist="38100" dir="2700000" algn="tl">
                    <a:srgbClr val="000000">
                      <a:alpha val="43137"/>
                    </a:srgbClr>
                  </a:outerShdw>
                </a:effectLst>
                <a:latin typeface="Bahnschrift SemiBold SemiConden" panose="020B0502040204020203" pitchFamily="34" charset="0"/>
                <a:ea typeface="Segoe UI Black" panose="020B0A02040204020203" pitchFamily="34" charset="0"/>
              </a:rPr>
              <a:t>REMINDER</a:t>
            </a:r>
          </a:p>
        </p:txBody>
      </p:sp>
    </p:spTree>
    <p:extLst>
      <p:ext uri="{BB962C8B-B14F-4D97-AF65-F5344CB8AC3E}">
        <p14:creationId xmlns:p14="http://schemas.microsoft.com/office/powerpoint/2010/main" val="15049197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1" y="2476500"/>
            <a:ext cx="9905998" cy="1905000"/>
          </a:xfrm>
        </p:spPr>
        <p:txBody>
          <a:bodyPr>
            <a:noAutofit/>
          </a:bodyPr>
          <a:lstStyle/>
          <a:p>
            <a:pPr algn="ctr"/>
            <a:r>
              <a:rPr lang="en-US" sz="6000" cap="none" dirty="0">
                <a:solidFill>
                  <a:schemeClr val="tx1"/>
                </a:solidFill>
                <a:latin typeface="Bahnschrift SemiBold SemiConden" panose="020B0502040204020203" pitchFamily="34" charset="0"/>
                <a:ea typeface="Segoe UI Black" panose="020B0A02040204020203" pitchFamily="34" charset="0"/>
              </a:rPr>
              <a:t>PRELIMINARY CYE </a:t>
            </a:r>
            <a:br>
              <a:rPr lang="en-US" sz="6000" cap="none" dirty="0">
                <a:solidFill>
                  <a:schemeClr val="tx1"/>
                </a:solidFill>
                <a:latin typeface="Bahnschrift SemiBold SemiConden" panose="020B0502040204020203" pitchFamily="34" charset="0"/>
                <a:ea typeface="Segoe UI Black" panose="020B0A02040204020203" pitchFamily="34" charset="0"/>
              </a:rPr>
            </a:br>
            <a:r>
              <a:rPr lang="en-US" sz="6000" cap="none" dirty="0">
                <a:solidFill>
                  <a:schemeClr val="tx1"/>
                </a:solidFill>
                <a:latin typeface="Bahnschrift SemiBold SemiConden" panose="020B0502040204020203" pitchFamily="34" charset="0"/>
                <a:ea typeface="Segoe UI Black" panose="020B0A02040204020203" pitchFamily="34" charset="0"/>
              </a:rPr>
              <a:t>CLOSING PROCEDURES</a:t>
            </a:r>
          </a:p>
        </p:txBody>
      </p:sp>
    </p:spTree>
    <p:extLst>
      <p:ext uri="{BB962C8B-B14F-4D97-AF65-F5344CB8AC3E}">
        <p14:creationId xmlns:p14="http://schemas.microsoft.com/office/powerpoint/2010/main" val="12857836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53051B7-988F-4B58-88AD-15B2674CAE3B}"/>
              </a:ext>
            </a:extLst>
          </p:cNvPr>
          <p:cNvSpPr>
            <a:spLocks noGrp="1"/>
          </p:cNvSpPr>
          <p:nvPr>
            <p:ph type="title"/>
          </p:nvPr>
        </p:nvSpPr>
        <p:spPr>
          <a:xfrm>
            <a:off x="1141413" y="609600"/>
            <a:ext cx="9906000" cy="1019503"/>
          </a:xfrm>
        </p:spPr>
        <p:txBody>
          <a:bodyPr>
            <a:normAutofit/>
          </a:bodyPr>
          <a:lstStyle/>
          <a:p>
            <a:pPr algn="ctr"/>
            <a:r>
              <a:rPr lang="en-US" sz="6000" cap="none" dirty="0">
                <a:solidFill>
                  <a:schemeClr val="tx1"/>
                </a:solidFill>
                <a:effectLst>
                  <a:glow rad="38100">
                    <a:schemeClr val="bg1">
                      <a:lumMod val="65000"/>
                      <a:lumOff val="35000"/>
                      <a:alpha val="40000"/>
                    </a:schemeClr>
                  </a:glow>
                  <a:outerShdw blurRad="38100" dist="38100" dir="2700000" algn="tl">
                    <a:srgbClr val="000000">
                      <a:alpha val="43137"/>
                    </a:srgbClr>
                  </a:outerShdw>
                </a:effectLst>
                <a:latin typeface="Bahnschrift SemiBold SemiConden" panose="020B0502040204020203" pitchFamily="34" charset="0"/>
                <a:ea typeface="Segoe UI Black" panose="020B0A02040204020203" pitchFamily="34" charset="0"/>
              </a:rPr>
              <a:t>NEW LAST YEAR</a:t>
            </a:r>
          </a:p>
        </p:txBody>
      </p:sp>
      <p:sp>
        <p:nvSpPr>
          <p:cNvPr id="8" name="TextBox 7">
            <a:extLst>
              <a:ext uri="{FF2B5EF4-FFF2-40B4-BE49-F238E27FC236}">
                <a16:creationId xmlns:a16="http://schemas.microsoft.com/office/drawing/2014/main" id="{397B285B-0AE7-46E5-9C7E-BA29C4C81038}"/>
              </a:ext>
            </a:extLst>
          </p:cNvPr>
          <p:cNvSpPr txBox="1"/>
          <p:nvPr/>
        </p:nvSpPr>
        <p:spPr>
          <a:xfrm>
            <a:off x="2680217" y="1896661"/>
            <a:ext cx="6828382" cy="2308324"/>
          </a:xfrm>
          <a:prstGeom prst="rect">
            <a:avLst/>
          </a:prstGeom>
          <a:noFill/>
        </p:spPr>
        <p:txBody>
          <a:bodyPr wrap="square">
            <a:spAutoFit/>
          </a:bodyPr>
          <a:lstStyle/>
          <a:p>
            <a:pPr algn="ctr"/>
            <a:r>
              <a:rPr lang="en-US" sz="2400" dirty="0">
                <a:effectLst>
                  <a:outerShdw blurRad="38100" dist="38100" dir="2700000" algn="tl">
                    <a:srgbClr val="000000">
                      <a:alpha val="43137"/>
                    </a:srgbClr>
                  </a:outerShdw>
                </a:effectLst>
                <a:latin typeface="Bahnschrift SemiLight SemiConde" panose="020B0502040204020203" pitchFamily="34" charset="0"/>
                <a:cs typeface="Segoe UI" panose="020B0502040204020203" pitchFamily="34" charset="0"/>
              </a:rPr>
              <a:t>1. If payroll item total is zero, it will not print on W2</a:t>
            </a:r>
          </a:p>
          <a:p>
            <a:pPr algn="ctr"/>
            <a:endParaRPr lang="en-US" sz="2400" dirty="0">
              <a:effectLst>
                <a:outerShdw blurRad="38100" dist="38100" dir="2700000" algn="tl">
                  <a:srgbClr val="000000">
                    <a:alpha val="43137"/>
                  </a:srgbClr>
                </a:outerShdw>
              </a:effectLst>
              <a:latin typeface="Bahnschrift SemiLight SemiConde" panose="020B0502040204020203" pitchFamily="34" charset="0"/>
              <a:cs typeface="Segoe UI" panose="020B0502040204020203" pitchFamily="34" charset="0"/>
            </a:endParaRPr>
          </a:p>
          <a:p>
            <a:pPr algn="ctr"/>
            <a:endParaRPr lang="en-US" sz="2400" dirty="0">
              <a:effectLst>
                <a:outerShdw blurRad="38100" dist="38100" dir="2700000" algn="tl">
                  <a:srgbClr val="000000">
                    <a:alpha val="43137"/>
                  </a:srgbClr>
                </a:outerShdw>
              </a:effectLst>
              <a:latin typeface="Bahnschrift SemiLight SemiConde" panose="020B0502040204020203" pitchFamily="34" charset="0"/>
              <a:cs typeface="Segoe UI" panose="020B0502040204020203" pitchFamily="34" charset="0"/>
            </a:endParaRPr>
          </a:p>
          <a:p>
            <a:pPr algn="ctr"/>
            <a:r>
              <a:rPr lang="en-US" sz="2400" dirty="0">
                <a:effectLst>
                  <a:outerShdw blurRad="38100" dist="38100" dir="2700000" algn="tl">
                    <a:srgbClr val="000000">
                      <a:alpha val="43137"/>
                    </a:srgbClr>
                  </a:outerShdw>
                </a:effectLst>
                <a:latin typeface="Bahnschrift SemiLight SemiConde" panose="020B0502040204020203" pitchFamily="34" charset="0"/>
                <a:cs typeface="Segoe UI" panose="020B0502040204020203" pitchFamily="34" charset="0"/>
              </a:rPr>
              <a:t>2. W2 Report and W2 City will be updated to display and allow selection of Tax Entity Codes from a dropdown. </a:t>
            </a:r>
            <a:endParaRPr lang="en-US" sz="2400" b="1" dirty="0">
              <a:effectLst>
                <a:outerShdw blurRad="38100" dist="38100" dir="2700000" algn="tl">
                  <a:srgbClr val="000000">
                    <a:alpha val="43137"/>
                  </a:srgbClr>
                </a:outerShdw>
              </a:effectLst>
              <a:latin typeface="Bahnschrift SemiLight SemiConde" panose="020B0502040204020203" pitchFamily="34" charset="0"/>
              <a:cs typeface="Segoe UI" panose="020B0502040204020203" pitchFamily="34" charset="0"/>
            </a:endParaRPr>
          </a:p>
          <a:p>
            <a:pPr algn="ctr"/>
            <a:endParaRPr lang="en-US" sz="2400" b="1" dirty="0">
              <a:effectLst>
                <a:outerShdw blurRad="38100" dist="38100" dir="2700000" algn="tl">
                  <a:srgbClr val="000000">
                    <a:alpha val="43137"/>
                  </a:srgbClr>
                </a:outerShdw>
              </a:effectLst>
              <a:latin typeface="Bahnschrift SemiLight SemiConde" panose="020B0502040204020203" pitchFamily="34" charset="0"/>
              <a:cs typeface="Segoe UI" panose="020B0502040204020203" pitchFamily="34" charset="0"/>
            </a:endParaRPr>
          </a:p>
        </p:txBody>
      </p:sp>
      <p:pic>
        <p:nvPicPr>
          <p:cNvPr id="1028" name="Picture 4">
            <a:extLst>
              <a:ext uri="{FF2B5EF4-FFF2-40B4-BE49-F238E27FC236}">
                <a16:creationId xmlns:a16="http://schemas.microsoft.com/office/drawing/2014/main" id="{83BBEFD4-F491-4973-B0F7-068AB8D638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7486" y="2542658"/>
            <a:ext cx="6093843" cy="336212"/>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05D801FE-8D7F-4FFC-BDCF-8BB263FC8C8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3509" y="4029301"/>
            <a:ext cx="4705090" cy="1877438"/>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D3924DFA-AB43-448F-9FD7-D31F64CBE412}"/>
              </a:ext>
            </a:extLst>
          </p:cNvPr>
          <p:cNvSpPr txBox="1"/>
          <p:nvPr/>
        </p:nvSpPr>
        <p:spPr>
          <a:xfrm>
            <a:off x="1951054" y="5280322"/>
            <a:ext cx="2782110" cy="1077218"/>
          </a:xfrm>
          <a:prstGeom prst="rect">
            <a:avLst/>
          </a:prstGeom>
          <a:noFill/>
        </p:spPr>
        <p:txBody>
          <a:bodyPr wrap="square">
            <a:spAutoFit/>
          </a:bodyPr>
          <a:lstStyle/>
          <a:p>
            <a:pPr algn="ctr" rtl="0">
              <a:spcBef>
                <a:spcPts val="0"/>
              </a:spcBef>
              <a:spcAft>
                <a:spcPts val="0"/>
              </a:spcAft>
            </a:pPr>
            <a:r>
              <a:rPr lang="en-US" sz="1600" i="0" u="none" strike="noStrike" dirty="0">
                <a:effectLst/>
                <a:latin typeface="Bahnschrift SemiLight SemiConde" panose="020B0502040204020203" pitchFamily="34" charset="0"/>
              </a:rPr>
              <a:t>If the same Tax Entity Code is used on multiple Payroll Item Configurations, they will combine</a:t>
            </a:r>
            <a:endParaRPr lang="en-US" sz="1600" dirty="0">
              <a:effectLst/>
              <a:latin typeface="Bahnschrift SemiLight SemiConde" panose="020B0502040204020203" pitchFamily="34" charset="0"/>
            </a:endParaRPr>
          </a:p>
        </p:txBody>
      </p:sp>
      <p:cxnSp>
        <p:nvCxnSpPr>
          <p:cNvPr id="5" name="Straight Arrow Connector 4">
            <a:extLst>
              <a:ext uri="{FF2B5EF4-FFF2-40B4-BE49-F238E27FC236}">
                <a16:creationId xmlns:a16="http://schemas.microsoft.com/office/drawing/2014/main" id="{C5722E70-7CB8-43B6-8E27-F433C0F9E349}"/>
              </a:ext>
            </a:extLst>
          </p:cNvPr>
          <p:cNvCxnSpPr>
            <a:cxnSpLocks/>
          </p:cNvCxnSpPr>
          <p:nvPr/>
        </p:nvCxnSpPr>
        <p:spPr>
          <a:xfrm flipV="1">
            <a:off x="4662819" y="4440025"/>
            <a:ext cx="1293779" cy="856035"/>
          </a:xfrm>
          <a:prstGeom prst="straightConnector1">
            <a:avLst/>
          </a:prstGeom>
          <a:ln w="38100">
            <a:tailEnd type="triangle"/>
          </a:ln>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397246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F6D4C6B-BB40-4E4D-B86D-F9899860D16E}"/>
              </a:ext>
            </a:extLst>
          </p:cNvPr>
          <p:cNvSpPr>
            <a:spLocks noGrp="1"/>
          </p:cNvSpPr>
          <p:nvPr>
            <p:ph type="title"/>
          </p:nvPr>
        </p:nvSpPr>
        <p:spPr>
          <a:xfrm>
            <a:off x="1141413" y="609600"/>
            <a:ext cx="9906000" cy="1019503"/>
          </a:xfrm>
        </p:spPr>
        <p:txBody>
          <a:bodyPr>
            <a:normAutofit/>
          </a:bodyPr>
          <a:lstStyle/>
          <a:p>
            <a:pPr algn="ctr"/>
            <a:r>
              <a:rPr lang="en-US" sz="6000" cap="none" dirty="0">
                <a:solidFill>
                  <a:schemeClr val="tx1"/>
                </a:solidFill>
                <a:effectLst>
                  <a:glow rad="38100">
                    <a:schemeClr val="bg1">
                      <a:lumMod val="65000"/>
                      <a:lumOff val="35000"/>
                      <a:alpha val="40000"/>
                    </a:schemeClr>
                  </a:glow>
                  <a:outerShdw blurRad="38100" dist="38100" dir="2700000" algn="tl">
                    <a:srgbClr val="000000">
                      <a:alpha val="43137"/>
                    </a:srgbClr>
                  </a:outerShdw>
                </a:effectLst>
                <a:latin typeface="Bahnschrift SemiBold SemiConden" panose="020B0502040204020203" pitchFamily="34" charset="0"/>
                <a:ea typeface="Segoe UI Black" panose="020B0A02040204020203" pitchFamily="34" charset="0"/>
              </a:rPr>
              <a:t>UPDATES</a:t>
            </a:r>
          </a:p>
        </p:txBody>
      </p:sp>
      <p:sp>
        <p:nvSpPr>
          <p:cNvPr id="5" name="TextBox 4">
            <a:extLst>
              <a:ext uri="{FF2B5EF4-FFF2-40B4-BE49-F238E27FC236}">
                <a16:creationId xmlns:a16="http://schemas.microsoft.com/office/drawing/2014/main" id="{2C2E5F8F-4A33-4CD8-86EF-9A76A84A427F}"/>
              </a:ext>
            </a:extLst>
          </p:cNvPr>
          <p:cNvSpPr txBox="1"/>
          <p:nvPr/>
        </p:nvSpPr>
        <p:spPr>
          <a:xfrm>
            <a:off x="2826137" y="1979412"/>
            <a:ext cx="6536552" cy="3785652"/>
          </a:xfrm>
          <a:prstGeom prst="rect">
            <a:avLst/>
          </a:prstGeom>
          <a:noFill/>
        </p:spPr>
        <p:txBody>
          <a:bodyPr wrap="square">
            <a:spAutoFit/>
          </a:bodyPr>
          <a:lstStyle/>
          <a:p>
            <a:pPr algn="ctr"/>
            <a:r>
              <a:rPr lang="en-US" sz="2400" dirty="0">
                <a:effectLst>
                  <a:outerShdw blurRad="38100" dist="38100" dir="2700000" algn="tl">
                    <a:srgbClr val="000000">
                      <a:alpha val="43137"/>
                    </a:srgbClr>
                  </a:outerShdw>
                </a:effectLst>
                <a:latin typeface="Bahnschrift SemiLight SemiConde" panose="020B0502040204020203" pitchFamily="34" charset="0"/>
                <a:cs typeface="Segoe UI" panose="020B0502040204020203" pitchFamily="34" charset="0"/>
              </a:rPr>
              <a:t>State of West Virginia does not accept an EFW2 file with a value in position 27 of the RE record.</a:t>
            </a:r>
          </a:p>
          <a:p>
            <a:pPr algn="ctr"/>
            <a:endParaRPr lang="en-US" sz="2400" dirty="0">
              <a:effectLst>
                <a:outerShdw blurRad="38100" dist="38100" dir="2700000" algn="tl">
                  <a:srgbClr val="000000">
                    <a:alpha val="43137"/>
                  </a:srgbClr>
                </a:outerShdw>
              </a:effectLst>
              <a:latin typeface="Bahnschrift SemiLight SemiConde" panose="020B0502040204020203" pitchFamily="34" charset="0"/>
              <a:cs typeface="Segoe UI" panose="020B0502040204020203" pitchFamily="34" charset="0"/>
            </a:endParaRPr>
          </a:p>
          <a:p>
            <a:pPr algn="ctr"/>
            <a:r>
              <a:rPr lang="en-US" sz="2400" dirty="0">
                <a:effectLst>
                  <a:outerShdw blurRad="38100" dist="38100" dir="2700000" algn="tl">
                    <a:srgbClr val="000000">
                      <a:alpha val="43137"/>
                    </a:srgbClr>
                  </a:outerShdw>
                </a:effectLst>
                <a:latin typeface="Bahnschrift SemiLight SemiConde" panose="020B0502040204020203" pitchFamily="34" charset="0"/>
                <a:cs typeface="Segoe UI" panose="020B0502040204020203" pitchFamily="34" charset="0"/>
              </a:rPr>
              <a:t>W2 State Options &gt; West Virginia submission file was updated to accommodate this.</a:t>
            </a:r>
          </a:p>
          <a:p>
            <a:pPr algn="ctr"/>
            <a:endParaRPr lang="en-US" sz="2400" dirty="0">
              <a:effectLst>
                <a:outerShdw blurRad="38100" dist="38100" dir="2700000" algn="tl">
                  <a:srgbClr val="000000">
                    <a:alpha val="43137"/>
                  </a:srgbClr>
                </a:outerShdw>
              </a:effectLst>
              <a:latin typeface="Bahnschrift SemiLight SemiConde" panose="020B0502040204020203" pitchFamily="34" charset="0"/>
              <a:cs typeface="Segoe UI" panose="020B0502040204020203" pitchFamily="34" charset="0"/>
            </a:endParaRPr>
          </a:p>
          <a:p>
            <a:pPr algn="ctr"/>
            <a:r>
              <a:rPr lang="en-US" sz="2400" dirty="0">
                <a:effectLst>
                  <a:outerShdw blurRad="38100" dist="38100" dir="2700000" algn="tl">
                    <a:srgbClr val="000000">
                      <a:alpha val="43137"/>
                    </a:srgbClr>
                  </a:outerShdw>
                </a:effectLst>
                <a:latin typeface="Bahnschrift SemiLight SemiConde" panose="020B0502040204020203" pitchFamily="34" charset="0"/>
                <a:cs typeface="Segoe UI" panose="020B0502040204020203" pitchFamily="34" charset="0"/>
              </a:rPr>
              <a:t>Formerly, this was an optional field used by SSDT to identify </a:t>
            </a:r>
            <a:r>
              <a:rPr lang="en-US" sz="2400" dirty="0" err="1">
                <a:effectLst>
                  <a:outerShdw blurRad="38100" dist="38100" dir="2700000" algn="tl">
                    <a:srgbClr val="000000">
                      <a:alpha val="43137"/>
                    </a:srgbClr>
                  </a:outerShdw>
                </a:effectLst>
                <a:latin typeface="Bahnschrift SemiLight SemiConde" panose="020B0502040204020203" pitchFamily="34" charset="0"/>
                <a:cs typeface="Segoe UI" panose="020B0502040204020203" pitchFamily="34" charset="0"/>
              </a:rPr>
              <a:t>medicare</a:t>
            </a:r>
            <a:r>
              <a:rPr lang="en-US" sz="2400" dirty="0">
                <a:effectLst>
                  <a:outerShdw blurRad="38100" dist="38100" dir="2700000" algn="tl">
                    <a:srgbClr val="000000">
                      <a:alpha val="43137"/>
                    </a:srgbClr>
                  </a:outerShdw>
                </a:effectLst>
                <a:latin typeface="Bahnschrift SemiLight SemiConde" panose="020B0502040204020203" pitchFamily="34" charset="0"/>
                <a:cs typeface="Segoe UI" panose="020B0502040204020203" pitchFamily="34" charset="0"/>
              </a:rPr>
              <a:t> and non-</a:t>
            </a:r>
            <a:r>
              <a:rPr lang="en-US" sz="2400" dirty="0" err="1">
                <a:effectLst>
                  <a:outerShdw blurRad="38100" dist="38100" dir="2700000" algn="tl">
                    <a:srgbClr val="000000">
                      <a:alpha val="43137"/>
                    </a:srgbClr>
                  </a:outerShdw>
                </a:effectLst>
                <a:latin typeface="Bahnschrift SemiLight SemiConde" panose="020B0502040204020203" pitchFamily="34" charset="0"/>
                <a:cs typeface="Segoe UI" panose="020B0502040204020203" pitchFamily="34" charset="0"/>
              </a:rPr>
              <a:t>medicare</a:t>
            </a:r>
            <a:r>
              <a:rPr lang="en-US" sz="2400" dirty="0">
                <a:effectLst>
                  <a:outerShdw blurRad="38100" dist="38100" dir="2700000" algn="tl">
                    <a:srgbClr val="000000">
                      <a:alpha val="43137"/>
                    </a:srgbClr>
                  </a:outerShdw>
                </a:effectLst>
                <a:latin typeface="Bahnschrift SemiLight SemiConde" panose="020B0502040204020203" pitchFamily="34" charset="0"/>
                <a:cs typeface="Segoe UI" panose="020B0502040204020203" pitchFamily="34" charset="0"/>
              </a:rPr>
              <a:t> employees by using a value of Q or R in position 27, which has now been removed.</a:t>
            </a:r>
          </a:p>
        </p:txBody>
      </p:sp>
    </p:spTree>
    <p:extLst>
      <p:ext uri="{BB962C8B-B14F-4D97-AF65-F5344CB8AC3E}">
        <p14:creationId xmlns:p14="http://schemas.microsoft.com/office/powerpoint/2010/main" val="35043111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A1D722E-4F13-44C6-9DB8-D3E3B8633919}"/>
              </a:ext>
            </a:extLst>
          </p:cNvPr>
          <p:cNvSpPr>
            <a:spLocks noGrp="1"/>
          </p:cNvSpPr>
          <p:nvPr>
            <p:ph type="title"/>
          </p:nvPr>
        </p:nvSpPr>
        <p:spPr>
          <a:xfrm>
            <a:off x="1143000" y="176243"/>
            <a:ext cx="9906000" cy="1905000"/>
          </a:xfrm>
        </p:spPr>
        <p:txBody>
          <a:bodyPr>
            <a:normAutofit/>
          </a:bodyPr>
          <a:lstStyle/>
          <a:p>
            <a:pPr algn="ctr"/>
            <a:r>
              <a:rPr lang="en-US" sz="6000" cap="none" dirty="0">
                <a:solidFill>
                  <a:schemeClr val="tx1"/>
                </a:solidFill>
                <a:effectLst>
                  <a:glow rad="38100">
                    <a:schemeClr val="bg1">
                      <a:lumMod val="65000"/>
                      <a:lumOff val="35000"/>
                      <a:alpha val="40000"/>
                    </a:schemeClr>
                  </a:glow>
                  <a:outerShdw blurRad="38100" dist="38100" dir="2700000" algn="tl">
                    <a:srgbClr val="000000">
                      <a:alpha val="43137"/>
                    </a:srgbClr>
                  </a:outerShdw>
                </a:effectLst>
                <a:latin typeface="Bahnschrift SemiBold SemiConden" panose="020B0502040204020203" pitchFamily="34" charset="0"/>
                <a:ea typeface="Segoe UI Black" panose="020B0A02040204020203" pitchFamily="34" charset="0"/>
              </a:rPr>
              <a:t>UPDATES CTD.</a:t>
            </a:r>
          </a:p>
        </p:txBody>
      </p:sp>
      <p:sp>
        <p:nvSpPr>
          <p:cNvPr id="5" name="TextBox 4">
            <a:extLst>
              <a:ext uri="{FF2B5EF4-FFF2-40B4-BE49-F238E27FC236}">
                <a16:creationId xmlns:a16="http://schemas.microsoft.com/office/drawing/2014/main" id="{FD45875F-11E2-4760-BCB1-90EDA21758C2}"/>
              </a:ext>
            </a:extLst>
          </p:cNvPr>
          <p:cNvSpPr txBox="1"/>
          <p:nvPr/>
        </p:nvSpPr>
        <p:spPr>
          <a:xfrm>
            <a:off x="3204138" y="2451845"/>
            <a:ext cx="5783721" cy="1200329"/>
          </a:xfrm>
          <a:prstGeom prst="rect">
            <a:avLst/>
          </a:prstGeom>
          <a:noFill/>
        </p:spPr>
        <p:txBody>
          <a:bodyPr wrap="square">
            <a:spAutoFit/>
          </a:bodyPr>
          <a:lstStyle/>
          <a:p>
            <a:pPr algn="ctr"/>
            <a:r>
              <a:rPr lang="en-US" sz="2400" dirty="0">
                <a:effectLst>
                  <a:outerShdw blurRad="38100" dist="38100" dir="2700000" algn="tl">
                    <a:srgbClr val="000000">
                      <a:alpha val="43137"/>
                    </a:srgbClr>
                  </a:outerShdw>
                </a:effectLst>
                <a:latin typeface="Bahnschrift SemiLight SemiConde" panose="020B0502040204020203" pitchFamily="34" charset="0"/>
                <a:cs typeface="Segoe UI" panose="020B0502040204020203" pitchFamily="34" charset="0"/>
              </a:rPr>
              <a:t>Report summary section of W2 report now includes additional totals</a:t>
            </a:r>
          </a:p>
          <a:p>
            <a:pPr algn="ctr"/>
            <a:endParaRPr lang="en-US" sz="2400" b="1" dirty="0">
              <a:effectLst>
                <a:outerShdw blurRad="38100" dist="38100" dir="2700000" algn="tl">
                  <a:srgbClr val="000000">
                    <a:alpha val="43137"/>
                  </a:srgbClr>
                </a:outerShdw>
              </a:effectLst>
              <a:latin typeface="Bahnschrift SemiLight SemiConde" panose="020B0502040204020203" pitchFamily="34" charset="0"/>
              <a:cs typeface="Segoe UI" panose="020B0502040204020203" pitchFamily="34" charset="0"/>
            </a:endParaRPr>
          </a:p>
        </p:txBody>
      </p:sp>
      <p:pic>
        <p:nvPicPr>
          <p:cNvPr id="11" name="Picture 10">
            <a:extLst>
              <a:ext uri="{FF2B5EF4-FFF2-40B4-BE49-F238E27FC236}">
                <a16:creationId xmlns:a16="http://schemas.microsoft.com/office/drawing/2014/main" id="{155FD057-571B-42E5-AD63-F938441F12E9}"/>
              </a:ext>
            </a:extLst>
          </p:cNvPr>
          <p:cNvPicPr>
            <a:picLocks noChangeAspect="1"/>
          </p:cNvPicPr>
          <p:nvPr/>
        </p:nvPicPr>
        <p:blipFill>
          <a:blip r:embed="rId3"/>
          <a:stretch>
            <a:fillRect/>
          </a:stretch>
        </p:blipFill>
        <p:spPr>
          <a:xfrm>
            <a:off x="3204139" y="3805990"/>
            <a:ext cx="5783721" cy="754399"/>
          </a:xfrm>
          <a:prstGeom prst="rect">
            <a:avLst/>
          </a:prstGeom>
        </p:spPr>
      </p:pic>
    </p:spTree>
    <p:extLst>
      <p:ext uri="{BB962C8B-B14F-4D97-AF65-F5344CB8AC3E}">
        <p14:creationId xmlns:p14="http://schemas.microsoft.com/office/powerpoint/2010/main" val="16700605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B1A79-19AE-4C36-8A35-79D50DE4A476}"/>
              </a:ext>
            </a:extLst>
          </p:cNvPr>
          <p:cNvSpPr>
            <a:spLocks noGrp="1"/>
          </p:cNvSpPr>
          <p:nvPr>
            <p:ph type="title"/>
          </p:nvPr>
        </p:nvSpPr>
        <p:spPr>
          <a:xfrm>
            <a:off x="1044137" y="631355"/>
            <a:ext cx="9905998" cy="1905000"/>
          </a:xfrm>
        </p:spPr>
        <p:txBody>
          <a:bodyPr/>
          <a:lstStyle/>
          <a:p>
            <a:pPr algn="ctr"/>
            <a:r>
              <a:rPr lang="en-US" sz="6000" cap="none" dirty="0">
                <a:solidFill>
                  <a:prstClr val="white"/>
                </a:solidFill>
                <a:effectLst>
                  <a:glow rad="38100">
                    <a:prstClr val="black">
                      <a:lumMod val="65000"/>
                      <a:lumOff val="35000"/>
                      <a:alpha val="40000"/>
                    </a:prstClr>
                  </a:glow>
                  <a:outerShdw blurRad="38100" dist="38100" dir="2700000" algn="tl">
                    <a:srgbClr val="000000">
                      <a:alpha val="43137"/>
                    </a:srgbClr>
                  </a:outerShdw>
                </a:effectLst>
                <a:latin typeface="Bahnschrift SemiBold SemiConden" panose="020B0502040204020203" pitchFamily="34" charset="0"/>
                <a:ea typeface="Segoe UI Black" panose="020B0A02040204020203" pitchFamily="34" charset="0"/>
              </a:rPr>
              <a:t>CHECK LEGAL NAME</a:t>
            </a:r>
            <a:endParaRPr lang="en-US" dirty="0"/>
          </a:p>
        </p:txBody>
      </p:sp>
      <p:sp>
        <p:nvSpPr>
          <p:cNvPr id="4" name="TextBox 3">
            <a:extLst>
              <a:ext uri="{FF2B5EF4-FFF2-40B4-BE49-F238E27FC236}">
                <a16:creationId xmlns:a16="http://schemas.microsoft.com/office/drawing/2014/main" id="{8122A09C-AFA0-4BBF-89B6-702938799E71}"/>
              </a:ext>
            </a:extLst>
          </p:cNvPr>
          <p:cNvSpPr txBox="1"/>
          <p:nvPr/>
        </p:nvSpPr>
        <p:spPr>
          <a:xfrm>
            <a:off x="3202551" y="2218381"/>
            <a:ext cx="5783721" cy="1569660"/>
          </a:xfrm>
          <a:prstGeom prst="rect">
            <a:avLst/>
          </a:prstGeom>
          <a:noFill/>
        </p:spPr>
        <p:txBody>
          <a:bodyPr wrap="square">
            <a:spAutoFit/>
          </a:bodyPr>
          <a:lstStyle/>
          <a:p>
            <a:pPr algn="ctr"/>
            <a:r>
              <a:rPr lang="en-US" sz="2400" dirty="0">
                <a:effectLst>
                  <a:outerShdw blurRad="38100" dist="38100" dir="2700000" algn="tl">
                    <a:srgbClr val="000000">
                      <a:alpha val="43137"/>
                    </a:srgbClr>
                  </a:outerShdw>
                </a:effectLst>
                <a:latin typeface="Bahnschrift SemiLight SemiConde" panose="020B0502040204020203" pitchFamily="34" charset="0"/>
                <a:cs typeface="Segoe UI" panose="020B0502040204020203" pitchFamily="34" charset="0"/>
              </a:rPr>
              <a:t>Go to Core &gt; Employee &gt; make sure the Legal Name columns are on the grid &gt; enter “</a:t>
            </a:r>
            <a:r>
              <a:rPr lang="en-US" sz="2400" dirty="0" err="1">
                <a:effectLst>
                  <a:outerShdw blurRad="38100" dist="38100" dir="2700000" algn="tl">
                    <a:srgbClr val="000000">
                      <a:alpha val="43137"/>
                    </a:srgbClr>
                  </a:outerShdw>
                </a:effectLst>
                <a:latin typeface="Bahnschrift SemiLight SemiConde" panose="020B0502040204020203" pitchFamily="34" charset="0"/>
                <a:cs typeface="Segoe UI" panose="020B0502040204020203" pitchFamily="34" charset="0"/>
              </a:rPr>
              <a:t>a..z</a:t>
            </a:r>
            <a:r>
              <a:rPr lang="en-US" sz="2400" dirty="0">
                <a:effectLst>
                  <a:outerShdw blurRad="38100" dist="38100" dir="2700000" algn="tl">
                    <a:srgbClr val="000000">
                      <a:alpha val="43137"/>
                    </a:srgbClr>
                  </a:outerShdw>
                </a:effectLst>
                <a:latin typeface="Bahnschrift SemiLight SemiConde" panose="020B0502040204020203" pitchFamily="34" charset="0"/>
                <a:cs typeface="Segoe UI" panose="020B0502040204020203" pitchFamily="34" charset="0"/>
              </a:rPr>
              <a:t>” under the columns, and verify or correct.</a:t>
            </a:r>
          </a:p>
          <a:p>
            <a:pPr algn="ctr"/>
            <a:endParaRPr lang="en-US" sz="2400" b="1" dirty="0">
              <a:effectLst>
                <a:outerShdw blurRad="38100" dist="38100" dir="2700000" algn="tl">
                  <a:srgbClr val="000000">
                    <a:alpha val="43137"/>
                  </a:srgbClr>
                </a:outerShdw>
              </a:effectLst>
              <a:latin typeface="Bahnschrift SemiLight SemiConde" panose="020B0502040204020203" pitchFamily="34" charset="0"/>
              <a:cs typeface="Segoe UI" panose="020B0502040204020203" pitchFamily="34" charset="0"/>
            </a:endParaRPr>
          </a:p>
        </p:txBody>
      </p:sp>
      <p:pic>
        <p:nvPicPr>
          <p:cNvPr id="6" name="Picture 5">
            <a:extLst>
              <a:ext uri="{FF2B5EF4-FFF2-40B4-BE49-F238E27FC236}">
                <a16:creationId xmlns:a16="http://schemas.microsoft.com/office/drawing/2014/main" id="{5EA6FD6B-F2F3-4E0D-A510-60DF19AD98F0}"/>
              </a:ext>
            </a:extLst>
          </p:cNvPr>
          <p:cNvPicPr>
            <a:picLocks noChangeAspect="1"/>
          </p:cNvPicPr>
          <p:nvPr/>
        </p:nvPicPr>
        <p:blipFill>
          <a:blip r:embed="rId3"/>
          <a:stretch>
            <a:fillRect/>
          </a:stretch>
        </p:blipFill>
        <p:spPr>
          <a:xfrm>
            <a:off x="4562483" y="3704485"/>
            <a:ext cx="3063856" cy="1569660"/>
          </a:xfrm>
          <a:prstGeom prst="rect">
            <a:avLst/>
          </a:prstGeom>
        </p:spPr>
      </p:pic>
      <p:pic>
        <p:nvPicPr>
          <p:cNvPr id="10" name="Picture 9">
            <a:extLst>
              <a:ext uri="{FF2B5EF4-FFF2-40B4-BE49-F238E27FC236}">
                <a16:creationId xmlns:a16="http://schemas.microsoft.com/office/drawing/2014/main" id="{F892DDD3-6D9E-45DB-85C9-632DE5E4FCE6}"/>
              </a:ext>
            </a:extLst>
          </p:cNvPr>
          <p:cNvPicPr>
            <a:picLocks noChangeAspect="1"/>
          </p:cNvPicPr>
          <p:nvPr/>
        </p:nvPicPr>
        <p:blipFill>
          <a:blip r:embed="rId4"/>
          <a:stretch>
            <a:fillRect/>
          </a:stretch>
        </p:blipFill>
        <p:spPr>
          <a:xfrm>
            <a:off x="1872607" y="5512254"/>
            <a:ext cx="8443608" cy="1057159"/>
          </a:xfrm>
          <a:prstGeom prst="rect">
            <a:avLst/>
          </a:prstGeom>
        </p:spPr>
      </p:pic>
    </p:spTree>
    <p:extLst>
      <p:ext uri="{BB962C8B-B14F-4D97-AF65-F5344CB8AC3E}">
        <p14:creationId xmlns:p14="http://schemas.microsoft.com/office/powerpoint/2010/main" val="18422088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9080" y="1076779"/>
            <a:ext cx="8453840" cy="969213"/>
          </a:xfrm>
        </p:spPr>
        <p:txBody>
          <a:bodyPr>
            <a:noAutofit/>
          </a:bodyPr>
          <a:lstStyle/>
          <a:p>
            <a:pPr algn="ctr"/>
            <a:r>
              <a:rPr lang="en-US" sz="6000" cap="none" dirty="0">
                <a:solidFill>
                  <a:schemeClr val="tx1"/>
                </a:solidFill>
                <a:effectLst>
                  <a:glow rad="38100">
                    <a:schemeClr val="bg1">
                      <a:lumMod val="65000"/>
                      <a:lumOff val="35000"/>
                      <a:alpha val="40000"/>
                    </a:schemeClr>
                  </a:glow>
                  <a:outerShdw blurRad="38100" dist="38100" dir="2700000" algn="tl">
                    <a:srgbClr val="000000">
                      <a:alpha val="43137"/>
                    </a:srgbClr>
                  </a:outerShdw>
                </a:effectLst>
                <a:latin typeface="Bahnschrift SemiBold SemiConden" panose="020B0502040204020203" pitchFamily="34" charset="0"/>
                <a:ea typeface="Segoe UI Black" panose="020B0A02040204020203" pitchFamily="34" charset="0"/>
              </a:rPr>
              <a:t>LIFE INSURANCE </a:t>
            </a:r>
            <a:br>
              <a:rPr lang="en-US" sz="6000" cap="none" dirty="0">
                <a:solidFill>
                  <a:schemeClr val="tx1"/>
                </a:solidFill>
                <a:effectLst>
                  <a:glow rad="38100">
                    <a:schemeClr val="bg1">
                      <a:lumMod val="65000"/>
                      <a:lumOff val="35000"/>
                      <a:alpha val="40000"/>
                    </a:schemeClr>
                  </a:glow>
                  <a:outerShdw blurRad="38100" dist="38100" dir="2700000" algn="tl">
                    <a:srgbClr val="000000">
                      <a:alpha val="43137"/>
                    </a:srgbClr>
                  </a:outerShdw>
                </a:effectLst>
                <a:latin typeface="Bahnschrift SemiBold SemiConden" panose="020B0502040204020203" pitchFamily="34" charset="0"/>
                <a:ea typeface="Segoe UI Black" panose="020B0A02040204020203" pitchFamily="34" charset="0"/>
              </a:rPr>
            </a:br>
            <a:r>
              <a:rPr lang="en-US" sz="6000" cap="none" dirty="0">
                <a:solidFill>
                  <a:schemeClr val="tx1"/>
                </a:solidFill>
                <a:effectLst>
                  <a:glow rad="38100">
                    <a:schemeClr val="bg1">
                      <a:lumMod val="65000"/>
                      <a:lumOff val="35000"/>
                      <a:alpha val="40000"/>
                    </a:schemeClr>
                  </a:glow>
                  <a:outerShdw blurRad="38100" dist="38100" dir="2700000" algn="tl">
                    <a:srgbClr val="000000">
                      <a:alpha val="43137"/>
                    </a:srgbClr>
                  </a:outerShdw>
                </a:effectLst>
                <a:latin typeface="Bahnschrift SemiBold SemiConden" panose="020B0502040204020203" pitchFamily="34" charset="0"/>
                <a:ea typeface="Segoe UI Black" panose="020B0A02040204020203" pitchFamily="34" charset="0"/>
              </a:rPr>
              <a:t>PREMIUM</a:t>
            </a:r>
          </a:p>
        </p:txBody>
      </p:sp>
      <p:sp>
        <p:nvSpPr>
          <p:cNvPr id="5" name="TextBox 4"/>
          <p:cNvSpPr txBox="1"/>
          <p:nvPr/>
        </p:nvSpPr>
        <p:spPr>
          <a:xfrm>
            <a:off x="2822655" y="2595479"/>
            <a:ext cx="6546687" cy="1200329"/>
          </a:xfrm>
          <a:prstGeom prst="rect">
            <a:avLst/>
          </a:prstGeom>
          <a:noFill/>
        </p:spPr>
        <p:txBody>
          <a:bodyPr wrap="square" rtlCol="0">
            <a:spAutoFit/>
          </a:bodyPr>
          <a:lstStyle/>
          <a:p>
            <a:pPr algn="ctr"/>
            <a:r>
              <a:rPr lang="en-US" sz="2400" dirty="0">
                <a:effectLst>
                  <a:outerShdw blurRad="38100" dist="38100" dir="2700000" algn="tl">
                    <a:srgbClr val="000000">
                      <a:alpha val="43137"/>
                    </a:srgbClr>
                  </a:outerShdw>
                </a:effectLst>
                <a:latin typeface="Bahnschrift SemiLight SemiConde" panose="020B0502040204020203" pitchFamily="34" charset="0"/>
                <a:cs typeface="Segoe UI" panose="020B0502040204020203" pitchFamily="34" charset="0"/>
              </a:rPr>
              <a:t>Process Life Insurance Pay Types for employees that are provided life insurance premiums over $50,000 </a:t>
            </a:r>
            <a:r>
              <a:rPr lang="en-US" sz="2400" i="1" dirty="0">
                <a:effectLst>
                  <a:outerShdw blurRad="38100" dist="38100" dir="2700000" algn="tl">
                    <a:srgbClr val="000000">
                      <a:alpha val="43137"/>
                    </a:srgbClr>
                  </a:outerShdw>
                </a:effectLst>
                <a:latin typeface="Bahnschrift SemiLight SemiConde" panose="020B0502040204020203" pitchFamily="34" charset="0"/>
                <a:cs typeface="Segoe UI" panose="020B0502040204020203" pitchFamily="34" charset="0"/>
              </a:rPr>
              <a:t>before your last payroll </a:t>
            </a:r>
            <a:r>
              <a:rPr lang="en-US" sz="2400" dirty="0">
                <a:effectLst>
                  <a:outerShdw blurRad="38100" dist="38100" dir="2700000" algn="tl">
                    <a:srgbClr val="000000">
                      <a:alpha val="43137"/>
                    </a:srgbClr>
                  </a:outerShdw>
                </a:effectLst>
                <a:latin typeface="Bahnschrift SemiLight SemiConde" panose="020B0502040204020203" pitchFamily="34" charset="0"/>
                <a:cs typeface="Segoe UI" panose="020B0502040204020203" pitchFamily="34" charset="0"/>
              </a:rPr>
              <a:t>of the calendar year</a:t>
            </a:r>
          </a:p>
        </p:txBody>
      </p:sp>
      <p:pic>
        <p:nvPicPr>
          <p:cNvPr id="6" name="Picture 5"/>
          <p:cNvPicPr>
            <a:picLocks noChangeAspect="1"/>
          </p:cNvPicPr>
          <p:nvPr/>
        </p:nvPicPr>
        <p:blipFill>
          <a:blip r:embed="rId3"/>
          <a:stretch>
            <a:fillRect/>
          </a:stretch>
        </p:blipFill>
        <p:spPr>
          <a:xfrm>
            <a:off x="2577271" y="4218835"/>
            <a:ext cx="7037453" cy="2256387"/>
          </a:xfrm>
          <a:prstGeom prst="rect">
            <a:avLst/>
          </a:prstGeom>
        </p:spPr>
      </p:pic>
    </p:spTree>
    <p:extLst>
      <p:ext uri="{BB962C8B-B14F-4D97-AF65-F5344CB8AC3E}">
        <p14:creationId xmlns:p14="http://schemas.microsoft.com/office/powerpoint/2010/main" val="4016351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18518"/>
            <a:ext cx="9905998" cy="820538"/>
          </a:xfrm>
        </p:spPr>
        <p:txBody>
          <a:bodyPr>
            <a:noAutofit/>
          </a:bodyPr>
          <a:lstStyle/>
          <a:p>
            <a:pPr algn="ctr"/>
            <a:r>
              <a:rPr lang="en-US" sz="4800" cap="none" dirty="0">
                <a:solidFill>
                  <a:schemeClr val="tx1"/>
                </a:solidFill>
                <a:latin typeface="Bahnschrift SemiBold SemiConden" panose="020B0502040204020203" pitchFamily="34" charset="0"/>
                <a:ea typeface="Segoe UI Black" panose="020B0A02040204020203" pitchFamily="34" charset="0"/>
              </a:rPr>
              <a:t>IRS PUBLICATION 15-B</a:t>
            </a:r>
          </a:p>
        </p:txBody>
      </p:sp>
      <p:pic>
        <p:nvPicPr>
          <p:cNvPr id="5" name="Picture 4"/>
          <p:cNvPicPr>
            <a:picLocks noChangeAspect="1"/>
          </p:cNvPicPr>
          <p:nvPr/>
        </p:nvPicPr>
        <p:blipFill>
          <a:blip r:embed="rId3"/>
          <a:stretch>
            <a:fillRect/>
          </a:stretch>
        </p:blipFill>
        <p:spPr>
          <a:xfrm>
            <a:off x="4493475" y="4240278"/>
            <a:ext cx="3201874" cy="2058995"/>
          </a:xfrm>
          <a:prstGeom prst="rect">
            <a:avLst/>
          </a:prstGeom>
        </p:spPr>
      </p:pic>
      <p:sp>
        <p:nvSpPr>
          <p:cNvPr id="6" name="Rectangle 5"/>
          <p:cNvSpPr/>
          <p:nvPr/>
        </p:nvSpPr>
        <p:spPr>
          <a:xfrm>
            <a:off x="4271990" y="6299273"/>
            <a:ext cx="3644844" cy="276999"/>
          </a:xfrm>
          <a:prstGeom prst="rect">
            <a:avLst/>
          </a:prstGeom>
        </p:spPr>
        <p:txBody>
          <a:bodyPr wrap="square">
            <a:spAutoFit/>
          </a:bodyPr>
          <a:lstStyle/>
          <a:p>
            <a:pPr algn="ctr"/>
            <a:r>
              <a:rPr lang="en-US" sz="1200" dirty="0">
                <a:effectLst>
                  <a:outerShdw blurRad="38100" dist="38100" dir="2700000" algn="tl">
                    <a:srgbClr val="000000">
                      <a:alpha val="43137"/>
                    </a:srgbClr>
                  </a:outerShdw>
                </a:effectLst>
                <a:latin typeface="Bahnschrift SemiLight SemiConde" panose="020B0502040204020203" pitchFamily="34" charset="0"/>
                <a:cs typeface="Segoe UI" panose="020B0502040204020203" pitchFamily="34" charset="0"/>
                <a:hlinkClick r:id="rId4"/>
              </a:rPr>
              <a:t>2025 Publication 15-B (irs.gov)</a:t>
            </a:r>
            <a:endParaRPr lang="en-US" sz="1200" dirty="0">
              <a:effectLst>
                <a:outerShdw blurRad="38100" dist="38100" dir="2700000" algn="tl">
                  <a:srgbClr val="000000">
                    <a:alpha val="43137"/>
                  </a:srgbClr>
                </a:outerShdw>
              </a:effectLst>
              <a:latin typeface="Bahnschrift SemiLight SemiConde" panose="020B0502040204020203" pitchFamily="34" charset="0"/>
              <a:cs typeface="Segoe UI" panose="020B0502040204020203" pitchFamily="34" charset="0"/>
            </a:endParaRPr>
          </a:p>
        </p:txBody>
      </p:sp>
      <p:sp>
        <p:nvSpPr>
          <p:cNvPr id="7" name="Title 1"/>
          <p:cNvSpPr txBox="1">
            <a:spLocks/>
          </p:cNvSpPr>
          <p:nvPr/>
        </p:nvSpPr>
        <p:spPr>
          <a:xfrm>
            <a:off x="3022456" y="1472116"/>
            <a:ext cx="6143912" cy="2884500"/>
          </a:xfrm>
          <a:prstGeom prst="rect">
            <a:avLst/>
          </a:prstGeom>
        </p:spPr>
        <p:txBody>
          <a:bodyPr vert="horz" lIns="91440" tIns="45720" rIns="91440" bIns="45720" rtlCol="0" anchor="ctr">
            <a:noAutofit/>
          </a:bodyPr>
          <a:lst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000" u="sng" cap="none" dirty="0">
                <a:solidFill>
                  <a:schemeClr val="tx1"/>
                </a:solidFill>
                <a:latin typeface="Bahnschrift SemiLight SemiConde" panose="020B0502040204020203" pitchFamily="34" charset="0"/>
                <a:ea typeface="Segoe UI Black" panose="020B0A02040204020203" pitchFamily="34" charset="0"/>
                <a:cs typeface="Segoe UI" panose="020B0502040204020203" pitchFamily="34" charset="0"/>
              </a:rPr>
              <a:t>Example</a:t>
            </a:r>
            <a:r>
              <a:rPr lang="en-US" sz="2000" cap="none" dirty="0">
                <a:solidFill>
                  <a:schemeClr val="tx1"/>
                </a:solidFill>
                <a:latin typeface="Bahnschrift SemiLight SemiConde" panose="020B0502040204020203" pitchFamily="34" charset="0"/>
                <a:ea typeface="Segoe UI Black" panose="020B0A02040204020203" pitchFamily="34" charset="0"/>
                <a:cs typeface="Segoe UI" panose="020B0502040204020203" pitchFamily="34" charset="0"/>
              </a:rPr>
              <a:t>: 35 year old principal has $250,000 group term life insurance for an entire calendar year</a:t>
            </a:r>
          </a:p>
          <a:p>
            <a:pPr algn="ctr"/>
            <a:endParaRPr lang="en-US" sz="800" cap="none" dirty="0">
              <a:solidFill>
                <a:schemeClr val="tx1"/>
              </a:solidFill>
              <a:latin typeface="Bahnschrift SemiLight SemiConde" panose="020B0502040204020203" pitchFamily="34" charset="0"/>
              <a:ea typeface="Segoe UI Black" panose="020B0A02040204020203" pitchFamily="34" charset="0"/>
              <a:cs typeface="Segoe UI" panose="020B0502040204020203" pitchFamily="34" charset="0"/>
            </a:endParaRPr>
          </a:p>
          <a:p>
            <a:pPr algn="ctr"/>
            <a:r>
              <a:rPr lang="en-US" sz="2000" cap="none" dirty="0">
                <a:solidFill>
                  <a:schemeClr val="tx1"/>
                </a:solidFill>
                <a:latin typeface="Bahnschrift SemiLight SemiConde" panose="020B0502040204020203" pitchFamily="34" charset="0"/>
                <a:ea typeface="Segoe UI Black" panose="020B0A02040204020203" pitchFamily="34" charset="0"/>
                <a:cs typeface="Segoe UI" panose="020B0502040204020203" pitchFamily="34" charset="0"/>
              </a:rPr>
              <a:t>$200,000 - $50,000 = $200,000 excess coverage</a:t>
            </a:r>
          </a:p>
          <a:p>
            <a:pPr algn="ctr"/>
            <a:endParaRPr lang="en-US" sz="800" cap="none" dirty="0">
              <a:solidFill>
                <a:schemeClr val="tx1"/>
              </a:solidFill>
              <a:latin typeface="Bahnschrift SemiLight SemiConde" panose="020B0502040204020203" pitchFamily="34" charset="0"/>
              <a:ea typeface="Segoe UI Black" panose="020B0A02040204020203" pitchFamily="34" charset="0"/>
              <a:cs typeface="Segoe UI" panose="020B0502040204020203" pitchFamily="34" charset="0"/>
            </a:endParaRPr>
          </a:p>
          <a:p>
            <a:pPr algn="ctr"/>
            <a:r>
              <a:rPr lang="en-US" sz="2000" cap="none" dirty="0">
                <a:solidFill>
                  <a:schemeClr val="tx1"/>
                </a:solidFill>
                <a:latin typeface="Bahnschrift SemiLight SemiConde" panose="020B0502040204020203" pitchFamily="34" charset="0"/>
                <a:ea typeface="Segoe UI Black" panose="020B0A02040204020203" pitchFamily="34" charset="0"/>
                <a:cs typeface="Segoe UI" panose="020B0502040204020203" pitchFamily="34" charset="0"/>
              </a:rPr>
              <a:t>$200,000 / $1000 = 200</a:t>
            </a:r>
          </a:p>
          <a:p>
            <a:pPr algn="ctr"/>
            <a:endParaRPr lang="en-US" sz="800" cap="none" dirty="0">
              <a:solidFill>
                <a:schemeClr val="tx1"/>
              </a:solidFill>
              <a:latin typeface="Bahnschrift SemiLight SemiConde" panose="020B0502040204020203" pitchFamily="34" charset="0"/>
              <a:ea typeface="Segoe UI Black" panose="020B0A02040204020203" pitchFamily="34" charset="0"/>
              <a:cs typeface="Segoe UI" panose="020B0502040204020203" pitchFamily="34" charset="0"/>
            </a:endParaRPr>
          </a:p>
          <a:p>
            <a:pPr algn="ctr"/>
            <a:r>
              <a:rPr lang="en-US" sz="2000" cap="none" dirty="0">
                <a:solidFill>
                  <a:schemeClr val="tx1"/>
                </a:solidFill>
                <a:latin typeface="Bahnschrift SemiLight SemiConde" panose="020B0502040204020203" pitchFamily="34" charset="0"/>
                <a:ea typeface="Segoe UI Black" panose="020B0A02040204020203" pitchFamily="34" charset="0"/>
                <a:cs typeface="Segoe UI" panose="020B0502040204020203" pitchFamily="34" charset="0"/>
              </a:rPr>
              <a:t>$.09 cost per month x 12 months = $1.08</a:t>
            </a:r>
          </a:p>
          <a:p>
            <a:pPr algn="ctr"/>
            <a:endParaRPr lang="en-US" sz="800" cap="none" dirty="0">
              <a:solidFill>
                <a:schemeClr val="tx1"/>
              </a:solidFill>
              <a:latin typeface="Bahnschrift SemiLight SemiConde" panose="020B0502040204020203" pitchFamily="34" charset="0"/>
              <a:ea typeface="Segoe UI Black" panose="020B0A02040204020203" pitchFamily="34" charset="0"/>
              <a:cs typeface="Segoe UI" panose="020B0502040204020203" pitchFamily="34" charset="0"/>
            </a:endParaRPr>
          </a:p>
          <a:p>
            <a:pPr algn="ctr"/>
            <a:r>
              <a:rPr lang="en-US" sz="2000" cap="none" dirty="0">
                <a:solidFill>
                  <a:schemeClr val="tx1"/>
                </a:solidFill>
                <a:latin typeface="Bahnschrift SemiLight SemiConde" panose="020B0502040204020203" pitchFamily="34" charset="0"/>
                <a:ea typeface="Segoe UI Black" panose="020B0A02040204020203" pitchFamily="34" charset="0"/>
                <a:cs typeface="Segoe UI" panose="020B0502040204020203" pitchFamily="34" charset="0"/>
              </a:rPr>
              <a:t>$1.08 x 200 = $216 non-cash earnings amount</a:t>
            </a:r>
          </a:p>
        </p:txBody>
      </p:sp>
    </p:spTree>
    <p:extLst>
      <p:ext uri="{BB962C8B-B14F-4D97-AF65-F5344CB8AC3E}">
        <p14:creationId xmlns:p14="http://schemas.microsoft.com/office/powerpoint/2010/main" val="15641317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112378" y="372643"/>
            <a:ext cx="9905998" cy="1905000"/>
          </a:xfrm>
        </p:spPr>
        <p:txBody>
          <a:bodyPr>
            <a:normAutofit/>
          </a:bodyPr>
          <a:lstStyle/>
          <a:p>
            <a:pPr algn="ctr"/>
            <a:r>
              <a:rPr lang="en-US" sz="6000" dirty="0">
                <a:solidFill>
                  <a:schemeClr val="tx1"/>
                </a:solidFill>
                <a:latin typeface="Bahnschrift SemiBold SemiConden" panose="020B0502040204020203" pitchFamily="34" charset="0"/>
                <a:ea typeface="Segoe UI Black" panose="020B0A02040204020203" pitchFamily="34" charset="0"/>
              </a:rPr>
              <a:t>Final Reminders</a:t>
            </a:r>
          </a:p>
        </p:txBody>
      </p:sp>
      <p:sp>
        <p:nvSpPr>
          <p:cNvPr id="3" name="TextBox 2"/>
          <p:cNvSpPr txBox="1"/>
          <p:nvPr/>
        </p:nvSpPr>
        <p:spPr>
          <a:xfrm>
            <a:off x="1112378" y="2145547"/>
            <a:ext cx="9844752" cy="4154984"/>
          </a:xfrm>
          <a:prstGeom prst="rect">
            <a:avLst/>
          </a:prstGeom>
          <a:noFill/>
        </p:spPr>
        <p:txBody>
          <a:bodyPr wrap="square" rtlCol="0">
            <a:spAutoFit/>
          </a:bodyPr>
          <a:lstStyle/>
          <a:p>
            <a:pPr algn="ctr"/>
            <a:r>
              <a:rPr lang="en-US" sz="2400" dirty="0">
                <a:effectLst>
                  <a:outerShdw blurRad="38100" dist="38100" dir="2700000" algn="tl">
                    <a:srgbClr val="000000">
                      <a:alpha val="43137"/>
                    </a:srgbClr>
                  </a:outerShdw>
                </a:effectLst>
                <a:latin typeface="Bahnschrift Light SemiCondensed" panose="020B0502040204020203" pitchFamily="34" charset="0"/>
                <a:cs typeface="Segoe UI" panose="020B0502040204020203" pitchFamily="34" charset="0"/>
              </a:rPr>
              <a:t>Deadline to upload files to the secure site:</a:t>
            </a:r>
          </a:p>
          <a:p>
            <a:pPr algn="ctr"/>
            <a:r>
              <a:rPr lang="en-US" sz="2400" dirty="0">
                <a:effectLst>
                  <a:outerShdw blurRad="38100" dist="38100" dir="2700000" algn="tl">
                    <a:srgbClr val="000000">
                      <a:alpha val="43137"/>
                    </a:srgbClr>
                  </a:outerShdw>
                </a:effectLst>
                <a:latin typeface="Bahnschrift Light SemiCondensed" panose="020B0502040204020203" pitchFamily="34" charset="0"/>
                <a:cs typeface="Segoe UI" panose="020B0502040204020203" pitchFamily="34" charset="0"/>
              </a:rPr>
              <a:t>Friday, January 9, 2026</a:t>
            </a:r>
          </a:p>
          <a:p>
            <a:pPr algn="ctr"/>
            <a:endParaRPr lang="en-US" sz="2400" dirty="0">
              <a:effectLst>
                <a:outerShdw blurRad="38100" dist="38100" dir="2700000" algn="tl">
                  <a:srgbClr val="000000">
                    <a:alpha val="43137"/>
                  </a:srgbClr>
                </a:outerShdw>
              </a:effectLst>
              <a:latin typeface="Bahnschrift Light SemiCondensed" panose="020B0502040204020203" pitchFamily="34" charset="0"/>
              <a:cs typeface="Segoe UI" panose="020B0502040204020203" pitchFamily="34" charset="0"/>
            </a:endParaRPr>
          </a:p>
          <a:p>
            <a:pPr marL="2171700" lvl="4" indent="-342900">
              <a:buFont typeface="Arial" panose="020B0604020202020204" pitchFamily="34" charset="0"/>
              <a:buChar char="•"/>
            </a:pPr>
            <a:r>
              <a:rPr lang="en-US" sz="2400" dirty="0">
                <a:effectLst>
                  <a:outerShdw blurRad="38100" dist="38100" dir="2700000" algn="tl">
                    <a:srgbClr val="000000">
                      <a:alpha val="43137"/>
                    </a:srgbClr>
                  </a:outerShdw>
                </a:effectLst>
                <a:latin typeface="Bahnschrift Light SemiCondensed" panose="020B0502040204020203" pitchFamily="34" charset="0"/>
                <a:cs typeface="Segoe UI" panose="020B0502040204020203" pitchFamily="34" charset="0"/>
              </a:rPr>
              <a:t>Federal - W2 Form Data.xml AND W2Tape.txt</a:t>
            </a:r>
          </a:p>
          <a:p>
            <a:pPr marL="2171700" lvl="4" indent="-342900">
              <a:buFont typeface="Arial" panose="020B0604020202020204" pitchFamily="34" charset="0"/>
              <a:buChar char="•"/>
            </a:pPr>
            <a:r>
              <a:rPr lang="en-US" sz="2400" dirty="0">
                <a:effectLst>
                  <a:outerShdw blurRad="38100" dist="38100" dir="2700000" algn="tl">
                    <a:srgbClr val="000000">
                      <a:alpha val="43137"/>
                    </a:srgbClr>
                  </a:outerShdw>
                </a:effectLst>
                <a:latin typeface="Bahnschrift Light SemiCondensed" panose="020B0502040204020203" pitchFamily="34" charset="0"/>
                <a:cs typeface="Segoe UI" panose="020B0502040204020203" pitchFamily="34" charset="0"/>
              </a:rPr>
              <a:t>State – W2OH.txt, W2PA.txt, W2WV.txt</a:t>
            </a:r>
          </a:p>
          <a:p>
            <a:pPr marL="2171700" lvl="4" indent="-342900">
              <a:buFont typeface="Arial" panose="020B0604020202020204" pitchFamily="34" charset="0"/>
              <a:buChar char="•"/>
            </a:pPr>
            <a:r>
              <a:rPr lang="en-US" sz="2400" dirty="0">
                <a:effectLst>
                  <a:outerShdw blurRad="38100" dist="38100" dir="2700000" algn="tl">
                    <a:srgbClr val="000000">
                      <a:alpha val="43137"/>
                    </a:srgbClr>
                  </a:outerShdw>
                </a:effectLst>
                <a:latin typeface="Bahnschrift Light SemiCondensed" panose="020B0502040204020203" pitchFamily="34" charset="0"/>
                <a:cs typeface="Segoe UI" panose="020B0502040204020203" pitchFamily="34" charset="0"/>
              </a:rPr>
              <a:t>RITA – W2RITA.txt</a:t>
            </a:r>
          </a:p>
          <a:p>
            <a:pPr marL="2171700" lvl="4" indent="-342900">
              <a:buFont typeface="Arial" panose="020B0604020202020204" pitchFamily="34" charset="0"/>
              <a:buChar char="•"/>
            </a:pPr>
            <a:r>
              <a:rPr lang="en-US" sz="2400" dirty="0">
                <a:effectLst>
                  <a:outerShdw blurRad="38100" dist="38100" dir="2700000" algn="tl">
                    <a:srgbClr val="000000">
                      <a:alpha val="43137"/>
                    </a:srgbClr>
                  </a:outerShdw>
                </a:effectLst>
                <a:latin typeface="Bahnschrift Light SemiCondensed" panose="020B0502040204020203" pitchFamily="34" charset="0"/>
                <a:cs typeface="Segoe UI" panose="020B0502040204020203" pitchFamily="34" charset="0"/>
              </a:rPr>
              <a:t>CCA – W2CCA.txt</a:t>
            </a:r>
          </a:p>
          <a:p>
            <a:pPr marL="2171700" lvl="4" indent="-342900">
              <a:buFont typeface="Arial" panose="020B0604020202020204" pitchFamily="34" charset="0"/>
              <a:buChar char="•"/>
            </a:pPr>
            <a:r>
              <a:rPr lang="en-US" sz="2400" dirty="0">
                <a:effectLst>
                  <a:outerShdw blurRad="38100" dist="38100" dir="2700000" algn="tl">
                    <a:srgbClr val="000000">
                      <a:alpha val="43137"/>
                    </a:srgbClr>
                  </a:outerShdw>
                </a:effectLst>
                <a:latin typeface="Bahnschrift Light SemiCondensed" panose="020B0502040204020203" pitchFamily="34" charset="0"/>
                <a:cs typeface="Segoe UI" panose="020B0502040204020203" pitchFamily="34" charset="0"/>
              </a:rPr>
              <a:t>City – W2CITY_CANF.txt, W2CITY_EAST.txt</a:t>
            </a:r>
          </a:p>
          <a:p>
            <a:pPr marL="342900" indent="-342900" algn="ctr">
              <a:buFont typeface="Arial" panose="020B0604020202020204" pitchFamily="34" charset="0"/>
              <a:buChar char="•"/>
            </a:pPr>
            <a:endParaRPr lang="en-US" sz="2400" dirty="0">
              <a:effectLst>
                <a:outerShdw blurRad="38100" dist="38100" dir="2700000" algn="tl">
                  <a:srgbClr val="000000">
                    <a:alpha val="43137"/>
                  </a:srgbClr>
                </a:outerShdw>
              </a:effectLst>
              <a:latin typeface="Bahnschrift Light SemiCondensed" panose="020B0502040204020203" pitchFamily="34" charset="0"/>
              <a:cs typeface="Segoe UI" panose="020B0502040204020203" pitchFamily="34" charset="0"/>
            </a:endParaRPr>
          </a:p>
          <a:p>
            <a:pPr algn="ctr"/>
            <a:r>
              <a:rPr lang="en-US" sz="2400" dirty="0">
                <a:effectLst>
                  <a:outerShdw blurRad="38100" dist="38100" dir="2700000" algn="tl">
                    <a:srgbClr val="000000">
                      <a:alpha val="43137"/>
                    </a:srgbClr>
                  </a:outerShdw>
                </a:effectLst>
                <a:latin typeface="Bahnschrift Light SemiCondensed" panose="020B0502040204020203" pitchFamily="34" charset="0"/>
                <a:cs typeface="Segoe UI" panose="020B0502040204020203" pitchFamily="34" charset="0"/>
              </a:rPr>
              <a:t>* Reminder – ACCESS only submits Federal, Ohio, RITA, </a:t>
            </a:r>
          </a:p>
          <a:p>
            <a:pPr algn="ctr"/>
            <a:r>
              <a:rPr lang="en-US" sz="2400" dirty="0">
                <a:effectLst>
                  <a:outerShdw blurRad="38100" dist="38100" dir="2700000" algn="tl">
                    <a:srgbClr val="000000">
                      <a:alpha val="43137"/>
                    </a:srgbClr>
                  </a:outerShdw>
                </a:effectLst>
                <a:latin typeface="Bahnschrift Light SemiCondensed" panose="020B0502040204020203" pitchFamily="34" charset="0"/>
                <a:cs typeface="Segoe UI" panose="020B0502040204020203" pitchFamily="34" charset="0"/>
              </a:rPr>
              <a:t>and Canfield (if requested) on your behalf</a:t>
            </a:r>
          </a:p>
        </p:txBody>
      </p:sp>
    </p:spTree>
    <p:extLst>
      <p:ext uri="{BB962C8B-B14F-4D97-AF65-F5344CB8AC3E}">
        <p14:creationId xmlns:p14="http://schemas.microsoft.com/office/powerpoint/2010/main" val="6579307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9473341-0543-456E-A955-1FF147317DED}"/>
              </a:ext>
            </a:extLst>
          </p:cNvPr>
          <p:cNvSpPr>
            <a:spLocks noGrp="1"/>
          </p:cNvSpPr>
          <p:nvPr>
            <p:ph type="title"/>
          </p:nvPr>
        </p:nvSpPr>
        <p:spPr>
          <a:xfrm>
            <a:off x="1143001" y="797736"/>
            <a:ext cx="9905998" cy="1905000"/>
          </a:xfrm>
        </p:spPr>
        <p:txBody>
          <a:bodyPr>
            <a:noAutofit/>
          </a:bodyPr>
          <a:lstStyle/>
          <a:p>
            <a:pPr algn="ctr"/>
            <a:r>
              <a:rPr lang="en-US" sz="6000" dirty="0">
                <a:solidFill>
                  <a:schemeClr val="tx1"/>
                </a:solidFill>
                <a:latin typeface="Bahnschrift SemiBold SemiConden" panose="020B0502040204020203" pitchFamily="34" charset="0"/>
                <a:ea typeface="Segoe UI Black" panose="020B0A02040204020203" pitchFamily="34" charset="0"/>
              </a:rPr>
              <a:t>Final Reminders </a:t>
            </a:r>
            <a:br>
              <a:rPr lang="en-US" sz="6000" dirty="0">
                <a:solidFill>
                  <a:schemeClr val="tx1"/>
                </a:solidFill>
                <a:latin typeface="Bahnschrift SemiBold SemiConden" panose="020B0502040204020203" pitchFamily="34" charset="0"/>
                <a:ea typeface="Segoe UI Black" panose="020B0A02040204020203" pitchFamily="34" charset="0"/>
              </a:rPr>
            </a:br>
            <a:r>
              <a:rPr lang="en-US" sz="6000" dirty="0">
                <a:solidFill>
                  <a:schemeClr val="tx1"/>
                </a:solidFill>
                <a:latin typeface="Bahnschrift SemiBold SemiConden" panose="020B0502040204020203" pitchFamily="34" charset="0"/>
                <a:ea typeface="Segoe UI Black" panose="020B0A02040204020203" pitchFamily="34" charset="0"/>
              </a:rPr>
              <a:t>CTD.</a:t>
            </a:r>
          </a:p>
        </p:txBody>
      </p:sp>
      <p:sp>
        <p:nvSpPr>
          <p:cNvPr id="6" name="TextBox 5">
            <a:extLst>
              <a:ext uri="{FF2B5EF4-FFF2-40B4-BE49-F238E27FC236}">
                <a16:creationId xmlns:a16="http://schemas.microsoft.com/office/drawing/2014/main" id="{A525BE1B-B132-4232-A5BD-9DA7F62AE9AA}"/>
              </a:ext>
            </a:extLst>
          </p:cNvPr>
          <p:cNvSpPr txBox="1"/>
          <p:nvPr/>
        </p:nvSpPr>
        <p:spPr>
          <a:xfrm>
            <a:off x="2635340" y="3159936"/>
            <a:ext cx="6921320" cy="2677656"/>
          </a:xfrm>
          <a:prstGeom prst="rect">
            <a:avLst/>
          </a:prstGeom>
          <a:noFill/>
        </p:spPr>
        <p:txBody>
          <a:bodyPr wrap="square" rtlCol="0">
            <a:spAutoFit/>
          </a:bodyPr>
          <a:lstStyle/>
          <a:p>
            <a:pPr marL="457200" indent="-457200">
              <a:buFont typeface="Arial" panose="020B0604020202020204" pitchFamily="34" charset="0"/>
              <a:buChar char="•"/>
            </a:pPr>
            <a:r>
              <a:rPr lang="en-US" sz="2400" dirty="0">
                <a:effectLst>
                  <a:outerShdw blurRad="38100" dist="38100" dir="2700000" algn="tl">
                    <a:srgbClr val="000000">
                      <a:alpha val="43137"/>
                    </a:srgbClr>
                  </a:outerShdw>
                </a:effectLst>
                <a:latin typeface="Bahnschrift SemiLight SemiConde" panose="020B0502040204020203" pitchFamily="34" charset="0"/>
                <a:cs typeface="Segoe UI" panose="020B0502040204020203" pitchFamily="34" charset="0"/>
              </a:rPr>
              <a:t>Send ACCESS copies of Ohio IT3 and RITA Form 17 (we do NOT submit these for you)</a:t>
            </a:r>
          </a:p>
          <a:p>
            <a:pPr marL="457200" indent="-457200">
              <a:buFont typeface="Arial" panose="020B0604020202020204" pitchFamily="34" charset="0"/>
              <a:buChar char="•"/>
            </a:pPr>
            <a:endParaRPr lang="en-US" sz="2400" dirty="0">
              <a:effectLst>
                <a:outerShdw blurRad="38100" dist="38100" dir="2700000" algn="tl">
                  <a:srgbClr val="000000">
                    <a:alpha val="43137"/>
                  </a:srgbClr>
                </a:outerShdw>
              </a:effectLst>
              <a:latin typeface="Bahnschrift SemiLight SemiConde" panose="020B0502040204020203" pitchFamily="34" charset="0"/>
              <a:cs typeface="Segoe UI" panose="020B0502040204020203" pitchFamily="34" charset="0"/>
            </a:endParaRPr>
          </a:p>
          <a:p>
            <a:pPr marL="457200" indent="-457200">
              <a:buFont typeface="Arial" panose="020B0604020202020204" pitchFamily="34" charset="0"/>
              <a:buChar char="•"/>
            </a:pPr>
            <a:r>
              <a:rPr lang="en-US" sz="2400" dirty="0">
                <a:effectLst>
                  <a:outerShdw blurRad="38100" dist="38100" dir="2700000" algn="tl">
                    <a:srgbClr val="000000">
                      <a:alpha val="43137"/>
                    </a:srgbClr>
                  </a:outerShdw>
                </a:effectLst>
                <a:latin typeface="Bahnschrift SemiLight SemiConde" panose="020B0502040204020203" pitchFamily="34" charset="0"/>
                <a:cs typeface="Segoe UI" panose="020B0502040204020203" pitchFamily="34" charset="0"/>
              </a:rPr>
              <a:t>Ohio minimum wage updates to $11/hour Jan. 1, 2026</a:t>
            </a:r>
          </a:p>
          <a:p>
            <a:pPr marL="457200" indent="-457200">
              <a:buFont typeface="Arial" panose="020B0604020202020204" pitchFamily="34" charset="0"/>
              <a:buChar char="•"/>
            </a:pPr>
            <a:endParaRPr lang="en-US" sz="2400" dirty="0">
              <a:effectLst>
                <a:outerShdw blurRad="38100" dist="38100" dir="2700000" algn="tl">
                  <a:srgbClr val="000000">
                    <a:alpha val="43137"/>
                  </a:srgbClr>
                </a:outerShdw>
              </a:effectLst>
              <a:latin typeface="Bahnschrift SemiLight SemiConde" panose="020B0502040204020203" pitchFamily="34" charset="0"/>
              <a:cs typeface="Segoe UI" panose="020B0502040204020203" pitchFamily="34" charset="0"/>
            </a:endParaRPr>
          </a:p>
          <a:p>
            <a:pPr marL="457200" indent="-457200">
              <a:buFont typeface="Arial" panose="020B0604020202020204" pitchFamily="34" charset="0"/>
              <a:buChar char="•"/>
            </a:pPr>
            <a:r>
              <a:rPr lang="en-US" sz="2400" dirty="0">
                <a:effectLst>
                  <a:outerShdw blurRad="38100" dist="38100" dir="2700000" algn="tl">
                    <a:srgbClr val="000000">
                      <a:alpha val="43137"/>
                    </a:srgbClr>
                  </a:outerShdw>
                </a:effectLst>
                <a:latin typeface="Bahnschrift SemiLight SemiConde" panose="020B0502040204020203" pitchFamily="34" charset="0"/>
                <a:cs typeface="Segoe UI" panose="020B0502040204020203" pitchFamily="34" charset="0"/>
              </a:rPr>
              <a:t>Upload Q4 ODJFS file to secure site as part of Quarter End processing</a:t>
            </a:r>
          </a:p>
        </p:txBody>
      </p:sp>
    </p:spTree>
    <p:extLst>
      <p:ext uri="{BB962C8B-B14F-4D97-AF65-F5344CB8AC3E}">
        <p14:creationId xmlns:p14="http://schemas.microsoft.com/office/powerpoint/2010/main" val="6041988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920DA53-F4FC-4FC4-B41E-CBF9829061D1}"/>
              </a:ext>
            </a:extLst>
          </p:cNvPr>
          <p:cNvSpPr>
            <a:spLocks noGrp="1"/>
          </p:cNvSpPr>
          <p:nvPr>
            <p:ph type="title"/>
          </p:nvPr>
        </p:nvSpPr>
        <p:spPr>
          <a:xfrm>
            <a:off x="1143001" y="1171970"/>
            <a:ext cx="9905998" cy="1905000"/>
          </a:xfrm>
        </p:spPr>
        <p:txBody>
          <a:bodyPr>
            <a:noAutofit/>
          </a:bodyPr>
          <a:lstStyle/>
          <a:p>
            <a:pPr algn="ctr"/>
            <a:r>
              <a:rPr lang="en-US" sz="6000" dirty="0">
                <a:solidFill>
                  <a:schemeClr val="tx1"/>
                </a:solidFill>
                <a:latin typeface="Bahnschrift SemiBold SemiConden" panose="020B0502040204020203" pitchFamily="34" charset="0"/>
                <a:ea typeface="Segoe UI Black" panose="020B0A02040204020203" pitchFamily="34" charset="0"/>
              </a:rPr>
              <a:t>Discussion &amp;</a:t>
            </a:r>
            <a:br>
              <a:rPr lang="en-US" sz="6000" dirty="0">
                <a:solidFill>
                  <a:schemeClr val="tx1"/>
                </a:solidFill>
                <a:latin typeface="Bahnschrift SemiBold SemiConden" panose="020B0502040204020203" pitchFamily="34" charset="0"/>
                <a:ea typeface="Segoe UI Black" panose="020B0A02040204020203" pitchFamily="34" charset="0"/>
              </a:rPr>
            </a:br>
            <a:r>
              <a:rPr lang="en-US" sz="6000" dirty="0">
                <a:solidFill>
                  <a:schemeClr val="tx1"/>
                </a:solidFill>
                <a:latin typeface="Bahnschrift SemiBold SemiConden" panose="020B0502040204020203" pitchFamily="34" charset="0"/>
                <a:ea typeface="Segoe UI Black" panose="020B0A02040204020203" pitchFamily="34" charset="0"/>
              </a:rPr>
              <a:t>UPDATES FOR 2026</a:t>
            </a:r>
          </a:p>
        </p:txBody>
      </p:sp>
      <p:sp>
        <p:nvSpPr>
          <p:cNvPr id="9" name="TextBox 8">
            <a:extLst>
              <a:ext uri="{FF2B5EF4-FFF2-40B4-BE49-F238E27FC236}">
                <a16:creationId xmlns:a16="http://schemas.microsoft.com/office/drawing/2014/main" id="{165CF6B6-6558-4F4B-963F-B32596F9DFA8}"/>
              </a:ext>
            </a:extLst>
          </p:cNvPr>
          <p:cNvSpPr txBox="1"/>
          <p:nvPr/>
        </p:nvSpPr>
        <p:spPr>
          <a:xfrm>
            <a:off x="2796612" y="3623376"/>
            <a:ext cx="6598776" cy="2246769"/>
          </a:xfrm>
          <a:prstGeom prst="rect">
            <a:avLst/>
          </a:prstGeom>
          <a:noFill/>
        </p:spPr>
        <p:txBody>
          <a:bodyPr wrap="square" rtlCol="0">
            <a:spAutoFit/>
          </a:bodyPr>
          <a:lstStyle/>
          <a:p>
            <a:pPr algn="ctr"/>
            <a:r>
              <a:rPr lang="en-US" sz="2800" dirty="0">
                <a:effectLst>
                  <a:outerShdw blurRad="38100" dist="38100" dir="2700000" algn="tl">
                    <a:srgbClr val="000000">
                      <a:alpha val="43137"/>
                    </a:srgbClr>
                  </a:outerShdw>
                </a:effectLst>
                <a:latin typeface="Bahnschrift SemiLight SemiConde" panose="020B0502040204020203" pitchFamily="34" charset="0"/>
                <a:cs typeface="Segoe UI" panose="020B0502040204020203" pitchFamily="34" charset="0"/>
              </a:rPr>
              <a:t>* Reporting overtime on W2 requirements *</a:t>
            </a:r>
          </a:p>
          <a:p>
            <a:pPr algn="ctr"/>
            <a:endParaRPr lang="en-US" sz="2800" dirty="0">
              <a:effectLst>
                <a:outerShdw blurRad="38100" dist="38100" dir="2700000" algn="tl">
                  <a:srgbClr val="000000">
                    <a:alpha val="43137"/>
                  </a:srgbClr>
                </a:outerShdw>
              </a:effectLst>
              <a:latin typeface="Bahnschrift SemiLight SemiConde" panose="020B0502040204020203" pitchFamily="34" charset="0"/>
              <a:cs typeface="Segoe UI" panose="020B0502040204020203" pitchFamily="34" charset="0"/>
            </a:endParaRPr>
          </a:p>
          <a:p>
            <a:pPr algn="ctr"/>
            <a:r>
              <a:rPr lang="en-US" sz="2800" dirty="0">
                <a:effectLst>
                  <a:outerShdw blurRad="38100" dist="38100" dir="2700000" algn="tl">
                    <a:srgbClr val="000000">
                      <a:alpha val="43137"/>
                    </a:srgbClr>
                  </a:outerShdw>
                </a:effectLst>
                <a:latin typeface="Bahnschrift SemiLight SemiConde" panose="020B0502040204020203" pitchFamily="34" charset="0"/>
                <a:cs typeface="Segoe UI" panose="020B0502040204020203" pitchFamily="34" charset="0"/>
              </a:rPr>
              <a:t>* Digital delivery of W2s *</a:t>
            </a:r>
          </a:p>
          <a:p>
            <a:pPr marL="457200" indent="-457200" algn="ctr">
              <a:buFont typeface="Arial" panose="020B0604020202020204" pitchFamily="34" charset="0"/>
              <a:buChar char="•"/>
            </a:pPr>
            <a:endParaRPr lang="en-US" sz="2800" dirty="0">
              <a:effectLst>
                <a:outerShdw blurRad="38100" dist="38100" dir="2700000" algn="tl">
                  <a:srgbClr val="000000">
                    <a:alpha val="43137"/>
                  </a:srgbClr>
                </a:outerShdw>
              </a:effectLst>
              <a:latin typeface="Bahnschrift SemiLight SemiConde" panose="020B0502040204020203" pitchFamily="34" charset="0"/>
              <a:cs typeface="Segoe UI" panose="020B0502040204020203" pitchFamily="34" charset="0"/>
            </a:endParaRPr>
          </a:p>
          <a:p>
            <a:pPr algn="ctr"/>
            <a:r>
              <a:rPr lang="en-US" sz="2800" dirty="0">
                <a:effectLst>
                  <a:outerShdw blurRad="38100" dist="38100" dir="2700000" algn="tl">
                    <a:srgbClr val="000000">
                      <a:alpha val="43137"/>
                    </a:srgbClr>
                  </a:outerShdw>
                </a:effectLst>
                <a:latin typeface="Bahnschrift SemiLight SemiConde" panose="020B0502040204020203" pitchFamily="34" charset="0"/>
                <a:cs typeface="Segoe UI" panose="020B0502040204020203" pitchFamily="34" charset="0"/>
              </a:rPr>
              <a:t>* W2 Corrections *</a:t>
            </a:r>
          </a:p>
        </p:txBody>
      </p:sp>
    </p:spTree>
    <p:extLst>
      <p:ext uri="{BB962C8B-B14F-4D97-AF65-F5344CB8AC3E}">
        <p14:creationId xmlns:p14="http://schemas.microsoft.com/office/powerpoint/2010/main" val="29437452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805179" y="1935804"/>
            <a:ext cx="8581641" cy="2986392"/>
          </a:xfrm>
        </p:spPr>
        <p:txBody>
          <a:bodyPr>
            <a:noAutofit/>
          </a:bodyPr>
          <a:lstStyle/>
          <a:p>
            <a:pPr algn="ctr"/>
            <a:r>
              <a:rPr lang="en-US" sz="8800" cap="none" dirty="0">
                <a:solidFill>
                  <a:schemeClr val="tx1"/>
                </a:solidFill>
                <a:latin typeface="Brush Script MT" panose="03060802040406070304" pitchFamily="66" charset="0"/>
                <a:ea typeface="Segoe UI Black" panose="020B0A02040204020203" pitchFamily="34" charset="0"/>
              </a:rPr>
              <a:t>Merry Christmas </a:t>
            </a:r>
            <a:br>
              <a:rPr lang="en-US" sz="8800" cap="none" dirty="0">
                <a:solidFill>
                  <a:schemeClr val="tx1"/>
                </a:solidFill>
                <a:latin typeface="Brush Script MT" panose="03060802040406070304" pitchFamily="66" charset="0"/>
                <a:ea typeface="Segoe UI Black" panose="020B0A02040204020203" pitchFamily="34" charset="0"/>
              </a:rPr>
            </a:br>
            <a:r>
              <a:rPr lang="en-US" sz="8800" cap="none" dirty="0">
                <a:solidFill>
                  <a:schemeClr val="tx1"/>
                </a:solidFill>
                <a:latin typeface="Brush Script MT" panose="03060802040406070304" pitchFamily="66" charset="0"/>
                <a:ea typeface="Segoe UI Black" panose="020B0A02040204020203" pitchFamily="34" charset="0"/>
              </a:rPr>
              <a:t>&amp; Happy Holidays</a:t>
            </a:r>
          </a:p>
        </p:txBody>
      </p:sp>
    </p:spTree>
    <p:extLst>
      <p:ext uri="{BB962C8B-B14F-4D97-AF65-F5344CB8AC3E}">
        <p14:creationId xmlns:p14="http://schemas.microsoft.com/office/powerpoint/2010/main" val="416238215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Mesh</Template>
  <TotalTime>3421</TotalTime>
  <Words>802</Words>
  <Application>Microsoft Office PowerPoint</Application>
  <PresentationFormat>Widescreen</PresentationFormat>
  <Paragraphs>92</Paragraphs>
  <Slides>13</Slides>
  <Notes>11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Arial</vt:lpstr>
      <vt:lpstr>Bahnschrift Light SemiCondensed</vt:lpstr>
      <vt:lpstr>Bahnschrift SemiBold SemiConden</vt:lpstr>
      <vt:lpstr>Bahnschrift SemiLight SemiConde</vt:lpstr>
      <vt:lpstr>Brush Script MT</vt:lpstr>
      <vt:lpstr>Calibri</vt:lpstr>
      <vt:lpstr>Century Gothic</vt:lpstr>
      <vt:lpstr>Mesh</vt:lpstr>
      <vt:lpstr>PowerPoint Presentation</vt:lpstr>
      <vt:lpstr>PowerPoint Presentation</vt:lpstr>
      <vt:lpstr>PRELIMINARY CYE  CLOSING PROCEDURES</vt:lpstr>
      <vt:lpstr>NEW LAST YEAR</vt:lpstr>
      <vt:lpstr>UPDATES</vt:lpstr>
      <vt:lpstr>UPDATES CTD.</vt:lpstr>
      <vt:lpstr>CHECK LEGAL NAME</vt:lpstr>
      <vt:lpstr>LIFE INSURANCE  PREMIUM</vt:lpstr>
      <vt:lpstr>IRS PUBLICATION 15-B</vt:lpstr>
      <vt:lpstr>Final Reminders</vt:lpstr>
      <vt:lpstr>Final Reminders  CTD.</vt:lpstr>
      <vt:lpstr>Discussion &amp; UPDATES FOR 2026</vt:lpstr>
      <vt:lpstr>Merry Christmas  &amp; Happy Holidays</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2022 USPS Calendar Year end</dc:title>
  <dc:creator>Valarie Inboden</dc:creator>
  <cp:lastModifiedBy>Emma Schneider</cp:lastModifiedBy>
  <cp:revision>129</cp:revision>
  <cp:lastPrinted>2023-12-07T13:58:27Z</cp:lastPrinted>
  <dcterms:created xsi:type="dcterms:W3CDTF">2022-12-01T17:59:08Z</dcterms:created>
  <dcterms:modified xsi:type="dcterms:W3CDTF">2025-12-03T14:01:36Z</dcterms:modified>
</cp:coreProperties>
</file>