
<file path=[Content_Types].xml><?xml version="1.0" encoding="utf-8"?>
<Types xmlns="http://schemas.openxmlformats.org/package/2006/content-types">
  <Default Extension="bin" ContentType="application/vnd.openxmlformats-officedocument.oleObject"/>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01" r:id="rId1"/>
  </p:sldMasterIdLst>
  <p:notesMasterIdLst>
    <p:notesMasterId r:id="rId38"/>
  </p:notesMasterIdLst>
  <p:handoutMasterIdLst>
    <p:handoutMasterId r:id="rId39"/>
  </p:handoutMasterIdLst>
  <p:sldIdLst>
    <p:sldId id="302" r:id="rId2"/>
    <p:sldId id="2132322436" r:id="rId3"/>
    <p:sldId id="257" r:id="rId4"/>
    <p:sldId id="2132322442" r:id="rId5"/>
    <p:sldId id="2132322458" r:id="rId6"/>
    <p:sldId id="2132322384" r:id="rId7"/>
    <p:sldId id="2132322443" r:id="rId8"/>
    <p:sldId id="2132322445" r:id="rId9"/>
    <p:sldId id="2132322439" r:id="rId10"/>
    <p:sldId id="2132322397" r:id="rId11"/>
    <p:sldId id="2132322338" r:id="rId12"/>
    <p:sldId id="2132322431" r:id="rId13"/>
    <p:sldId id="2132322463" r:id="rId14"/>
    <p:sldId id="2132322368" r:id="rId15"/>
    <p:sldId id="2132322493" r:id="rId16"/>
    <p:sldId id="2132322369" r:id="rId17"/>
    <p:sldId id="2132322486" r:id="rId18"/>
    <p:sldId id="2132322400" r:id="rId19"/>
    <p:sldId id="2132322487" r:id="rId20"/>
    <p:sldId id="2132322484" r:id="rId21"/>
    <p:sldId id="2132322488" r:id="rId22"/>
    <p:sldId id="2132322485" r:id="rId23"/>
    <p:sldId id="2132322489" r:id="rId24"/>
    <p:sldId id="2132322441" r:id="rId25"/>
    <p:sldId id="2132322453" r:id="rId26"/>
    <p:sldId id="2132322440" r:id="rId27"/>
    <p:sldId id="2132322432" r:id="rId28"/>
    <p:sldId id="2132322421" r:id="rId29"/>
    <p:sldId id="616" r:id="rId30"/>
    <p:sldId id="2132322492" r:id="rId31"/>
    <p:sldId id="2132322433" r:id="rId32"/>
    <p:sldId id="613" r:id="rId33"/>
    <p:sldId id="2132322490" r:id="rId34"/>
    <p:sldId id="2132322494" r:id="rId35"/>
    <p:sldId id="2132322483" r:id="rId36"/>
    <p:sldId id="341" r:id="rId37"/>
  </p:sldIdLst>
  <p:sldSz cx="12192000" cy="6858000"/>
  <p:notesSz cx="9144000" cy="6858000"/>
  <p:defaultTex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2B96"/>
    <a:srgbClr val="3BE3A6"/>
    <a:srgbClr val="C993FF"/>
    <a:srgbClr val="FFFFFF"/>
    <a:srgbClr val="93323A"/>
    <a:srgbClr val="00CC99"/>
    <a:srgbClr val="9933FF"/>
    <a:srgbClr val="5B82FF"/>
    <a:srgbClr val="0033CC"/>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9283" autoAdjust="0"/>
    <p:restoredTop sz="94555" autoAdjust="0"/>
  </p:normalViewPr>
  <p:slideViewPr>
    <p:cSldViewPr snapToGrid="0" snapToObjects="1">
      <p:cViewPr varScale="1">
        <p:scale>
          <a:sx n="104" d="100"/>
          <a:sy n="104" d="100"/>
        </p:scale>
        <p:origin x="1200"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8568"/>
    </p:cViewPr>
  </p:sorterViewPr>
  <p:notesViewPr>
    <p:cSldViewPr snapToGrid="0" snapToObjects="1">
      <p:cViewPr varScale="1">
        <p:scale>
          <a:sx n="111" d="100"/>
          <a:sy n="111" d="100"/>
        </p:scale>
        <p:origin x="253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E. Cash, Ed.D." userId="655d667a-c3b4-40e6-ad69-25a127492cf5" providerId="ADAL" clId="{230E202E-3F5B-47DD-8077-C8079B18C661}"/>
    <pc:docChg chg="modSld">
      <pc:chgData name="Paul E. Cash, Ed.D." userId="655d667a-c3b4-40e6-ad69-25a127492cf5" providerId="ADAL" clId="{230E202E-3F5B-47DD-8077-C8079B18C661}" dt="2025-11-21T20:57:14.721" v="26" actId="6549"/>
      <pc:docMkLst>
        <pc:docMk/>
      </pc:docMkLst>
      <pc:sldChg chg="modNotes">
        <pc:chgData name="Paul E. Cash, Ed.D." userId="655d667a-c3b4-40e6-ad69-25a127492cf5" providerId="ADAL" clId="{230E202E-3F5B-47DD-8077-C8079B18C661}" dt="2025-11-21T20:57:14.721" v="26" actId="6549"/>
        <pc:sldMkLst>
          <pc:docMk/>
          <pc:sldMk cId="3951084137" sldId="341"/>
        </pc:sldMkLst>
      </pc:sldChg>
      <pc:sldChg chg="modNotes">
        <pc:chgData name="Paul E. Cash, Ed.D." userId="655d667a-c3b4-40e6-ad69-25a127492cf5" providerId="ADAL" clId="{230E202E-3F5B-47DD-8077-C8079B18C661}" dt="2025-11-21T20:56:59.741" v="18" actId="6549"/>
        <pc:sldMkLst>
          <pc:docMk/>
          <pc:sldMk cId="4191079133" sldId="613"/>
        </pc:sldMkLst>
      </pc:sldChg>
      <pc:sldChg chg="modNotes">
        <pc:chgData name="Paul E. Cash, Ed.D." userId="655d667a-c3b4-40e6-ad69-25a127492cf5" providerId="ADAL" clId="{230E202E-3F5B-47DD-8077-C8079B18C661}" dt="2025-11-21T20:56:54.952" v="16" actId="6549"/>
        <pc:sldMkLst>
          <pc:docMk/>
          <pc:sldMk cId="3351637453" sldId="616"/>
        </pc:sldMkLst>
      </pc:sldChg>
      <pc:sldChg chg="modNotes">
        <pc:chgData name="Paul E. Cash, Ed.D." userId="655d667a-c3b4-40e6-ad69-25a127492cf5" providerId="ADAL" clId="{230E202E-3F5B-47DD-8077-C8079B18C661}" dt="2025-11-21T20:56:27.473" v="6" actId="6549"/>
        <pc:sldMkLst>
          <pc:docMk/>
          <pc:sldMk cId="3282293873" sldId="2132322338"/>
        </pc:sldMkLst>
      </pc:sldChg>
      <pc:sldChg chg="modNotes">
        <pc:chgData name="Paul E. Cash, Ed.D." userId="655d667a-c3b4-40e6-ad69-25a127492cf5" providerId="ADAL" clId="{230E202E-3F5B-47DD-8077-C8079B18C661}" dt="2025-11-21T20:56:30.686" v="7" actId="6549"/>
        <pc:sldMkLst>
          <pc:docMk/>
          <pc:sldMk cId="612782728" sldId="2132322368"/>
        </pc:sldMkLst>
      </pc:sldChg>
      <pc:sldChg chg="modNotes">
        <pc:chgData name="Paul E. Cash, Ed.D." userId="655d667a-c3b4-40e6-ad69-25a127492cf5" providerId="ADAL" clId="{230E202E-3F5B-47DD-8077-C8079B18C661}" dt="2025-11-21T20:56:36.611" v="9" actId="6549"/>
        <pc:sldMkLst>
          <pc:docMk/>
          <pc:sldMk cId="4066677089" sldId="2132322369"/>
        </pc:sldMkLst>
      </pc:sldChg>
      <pc:sldChg chg="modNotes">
        <pc:chgData name="Paul E. Cash, Ed.D." userId="655d667a-c3b4-40e6-ad69-25a127492cf5" providerId="ADAL" clId="{230E202E-3F5B-47DD-8077-C8079B18C661}" dt="2025-11-21T20:56:24.962" v="5" actId="6549"/>
        <pc:sldMkLst>
          <pc:docMk/>
          <pc:sldMk cId="2926957839" sldId="2132322397"/>
        </pc:sldMkLst>
      </pc:sldChg>
      <pc:sldChg chg="modNotes">
        <pc:chgData name="Paul E. Cash, Ed.D." userId="655d667a-c3b4-40e6-ad69-25a127492cf5" providerId="ADAL" clId="{230E202E-3F5B-47DD-8077-C8079B18C661}" dt="2025-11-21T20:56:38.863" v="10" actId="6549"/>
        <pc:sldMkLst>
          <pc:docMk/>
          <pc:sldMk cId="949547849" sldId="2132322400"/>
        </pc:sldMkLst>
      </pc:sldChg>
      <pc:sldChg chg="modNotes">
        <pc:chgData name="Paul E. Cash, Ed.D." userId="655d667a-c3b4-40e6-ad69-25a127492cf5" providerId="ADAL" clId="{230E202E-3F5B-47DD-8077-C8079B18C661}" dt="2025-11-21T20:56:52.588" v="15" actId="6549"/>
        <pc:sldMkLst>
          <pc:docMk/>
          <pc:sldMk cId="93471280" sldId="2132322421"/>
        </pc:sldMkLst>
      </pc:sldChg>
      <pc:sldChg chg="modNotes">
        <pc:chgData name="Paul E. Cash, Ed.D." userId="655d667a-c3b4-40e6-ad69-25a127492cf5" providerId="ADAL" clId="{230E202E-3F5B-47DD-8077-C8079B18C661}" dt="2025-11-21T20:56:11.605" v="0" actId="6549"/>
        <pc:sldMkLst>
          <pc:docMk/>
          <pc:sldMk cId="2354807965" sldId="2132322436"/>
        </pc:sldMkLst>
      </pc:sldChg>
      <pc:sldChg chg="modNotes">
        <pc:chgData name="Paul E. Cash, Ed.D." userId="655d667a-c3b4-40e6-ad69-25a127492cf5" providerId="ADAL" clId="{230E202E-3F5B-47DD-8077-C8079B18C661}" dt="2025-11-21T20:56:22.788" v="4" actId="6549"/>
        <pc:sldMkLst>
          <pc:docMk/>
          <pc:sldMk cId="4186115734" sldId="2132322439"/>
        </pc:sldMkLst>
      </pc:sldChg>
      <pc:sldChg chg="modNotes">
        <pc:chgData name="Paul E. Cash, Ed.D." userId="655d667a-c3b4-40e6-ad69-25a127492cf5" providerId="ADAL" clId="{230E202E-3F5B-47DD-8077-C8079B18C661}" dt="2025-11-21T20:56:50.236" v="14" actId="6549"/>
        <pc:sldMkLst>
          <pc:docMk/>
          <pc:sldMk cId="4021118519" sldId="2132322440"/>
        </pc:sldMkLst>
      </pc:sldChg>
      <pc:sldChg chg="modNotes">
        <pc:chgData name="Paul E. Cash, Ed.D." userId="655d667a-c3b4-40e6-ad69-25a127492cf5" providerId="ADAL" clId="{230E202E-3F5B-47DD-8077-C8079B18C661}" dt="2025-11-21T20:56:18.261" v="2" actId="6549"/>
        <pc:sldMkLst>
          <pc:docMk/>
          <pc:sldMk cId="3662133401" sldId="2132322443"/>
        </pc:sldMkLst>
      </pc:sldChg>
      <pc:sldChg chg="modNotes">
        <pc:chgData name="Paul E. Cash, Ed.D." userId="655d667a-c3b4-40e6-ad69-25a127492cf5" providerId="ADAL" clId="{230E202E-3F5B-47DD-8077-C8079B18C661}" dt="2025-11-21T20:56:20.539" v="3" actId="6549"/>
        <pc:sldMkLst>
          <pc:docMk/>
          <pc:sldMk cId="4187452664" sldId="2132322445"/>
        </pc:sldMkLst>
      </pc:sldChg>
      <pc:sldChg chg="modNotes">
        <pc:chgData name="Paul E. Cash, Ed.D." userId="655d667a-c3b4-40e6-ad69-25a127492cf5" providerId="ADAL" clId="{230E202E-3F5B-47DD-8077-C8079B18C661}" dt="2025-11-21T20:56:47.046" v="13" actId="6549"/>
        <pc:sldMkLst>
          <pc:docMk/>
          <pc:sldMk cId="974344638" sldId="2132322453"/>
        </pc:sldMkLst>
      </pc:sldChg>
      <pc:sldChg chg="modNotes">
        <pc:chgData name="Paul E. Cash, Ed.D." userId="655d667a-c3b4-40e6-ad69-25a127492cf5" providerId="ADAL" clId="{230E202E-3F5B-47DD-8077-C8079B18C661}" dt="2025-11-21T20:56:15.660" v="1" actId="6549"/>
        <pc:sldMkLst>
          <pc:docMk/>
          <pc:sldMk cId="3264236955" sldId="2132322458"/>
        </pc:sldMkLst>
      </pc:sldChg>
      <pc:sldChg chg="modNotes">
        <pc:chgData name="Paul E. Cash, Ed.D." userId="655d667a-c3b4-40e6-ad69-25a127492cf5" providerId="ADAL" clId="{230E202E-3F5B-47DD-8077-C8079B18C661}" dt="2025-11-21T20:57:08.469" v="22" actId="6549"/>
        <pc:sldMkLst>
          <pc:docMk/>
          <pc:sldMk cId="339454929" sldId="2132322483"/>
        </pc:sldMkLst>
      </pc:sldChg>
      <pc:sldChg chg="modNotes">
        <pc:chgData name="Paul E. Cash, Ed.D." userId="655d667a-c3b4-40e6-ad69-25a127492cf5" providerId="ADAL" clId="{230E202E-3F5B-47DD-8077-C8079B18C661}" dt="2025-11-21T20:56:41.366" v="11" actId="6549"/>
        <pc:sldMkLst>
          <pc:docMk/>
          <pc:sldMk cId="4125687210" sldId="2132322484"/>
        </pc:sldMkLst>
      </pc:sldChg>
      <pc:sldChg chg="modNotes">
        <pc:chgData name="Paul E. Cash, Ed.D." userId="655d667a-c3b4-40e6-ad69-25a127492cf5" providerId="ADAL" clId="{230E202E-3F5B-47DD-8077-C8079B18C661}" dt="2025-11-21T20:56:43.831" v="12" actId="6549"/>
        <pc:sldMkLst>
          <pc:docMk/>
          <pc:sldMk cId="2339319490" sldId="2132322485"/>
        </pc:sldMkLst>
      </pc:sldChg>
      <pc:sldChg chg="modNotes">
        <pc:chgData name="Paul E. Cash, Ed.D." userId="655d667a-c3b4-40e6-ad69-25a127492cf5" providerId="ADAL" clId="{230E202E-3F5B-47DD-8077-C8079B18C661}" dt="2025-11-21T20:57:03.773" v="20" actId="6549"/>
        <pc:sldMkLst>
          <pc:docMk/>
          <pc:sldMk cId="1471348876" sldId="2132322490"/>
        </pc:sldMkLst>
      </pc:sldChg>
      <pc:sldChg chg="modNotes">
        <pc:chgData name="Paul E. Cash, Ed.D." userId="655d667a-c3b4-40e6-ad69-25a127492cf5" providerId="ADAL" clId="{230E202E-3F5B-47DD-8077-C8079B18C661}" dt="2025-11-21T20:56:57.060" v="17" actId="6549"/>
        <pc:sldMkLst>
          <pc:docMk/>
          <pc:sldMk cId="1390357046" sldId="2132322492"/>
        </pc:sldMkLst>
      </pc:sldChg>
      <pc:sldChg chg="modNotes">
        <pc:chgData name="Paul E. Cash, Ed.D." userId="655d667a-c3b4-40e6-ad69-25a127492cf5" providerId="ADAL" clId="{230E202E-3F5B-47DD-8077-C8079B18C661}" dt="2025-11-21T20:56:33.444" v="8" actId="6549"/>
        <pc:sldMkLst>
          <pc:docMk/>
          <pc:sldMk cId="2972620792" sldId="2132322493"/>
        </pc:sldMkLst>
      </pc:sldChg>
      <pc:sldChg chg="modNotes">
        <pc:chgData name="Paul E. Cash, Ed.D." userId="655d667a-c3b4-40e6-ad69-25a127492cf5" providerId="ADAL" clId="{230E202E-3F5B-47DD-8077-C8079B18C661}" dt="2025-11-21T20:57:06.293" v="21" actId="6549"/>
        <pc:sldMkLst>
          <pc:docMk/>
          <pc:sldMk cId="1851094499" sldId="2132322494"/>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3" Type="http://schemas.openxmlformats.org/officeDocument/2006/relationships/oleObject" Target="file:///\\fs-04397ccfcf845cd51.td.dom\share\Templeton\Metrostudy\2025\3Q25\3Q25_TX_Regional_Observed_Survey.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https://zondahome-my.sharepoint.com/personal/pcash_zondahome_com/Documents/Documents/Jarrell%20ISD/Jarrell%20ISD%2025_26%20DRAFT_pc.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dirty="0"/>
              <a:t>Austin-Round Rock </a:t>
            </a:r>
          </a:p>
          <a:p>
            <a:pPr>
              <a:defRPr/>
            </a:pPr>
            <a:r>
              <a:rPr lang="en-US" dirty="0"/>
              <a:t>MSA Employment </a:t>
            </a:r>
          </a:p>
          <a:p>
            <a:pPr>
              <a:defRPr/>
            </a:pPr>
            <a:r>
              <a:rPr lang="en-US" dirty="0"/>
              <a:t>by Sector</a:t>
            </a:r>
          </a:p>
        </c:rich>
      </c:tx>
      <c:layout>
        <c:manualLayout>
          <c:xMode val="edge"/>
          <c:yMode val="edge"/>
          <c:x val="0.3563425288450679"/>
          <c:y val="0.40118349808149245"/>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9619944432150477"/>
          <c:y val="0.10584139990605024"/>
          <c:w val="0.59242322870757247"/>
          <c:h val="0.8132499779890705"/>
        </c:manualLayout>
      </c:layout>
      <c:doughnutChart>
        <c:varyColors val="1"/>
        <c:ser>
          <c:idx val="0"/>
          <c:order val="0"/>
          <c:explosion val="5"/>
          <c:dPt>
            <c:idx val="0"/>
            <c:bubble3D val="0"/>
            <c:spPr>
              <a:solidFill>
                <a:srgbClr val="C993FF"/>
              </a:solidFill>
              <a:ln w="19050">
                <a:solidFill>
                  <a:srgbClr val="9933FF"/>
                </a:solidFill>
              </a:ln>
              <a:effectLst/>
            </c:spPr>
            <c:extLst>
              <c:ext xmlns:c16="http://schemas.microsoft.com/office/drawing/2014/chart" uri="{C3380CC4-5D6E-409C-BE32-E72D297353CC}">
                <c16:uniqueId val="{00000001-EEDC-46D8-8090-7CDA7DB8D7C4}"/>
              </c:ext>
            </c:extLst>
          </c:dPt>
          <c:dPt>
            <c:idx val="1"/>
            <c:bubble3D val="0"/>
            <c:spPr>
              <a:solidFill>
                <a:schemeClr val="accent2">
                  <a:lumMod val="40000"/>
                  <a:lumOff val="60000"/>
                </a:schemeClr>
              </a:solidFill>
              <a:ln w="19050">
                <a:solidFill>
                  <a:schemeClr val="accent2">
                    <a:lumMod val="75000"/>
                  </a:schemeClr>
                </a:solidFill>
              </a:ln>
              <a:effectLst/>
            </c:spPr>
            <c:extLst>
              <c:ext xmlns:c16="http://schemas.microsoft.com/office/drawing/2014/chart" uri="{C3380CC4-5D6E-409C-BE32-E72D297353CC}">
                <c16:uniqueId val="{00000003-EEDC-46D8-8090-7CDA7DB8D7C4}"/>
              </c:ext>
            </c:extLst>
          </c:dPt>
          <c:dPt>
            <c:idx val="2"/>
            <c:bubble3D val="0"/>
            <c:spPr>
              <a:solidFill>
                <a:schemeClr val="accent3">
                  <a:lumMod val="40000"/>
                  <a:lumOff val="60000"/>
                </a:schemeClr>
              </a:solidFill>
              <a:ln w="19050">
                <a:solidFill>
                  <a:schemeClr val="accent3"/>
                </a:solidFill>
              </a:ln>
              <a:effectLst/>
            </c:spPr>
            <c:extLst>
              <c:ext xmlns:c16="http://schemas.microsoft.com/office/drawing/2014/chart" uri="{C3380CC4-5D6E-409C-BE32-E72D297353CC}">
                <c16:uniqueId val="{00000005-EEDC-46D8-8090-7CDA7DB8D7C4}"/>
              </c:ext>
            </c:extLst>
          </c:dPt>
          <c:dPt>
            <c:idx val="3"/>
            <c:bubble3D val="0"/>
            <c:spPr>
              <a:solidFill>
                <a:schemeClr val="accent4">
                  <a:lumMod val="40000"/>
                  <a:lumOff val="60000"/>
                </a:schemeClr>
              </a:solidFill>
              <a:ln w="19050">
                <a:solidFill>
                  <a:schemeClr val="accent4"/>
                </a:solidFill>
              </a:ln>
              <a:effectLst/>
            </c:spPr>
            <c:extLst>
              <c:ext xmlns:c16="http://schemas.microsoft.com/office/drawing/2014/chart" uri="{C3380CC4-5D6E-409C-BE32-E72D297353CC}">
                <c16:uniqueId val="{00000007-EEDC-46D8-8090-7CDA7DB8D7C4}"/>
              </c:ext>
            </c:extLst>
          </c:dPt>
          <c:dPt>
            <c:idx val="4"/>
            <c:bubble3D val="0"/>
            <c:spPr>
              <a:solidFill>
                <a:schemeClr val="accent5">
                  <a:lumMod val="60000"/>
                  <a:lumOff val="40000"/>
                </a:schemeClr>
              </a:solidFill>
              <a:ln w="19050">
                <a:solidFill>
                  <a:schemeClr val="accent5"/>
                </a:solidFill>
              </a:ln>
              <a:effectLst/>
            </c:spPr>
            <c:extLst>
              <c:ext xmlns:c16="http://schemas.microsoft.com/office/drawing/2014/chart" uri="{C3380CC4-5D6E-409C-BE32-E72D297353CC}">
                <c16:uniqueId val="{00000009-EEDC-46D8-8090-7CDA7DB8D7C4}"/>
              </c:ext>
            </c:extLst>
          </c:dPt>
          <c:dPt>
            <c:idx val="5"/>
            <c:bubble3D val="0"/>
            <c:spPr>
              <a:solidFill>
                <a:schemeClr val="accent6"/>
              </a:solidFill>
              <a:ln w="19050">
                <a:solidFill>
                  <a:schemeClr val="accent6">
                    <a:lumMod val="50000"/>
                  </a:schemeClr>
                </a:solidFill>
              </a:ln>
              <a:effectLst/>
            </c:spPr>
            <c:extLst>
              <c:ext xmlns:c16="http://schemas.microsoft.com/office/drawing/2014/chart" uri="{C3380CC4-5D6E-409C-BE32-E72D297353CC}">
                <c16:uniqueId val="{0000000B-EEDC-46D8-8090-7CDA7DB8D7C4}"/>
              </c:ext>
            </c:extLst>
          </c:dPt>
          <c:dPt>
            <c:idx val="6"/>
            <c:bubble3D val="0"/>
            <c:spPr>
              <a:solidFill>
                <a:schemeClr val="accent1">
                  <a:lumMod val="40000"/>
                  <a:lumOff val="60000"/>
                </a:schemeClr>
              </a:solidFill>
              <a:ln w="19050">
                <a:solidFill>
                  <a:schemeClr val="accent1"/>
                </a:solidFill>
              </a:ln>
              <a:effectLst/>
            </c:spPr>
            <c:extLst>
              <c:ext xmlns:c16="http://schemas.microsoft.com/office/drawing/2014/chart" uri="{C3380CC4-5D6E-409C-BE32-E72D297353CC}">
                <c16:uniqueId val="{0000000D-EEDC-46D8-8090-7CDA7DB8D7C4}"/>
              </c:ext>
            </c:extLst>
          </c:dPt>
          <c:dPt>
            <c:idx val="7"/>
            <c:bubble3D val="0"/>
            <c:spPr>
              <a:solidFill>
                <a:srgbClr val="00D1CC"/>
              </a:solidFill>
              <a:ln w="19050">
                <a:solidFill>
                  <a:srgbClr val="009999"/>
                </a:solidFill>
              </a:ln>
              <a:effectLst/>
            </c:spPr>
            <c:extLst>
              <c:ext xmlns:c16="http://schemas.microsoft.com/office/drawing/2014/chart" uri="{C3380CC4-5D6E-409C-BE32-E72D297353CC}">
                <c16:uniqueId val="{0000000F-EEDC-46D8-8090-7CDA7DB8D7C4}"/>
              </c:ext>
            </c:extLst>
          </c:dPt>
          <c:dPt>
            <c:idx val="8"/>
            <c:bubble3D val="0"/>
            <c:spPr>
              <a:solidFill>
                <a:srgbClr val="FFDA71"/>
              </a:solidFill>
              <a:ln w="19050">
                <a:solidFill>
                  <a:srgbClr val="CC9900"/>
                </a:solidFill>
              </a:ln>
              <a:effectLst/>
            </c:spPr>
            <c:extLst>
              <c:ext xmlns:c16="http://schemas.microsoft.com/office/drawing/2014/chart" uri="{C3380CC4-5D6E-409C-BE32-E72D297353CC}">
                <c16:uniqueId val="{00000011-EEDC-46D8-8090-7CDA7DB8D7C4}"/>
              </c:ext>
            </c:extLst>
          </c:dPt>
          <c:dPt>
            <c:idx val="9"/>
            <c:bubble3D val="0"/>
            <c:spPr>
              <a:solidFill>
                <a:srgbClr val="5B82FF"/>
              </a:solidFill>
              <a:ln w="19050">
                <a:solidFill>
                  <a:srgbClr val="0033CC"/>
                </a:solidFill>
              </a:ln>
              <a:effectLst/>
            </c:spPr>
            <c:extLst>
              <c:ext xmlns:c16="http://schemas.microsoft.com/office/drawing/2014/chart" uri="{C3380CC4-5D6E-409C-BE32-E72D297353CC}">
                <c16:uniqueId val="{00000013-EEDC-46D8-8090-7CDA7DB8D7C4}"/>
              </c:ext>
            </c:extLst>
          </c:dPt>
          <c:dLbls>
            <c:dLbl>
              <c:idx val="0"/>
              <c:layout>
                <c:manualLayout>
                  <c:x val="0.13212122192194301"/>
                  <c:y val="-6.4139504911291875E-3"/>
                </c:manualLayout>
              </c:layout>
              <c:showLegendKey val="0"/>
              <c:showVal val="0"/>
              <c:showCatName val="1"/>
              <c:showSerName val="0"/>
              <c:showPercent val="1"/>
              <c:showBubbleSize val="0"/>
              <c:extLst>
                <c:ext xmlns:c15="http://schemas.microsoft.com/office/drawing/2012/chart" uri="{CE6537A1-D6FC-4f65-9D91-7224C49458BB}">
                  <c15:layout>
                    <c:manualLayout>
                      <c:w val="0.21151516105175372"/>
                      <c:h val="0.160940088164026"/>
                    </c:manualLayout>
                  </c15:layout>
                </c:ext>
                <c:ext xmlns:c16="http://schemas.microsoft.com/office/drawing/2014/chart" uri="{C3380CC4-5D6E-409C-BE32-E72D297353CC}">
                  <c16:uniqueId val="{00000001-EEDC-46D8-8090-7CDA7DB8D7C4}"/>
                </c:ext>
              </c:extLst>
            </c:dLbl>
            <c:dLbl>
              <c:idx val="1"/>
              <c:layout>
                <c:manualLayout>
                  <c:x val="0.1195025759012313"/>
                  <c:y val="-1.1808773943670719E-16"/>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EDC-46D8-8090-7CDA7DB8D7C4}"/>
                </c:ext>
              </c:extLst>
            </c:dLbl>
            <c:dLbl>
              <c:idx val="2"/>
              <c:layout>
                <c:manualLayout>
                  <c:x val="0.17102122107052861"/>
                  <c:y val="4.1391484477236326E-2"/>
                </c:manualLayout>
              </c:layout>
              <c:showLegendKey val="0"/>
              <c:showVal val="0"/>
              <c:showCatName val="1"/>
              <c:showSerName val="0"/>
              <c:showPercent val="1"/>
              <c:showBubbleSize val="0"/>
              <c:extLst>
                <c:ext xmlns:c15="http://schemas.microsoft.com/office/drawing/2012/chart" uri="{CE6537A1-D6FC-4f65-9D91-7224C49458BB}">
                  <c15:layout>
                    <c:manualLayout>
                      <c:w val="0.23405621200475091"/>
                      <c:h val="0.16788515161839118"/>
                    </c:manualLayout>
                  </c15:layout>
                </c:ext>
                <c:ext xmlns:c16="http://schemas.microsoft.com/office/drawing/2014/chart" uri="{C3380CC4-5D6E-409C-BE32-E72D297353CC}">
                  <c16:uniqueId val="{00000005-EEDC-46D8-8090-7CDA7DB8D7C4}"/>
                </c:ext>
              </c:extLst>
            </c:dLbl>
            <c:dLbl>
              <c:idx val="3"/>
              <c:layout>
                <c:manualLayout>
                  <c:x val="-2.4980833693023233E-2"/>
                  <c:y val="8.997958588828741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EDC-46D8-8090-7CDA7DB8D7C4}"/>
                </c:ext>
              </c:extLst>
            </c:dLbl>
            <c:dLbl>
              <c:idx val="4"/>
              <c:layout>
                <c:manualLayout>
                  <c:x val="-0.10681483963144126"/>
                  <c:y val="7.160934619610125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EEDC-46D8-8090-7CDA7DB8D7C4}"/>
                </c:ext>
              </c:extLst>
            </c:dLbl>
            <c:dLbl>
              <c:idx val="5"/>
              <c:layout>
                <c:manualLayout>
                  <c:x val="-0.12037197673790949"/>
                  <c:y val="5.620771098911375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EEDC-46D8-8090-7CDA7DB8D7C4}"/>
                </c:ext>
              </c:extLst>
            </c:dLbl>
            <c:dLbl>
              <c:idx val="6"/>
              <c:layout>
                <c:manualLayout>
                  <c:x val="-0.11067220207272979"/>
                  <c:y val="-4.741017490075941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EEDC-46D8-8090-7CDA7DB8D7C4}"/>
                </c:ext>
              </c:extLst>
            </c:dLbl>
            <c:dLbl>
              <c:idx val="7"/>
              <c:layout>
                <c:manualLayout>
                  <c:x val="-4.7317107797479269E-3"/>
                  <c:y val="-9.3703671094919325E-2"/>
                </c:manualLayout>
              </c:layout>
              <c:showLegendKey val="0"/>
              <c:showVal val="0"/>
              <c:showCatName val="1"/>
              <c:showSerName val="0"/>
              <c:showPercent val="1"/>
              <c:showBubbleSize val="0"/>
              <c:extLst>
                <c:ext xmlns:c15="http://schemas.microsoft.com/office/drawing/2012/chart" uri="{CE6537A1-D6FC-4f65-9D91-7224C49458BB}">
                  <c15:layout>
                    <c:manualLayout>
                      <c:w val="0.24444824180928895"/>
                      <c:h val="0.12485501496469775"/>
                    </c:manualLayout>
                  </c15:layout>
                </c:ext>
                <c:ext xmlns:c16="http://schemas.microsoft.com/office/drawing/2014/chart" uri="{C3380CC4-5D6E-409C-BE32-E72D297353CC}">
                  <c16:uniqueId val="{0000000F-EEDC-46D8-8090-7CDA7DB8D7C4}"/>
                </c:ext>
              </c:extLst>
            </c:dLbl>
            <c:dLbl>
              <c:idx val="8"/>
              <c:layout>
                <c:manualLayout>
                  <c:x val="4.7315332706971622E-2"/>
                  <c:y val="-8.695656929177304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EEDC-46D8-8090-7CDA7DB8D7C4}"/>
                </c:ext>
              </c:extLst>
            </c:dLbl>
            <c:dLbl>
              <c:idx val="9"/>
              <c:layout>
                <c:manualLayout>
                  <c:x val="6.9588369284346224E-2"/>
                  <c:y val="-5.475040257648953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3-EEDC-46D8-8090-7CDA7DB8D7C4}"/>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DFW!$A$2:$A$11</c:f>
              <c:strCache>
                <c:ptCount val="10"/>
                <c:pt idx="0">
                  <c:v>Mining, Logging &amp; Construction</c:v>
                </c:pt>
                <c:pt idx="1">
                  <c:v>Manufacturing</c:v>
                </c:pt>
                <c:pt idx="2">
                  <c:v>Trade, Transport, &amp; Utilities</c:v>
                </c:pt>
                <c:pt idx="3">
                  <c:v>Information</c:v>
                </c:pt>
                <c:pt idx="4">
                  <c:v>Financial Activites</c:v>
                </c:pt>
                <c:pt idx="5">
                  <c:v>Professional &amp; Business Services</c:v>
                </c:pt>
                <c:pt idx="6">
                  <c:v>Education &amp; Health Services</c:v>
                </c:pt>
                <c:pt idx="7">
                  <c:v>Leisure &amp; Hospitality</c:v>
                </c:pt>
                <c:pt idx="8">
                  <c:v>Other Services</c:v>
                </c:pt>
                <c:pt idx="9">
                  <c:v>Government</c:v>
                </c:pt>
              </c:strCache>
            </c:strRef>
          </c:cat>
          <c:val>
            <c:numRef>
              <c:f>DFW!$B$2:$B$11</c:f>
              <c:numCache>
                <c:formatCode>#,##0</c:formatCode>
                <c:ptCount val="10"/>
                <c:pt idx="0">
                  <c:v>89400</c:v>
                </c:pt>
                <c:pt idx="1">
                  <c:v>72800</c:v>
                </c:pt>
                <c:pt idx="2">
                  <c:v>211100</c:v>
                </c:pt>
                <c:pt idx="3">
                  <c:v>48100</c:v>
                </c:pt>
                <c:pt idx="4">
                  <c:v>90700</c:v>
                </c:pt>
                <c:pt idx="5">
                  <c:v>275000</c:v>
                </c:pt>
                <c:pt idx="6">
                  <c:v>166800</c:v>
                </c:pt>
                <c:pt idx="7">
                  <c:v>152200</c:v>
                </c:pt>
                <c:pt idx="8">
                  <c:v>54100</c:v>
                </c:pt>
                <c:pt idx="9">
                  <c:v>208200</c:v>
                </c:pt>
              </c:numCache>
            </c:numRef>
          </c:val>
          <c:extLst>
            <c:ext xmlns:c16="http://schemas.microsoft.com/office/drawing/2014/chart" uri="{C3380CC4-5D6E-409C-BE32-E72D297353CC}">
              <c16:uniqueId val="{00000014-EEDC-46D8-8090-7CDA7DB8D7C4}"/>
            </c:ext>
          </c:extLst>
        </c:ser>
        <c:dLbls>
          <c:showLegendKey val="0"/>
          <c:showVal val="0"/>
          <c:showCatName val="0"/>
          <c:showSerName val="0"/>
          <c:showPercent val="0"/>
          <c:showBubbleSize val="0"/>
          <c:showLeaderLines val="0"/>
        </c:dLbls>
        <c:firstSliceAng val="7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9050">
      <a:solidFill>
        <a:sysClr val="windowText" lastClr="000000"/>
      </a:solidFill>
    </a:ln>
    <a:effectLst/>
  </c:spPr>
  <c:txPr>
    <a:bodyPr/>
    <a:lstStyle/>
    <a:p>
      <a:pPr>
        <a:defRPr>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n-US" dirty="0"/>
              <a:t>Unemployment Rate, Year-Over-Year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US"/>
        </a:p>
      </c:txPr>
    </c:title>
    <c:autoTitleDeleted val="0"/>
    <c:plotArea>
      <c:layout/>
      <c:barChart>
        <c:barDir val="bar"/>
        <c:grouping val="clustered"/>
        <c:varyColors val="0"/>
        <c:ser>
          <c:idx val="56"/>
          <c:order val="56"/>
          <c:tx>
            <c:strRef>
              <c:f>'Austin MSA'!$A$81</c:f>
              <c:strCache>
                <c:ptCount val="1"/>
                <c:pt idx="0">
                  <c:v>Aug-24</c:v>
                </c:pt>
              </c:strCache>
            </c:strRef>
          </c:tx>
          <c:spPr>
            <a:solidFill>
              <a:schemeClr val="accent5"/>
            </a:solidFill>
            <a:ln>
              <a:noFill/>
            </a:ln>
            <a:effectLst/>
          </c:spPr>
          <c:invertIfNegative val="0"/>
          <c:cat>
            <c:strRef>
              <c:f>('Austin MSA'!$B$1:$C$1,'Austin MSA'!$L$1)</c:f>
              <c:strCache>
                <c:ptCount val="3"/>
                <c:pt idx="0">
                  <c:v>Travis Co.</c:v>
                </c:pt>
                <c:pt idx="1">
                  <c:v>Williamson Co.</c:v>
                </c:pt>
                <c:pt idx="2">
                  <c:v>Austin-Round Rock MSA</c:v>
                </c:pt>
              </c:strCache>
              <c:extLst/>
            </c:strRef>
          </c:cat>
          <c:val>
            <c:numRef>
              <c:f>('Austin MSA'!$B$81:$C$81,'Austin MSA'!$L$81)</c:f>
              <c:numCache>
                <c:formatCode>#0.0</c:formatCode>
                <c:ptCount val="3"/>
                <c:pt idx="0">
                  <c:v>3.6</c:v>
                </c:pt>
                <c:pt idx="1">
                  <c:v>3.8</c:v>
                </c:pt>
                <c:pt idx="2" formatCode="General">
                  <c:v>3.7</c:v>
                </c:pt>
              </c:numCache>
              <c:extLst/>
            </c:numRef>
          </c:val>
          <c:extLst xmlns:c15="http://schemas.microsoft.com/office/drawing/2012/chart">
            <c:ext xmlns:c16="http://schemas.microsoft.com/office/drawing/2014/chart" uri="{C3380CC4-5D6E-409C-BE32-E72D297353CC}">
              <c16:uniqueId val="{00000000-27AB-480F-9A7D-4B6AE2AF6AFA}"/>
            </c:ext>
          </c:extLst>
        </c:ser>
        <c:ser>
          <c:idx val="64"/>
          <c:order val="64"/>
          <c:tx>
            <c:strRef>
              <c:f>'Austin MSA'!$A$93</c:f>
              <c:strCache>
                <c:ptCount val="1"/>
                <c:pt idx="0">
                  <c:v>Aug-25</c:v>
                </c:pt>
              </c:strCache>
            </c:strRef>
          </c:tx>
          <c:spPr>
            <a:solidFill>
              <a:srgbClr val="00CC99"/>
            </a:solidFill>
            <a:ln>
              <a:noFill/>
            </a:ln>
            <a:effectLst/>
          </c:spPr>
          <c:invertIfNegative val="0"/>
          <c:cat>
            <c:strLit>
              <c:ptCount val="3"/>
              <c:pt idx="0">
                <c:v>Travis Co.</c:v>
              </c:pt>
              <c:pt idx="1">
                <c:v>Williamson Co.</c:v>
              </c:pt>
              <c:pt idx="2">
                <c:v>Austin-Round Rock MSA</c:v>
              </c:pt>
              <c:extLst>
                <c:ext xmlns:c15="http://schemas.microsoft.com/office/drawing/2012/chart" uri="{02D57815-91ED-43cb-92C2-25804820EDAC}">
                  <c15:autoCat val="1"/>
                </c:ext>
              </c:extLst>
            </c:strLit>
          </c:cat>
          <c:val>
            <c:numRef>
              <c:f>('Austin MSA'!$B$93:$C$93,'Austin MSA'!$L$93)</c:f>
              <c:numCache>
                <c:formatCode>#0.0</c:formatCode>
                <c:ptCount val="3"/>
                <c:pt idx="0">
                  <c:v>3.8</c:v>
                </c:pt>
                <c:pt idx="1">
                  <c:v>4</c:v>
                </c:pt>
                <c:pt idx="2" formatCode="General">
                  <c:v>3.9</c:v>
                </c:pt>
              </c:numCache>
              <c:extLst/>
            </c:numRef>
          </c:val>
          <c:extLst>
            <c:ext xmlns:c16="http://schemas.microsoft.com/office/drawing/2014/chart" uri="{C3380CC4-5D6E-409C-BE32-E72D297353CC}">
              <c16:uniqueId val="{00000001-27AB-480F-9A7D-4B6AE2AF6AFA}"/>
            </c:ext>
          </c:extLst>
        </c:ser>
        <c:dLbls>
          <c:showLegendKey val="0"/>
          <c:showVal val="0"/>
          <c:showCatName val="0"/>
          <c:showSerName val="0"/>
          <c:showPercent val="0"/>
          <c:showBubbleSize val="0"/>
        </c:dLbls>
        <c:gapWidth val="182"/>
        <c:axId val="1202163760"/>
        <c:axId val="1212036688"/>
        <c:extLst>
          <c:ext xmlns:c15="http://schemas.microsoft.com/office/drawing/2012/chart" uri="{02D57815-91ED-43cb-92C2-25804820EDAC}">
            <c15:filteredBarSeries>
              <c15:ser>
                <c:idx val="0"/>
                <c:order val="0"/>
                <c:tx>
                  <c:strRef>
                    <c:extLst>
                      <c:ext uri="{02D57815-91ED-43cb-92C2-25804820EDAC}">
                        <c15:formulaRef>
                          <c15:sqref>'Austin MSA'!$A$2</c15:sqref>
                        </c15:formulaRef>
                      </c:ext>
                    </c:extLst>
                    <c:strCache>
                      <c:ptCount val="1"/>
                      <c:pt idx="0">
                        <c:v>Jan-18</c:v>
                      </c:pt>
                    </c:strCache>
                  </c:strRef>
                </c:tx>
                <c:spPr>
                  <a:solidFill>
                    <a:schemeClr val="accent1"/>
                  </a:solidFill>
                  <a:ln>
                    <a:noFill/>
                  </a:ln>
                  <a:effectLst/>
                </c:spPr>
                <c:invertIfNegative val="0"/>
                <c:cat>
                  <c:strRef>
                    <c:extLst>
                      <c:ex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c:ext uri="{02D57815-91ED-43cb-92C2-25804820EDAC}">
                        <c15:formulaRef>
                          <c15:sqref>('Austin MSA'!$B$2:$C$2,'Austin MSA'!$L$2)</c15:sqref>
                        </c15:formulaRef>
                      </c:ext>
                    </c:extLst>
                    <c:numCache>
                      <c:formatCode>#0.0</c:formatCode>
                      <c:ptCount val="3"/>
                      <c:pt idx="0">
                        <c:v>3</c:v>
                      </c:pt>
                      <c:pt idx="1">
                        <c:v>3.2</c:v>
                      </c:pt>
                      <c:pt idx="2">
                        <c:v>3.1</c:v>
                      </c:pt>
                    </c:numCache>
                  </c:numRef>
                </c:val>
                <c:extLst>
                  <c:ext xmlns:c16="http://schemas.microsoft.com/office/drawing/2014/chart" uri="{C3380CC4-5D6E-409C-BE32-E72D297353CC}">
                    <c16:uniqueId val="{00000002-27AB-480F-9A7D-4B6AE2AF6AFA}"/>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'Austin MSA'!$A$3</c15:sqref>
                        </c15:formulaRef>
                      </c:ext>
                    </c:extLst>
                    <c:strCache>
                      <c:ptCount val="1"/>
                      <c:pt idx="0">
                        <c:v>Feb-18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MSA'!$B$3:$C$3,'Austin MSA'!$L$3)</c15:sqref>
                        </c15:formulaRef>
                      </c:ext>
                    </c:extLst>
                    <c:numCache>
                      <c:formatCode>#0.0</c:formatCode>
                      <c:ptCount val="3"/>
                      <c:pt idx="0">
                        <c:v>3</c:v>
                      </c:pt>
                      <c:pt idx="1">
                        <c:v>3.2</c:v>
                      </c:pt>
                      <c:pt idx="2">
                        <c:v>3.1</c:v>
                      </c:pt>
                    </c:numCache>
                  </c:numRef>
                </c:val>
                <c:extLst xmlns:c15="http://schemas.microsoft.com/office/drawing/2012/chart">
                  <c:ext xmlns:c16="http://schemas.microsoft.com/office/drawing/2014/chart" uri="{C3380CC4-5D6E-409C-BE32-E72D297353CC}">
                    <c16:uniqueId val="{00000003-27AB-480F-9A7D-4B6AE2AF6AFA}"/>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'Austin MSA'!$A$4</c15:sqref>
                        </c15:formulaRef>
                      </c:ext>
                    </c:extLst>
                    <c:strCache>
                      <c:ptCount val="1"/>
                      <c:pt idx="0">
                        <c:v>Mar-18</c:v>
                      </c:pt>
                    </c:strCache>
                  </c:strRef>
                </c:tx>
                <c:spPr>
                  <a:solidFill>
                    <a:schemeClr val="accent5"/>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MSA'!$B$4:$C$4,'Austin MSA'!$L$4)</c15:sqref>
                        </c15:formulaRef>
                      </c:ext>
                    </c:extLst>
                    <c:numCache>
                      <c:formatCode>#0.0</c:formatCode>
                      <c:ptCount val="3"/>
                      <c:pt idx="0">
                        <c:v>3</c:v>
                      </c:pt>
                      <c:pt idx="1">
                        <c:v>3.1</c:v>
                      </c:pt>
                      <c:pt idx="2">
                        <c:v>3</c:v>
                      </c:pt>
                    </c:numCache>
                  </c:numRef>
                </c:val>
                <c:extLst xmlns:c15="http://schemas.microsoft.com/office/drawing/2012/chart">
                  <c:ext xmlns:c16="http://schemas.microsoft.com/office/drawing/2014/chart" uri="{C3380CC4-5D6E-409C-BE32-E72D297353CC}">
                    <c16:uniqueId val="{00000004-27AB-480F-9A7D-4B6AE2AF6AFA}"/>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'Austin MSA'!$A$5</c15:sqref>
                        </c15:formulaRef>
                      </c:ext>
                    </c:extLst>
                    <c:strCache>
                      <c:ptCount val="1"/>
                      <c:pt idx="0">
                        <c:v>Apr-18</c:v>
                      </c:pt>
                    </c:strCache>
                  </c:strRef>
                </c:tx>
                <c:spPr>
                  <a:solidFill>
                    <a:schemeClr val="accent1">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MSA'!$B$5:$C$5,'Austin MSA'!$L$5)</c15:sqref>
                        </c15:formulaRef>
                      </c:ext>
                    </c:extLst>
                    <c:numCache>
                      <c:formatCode>#0.0</c:formatCode>
                      <c:ptCount val="3"/>
                      <c:pt idx="0">
                        <c:v>2.6</c:v>
                      </c:pt>
                      <c:pt idx="1">
                        <c:v>2.8</c:v>
                      </c:pt>
                      <c:pt idx="2">
                        <c:v>2.7</c:v>
                      </c:pt>
                    </c:numCache>
                  </c:numRef>
                </c:val>
                <c:extLst xmlns:c15="http://schemas.microsoft.com/office/drawing/2012/chart">
                  <c:ext xmlns:c16="http://schemas.microsoft.com/office/drawing/2014/chart" uri="{C3380CC4-5D6E-409C-BE32-E72D297353CC}">
                    <c16:uniqueId val="{00000005-27AB-480F-9A7D-4B6AE2AF6AFA}"/>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'Austin MSA'!$A$6</c15:sqref>
                        </c15:formulaRef>
                      </c:ext>
                    </c:extLst>
                    <c:strCache>
                      <c:ptCount val="1"/>
                      <c:pt idx="0">
                        <c:v>May-18</c:v>
                      </c:pt>
                    </c:strCache>
                  </c:strRef>
                </c:tx>
                <c:spPr>
                  <a:solidFill>
                    <a:schemeClr val="accent3">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MSA'!$B$6:$C$6,'Austin MSA'!$L$6)</c15:sqref>
                        </c15:formulaRef>
                      </c:ext>
                    </c:extLst>
                    <c:numCache>
                      <c:formatCode>#0.0</c:formatCode>
                      <c:ptCount val="3"/>
                      <c:pt idx="0">
                        <c:v>2.6</c:v>
                      </c:pt>
                      <c:pt idx="1">
                        <c:v>2.8</c:v>
                      </c:pt>
                      <c:pt idx="2">
                        <c:v>2.7</c:v>
                      </c:pt>
                    </c:numCache>
                  </c:numRef>
                </c:val>
                <c:extLst xmlns:c15="http://schemas.microsoft.com/office/drawing/2012/chart">
                  <c:ext xmlns:c16="http://schemas.microsoft.com/office/drawing/2014/chart" uri="{C3380CC4-5D6E-409C-BE32-E72D297353CC}">
                    <c16:uniqueId val="{00000006-27AB-480F-9A7D-4B6AE2AF6AFA}"/>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'Austin MSA'!$A$7</c15:sqref>
                        </c15:formulaRef>
                      </c:ext>
                    </c:extLst>
                    <c:strCache>
                      <c:ptCount val="1"/>
                      <c:pt idx="0">
                        <c:v>Jun-18</c:v>
                      </c:pt>
                    </c:strCache>
                  </c:strRef>
                </c:tx>
                <c:spPr>
                  <a:solidFill>
                    <a:schemeClr val="accent5">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MSA'!$B$7:$C$7,'Austin MSA'!$L$7)</c15:sqref>
                        </c15:formulaRef>
                      </c:ext>
                    </c:extLst>
                    <c:numCache>
                      <c:formatCode>#0.0</c:formatCode>
                      <c:ptCount val="3"/>
                      <c:pt idx="0">
                        <c:v>3.1</c:v>
                      </c:pt>
                      <c:pt idx="1">
                        <c:v>3.3</c:v>
                      </c:pt>
                      <c:pt idx="2">
                        <c:v>3.2</c:v>
                      </c:pt>
                    </c:numCache>
                  </c:numRef>
                </c:val>
                <c:extLst xmlns:c15="http://schemas.microsoft.com/office/drawing/2012/chart">
                  <c:ext xmlns:c16="http://schemas.microsoft.com/office/drawing/2014/chart" uri="{C3380CC4-5D6E-409C-BE32-E72D297353CC}">
                    <c16:uniqueId val="{00000007-27AB-480F-9A7D-4B6AE2AF6AFA}"/>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'Austin MSA'!$A$8</c15:sqref>
                        </c15:formulaRef>
                      </c:ext>
                    </c:extLst>
                    <c:strCache>
                      <c:ptCount val="1"/>
                      <c:pt idx="0">
                        <c:v>Jul-18</c:v>
                      </c:pt>
                    </c:strCache>
                  </c:strRef>
                </c:tx>
                <c:spPr>
                  <a:solidFill>
                    <a:schemeClr val="accent1">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MSA'!$B$8:$C$8,'Austin MSA'!$L$8)</c15:sqref>
                        </c15:formulaRef>
                      </c:ext>
                    </c:extLst>
                    <c:numCache>
                      <c:formatCode>#0.0</c:formatCode>
                      <c:ptCount val="3"/>
                      <c:pt idx="0">
                        <c:v>3</c:v>
                      </c:pt>
                      <c:pt idx="1">
                        <c:v>3.2</c:v>
                      </c:pt>
                      <c:pt idx="2">
                        <c:v>3.1</c:v>
                      </c:pt>
                    </c:numCache>
                  </c:numRef>
                </c:val>
                <c:extLst xmlns:c15="http://schemas.microsoft.com/office/drawing/2012/chart">
                  <c:ext xmlns:c16="http://schemas.microsoft.com/office/drawing/2014/chart" uri="{C3380CC4-5D6E-409C-BE32-E72D297353CC}">
                    <c16:uniqueId val="{00000008-27AB-480F-9A7D-4B6AE2AF6AFA}"/>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'Austin MSA'!$A$9</c15:sqref>
                        </c15:formulaRef>
                      </c:ext>
                    </c:extLst>
                    <c:strCache>
                      <c:ptCount val="1"/>
                      <c:pt idx="0">
                        <c:v>Aug-18</c:v>
                      </c:pt>
                    </c:strCache>
                  </c:strRef>
                </c:tx>
                <c:spPr>
                  <a:solidFill>
                    <a:schemeClr val="accent3">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MSA'!$B$9:$C$9,'Austin MSA'!$L$9)</c15:sqref>
                        </c15:formulaRef>
                      </c:ext>
                    </c:extLst>
                    <c:numCache>
                      <c:formatCode>#0.0</c:formatCode>
                      <c:ptCount val="3"/>
                      <c:pt idx="0">
                        <c:v>3</c:v>
                      </c:pt>
                      <c:pt idx="1">
                        <c:v>3.2</c:v>
                      </c:pt>
                      <c:pt idx="2">
                        <c:v>3.1</c:v>
                      </c:pt>
                    </c:numCache>
                  </c:numRef>
                </c:val>
                <c:extLst xmlns:c15="http://schemas.microsoft.com/office/drawing/2012/chart">
                  <c:ext xmlns:c16="http://schemas.microsoft.com/office/drawing/2014/chart" uri="{C3380CC4-5D6E-409C-BE32-E72D297353CC}">
                    <c16:uniqueId val="{00000009-27AB-480F-9A7D-4B6AE2AF6AFA}"/>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'Austin MSA'!$A$10</c15:sqref>
                        </c15:formulaRef>
                      </c:ext>
                    </c:extLst>
                    <c:strCache>
                      <c:ptCount val="1"/>
                      <c:pt idx="0">
                        <c:v>Sep-18</c:v>
                      </c:pt>
                    </c:strCache>
                  </c:strRef>
                </c:tx>
                <c:spPr>
                  <a:solidFill>
                    <a:schemeClr val="accent5">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MSA'!$B$10:$C$10,'Austin MSA'!$L$10)</c15:sqref>
                        </c15:formulaRef>
                      </c:ext>
                    </c:extLst>
                    <c:numCache>
                      <c:formatCode>#0.0</c:formatCode>
                      <c:ptCount val="3"/>
                      <c:pt idx="0">
                        <c:v>2.8</c:v>
                      </c:pt>
                      <c:pt idx="1">
                        <c:v>3</c:v>
                      </c:pt>
                      <c:pt idx="2">
                        <c:v>2.9</c:v>
                      </c:pt>
                    </c:numCache>
                  </c:numRef>
                </c:val>
                <c:extLst xmlns:c15="http://schemas.microsoft.com/office/drawing/2012/chart">
                  <c:ext xmlns:c16="http://schemas.microsoft.com/office/drawing/2014/chart" uri="{C3380CC4-5D6E-409C-BE32-E72D297353CC}">
                    <c16:uniqueId val="{0000000A-27AB-480F-9A7D-4B6AE2AF6AFA}"/>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'Austin MSA'!$A$11</c15:sqref>
                        </c15:formulaRef>
                      </c:ext>
                    </c:extLst>
                    <c:strCache>
                      <c:ptCount val="1"/>
                      <c:pt idx="0">
                        <c:v>Oct-18</c:v>
                      </c:pt>
                    </c:strCache>
                  </c:strRef>
                </c:tx>
                <c:spPr>
                  <a:solidFill>
                    <a:schemeClr val="accent1">
                      <a:lumMod val="8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MSA'!$B$11:$C$11,'Austin MSA'!$L$11)</c15:sqref>
                        </c15:formulaRef>
                      </c:ext>
                    </c:extLst>
                    <c:numCache>
                      <c:formatCode>#0.0</c:formatCode>
                      <c:ptCount val="3"/>
                      <c:pt idx="0">
                        <c:v>2.7</c:v>
                      </c:pt>
                      <c:pt idx="1">
                        <c:v>2.9</c:v>
                      </c:pt>
                      <c:pt idx="2">
                        <c:v>2.8</c:v>
                      </c:pt>
                    </c:numCache>
                  </c:numRef>
                </c:val>
                <c:extLst xmlns:c15="http://schemas.microsoft.com/office/drawing/2012/chart">
                  <c:ext xmlns:c16="http://schemas.microsoft.com/office/drawing/2014/chart" uri="{C3380CC4-5D6E-409C-BE32-E72D297353CC}">
                    <c16:uniqueId val="{0000000B-27AB-480F-9A7D-4B6AE2AF6AFA}"/>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'Austin MSA'!$A$12</c15:sqref>
                        </c15:formulaRef>
                      </c:ext>
                    </c:extLst>
                    <c:strCache>
                      <c:ptCount val="1"/>
                      <c:pt idx="0">
                        <c:v>Nov-18</c:v>
                      </c:pt>
                    </c:strCache>
                  </c:strRef>
                </c:tx>
                <c:spPr>
                  <a:solidFill>
                    <a:schemeClr val="accent3">
                      <a:lumMod val="8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MSA'!$B$12:$C$12,'Austin MSA'!$L$12)</c15:sqref>
                        </c15:formulaRef>
                      </c:ext>
                    </c:extLst>
                    <c:numCache>
                      <c:formatCode>#0.0</c:formatCode>
                      <c:ptCount val="3"/>
                      <c:pt idx="0">
                        <c:v>2.6</c:v>
                      </c:pt>
                      <c:pt idx="1">
                        <c:v>2.8</c:v>
                      </c:pt>
                      <c:pt idx="2">
                        <c:v>2.7</c:v>
                      </c:pt>
                    </c:numCache>
                  </c:numRef>
                </c:val>
                <c:extLst xmlns:c15="http://schemas.microsoft.com/office/drawing/2012/chart">
                  <c:ext xmlns:c16="http://schemas.microsoft.com/office/drawing/2014/chart" uri="{C3380CC4-5D6E-409C-BE32-E72D297353CC}">
                    <c16:uniqueId val="{0000000C-27AB-480F-9A7D-4B6AE2AF6AFA}"/>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'Austin MSA'!$A$13</c15:sqref>
                        </c15:formulaRef>
                      </c:ext>
                    </c:extLst>
                    <c:strCache>
                      <c:ptCount val="1"/>
                      <c:pt idx="0">
                        <c:v>Dec-18</c:v>
                      </c:pt>
                    </c:strCache>
                  </c:strRef>
                </c:tx>
                <c:spPr>
                  <a:solidFill>
                    <a:schemeClr val="accent5">
                      <a:lumMod val="8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MSA'!$B$13:$C$13,'Austin MSA'!$L$13)</c15:sqref>
                        </c15:formulaRef>
                      </c:ext>
                    </c:extLst>
                    <c:numCache>
                      <c:formatCode>#0.0</c:formatCode>
                      <c:ptCount val="3"/>
                      <c:pt idx="0">
                        <c:v>2.6</c:v>
                      </c:pt>
                      <c:pt idx="1">
                        <c:v>2.9</c:v>
                      </c:pt>
                      <c:pt idx="2">
                        <c:v>2.7</c:v>
                      </c:pt>
                    </c:numCache>
                  </c:numRef>
                </c:val>
                <c:extLst xmlns:c15="http://schemas.microsoft.com/office/drawing/2012/chart">
                  <c:ext xmlns:c16="http://schemas.microsoft.com/office/drawing/2014/chart" uri="{C3380CC4-5D6E-409C-BE32-E72D297353CC}">
                    <c16:uniqueId val="{0000000D-27AB-480F-9A7D-4B6AE2AF6AFA}"/>
                  </c:ext>
                </c:extLst>
              </c15:ser>
            </c15:filteredBarSeries>
            <c15:filteredBarSeries>
              <c15:ser>
                <c:idx val="12"/>
                <c:order val="12"/>
                <c:tx>
                  <c:strRef>
                    <c:extLst xmlns:c15="http://schemas.microsoft.com/office/drawing/2012/chart">
                      <c:ext xmlns:c15="http://schemas.microsoft.com/office/drawing/2012/chart" uri="{02D57815-91ED-43cb-92C2-25804820EDAC}">
                        <c15:formulaRef>
                          <c15:sqref>'Austin MSA'!$A$14</c15:sqref>
                        </c15:formulaRef>
                      </c:ext>
                    </c:extLst>
                    <c:strCache>
                      <c:ptCount val="1"/>
                      <c:pt idx="0">
                        <c:v>Jan-19</c:v>
                      </c:pt>
                    </c:strCache>
                  </c:strRef>
                </c:tx>
                <c:spPr>
                  <a:solidFill>
                    <a:schemeClr val="accent1">
                      <a:lumMod val="60000"/>
                      <a:lumOff val="4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MSA'!$B$14:$C$14,'Austin MSA'!$L$14)</c15:sqref>
                        </c15:formulaRef>
                      </c:ext>
                    </c:extLst>
                    <c:numCache>
                      <c:formatCode>#0.0</c:formatCode>
                      <c:ptCount val="3"/>
                      <c:pt idx="0">
                        <c:v>3.1</c:v>
                      </c:pt>
                      <c:pt idx="1">
                        <c:v>3.3</c:v>
                      </c:pt>
                      <c:pt idx="2">
                        <c:v>3.2</c:v>
                      </c:pt>
                    </c:numCache>
                  </c:numRef>
                </c:val>
                <c:extLst xmlns:c15="http://schemas.microsoft.com/office/drawing/2012/chart">
                  <c:ext xmlns:c16="http://schemas.microsoft.com/office/drawing/2014/chart" uri="{C3380CC4-5D6E-409C-BE32-E72D297353CC}">
                    <c16:uniqueId val="{0000000E-27AB-480F-9A7D-4B6AE2AF6AFA}"/>
                  </c:ext>
                </c:extLst>
              </c15:ser>
            </c15:filteredBarSeries>
            <c15:filteredBarSeries>
              <c15:ser>
                <c:idx val="13"/>
                <c:order val="13"/>
                <c:tx>
                  <c:strRef>
                    <c:extLst xmlns:c15="http://schemas.microsoft.com/office/drawing/2012/chart">
                      <c:ext xmlns:c15="http://schemas.microsoft.com/office/drawing/2012/chart" uri="{02D57815-91ED-43cb-92C2-25804820EDAC}">
                        <c15:formulaRef>
                          <c15:sqref>'Austin MSA'!$A$15</c15:sqref>
                        </c15:formulaRef>
                      </c:ext>
                    </c:extLst>
                    <c:strCache>
                      <c:ptCount val="1"/>
                      <c:pt idx="0">
                        <c:v>Feb-19</c:v>
                      </c:pt>
                    </c:strCache>
                  </c:strRef>
                </c:tx>
                <c:spPr>
                  <a:solidFill>
                    <a:schemeClr val="accent3">
                      <a:lumMod val="60000"/>
                      <a:lumOff val="4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MSA'!$B$15:$C$15,'Austin MSA'!$L$15)</c15:sqref>
                        </c15:formulaRef>
                      </c:ext>
                    </c:extLst>
                    <c:numCache>
                      <c:formatCode>#0.0</c:formatCode>
                      <c:ptCount val="3"/>
                      <c:pt idx="0">
                        <c:v>2.7</c:v>
                      </c:pt>
                      <c:pt idx="1">
                        <c:v>2.9</c:v>
                      </c:pt>
                      <c:pt idx="2">
                        <c:v>2.8</c:v>
                      </c:pt>
                    </c:numCache>
                  </c:numRef>
                </c:val>
                <c:extLst xmlns:c15="http://schemas.microsoft.com/office/drawing/2012/chart">
                  <c:ext xmlns:c16="http://schemas.microsoft.com/office/drawing/2014/chart" uri="{C3380CC4-5D6E-409C-BE32-E72D297353CC}">
                    <c16:uniqueId val="{0000000F-27AB-480F-9A7D-4B6AE2AF6AFA}"/>
                  </c:ext>
                </c:extLst>
              </c15:ser>
            </c15:filteredBarSeries>
            <c15:filteredBarSeries>
              <c15:ser>
                <c:idx val="14"/>
                <c:order val="14"/>
                <c:tx>
                  <c:strRef>
                    <c:extLst xmlns:c15="http://schemas.microsoft.com/office/drawing/2012/chart">
                      <c:ext xmlns:c15="http://schemas.microsoft.com/office/drawing/2012/chart" uri="{02D57815-91ED-43cb-92C2-25804820EDAC}">
                        <c15:formulaRef>
                          <c15:sqref>'Austin MSA'!$A$16</c15:sqref>
                        </c15:formulaRef>
                      </c:ext>
                    </c:extLst>
                    <c:strCache>
                      <c:ptCount val="1"/>
                      <c:pt idx="0">
                        <c:v>Mar-19</c:v>
                      </c:pt>
                    </c:strCache>
                  </c:strRef>
                </c:tx>
                <c:spPr>
                  <a:solidFill>
                    <a:schemeClr val="accent5">
                      <a:lumMod val="60000"/>
                      <a:lumOff val="4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MSA'!$B$16:$C$16,'Austin MSA'!$L$16)</c15:sqref>
                        </c15:formulaRef>
                      </c:ext>
                    </c:extLst>
                    <c:numCache>
                      <c:formatCode>#0.0</c:formatCode>
                      <c:ptCount val="3"/>
                      <c:pt idx="0">
                        <c:v>2.6</c:v>
                      </c:pt>
                      <c:pt idx="1">
                        <c:v>2.8</c:v>
                      </c:pt>
                      <c:pt idx="2">
                        <c:v>2.7</c:v>
                      </c:pt>
                    </c:numCache>
                  </c:numRef>
                </c:val>
                <c:extLst xmlns:c15="http://schemas.microsoft.com/office/drawing/2012/chart">
                  <c:ext xmlns:c16="http://schemas.microsoft.com/office/drawing/2014/chart" uri="{C3380CC4-5D6E-409C-BE32-E72D297353CC}">
                    <c16:uniqueId val="{00000010-27AB-480F-9A7D-4B6AE2AF6AFA}"/>
                  </c:ext>
                </c:extLst>
              </c15:ser>
            </c15:filteredBarSeries>
            <c15:filteredBarSeries>
              <c15:ser>
                <c:idx val="15"/>
                <c:order val="15"/>
                <c:tx>
                  <c:strRef>
                    <c:extLst xmlns:c15="http://schemas.microsoft.com/office/drawing/2012/chart">
                      <c:ext xmlns:c15="http://schemas.microsoft.com/office/drawing/2012/chart" uri="{02D57815-91ED-43cb-92C2-25804820EDAC}">
                        <c15:formulaRef>
                          <c15:sqref>'Austin MSA'!$A$17</c15:sqref>
                        </c15:formulaRef>
                      </c:ext>
                    </c:extLst>
                    <c:strCache>
                      <c:ptCount val="1"/>
                      <c:pt idx="0">
                        <c:v>Apr-19</c:v>
                      </c:pt>
                    </c:strCache>
                  </c:strRef>
                </c:tx>
                <c:spPr>
                  <a:solidFill>
                    <a:schemeClr val="accent1">
                      <a:lumMod val="5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MSA'!$B$17:$C$17,'Austin MSA'!$L$17)</c15:sqref>
                        </c15:formulaRef>
                      </c:ext>
                    </c:extLst>
                    <c:numCache>
                      <c:formatCode>#0.0</c:formatCode>
                      <c:ptCount val="3"/>
                      <c:pt idx="0">
                        <c:v>2.2000000000000002</c:v>
                      </c:pt>
                      <c:pt idx="1">
                        <c:v>2.4</c:v>
                      </c:pt>
                      <c:pt idx="2">
                        <c:v>2.2999999999999998</c:v>
                      </c:pt>
                    </c:numCache>
                  </c:numRef>
                </c:val>
                <c:extLst xmlns:c15="http://schemas.microsoft.com/office/drawing/2012/chart">
                  <c:ext xmlns:c16="http://schemas.microsoft.com/office/drawing/2014/chart" uri="{C3380CC4-5D6E-409C-BE32-E72D297353CC}">
                    <c16:uniqueId val="{00000011-27AB-480F-9A7D-4B6AE2AF6AFA}"/>
                  </c:ext>
                </c:extLst>
              </c15:ser>
            </c15:filteredBarSeries>
            <c15:filteredBarSeries>
              <c15:ser>
                <c:idx val="16"/>
                <c:order val="16"/>
                <c:tx>
                  <c:strRef>
                    <c:extLst xmlns:c15="http://schemas.microsoft.com/office/drawing/2012/chart">
                      <c:ext xmlns:c15="http://schemas.microsoft.com/office/drawing/2012/chart" uri="{02D57815-91ED-43cb-92C2-25804820EDAC}">
                        <c15:formulaRef>
                          <c15:sqref>'Austin MSA'!$A$18</c15:sqref>
                        </c15:formulaRef>
                      </c:ext>
                    </c:extLst>
                    <c:strCache>
                      <c:ptCount val="1"/>
                      <c:pt idx="0">
                        <c:v>May-19</c:v>
                      </c:pt>
                    </c:strCache>
                  </c:strRef>
                </c:tx>
                <c:spPr>
                  <a:solidFill>
                    <a:schemeClr val="accent3">
                      <a:lumMod val="5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MSA'!$B$18:$C$18,'Austin MSA'!$L$18)</c15:sqref>
                        </c15:formulaRef>
                      </c:ext>
                    </c:extLst>
                    <c:numCache>
                      <c:formatCode>#0.0</c:formatCode>
                      <c:ptCount val="3"/>
                      <c:pt idx="0">
                        <c:v>2.2999999999999998</c:v>
                      </c:pt>
                      <c:pt idx="1">
                        <c:v>2.5</c:v>
                      </c:pt>
                      <c:pt idx="2">
                        <c:v>2.4</c:v>
                      </c:pt>
                    </c:numCache>
                  </c:numRef>
                </c:val>
                <c:extLst xmlns:c15="http://schemas.microsoft.com/office/drawing/2012/chart">
                  <c:ext xmlns:c16="http://schemas.microsoft.com/office/drawing/2014/chart" uri="{C3380CC4-5D6E-409C-BE32-E72D297353CC}">
                    <c16:uniqueId val="{00000012-27AB-480F-9A7D-4B6AE2AF6AFA}"/>
                  </c:ext>
                </c:extLst>
              </c15:ser>
            </c15:filteredBarSeries>
            <c15:filteredBarSeries>
              <c15:ser>
                <c:idx val="17"/>
                <c:order val="17"/>
                <c:tx>
                  <c:strRef>
                    <c:extLst xmlns:c15="http://schemas.microsoft.com/office/drawing/2012/chart">
                      <c:ext xmlns:c15="http://schemas.microsoft.com/office/drawing/2012/chart" uri="{02D57815-91ED-43cb-92C2-25804820EDAC}">
                        <c15:formulaRef>
                          <c15:sqref>'Austin MSA'!$A$19</c15:sqref>
                        </c15:formulaRef>
                      </c:ext>
                    </c:extLst>
                    <c:strCache>
                      <c:ptCount val="1"/>
                      <c:pt idx="0">
                        <c:v>Jun-19</c:v>
                      </c:pt>
                    </c:strCache>
                  </c:strRef>
                </c:tx>
                <c:spPr>
                  <a:solidFill>
                    <a:schemeClr val="accent5">
                      <a:lumMod val="5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MSA'!$B$19:$C$19,'Austin MSA'!$L$19)</c15:sqref>
                        </c15:formulaRef>
                      </c:ext>
                    </c:extLst>
                    <c:numCache>
                      <c:formatCode>#0.0</c:formatCode>
                      <c:ptCount val="3"/>
                      <c:pt idx="0">
                        <c:v>2.7</c:v>
                      </c:pt>
                      <c:pt idx="1">
                        <c:v>2.9</c:v>
                      </c:pt>
                      <c:pt idx="2">
                        <c:v>2.8</c:v>
                      </c:pt>
                    </c:numCache>
                  </c:numRef>
                </c:val>
                <c:extLst xmlns:c15="http://schemas.microsoft.com/office/drawing/2012/chart">
                  <c:ext xmlns:c16="http://schemas.microsoft.com/office/drawing/2014/chart" uri="{C3380CC4-5D6E-409C-BE32-E72D297353CC}">
                    <c16:uniqueId val="{00000013-27AB-480F-9A7D-4B6AE2AF6AFA}"/>
                  </c:ext>
                </c:extLst>
              </c15:ser>
            </c15:filteredBarSeries>
            <c15:filteredBarSeries>
              <c15:ser>
                <c:idx val="18"/>
                <c:order val="18"/>
                <c:tx>
                  <c:strRef>
                    <c:extLst xmlns:c15="http://schemas.microsoft.com/office/drawing/2012/chart">
                      <c:ext xmlns:c15="http://schemas.microsoft.com/office/drawing/2012/chart" uri="{02D57815-91ED-43cb-92C2-25804820EDAC}">
                        <c15:formulaRef>
                          <c15:sqref>'Austin MSA'!$A$20</c15:sqref>
                        </c15:formulaRef>
                      </c:ext>
                    </c:extLst>
                    <c:strCache>
                      <c:ptCount val="1"/>
                      <c:pt idx="0">
                        <c:v>Jul-19</c:v>
                      </c:pt>
                    </c:strCache>
                  </c:strRef>
                </c:tx>
                <c:spPr>
                  <a:solidFill>
                    <a:schemeClr val="accent1">
                      <a:lumMod val="70000"/>
                      <a:lumOff val="3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MSA'!$B$20:$C$20,'Austin MSA'!$L$20)</c15:sqref>
                        </c15:formulaRef>
                      </c:ext>
                    </c:extLst>
                    <c:numCache>
                      <c:formatCode>#0.0</c:formatCode>
                      <c:ptCount val="3"/>
                      <c:pt idx="0">
                        <c:v>2.8</c:v>
                      </c:pt>
                      <c:pt idx="1">
                        <c:v>3</c:v>
                      </c:pt>
                      <c:pt idx="2">
                        <c:v>2.9</c:v>
                      </c:pt>
                    </c:numCache>
                  </c:numRef>
                </c:val>
                <c:extLst xmlns:c15="http://schemas.microsoft.com/office/drawing/2012/chart">
                  <c:ext xmlns:c16="http://schemas.microsoft.com/office/drawing/2014/chart" uri="{C3380CC4-5D6E-409C-BE32-E72D297353CC}">
                    <c16:uniqueId val="{00000014-27AB-480F-9A7D-4B6AE2AF6AFA}"/>
                  </c:ext>
                </c:extLst>
              </c15:ser>
            </c15:filteredBarSeries>
            <c15:filteredBarSeries>
              <c15:ser>
                <c:idx val="19"/>
                <c:order val="19"/>
                <c:tx>
                  <c:strRef>
                    <c:extLst xmlns:c15="http://schemas.microsoft.com/office/drawing/2012/chart">
                      <c:ext xmlns:c15="http://schemas.microsoft.com/office/drawing/2012/chart" uri="{02D57815-91ED-43cb-92C2-25804820EDAC}">
                        <c15:formulaRef>
                          <c15:sqref>'Austin MSA'!$A$21</c15:sqref>
                        </c15:formulaRef>
                      </c:ext>
                    </c:extLst>
                    <c:strCache>
                      <c:ptCount val="1"/>
                      <c:pt idx="0">
                        <c:v>Aug-19</c:v>
                      </c:pt>
                    </c:strCache>
                  </c:strRef>
                </c:tx>
                <c:spPr>
                  <a:solidFill>
                    <a:schemeClr val="accent3">
                      <a:lumMod val="70000"/>
                      <a:lumOff val="3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MSA'!$B$21:$C$21,'Austin MSA'!$L$21)</c15:sqref>
                        </c15:formulaRef>
                      </c:ext>
                    </c:extLst>
                    <c:numCache>
                      <c:formatCode>#0.0</c:formatCode>
                      <c:ptCount val="3"/>
                      <c:pt idx="0">
                        <c:v>2.7</c:v>
                      </c:pt>
                      <c:pt idx="1">
                        <c:v>3</c:v>
                      </c:pt>
                      <c:pt idx="2">
                        <c:v>2.8</c:v>
                      </c:pt>
                    </c:numCache>
                  </c:numRef>
                </c:val>
                <c:extLst xmlns:c15="http://schemas.microsoft.com/office/drawing/2012/chart">
                  <c:ext xmlns:c16="http://schemas.microsoft.com/office/drawing/2014/chart" uri="{C3380CC4-5D6E-409C-BE32-E72D297353CC}">
                    <c16:uniqueId val="{00000015-27AB-480F-9A7D-4B6AE2AF6AFA}"/>
                  </c:ext>
                </c:extLst>
              </c15:ser>
            </c15:filteredBarSeries>
            <c15:filteredBarSeries>
              <c15:ser>
                <c:idx val="20"/>
                <c:order val="20"/>
                <c:tx>
                  <c:strRef>
                    <c:extLst xmlns:c15="http://schemas.microsoft.com/office/drawing/2012/chart">
                      <c:ext xmlns:c15="http://schemas.microsoft.com/office/drawing/2012/chart" uri="{02D57815-91ED-43cb-92C2-25804820EDAC}">
                        <c15:formulaRef>
                          <c15:sqref>'Austin MSA'!$A$22</c15:sqref>
                        </c15:formulaRef>
                      </c:ext>
                    </c:extLst>
                    <c:strCache>
                      <c:ptCount val="1"/>
                      <c:pt idx="0">
                        <c:v>Sep-19</c:v>
                      </c:pt>
                    </c:strCache>
                  </c:strRef>
                </c:tx>
                <c:spPr>
                  <a:solidFill>
                    <a:schemeClr val="accent5">
                      <a:lumMod val="70000"/>
                      <a:lumOff val="3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MSA'!$B$22:$C$22,'Austin MSA'!$L$22)</c15:sqref>
                        </c15:formulaRef>
                      </c:ext>
                    </c:extLst>
                    <c:numCache>
                      <c:formatCode>#0.0</c:formatCode>
                      <c:ptCount val="3"/>
                      <c:pt idx="0">
                        <c:v>2.5</c:v>
                      </c:pt>
                      <c:pt idx="1">
                        <c:v>2.8</c:v>
                      </c:pt>
                      <c:pt idx="2">
                        <c:v>2.6</c:v>
                      </c:pt>
                    </c:numCache>
                  </c:numRef>
                </c:val>
                <c:extLst xmlns:c15="http://schemas.microsoft.com/office/drawing/2012/chart">
                  <c:ext xmlns:c16="http://schemas.microsoft.com/office/drawing/2014/chart" uri="{C3380CC4-5D6E-409C-BE32-E72D297353CC}">
                    <c16:uniqueId val="{00000016-27AB-480F-9A7D-4B6AE2AF6AFA}"/>
                  </c:ext>
                </c:extLst>
              </c15:ser>
            </c15:filteredBarSeries>
            <c15:filteredBarSeries>
              <c15:ser>
                <c:idx val="21"/>
                <c:order val="21"/>
                <c:tx>
                  <c:strRef>
                    <c:extLst xmlns:c15="http://schemas.microsoft.com/office/drawing/2012/chart">
                      <c:ext xmlns:c15="http://schemas.microsoft.com/office/drawing/2012/chart" uri="{02D57815-91ED-43cb-92C2-25804820EDAC}">
                        <c15:formulaRef>
                          <c15:sqref>'Austin MSA'!$A$23</c15:sqref>
                        </c15:formulaRef>
                      </c:ext>
                    </c:extLst>
                    <c:strCache>
                      <c:ptCount val="1"/>
                      <c:pt idx="0">
                        <c:v>Oct-19</c:v>
                      </c:pt>
                    </c:strCache>
                  </c:strRef>
                </c:tx>
                <c:spPr>
                  <a:solidFill>
                    <a:schemeClr val="accent1">
                      <a:lumMod val="7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MSA'!$B$23:$C$23,'Austin MSA'!$L$23)</c15:sqref>
                        </c15:formulaRef>
                      </c:ext>
                    </c:extLst>
                    <c:numCache>
                      <c:formatCode>#0.0</c:formatCode>
                      <c:ptCount val="3"/>
                      <c:pt idx="0">
                        <c:v>2.5</c:v>
                      </c:pt>
                      <c:pt idx="1">
                        <c:v>2.7</c:v>
                      </c:pt>
                      <c:pt idx="2">
                        <c:v>2.6</c:v>
                      </c:pt>
                    </c:numCache>
                  </c:numRef>
                </c:val>
                <c:extLst xmlns:c15="http://schemas.microsoft.com/office/drawing/2012/chart">
                  <c:ext xmlns:c16="http://schemas.microsoft.com/office/drawing/2014/chart" uri="{C3380CC4-5D6E-409C-BE32-E72D297353CC}">
                    <c16:uniqueId val="{00000017-27AB-480F-9A7D-4B6AE2AF6AFA}"/>
                  </c:ext>
                </c:extLst>
              </c15:ser>
            </c15:filteredBarSeries>
            <c15:filteredBarSeries>
              <c15:ser>
                <c:idx val="22"/>
                <c:order val="22"/>
                <c:tx>
                  <c:strRef>
                    <c:extLst xmlns:c15="http://schemas.microsoft.com/office/drawing/2012/chart">
                      <c:ext xmlns:c15="http://schemas.microsoft.com/office/drawing/2012/chart" uri="{02D57815-91ED-43cb-92C2-25804820EDAC}">
                        <c15:formulaRef>
                          <c15:sqref>'Austin MSA'!$A$24</c15:sqref>
                        </c15:formulaRef>
                      </c:ext>
                    </c:extLst>
                    <c:strCache>
                      <c:ptCount val="1"/>
                      <c:pt idx="0">
                        <c:v>Nov-19</c:v>
                      </c:pt>
                    </c:strCache>
                  </c:strRef>
                </c:tx>
                <c:spPr>
                  <a:solidFill>
                    <a:schemeClr val="accent3">
                      <a:lumMod val="7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MSA'!$B$24:$C$24,'Austin MSA'!$L$24)</c15:sqref>
                        </c15:formulaRef>
                      </c:ext>
                    </c:extLst>
                    <c:numCache>
                      <c:formatCode>#0.0</c:formatCode>
                      <c:ptCount val="3"/>
                      <c:pt idx="0">
                        <c:v>2.4</c:v>
                      </c:pt>
                      <c:pt idx="1">
                        <c:v>2.7</c:v>
                      </c:pt>
                      <c:pt idx="2">
                        <c:v>2.5</c:v>
                      </c:pt>
                    </c:numCache>
                  </c:numRef>
                </c:val>
                <c:extLst xmlns:c15="http://schemas.microsoft.com/office/drawing/2012/chart">
                  <c:ext xmlns:c16="http://schemas.microsoft.com/office/drawing/2014/chart" uri="{C3380CC4-5D6E-409C-BE32-E72D297353CC}">
                    <c16:uniqueId val="{00000018-27AB-480F-9A7D-4B6AE2AF6AFA}"/>
                  </c:ext>
                </c:extLst>
              </c15:ser>
            </c15:filteredBarSeries>
            <c15:filteredBarSeries>
              <c15:ser>
                <c:idx val="23"/>
                <c:order val="23"/>
                <c:tx>
                  <c:strRef>
                    <c:extLst xmlns:c15="http://schemas.microsoft.com/office/drawing/2012/chart">
                      <c:ext xmlns:c15="http://schemas.microsoft.com/office/drawing/2012/chart" uri="{02D57815-91ED-43cb-92C2-25804820EDAC}">
                        <c15:formulaRef>
                          <c15:sqref>'Austin MSA'!$A$25</c15:sqref>
                        </c15:formulaRef>
                      </c:ext>
                    </c:extLst>
                    <c:strCache>
                      <c:ptCount val="1"/>
                      <c:pt idx="0">
                        <c:v>Dec-19</c:v>
                      </c:pt>
                    </c:strCache>
                  </c:strRef>
                </c:tx>
                <c:spPr>
                  <a:solidFill>
                    <a:schemeClr val="accent5">
                      <a:lumMod val="7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MSA'!$B$25:$C$25,'Austin MSA'!$L$25)</c15:sqref>
                        </c15:formulaRef>
                      </c:ext>
                    </c:extLst>
                    <c:numCache>
                      <c:formatCode>#0.0</c:formatCode>
                      <c:ptCount val="3"/>
                      <c:pt idx="0">
                        <c:v>2.2999999999999998</c:v>
                      </c:pt>
                      <c:pt idx="1">
                        <c:v>2.5</c:v>
                      </c:pt>
                      <c:pt idx="2">
                        <c:v>2.4</c:v>
                      </c:pt>
                    </c:numCache>
                  </c:numRef>
                </c:val>
                <c:extLst xmlns:c15="http://schemas.microsoft.com/office/drawing/2012/chart">
                  <c:ext xmlns:c16="http://schemas.microsoft.com/office/drawing/2014/chart" uri="{C3380CC4-5D6E-409C-BE32-E72D297353CC}">
                    <c16:uniqueId val="{00000019-27AB-480F-9A7D-4B6AE2AF6AFA}"/>
                  </c:ext>
                </c:extLst>
              </c15:ser>
            </c15:filteredBarSeries>
            <c15:filteredBarSeries>
              <c15:ser>
                <c:idx val="24"/>
                <c:order val="24"/>
                <c:tx>
                  <c:strRef>
                    <c:extLst xmlns:c15="http://schemas.microsoft.com/office/drawing/2012/chart">
                      <c:ext xmlns:c15="http://schemas.microsoft.com/office/drawing/2012/chart" uri="{02D57815-91ED-43cb-92C2-25804820EDAC}">
                        <c15:formulaRef>
                          <c15:sqref>'Austin MSA'!$A$26</c15:sqref>
                        </c15:formulaRef>
                      </c:ext>
                    </c:extLst>
                    <c:strCache>
                      <c:ptCount val="1"/>
                      <c:pt idx="0">
                        <c:v>Jan-20</c:v>
                      </c:pt>
                    </c:strCache>
                  </c:strRef>
                </c:tx>
                <c:spPr>
                  <a:solidFill>
                    <a:schemeClr val="accent1">
                      <a:lumMod val="50000"/>
                      <a:lumOff val="5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MSA'!$B$26:$C$26,'Austin MSA'!$L$26)</c15:sqref>
                        </c15:formulaRef>
                      </c:ext>
                    </c:extLst>
                    <c:numCache>
                      <c:formatCode>#0.0</c:formatCode>
                      <c:ptCount val="3"/>
                      <c:pt idx="0">
                        <c:v>2.6</c:v>
                      </c:pt>
                      <c:pt idx="1">
                        <c:v>2.9</c:v>
                      </c:pt>
                      <c:pt idx="2">
                        <c:v>2.8</c:v>
                      </c:pt>
                    </c:numCache>
                  </c:numRef>
                </c:val>
                <c:extLst xmlns:c15="http://schemas.microsoft.com/office/drawing/2012/chart">
                  <c:ext xmlns:c16="http://schemas.microsoft.com/office/drawing/2014/chart" uri="{C3380CC4-5D6E-409C-BE32-E72D297353CC}">
                    <c16:uniqueId val="{0000001A-27AB-480F-9A7D-4B6AE2AF6AFA}"/>
                  </c:ext>
                </c:extLst>
              </c15:ser>
            </c15:filteredBarSeries>
            <c15:filteredBarSeries>
              <c15:ser>
                <c:idx val="25"/>
                <c:order val="25"/>
                <c:tx>
                  <c:strRef>
                    <c:extLst xmlns:c15="http://schemas.microsoft.com/office/drawing/2012/chart">
                      <c:ext xmlns:c15="http://schemas.microsoft.com/office/drawing/2012/chart" uri="{02D57815-91ED-43cb-92C2-25804820EDAC}">
                        <c15:formulaRef>
                          <c15:sqref>'Austin MSA'!$A$27</c15:sqref>
                        </c15:formulaRef>
                      </c:ext>
                    </c:extLst>
                    <c:strCache>
                      <c:ptCount val="1"/>
                      <c:pt idx="0">
                        <c:v>Feb-20</c:v>
                      </c:pt>
                    </c:strCache>
                  </c:strRef>
                </c:tx>
                <c:spPr>
                  <a:solidFill>
                    <a:schemeClr val="accent3">
                      <a:lumMod val="50000"/>
                      <a:lumOff val="5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MSA'!$B$27:$C$27,'Austin MSA'!$L$27)</c15:sqref>
                        </c15:formulaRef>
                      </c:ext>
                    </c:extLst>
                    <c:numCache>
                      <c:formatCode>#0.0</c:formatCode>
                      <c:ptCount val="3"/>
                      <c:pt idx="0">
                        <c:v>2.6</c:v>
                      </c:pt>
                      <c:pt idx="1">
                        <c:v>2.8</c:v>
                      </c:pt>
                      <c:pt idx="2">
                        <c:v>2.6</c:v>
                      </c:pt>
                    </c:numCache>
                  </c:numRef>
                </c:val>
                <c:extLst xmlns:c15="http://schemas.microsoft.com/office/drawing/2012/chart">
                  <c:ext xmlns:c16="http://schemas.microsoft.com/office/drawing/2014/chart" uri="{C3380CC4-5D6E-409C-BE32-E72D297353CC}">
                    <c16:uniqueId val="{0000001B-27AB-480F-9A7D-4B6AE2AF6AFA}"/>
                  </c:ext>
                </c:extLst>
              </c15:ser>
            </c15:filteredBarSeries>
            <c15:filteredBarSeries>
              <c15:ser>
                <c:idx val="26"/>
                <c:order val="26"/>
                <c:tx>
                  <c:strRef>
                    <c:extLst xmlns:c15="http://schemas.microsoft.com/office/drawing/2012/chart">
                      <c:ext xmlns:c15="http://schemas.microsoft.com/office/drawing/2012/chart" uri="{02D57815-91ED-43cb-92C2-25804820EDAC}">
                        <c15:formulaRef>
                          <c15:sqref>'Austin MSA'!$A$28</c15:sqref>
                        </c15:formulaRef>
                      </c:ext>
                    </c:extLst>
                    <c:strCache>
                      <c:ptCount val="1"/>
                      <c:pt idx="0">
                        <c:v>Mar-20</c:v>
                      </c:pt>
                    </c:strCache>
                  </c:strRef>
                </c:tx>
                <c:spPr>
                  <a:solidFill>
                    <a:schemeClr val="accent5">
                      <a:lumMod val="50000"/>
                      <a:lumOff val="5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MSA'!$B$28:$C$28,'Austin MSA'!$L$28)</c15:sqref>
                        </c15:formulaRef>
                      </c:ext>
                    </c:extLst>
                    <c:numCache>
                      <c:formatCode>#0.0</c:formatCode>
                      <c:ptCount val="3"/>
                      <c:pt idx="0">
                        <c:v>3.7</c:v>
                      </c:pt>
                      <c:pt idx="1">
                        <c:v>4</c:v>
                      </c:pt>
                      <c:pt idx="2">
                        <c:v>3.8</c:v>
                      </c:pt>
                    </c:numCache>
                  </c:numRef>
                </c:val>
                <c:extLst xmlns:c15="http://schemas.microsoft.com/office/drawing/2012/chart">
                  <c:ext xmlns:c16="http://schemas.microsoft.com/office/drawing/2014/chart" uri="{C3380CC4-5D6E-409C-BE32-E72D297353CC}">
                    <c16:uniqueId val="{0000001C-27AB-480F-9A7D-4B6AE2AF6AFA}"/>
                  </c:ext>
                </c:extLst>
              </c15:ser>
            </c15:filteredBarSeries>
            <c15:filteredBarSeries>
              <c15:ser>
                <c:idx val="27"/>
                <c:order val="27"/>
                <c:tx>
                  <c:strRef>
                    <c:extLst xmlns:c15="http://schemas.microsoft.com/office/drawing/2012/chart">
                      <c:ext xmlns:c15="http://schemas.microsoft.com/office/drawing/2012/chart" uri="{02D57815-91ED-43cb-92C2-25804820EDAC}">
                        <c15:formulaRef>
                          <c15:sqref>'Austin MSA'!$A$29</c15:sqref>
                        </c15:formulaRef>
                      </c:ext>
                    </c:extLst>
                    <c:strCache>
                      <c:ptCount val="1"/>
                      <c:pt idx="0">
                        <c:v>Apr-20</c:v>
                      </c:pt>
                    </c:strCache>
                  </c:strRef>
                </c:tx>
                <c:spPr>
                  <a:solidFill>
                    <a:schemeClr val="accent1"/>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MSA'!$B$29:$C$29,'Austin MSA'!$L$29)</c15:sqref>
                        </c15:formulaRef>
                      </c:ext>
                    </c:extLst>
                    <c:numCache>
                      <c:formatCode>#0.0</c:formatCode>
                      <c:ptCount val="3"/>
                      <c:pt idx="0">
                        <c:v>12.4</c:v>
                      </c:pt>
                      <c:pt idx="1">
                        <c:v>11.8</c:v>
                      </c:pt>
                      <c:pt idx="2">
                        <c:v>12.2</c:v>
                      </c:pt>
                    </c:numCache>
                  </c:numRef>
                </c:val>
                <c:extLst xmlns:c15="http://schemas.microsoft.com/office/drawing/2012/chart">
                  <c:ext xmlns:c16="http://schemas.microsoft.com/office/drawing/2014/chart" uri="{C3380CC4-5D6E-409C-BE32-E72D297353CC}">
                    <c16:uniqueId val="{0000001D-27AB-480F-9A7D-4B6AE2AF6AFA}"/>
                  </c:ext>
                </c:extLst>
              </c15:ser>
            </c15:filteredBarSeries>
            <c15:filteredBarSeries>
              <c15:ser>
                <c:idx val="28"/>
                <c:order val="28"/>
                <c:tx>
                  <c:strRef>
                    <c:extLst xmlns:c15="http://schemas.microsoft.com/office/drawing/2012/chart">
                      <c:ext xmlns:c15="http://schemas.microsoft.com/office/drawing/2012/chart" uri="{02D57815-91ED-43cb-92C2-25804820EDAC}">
                        <c15:formulaRef>
                          <c15:sqref>'Austin MSA'!$A$30</c15:sqref>
                        </c15:formulaRef>
                      </c:ext>
                    </c:extLst>
                    <c:strCache>
                      <c:ptCount val="1"/>
                      <c:pt idx="0">
                        <c:v>May-20</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MSA'!$B$30:$C$30,'Austin MSA'!$L$30)</c15:sqref>
                        </c15:formulaRef>
                      </c:ext>
                    </c:extLst>
                    <c:numCache>
                      <c:formatCode>#0.0</c:formatCode>
                      <c:ptCount val="3"/>
                      <c:pt idx="0">
                        <c:v>11.6</c:v>
                      </c:pt>
                      <c:pt idx="1">
                        <c:v>10.8</c:v>
                      </c:pt>
                      <c:pt idx="2">
                        <c:v>11.4</c:v>
                      </c:pt>
                    </c:numCache>
                  </c:numRef>
                </c:val>
                <c:extLst xmlns:c15="http://schemas.microsoft.com/office/drawing/2012/chart">
                  <c:ext xmlns:c16="http://schemas.microsoft.com/office/drawing/2014/chart" uri="{C3380CC4-5D6E-409C-BE32-E72D297353CC}">
                    <c16:uniqueId val="{0000001E-27AB-480F-9A7D-4B6AE2AF6AFA}"/>
                  </c:ext>
                </c:extLst>
              </c15:ser>
            </c15:filteredBarSeries>
            <c15:filteredBarSeries>
              <c15:ser>
                <c:idx val="29"/>
                <c:order val="29"/>
                <c:tx>
                  <c:strRef>
                    <c:extLst xmlns:c15="http://schemas.microsoft.com/office/drawing/2012/chart">
                      <c:ext xmlns:c15="http://schemas.microsoft.com/office/drawing/2012/chart" uri="{02D57815-91ED-43cb-92C2-25804820EDAC}">
                        <c15:formulaRef>
                          <c15:sqref>'Austin MSA'!$A$31</c15:sqref>
                        </c15:formulaRef>
                      </c:ext>
                    </c:extLst>
                    <c:strCache>
                      <c:ptCount val="1"/>
                      <c:pt idx="0">
                        <c:v>Jun-20</c:v>
                      </c:pt>
                    </c:strCache>
                  </c:strRef>
                </c:tx>
                <c:spPr>
                  <a:solidFill>
                    <a:schemeClr val="accent5"/>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MSA'!$B$31:$C$31,'Austin MSA'!$L$31)</c15:sqref>
                        </c15:formulaRef>
                      </c:ext>
                    </c:extLst>
                    <c:numCache>
                      <c:formatCode>#0.0</c:formatCode>
                      <c:ptCount val="3"/>
                      <c:pt idx="0">
                        <c:v>7.5</c:v>
                      </c:pt>
                      <c:pt idx="1">
                        <c:v>6.8</c:v>
                      </c:pt>
                      <c:pt idx="2">
                        <c:v>7.3</c:v>
                      </c:pt>
                    </c:numCache>
                  </c:numRef>
                </c:val>
                <c:extLst xmlns:c15="http://schemas.microsoft.com/office/drawing/2012/chart">
                  <c:ext xmlns:c16="http://schemas.microsoft.com/office/drawing/2014/chart" uri="{C3380CC4-5D6E-409C-BE32-E72D297353CC}">
                    <c16:uniqueId val="{0000001F-27AB-480F-9A7D-4B6AE2AF6AFA}"/>
                  </c:ext>
                </c:extLst>
              </c15:ser>
            </c15:filteredBarSeries>
            <c15:filteredBarSeries>
              <c15:ser>
                <c:idx val="30"/>
                <c:order val="30"/>
                <c:tx>
                  <c:strRef>
                    <c:extLst xmlns:c15="http://schemas.microsoft.com/office/drawing/2012/chart">
                      <c:ext xmlns:c15="http://schemas.microsoft.com/office/drawing/2012/chart" uri="{02D57815-91ED-43cb-92C2-25804820EDAC}">
                        <c15:formulaRef>
                          <c15:sqref>'Austin MSA'!$A$32</c15:sqref>
                        </c15:formulaRef>
                      </c:ext>
                    </c:extLst>
                    <c:strCache>
                      <c:ptCount val="1"/>
                      <c:pt idx="0">
                        <c:v>Jul-20</c:v>
                      </c:pt>
                    </c:strCache>
                  </c:strRef>
                </c:tx>
                <c:spPr>
                  <a:solidFill>
                    <a:schemeClr val="accent1">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MSA'!$B$32:$C$32,'Austin MSA'!$L$32)</c15:sqref>
                        </c15:formulaRef>
                      </c:ext>
                    </c:extLst>
                    <c:numCache>
                      <c:formatCode>#0.0</c:formatCode>
                      <c:ptCount val="3"/>
                      <c:pt idx="0">
                        <c:v>6.9</c:v>
                      </c:pt>
                      <c:pt idx="1">
                        <c:v>6.3</c:v>
                      </c:pt>
                      <c:pt idx="2">
                        <c:v>6.8</c:v>
                      </c:pt>
                    </c:numCache>
                  </c:numRef>
                </c:val>
                <c:extLst xmlns:c15="http://schemas.microsoft.com/office/drawing/2012/chart">
                  <c:ext xmlns:c16="http://schemas.microsoft.com/office/drawing/2014/chart" uri="{C3380CC4-5D6E-409C-BE32-E72D297353CC}">
                    <c16:uniqueId val="{00000020-27AB-480F-9A7D-4B6AE2AF6AFA}"/>
                  </c:ext>
                </c:extLst>
              </c15:ser>
            </c15:filteredBarSeries>
            <c15:filteredBarSeries>
              <c15:ser>
                <c:idx val="31"/>
                <c:order val="31"/>
                <c:tx>
                  <c:strRef>
                    <c:extLst xmlns:c15="http://schemas.microsoft.com/office/drawing/2012/chart">
                      <c:ext xmlns:c15="http://schemas.microsoft.com/office/drawing/2012/chart" uri="{02D57815-91ED-43cb-92C2-25804820EDAC}">
                        <c15:formulaRef>
                          <c15:sqref>'Austin MSA'!$A$33</c15:sqref>
                        </c15:formulaRef>
                      </c:ext>
                    </c:extLst>
                    <c:strCache>
                      <c:ptCount val="1"/>
                      <c:pt idx="0">
                        <c:v>Aug-20</c:v>
                      </c:pt>
                    </c:strCache>
                  </c:strRef>
                </c:tx>
                <c:spPr>
                  <a:solidFill>
                    <a:schemeClr val="accent3">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MSA'!$B$33:$C$33,'Austin MSA'!$L$33)</c15:sqref>
                        </c15:formulaRef>
                      </c:ext>
                    </c:extLst>
                    <c:numCache>
                      <c:formatCode>#0.0</c:formatCode>
                      <c:ptCount val="3"/>
                      <c:pt idx="0">
                        <c:v>5.7</c:v>
                      </c:pt>
                      <c:pt idx="1">
                        <c:v>5.0999999999999996</c:v>
                      </c:pt>
                      <c:pt idx="2">
                        <c:v>5.5</c:v>
                      </c:pt>
                    </c:numCache>
                  </c:numRef>
                </c:val>
                <c:extLst xmlns:c15="http://schemas.microsoft.com/office/drawing/2012/chart">
                  <c:ext xmlns:c16="http://schemas.microsoft.com/office/drawing/2014/chart" uri="{C3380CC4-5D6E-409C-BE32-E72D297353CC}">
                    <c16:uniqueId val="{00000021-27AB-480F-9A7D-4B6AE2AF6AFA}"/>
                  </c:ext>
                </c:extLst>
              </c15:ser>
            </c15:filteredBarSeries>
            <c15:filteredBarSeries>
              <c15:ser>
                <c:idx val="32"/>
                <c:order val="32"/>
                <c:tx>
                  <c:strRef>
                    <c:extLst xmlns:c15="http://schemas.microsoft.com/office/drawing/2012/chart">
                      <c:ext xmlns:c15="http://schemas.microsoft.com/office/drawing/2012/chart" uri="{02D57815-91ED-43cb-92C2-25804820EDAC}">
                        <c15:formulaRef>
                          <c15:sqref>'Austin MSA'!$A$34</c15:sqref>
                        </c15:formulaRef>
                      </c:ext>
                    </c:extLst>
                    <c:strCache>
                      <c:ptCount val="1"/>
                      <c:pt idx="0">
                        <c:v>Sep-20</c:v>
                      </c:pt>
                    </c:strCache>
                  </c:strRef>
                </c:tx>
                <c:spPr>
                  <a:solidFill>
                    <a:schemeClr val="accent5">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MSA'!$B$34:$C$34,'Austin MSA'!$L$34)</c15:sqref>
                        </c15:formulaRef>
                      </c:ext>
                    </c:extLst>
                    <c:numCache>
                      <c:formatCode>#0.0</c:formatCode>
                      <c:ptCount val="3"/>
                      <c:pt idx="0">
                        <c:v>6.6</c:v>
                      </c:pt>
                      <c:pt idx="1">
                        <c:v>6</c:v>
                      </c:pt>
                      <c:pt idx="2">
                        <c:v>6.4</c:v>
                      </c:pt>
                    </c:numCache>
                  </c:numRef>
                </c:val>
                <c:extLst xmlns:c15="http://schemas.microsoft.com/office/drawing/2012/chart">
                  <c:ext xmlns:c16="http://schemas.microsoft.com/office/drawing/2014/chart" uri="{C3380CC4-5D6E-409C-BE32-E72D297353CC}">
                    <c16:uniqueId val="{00000022-27AB-480F-9A7D-4B6AE2AF6AFA}"/>
                  </c:ext>
                </c:extLst>
              </c15:ser>
            </c15:filteredBarSeries>
            <c15:filteredBarSeries>
              <c15:ser>
                <c:idx val="33"/>
                <c:order val="33"/>
                <c:tx>
                  <c:strRef>
                    <c:extLst xmlns:c15="http://schemas.microsoft.com/office/drawing/2012/chart">
                      <c:ext xmlns:c15="http://schemas.microsoft.com/office/drawing/2012/chart" uri="{02D57815-91ED-43cb-92C2-25804820EDAC}">
                        <c15:formulaRef>
                          <c15:sqref>'Austin MSA'!$A$35</c15:sqref>
                        </c15:formulaRef>
                      </c:ext>
                    </c:extLst>
                    <c:strCache>
                      <c:ptCount val="1"/>
                      <c:pt idx="0">
                        <c:v>Oct-20</c:v>
                      </c:pt>
                    </c:strCache>
                  </c:strRef>
                </c:tx>
                <c:spPr>
                  <a:solidFill>
                    <a:schemeClr val="accent1">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MSA'!$B$35:$C$35,'Austin MSA'!$L$35)</c15:sqref>
                        </c15:formulaRef>
                      </c:ext>
                    </c:extLst>
                    <c:numCache>
                      <c:formatCode>#0.0</c:formatCode>
                      <c:ptCount val="3"/>
                      <c:pt idx="0">
                        <c:v>5.0999999999999996</c:v>
                      </c:pt>
                      <c:pt idx="1">
                        <c:v>4.7</c:v>
                      </c:pt>
                      <c:pt idx="2" formatCode="General">
                        <c:v>5</c:v>
                      </c:pt>
                    </c:numCache>
                  </c:numRef>
                </c:val>
                <c:extLst xmlns:c15="http://schemas.microsoft.com/office/drawing/2012/chart">
                  <c:ext xmlns:c16="http://schemas.microsoft.com/office/drawing/2014/chart" uri="{C3380CC4-5D6E-409C-BE32-E72D297353CC}">
                    <c16:uniqueId val="{00000023-27AB-480F-9A7D-4B6AE2AF6AFA}"/>
                  </c:ext>
                </c:extLst>
              </c15:ser>
            </c15:filteredBarSeries>
            <c15:filteredBarSeries>
              <c15:ser>
                <c:idx val="34"/>
                <c:order val="34"/>
                <c:tx>
                  <c:strRef>
                    <c:extLst xmlns:c15="http://schemas.microsoft.com/office/drawing/2012/chart">
                      <c:ext xmlns:c15="http://schemas.microsoft.com/office/drawing/2012/chart" uri="{02D57815-91ED-43cb-92C2-25804820EDAC}">
                        <c15:formulaRef>
                          <c15:sqref>'Austin MSA'!$A$36</c15:sqref>
                        </c15:formulaRef>
                      </c:ext>
                    </c:extLst>
                    <c:strCache>
                      <c:ptCount val="1"/>
                      <c:pt idx="0">
                        <c:v>Nov-20</c:v>
                      </c:pt>
                    </c:strCache>
                  </c:strRef>
                </c:tx>
                <c:spPr>
                  <a:solidFill>
                    <a:schemeClr val="accent3">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MSA'!$B$36:$C$36,'Austin MSA'!$L$36)</c15:sqref>
                        </c15:formulaRef>
                      </c:ext>
                    </c:extLst>
                    <c:numCache>
                      <c:formatCode>#0.0</c:formatCode>
                      <c:ptCount val="3"/>
                      <c:pt idx="0">
                        <c:v>5.9</c:v>
                      </c:pt>
                      <c:pt idx="1">
                        <c:v>5.7</c:v>
                      </c:pt>
                      <c:pt idx="2" formatCode="General">
                        <c:v>5.9</c:v>
                      </c:pt>
                    </c:numCache>
                  </c:numRef>
                </c:val>
                <c:extLst xmlns:c15="http://schemas.microsoft.com/office/drawing/2012/chart">
                  <c:ext xmlns:c16="http://schemas.microsoft.com/office/drawing/2014/chart" uri="{C3380CC4-5D6E-409C-BE32-E72D297353CC}">
                    <c16:uniqueId val="{00000024-27AB-480F-9A7D-4B6AE2AF6AFA}"/>
                  </c:ext>
                </c:extLst>
              </c15:ser>
            </c15:filteredBarSeries>
            <c15:filteredBarSeries>
              <c15:ser>
                <c:idx val="35"/>
                <c:order val="35"/>
                <c:tx>
                  <c:strRef>
                    <c:extLst xmlns:c15="http://schemas.microsoft.com/office/drawing/2012/chart">
                      <c:ext xmlns:c15="http://schemas.microsoft.com/office/drawing/2012/chart" uri="{02D57815-91ED-43cb-92C2-25804820EDAC}">
                        <c15:formulaRef>
                          <c15:sqref>'Austin MSA'!$A$37</c15:sqref>
                        </c15:formulaRef>
                      </c:ext>
                    </c:extLst>
                    <c:strCache>
                      <c:ptCount val="1"/>
                      <c:pt idx="0">
                        <c:v>Dec-20</c:v>
                      </c:pt>
                    </c:strCache>
                  </c:strRef>
                </c:tx>
                <c:spPr>
                  <a:solidFill>
                    <a:schemeClr val="accent5">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MSA'!$B$37:$C$37,'Austin MSA'!$L$37)</c15:sqref>
                        </c15:formulaRef>
                      </c:ext>
                    </c:extLst>
                    <c:numCache>
                      <c:formatCode>#0.0</c:formatCode>
                      <c:ptCount val="3"/>
                      <c:pt idx="0">
                        <c:v>5.0999999999999996</c:v>
                      </c:pt>
                      <c:pt idx="1">
                        <c:v>5</c:v>
                      </c:pt>
                      <c:pt idx="2" formatCode="General">
                        <c:v>5.0999999999999996</c:v>
                      </c:pt>
                    </c:numCache>
                  </c:numRef>
                </c:val>
                <c:extLst xmlns:c15="http://schemas.microsoft.com/office/drawing/2012/chart">
                  <c:ext xmlns:c16="http://schemas.microsoft.com/office/drawing/2014/chart" uri="{C3380CC4-5D6E-409C-BE32-E72D297353CC}">
                    <c16:uniqueId val="{00000025-27AB-480F-9A7D-4B6AE2AF6AFA}"/>
                  </c:ext>
                </c:extLst>
              </c15:ser>
            </c15:filteredBarSeries>
            <c15:filteredBarSeries>
              <c15:ser>
                <c:idx val="36"/>
                <c:order val="36"/>
                <c:tx>
                  <c:strRef>
                    <c:extLst xmlns:c15="http://schemas.microsoft.com/office/drawing/2012/chart">
                      <c:ext xmlns:c15="http://schemas.microsoft.com/office/drawing/2012/chart" uri="{02D57815-91ED-43cb-92C2-25804820EDAC}">
                        <c15:formulaRef>
                          <c15:sqref>'Austin MSA'!$A$38</c15:sqref>
                        </c15:formulaRef>
                      </c:ext>
                    </c:extLst>
                    <c:strCache>
                      <c:ptCount val="1"/>
                      <c:pt idx="0">
                        <c:v>Jan-21</c:v>
                      </c:pt>
                    </c:strCache>
                  </c:strRef>
                </c:tx>
                <c:spPr>
                  <a:solidFill>
                    <a:schemeClr val="accent1">
                      <a:lumMod val="8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MSA'!$B$38:$C$38,'Austin MSA'!$L$38)</c15:sqref>
                        </c15:formulaRef>
                      </c:ext>
                    </c:extLst>
                    <c:numCache>
                      <c:formatCode>#0.0</c:formatCode>
                      <c:ptCount val="3"/>
                      <c:pt idx="0">
                        <c:v>5.4</c:v>
                      </c:pt>
                      <c:pt idx="1">
                        <c:v>5.2</c:v>
                      </c:pt>
                      <c:pt idx="2" formatCode="General">
                        <c:v>5.4</c:v>
                      </c:pt>
                    </c:numCache>
                  </c:numRef>
                </c:val>
                <c:extLst xmlns:c15="http://schemas.microsoft.com/office/drawing/2012/chart">
                  <c:ext xmlns:c16="http://schemas.microsoft.com/office/drawing/2014/chart" uri="{C3380CC4-5D6E-409C-BE32-E72D297353CC}">
                    <c16:uniqueId val="{00000026-27AB-480F-9A7D-4B6AE2AF6AFA}"/>
                  </c:ext>
                </c:extLst>
              </c15:ser>
            </c15:filteredBarSeries>
            <c15:filteredBarSeries>
              <c15:ser>
                <c:idx val="37"/>
                <c:order val="37"/>
                <c:tx>
                  <c:strRef>
                    <c:extLst xmlns:c15="http://schemas.microsoft.com/office/drawing/2012/chart">
                      <c:ext xmlns:c15="http://schemas.microsoft.com/office/drawing/2012/chart" uri="{02D57815-91ED-43cb-92C2-25804820EDAC}">
                        <c15:formulaRef>
                          <c15:sqref>'Austin MSA'!$A$39</c15:sqref>
                        </c15:formulaRef>
                      </c:ext>
                    </c:extLst>
                    <c:strCache>
                      <c:ptCount val="1"/>
                      <c:pt idx="0">
                        <c:v>Feb-21</c:v>
                      </c:pt>
                    </c:strCache>
                  </c:strRef>
                </c:tx>
                <c:spPr>
                  <a:solidFill>
                    <a:schemeClr val="accent3">
                      <a:lumMod val="8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MSA'!$B$39:$C$39,'Austin MSA'!$L$39)</c15:sqref>
                        </c15:formulaRef>
                      </c:ext>
                    </c:extLst>
                    <c:numCache>
                      <c:formatCode>#0.0</c:formatCode>
                      <c:ptCount val="3"/>
                      <c:pt idx="0">
                        <c:v>5.6</c:v>
                      </c:pt>
                      <c:pt idx="1">
                        <c:v>5.4</c:v>
                      </c:pt>
                      <c:pt idx="2" formatCode="General">
                        <c:v>5.6</c:v>
                      </c:pt>
                    </c:numCache>
                  </c:numRef>
                </c:val>
                <c:extLst xmlns:c15="http://schemas.microsoft.com/office/drawing/2012/chart">
                  <c:ext xmlns:c16="http://schemas.microsoft.com/office/drawing/2014/chart" uri="{C3380CC4-5D6E-409C-BE32-E72D297353CC}">
                    <c16:uniqueId val="{00000027-27AB-480F-9A7D-4B6AE2AF6AFA}"/>
                  </c:ext>
                </c:extLst>
              </c15:ser>
            </c15:filteredBarSeries>
            <c15:filteredBarSeries>
              <c15:ser>
                <c:idx val="38"/>
                <c:order val="38"/>
                <c:tx>
                  <c:strRef>
                    <c:extLst xmlns:c15="http://schemas.microsoft.com/office/drawing/2012/chart">
                      <c:ext xmlns:c15="http://schemas.microsoft.com/office/drawing/2012/chart" uri="{02D57815-91ED-43cb-92C2-25804820EDAC}">
                        <c15:formulaRef>
                          <c15:sqref>'Austin MSA'!$A$40</c15:sqref>
                        </c15:formulaRef>
                      </c:ext>
                    </c:extLst>
                    <c:strCache>
                      <c:ptCount val="1"/>
                      <c:pt idx="0">
                        <c:v>Mar-21</c:v>
                      </c:pt>
                    </c:strCache>
                  </c:strRef>
                </c:tx>
                <c:spPr>
                  <a:solidFill>
                    <a:schemeClr val="accent5">
                      <a:lumMod val="8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MSA'!$B$40:$C$40,'Austin MSA'!$L$40)</c15:sqref>
                        </c15:formulaRef>
                      </c:ext>
                    </c:extLst>
                    <c:numCache>
                      <c:formatCode>#0.0</c:formatCode>
                      <c:ptCount val="3"/>
                      <c:pt idx="0">
                        <c:v>5.3</c:v>
                      </c:pt>
                      <c:pt idx="1">
                        <c:v>5.2</c:v>
                      </c:pt>
                      <c:pt idx="2" formatCode="General">
                        <c:v>5.3</c:v>
                      </c:pt>
                    </c:numCache>
                  </c:numRef>
                </c:val>
                <c:extLst xmlns:c15="http://schemas.microsoft.com/office/drawing/2012/chart">
                  <c:ext xmlns:c16="http://schemas.microsoft.com/office/drawing/2014/chart" uri="{C3380CC4-5D6E-409C-BE32-E72D297353CC}">
                    <c16:uniqueId val="{00000028-27AB-480F-9A7D-4B6AE2AF6AFA}"/>
                  </c:ext>
                </c:extLst>
              </c15:ser>
            </c15:filteredBarSeries>
            <c15:filteredBarSeries>
              <c15:ser>
                <c:idx val="39"/>
                <c:order val="39"/>
                <c:tx>
                  <c:strRef>
                    <c:extLst xmlns:c15="http://schemas.microsoft.com/office/drawing/2012/chart">
                      <c:ext xmlns:c15="http://schemas.microsoft.com/office/drawing/2012/chart" uri="{02D57815-91ED-43cb-92C2-25804820EDAC}">
                        <c15:formulaRef>
                          <c15:sqref>'Austin MSA'!$A$41</c15:sqref>
                        </c15:formulaRef>
                      </c:ext>
                    </c:extLst>
                    <c:strCache>
                      <c:ptCount val="1"/>
                      <c:pt idx="0">
                        <c:v>Apr-21</c:v>
                      </c:pt>
                    </c:strCache>
                  </c:strRef>
                </c:tx>
                <c:spPr>
                  <a:solidFill>
                    <a:schemeClr val="accent1">
                      <a:lumMod val="60000"/>
                      <a:lumOff val="4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MSA'!$B$41:$C$41,'Austin MSA'!$L$41)</c15:sqref>
                        </c15:formulaRef>
                      </c:ext>
                    </c:extLst>
                    <c:numCache>
                      <c:formatCode>#0.0</c:formatCode>
                      <c:ptCount val="3"/>
                      <c:pt idx="0">
                        <c:v>4.5999999999999996</c:v>
                      </c:pt>
                      <c:pt idx="1">
                        <c:v>4.5</c:v>
                      </c:pt>
                      <c:pt idx="2" formatCode="General">
                        <c:v>4.5999999999999996</c:v>
                      </c:pt>
                    </c:numCache>
                  </c:numRef>
                </c:val>
                <c:extLst xmlns:c15="http://schemas.microsoft.com/office/drawing/2012/chart">
                  <c:ext xmlns:c16="http://schemas.microsoft.com/office/drawing/2014/chart" uri="{C3380CC4-5D6E-409C-BE32-E72D297353CC}">
                    <c16:uniqueId val="{00000029-27AB-480F-9A7D-4B6AE2AF6AFA}"/>
                  </c:ext>
                </c:extLst>
              </c15:ser>
            </c15:filteredBarSeries>
            <c15:filteredBarSeries>
              <c15:ser>
                <c:idx val="40"/>
                <c:order val="40"/>
                <c:tx>
                  <c:strRef>
                    <c:extLst xmlns:c15="http://schemas.microsoft.com/office/drawing/2012/chart">
                      <c:ext xmlns:c15="http://schemas.microsoft.com/office/drawing/2012/chart" uri="{02D57815-91ED-43cb-92C2-25804820EDAC}">
                        <c15:formulaRef>
                          <c15:sqref>'Austin MSA'!$A$42</c15:sqref>
                        </c15:formulaRef>
                      </c:ext>
                    </c:extLst>
                    <c:strCache>
                      <c:ptCount val="1"/>
                      <c:pt idx="0">
                        <c:v>May-21</c:v>
                      </c:pt>
                    </c:strCache>
                  </c:strRef>
                </c:tx>
                <c:spPr>
                  <a:solidFill>
                    <a:schemeClr val="accent3">
                      <a:lumMod val="60000"/>
                      <a:lumOff val="4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MSA'!$B$42:$C$42,'Austin MSA'!$L$42)</c15:sqref>
                        </c15:formulaRef>
                      </c:ext>
                    </c:extLst>
                    <c:numCache>
                      <c:formatCode>#0.0</c:formatCode>
                      <c:ptCount val="3"/>
                      <c:pt idx="0">
                        <c:v>4.3</c:v>
                      </c:pt>
                      <c:pt idx="1">
                        <c:v>4.2</c:v>
                      </c:pt>
                      <c:pt idx="2" formatCode="General">
                        <c:v>4.3</c:v>
                      </c:pt>
                    </c:numCache>
                  </c:numRef>
                </c:val>
                <c:extLst xmlns:c15="http://schemas.microsoft.com/office/drawing/2012/chart">
                  <c:ext xmlns:c16="http://schemas.microsoft.com/office/drawing/2014/chart" uri="{C3380CC4-5D6E-409C-BE32-E72D297353CC}">
                    <c16:uniqueId val="{0000002A-27AB-480F-9A7D-4B6AE2AF6AFA}"/>
                  </c:ext>
                </c:extLst>
              </c15:ser>
            </c15:filteredBarSeries>
            <c15:filteredBarSeries>
              <c15:ser>
                <c:idx val="41"/>
                <c:order val="41"/>
                <c:tx>
                  <c:strRef>
                    <c:extLst xmlns:c15="http://schemas.microsoft.com/office/drawing/2012/chart">
                      <c:ext xmlns:c15="http://schemas.microsoft.com/office/drawing/2012/chart" uri="{02D57815-91ED-43cb-92C2-25804820EDAC}">
                        <c15:formulaRef>
                          <c15:sqref>'Austin MSA'!$A$43</c15:sqref>
                        </c15:formulaRef>
                      </c:ext>
                    </c:extLst>
                    <c:strCache>
                      <c:ptCount val="1"/>
                      <c:pt idx="0">
                        <c:v>Jun-21</c:v>
                      </c:pt>
                    </c:strCache>
                  </c:strRef>
                </c:tx>
                <c:spPr>
                  <a:solidFill>
                    <a:schemeClr val="accent5">
                      <a:lumMod val="60000"/>
                      <a:lumOff val="4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MSA'!$B$43:$C$43,'Austin MSA'!$L$43)</c15:sqref>
                        </c15:formulaRef>
                      </c:ext>
                    </c:extLst>
                    <c:numCache>
                      <c:formatCode>#0.0</c:formatCode>
                      <c:ptCount val="3"/>
                      <c:pt idx="0">
                        <c:v>4.7</c:v>
                      </c:pt>
                      <c:pt idx="1">
                        <c:v>4.7</c:v>
                      </c:pt>
                      <c:pt idx="2" formatCode="General">
                        <c:v>4.8</c:v>
                      </c:pt>
                    </c:numCache>
                  </c:numRef>
                </c:val>
                <c:extLst xmlns:c15="http://schemas.microsoft.com/office/drawing/2012/chart">
                  <c:ext xmlns:c16="http://schemas.microsoft.com/office/drawing/2014/chart" uri="{C3380CC4-5D6E-409C-BE32-E72D297353CC}">
                    <c16:uniqueId val="{0000002B-27AB-480F-9A7D-4B6AE2AF6AFA}"/>
                  </c:ext>
                </c:extLst>
              </c15:ser>
            </c15:filteredBarSeries>
            <c15:filteredBarSeries>
              <c15:ser>
                <c:idx val="42"/>
                <c:order val="42"/>
                <c:tx>
                  <c:strRef>
                    <c:extLst xmlns:c15="http://schemas.microsoft.com/office/drawing/2012/chart">
                      <c:ext xmlns:c15="http://schemas.microsoft.com/office/drawing/2012/chart" uri="{02D57815-91ED-43cb-92C2-25804820EDAC}">
                        <c15:formulaRef>
                          <c15:sqref>'Austin MSA'!$A$44</c15:sqref>
                        </c15:formulaRef>
                      </c:ext>
                    </c:extLst>
                    <c:strCache>
                      <c:ptCount val="1"/>
                      <c:pt idx="0">
                        <c:v>Jul-21</c:v>
                      </c:pt>
                    </c:strCache>
                  </c:strRef>
                </c:tx>
                <c:spPr>
                  <a:solidFill>
                    <a:schemeClr val="accent1">
                      <a:lumMod val="5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MSA'!$B$44:$C$44,'Austin MSA'!$L$44)</c15:sqref>
                        </c15:formulaRef>
                      </c:ext>
                    </c:extLst>
                    <c:numCache>
                      <c:formatCode>#0.0</c:formatCode>
                      <c:ptCount val="3"/>
                      <c:pt idx="0">
                        <c:v>4.2</c:v>
                      </c:pt>
                      <c:pt idx="1">
                        <c:v>4.2</c:v>
                      </c:pt>
                      <c:pt idx="2" formatCode="General">
                        <c:v>4.2</c:v>
                      </c:pt>
                    </c:numCache>
                  </c:numRef>
                </c:val>
                <c:extLst xmlns:c15="http://schemas.microsoft.com/office/drawing/2012/chart">
                  <c:ext xmlns:c16="http://schemas.microsoft.com/office/drawing/2014/chart" uri="{C3380CC4-5D6E-409C-BE32-E72D297353CC}">
                    <c16:uniqueId val="{0000002C-27AB-480F-9A7D-4B6AE2AF6AFA}"/>
                  </c:ext>
                </c:extLst>
              </c15:ser>
            </c15:filteredBarSeries>
            <c15:filteredBarSeries>
              <c15:ser>
                <c:idx val="43"/>
                <c:order val="43"/>
                <c:tx>
                  <c:strRef>
                    <c:extLst xmlns:c15="http://schemas.microsoft.com/office/drawing/2012/chart">
                      <c:ext xmlns:c15="http://schemas.microsoft.com/office/drawing/2012/chart" uri="{02D57815-91ED-43cb-92C2-25804820EDAC}">
                        <c15:formulaRef>
                          <c15:sqref>'Austin MSA'!$A$45</c15:sqref>
                        </c15:formulaRef>
                      </c:ext>
                    </c:extLst>
                    <c:strCache>
                      <c:ptCount val="1"/>
                      <c:pt idx="0">
                        <c:v>Aug-21</c:v>
                      </c:pt>
                    </c:strCache>
                  </c:strRef>
                </c:tx>
                <c:spPr>
                  <a:solidFill>
                    <a:schemeClr val="accent3">
                      <a:lumMod val="5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MSA'!$B$45:$C$45,'Austin MSA'!$L$45)</c15:sqref>
                        </c15:formulaRef>
                      </c:ext>
                    </c:extLst>
                    <c:numCache>
                      <c:formatCode>#0.0</c:formatCode>
                      <c:ptCount val="3"/>
                      <c:pt idx="0">
                        <c:v>3.7</c:v>
                      </c:pt>
                      <c:pt idx="1">
                        <c:v>3.8</c:v>
                      </c:pt>
                      <c:pt idx="2" formatCode="General">
                        <c:v>3.8</c:v>
                      </c:pt>
                    </c:numCache>
                  </c:numRef>
                </c:val>
                <c:extLst xmlns:c15="http://schemas.microsoft.com/office/drawing/2012/chart">
                  <c:ext xmlns:c16="http://schemas.microsoft.com/office/drawing/2014/chart" uri="{C3380CC4-5D6E-409C-BE32-E72D297353CC}">
                    <c16:uniqueId val="{0000002D-27AB-480F-9A7D-4B6AE2AF6AFA}"/>
                  </c:ext>
                </c:extLst>
              </c15:ser>
            </c15:filteredBarSeries>
            <c15:filteredBarSeries>
              <c15:ser>
                <c:idx val="44"/>
                <c:order val="44"/>
                <c:tx>
                  <c:strRef>
                    <c:extLst xmlns:c15="http://schemas.microsoft.com/office/drawing/2012/chart">
                      <c:ext xmlns:c15="http://schemas.microsoft.com/office/drawing/2012/chart" uri="{02D57815-91ED-43cb-92C2-25804820EDAC}">
                        <c15:formulaRef>
                          <c15:sqref>'Austin MSA'!$A$46</c15:sqref>
                        </c15:formulaRef>
                      </c:ext>
                    </c:extLst>
                    <c:strCache>
                      <c:ptCount val="1"/>
                      <c:pt idx="0">
                        <c:v>Sep-21</c:v>
                      </c:pt>
                    </c:strCache>
                  </c:strRef>
                </c:tx>
                <c:spPr>
                  <a:solidFill>
                    <a:schemeClr val="accent5">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MSA'!$B$46:$C$46,'Austin MSA'!$L$46)</c15:sqref>
                        </c15:formulaRef>
                      </c:ext>
                    </c:extLst>
                    <c:numCache>
                      <c:formatCode>#0.0</c:formatCode>
                      <c:ptCount val="3"/>
                      <c:pt idx="0">
                        <c:v>3.5</c:v>
                      </c:pt>
                      <c:pt idx="1">
                        <c:v>3.5</c:v>
                      </c:pt>
                      <c:pt idx="2" formatCode="General">
                        <c:v>3.5</c:v>
                      </c:pt>
                    </c:numCache>
                  </c:numRef>
                </c:val>
                <c:extLst xmlns:c15="http://schemas.microsoft.com/office/drawing/2012/chart">
                  <c:ext xmlns:c16="http://schemas.microsoft.com/office/drawing/2014/chart" uri="{C3380CC4-5D6E-409C-BE32-E72D297353CC}">
                    <c16:uniqueId val="{0000002E-27AB-480F-9A7D-4B6AE2AF6AFA}"/>
                  </c:ext>
                </c:extLst>
              </c15:ser>
            </c15:filteredBarSeries>
            <c15:filteredBarSeries>
              <c15:ser>
                <c:idx val="45"/>
                <c:order val="45"/>
                <c:tx>
                  <c:strRef>
                    <c:extLst xmlns:c15="http://schemas.microsoft.com/office/drawing/2012/chart">
                      <c:ext xmlns:c15="http://schemas.microsoft.com/office/drawing/2012/chart" uri="{02D57815-91ED-43cb-92C2-25804820EDAC}">
                        <c15:formulaRef>
                          <c15:sqref>'Austin MSA'!$A$47</c15:sqref>
                        </c15:formulaRef>
                      </c:ext>
                    </c:extLst>
                    <c:strCache>
                      <c:ptCount val="1"/>
                      <c:pt idx="0">
                        <c:v>Oct-21</c:v>
                      </c:pt>
                    </c:strCache>
                  </c:strRef>
                </c:tx>
                <c:spPr>
                  <a:solidFill>
                    <a:schemeClr val="accent1">
                      <a:lumMod val="70000"/>
                      <a:lumOff val="3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MSA'!$B$47:$C$47,'Austin MSA'!$L$47)</c15:sqref>
                        </c15:formulaRef>
                      </c:ext>
                    </c:extLst>
                    <c:numCache>
                      <c:formatCode>#0.0</c:formatCode>
                      <c:ptCount val="3"/>
                      <c:pt idx="0">
                        <c:v>3.3</c:v>
                      </c:pt>
                      <c:pt idx="1">
                        <c:v>3.4</c:v>
                      </c:pt>
                      <c:pt idx="2" formatCode="General">
                        <c:v>3.4</c:v>
                      </c:pt>
                    </c:numCache>
                  </c:numRef>
                </c:val>
                <c:extLst xmlns:c15="http://schemas.microsoft.com/office/drawing/2012/chart">
                  <c:ext xmlns:c16="http://schemas.microsoft.com/office/drawing/2014/chart" uri="{C3380CC4-5D6E-409C-BE32-E72D297353CC}">
                    <c16:uniqueId val="{0000002F-27AB-480F-9A7D-4B6AE2AF6AFA}"/>
                  </c:ext>
                </c:extLst>
              </c15:ser>
            </c15:filteredBarSeries>
            <c15:filteredBarSeries>
              <c15:ser>
                <c:idx val="46"/>
                <c:order val="46"/>
                <c:tx>
                  <c:strRef>
                    <c:extLst xmlns:c15="http://schemas.microsoft.com/office/drawing/2012/chart">
                      <c:ext xmlns:c15="http://schemas.microsoft.com/office/drawing/2012/chart" uri="{02D57815-91ED-43cb-92C2-25804820EDAC}">
                        <c15:formulaRef>
                          <c15:sqref>'Austin MSA'!$A$48</c15:sqref>
                        </c15:formulaRef>
                      </c:ext>
                    </c:extLst>
                    <c:strCache>
                      <c:ptCount val="1"/>
                      <c:pt idx="0">
                        <c:v>Nov-21</c:v>
                      </c:pt>
                    </c:strCache>
                  </c:strRef>
                </c:tx>
                <c:spPr>
                  <a:solidFill>
                    <a:schemeClr val="accent3">
                      <a:lumMod val="70000"/>
                      <a:lumOff val="3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MSA'!$B$48:$C$48,'Austin MSA'!$L$48)</c15:sqref>
                        </c15:formulaRef>
                      </c:ext>
                    </c:extLst>
                    <c:numCache>
                      <c:formatCode>#0.0</c:formatCode>
                      <c:ptCount val="3"/>
                      <c:pt idx="0">
                        <c:v>3.1</c:v>
                      </c:pt>
                      <c:pt idx="1">
                        <c:v>3.2</c:v>
                      </c:pt>
                      <c:pt idx="2" formatCode="General">
                        <c:v>3.2</c:v>
                      </c:pt>
                    </c:numCache>
                  </c:numRef>
                </c:val>
                <c:extLst xmlns:c15="http://schemas.microsoft.com/office/drawing/2012/chart">
                  <c:ext xmlns:c16="http://schemas.microsoft.com/office/drawing/2014/chart" uri="{C3380CC4-5D6E-409C-BE32-E72D297353CC}">
                    <c16:uniqueId val="{00000030-27AB-480F-9A7D-4B6AE2AF6AFA}"/>
                  </c:ext>
                </c:extLst>
              </c15:ser>
            </c15:filteredBarSeries>
            <c15:filteredBarSeries>
              <c15:ser>
                <c:idx val="47"/>
                <c:order val="47"/>
                <c:tx>
                  <c:strRef>
                    <c:extLst xmlns:c15="http://schemas.microsoft.com/office/drawing/2012/chart">
                      <c:ext xmlns:c15="http://schemas.microsoft.com/office/drawing/2012/chart" uri="{02D57815-91ED-43cb-92C2-25804820EDAC}">
                        <c15:formulaRef>
                          <c15:sqref>'Austin MSA'!$A$49</c15:sqref>
                        </c15:formulaRef>
                      </c:ext>
                    </c:extLst>
                    <c:strCache>
                      <c:ptCount val="1"/>
                      <c:pt idx="0">
                        <c:v>Dec-21</c:v>
                      </c:pt>
                    </c:strCache>
                  </c:strRef>
                </c:tx>
                <c:spPr>
                  <a:solidFill>
                    <a:schemeClr val="accent5">
                      <a:lumMod val="70000"/>
                      <a:lumOff val="3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MSA'!$B$49:$C$49,'Austin MSA'!$L$49)</c15:sqref>
                        </c15:formulaRef>
                      </c:ext>
                    </c:extLst>
                    <c:numCache>
                      <c:formatCode>#0.0</c:formatCode>
                      <c:ptCount val="3"/>
                      <c:pt idx="0">
                        <c:v>2.8</c:v>
                      </c:pt>
                      <c:pt idx="1">
                        <c:v>2.9</c:v>
                      </c:pt>
                      <c:pt idx="2" formatCode="General">
                        <c:v>2.9</c:v>
                      </c:pt>
                    </c:numCache>
                  </c:numRef>
                </c:val>
                <c:extLst xmlns:c15="http://schemas.microsoft.com/office/drawing/2012/chart">
                  <c:ext xmlns:c16="http://schemas.microsoft.com/office/drawing/2014/chart" uri="{C3380CC4-5D6E-409C-BE32-E72D297353CC}">
                    <c16:uniqueId val="{00000031-27AB-480F-9A7D-4B6AE2AF6AFA}"/>
                  </c:ext>
                </c:extLst>
              </c15:ser>
            </c15:filteredBarSeries>
            <c15:filteredBarSeries>
              <c15:ser>
                <c:idx val="48"/>
                <c:order val="48"/>
                <c:tx>
                  <c:strRef>
                    <c:extLst xmlns:c15="http://schemas.microsoft.com/office/drawing/2012/chart">
                      <c:ext xmlns:c15="http://schemas.microsoft.com/office/drawing/2012/chart" uri="{02D57815-91ED-43cb-92C2-25804820EDAC}">
                        <c15:formulaRef>
                          <c15:sqref>'Austin MSA'!$A$50</c15:sqref>
                        </c15:formulaRef>
                      </c:ext>
                    </c:extLst>
                    <c:strCache>
                      <c:ptCount val="1"/>
                      <c:pt idx="0">
                        <c:v>Jan-22</c:v>
                      </c:pt>
                    </c:strCache>
                  </c:strRef>
                </c:tx>
                <c:spPr>
                  <a:solidFill>
                    <a:schemeClr val="accent1">
                      <a:lumMod val="7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MSA'!$B$50:$C$50,'Austin MSA'!$L$50)</c15:sqref>
                        </c15:formulaRef>
                      </c:ext>
                    </c:extLst>
                    <c:numCache>
                      <c:formatCode>#0.0</c:formatCode>
                      <c:ptCount val="3"/>
                      <c:pt idx="0">
                        <c:v>3.3</c:v>
                      </c:pt>
                      <c:pt idx="1">
                        <c:v>3.3</c:v>
                      </c:pt>
                      <c:pt idx="2" formatCode="General">
                        <c:v>3.3</c:v>
                      </c:pt>
                    </c:numCache>
                  </c:numRef>
                </c:val>
                <c:extLst xmlns:c15="http://schemas.microsoft.com/office/drawing/2012/chart">
                  <c:ext xmlns:c16="http://schemas.microsoft.com/office/drawing/2014/chart" uri="{C3380CC4-5D6E-409C-BE32-E72D297353CC}">
                    <c16:uniqueId val="{00000032-27AB-480F-9A7D-4B6AE2AF6AFA}"/>
                  </c:ext>
                </c:extLst>
              </c15:ser>
            </c15:filteredBarSeries>
            <c15:filteredBarSeries>
              <c15:ser>
                <c:idx val="49"/>
                <c:order val="49"/>
                <c:tx>
                  <c:strRef>
                    <c:extLst xmlns:c15="http://schemas.microsoft.com/office/drawing/2012/chart">
                      <c:ext xmlns:c15="http://schemas.microsoft.com/office/drawing/2012/chart" uri="{02D57815-91ED-43cb-92C2-25804820EDAC}">
                        <c15:formulaRef>
                          <c15:sqref>'Austin MSA'!$A$51</c15:sqref>
                        </c15:formulaRef>
                      </c:ext>
                    </c:extLst>
                    <c:strCache>
                      <c:ptCount val="1"/>
                      <c:pt idx="0">
                        <c:v>Feb-22</c:v>
                      </c:pt>
                    </c:strCache>
                  </c:strRef>
                </c:tx>
                <c:spPr>
                  <a:solidFill>
                    <a:schemeClr val="accent3">
                      <a:lumMod val="7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MSA'!$B$51:$C$51,'Austin MSA'!$L$51)</c15:sqref>
                        </c15:formulaRef>
                      </c:ext>
                    </c:extLst>
                    <c:numCache>
                      <c:formatCode>#0.0</c:formatCode>
                      <c:ptCount val="3"/>
                      <c:pt idx="0">
                        <c:v>3.3</c:v>
                      </c:pt>
                      <c:pt idx="1">
                        <c:v>3.3</c:v>
                      </c:pt>
                      <c:pt idx="2" formatCode="General">
                        <c:v>3.3</c:v>
                      </c:pt>
                    </c:numCache>
                  </c:numRef>
                </c:val>
                <c:extLst xmlns:c15="http://schemas.microsoft.com/office/drawing/2012/chart">
                  <c:ext xmlns:c16="http://schemas.microsoft.com/office/drawing/2014/chart" uri="{C3380CC4-5D6E-409C-BE32-E72D297353CC}">
                    <c16:uniqueId val="{00000033-27AB-480F-9A7D-4B6AE2AF6AFA}"/>
                  </c:ext>
                </c:extLst>
              </c15:ser>
            </c15:filteredBarSeries>
            <c15:filteredBarSeries>
              <c15:ser>
                <c:idx val="50"/>
                <c:order val="50"/>
                <c:tx>
                  <c:strRef>
                    <c:extLst xmlns:c15="http://schemas.microsoft.com/office/drawing/2012/chart">
                      <c:ext xmlns:c15="http://schemas.microsoft.com/office/drawing/2012/chart" uri="{02D57815-91ED-43cb-92C2-25804820EDAC}">
                        <c15:formulaRef>
                          <c15:sqref>'Austin MSA'!$A$54</c15:sqref>
                        </c15:formulaRef>
                      </c:ext>
                    </c:extLst>
                    <c:strCache>
                      <c:ptCount val="1"/>
                      <c:pt idx="0">
                        <c:v>May-22</c:v>
                      </c:pt>
                    </c:strCache>
                  </c:strRef>
                </c:tx>
                <c:spPr>
                  <a:solidFill>
                    <a:schemeClr val="accent5">
                      <a:lumMod val="7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MSA'!$B$54:$C$54,'Austin MSA'!$L$54)</c15:sqref>
                        </c15:formulaRef>
                      </c:ext>
                    </c:extLst>
                    <c:numCache>
                      <c:formatCode>#0.0</c:formatCode>
                      <c:ptCount val="3"/>
                      <c:pt idx="0">
                        <c:v>2.6</c:v>
                      </c:pt>
                      <c:pt idx="1">
                        <c:v>2.7</c:v>
                      </c:pt>
                      <c:pt idx="2" formatCode="General">
                        <c:v>2.7</c:v>
                      </c:pt>
                    </c:numCache>
                  </c:numRef>
                </c:val>
                <c:extLst xmlns:c15="http://schemas.microsoft.com/office/drawing/2012/chart">
                  <c:ext xmlns:c16="http://schemas.microsoft.com/office/drawing/2014/chart" uri="{C3380CC4-5D6E-409C-BE32-E72D297353CC}">
                    <c16:uniqueId val="{00000034-27AB-480F-9A7D-4B6AE2AF6AFA}"/>
                  </c:ext>
                </c:extLst>
              </c15:ser>
            </c15:filteredBarSeries>
            <c15:filteredBarSeries>
              <c15:ser>
                <c:idx val="51"/>
                <c:order val="51"/>
                <c:tx>
                  <c:strRef>
                    <c:extLst xmlns:c15="http://schemas.microsoft.com/office/drawing/2012/chart">
                      <c:ext xmlns:c15="http://schemas.microsoft.com/office/drawing/2012/chart" uri="{02D57815-91ED-43cb-92C2-25804820EDAC}">
                        <c15:formulaRef>
                          <c15:sqref>'Austin MSA'!$A$53</c15:sqref>
                        </c15:formulaRef>
                      </c:ext>
                    </c:extLst>
                    <c:strCache>
                      <c:ptCount val="1"/>
                      <c:pt idx="0">
                        <c:v>Apr-22</c:v>
                      </c:pt>
                    </c:strCache>
                  </c:strRef>
                </c:tx>
                <c:spPr>
                  <a:solidFill>
                    <a:schemeClr val="accent1">
                      <a:lumMod val="50000"/>
                      <a:lumOff val="5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MSA'!$B$53:$C$53,'Austin MSA'!$L$53)</c15:sqref>
                        </c15:formulaRef>
                      </c:ext>
                    </c:extLst>
                    <c:numCache>
                      <c:formatCode>#0.0</c:formatCode>
                      <c:ptCount val="3"/>
                      <c:pt idx="0">
                        <c:v>2.5</c:v>
                      </c:pt>
                      <c:pt idx="1">
                        <c:v>2.5</c:v>
                      </c:pt>
                      <c:pt idx="2" formatCode="General">
                        <c:v>2.5</c:v>
                      </c:pt>
                    </c:numCache>
                  </c:numRef>
                </c:val>
                <c:extLst xmlns:c15="http://schemas.microsoft.com/office/drawing/2012/chart">
                  <c:ext xmlns:c16="http://schemas.microsoft.com/office/drawing/2014/chart" uri="{C3380CC4-5D6E-409C-BE32-E72D297353CC}">
                    <c16:uniqueId val="{00000035-27AB-480F-9A7D-4B6AE2AF6AFA}"/>
                  </c:ext>
                </c:extLst>
              </c15:ser>
            </c15:filteredBarSeries>
            <c15:filteredBarSeries>
              <c15:ser>
                <c:idx val="52"/>
                <c:order val="52"/>
                <c:tx>
                  <c:strRef>
                    <c:extLst xmlns:c15="http://schemas.microsoft.com/office/drawing/2012/chart">
                      <c:ext xmlns:c15="http://schemas.microsoft.com/office/drawing/2012/chart" uri="{02D57815-91ED-43cb-92C2-25804820EDAC}">
                        <c15:formulaRef>
                          <c15:sqref>'Austin MSA'!$A$54</c15:sqref>
                        </c15:formulaRef>
                      </c:ext>
                    </c:extLst>
                    <c:strCache>
                      <c:ptCount val="1"/>
                      <c:pt idx="0">
                        <c:v>May-22</c:v>
                      </c:pt>
                    </c:strCache>
                  </c:strRef>
                </c:tx>
                <c:spPr>
                  <a:solidFill>
                    <a:schemeClr val="accent3">
                      <a:lumMod val="50000"/>
                      <a:lumOff val="5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MSA'!$B$54:$C$54,'Austin MSA'!$L$54)</c15:sqref>
                        </c15:formulaRef>
                      </c:ext>
                    </c:extLst>
                    <c:numCache>
                      <c:formatCode>#0.0</c:formatCode>
                      <c:ptCount val="3"/>
                      <c:pt idx="0">
                        <c:v>2.6</c:v>
                      </c:pt>
                      <c:pt idx="1">
                        <c:v>2.7</c:v>
                      </c:pt>
                      <c:pt idx="2" formatCode="General">
                        <c:v>2.7</c:v>
                      </c:pt>
                    </c:numCache>
                  </c:numRef>
                </c:val>
                <c:extLst xmlns:c15="http://schemas.microsoft.com/office/drawing/2012/chart">
                  <c:ext xmlns:c16="http://schemas.microsoft.com/office/drawing/2014/chart" uri="{C3380CC4-5D6E-409C-BE32-E72D297353CC}">
                    <c16:uniqueId val="{00000036-27AB-480F-9A7D-4B6AE2AF6AFA}"/>
                  </c:ext>
                </c:extLst>
              </c15:ser>
            </c15:filteredBarSeries>
            <c15:filteredBarSeries>
              <c15:ser>
                <c:idx val="53"/>
                <c:order val="53"/>
                <c:tx>
                  <c:strRef>
                    <c:extLst xmlns:c15="http://schemas.microsoft.com/office/drawing/2012/chart">
                      <c:ext xmlns:c15="http://schemas.microsoft.com/office/drawing/2012/chart" uri="{02D57815-91ED-43cb-92C2-25804820EDAC}">
                        <c15:formulaRef>
                          <c15:sqref>'Austin MSA'!$A$57</c15:sqref>
                        </c15:formulaRef>
                      </c:ext>
                    </c:extLst>
                    <c:strCache>
                      <c:ptCount val="1"/>
                      <c:pt idx="0">
                        <c:v>Aug-22</c:v>
                      </c:pt>
                    </c:strCache>
                  </c:strRef>
                </c:tx>
                <c:spPr>
                  <a:solidFill>
                    <a:schemeClr val="accent5">
                      <a:lumMod val="50000"/>
                      <a:lumOff val="5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MSA'!$B$57:$C$57,'Austin MSA'!$L$57)</c15:sqref>
                        </c15:formulaRef>
                      </c:ext>
                    </c:extLst>
                    <c:numCache>
                      <c:formatCode>#0.0</c:formatCode>
                      <c:ptCount val="3"/>
                      <c:pt idx="0">
                        <c:v>2.9</c:v>
                      </c:pt>
                      <c:pt idx="1">
                        <c:v>3</c:v>
                      </c:pt>
                      <c:pt idx="2" formatCode="General">
                        <c:v>3</c:v>
                      </c:pt>
                    </c:numCache>
                  </c:numRef>
                </c:val>
                <c:extLst xmlns:c15="http://schemas.microsoft.com/office/drawing/2012/chart">
                  <c:ext xmlns:c16="http://schemas.microsoft.com/office/drawing/2014/chart" uri="{C3380CC4-5D6E-409C-BE32-E72D297353CC}">
                    <c16:uniqueId val="{00000037-27AB-480F-9A7D-4B6AE2AF6AFA}"/>
                  </c:ext>
                </c:extLst>
              </c15:ser>
            </c15:filteredBarSeries>
            <c15:filteredBarSeries>
              <c15:ser>
                <c:idx val="54"/>
                <c:order val="54"/>
                <c:tx>
                  <c:strRef>
                    <c:extLst xmlns:c15="http://schemas.microsoft.com/office/drawing/2012/chart">
                      <c:ext xmlns:c15="http://schemas.microsoft.com/office/drawing/2012/chart" uri="{02D57815-91ED-43cb-92C2-25804820EDAC}">
                        <c15:formulaRef>
                          <c15:sqref>'Austin MSA'!$A$56</c15:sqref>
                        </c15:formulaRef>
                      </c:ext>
                    </c:extLst>
                    <c:strCache>
                      <c:ptCount val="1"/>
                      <c:pt idx="0">
                        <c:v>Jul-22</c:v>
                      </c:pt>
                    </c:strCache>
                  </c:strRef>
                </c:tx>
                <c:spPr>
                  <a:solidFill>
                    <a:schemeClr val="accent1"/>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MSA'!$B$56:$C$56,'Austin MSA'!$L$56)</c15:sqref>
                        </c15:formulaRef>
                      </c:ext>
                    </c:extLst>
                    <c:numCache>
                      <c:formatCode>#0.0</c:formatCode>
                      <c:ptCount val="3"/>
                      <c:pt idx="0">
                        <c:v>3</c:v>
                      </c:pt>
                      <c:pt idx="1">
                        <c:v>3.1</c:v>
                      </c:pt>
                      <c:pt idx="2" formatCode="General">
                        <c:v>3.1</c:v>
                      </c:pt>
                    </c:numCache>
                  </c:numRef>
                </c:val>
                <c:extLst xmlns:c15="http://schemas.microsoft.com/office/drawing/2012/chart">
                  <c:ext xmlns:c16="http://schemas.microsoft.com/office/drawing/2014/chart" uri="{C3380CC4-5D6E-409C-BE32-E72D297353CC}">
                    <c16:uniqueId val="{00000038-27AB-480F-9A7D-4B6AE2AF6AFA}"/>
                  </c:ext>
                </c:extLst>
              </c15:ser>
            </c15:filteredBarSeries>
            <c15:filteredBarSeries>
              <c15:ser>
                <c:idx val="55"/>
                <c:order val="55"/>
                <c:tx>
                  <c:strRef>
                    <c:extLst xmlns:c15="http://schemas.microsoft.com/office/drawing/2012/chart">
                      <c:ext xmlns:c15="http://schemas.microsoft.com/office/drawing/2012/chart" uri="{02D57815-91ED-43cb-92C2-25804820EDAC}">
                        <c15:formulaRef>
                          <c15:sqref>'Austin MSA'!$A$57</c15:sqref>
                        </c15:formulaRef>
                      </c:ext>
                    </c:extLst>
                    <c:strCache>
                      <c:ptCount val="1"/>
                      <c:pt idx="0">
                        <c:v>Aug-22</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MSA'!$B$57:$C$57,'Austin MSA'!$L$57)</c15:sqref>
                        </c15:formulaRef>
                      </c:ext>
                    </c:extLst>
                    <c:numCache>
                      <c:formatCode>#0.0</c:formatCode>
                      <c:ptCount val="3"/>
                      <c:pt idx="0">
                        <c:v>2.9</c:v>
                      </c:pt>
                      <c:pt idx="1">
                        <c:v>3</c:v>
                      </c:pt>
                      <c:pt idx="2" formatCode="General">
                        <c:v>3</c:v>
                      </c:pt>
                    </c:numCache>
                  </c:numRef>
                </c:val>
                <c:extLst xmlns:c15="http://schemas.microsoft.com/office/drawing/2012/chart">
                  <c:ext xmlns:c16="http://schemas.microsoft.com/office/drawing/2014/chart" uri="{C3380CC4-5D6E-409C-BE32-E72D297353CC}">
                    <c16:uniqueId val="{00000039-27AB-480F-9A7D-4B6AE2AF6AFA}"/>
                  </c:ext>
                </c:extLst>
              </c15:ser>
            </c15:filteredBarSeries>
            <c15:filteredBarSeries>
              <c15:ser>
                <c:idx val="57"/>
                <c:order val="57"/>
                <c:tx>
                  <c:strRef>
                    <c:extLst xmlns:c15="http://schemas.microsoft.com/office/drawing/2012/chart">
                      <c:ext xmlns:c15="http://schemas.microsoft.com/office/drawing/2012/chart" uri="{02D57815-91ED-43cb-92C2-25804820EDAC}">
                        <c15:formulaRef>
                          <c15:sqref>'Austin MSA'!$A$59</c15:sqref>
                        </c15:formulaRef>
                      </c:ext>
                    </c:extLst>
                    <c:strCache>
                      <c:ptCount val="1"/>
                      <c:pt idx="0">
                        <c:v>Oct-22</c:v>
                      </c:pt>
                    </c:strCache>
                  </c:strRef>
                </c:tx>
                <c:spPr>
                  <a:solidFill>
                    <a:schemeClr val="accent1">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MSA'!$B$59:$C$59,'Austin MSA'!$L$59)</c15:sqref>
                        </c15:formulaRef>
                      </c:ext>
                    </c:extLst>
                    <c:numCache>
                      <c:formatCode>#0.0</c:formatCode>
                      <c:ptCount val="3"/>
                      <c:pt idx="0">
                        <c:v>2.8</c:v>
                      </c:pt>
                      <c:pt idx="1">
                        <c:v>2.9</c:v>
                      </c:pt>
                      <c:pt idx="2" formatCode="General">
                        <c:v>2.8</c:v>
                      </c:pt>
                    </c:numCache>
                  </c:numRef>
                </c:val>
                <c:extLst xmlns:c15="http://schemas.microsoft.com/office/drawing/2012/chart">
                  <c:ext xmlns:c16="http://schemas.microsoft.com/office/drawing/2014/chart" uri="{C3380CC4-5D6E-409C-BE32-E72D297353CC}">
                    <c16:uniqueId val="{0000003A-27AB-480F-9A7D-4B6AE2AF6AFA}"/>
                  </c:ext>
                </c:extLst>
              </c15:ser>
            </c15:filteredBarSeries>
            <c15:filteredBarSeries>
              <c15:ser>
                <c:idx val="58"/>
                <c:order val="58"/>
                <c:tx>
                  <c:strRef>
                    <c:extLst xmlns:c15="http://schemas.microsoft.com/office/drawing/2012/chart">
                      <c:ext xmlns:c15="http://schemas.microsoft.com/office/drawing/2012/chart" uri="{02D57815-91ED-43cb-92C2-25804820EDAC}">
                        <c15:formulaRef>
                          <c15:sqref>'Austin MSA'!$A$60</c15:sqref>
                        </c15:formulaRef>
                      </c:ext>
                    </c:extLst>
                    <c:strCache>
                      <c:ptCount val="1"/>
                      <c:pt idx="0">
                        <c:v>Nov-22</c:v>
                      </c:pt>
                    </c:strCache>
                  </c:strRef>
                </c:tx>
                <c:spPr>
                  <a:solidFill>
                    <a:schemeClr val="accent3">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MSA'!$B$60:$C$60,'Austin MSA'!$L$60)</c15:sqref>
                        </c15:formulaRef>
                      </c:ext>
                    </c:extLst>
                    <c:numCache>
                      <c:formatCode>#0.0</c:formatCode>
                      <c:ptCount val="3"/>
                      <c:pt idx="0">
                        <c:v>2.7</c:v>
                      </c:pt>
                      <c:pt idx="1">
                        <c:v>2.8</c:v>
                      </c:pt>
                      <c:pt idx="2" formatCode="General">
                        <c:v>2.8</c:v>
                      </c:pt>
                    </c:numCache>
                  </c:numRef>
                </c:val>
                <c:extLst xmlns:c15="http://schemas.microsoft.com/office/drawing/2012/chart">
                  <c:ext xmlns:c16="http://schemas.microsoft.com/office/drawing/2014/chart" uri="{C3380CC4-5D6E-409C-BE32-E72D297353CC}">
                    <c16:uniqueId val="{0000003B-27AB-480F-9A7D-4B6AE2AF6AFA}"/>
                  </c:ext>
                </c:extLst>
              </c15:ser>
            </c15:filteredBarSeries>
            <c15:filteredBarSeries>
              <c15:ser>
                <c:idx val="59"/>
                <c:order val="59"/>
                <c:tx>
                  <c:strRef>
                    <c:extLst xmlns:c15="http://schemas.microsoft.com/office/drawing/2012/chart">
                      <c:ext xmlns:c15="http://schemas.microsoft.com/office/drawing/2012/chart" uri="{02D57815-91ED-43cb-92C2-25804820EDAC}">
                        <c15:formulaRef>
                          <c15:sqref>'Austin MSA'!$A$61</c15:sqref>
                        </c15:formulaRef>
                      </c:ext>
                    </c:extLst>
                    <c:strCache>
                      <c:ptCount val="1"/>
                      <c:pt idx="0">
                        <c:v>Dec-22</c:v>
                      </c:pt>
                    </c:strCache>
                  </c:strRef>
                </c:tx>
                <c:spPr>
                  <a:solidFill>
                    <a:schemeClr val="accent5">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MSA'!$B$61:$C$61,'Austin MSA'!$L$61)</c15:sqref>
                        </c15:formulaRef>
                      </c:ext>
                    </c:extLst>
                    <c:numCache>
                      <c:formatCode>#0.0</c:formatCode>
                      <c:ptCount val="3"/>
                      <c:pt idx="0">
                        <c:v>2.6</c:v>
                      </c:pt>
                      <c:pt idx="1">
                        <c:v>2.7</c:v>
                      </c:pt>
                      <c:pt idx="2" formatCode="General">
                        <c:v>2.7</c:v>
                      </c:pt>
                    </c:numCache>
                  </c:numRef>
                </c:val>
                <c:extLst xmlns:c15="http://schemas.microsoft.com/office/drawing/2012/chart">
                  <c:ext xmlns:c16="http://schemas.microsoft.com/office/drawing/2014/chart" uri="{C3380CC4-5D6E-409C-BE32-E72D297353CC}">
                    <c16:uniqueId val="{0000003C-27AB-480F-9A7D-4B6AE2AF6AFA}"/>
                  </c:ext>
                </c:extLst>
              </c15:ser>
            </c15:filteredBarSeries>
            <c15:filteredBarSeries>
              <c15:ser>
                <c:idx val="60"/>
                <c:order val="60"/>
                <c:tx>
                  <c:strRef>
                    <c:extLst xmlns:c15="http://schemas.microsoft.com/office/drawing/2012/chart">
                      <c:ext xmlns:c15="http://schemas.microsoft.com/office/drawing/2012/chart" uri="{02D57815-91ED-43cb-92C2-25804820EDAC}">
                        <c15:formulaRef>
                          <c15:sqref>'Austin MSA'!$A$62</c15:sqref>
                        </c15:formulaRef>
                      </c:ext>
                    </c:extLst>
                    <c:strCache>
                      <c:ptCount val="1"/>
                      <c:pt idx="0">
                        <c:v>Jan-23</c:v>
                      </c:pt>
                    </c:strCache>
                  </c:strRef>
                </c:tx>
                <c:spPr>
                  <a:solidFill>
                    <a:schemeClr val="accent1">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MSA'!$B$62:$C$62,'Austin MSA'!$L$62)</c15:sqref>
                        </c15:formulaRef>
                      </c:ext>
                    </c:extLst>
                    <c:numCache>
                      <c:formatCode>#0.0</c:formatCode>
                      <c:ptCount val="3"/>
                      <c:pt idx="0">
                        <c:v>3.2</c:v>
                      </c:pt>
                      <c:pt idx="1">
                        <c:v>3.3</c:v>
                      </c:pt>
                      <c:pt idx="2" formatCode="General">
                        <c:v>3.3</c:v>
                      </c:pt>
                    </c:numCache>
                  </c:numRef>
                </c:val>
                <c:extLst xmlns:c15="http://schemas.microsoft.com/office/drawing/2012/chart">
                  <c:ext xmlns:c16="http://schemas.microsoft.com/office/drawing/2014/chart" uri="{C3380CC4-5D6E-409C-BE32-E72D297353CC}">
                    <c16:uniqueId val="{0000003D-27AB-480F-9A7D-4B6AE2AF6AFA}"/>
                  </c:ext>
                </c:extLst>
              </c15:ser>
            </c15:filteredBarSeries>
            <c15:filteredBarSeries>
              <c15:ser>
                <c:idx val="61"/>
                <c:order val="61"/>
                <c:tx>
                  <c:strRef>
                    <c:extLst xmlns:c15="http://schemas.microsoft.com/office/drawing/2012/chart">
                      <c:ext xmlns:c15="http://schemas.microsoft.com/office/drawing/2012/chart" uri="{02D57815-91ED-43cb-92C2-25804820EDAC}">
                        <c15:formulaRef>
                          <c15:sqref>'Austin MSA'!$A$63</c15:sqref>
                        </c15:formulaRef>
                      </c:ext>
                    </c:extLst>
                    <c:strCache>
                      <c:ptCount val="1"/>
                      <c:pt idx="0">
                        <c:v>Feb-23</c:v>
                      </c:pt>
                    </c:strCache>
                  </c:strRef>
                </c:tx>
                <c:spPr>
                  <a:solidFill>
                    <a:schemeClr val="accent3">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MSA'!$B$63:$C$63,'Austin MSA'!$L$63)</c15:sqref>
                        </c15:formulaRef>
                      </c:ext>
                    </c:extLst>
                    <c:numCache>
                      <c:formatCode>#0.0</c:formatCode>
                      <c:ptCount val="3"/>
                      <c:pt idx="0">
                        <c:v>3.6</c:v>
                      </c:pt>
                      <c:pt idx="1">
                        <c:v>3.8</c:v>
                      </c:pt>
                      <c:pt idx="2" formatCode="General">
                        <c:v>3.7</c:v>
                      </c:pt>
                    </c:numCache>
                  </c:numRef>
                </c:val>
                <c:extLst xmlns:c15="http://schemas.microsoft.com/office/drawing/2012/chart">
                  <c:ext xmlns:c16="http://schemas.microsoft.com/office/drawing/2014/chart" uri="{C3380CC4-5D6E-409C-BE32-E72D297353CC}">
                    <c16:uniqueId val="{0000003E-27AB-480F-9A7D-4B6AE2AF6AFA}"/>
                  </c:ext>
                </c:extLst>
              </c15:ser>
            </c15:filteredBarSeries>
            <c15:filteredBarSeries>
              <c15:ser>
                <c:idx val="62"/>
                <c:order val="62"/>
                <c:tx>
                  <c:strRef>
                    <c:extLst xmlns:c15="http://schemas.microsoft.com/office/drawing/2012/chart">
                      <c:ext xmlns:c15="http://schemas.microsoft.com/office/drawing/2012/chart" uri="{02D57815-91ED-43cb-92C2-25804820EDAC}">
                        <c15:formulaRef>
                          <c15:sqref>'Austin MSA'!$A$66</c15:sqref>
                        </c15:formulaRef>
                      </c:ext>
                    </c:extLst>
                    <c:strCache>
                      <c:ptCount val="1"/>
                      <c:pt idx="0">
                        <c:v>May-23</c:v>
                      </c:pt>
                    </c:strCache>
                  </c:strRef>
                </c:tx>
                <c:spPr>
                  <a:solidFill>
                    <a:schemeClr val="accent5">
                      <a:lumMod val="80000"/>
                      <a:lumOff val="2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MSA'!$B$66:$C$66,'Austin MSA'!$L$66)</c15:sqref>
                        </c15:formulaRef>
                      </c:ext>
                    </c:extLst>
                    <c:numCache>
                      <c:formatCode>#0.0</c:formatCode>
                      <c:ptCount val="3"/>
                      <c:pt idx="0">
                        <c:v>3.4</c:v>
                      </c:pt>
                      <c:pt idx="1">
                        <c:v>3.5</c:v>
                      </c:pt>
                      <c:pt idx="2" formatCode="General">
                        <c:v>3.5</c:v>
                      </c:pt>
                    </c:numCache>
                  </c:numRef>
                </c:val>
                <c:extLst xmlns:c15="http://schemas.microsoft.com/office/drawing/2012/chart">
                  <c:ext xmlns:c16="http://schemas.microsoft.com/office/drawing/2014/chart" uri="{C3380CC4-5D6E-409C-BE32-E72D297353CC}">
                    <c16:uniqueId val="{0000003F-27AB-480F-9A7D-4B6AE2AF6AFA}"/>
                  </c:ext>
                </c:extLst>
              </c15:ser>
            </c15:filteredBarSeries>
            <c15:filteredBarSeries>
              <c15:ser>
                <c:idx val="63"/>
                <c:order val="63"/>
                <c:tx>
                  <c:strRef>
                    <c:extLst xmlns:c15="http://schemas.microsoft.com/office/drawing/2012/chart">
                      <c:ext xmlns:c15="http://schemas.microsoft.com/office/drawing/2012/chart" uri="{02D57815-91ED-43cb-92C2-25804820EDAC}">
                        <c15:formulaRef>
                          <c15:sqref>'Austin MSA'!$A$69</c15:sqref>
                        </c15:formulaRef>
                      </c:ext>
                    </c:extLst>
                    <c:strCache>
                      <c:ptCount val="1"/>
                      <c:pt idx="0">
                        <c:v>Aug-23</c:v>
                      </c:pt>
                    </c:strCache>
                  </c:strRef>
                </c:tx>
                <c:spPr>
                  <a:solidFill>
                    <a:schemeClr val="accent1">
                      <a:lumMod val="80000"/>
                    </a:schemeClr>
                  </a:solidFill>
                  <a:ln>
                    <a:noFill/>
                  </a:ln>
                  <a:effectLst/>
                </c:spPr>
                <c:invertIfNegative val="0"/>
                <c:cat>
                  <c:strRef>
                    <c:extLst xmlns:c15="http://schemas.microsoft.com/office/drawing/2012/chart">
                      <c:ext xmlns:c15="http://schemas.microsoft.com/office/drawing/2012/chart" uri="{02D57815-91ED-43cb-92C2-25804820EDAC}">
                        <c15:formulaRef>
                          <c15:sqref>('Austin MSA'!$B$1:$C$1,'Austin MSA'!$L$1)</c15:sqref>
                        </c15:formulaRef>
                      </c:ext>
                    </c:extLst>
                    <c:strCache>
                      <c:ptCount val="3"/>
                      <c:pt idx="0">
                        <c:v>Travis Co.</c:v>
                      </c:pt>
                      <c:pt idx="1">
                        <c:v>Williamson Co.</c:v>
                      </c:pt>
                      <c:pt idx="2">
                        <c:v>Austin-Round Rock MSA</c:v>
                      </c:pt>
                    </c:strCache>
                  </c:strRef>
                </c:cat>
                <c:val>
                  <c:numRef>
                    <c:extLst xmlns:c15="http://schemas.microsoft.com/office/drawing/2012/chart">
                      <c:ext xmlns:c15="http://schemas.microsoft.com/office/drawing/2012/chart" uri="{02D57815-91ED-43cb-92C2-25804820EDAC}">
                        <c15:formulaRef>
                          <c15:sqref>('Austin MSA'!$B$69:$C$69,'Austin MSA'!$L$69)</c15:sqref>
                        </c15:formulaRef>
                      </c:ext>
                    </c:extLst>
                    <c:numCache>
                      <c:formatCode>#0.0</c:formatCode>
                      <c:ptCount val="3"/>
                      <c:pt idx="0">
                        <c:v>3.9</c:v>
                      </c:pt>
                      <c:pt idx="1">
                        <c:v>3.9</c:v>
                      </c:pt>
                      <c:pt idx="2" formatCode="General">
                        <c:v>3.9</c:v>
                      </c:pt>
                    </c:numCache>
                  </c:numRef>
                </c:val>
                <c:extLst xmlns:c15="http://schemas.microsoft.com/office/drawing/2012/chart">
                  <c:ext xmlns:c16="http://schemas.microsoft.com/office/drawing/2014/chart" uri="{C3380CC4-5D6E-409C-BE32-E72D297353CC}">
                    <c16:uniqueId val="{00000040-27AB-480F-9A7D-4B6AE2AF6AFA}"/>
                  </c:ext>
                </c:extLst>
              </c15:ser>
            </c15:filteredBarSeries>
          </c:ext>
        </c:extLst>
      </c:barChart>
      <c:catAx>
        <c:axId val="120216376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212036688"/>
        <c:crosses val="autoZero"/>
        <c:auto val="1"/>
        <c:lblAlgn val="ctr"/>
        <c:lblOffset val="100"/>
        <c:noMultiLvlLbl val="0"/>
      </c:catAx>
      <c:valAx>
        <c:axId val="1212036688"/>
        <c:scaling>
          <c:orientation val="minMax"/>
          <c:max val="4"/>
        </c:scaling>
        <c:delete val="0"/>
        <c:axPos val="b"/>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202163760"/>
        <c:crosses val="autoZero"/>
        <c:crossBetween val="between"/>
        <c:majorUnit val="0.2"/>
      </c:valAx>
      <c:spPr>
        <a:noFill/>
        <a:ln>
          <a:noFill/>
        </a:ln>
        <a:effectLst/>
      </c:spPr>
    </c:plotArea>
    <c:legend>
      <c:legendPos val="b"/>
      <c:layout>
        <c:manualLayout>
          <c:xMode val="edge"/>
          <c:yMode val="edge"/>
          <c:x val="0.33324372601193225"/>
          <c:y val="0.92705801696563206"/>
          <c:w val="0.36338478510608274"/>
          <c:h val="5.888209606196939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dirty="0"/>
              <a:t>Regional Employment Change, Year-Over-Year </a:t>
            </a:r>
          </a:p>
        </c:rich>
      </c:tx>
      <c:overlay val="0"/>
      <c:spPr>
        <a:noFill/>
        <a:ln>
          <a:noFill/>
        </a:ln>
        <a:effectLst/>
      </c:spPr>
    </c:title>
    <c:autoTitleDeleted val="0"/>
    <c:plotArea>
      <c:layout/>
      <c:barChart>
        <c:barDir val="col"/>
        <c:grouping val="clustered"/>
        <c:varyColors val="0"/>
        <c:ser>
          <c:idx val="0"/>
          <c:order val="0"/>
          <c:tx>
            <c:strRef>
              <c:f>'[Chart in Microsoft PowerPoint]DFW'!$C$1</c:f>
              <c:strCache>
                <c:ptCount val="1"/>
                <c:pt idx="0">
                  <c:v>YOY Change</c:v>
                </c:pt>
              </c:strCache>
            </c:strRef>
          </c:tx>
          <c:spPr>
            <a:solidFill>
              <a:schemeClr val="accent1"/>
            </a:solidFill>
            <a:ln>
              <a:noFill/>
            </a:ln>
            <a:effectLst/>
          </c:spPr>
          <c:invertIfNegative val="0"/>
          <c:dLbls>
            <c:dLbl>
              <c:idx val="0"/>
              <c:layout>
                <c:manualLayout>
                  <c:x val="-4.4321327061962491E-3"/>
                  <c:y val="-3.15955766192733E-2"/>
                </c:manualLayout>
              </c:layout>
              <c:tx>
                <c:rich>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fld id="{43DD7668-6071-4478-9421-D831868EE3DD}" type="CATEGORYNAME">
                      <a:rPr lang="en-US"/>
                      <a:pPr>
                        <a:defRPr sz="900" b="0" i="0" u="none" strike="noStrike" kern="1200" baseline="0">
                          <a:solidFill>
                            <a:schemeClr val="tx1"/>
                          </a:solidFill>
                          <a:latin typeface="+mn-lt"/>
                          <a:ea typeface="+mn-ea"/>
                          <a:cs typeface="+mn-cs"/>
                        </a:defRPr>
                      </a:pPr>
                      <a:t>[CATEGORY NAME]</a:t>
                    </a:fld>
                    <a:r>
                      <a:rPr lang="en-US" dirty="0"/>
                      <a:t> </a:t>
                    </a:r>
                    <a:fld id="{D5AC8A89-3C7F-4E24-B1DA-1AC0BCA0F763}" type="VALUE">
                      <a:rPr lang="en-US"/>
                      <a:pPr>
                        <a:defRPr sz="900" b="0" i="0" u="none" strike="noStrike" kern="1200" baseline="0">
                          <a:solidFill>
                            <a:schemeClr val="tx1"/>
                          </a:solidFill>
                          <a:latin typeface="+mn-lt"/>
                          <a:ea typeface="+mn-ea"/>
                          <a:cs typeface="+mn-cs"/>
                        </a:defRPr>
                      </a:pPr>
                      <a:t>[VALUE]</a:t>
                    </a:fld>
                    <a:endParaRPr lang="en-US" dirty="0"/>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11355856865612036"/>
                      <c:h val="0.17052157579828589"/>
                    </c:manualLayout>
                  </c15:layout>
                  <c15:dlblFieldTable/>
                  <c15:showDataLabelsRange val="0"/>
                </c:ext>
                <c:ext xmlns:c16="http://schemas.microsoft.com/office/drawing/2014/chart" uri="{C3380CC4-5D6E-409C-BE32-E72D297353CC}">
                  <c16:uniqueId val="{00000000-0EAC-43D5-B0BA-C2A2E1FE27E1}"/>
                </c:ext>
              </c:extLst>
            </c:dLbl>
            <c:dLbl>
              <c:idx val="1"/>
              <c:layout>
                <c:manualLayout>
                  <c:x val="3.1763617727739737E-2"/>
                  <c:y val="1.4927044073256114E-6"/>
                </c:manualLayout>
              </c:layout>
              <c:tx>
                <c:rich>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fld id="{C5331D0A-2B72-4694-8749-7380520C8201}" type="CATEGORYNAME">
                      <a:rPr lang="en-US"/>
                      <a:pPr>
                        <a:defRPr sz="900" b="0" i="0" u="none" strike="noStrike" kern="1200" baseline="0">
                          <a:solidFill>
                            <a:schemeClr val="tx1"/>
                          </a:solidFill>
                          <a:latin typeface="+mn-lt"/>
                          <a:ea typeface="+mn-ea"/>
                          <a:cs typeface="+mn-cs"/>
                        </a:defRPr>
                      </a:pPr>
                      <a:t>[CATEGORY NAME]</a:t>
                    </a:fld>
                    <a:r>
                      <a:rPr lang="en-US" dirty="0"/>
                      <a:t> </a:t>
                    </a:r>
                    <a:fld id="{B5DC71C8-2F30-4972-AE74-0D267647BBF3}" type="VALUE">
                      <a:rPr lang="en-US"/>
                      <a:pPr>
                        <a:defRPr sz="900" b="0" i="0" u="none" strike="noStrike" kern="1200" baseline="0">
                          <a:solidFill>
                            <a:schemeClr val="tx1"/>
                          </a:solidFill>
                          <a:latin typeface="+mn-lt"/>
                          <a:ea typeface="+mn-ea"/>
                          <a:cs typeface="+mn-cs"/>
                        </a:defRPr>
                      </a:pPr>
                      <a:t>[VALUE]</a:t>
                    </a:fld>
                    <a:endParaRPr lang="en-US" dirty="0"/>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9.2860625247126294E-2"/>
                      <c:h val="0.16367155527360028"/>
                    </c:manualLayout>
                  </c15:layout>
                  <c15:dlblFieldTable/>
                  <c15:showDataLabelsRange val="0"/>
                </c:ext>
                <c:ext xmlns:c16="http://schemas.microsoft.com/office/drawing/2014/chart" uri="{C3380CC4-5D6E-409C-BE32-E72D297353CC}">
                  <c16:uniqueId val="{00000001-0EAC-43D5-B0BA-C2A2E1FE27E1}"/>
                </c:ext>
              </c:extLst>
            </c:dLbl>
            <c:dLbl>
              <c:idx val="2"/>
              <c:layout>
                <c:manualLayout>
                  <c:x val="1.2557825663165127E-2"/>
                  <c:y val="-4.4233558482914756E-2"/>
                </c:manualLayout>
              </c:layout>
              <c:tx>
                <c:rich>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fld id="{A5B31675-B0AE-4DD1-BB52-E041C80A9D10}" type="CATEGORYNAME">
                      <a:rPr lang="en-US"/>
                      <a:pPr>
                        <a:defRPr sz="900" b="0" i="0" u="none" strike="noStrike" kern="1200" baseline="0">
                          <a:solidFill>
                            <a:schemeClr val="tx1"/>
                          </a:solidFill>
                          <a:latin typeface="+mn-lt"/>
                          <a:ea typeface="+mn-ea"/>
                          <a:cs typeface="+mn-cs"/>
                        </a:defRPr>
                      </a:pPr>
                      <a:t>[CATEGORY NAME]</a:t>
                    </a:fld>
                    <a:r>
                      <a:rPr lang="en-US" dirty="0"/>
                      <a:t> </a:t>
                    </a:r>
                  </a:p>
                  <a:p>
                    <a:pPr>
                      <a:defRPr sz="900" b="0" i="0" u="none" strike="noStrike" kern="1200" baseline="0">
                        <a:solidFill>
                          <a:schemeClr val="tx1"/>
                        </a:solidFill>
                        <a:latin typeface="+mn-lt"/>
                        <a:ea typeface="+mn-ea"/>
                        <a:cs typeface="+mn-cs"/>
                      </a:defRPr>
                    </a:pPr>
                    <a:fld id="{5E9BB51E-36D9-4620-91B4-4714553BB8AB}" type="VALUE">
                      <a:rPr lang="en-US"/>
                      <a:pPr>
                        <a:defRPr sz="900" b="0" i="0" u="none" strike="noStrike" kern="1200" baseline="0">
                          <a:solidFill>
                            <a:schemeClr val="tx1"/>
                          </a:solidFill>
                          <a:latin typeface="+mn-lt"/>
                          <a:ea typeface="+mn-ea"/>
                          <a:cs typeface="+mn-cs"/>
                        </a:defRPr>
                      </a:pPr>
                      <a:t>[VALUE]</a:t>
                    </a:fld>
                    <a:endParaRPr lang="en-US"/>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15462966506687228"/>
                      <c:h val="0.18947892176984982"/>
                    </c:manualLayout>
                  </c15:layout>
                  <c15:dlblFieldTable/>
                  <c15:showDataLabelsRange val="0"/>
                </c:ext>
                <c:ext xmlns:c16="http://schemas.microsoft.com/office/drawing/2014/chart" uri="{C3380CC4-5D6E-409C-BE32-E72D297353CC}">
                  <c16:uniqueId val="{00000002-0EAC-43D5-B0BA-C2A2E1FE27E1}"/>
                </c:ext>
              </c:extLst>
            </c:dLbl>
            <c:dLbl>
              <c:idx val="3"/>
              <c:layout>
                <c:manualLayout>
                  <c:x val="1.4773775687320832E-2"/>
                  <c:y val="-3.7914691943127903E-2"/>
                </c:manualLayout>
              </c:layout>
              <c:tx>
                <c:rich>
                  <a:bodyPr/>
                  <a:lstStyle/>
                  <a:p>
                    <a:fld id="{3AEFD7F5-8438-44B2-BB67-68F734974095}" type="CATEGORYNAME">
                      <a:rPr lang="en-US"/>
                      <a:pPr/>
                      <a:t>[CATEGORY NAME]</a:t>
                    </a:fld>
                    <a:r>
                      <a:rPr lang="en-US" dirty="0"/>
                      <a:t> </a:t>
                    </a:r>
                    <a:fld id="{216F7D9E-BD93-4057-BFA2-649CA248B517}" type="VALUE">
                      <a:rPr lang="en-US"/>
                      <a:pPr/>
                      <a:t>[VALUE]</a:t>
                    </a:fld>
                    <a:endParaRPr lang="en-US" dirty="0"/>
                  </a:p>
                </c:rich>
              </c:tx>
              <c:showLegendKey val="0"/>
              <c:showVal val="1"/>
              <c:showCatName val="1"/>
              <c:showSerName val="0"/>
              <c:showPercent val="0"/>
              <c:showBubbleSize val="0"/>
              <c:extLst>
                <c:ext xmlns:c15="http://schemas.microsoft.com/office/drawing/2012/chart" uri="{CE6537A1-D6FC-4f65-9D91-7224C49458BB}">
                  <c15:layout>
                    <c:manualLayout>
                      <c:w val="7.8545534579766929E-2"/>
                      <c:h val="0.17751837892301378"/>
                    </c:manualLayout>
                  </c15:layout>
                  <c15:dlblFieldTable/>
                  <c15:showDataLabelsRange val="0"/>
                </c:ext>
                <c:ext xmlns:c16="http://schemas.microsoft.com/office/drawing/2014/chart" uri="{C3380CC4-5D6E-409C-BE32-E72D297353CC}">
                  <c16:uniqueId val="{00000003-0EAC-43D5-B0BA-C2A2E1FE27E1}"/>
                </c:ext>
              </c:extLst>
            </c:dLbl>
            <c:dLbl>
              <c:idx val="4"/>
              <c:layout>
                <c:manualLayout>
                  <c:x val="2.9547551374641172E-3"/>
                  <c:y val="-6.951026856240132E-2"/>
                </c:manualLayout>
              </c:layout>
              <c:tx>
                <c:rich>
                  <a:bodyPr/>
                  <a:lstStyle/>
                  <a:p>
                    <a:r>
                      <a:rPr lang="en-US" dirty="0"/>
                      <a:t>Financial Activities </a:t>
                    </a:r>
                    <a:fld id="{AC7CDC85-77CC-4DF3-8524-FE578BAC65F3}" type="VALUE">
                      <a:rPr lang="en-US"/>
                      <a:pPr/>
                      <a:t>[VALUE]</a:t>
                    </a:fld>
                    <a:endParaRPr lang="en-US" dirty="0"/>
                  </a:p>
                </c:rich>
              </c:tx>
              <c:showLegendKey val="0"/>
              <c:showVal val="1"/>
              <c:showCatName val="1"/>
              <c:showSerName val="0"/>
              <c:showPercent val="0"/>
              <c:showBubbleSize val="0"/>
              <c:extLst>
                <c:ext xmlns:c15="http://schemas.microsoft.com/office/drawing/2012/chart" uri="{CE6537A1-D6FC-4f65-9D91-7224C49458BB}">
                  <c15:layout>
                    <c:manualLayout>
                      <c:w val="0.12476523365307894"/>
                      <c:h val="0.19647572489457776"/>
                    </c:manualLayout>
                  </c15:layout>
                  <c15:dlblFieldTable/>
                  <c15:showDataLabelsRange val="0"/>
                </c:ext>
                <c:ext xmlns:c16="http://schemas.microsoft.com/office/drawing/2014/chart" uri="{C3380CC4-5D6E-409C-BE32-E72D297353CC}">
                  <c16:uniqueId val="{00000004-0EAC-43D5-B0BA-C2A2E1FE27E1}"/>
                </c:ext>
              </c:extLst>
            </c:dLbl>
            <c:dLbl>
              <c:idx val="5"/>
              <c:layout>
                <c:manualLayout>
                  <c:x val="3.6933857573588896E-3"/>
                  <c:y val="-1.2638230647709437E-2"/>
                </c:manualLayout>
              </c:layout>
              <c:tx>
                <c:rich>
                  <a:bodyPr/>
                  <a:lstStyle/>
                  <a:p>
                    <a:r>
                      <a:rPr lang="en-US" dirty="0"/>
                      <a:t>Prof. &amp; Business Services </a:t>
                    </a:r>
                    <a:fld id="{9EDA1B40-5CBB-4B5D-8445-95116C5DBBD6}" type="VALUE">
                      <a:rPr lang="en-US"/>
                      <a:pPr/>
                      <a:t>[VALUE]</a:t>
                    </a:fld>
                    <a:endParaRPr lang="en-US" dirty="0"/>
                  </a:p>
                </c:rich>
              </c:tx>
              <c:showLegendKey val="0"/>
              <c:showVal val="1"/>
              <c:showCatName val="1"/>
              <c:showSerName val="0"/>
              <c:showPercent val="0"/>
              <c:showBubbleSize val="0"/>
              <c:extLst>
                <c:ext xmlns:c15="http://schemas.microsoft.com/office/drawing/2012/chart" uri="{CE6537A1-D6FC-4f65-9D91-7224C49458BB}">
                  <c15:layout>
                    <c:manualLayout>
                      <c:w val="0.14313869213463956"/>
                      <c:h val="0.1711992635991591"/>
                    </c:manualLayout>
                  </c15:layout>
                  <c15:dlblFieldTable/>
                  <c15:showDataLabelsRange val="0"/>
                </c:ext>
                <c:ext xmlns:c16="http://schemas.microsoft.com/office/drawing/2014/chart" uri="{C3380CC4-5D6E-409C-BE32-E72D297353CC}">
                  <c16:uniqueId val="{00000005-0EAC-43D5-B0BA-C2A2E1FE27E1}"/>
                </c:ext>
              </c:extLst>
            </c:dLbl>
            <c:dLbl>
              <c:idx val="6"/>
              <c:layout>
                <c:manualLayout>
                  <c:x val="-2.0683227797777953E-2"/>
                  <c:y val="-1.8957345971563982E-2"/>
                </c:manualLayout>
              </c:layout>
              <c:tx>
                <c:rich>
                  <a:bodyPr/>
                  <a:lstStyle/>
                  <a:p>
                    <a:r>
                      <a:rPr lang="en-US" dirty="0"/>
                      <a:t>Education &amp; Health Services </a:t>
                    </a:r>
                    <a:fld id="{085D6292-D97B-4159-9806-54484F0B1471}" type="VALUE">
                      <a:rPr lang="en-US"/>
                      <a:pPr/>
                      <a:t>[VALUE]</a:t>
                    </a:fld>
                    <a:endParaRPr lang="en-US" dirty="0"/>
                  </a:p>
                </c:rich>
              </c:tx>
              <c:showLegendKey val="0"/>
              <c:showVal val="1"/>
              <c:showCatName val="1"/>
              <c:showSerName val="0"/>
              <c:showPercent val="0"/>
              <c:showBubbleSize val="0"/>
              <c:extLst>
                <c:ext xmlns:c15="http://schemas.microsoft.com/office/drawing/2012/chart" uri="{CE6537A1-D6FC-4f65-9D91-7224C49458BB}">
                  <c15:layout>
                    <c:manualLayout>
                      <c:w val="0.10044457431924593"/>
                      <c:h val="0.284943339428543"/>
                    </c:manualLayout>
                  </c15:layout>
                  <c15:dlblFieldTable/>
                  <c15:showDataLabelsRange val="0"/>
                </c:ext>
                <c:ext xmlns:c16="http://schemas.microsoft.com/office/drawing/2014/chart" uri="{C3380CC4-5D6E-409C-BE32-E72D297353CC}">
                  <c16:uniqueId val="{00000006-0EAC-43D5-B0BA-C2A2E1FE27E1}"/>
                </c:ext>
              </c:extLst>
            </c:dLbl>
            <c:dLbl>
              <c:idx val="7"/>
              <c:layout>
                <c:manualLayout>
                  <c:x val="2.8070173805909579E-2"/>
                  <c:y val="-3.7914691943127965E-2"/>
                </c:manualLayout>
              </c:layout>
              <c:tx>
                <c:rich>
                  <a:bodyPr/>
                  <a:lstStyle/>
                  <a:p>
                    <a:fld id="{6B87ECBE-E09D-4297-8147-B6F501301DF3}" type="CATEGORYNAME">
                      <a:rPr lang="en-US"/>
                      <a:pPr/>
                      <a:t>[CATEGORY NAME]</a:t>
                    </a:fld>
                    <a:r>
                      <a:rPr lang="en-US" dirty="0"/>
                      <a:t> </a:t>
                    </a:r>
                    <a:fld id="{7B9B1F24-09C6-40D9-A715-3C2FC7460099}" type="VALUE">
                      <a:rPr lang="en-US"/>
                      <a:pPr/>
                      <a:t>[VALUE]</a:t>
                    </a:fld>
                    <a:endParaRPr lang="en-US" dirty="0"/>
                  </a:p>
                </c:rich>
              </c:tx>
              <c:showLegendKey val="0"/>
              <c:showVal val="1"/>
              <c:showCatName val="1"/>
              <c:showSerName val="0"/>
              <c:showPercent val="0"/>
              <c:showBubbleSize val="0"/>
              <c:extLst>
                <c:ext xmlns:c15="http://schemas.microsoft.com/office/drawing/2012/chart" uri="{CE6537A1-D6FC-4f65-9D91-7224C49458BB}">
                  <c15:layout>
                    <c:manualLayout>
                      <c:w val="0.12805804069721519"/>
                      <c:h val="0.18383749424686843"/>
                    </c:manualLayout>
                  </c15:layout>
                  <c15:dlblFieldTable/>
                  <c15:showDataLabelsRange val="0"/>
                </c:ext>
                <c:ext xmlns:c16="http://schemas.microsoft.com/office/drawing/2014/chart" uri="{C3380CC4-5D6E-409C-BE32-E72D297353CC}">
                  <c16:uniqueId val="{00000007-0EAC-43D5-B0BA-C2A2E1FE27E1}"/>
                </c:ext>
              </c:extLst>
            </c:dLbl>
            <c:dLbl>
              <c:idx val="8"/>
              <c:layout>
                <c:manualLayout>
                  <c:x val="-1.4773775687321915E-3"/>
                  <c:y val="-1.8957345971563982E-2"/>
                </c:manualLayout>
              </c:layout>
              <c:tx>
                <c:rich>
                  <a:bodyPr/>
                  <a:lstStyle/>
                  <a:p>
                    <a:fld id="{E21F2205-38D9-4B33-9729-1C48DCB89D94}" type="CATEGORYNAME">
                      <a:rPr lang="en-US"/>
                      <a:pPr/>
                      <a:t>[CATEGORY NAME]</a:t>
                    </a:fld>
                    <a:r>
                      <a:rPr lang="en-US" dirty="0"/>
                      <a:t> </a:t>
                    </a:r>
                    <a:fld id="{506ABF95-6A35-4BEF-809F-D0574A78198C}" type="VALUE">
                      <a:rPr lang="en-US"/>
                      <a:pPr/>
                      <a:t>[VALUE]</a:t>
                    </a:fld>
                    <a:endParaRPr lang="en-US" dirty="0"/>
                  </a:p>
                </c:rich>
              </c:tx>
              <c:showLegendKey val="0"/>
              <c:showVal val="1"/>
              <c:showCatName val="1"/>
              <c:showSerName val="0"/>
              <c:showPercent val="0"/>
              <c:showBubbleSize val="0"/>
              <c:extLst>
                <c:ext xmlns:c15="http://schemas.microsoft.com/office/drawing/2012/chart" uri="{CE6537A1-D6FC-4f65-9D91-7224C49458BB}">
                  <c15:layout>
                    <c:manualLayout>
                      <c:w val="8.8084275200309717E-2"/>
                      <c:h val="0.18383749424686843"/>
                    </c:manualLayout>
                  </c15:layout>
                  <c15:dlblFieldTable/>
                  <c15:showDataLabelsRange val="0"/>
                </c:ext>
                <c:ext xmlns:c16="http://schemas.microsoft.com/office/drawing/2014/chart" uri="{C3380CC4-5D6E-409C-BE32-E72D297353CC}">
                  <c16:uniqueId val="{00000008-0EAC-43D5-B0BA-C2A2E1FE27E1}"/>
                </c:ext>
              </c:extLst>
            </c:dLbl>
            <c:dLbl>
              <c:idx val="9"/>
              <c:layout>
                <c:manualLayout>
                  <c:x val="1.1630692012863353E-2"/>
                  <c:y val="-2.7863149668501737E-2"/>
                </c:manualLayout>
              </c:layout>
              <c:tx>
                <c:rich>
                  <a:bodyPr/>
                  <a:lstStyle/>
                  <a:p>
                    <a:fld id="{8BE0D782-FE6C-4D3A-B1C8-3A7CFAC36CFA}" type="CATEGORYNAME">
                      <a:rPr lang="en-US"/>
                      <a:pPr/>
                      <a:t>[CATEGORY NAME]</a:t>
                    </a:fld>
                    <a:r>
                      <a:rPr lang="en-US" dirty="0"/>
                      <a:t> </a:t>
                    </a:r>
                    <a:fld id="{E9116327-5706-4E5F-9128-98064D700C94}" type="VALUE">
                      <a:rPr lang="en-US"/>
                      <a:pPr/>
                      <a:t>[VALUE]</a:t>
                    </a:fld>
                    <a:endParaRPr lang="en-US" dirty="0"/>
                  </a:p>
                </c:rich>
              </c:tx>
              <c:showLegendKey val="0"/>
              <c:showVal val="1"/>
              <c:showCatName val="1"/>
              <c:showSerName val="0"/>
              <c:showPercent val="0"/>
              <c:showBubbleSize val="0"/>
              <c:extLst>
                <c:ext xmlns:c15="http://schemas.microsoft.com/office/drawing/2012/chart" uri="{CE6537A1-D6FC-4f65-9D91-7224C49458BB}">
                  <c15:layout>
                    <c:manualLayout>
                      <c:w val="0.10160311029837406"/>
                      <c:h val="0.19130234814841168"/>
                    </c:manualLayout>
                  </c15:layout>
                  <c15:dlblFieldTable/>
                  <c15:showDataLabelsRange val="0"/>
                </c:ext>
                <c:ext xmlns:c16="http://schemas.microsoft.com/office/drawing/2014/chart" uri="{C3380CC4-5D6E-409C-BE32-E72D297353CC}">
                  <c16:uniqueId val="{00000009-0EAC-43D5-B0BA-C2A2E1FE27E1}"/>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'[Chart in Microsoft PowerPoint]DFW'!$A$2:$A$11</c:f>
              <c:strCache>
                <c:ptCount val="10"/>
                <c:pt idx="0">
                  <c:v>Mining, Logging &amp; Construction</c:v>
                </c:pt>
                <c:pt idx="1">
                  <c:v>Manufacturing</c:v>
                </c:pt>
                <c:pt idx="2">
                  <c:v>Trade, Transport, &amp; Utilities</c:v>
                </c:pt>
                <c:pt idx="3">
                  <c:v>Information</c:v>
                </c:pt>
                <c:pt idx="4">
                  <c:v>Financial Activites</c:v>
                </c:pt>
                <c:pt idx="5">
                  <c:v>Professional &amp; Business Services</c:v>
                </c:pt>
                <c:pt idx="6">
                  <c:v>Education &amp; Health Services</c:v>
                </c:pt>
                <c:pt idx="7">
                  <c:v>Leisure &amp; Hospitality</c:v>
                </c:pt>
                <c:pt idx="8">
                  <c:v>Other Services</c:v>
                </c:pt>
                <c:pt idx="9">
                  <c:v>Government</c:v>
                </c:pt>
              </c:strCache>
            </c:strRef>
          </c:cat>
          <c:val>
            <c:numRef>
              <c:f>'[Chart in Microsoft PowerPoint]DFW'!$C$2:$C$11</c:f>
              <c:numCache>
                <c:formatCode>0.0%</c:formatCode>
                <c:ptCount val="10"/>
                <c:pt idx="0">
                  <c:v>-6.0000000000000001E-3</c:v>
                </c:pt>
                <c:pt idx="1">
                  <c:v>-2.1999999999999999E-2</c:v>
                </c:pt>
                <c:pt idx="2">
                  <c:v>8.9999999999999993E-3</c:v>
                </c:pt>
                <c:pt idx="3">
                  <c:v>-2.4E-2</c:v>
                </c:pt>
                <c:pt idx="4">
                  <c:v>0.03</c:v>
                </c:pt>
                <c:pt idx="5">
                  <c:v>-1.2999999999999999E-2</c:v>
                </c:pt>
                <c:pt idx="6">
                  <c:v>1.4999999999999999E-2</c:v>
                </c:pt>
                <c:pt idx="7">
                  <c:v>1.7999999999999999E-2</c:v>
                </c:pt>
                <c:pt idx="8">
                  <c:v>-8.9999999999999993E-3</c:v>
                </c:pt>
                <c:pt idx="9">
                  <c:v>3.7999999999999999E-2</c:v>
                </c:pt>
              </c:numCache>
            </c:numRef>
          </c:val>
          <c:extLst>
            <c:ext xmlns:c16="http://schemas.microsoft.com/office/drawing/2014/chart" uri="{C3380CC4-5D6E-409C-BE32-E72D297353CC}">
              <c16:uniqueId val="{0000000A-0EAC-43D5-B0BA-C2A2E1FE27E1}"/>
            </c:ext>
          </c:extLst>
        </c:ser>
        <c:dLbls>
          <c:showLegendKey val="0"/>
          <c:showVal val="0"/>
          <c:showCatName val="0"/>
          <c:showSerName val="0"/>
          <c:showPercent val="0"/>
          <c:showBubbleSize val="0"/>
        </c:dLbls>
        <c:gapWidth val="59"/>
        <c:overlap val="-27"/>
        <c:axId val="297507999"/>
        <c:axId val="369851455"/>
      </c:barChart>
      <c:catAx>
        <c:axId val="297507999"/>
        <c:scaling>
          <c:orientation val="minMax"/>
        </c:scaling>
        <c:delete val="1"/>
        <c:axPos val="b"/>
        <c:numFmt formatCode="General" sourceLinked="1"/>
        <c:majorTickMark val="none"/>
        <c:minorTickMark val="none"/>
        <c:tickLblPos val="nextTo"/>
        <c:crossAx val="369851455"/>
        <c:crosses val="autoZero"/>
        <c:auto val="1"/>
        <c:lblAlgn val="ctr"/>
        <c:lblOffset val="100"/>
        <c:noMultiLvlLbl val="0"/>
      </c:catAx>
      <c:valAx>
        <c:axId val="369851455"/>
        <c:scaling>
          <c:orientation val="minMax"/>
          <c:max val="6.0000000000000012E-2"/>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97507999"/>
        <c:crosses val="autoZero"/>
        <c:crossBetween val="between"/>
        <c:majorUnit val="2.0000000000000004E-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c:spPr>
  <c:txPr>
    <a:bodyPr/>
    <a:lstStyle/>
    <a:p>
      <a:pPr>
        <a:defRPr>
          <a:solidFill>
            <a:schemeClr val="tx1"/>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r>
              <a:rPr lang="en-US" dirty="0"/>
              <a:t>Annual Housing Starts vs. Annual Closings</a:t>
            </a:r>
          </a:p>
        </c:rich>
      </c:tx>
      <c:layout>
        <c:manualLayout>
          <c:xMode val="edge"/>
          <c:yMode val="edge"/>
          <c:x val="0.24151027663676147"/>
          <c:y val="2.2312951237992387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7.8652536486908536E-2"/>
          <c:y val="0.10782285460542741"/>
          <c:w val="0.87992848601600449"/>
          <c:h val="0.72640603363437639"/>
        </c:manualLayout>
      </c:layout>
      <c:lineChart>
        <c:grouping val="standard"/>
        <c:varyColors val="0"/>
        <c:ser>
          <c:idx val="0"/>
          <c:order val="0"/>
          <c:tx>
            <c:strRef>
              <c:f>Austin!$B$1</c:f>
              <c:strCache>
                <c:ptCount val="1"/>
                <c:pt idx="0">
                  <c:v>Annual Housing Starts</c:v>
                </c:pt>
              </c:strCache>
            </c:strRef>
          </c:tx>
          <c:spPr>
            <a:ln w="28575" cap="rnd">
              <a:solidFill>
                <a:srgbClr val="603DD8"/>
              </a:solidFill>
              <a:round/>
            </a:ln>
            <a:effectLst/>
          </c:spPr>
          <c:marker>
            <c:symbol val="circle"/>
            <c:size val="5"/>
            <c:spPr>
              <a:solidFill>
                <a:srgbClr val="603DD8"/>
              </a:solidFill>
              <a:ln w="9525">
                <a:solidFill>
                  <a:srgbClr val="603DD8"/>
                </a:solidFill>
              </a:ln>
              <a:effectLst/>
            </c:spPr>
          </c:marker>
          <c:dLbls>
            <c:dLbl>
              <c:idx val="40"/>
              <c:layout>
                <c:manualLayout>
                  <c:x val="0"/>
                  <c:y val="3.5041611914148049E-2"/>
                </c:manualLayout>
              </c:layout>
              <c:numFmt formatCode="#,##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79F-4D2A-8103-B5A269D3F07F}"/>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Austin!$A$13:$A$53</c:f>
              <c:strCache>
                <c:ptCount val="41"/>
                <c:pt idx="0">
                  <c:v>2015Q3</c:v>
                </c:pt>
                <c:pt idx="1">
                  <c:v>2015Q4</c:v>
                </c:pt>
                <c:pt idx="2">
                  <c:v>2016Q1</c:v>
                </c:pt>
                <c:pt idx="3">
                  <c:v>2016Q2</c:v>
                </c:pt>
                <c:pt idx="4">
                  <c:v>2016Q3</c:v>
                </c:pt>
                <c:pt idx="5">
                  <c:v>2016Q4</c:v>
                </c:pt>
                <c:pt idx="6">
                  <c:v>2017Q1</c:v>
                </c:pt>
                <c:pt idx="7">
                  <c:v>2017Q2</c:v>
                </c:pt>
                <c:pt idx="8">
                  <c:v>2017Q3</c:v>
                </c:pt>
                <c:pt idx="9">
                  <c:v>2017Q4</c:v>
                </c:pt>
                <c:pt idx="10">
                  <c:v>2018Q1</c:v>
                </c:pt>
                <c:pt idx="11">
                  <c:v>2018Q2</c:v>
                </c:pt>
                <c:pt idx="12">
                  <c:v>2018Q3</c:v>
                </c:pt>
                <c:pt idx="13">
                  <c:v>2018Q4</c:v>
                </c:pt>
                <c:pt idx="14">
                  <c:v>2019Q1</c:v>
                </c:pt>
                <c:pt idx="15">
                  <c:v>2019Q2</c:v>
                </c:pt>
                <c:pt idx="16">
                  <c:v>2019Q3</c:v>
                </c:pt>
                <c:pt idx="17">
                  <c:v>2019Q4</c:v>
                </c:pt>
                <c:pt idx="18">
                  <c:v>2020Q1</c:v>
                </c:pt>
                <c:pt idx="19">
                  <c:v>2020Q2</c:v>
                </c:pt>
                <c:pt idx="20">
                  <c:v>2020Q3</c:v>
                </c:pt>
                <c:pt idx="21">
                  <c:v>2020Q4</c:v>
                </c:pt>
                <c:pt idx="22">
                  <c:v>2021Q1</c:v>
                </c:pt>
                <c:pt idx="23">
                  <c:v>2021Q2</c:v>
                </c:pt>
                <c:pt idx="24">
                  <c:v>2021Q3</c:v>
                </c:pt>
                <c:pt idx="25">
                  <c:v>2021Q4</c:v>
                </c:pt>
                <c:pt idx="26">
                  <c:v>2022Q1</c:v>
                </c:pt>
                <c:pt idx="27">
                  <c:v>2022Q2</c:v>
                </c:pt>
                <c:pt idx="28">
                  <c:v>2022Q3</c:v>
                </c:pt>
                <c:pt idx="29">
                  <c:v>2022Q4</c:v>
                </c:pt>
                <c:pt idx="30">
                  <c:v>2023Q1</c:v>
                </c:pt>
                <c:pt idx="31">
                  <c:v>2023Q2</c:v>
                </c:pt>
                <c:pt idx="32">
                  <c:v>2023Q3</c:v>
                </c:pt>
                <c:pt idx="33">
                  <c:v>2023Q4</c:v>
                </c:pt>
                <c:pt idx="34">
                  <c:v>2024Q1</c:v>
                </c:pt>
                <c:pt idx="35">
                  <c:v>2024Q2</c:v>
                </c:pt>
                <c:pt idx="36">
                  <c:v>2024Q3</c:v>
                </c:pt>
                <c:pt idx="37">
                  <c:v>2024Q4</c:v>
                </c:pt>
                <c:pt idx="38">
                  <c:v>2025Q1</c:v>
                </c:pt>
                <c:pt idx="39">
                  <c:v>2025Q2</c:v>
                </c:pt>
                <c:pt idx="40">
                  <c:v>2025Q3</c:v>
                </c:pt>
              </c:strCache>
            </c:strRef>
          </c:cat>
          <c:val>
            <c:numRef>
              <c:f>Austin!$B$13:$B$53</c:f>
              <c:numCache>
                <c:formatCode>0</c:formatCode>
                <c:ptCount val="41"/>
                <c:pt idx="0">
                  <c:v>11845.845513277916</c:v>
                </c:pt>
                <c:pt idx="1">
                  <c:v>11745.84033550936</c:v>
                </c:pt>
                <c:pt idx="2">
                  <c:v>12660.823189334447</c:v>
                </c:pt>
                <c:pt idx="3">
                  <c:v>13785.806713217575</c:v>
                </c:pt>
                <c:pt idx="4">
                  <c:v>14239.793804495597</c:v>
                </c:pt>
                <c:pt idx="5">
                  <c:v>15639.772043813948</c:v>
                </c:pt>
                <c:pt idx="6">
                  <c:v>15760.766587043317</c:v>
                </c:pt>
                <c:pt idx="7">
                  <c:v>16232.758475694029</c:v>
                </c:pt>
                <c:pt idx="8">
                  <c:v>16760.750808899938</c:v>
                </c:pt>
                <c:pt idx="9">
                  <c:v>16016.755421833646</c:v>
                </c:pt>
                <c:pt idx="10">
                  <c:v>16398.743288719892</c:v>
                </c:pt>
                <c:pt idx="11">
                  <c:v>16503.733235506406</c:v>
                </c:pt>
                <c:pt idx="12">
                  <c:v>16277.734659841797</c:v>
                </c:pt>
                <c:pt idx="13">
                  <c:v>16390.731020268104</c:v>
                </c:pt>
                <c:pt idx="14">
                  <c:v>16710.720292168458</c:v>
                </c:pt>
                <c:pt idx="15">
                  <c:v>16335.724547092923</c:v>
                </c:pt>
                <c:pt idx="16">
                  <c:v>17357.703682849577</c:v>
                </c:pt>
                <c:pt idx="17">
                  <c:v>18896.677792872753</c:v>
                </c:pt>
                <c:pt idx="18">
                  <c:v>19198.674206508007</c:v>
                </c:pt>
                <c:pt idx="19">
                  <c:v>20461.652411615192</c:v>
                </c:pt>
                <c:pt idx="20">
                  <c:v>20345.653098737355</c:v>
                </c:pt>
                <c:pt idx="21">
                  <c:v>21368.635161455626</c:v>
                </c:pt>
                <c:pt idx="22">
                  <c:v>23434.603413368382</c:v>
                </c:pt>
                <c:pt idx="23">
                  <c:v>24476.589975064431</c:v>
                </c:pt>
                <c:pt idx="24">
                  <c:v>26481.573025343572</c:v>
                </c:pt>
                <c:pt idx="25">
                  <c:v>27014.580461007612</c:v>
                </c:pt>
                <c:pt idx="26">
                  <c:v>25949.606062386167</c:v>
                </c:pt>
                <c:pt idx="27">
                  <c:v>26825.614616204297</c:v>
                </c:pt>
                <c:pt idx="28">
                  <c:v>25839.638327109918</c:v>
                </c:pt>
                <c:pt idx="29">
                  <c:v>22295</c:v>
                </c:pt>
                <c:pt idx="30">
                  <c:v>19372</c:v>
                </c:pt>
                <c:pt idx="31">
                  <c:v>16943</c:v>
                </c:pt>
                <c:pt idx="32">
                  <c:v>14622</c:v>
                </c:pt>
                <c:pt idx="33">
                  <c:v>15527</c:v>
                </c:pt>
                <c:pt idx="34">
                  <c:v>17593</c:v>
                </c:pt>
                <c:pt idx="35">
                  <c:v>17332</c:v>
                </c:pt>
                <c:pt idx="36">
                  <c:v>17001</c:v>
                </c:pt>
                <c:pt idx="37">
                  <c:v>16802</c:v>
                </c:pt>
                <c:pt idx="38">
                  <c:v>15851</c:v>
                </c:pt>
                <c:pt idx="39">
                  <c:v>15090</c:v>
                </c:pt>
                <c:pt idx="40">
                  <c:v>14620</c:v>
                </c:pt>
              </c:numCache>
            </c:numRef>
          </c:val>
          <c:smooth val="1"/>
          <c:extLst>
            <c:ext xmlns:c16="http://schemas.microsoft.com/office/drawing/2014/chart" uri="{C3380CC4-5D6E-409C-BE32-E72D297353CC}">
              <c16:uniqueId val="{00000001-779F-4D2A-8103-B5A269D3F07F}"/>
            </c:ext>
          </c:extLst>
        </c:ser>
        <c:ser>
          <c:idx val="1"/>
          <c:order val="1"/>
          <c:tx>
            <c:strRef>
              <c:f>Austin!$C$1</c:f>
              <c:strCache>
                <c:ptCount val="1"/>
                <c:pt idx="0">
                  <c:v>Annual Closings</c:v>
                </c:pt>
              </c:strCache>
            </c:strRef>
          </c:tx>
          <c:spPr>
            <a:ln w="28575" cap="rnd">
              <a:solidFill>
                <a:srgbClr val="00D0E0"/>
              </a:solidFill>
              <a:round/>
            </a:ln>
            <a:effectLst/>
          </c:spPr>
          <c:marker>
            <c:symbol val="circle"/>
            <c:size val="5"/>
            <c:spPr>
              <a:solidFill>
                <a:srgbClr val="00D0E0"/>
              </a:solidFill>
              <a:ln w="9525">
                <a:solidFill>
                  <a:srgbClr val="00D0E0"/>
                </a:solidFill>
              </a:ln>
              <a:effectLst/>
            </c:spPr>
          </c:marker>
          <c:dLbls>
            <c:dLbl>
              <c:idx val="40"/>
              <c:layout>
                <c:manualLayout>
                  <c:x val="0"/>
                  <c:y val="-2.92013432617900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79F-4D2A-8103-B5A269D3F07F}"/>
                </c:ext>
              </c:extLst>
            </c:dLbl>
            <c:numFmt formatCode="#,##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Austin!$A$13:$A$53</c:f>
              <c:strCache>
                <c:ptCount val="41"/>
                <c:pt idx="0">
                  <c:v>2015Q3</c:v>
                </c:pt>
                <c:pt idx="1">
                  <c:v>2015Q4</c:v>
                </c:pt>
                <c:pt idx="2">
                  <c:v>2016Q1</c:v>
                </c:pt>
                <c:pt idx="3">
                  <c:v>2016Q2</c:v>
                </c:pt>
                <c:pt idx="4">
                  <c:v>2016Q3</c:v>
                </c:pt>
                <c:pt idx="5">
                  <c:v>2016Q4</c:v>
                </c:pt>
                <c:pt idx="6">
                  <c:v>2017Q1</c:v>
                </c:pt>
                <c:pt idx="7">
                  <c:v>2017Q2</c:v>
                </c:pt>
                <c:pt idx="8">
                  <c:v>2017Q3</c:v>
                </c:pt>
                <c:pt idx="9">
                  <c:v>2017Q4</c:v>
                </c:pt>
                <c:pt idx="10">
                  <c:v>2018Q1</c:v>
                </c:pt>
                <c:pt idx="11">
                  <c:v>2018Q2</c:v>
                </c:pt>
                <c:pt idx="12">
                  <c:v>2018Q3</c:v>
                </c:pt>
                <c:pt idx="13">
                  <c:v>2018Q4</c:v>
                </c:pt>
                <c:pt idx="14">
                  <c:v>2019Q1</c:v>
                </c:pt>
                <c:pt idx="15">
                  <c:v>2019Q2</c:v>
                </c:pt>
                <c:pt idx="16">
                  <c:v>2019Q3</c:v>
                </c:pt>
                <c:pt idx="17">
                  <c:v>2019Q4</c:v>
                </c:pt>
                <c:pt idx="18">
                  <c:v>2020Q1</c:v>
                </c:pt>
                <c:pt idx="19">
                  <c:v>2020Q2</c:v>
                </c:pt>
                <c:pt idx="20">
                  <c:v>2020Q3</c:v>
                </c:pt>
                <c:pt idx="21">
                  <c:v>2020Q4</c:v>
                </c:pt>
                <c:pt idx="22">
                  <c:v>2021Q1</c:v>
                </c:pt>
                <c:pt idx="23">
                  <c:v>2021Q2</c:v>
                </c:pt>
                <c:pt idx="24">
                  <c:v>2021Q3</c:v>
                </c:pt>
                <c:pt idx="25">
                  <c:v>2021Q4</c:v>
                </c:pt>
                <c:pt idx="26">
                  <c:v>2022Q1</c:v>
                </c:pt>
                <c:pt idx="27">
                  <c:v>2022Q2</c:v>
                </c:pt>
                <c:pt idx="28">
                  <c:v>2022Q3</c:v>
                </c:pt>
                <c:pt idx="29">
                  <c:v>2022Q4</c:v>
                </c:pt>
                <c:pt idx="30">
                  <c:v>2023Q1</c:v>
                </c:pt>
                <c:pt idx="31">
                  <c:v>2023Q2</c:v>
                </c:pt>
                <c:pt idx="32">
                  <c:v>2023Q3</c:v>
                </c:pt>
                <c:pt idx="33">
                  <c:v>2023Q4</c:v>
                </c:pt>
                <c:pt idx="34">
                  <c:v>2024Q1</c:v>
                </c:pt>
                <c:pt idx="35">
                  <c:v>2024Q2</c:v>
                </c:pt>
                <c:pt idx="36">
                  <c:v>2024Q3</c:v>
                </c:pt>
                <c:pt idx="37">
                  <c:v>2024Q4</c:v>
                </c:pt>
                <c:pt idx="38">
                  <c:v>2025Q1</c:v>
                </c:pt>
                <c:pt idx="39">
                  <c:v>2025Q2</c:v>
                </c:pt>
                <c:pt idx="40">
                  <c:v>2025Q3</c:v>
                </c:pt>
              </c:strCache>
            </c:strRef>
          </c:cat>
          <c:val>
            <c:numRef>
              <c:f>Austin!$C$13:$C$53</c:f>
              <c:numCache>
                <c:formatCode>0</c:formatCode>
                <c:ptCount val="41"/>
                <c:pt idx="0">
                  <c:v>10810.865832942551</c:v>
                </c:pt>
                <c:pt idx="1">
                  <c:v>11071.856447046617</c:v>
                </c:pt>
                <c:pt idx="2">
                  <c:v>11706.841616645987</c:v>
                </c:pt>
                <c:pt idx="3">
                  <c:v>12424.833342949154</c:v>
                </c:pt>
                <c:pt idx="4">
                  <c:v>13226.821105213199</c:v>
                </c:pt>
                <c:pt idx="5">
                  <c:v>13804.811399525179</c:v>
                </c:pt>
                <c:pt idx="6">
                  <c:v>13676.811283215837</c:v>
                </c:pt>
                <c:pt idx="7">
                  <c:v>13793.80242162467</c:v>
                </c:pt>
                <c:pt idx="8">
                  <c:v>14345.78895827152</c:v>
                </c:pt>
                <c:pt idx="9">
                  <c:v>14709.782647233736</c:v>
                </c:pt>
                <c:pt idx="10">
                  <c:v>15704.762056222033</c:v>
                </c:pt>
                <c:pt idx="11">
                  <c:v>16271.74806277939</c:v>
                </c:pt>
                <c:pt idx="12">
                  <c:v>16172.745360465571</c:v>
                </c:pt>
                <c:pt idx="13">
                  <c:v>16186.741395569041</c:v>
                </c:pt>
                <c:pt idx="14">
                  <c:v>15875.743728576152</c:v>
                </c:pt>
                <c:pt idx="15">
                  <c:v>16501.727888980316</c:v>
                </c:pt>
                <c:pt idx="16">
                  <c:v>17498.71399527312</c:v>
                </c:pt>
                <c:pt idx="17">
                  <c:v>18673.693766984568</c:v>
                </c:pt>
                <c:pt idx="18">
                  <c:v>19595.676928222772</c:v>
                </c:pt>
                <c:pt idx="19">
                  <c:v>19701.67412641738</c:v>
                </c:pt>
                <c:pt idx="20">
                  <c:v>20324.650442352326</c:v>
                </c:pt>
                <c:pt idx="21">
                  <c:v>21023.640609847898</c:v>
                </c:pt>
                <c:pt idx="22">
                  <c:v>21921.628182817291</c:v>
                </c:pt>
                <c:pt idx="23">
                  <c:v>21974.628624065223</c:v>
                </c:pt>
                <c:pt idx="24">
                  <c:v>21794.644323422788</c:v>
                </c:pt>
                <c:pt idx="25">
                  <c:v>20774.667211136395</c:v>
                </c:pt>
                <c:pt idx="26">
                  <c:v>19846.692174787753</c:v>
                </c:pt>
                <c:pt idx="27">
                  <c:v>19955.7071209069</c:v>
                </c:pt>
                <c:pt idx="28">
                  <c:v>20957.702844203613</c:v>
                </c:pt>
                <c:pt idx="29">
                  <c:v>21761</c:v>
                </c:pt>
                <c:pt idx="30">
                  <c:v>22291</c:v>
                </c:pt>
                <c:pt idx="31">
                  <c:v>22369</c:v>
                </c:pt>
                <c:pt idx="32">
                  <c:v>20526</c:v>
                </c:pt>
                <c:pt idx="33">
                  <c:v>18922</c:v>
                </c:pt>
                <c:pt idx="34">
                  <c:v>18773</c:v>
                </c:pt>
                <c:pt idx="35">
                  <c:v>18848</c:v>
                </c:pt>
                <c:pt idx="36">
                  <c:v>19131</c:v>
                </c:pt>
                <c:pt idx="37">
                  <c:v>20019</c:v>
                </c:pt>
                <c:pt idx="38">
                  <c:v>19567</c:v>
                </c:pt>
                <c:pt idx="39">
                  <c:v>18129</c:v>
                </c:pt>
                <c:pt idx="40">
                  <c:v>16760</c:v>
                </c:pt>
              </c:numCache>
            </c:numRef>
          </c:val>
          <c:smooth val="1"/>
          <c:extLst>
            <c:ext xmlns:c16="http://schemas.microsoft.com/office/drawing/2014/chart" uri="{C3380CC4-5D6E-409C-BE32-E72D297353CC}">
              <c16:uniqueId val="{00000003-779F-4D2A-8103-B5A269D3F07F}"/>
            </c:ext>
          </c:extLst>
        </c:ser>
        <c:dLbls>
          <c:showLegendKey val="0"/>
          <c:showVal val="0"/>
          <c:showCatName val="0"/>
          <c:showSerName val="0"/>
          <c:showPercent val="0"/>
          <c:showBubbleSize val="0"/>
        </c:dLbls>
        <c:marker val="1"/>
        <c:smooth val="0"/>
        <c:axId val="1640242064"/>
        <c:axId val="781505776"/>
      </c:lineChart>
      <c:catAx>
        <c:axId val="16402420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781505776"/>
        <c:crosses val="autoZero"/>
        <c:auto val="1"/>
        <c:lblAlgn val="ctr"/>
        <c:lblOffset val="100"/>
        <c:tickLblSkip val="4"/>
        <c:noMultiLvlLbl val="0"/>
      </c:catAx>
      <c:valAx>
        <c:axId val="781505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640242064"/>
        <c:crosses val="autoZero"/>
        <c:crossBetween val="between"/>
      </c:valAx>
      <c:spPr>
        <a:noFill/>
        <a:ln>
          <a:noFill/>
        </a:ln>
        <a:effectLst/>
      </c:spPr>
    </c:plotArea>
    <c:legend>
      <c:legendPos val="b"/>
      <c:layout>
        <c:manualLayout>
          <c:xMode val="edge"/>
          <c:yMode val="edge"/>
          <c:x val="0.23752777316246765"/>
          <c:y val="0.91018530028322731"/>
          <c:w val="0.52244114888307192"/>
          <c:h val="6.2981531244266697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tx1"/>
      </a:solidFill>
    </a:ln>
    <a:effectLst/>
  </c:spPr>
  <c:txPr>
    <a:bodyPr/>
    <a:lstStyle/>
    <a:p>
      <a:pPr>
        <a:defRPr sz="1000">
          <a:solidFill>
            <a:schemeClr val="tx1"/>
          </a:solidFill>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US" dirty="0"/>
              <a:t>30-Year Fixed Rate Mortgage Average in the United States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'FED Mtg Rate'!$B$1</c:f>
              <c:strCache>
                <c:ptCount val="1"/>
                <c:pt idx="0">
                  <c:v>MORTGAGE30US</c:v>
                </c:pt>
              </c:strCache>
            </c:strRef>
          </c:tx>
          <c:spPr>
            <a:ln w="31750" cap="rnd">
              <a:solidFill>
                <a:srgbClr val="432B96"/>
              </a:solidFill>
              <a:round/>
            </a:ln>
            <a:effectLst/>
          </c:spPr>
          <c:marker>
            <c:symbol val="none"/>
          </c:marker>
          <c:cat>
            <c:numRef>
              <c:f>'FED Mtg Rate'!$A$2:$A$149</c:f>
              <c:numCache>
                <c:formatCode>yyyy\-mm\-dd;@</c:formatCode>
                <c:ptCount val="148"/>
                <c:pt idx="0">
                  <c:v>44931</c:v>
                </c:pt>
                <c:pt idx="1">
                  <c:v>44938</c:v>
                </c:pt>
                <c:pt idx="2">
                  <c:v>44945</c:v>
                </c:pt>
                <c:pt idx="3">
                  <c:v>44952</c:v>
                </c:pt>
                <c:pt idx="4">
                  <c:v>44959</c:v>
                </c:pt>
                <c:pt idx="5">
                  <c:v>44966</c:v>
                </c:pt>
                <c:pt idx="6">
                  <c:v>44973</c:v>
                </c:pt>
                <c:pt idx="7">
                  <c:v>44980</c:v>
                </c:pt>
                <c:pt idx="8">
                  <c:v>44987</c:v>
                </c:pt>
                <c:pt idx="9">
                  <c:v>44994</c:v>
                </c:pt>
                <c:pt idx="10">
                  <c:v>45001</c:v>
                </c:pt>
                <c:pt idx="11">
                  <c:v>45008</c:v>
                </c:pt>
                <c:pt idx="12">
                  <c:v>45015</c:v>
                </c:pt>
                <c:pt idx="13">
                  <c:v>45022</c:v>
                </c:pt>
                <c:pt idx="14">
                  <c:v>45029</c:v>
                </c:pt>
                <c:pt idx="15">
                  <c:v>45036</c:v>
                </c:pt>
                <c:pt idx="16">
                  <c:v>45043</c:v>
                </c:pt>
                <c:pt idx="17">
                  <c:v>45050</c:v>
                </c:pt>
                <c:pt idx="18">
                  <c:v>45057</c:v>
                </c:pt>
                <c:pt idx="19">
                  <c:v>45064</c:v>
                </c:pt>
                <c:pt idx="20">
                  <c:v>45071</c:v>
                </c:pt>
                <c:pt idx="21">
                  <c:v>45078</c:v>
                </c:pt>
                <c:pt idx="22">
                  <c:v>45085</c:v>
                </c:pt>
                <c:pt idx="23">
                  <c:v>45092</c:v>
                </c:pt>
                <c:pt idx="24">
                  <c:v>45099</c:v>
                </c:pt>
                <c:pt idx="25">
                  <c:v>45106</c:v>
                </c:pt>
                <c:pt idx="26">
                  <c:v>45113</c:v>
                </c:pt>
                <c:pt idx="27">
                  <c:v>45120</c:v>
                </c:pt>
                <c:pt idx="28">
                  <c:v>45127</c:v>
                </c:pt>
                <c:pt idx="29">
                  <c:v>45134</c:v>
                </c:pt>
                <c:pt idx="30">
                  <c:v>45141</c:v>
                </c:pt>
                <c:pt idx="31">
                  <c:v>45148</c:v>
                </c:pt>
                <c:pt idx="32">
                  <c:v>45155</c:v>
                </c:pt>
                <c:pt idx="33">
                  <c:v>45162</c:v>
                </c:pt>
                <c:pt idx="34">
                  <c:v>45169</c:v>
                </c:pt>
                <c:pt idx="35">
                  <c:v>45176</c:v>
                </c:pt>
                <c:pt idx="36">
                  <c:v>45183</c:v>
                </c:pt>
                <c:pt idx="37">
                  <c:v>45190</c:v>
                </c:pt>
                <c:pt idx="38">
                  <c:v>45197</c:v>
                </c:pt>
                <c:pt idx="39">
                  <c:v>45204</c:v>
                </c:pt>
                <c:pt idx="40">
                  <c:v>45211</c:v>
                </c:pt>
                <c:pt idx="41">
                  <c:v>45218</c:v>
                </c:pt>
                <c:pt idx="42">
                  <c:v>45225</c:v>
                </c:pt>
                <c:pt idx="43">
                  <c:v>45232</c:v>
                </c:pt>
                <c:pt idx="44">
                  <c:v>45239</c:v>
                </c:pt>
                <c:pt idx="45">
                  <c:v>45246</c:v>
                </c:pt>
                <c:pt idx="46">
                  <c:v>45252</c:v>
                </c:pt>
                <c:pt idx="47">
                  <c:v>45260</c:v>
                </c:pt>
                <c:pt idx="48">
                  <c:v>45267</c:v>
                </c:pt>
                <c:pt idx="49">
                  <c:v>45274</c:v>
                </c:pt>
                <c:pt idx="50">
                  <c:v>45281</c:v>
                </c:pt>
                <c:pt idx="51">
                  <c:v>45288</c:v>
                </c:pt>
                <c:pt idx="52">
                  <c:v>45295</c:v>
                </c:pt>
                <c:pt idx="53">
                  <c:v>45302</c:v>
                </c:pt>
                <c:pt idx="54">
                  <c:v>45309</c:v>
                </c:pt>
                <c:pt idx="55">
                  <c:v>45316</c:v>
                </c:pt>
                <c:pt idx="56">
                  <c:v>45323</c:v>
                </c:pt>
                <c:pt idx="57">
                  <c:v>45330</c:v>
                </c:pt>
                <c:pt idx="58">
                  <c:v>45337</c:v>
                </c:pt>
                <c:pt idx="59">
                  <c:v>45344</c:v>
                </c:pt>
                <c:pt idx="60">
                  <c:v>45351</c:v>
                </c:pt>
                <c:pt idx="61">
                  <c:v>45358</c:v>
                </c:pt>
                <c:pt idx="62">
                  <c:v>45365</c:v>
                </c:pt>
                <c:pt idx="63">
                  <c:v>45372</c:v>
                </c:pt>
                <c:pt idx="64">
                  <c:v>45379</c:v>
                </c:pt>
                <c:pt idx="65">
                  <c:v>45386</c:v>
                </c:pt>
                <c:pt idx="66">
                  <c:v>45393</c:v>
                </c:pt>
                <c:pt idx="67">
                  <c:v>45400</c:v>
                </c:pt>
                <c:pt idx="68">
                  <c:v>45407</c:v>
                </c:pt>
                <c:pt idx="69">
                  <c:v>45414</c:v>
                </c:pt>
                <c:pt idx="70">
                  <c:v>45421</c:v>
                </c:pt>
                <c:pt idx="71">
                  <c:v>45428</c:v>
                </c:pt>
                <c:pt idx="72">
                  <c:v>45435</c:v>
                </c:pt>
                <c:pt idx="73">
                  <c:v>45442</c:v>
                </c:pt>
                <c:pt idx="74">
                  <c:v>45449</c:v>
                </c:pt>
                <c:pt idx="75">
                  <c:v>45456</c:v>
                </c:pt>
                <c:pt idx="76">
                  <c:v>45463</c:v>
                </c:pt>
                <c:pt idx="77">
                  <c:v>45470</c:v>
                </c:pt>
                <c:pt idx="78">
                  <c:v>45476</c:v>
                </c:pt>
                <c:pt idx="79">
                  <c:v>45484</c:v>
                </c:pt>
                <c:pt idx="80">
                  <c:v>45491</c:v>
                </c:pt>
                <c:pt idx="81">
                  <c:v>45498</c:v>
                </c:pt>
                <c:pt idx="82">
                  <c:v>45505</c:v>
                </c:pt>
                <c:pt idx="83">
                  <c:v>45512</c:v>
                </c:pt>
                <c:pt idx="84">
                  <c:v>45519</c:v>
                </c:pt>
                <c:pt idx="85">
                  <c:v>45526</c:v>
                </c:pt>
                <c:pt idx="86">
                  <c:v>45533</c:v>
                </c:pt>
                <c:pt idx="87">
                  <c:v>45540</c:v>
                </c:pt>
                <c:pt idx="88">
                  <c:v>45547</c:v>
                </c:pt>
                <c:pt idx="89">
                  <c:v>45554</c:v>
                </c:pt>
                <c:pt idx="90">
                  <c:v>45561</c:v>
                </c:pt>
                <c:pt idx="91">
                  <c:v>45568</c:v>
                </c:pt>
                <c:pt idx="92">
                  <c:v>45575</c:v>
                </c:pt>
                <c:pt idx="93">
                  <c:v>45582</c:v>
                </c:pt>
                <c:pt idx="94">
                  <c:v>45589</c:v>
                </c:pt>
                <c:pt idx="95">
                  <c:v>45596</c:v>
                </c:pt>
                <c:pt idx="96">
                  <c:v>45603</c:v>
                </c:pt>
                <c:pt idx="97">
                  <c:v>45610</c:v>
                </c:pt>
                <c:pt idx="98">
                  <c:v>45617</c:v>
                </c:pt>
                <c:pt idx="99">
                  <c:v>45623</c:v>
                </c:pt>
                <c:pt idx="100">
                  <c:v>45631</c:v>
                </c:pt>
                <c:pt idx="101">
                  <c:v>45638</c:v>
                </c:pt>
                <c:pt idx="102">
                  <c:v>45645</c:v>
                </c:pt>
                <c:pt idx="103">
                  <c:v>45652</c:v>
                </c:pt>
                <c:pt idx="104">
                  <c:v>45659</c:v>
                </c:pt>
                <c:pt idx="105">
                  <c:v>45666</c:v>
                </c:pt>
                <c:pt idx="106">
                  <c:v>45673</c:v>
                </c:pt>
                <c:pt idx="107">
                  <c:v>45680</c:v>
                </c:pt>
                <c:pt idx="108">
                  <c:v>45687</c:v>
                </c:pt>
                <c:pt idx="109">
                  <c:v>45694</c:v>
                </c:pt>
                <c:pt idx="110">
                  <c:v>45701</c:v>
                </c:pt>
                <c:pt idx="111">
                  <c:v>45708</c:v>
                </c:pt>
                <c:pt idx="112">
                  <c:v>45715</c:v>
                </c:pt>
                <c:pt idx="113">
                  <c:v>45722</c:v>
                </c:pt>
                <c:pt idx="114">
                  <c:v>45729</c:v>
                </c:pt>
                <c:pt idx="115">
                  <c:v>45736</c:v>
                </c:pt>
                <c:pt idx="116">
                  <c:v>45743</c:v>
                </c:pt>
                <c:pt idx="117">
                  <c:v>45750</c:v>
                </c:pt>
                <c:pt idx="118">
                  <c:v>45757</c:v>
                </c:pt>
                <c:pt idx="119">
                  <c:v>45764</c:v>
                </c:pt>
                <c:pt idx="120">
                  <c:v>45771</c:v>
                </c:pt>
                <c:pt idx="121">
                  <c:v>45778</c:v>
                </c:pt>
                <c:pt idx="122">
                  <c:v>45785</c:v>
                </c:pt>
                <c:pt idx="123">
                  <c:v>45792</c:v>
                </c:pt>
                <c:pt idx="124">
                  <c:v>45799</c:v>
                </c:pt>
                <c:pt idx="125">
                  <c:v>45806</c:v>
                </c:pt>
                <c:pt idx="126">
                  <c:v>45813</c:v>
                </c:pt>
                <c:pt idx="127">
                  <c:v>45820</c:v>
                </c:pt>
                <c:pt idx="128">
                  <c:v>45826</c:v>
                </c:pt>
                <c:pt idx="129">
                  <c:v>45834</c:v>
                </c:pt>
                <c:pt idx="130">
                  <c:v>45841</c:v>
                </c:pt>
                <c:pt idx="131">
                  <c:v>45848</c:v>
                </c:pt>
                <c:pt idx="132">
                  <c:v>45855</c:v>
                </c:pt>
                <c:pt idx="133">
                  <c:v>45862</c:v>
                </c:pt>
                <c:pt idx="134">
                  <c:v>45869</c:v>
                </c:pt>
                <c:pt idx="135">
                  <c:v>45876</c:v>
                </c:pt>
                <c:pt idx="136">
                  <c:v>45883</c:v>
                </c:pt>
                <c:pt idx="137">
                  <c:v>45890</c:v>
                </c:pt>
                <c:pt idx="138">
                  <c:v>45897</c:v>
                </c:pt>
                <c:pt idx="139">
                  <c:v>45904</c:v>
                </c:pt>
                <c:pt idx="140">
                  <c:v>45911</c:v>
                </c:pt>
                <c:pt idx="141">
                  <c:v>45918</c:v>
                </c:pt>
                <c:pt idx="142" formatCode="yyyy\-mm\-dd">
                  <c:v>45925</c:v>
                </c:pt>
                <c:pt idx="143" formatCode="yyyy\-mm\-dd">
                  <c:v>45932</c:v>
                </c:pt>
                <c:pt idx="144" formatCode="yyyy\-mm\-dd">
                  <c:v>45939</c:v>
                </c:pt>
                <c:pt idx="145" formatCode="yyyy\-mm\-dd">
                  <c:v>45946</c:v>
                </c:pt>
                <c:pt idx="146" formatCode="yyyy\-mm\-dd">
                  <c:v>45953</c:v>
                </c:pt>
                <c:pt idx="147" formatCode="yyyy\-mm\-dd">
                  <c:v>45960</c:v>
                </c:pt>
              </c:numCache>
            </c:numRef>
          </c:cat>
          <c:val>
            <c:numRef>
              <c:f>'FED Mtg Rate'!$B$2:$B$149</c:f>
              <c:numCache>
                <c:formatCode>General</c:formatCode>
                <c:ptCount val="148"/>
                <c:pt idx="0">
                  <c:v>6.48</c:v>
                </c:pt>
                <c:pt idx="1">
                  <c:v>6.33</c:v>
                </c:pt>
                <c:pt idx="2">
                  <c:v>6.15</c:v>
                </c:pt>
                <c:pt idx="3">
                  <c:v>6.13</c:v>
                </c:pt>
                <c:pt idx="4">
                  <c:v>6.09</c:v>
                </c:pt>
                <c:pt idx="5">
                  <c:v>6.12</c:v>
                </c:pt>
                <c:pt idx="6">
                  <c:v>6.32</c:v>
                </c:pt>
                <c:pt idx="7">
                  <c:v>6.5</c:v>
                </c:pt>
                <c:pt idx="8">
                  <c:v>6.65</c:v>
                </c:pt>
                <c:pt idx="9">
                  <c:v>6.73</c:v>
                </c:pt>
                <c:pt idx="10">
                  <c:v>6.6</c:v>
                </c:pt>
                <c:pt idx="11">
                  <c:v>6.42</c:v>
                </c:pt>
                <c:pt idx="12">
                  <c:v>6.32</c:v>
                </c:pt>
                <c:pt idx="13">
                  <c:v>6.28</c:v>
                </c:pt>
                <c:pt idx="14">
                  <c:v>6.27</c:v>
                </c:pt>
                <c:pt idx="15">
                  <c:v>6.39</c:v>
                </c:pt>
                <c:pt idx="16">
                  <c:v>6.43</c:v>
                </c:pt>
                <c:pt idx="17">
                  <c:v>6.39</c:v>
                </c:pt>
                <c:pt idx="18">
                  <c:v>6.35</c:v>
                </c:pt>
                <c:pt idx="19">
                  <c:v>6.39</c:v>
                </c:pt>
                <c:pt idx="20">
                  <c:v>6.57</c:v>
                </c:pt>
                <c:pt idx="21">
                  <c:v>6.79</c:v>
                </c:pt>
                <c:pt idx="22">
                  <c:v>6.71</c:v>
                </c:pt>
                <c:pt idx="23">
                  <c:v>6.69</c:v>
                </c:pt>
                <c:pt idx="24">
                  <c:v>6.67</c:v>
                </c:pt>
                <c:pt idx="25">
                  <c:v>6.71</c:v>
                </c:pt>
                <c:pt idx="26">
                  <c:v>6.81</c:v>
                </c:pt>
                <c:pt idx="27">
                  <c:v>6.96</c:v>
                </c:pt>
                <c:pt idx="28">
                  <c:v>6.78</c:v>
                </c:pt>
                <c:pt idx="29">
                  <c:v>6.81</c:v>
                </c:pt>
                <c:pt idx="30">
                  <c:v>6.9</c:v>
                </c:pt>
                <c:pt idx="31">
                  <c:v>6.96</c:v>
                </c:pt>
                <c:pt idx="32">
                  <c:v>7.09</c:v>
                </c:pt>
                <c:pt idx="33">
                  <c:v>7.23</c:v>
                </c:pt>
                <c:pt idx="34">
                  <c:v>7.18</c:v>
                </c:pt>
                <c:pt idx="35">
                  <c:v>7.12</c:v>
                </c:pt>
                <c:pt idx="36">
                  <c:v>7.18</c:v>
                </c:pt>
                <c:pt idx="37">
                  <c:v>7.19</c:v>
                </c:pt>
                <c:pt idx="38">
                  <c:v>7.31</c:v>
                </c:pt>
                <c:pt idx="39">
                  <c:v>7.49</c:v>
                </c:pt>
                <c:pt idx="40">
                  <c:v>7.57</c:v>
                </c:pt>
                <c:pt idx="41">
                  <c:v>7.63</c:v>
                </c:pt>
                <c:pt idx="42">
                  <c:v>7.79</c:v>
                </c:pt>
                <c:pt idx="43">
                  <c:v>7.76</c:v>
                </c:pt>
                <c:pt idx="44">
                  <c:v>7.5</c:v>
                </c:pt>
                <c:pt idx="45">
                  <c:v>7.44</c:v>
                </c:pt>
                <c:pt idx="46">
                  <c:v>7.29</c:v>
                </c:pt>
                <c:pt idx="47">
                  <c:v>7.22</c:v>
                </c:pt>
                <c:pt idx="48">
                  <c:v>7.03</c:v>
                </c:pt>
                <c:pt idx="49">
                  <c:v>6.95</c:v>
                </c:pt>
                <c:pt idx="50">
                  <c:v>6.67</c:v>
                </c:pt>
                <c:pt idx="51">
                  <c:v>6.61</c:v>
                </c:pt>
                <c:pt idx="52">
                  <c:v>6.62</c:v>
                </c:pt>
                <c:pt idx="53">
                  <c:v>6.66</c:v>
                </c:pt>
                <c:pt idx="54">
                  <c:v>6.6</c:v>
                </c:pt>
                <c:pt idx="55">
                  <c:v>6.69</c:v>
                </c:pt>
                <c:pt idx="56">
                  <c:v>6.63</c:v>
                </c:pt>
                <c:pt idx="57">
                  <c:v>6.64</c:v>
                </c:pt>
                <c:pt idx="58">
                  <c:v>6.77</c:v>
                </c:pt>
                <c:pt idx="59">
                  <c:v>6.9</c:v>
                </c:pt>
                <c:pt idx="60">
                  <c:v>6.94</c:v>
                </c:pt>
                <c:pt idx="61">
                  <c:v>6.88</c:v>
                </c:pt>
                <c:pt idx="62">
                  <c:v>6.74</c:v>
                </c:pt>
                <c:pt idx="63">
                  <c:v>6.87</c:v>
                </c:pt>
                <c:pt idx="64">
                  <c:v>6.79</c:v>
                </c:pt>
                <c:pt idx="65">
                  <c:v>6.82</c:v>
                </c:pt>
                <c:pt idx="66">
                  <c:v>6.88</c:v>
                </c:pt>
                <c:pt idx="67">
                  <c:v>7.1</c:v>
                </c:pt>
                <c:pt idx="68">
                  <c:v>7.17</c:v>
                </c:pt>
                <c:pt idx="69">
                  <c:v>7.22</c:v>
                </c:pt>
                <c:pt idx="70">
                  <c:v>7.09</c:v>
                </c:pt>
                <c:pt idx="71">
                  <c:v>7.02</c:v>
                </c:pt>
                <c:pt idx="72">
                  <c:v>6.94</c:v>
                </c:pt>
                <c:pt idx="73">
                  <c:v>7.03</c:v>
                </c:pt>
                <c:pt idx="74">
                  <c:v>6.99</c:v>
                </c:pt>
                <c:pt idx="75">
                  <c:v>6.95</c:v>
                </c:pt>
                <c:pt idx="76">
                  <c:v>6.87</c:v>
                </c:pt>
                <c:pt idx="77">
                  <c:v>6.86</c:v>
                </c:pt>
                <c:pt idx="78">
                  <c:v>6.95</c:v>
                </c:pt>
                <c:pt idx="79">
                  <c:v>6.89</c:v>
                </c:pt>
                <c:pt idx="80">
                  <c:v>6.77</c:v>
                </c:pt>
                <c:pt idx="81">
                  <c:v>6.78</c:v>
                </c:pt>
                <c:pt idx="82">
                  <c:v>6.73</c:v>
                </c:pt>
                <c:pt idx="83">
                  <c:v>6.47</c:v>
                </c:pt>
                <c:pt idx="84">
                  <c:v>6.49</c:v>
                </c:pt>
                <c:pt idx="85">
                  <c:v>6.46</c:v>
                </c:pt>
                <c:pt idx="86">
                  <c:v>6.35</c:v>
                </c:pt>
                <c:pt idx="87">
                  <c:v>6.35</c:v>
                </c:pt>
                <c:pt idx="88">
                  <c:v>6.2</c:v>
                </c:pt>
                <c:pt idx="89">
                  <c:v>6.09</c:v>
                </c:pt>
                <c:pt idx="90">
                  <c:v>6.08</c:v>
                </c:pt>
                <c:pt idx="91">
                  <c:v>6.12</c:v>
                </c:pt>
                <c:pt idx="92">
                  <c:v>6.32</c:v>
                </c:pt>
                <c:pt idx="93">
                  <c:v>6.44</c:v>
                </c:pt>
                <c:pt idx="94">
                  <c:v>6.54</c:v>
                </c:pt>
                <c:pt idx="95">
                  <c:v>6.72</c:v>
                </c:pt>
                <c:pt idx="96">
                  <c:v>6.79</c:v>
                </c:pt>
                <c:pt idx="97">
                  <c:v>6.78</c:v>
                </c:pt>
                <c:pt idx="98">
                  <c:v>6.84</c:v>
                </c:pt>
                <c:pt idx="99">
                  <c:v>6.81</c:v>
                </c:pt>
                <c:pt idx="100">
                  <c:v>6.69</c:v>
                </c:pt>
                <c:pt idx="101">
                  <c:v>6.6</c:v>
                </c:pt>
                <c:pt idx="102">
                  <c:v>6.72</c:v>
                </c:pt>
                <c:pt idx="103">
                  <c:v>6.85</c:v>
                </c:pt>
                <c:pt idx="104">
                  <c:v>6.91</c:v>
                </c:pt>
                <c:pt idx="105">
                  <c:v>6.93</c:v>
                </c:pt>
                <c:pt idx="106">
                  <c:v>7.04</c:v>
                </c:pt>
                <c:pt idx="107">
                  <c:v>6.96</c:v>
                </c:pt>
                <c:pt idx="108">
                  <c:v>6.95</c:v>
                </c:pt>
                <c:pt idx="109">
                  <c:v>6.89</c:v>
                </c:pt>
                <c:pt idx="110">
                  <c:v>6.87</c:v>
                </c:pt>
                <c:pt idx="111">
                  <c:v>6.85</c:v>
                </c:pt>
                <c:pt idx="112">
                  <c:v>6.76</c:v>
                </c:pt>
                <c:pt idx="113">
                  <c:v>6.63</c:v>
                </c:pt>
                <c:pt idx="114">
                  <c:v>6.65</c:v>
                </c:pt>
                <c:pt idx="115">
                  <c:v>6.67</c:v>
                </c:pt>
                <c:pt idx="116">
                  <c:v>6.65</c:v>
                </c:pt>
                <c:pt idx="117">
                  <c:v>6.64</c:v>
                </c:pt>
                <c:pt idx="118">
                  <c:v>6.62</c:v>
                </c:pt>
                <c:pt idx="119">
                  <c:v>6.83</c:v>
                </c:pt>
                <c:pt idx="120">
                  <c:v>6.81</c:v>
                </c:pt>
                <c:pt idx="121">
                  <c:v>6.76</c:v>
                </c:pt>
                <c:pt idx="122">
                  <c:v>6.76</c:v>
                </c:pt>
                <c:pt idx="123">
                  <c:v>6.81</c:v>
                </c:pt>
                <c:pt idx="124">
                  <c:v>6.86</c:v>
                </c:pt>
                <c:pt idx="125">
                  <c:v>6.89</c:v>
                </c:pt>
                <c:pt idx="126">
                  <c:v>6.85</c:v>
                </c:pt>
                <c:pt idx="127">
                  <c:v>6.84</c:v>
                </c:pt>
                <c:pt idx="128">
                  <c:v>6.81</c:v>
                </c:pt>
                <c:pt idx="129">
                  <c:v>6.77</c:v>
                </c:pt>
                <c:pt idx="130">
                  <c:v>6.67</c:v>
                </c:pt>
                <c:pt idx="131">
                  <c:v>6.72</c:v>
                </c:pt>
                <c:pt idx="132">
                  <c:v>6.75</c:v>
                </c:pt>
                <c:pt idx="133">
                  <c:v>6.74</c:v>
                </c:pt>
                <c:pt idx="134">
                  <c:v>6.72</c:v>
                </c:pt>
                <c:pt idx="135">
                  <c:v>6.63</c:v>
                </c:pt>
                <c:pt idx="136">
                  <c:v>6.58</c:v>
                </c:pt>
                <c:pt idx="137">
                  <c:v>6.58</c:v>
                </c:pt>
                <c:pt idx="138">
                  <c:v>6.56</c:v>
                </c:pt>
                <c:pt idx="139">
                  <c:v>6.5</c:v>
                </c:pt>
                <c:pt idx="140">
                  <c:v>6.35</c:v>
                </c:pt>
                <c:pt idx="141">
                  <c:v>6.26</c:v>
                </c:pt>
                <c:pt idx="142" formatCode="0.00">
                  <c:v>6.3</c:v>
                </c:pt>
                <c:pt idx="143" formatCode="0.00">
                  <c:v>6.34</c:v>
                </c:pt>
                <c:pt idx="144" formatCode="0.00">
                  <c:v>6.3</c:v>
                </c:pt>
                <c:pt idx="145" formatCode="0.00">
                  <c:v>6.27</c:v>
                </c:pt>
                <c:pt idx="146" formatCode="0.00">
                  <c:v>6.19</c:v>
                </c:pt>
                <c:pt idx="147" formatCode="0.00">
                  <c:v>6.17</c:v>
                </c:pt>
              </c:numCache>
            </c:numRef>
          </c:val>
          <c:smooth val="0"/>
          <c:extLst>
            <c:ext xmlns:c16="http://schemas.microsoft.com/office/drawing/2014/chart" uri="{C3380CC4-5D6E-409C-BE32-E72D297353CC}">
              <c16:uniqueId val="{00000000-071E-4E32-AE6C-5EC791BC201B}"/>
            </c:ext>
          </c:extLst>
        </c:ser>
        <c:dLbls>
          <c:showLegendKey val="0"/>
          <c:showVal val="0"/>
          <c:showCatName val="0"/>
          <c:showSerName val="0"/>
          <c:showPercent val="0"/>
          <c:showBubbleSize val="0"/>
        </c:dLbls>
        <c:smooth val="0"/>
        <c:axId val="1699697599"/>
        <c:axId val="1699274911"/>
      </c:lineChart>
      <c:dateAx>
        <c:axId val="1699697599"/>
        <c:scaling>
          <c:orientation val="minMax"/>
        </c:scaling>
        <c:delete val="0"/>
        <c:axPos val="b"/>
        <c:numFmt formatCode="yyyy\-mm" sourceLinked="0"/>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699274911"/>
        <c:crosses val="autoZero"/>
        <c:auto val="1"/>
        <c:lblOffset val="100"/>
        <c:baseTimeUnit val="days"/>
        <c:majorUnit val="1"/>
        <c:majorTimeUnit val="months"/>
      </c:dateAx>
      <c:valAx>
        <c:axId val="1699274911"/>
        <c:scaling>
          <c:orientation val="minMax"/>
          <c:max val="7.8"/>
          <c:min val="6"/>
        </c:scaling>
        <c:delete val="0"/>
        <c:axPos val="l"/>
        <c:majorGridlines>
          <c:spPr>
            <a:ln w="9525" cap="flat" cmpd="sng" algn="ctr">
              <a:solidFill>
                <a:schemeClr val="tx2">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699697599"/>
        <c:crossesAt val="44931"/>
        <c:crossBetween val="midCat"/>
      </c:valAx>
      <c:spPr>
        <a:noFill/>
        <a:ln>
          <a:noFill/>
        </a:ln>
        <a:effectLst/>
      </c:spPr>
    </c:plotArea>
    <c:plotVisOnly val="1"/>
    <c:dispBlanksAs val="gap"/>
    <c:showDLblsOverMax val="0"/>
  </c:chart>
  <c:spPr>
    <a:noFill/>
    <a:ln w="19050">
      <a:solidFill>
        <a:sysClr val="windowText" lastClr="000000"/>
      </a:solidFill>
    </a:ln>
    <a:effectLst/>
  </c:spPr>
  <c:txPr>
    <a:bodyPr/>
    <a:lstStyle/>
    <a:p>
      <a:pPr>
        <a:defRPr>
          <a:solidFill>
            <a:schemeClr val="tx1"/>
          </a:solidFill>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strike="noStrike" kern="1200" spc="0" baseline="0">
                <a:solidFill>
                  <a:schemeClr val="tx1">
                    <a:lumMod val="65000"/>
                    <a:lumOff val="35000"/>
                  </a:schemeClr>
                </a:solidFill>
                <a:latin typeface="+mn-lt"/>
                <a:ea typeface="+mn-ea"/>
                <a:cs typeface="+mn-cs"/>
              </a:defRPr>
            </a:pPr>
            <a:r>
              <a:rPr lang="en-US" dirty="0"/>
              <a:t>New</a:t>
            </a:r>
            <a:r>
              <a:rPr lang="en-US" baseline="0" dirty="0"/>
              <a:t> Home Starts and Closings</a:t>
            </a:r>
            <a:endParaRPr lang="en-US" dirty="0"/>
          </a:p>
        </c:rich>
      </c:tx>
      <c:overlay val="0"/>
      <c:spPr>
        <a:noFill/>
        <a:ln>
          <a:noFill/>
          <a:prstDash val="solid"/>
        </a:ln>
      </c:spPr>
    </c:title>
    <c:autoTitleDeleted val="0"/>
    <c:plotArea>
      <c:layout/>
      <c:barChart>
        <c:barDir val="col"/>
        <c:grouping val="clustered"/>
        <c:varyColors val="0"/>
        <c:ser>
          <c:idx val="0"/>
          <c:order val="0"/>
          <c:tx>
            <c:strRef>
              <c:f>'Metro Data'!$AK$12</c:f>
              <c:strCache>
                <c:ptCount val="1"/>
                <c:pt idx="0">
                  <c:v>Starts </c:v>
                </c:pt>
              </c:strCache>
            </c:strRef>
          </c:tx>
          <c:spPr>
            <a:solidFill>
              <a:srgbClr val="432B96"/>
            </a:solidFill>
            <a:ln>
              <a:noFill/>
              <a:prstDash val="solid"/>
            </a:ln>
          </c:spPr>
          <c:invertIfNegative val="0"/>
          <c:cat>
            <c:numRef>
              <c:f>'Metro Data'!$AS$11:$AZ$11</c:f>
              <c:numCache>
                <c:formatCode>General</c:formatCode>
                <c:ptCount val="8"/>
                <c:pt idx="0">
                  <c:v>2018</c:v>
                </c:pt>
                <c:pt idx="1">
                  <c:v>2019</c:v>
                </c:pt>
                <c:pt idx="2">
                  <c:v>2020</c:v>
                </c:pt>
                <c:pt idx="3">
                  <c:v>2021</c:v>
                </c:pt>
                <c:pt idx="4">
                  <c:v>2022</c:v>
                </c:pt>
                <c:pt idx="5">
                  <c:v>2023</c:v>
                </c:pt>
                <c:pt idx="6">
                  <c:v>2024</c:v>
                </c:pt>
                <c:pt idx="7">
                  <c:v>2025</c:v>
                </c:pt>
              </c:numCache>
            </c:numRef>
          </c:cat>
          <c:val>
            <c:numRef>
              <c:f>'Metro Data'!$AS$12:$AZ$12</c:f>
              <c:numCache>
                <c:formatCode>General</c:formatCode>
                <c:ptCount val="8"/>
                <c:pt idx="0">
                  <c:v>365</c:v>
                </c:pt>
                <c:pt idx="1">
                  <c:v>592</c:v>
                </c:pt>
                <c:pt idx="2">
                  <c:v>782</c:v>
                </c:pt>
                <c:pt idx="3">
                  <c:v>1346</c:v>
                </c:pt>
                <c:pt idx="4">
                  <c:v>1156</c:v>
                </c:pt>
                <c:pt idx="5">
                  <c:v>879</c:v>
                </c:pt>
                <c:pt idx="6">
                  <c:v>1258</c:v>
                </c:pt>
                <c:pt idx="7">
                  <c:v>713</c:v>
                </c:pt>
              </c:numCache>
            </c:numRef>
          </c:val>
          <c:extLst>
            <c:ext xmlns:c16="http://schemas.microsoft.com/office/drawing/2014/chart" uri="{C3380CC4-5D6E-409C-BE32-E72D297353CC}">
              <c16:uniqueId val="{00000000-F1B8-4481-A3B9-2CC2CFB58104}"/>
            </c:ext>
          </c:extLst>
        </c:ser>
        <c:ser>
          <c:idx val="1"/>
          <c:order val="1"/>
          <c:tx>
            <c:strRef>
              <c:f>'Metro Data'!$AK$13</c:f>
              <c:strCache>
                <c:ptCount val="1"/>
                <c:pt idx="0">
                  <c:v>Closings</c:v>
                </c:pt>
              </c:strCache>
            </c:strRef>
          </c:tx>
          <c:spPr>
            <a:solidFill>
              <a:srgbClr val="3BE3A6"/>
            </a:solidFill>
            <a:ln>
              <a:noFill/>
              <a:prstDash val="solid"/>
            </a:ln>
          </c:spPr>
          <c:invertIfNegative val="0"/>
          <c:cat>
            <c:numRef>
              <c:f>'Metro Data'!$AS$11:$AZ$11</c:f>
              <c:numCache>
                <c:formatCode>General</c:formatCode>
                <c:ptCount val="8"/>
                <c:pt idx="0">
                  <c:v>2018</c:v>
                </c:pt>
                <c:pt idx="1">
                  <c:v>2019</c:v>
                </c:pt>
                <c:pt idx="2">
                  <c:v>2020</c:v>
                </c:pt>
                <c:pt idx="3">
                  <c:v>2021</c:v>
                </c:pt>
                <c:pt idx="4">
                  <c:v>2022</c:v>
                </c:pt>
                <c:pt idx="5">
                  <c:v>2023</c:v>
                </c:pt>
                <c:pt idx="6">
                  <c:v>2024</c:v>
                </c:pt>
                <c:pt idx="7">
                  <c:v>2025</c:v>
                </c:pt>
              </c:numCache>
            </c:numRef>
          </c:cat>
          <c:val>
            <c:numRef>
              <c:f>'Metro Data'!$AS$13:$AZ$13</c:f>
              <c:numCache>
                <c:formatCode>General</c:formatCode>
                <c:ptCount val="8"/>
                <c:pt idx="0">
                  <c:v>291</c:v>
                </c:pt>
                <c:pt idx="1">
                  <c:v>469</c:v>
                </c:pt>
                <c:pt idx="2">
                  <c:v>713</c:v>
                </c:pt>
                <c:pt idx="3">
                  <c:v>1029</c:v>
                </c:pt>
                <c:pt idx="4">
                  <c:v>1159</c:v>
                </c:pt>
                <c:pt idx="5">
                  <c:v>1020</c:v>
                </c:pt>
                <c:pt idx="6">
                  <c:v>1280</c:v>
                </c:pt>
                <c:pt idx="7">
                  <c:v>714</c:v>
                </c:pt>
              </c:numCache>
            </c:numRef>
          </c:val>
          <c:extLst>
            <c:ext xmlns:c16="http://schemas.microsoft.com/office/drawing/2014/chart" uri="{C3380CC4-5D6E-409C-BE32-E72D297353CC}">
              <c16:uniqueId val="{00000001-F1B8-4481-A3B9-2CC2CFB58104}"/>
            </c:ext>
          </c:extLst>
        </c:ser>
        <c:dLbls>
          <c:showLegendKey val="0"/>
          <c:showVal val="0"/>
          <c:showCatName val="0"/>
          <c:showSerName val="0"/>
          <c:showPercent val="0"/>
          <c:showBubbleSize val="0"/>
        </c:dLbls>
        <c:gapWidth val="219"/>
        <c:overlap val="-27"/>
        <c:axId val="2132205216"/>
        <c:axId val="2131011776"/>
      </c:barChart>
      <c:catAx>
        <c:axId val="213220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c:spPr>
        <c:txPr>
          <a:bodyPr rot="-60000000" spcFirstLastPara="1" vertOverflow="ellipsis" vert="horz" wrap="square" anchor="ctr" anchorCtr="1"/>
          <a:lstStyle/>
          <a:p>
            <a:pPr>
              <a:defRPr sz="900" b="0" i="0" strike="noStrike" kern="1200" baseline="0">
                <a:solidFill>
                  <a:schemeClr val="tx1">
                    <a:lumMod val="65000"/>
                    <a:lumOff val="35000"/>
                  </a:schemeClr>
                </a:solidFill>
                <a:latin typeface="+mn-lt"/>
                <a:ea typeface="+mn-ea"/>
                <a:cs typeface="+mn-cs"/>
              </a:defRPr>
            </a:pPr>
            <a:endParaRPr lang="en-US"/>
          </a:p>
        </c:txPr>
        <c:crossAx val="2131011776"/>
        <c:crosses val="autoZero"/>
        <c:auto val="1"/>
        <c:lblAlgn val="ctr"/>
        <c:lblOffset val="100"/>
        <c:noMultiLvlLbl val="0"/>
      </c:catAx>
      <c:valAx>
        <c:axId val="2131011776"/>
        <c:scaling>
          <c:orientation val="minMax"/>
        </c:scaling>
        <c:delete val="0"/>
        <c:axPos val="l"/>
        <c:majorGridlines>
          <c:spPr>
            <a:ln w="9525" cap="flat" cmpd="sng" algn="ctr">
              <a:solidFill>
                <a:schemeClr val="tx1">
                  <a:lumMod val="15000"/>
                  <a:lumOff val="85000"/>
                </a:schemeClr>
              </a:solidFill>
              <a:prstDash val="solid"/>
              <a:round/>
            </a:ln>
          </c:spPr>
        </c:majorGridlines>
        <c:numFmt formatCode="#,##0" sourceLinked="0"/>
        <c:majorTickMark val="none"/>
        <c:minorTickMark val="none"/>
        <c:tickLblPos val="nextTo"/>
        <c:spPr>
          <a:noFill/>
          <a:ln>
            <a:noFill/>
            <a:prstDash val="solid"/>
          </a:ln>
        </c:spPr>
        <c:txPr>
          <a:bodyPr rot="-60000000" spcFirstLastPara="1" vertOverflow="ellipsis" vert="horz" wrap="square" anchor="ctr" anchorCtr="1"/>
          <a:lstStyle/>
          <a:p>
            <a:pPr>
              <a:defRPr sz="900" b="0" i="0" strike="noStrike" kern="1200" baseline="0">
                <a:solidFill>
                  <a:schemeClr val="tx1">
                    <a:lumMod val="65000"/>
                    <a:lumOff val="35000"/>
                  </a:schemeClr>
                </a:solidFill>
                <a:latin typeface="+mn-lt"/>
                <a:ea typeface="+mn-ea"/>
                <a:cs typeface="+mn-cs"/>
              </a:defRPr>
            </a:pPr>
            <a:endParaRPr lang="en-US"/>
          </a:p>
        </c:txPr>
        <c:crossAx val="2132205216"/>
        <c:crosses val="autoZero"/>
        <c:crossBetween val="between"/>
      </c:valAx>
    </c:plotArea>
    <c:legend>
      <c:legendPos val="b"/>
      <c:overlay val="0"/>
      <c:spPr>
        <a:noFill/>
        <a:ln>
          <a:noFill/>
          <a:prstDash val="solid"/>
        </a:ln>
      </c:spPr>
      <c:txPr>
        <a:bodyPr rot="0" spcFirstLastPara="1" vertOverflow="ellipsis" vert="horz" wrap="square" anchor="ctr" anchorCtr="1"/>
        <a:lstStyle/>
        <a:p>
          <a:pPr>
            <a:defRPr sz="900" b="0" i="0"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1"/>
  </c:chart>
  <c:spPr>
    <a:solidFill>
      <a:schemeClr val="bg1"/>
    </a:solidFill>
    <a:ln w="9525" cap="flat" cmpd="sng" algn="ctr">
      <a:solidFill>
        <a:schemeClr val="tx1">
          <a:lumMod val="15000"/>
          <a:lumOff val="85000"/>
        </a:schemeClr>
      </a:solidFill>
      <a:prstDash val="solid"/>
      <a:round/>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baseline="0" dirty="0">
                <a:effectLst/>
              </a:rPr>
              <a:t>District Birth to KG Enrollment Ratio</a:t>
            </a:r>
            <a:endParaRPr lang="en-US" sz="1400" dirty="0">
              <a:effectLst/>
            </a:endParaRPr>
          </a:p>
        </c:rich>
      </c:tx>
      <c:layout>
        <c:manualLayout>
          <c:xMode val="edge"/>
          <c:yMode val="edge"/>
          <c:x val="0.23949707826907138"/>
          <c:y val="1.75725606080382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3213118010712434E-2"/>
          <c:y val="0.21785593544367027"/>
          <c:w val="0.86804170314838358"/>
          <c:h val="0.44076271370147768"/>
        </c:manualLayout>
      </c:layout>
      <c:areaChart>
        <c:grouping val="standard"/>
        <c:varyColors val="0"/>
        <c:ser>
          <c:idx val="0"/>
          <c:order val="0"/>
          <c:tx>
            <c:strRef>
              <c:f>Sheet1!$D$1</c:f>
              <c:strCache>
                <c:ptCount val="1"/>
                <c:pt idx="0">
                  <c:v>Enrolled Ratio</c:v>
                </c:pt>
              </c:strCache>
            </c:strRef>
          </c:tx>
          <c:spPr>
            <a:solidFill>
              <a:schemeClr val="accent1">
                <a:lumMod val="60000"/>
                <a:lumOff val="40000"/>
              </a:schemeClr>
            </a:solidFill>
            <a:ln>
              <a:noFill/>
            </a:ln>
            <a:effectLst/>
          </c:spPr>
          <c:cat>
            <c:strRef>
              <c:f>Sheet1!$A$2:$A$11</c:f>
              <c:strCache>
                <c:ptCount val="10"/>
                <c:pt idx="0">
                  <c:v>2014  (2019/20)</c:v>
                </c:pt>
                <c:pt idx="1">
                  <c:v>2015  (2020/21)</c:v>
                </c:pt>
                <c:pt idx="2">
                  <c:v>2016  (2021/22)</c:v>
                </c:pt>
                <c:pt idx="3">
                  <c:v>2017  (2022/23)</c:v>
                </c:pt>
                <c:pt idx="4">
                  <c:v>2018  (2023/24)</c:v>
                </c:pt>
                <c:pt idx="5">
                  <c:v>2019  (2024/25)</c:v>
                </c:pt>
                <c:pt idx="6">
                  <c:v>2020  (2025/26)</c:v>
                </c:pt>
                <c:pt idx="7">
                  <c:v>2021  (2026/27)</c:v>
                </c:pt>
                <c:pt idx="8">
                  <c:v>2022  (2027/28)</c:v>
                </c:pt>
                <c:pt idx="9">
                  <c:v>2023  (2028/29)</c:v>
                </c:pt>
              </c:strCache>
            </c:strRef>
          </c:cat>
          <c:val>
            <c:numRef>
              <c:f>Sheet1!$D$2:$D$11</c:f>
              <c:numCache>
                <c:formatCode>General</c:formatCode>
                <c:ptCount val="10"/>
                <c:pt idx="0">
                  <c:v>0.84199999999999997</c:v>
                </c:pt>
                <c:pt idx="1">
                  <c:v>0.76400000000000001</c:v>
                </c:pt>
                <c:pt idx="2">
                  <c:v>0.78400000000000003</c:v>
                </c:pt>
                <c:pt idx="3">
                  <c:v>0.77</c:v>
                </c:pt>
                <c:pt idx="4">
                  <c:v>0.81399999999999995</c:v>
                </c:pt>
                <c:pt idx="5">
                  <c:v>0.80300000000000005</c:v>
                </c:pt>
                <c:pt idx="6">
                  <c:v>0.83</c:v>
                </c:pt>
                <c:pt idx="7">
                  <c:v>0.79500000000000004</c:v>
                </c:pt>
                <c:pt idx="8">
                  <c:v>0.78600000000000003</c:v>
                </c:pt>
                <c:pt idx="9">
                  <c:v>0.85099999999999998</c:v>
                </c:pt>
              </c:numCache>
            </c:numRef>
          </c:val>
          <c:extLst>
            <c:ext xmlns:c16="http://schemas.microsoft.com/office/drawing/2014/chart" uri="{C3380CC4-5D6E-409C-BE32-E72D297353CC}">
              <c16:uniqueId val="{00000000-73ED-41B0-83CD-F8BBD2208A2F}"/>
            </c:ext>
          </c:extLst>
        </c:ser>
        <c:dLbls>
          <c:showLegendKey val="0"/>
          <c:showVal val="0"/>
          <c:showCatName val="0"/>
          <c:showSerName val="0"/>
          <c:showPercent val="0"/>
          <c:showBubbleSize val="0"/>
        </c:dLbls>
        <c:axId val="392216192"/>
        <c:axId val="392209536"/>
      </c:areaChart>
      <c:catAx>
        <c:axId val="39221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2209536"/>
        <c:crosses val="autoZero"/>
        <c:auto val="1"/>
        <c:lblAlgn val="ctr"/>
        <c:lblOffset val="100"/>
        <c:noMultiLvlLbl val="0"/>
      </c:catAx>
      <c:valAx>
        <c:axId val="39220953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92216192"/>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tx1"/>
      </a:solid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baseline="0" dirty="0">
                <a:effectLst/>
              </a:rPr>
              <a:t>Jarrell ISD KG Enrollment vs. District Births</a:t>
            </a:r>
            <a:endParaRPr lang="en-US" sz="1400" b="0" dirty="0">
              <a:effectLst/>
            </a:endParaRPr>
          </a:p>
        </c:rich>
      </c:tx>
      <c:layout>
        <c:manualLayout>
          <c:xMode val="edge"/>
          <c:yMode val="edge"/>
          <c:x val="0.25189906708090937"/>
          <c:y val="3.314197107045174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District Births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Sheet1!$A$2:$A$20</c:f>
              <c:strCache>
                <c:ptCount val="19"/>
                <c:pt idx="0">
                  <c:v>2006  (2011/12)</c:v>
                </c:pt>
                <c:pt idx="1">
                  <c:v>2007  (2012/13)</c:v>
                </c:pt>
                <c:pt idx="2">
                  <c:v>2008  (2013/14)</c:v>
                </c:pt>
                <c:pt idx="3">
                  <c:v>2009  (2014/15)</c:v>
                </c:pt>
                <c:pt idx="4">
                  <c:v>2010  (2015/16)</c:v>
                </c:pt>
                <c:pt idx="5">
                  <c:v>2011  (2016/17)</c:v>
                </c:pt>
                <c:pt idx="6">
                  <c:v>2012  (2017/18)</c:v>
                </c:pt>
                <c:pt idx="7">
                  <c:v>2013  (2018/19)</c:v>
                </c:pt>
                <c:pt idx="8">
                  <c:v>2014  (2019/20)</c:v>
                </c:pt>
                <c:pt idx="9">
                  <c:v>2015  (2020/21)</c:v>
                </c:pt>
                <c:pt idx="10">
                  <c:v>2016  (2021/22)</c:v>
                </c:pt>
                <c:pt idx="11">
                  <c:v>2017  (2022/23)</c:v>
                </c:pt>
                <c:pt idx="12">
                  <c:v>2018  (2023/24)</c:v>
                </c:pt>
                <c:pt idx="13">
                  <c:v>2019  (2024/25)</c:v>
                </c:pt>
                <c:pt idx="14">
                  <c:v>2020  (2025/26)</c:v>
                </c:pt>
                <c:pt idx="15">
                  <c:v>2021  (2026/27)</c:v>
                </c:pt>
                <c:pt idx="16">
                  <c:v>2022  (2027/28)</c:v>
                </c:pt>
                <c:pt idx="17">
                  <c:v>2023  (2028/29)</c:v>
                </c:pt>
                <c:pt idx="18">
                  <c:v>2024 (2029/30)</c:v>
                </c:pt>
              </c:strCache>
            </c:strRef>
          </c:cat>
          <c:val>
            <c:numRef>
              <c:f>Sheet1!$B$2:$B$20</c:f>
              <c:numCache>
                <c:formatCode>General</c:formatCode>
                <c:ptCount val="19"/>
                <c:pt idx="0">
                  <c:v>49</c:v>
                </c:pt>
                <c:pt idx="1">
                  <c:v>62</c:v>
                </c:pt>
                <c:pt idx="2">
                  <c:v>89</c:v>
                </c:pt>
                <c:pt idx="3">
                  <c:v>71</c:v>
                </c:pt>
                <c:pt idx="4">
                  <c:v>71</c:v>
                </c:pt>
                <c:pt idx="5">
                  <c:v>72</c:v>
                </c:pt>
                <c:pt idx="6">
                  <c:v>73</c:v>
                </c:pt>
                <c:pt idx="7">
                  <c:v>90</c:v>
                </c:pt>
                <c:pt idx="8">
                  <c:v>107</c:v>
                </c:pt>
                <c:pt idx="9">
                  <c:v>131</c:v>
                </c:pt>
                <c:pt idx="10">
                  <c:v>102</c:v>
                </c:pt>
                <c:pt idx="11">
                  <c:v>139</c:v>
                </c:pt>
                <c:pt idx="12">
                  <c:v>169</c:v>
                </c:pt>
                <c:pt idx="13">
                  <c:v>175</c:v>
                </c:pt>
                <c:pt idx="14">
                  <c:v>226</c:v>
                </c:pt>
                <c:pt idx="15">
                  <c:v>289</c:v>
                </c:pt>
                <c:pt idx="16">
                  <c:v>368</c:v>
                </c:pt>
                <c:pt idx="17">
                  <c:v>396</c:v>
                </c:pt>
                <c:pt idx="18">
                  <c:v>527</c:v>
                </c:pt>
              </c:numCache>
            </c:numRef>
          </c:val>
          <c:smooth val="0"/>
          <c:extLst>
            <c:ext xmlns:c16="http://schemas.microsoft.com/office/drawing/2014/chart" uri="{C3380CC4-5D6E-409C-BE32-E72D297353CC}">
              <c16:uniqueId val="{00000000-F2A4-4320-8DDD-AD5DD009F66D}"/>
            </c:ext>
          </c:extLst>
        </c:ser>
        <c:ser>
          <c:idx val="1"/>
          <c:order val="1"/>
          <c:tx>
            <c:strRef>
              <c:f>Sheet1!$C$1</c:f>
              <c:strCache>
                <c:ptCount val="1"/>
                <c:pt idx="0">
                  <c:v>Kindergarten Enrollment</c:v>
                </c:pt>
              </c:strCache>
            </c:strRef>
          </c:tx>
          <c:spPr>
            <a:ln w="28575" cap="rnd">
              <a:solidFill>
                <a:schemeClr val="accent6">
                  <a:lumMod val="50000"/>
                </a:schemeClr>
              </a:solidFill>
              <a:round/>
            </a:ln>
            <a:effectLst/>
          </c:spPr>
          <c:marker>
            <c:symbol val="circle"/>
            <c:size val="5"/>
            <c:spPr>
              <a:solidFill>
                <a:schemeClr val="accent6">
                  <a:lumMod val="50000"/>
                </a:schemeClr>
              </a:solidFill>
              <a:ln w="9525">
                <a:solidFill>
                  <a:schemeClr val="accent6">
                    <a:lumMod val="50000"/>
                  </a:schemeClr>
                </a:solidFill>
              </a:ln>
              <a:effectLst/>
            </c:spPr>
          </c:marker>
          <c:cat>
            <c:strRef>
              <c:f>Sheet1!$A$2:$A$20</c:f>
              <c:strCache>
                <c:ptCount val="19"/>
                <c:pt idx="0">
                  <c:v>2006  (2011/12)</c:v>
                </c:pt>
                <c:pt idx="1">
                  <c:v>2007  (2012/13)</c:v>
                </c:pt>
                <c:pt idx="2">
                  <c:v>2008  (2013/14)</c:v>
                </c:pt>
                <c:pt idx="3">
                  <c:v>2009  (2014/15)</c:v>
                </c:pt>
                <c:pt idx="4">
                  <c:v>2010  (2015/16)</c:v>
                </c:pt>
                <c:pt idx="5">
                  <c:v>2011  (2016/17)</c:v>
                </c:pt>
                <c:pt idx="6">
                  <c:v>2012  (2017/18)</c:v>
                </c:pt>
                <c:pt idx="7">
                  <c:v>2013  (2018/19)</c:v>
                </c:pt>
                <c:pt idx="8">
                  <c:v>2014  (2019/20)</c:v>
                </c:pt>
                <c:pt idx="9">
                  <c:v>2015  (2020/21)</c:v>
                </c:pt>
                <c:pt idx="10">
                  <c:v>2016  (2021/22)</c:v>
                </c:pt>
                <c:pt idx="11">
                  <c:v>2017  (2022/23)</c:v>
                </c:pt>
                <c:pt idx="12">
                  <c:v>2018  (2023/24)</c:v>
                </c:pt>
                <c:pt idx="13">
                  <c:v>2019  (2024/25)</c:v>
                </c:pt>
                <c:pt idx="14">
                  <c:v>2020  (2025/26)</c:v>
                </c:pt>
                <c:pt idx="15">
                  <c:v>2021  (2026/27)</c:v>
                </c:pt>
                <c:pt idx="16">
                  <c:v>2022  (2027/28)</c:v>
                </c:pt>
                <c:pt idx="17">
                  <c:v>2023  (2028/29)</c:v>
                </c:pt>
                <c:pt idx="18">
                  <c:v>2024 (2029/30)</c:v>
                </c:pt>
              </c:strCache>
            </c:strRef>
          </c:cat>
          <c:val>
            <c:numRef>
              <c:f>Sheet1!$C$2:$C$20</c:f>
              <c:numCache>
                <c:formatCode>General</c:formatCode>
                <c:ptCount val="19"/>
                <c:pt idx="0">
                  <c:v>82</c:v>
                </c:pt>
                <c:pt idx="1">
                  <c:v>93</c:v>
                </c:pt>
                <c:pt idx="2">
                  <c:v>92</c:v>
                </c:pt>
                <c:pt idx="3">
                  <c:v>92</c:v>
                </c:pt>
                <c:pt idx="4">
                  <c:v>111</c:v>
                </c:pt>
                <c:pt idx="5">
                  <c:v>115</c:v>
                </c:pt>
                <c:pt idx="6">
                  <c:v>133</c:v>
                </c:pt>
                <c:pt idx="7" formatCode="#,##0">
                  <c:v>142</c:v>
                </c:pt>
                <c:pt idx="8" formatCode="#,##0">
                  <c:v>174</c:v>
                </c:pt>
                <c:pt idx="9" formatCode="#,##0">
                  <c:v>182</c:v>
                </c:pt>
                <c:pt idx="10" formatCode="0">
                  <c:v>224</c:v>
                </c:pt>
                <c:pt idx="11" formatCode="0">
                  <c:v>263</c:v>
                </c:pt>
                <c:pt idx="12" formatCode="0">
                  <c:v>301</c:v>
                </c:pt>
                <c:pt idx="13" formatCode="0">
                  <c:v>301</c:v>
                </c:pt>
                <c:pt idx="14" formatCode="0">
                  <c:v>364</c:v>
                </c:pt>
                <c:pt idx="15" formatCode="0">
                  <c:v>376</c:v>
                </c:pt>
                <c:pt idx="16" formatCode="0">
                  <c:v>400</c:v>
                </c:pt>
                <c:pt idx="17" formatCode="0">
                  <c:v>428</c:v>
                </c:pt>
                <c:pt idx="18" formatCode="0">
                  <c:v>460</c:v>
                </c:pt>
              </c:numCache>
            </c:numRef>
          </c:val>
          <c:smooth val="0"/>
          <c:extLst>
            <c:ext xmlns:c16="http://schemas.microsoft.com/office/drawing/2014/chart" uri="{C3380CC4-5D6E-409C-BE32-E72D297353CC}">
              <c16:uniqueId val="{00000001-F2A4-4320-8DDD-AD5DD009F66D}"/>
            </c:ext>
          </c:extLst>
        </c:ser>
        <c:dLbls>
          <c:showLegendKey val="0"/>
          <c:showVal val="0"/>
          <c:showCatName val="0"/>
          <c:showSerName val="0"/>
          <c:showPercent val="0"/>
          <c:showBubbleSize val="0"/>
        </c:dLbls>
        <c:marker val="1"/>
        <c:smooth val="0"/>
        <c:axId val="392184992"/>
        <c:axId val="392180000"/>
      </c:lineChart>
      <c:catAx>
        <c:axId val="39218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92180000"/>
        <c:crosses val="autoZero"/>
        <c:auto val="1"/>
        <c:lblAlgn val="ctr"/>
        <c:lblOffset val="100"/>
        <c:noMultiLvlLbl val="0"/>
      </c:catAx>
      <c:valAx>
        <c:axId val="39218000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39218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Enrollment Range Forecast</a:t>
            </a:r>
          </a:p>
        </c:rich>
      </c:tx>
      <c:layout>
        <c:manualLayout>
          <c:xMode val="edge"/>
          <c:yMode val="edge"/>
          <c:x val="0.44416020619530527"/>
          <c:y val="2.551834130781499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4522937203543643E-2"/>
          <c:y val="0.10345885634588564"/>
          <c:w val="0.9012011416310749"/>
          <c:h val="0.76802402837720596"/>
        </c:manualLayout>
      </c:layout>
      <c:areaChart>
        <c:grouping val="standard"/>
        <c:varyColors val="0"/>
        <c:ser>
          <c:idx val="2"/>
          <c:order val="2"/>
          <c:tx>
            <c:strRef>
              <c:f>'High-Low'!$E$6</c:f>
              <c:strCache>
                <c:ptCount val="1"/>
                <c:pt idx="0">
                  <c:v>High Projections</c:v>
                </c:pt>
              </c:strCache>
            </c:strRef>
          </c:tx>
          <c:spPr>
            <a:solidFill>
              <a:schemeClr val="accent4">
                <a:lumMod val="40000"/>
                <a:lumOff val="60000"/>
              </a:schemeClr>
            </a:solidFill>
            <a:ln>
              <a:noFill/>
            </a:ln>
            <a:effectLst/>
          </c:spPr>
          <c:cat>
            <c:strRef>
              <c:f>'High-Low'!$B$7:$B$18</c:f>
              <c:strCache>
                <c:ptCount val="12"/>
                <c:pt idx="0">
                  <c:v>2024/25</c:v>
                </c:pt>
                <c:pt idx="1">
                  <c:v>2025/26</c:v>
                </c:pt>
                <c:pt idx="2">
                  <c:v>2026/27</c:v>
                </c:pt>
                <c:pt idx="3">
                  <c:v>2027/28</c:v>
                </c:pt>
                <c:pt idx="4">
                  <c:v>2028/29</c:v>
                </c:pt>
                <c:pt idx="5">
                  <c:v>2029/30</c:v>
                </c:pt>
                <c:pt idx="6">
                  <c:v>2030/31</c:v>
                </c:pt>
                <c:pt idx="7">
                  <c:v>2031/32</c:v>
                </c:pt>
                <c:pt idx="8">
                  <c:v>2032/33</c:v>
                </c:pt>
                <c:pt idx="9">
                  <c:v>2033/34</c:v>
                </c:pt>
                <c:pt idx="10">
                  <c:v>2034/35</c:v>
                </c:pt>
                <c:pt idx="11">
                  <c:v>2035/36</c:v>
                </c:pt>
              </c:strCache>
            </c:strRef>
          </c:cat>
          <c:val>
            <c:numRef>
              <c:f>'High-Low'!$E$7:$E$18</c:f>
              <c:numCache>
                <c:formatCode>General</c:formatCode>
                <c:ptCount val="12"/>
                <c:pt idx="2" formatCode="#,##0">
                  <c:v>5085.3500000000004</c:v>
                </c:pt>
                <c:pt idx="3" formatCode="#,##0">
                  <c:v>5741.8549999999996</c:v>
                </c:pt>
                <c:pt idx="4" formatCode="#,##0">
                  <c:v>6455.58</c:v>
                </c:pt>
                <c:pt idx="5" formatCode="#,##0">
                  <c:v>7246.08</c:v>
                </c:pt>
                <c:pt idx="6" formatCode="#,##0">
                  <c:v>8068.7999999999993</c:v>
                </c:pt>
                <c:pt idx="7" formatCode="#,##0">
                  <c:v>8942.0999999999985</c:v>
                </c:pt>
                <c:pt idx="8" formatCode="#,##0">
                  <c:v>9802.0749999999989</c:v>
                </c:pt>
                <c:pt idx="9" formatCode="#,##0">
                  <c:v>10502.15</c:v>
                </c:pt>
                <c:pt idx="10" formatCode="#,##0">
                  <c:v>11226.824999999999</c:v>
                </c:pt>
                <c:pt idx="11" formatCode="#,##0">
                  <c:v>11942.275</c:v>
                </c:pt>
              </c:numCache>
            </c:numRef>
          </c:val>
          <c:extLst>
            <c:ext xmlns:c16="http://schemas.microsoft.com/office/drawing/2014/chart" uri="{C3380CC4-5D6E-409C-BE32-E72D297353CC}">
              <c16:uniqueId val="{00000000-AE1D-493F-B6B4-BCA1A41F99E4}"/>
            </c:ext>
          </c:extLst>
        </c:ser>
        <c:dLbls>
          <c:showLegendKey val="0"/>
          <c:showVal val="0"/>
          <c:showCatName val="0"/>
          <c:showSerName val="0"/>
          <c:showPercent val="0"/>
          <c:showBubbleSize val="0"/>
        </c:dLbls>
        <c:axId val="1799671327"/>
        <c:axId val="1854466319"/>
      </c:areaChart>
      <c:barChart>
        <c:barDir val="col"/>
        <c:grouping val="clustered"/>
        <c:varyColors val="0"/>
        <c:ser>
          <c:idx val="1"/>
          <c:order val="1"/>
          <c:tx>
            <c:strRef>
              <c:f>'High-Low'!$D$6</c:f>
              <c:strCache>
                <c:ptCount val="1"/>
                <c:pt idx="0">
                  <c:v>Mid Projections</c:v>
                </c:pt>
              </c:strCache>
            </c:strRef>
          </c:tx>
          <c:spPr>
            <a:solidFill>
              <a:srgbClr val="00CC99"/>
            </a:solidFill>
            <a:ln>
              <a:noFill/>
            </a:ln>
            <a:effectLst/>
          </c:spPr>
          <c:invertIfNegative val="0"/>
          <c:cat>
            <c:strRef>
              <c:f>'High-Low'!$B$7:$B$18</c:f>
              <c:strCache>
                <c:ptCount val="12"/>
                <c:pt idx="0">
                  <c:v>2024/25</c:v>
                </c:pt>
                <c:pt idx="1">
                  <c:v>2025/26</c:v>
                </c:pt>
                <c:pt idx="2">
                  <c:v>2026/27</c:v>
                </c:pt>
                <c:pt idx="3">
                  <c:v>2027/28</c:v>
                </c:pt>
                <c:pt idx="4">
                  <c:v>2028/29</c:v>
                </c:pt>
                <c:pt idx="5">
                  <c:v>2029/30</c:v>
                </c:pt>
                <c:pt idx="6">
                  <c:v>2030/31</c:v>
                </c:pt>
                <c:pt idx="7">
                  <c:v>2031/32</c:v>
                </c:pt>
                <c:pt idx="8">
                  <c:v>2032/33</c:v>
                </c:pt>
                <c:pt idx="9">
                  <c:v>2033/34</c:v>
                </c:pt>
                <c:pt idx="10">
                  <c:v>2034/35</c:v>
                </c:pt>
                <c:pt idx="11">
                  <c:v>2035/36</c:v>
                </c:pt>
              </c:strCache>
            </c:strRef>
          </c:cat>
          <c:val>
            <c:numRef>
              <c:f>'High-Low'!$D$7:$D$18</c:f>
              <c:numCache>
                <c:formatCode>#,##0</c:formatCode>
                <c:ptCount val="12"/>
                <c:pt idx="0">
                  <c:v>4154</c:v>
                </c:pt>
                <c:pt idx="1">
                  <c:v>4529</c:v>
                </c:pt>
                <c:pt idx="2">
                  <c:v>5035</c:v>
                </c:pt>
                <c:pt idx="3">
                  <c:v>5657</c:v>
                </c:pt>
                <c:pt idx="4">
                  <c:v>6329</c:v>
                </c:pt>
                <c:pt idx="5">
                  <c:v>7104</c:v>
                </c:pt>
                <c:pt idx="6">
                  <c:v>7872</c:v>
                </c:pt>
                <c:pt idx="7">
                  <c:v>8724</c:v>
                </c:pt>
                <c:pt idx="8">
                  <c:v>9563</c:v>
                </c:pt>
                <c:pt idx="9">
                  <c:v>10246</c:v>
                </c:pt>
                <c:pt idx="10">
                  <c:v>10953</c:v>
                </c:pt>
                <c:pt idx="11">
                  <c:v>11651</c:v>
                </c:pt>
              </c:numCache>
            </c:numRef>
          </c:val>
          <c:extLst>
            <c:ext xmlns:c16="http://schemas.microsoft.com/office/drawing/2014/chart" uri="{C3380CC4-5D6E-409C-BE32-E72D297353CC}">
              <c16:uniqueId val="{00000001-AE1D-493F-B6B4-BCA1A41F99E4}"/>
            </c:ext>
          </c:extLst>
        </c:ser>
        <c:dLbls>
          <c:showLegendKey val="0"/>
          <c:showVal val="0"/>
          <c:showCatName val="0"/>
          <c:showSerName val="0"/>
          <c:showPercent val="0"/>
          <c:showBubbleSize val="0"/>
        </c:dLbls>
        <c:gapWidth val="219"/>
        <c:overlap val="-27"/>
        <c:axId val="1799671327"/>
        <c:axId val="1854466319"/>
      </c:barChart>
      <c:lineChart>
        <c:grouping val="standard"/>
        <c:varyColors val="0"/>
        <c:ser>
          <c:idx val="0"/>
          <c:order val="0"/>
          <c:tx>
            <c:strRef>
              <c:f>'High-Low'!$C$6</c:f>
              <c:strCache>
                <c:ptCount val="1"/>
                <c:pt idx="0">
                  <c:v>Low Projections</c:v>
                </c:pt>
              </c:strCache>
            </c:strRef>
          </c:tx>
          <c:spPr>
            <a:ln w="28575" cap="rnd">
              <a:solidFill>
                <a:srgbClr val="99FFCC"/>
              </a:solidFill>
              <a:round/>
            </a:ln>
            <a:effectLst/>
          </c:spPr>
          <c:marker>
            <c:symbol val="none"/>
          </c:marker>
          <c:cat>
            <c:strRef>
              <c:f>'High-Low'!$B$7:$B$18</c:f>
              <c:strCache>
                <c:ptCount val="12"/>
                <c:pt idx="0">
                  <c:v>2024/25</c:v>
                </c:pt>
                <c:pt idx="1">
                  <c:v>2025/26</c:v>
                </c:pt>
                <c:pt idx="2">
                  <c:v>2026/27</c:v>
                </c:pt>
                <c:pt idx="3">
                  <c:v>2027/28</c:v>
                </c:pt>
                <c:pt idx="4">
                  <c:v>2028/29</c:v>
                </c:pt>
                <c:pt idx="5">
                  <c:v>2029/30</c:v>
                </c:pt>
                <c:pt idx="6">
                  <c:v>2030/31</c:v>
                </c:pt>
                <c:pt idx="7">
                  <c:v>2031/32</c:v>
                </c:pt>
                <c:pt idx="8">
                  <c:v>2032/33</c:v>
                </c:pt>
                <c:pt idx="9">
                  <c:v>2033/34</c:v>
                </c:pt>
                <c:pt idx="10">
                  <c:v>2034/35</c:v>
                </c:pt>
                <c:pt idx="11">
                  <c:v>2035/36</c:v>
                </c:pt>
              </c:strCache>
            </c:strRef>
          </c:cat>
          <c:val>
            <c:numRef>
              <c:f>'High-Low'!$C$7:$C$18</c:f>
              <c:numCache>
                <c:formatCode>General</c:formatCode>
                <c:ptCount val="12"/>
                <c:pt idx="2" formatCode="#,##0">
                  <c:v>4934.3</c:v>
                </c:pt>
                <c:pt idx="3" formatCode="#,##0">
                  <c:v>5543.86</c:v>
                </c:pt>
                <c:pt idx="4" formatCode="#,##0">
                  <c:v>6170.7749999999996</c:v>
                </c:pt>
                <c:pt idx="5" formatCode="#,##0">
                  <c:v>6926.4</c:v>
                </c:pt>
                <c:pt idx="6" formatCode="#,##0">
                  <c:v>7675.2</c:v>
                </c:pt>
                <c:pt idx="7" formatCode="#,##0">
                  <c:v>8505.9</c:v>
                </c:pt>
                <c:pt idx="8" formatCode="#,##0">
                  <c:v>9323.9249999999993</c:v>
                </c:pt>
                <c:pt idx="9" formatCode="#,##0">
                  <c:v>9989.85</c:v>
                </c:pt>
                <c:pt idx="10" formatCode="#,##0">
                  <c:v>10679.174999999999</c:v>
                </c:pt>
                <c:pt idx="11" formatCode="#,##0">
                  <c:v>11359.725</c:v>
                </c:pt>
              </c:numCache>
            </c:numRef>
          </c:val>
          <c:smooth val="0"/>
          <c:extLst>
            <c:ext xmlns:c16="http://schemas.microsoft.com/office/drawing/2014/chart" uri="{C3380CC4-5D6E-409C-BE32-E72D297353CC}">
              <c16:uniqueId val="{00000002-AE1D-493F-B6B4-BCA1A41F99E4}"/>
            </c:ext>
          </c:extLst>
        </c:ser>
        <c:dLbls>
          <c:showLegendKey val="0"/>
          <c:showVal val="0"/>
          <c:showCatName val="0"/>
          <c:showSerName val="0"/>
          <c:showPercent val="0"/>
          <c:showBubbleSize val="0"/>
        </c:dLbls>
        <c:marker val="1"/>
        <c:smooth val="0"/>
        <c:axId val="1799671327"/>
        <c:axId val="1854466319"/>
      </c:lineChart>
      <c:catAx>
        <c:axId val="17996713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54466319"/>
        <c:crosses val="autoZero"/>
        <c:auto val="1"/>
        <c:lblAlgn val="ctr"/>
        <c:lblOffset val="100"/>
        <c:noMultiLvlLbl val="0"/>
      </c:catAx>
      <c:valAx>
        <c:axId val="18544663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96713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3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0.97481</cdr:x>
      <cdr:y>0.9839</cdr:y>
    </cdr:from>
    <cdr:to>
      <cdr:x>1</cdr:x>
      <cdr:y>1</cdr:y>
    </cdr:to>
    <cdr:sp macro="" textlink="">
      <cdr:nvSpPr>
        <cdr:cNvPr id="2" name="Rectangle 1">
          <a:extLst xmlns:a="http://schemas.openxmlformats.org/drawingml/2006/main">
            <a:ext uri="{FF2B5EF4-FFF2-40B4-BE49-F238E27FC236}">
              <a16:creationId xmlns:a16="http://schemas.microsoft.com/office/drawing/2014/main" id="{CAE09221-97D3-4E34-A14C-06B7AF6838FE}"/>
            </a:ext>
          </a:extLst>
        </cdr:cNvPr>
        <cdr:cNvSpPr/>
      </cdr:nvSpPr>
      <cdr:spPr>
        <a:xfrm xmlns:a="http://schemas.openxmlformats.org/drawingml/2006/main">
          <a:off x="4949012" y="2839769"/>
          <a:ext cx="124681" cy="45719"/>
        </a:xfrm>
        <a:prstGeom xmlns:a="http://schemas.openxmlformats.org/drawingml/2006/main" prst="rect">
          <a:avLst/>
        </a:prstGeom>
      </cdr:spPr>
      <cdr:txBody>
        <a:bodyPr xmlns:a="http://schemas.openxmlformats.org/drawingml/2006/main" vertOverflow="clip" wrap="square">
          <a:spAutoFit/>
        </a:bodyPr>
        <a:lstStyle xmlns:a="http://schemas.openxmlformats.org/drawingml/2006/main"/>
        <a:p xmlns:a="http://schemas.openxmlformats.org/drawingml/2006/main">
          <a:endParaRPr lang="en-US"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02F1C65-FB99-E444-925F-A0C7AB082B77}"/>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C4A911D-1DC5-8D46-9AB7-531F3928CE61}"/>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3C12D977-3877-5749-9054-6A9F162F48C1}" type="datetimeFigureOut">
              <a:rPr lang="en-US" smtClean="0"/>
              <a:t>11/21/2025</a:t>
            </a:fld>
            <a:endParaRPr lang="en-US" dirty="0"/>
          </a:p>
        </p:txBody>
      </p:sp>
      <p:sp>
        <p:nvSpPr>
          <p:cNvPr id="4" name="Footer Placeholder 3">
            <a:extLst>
              <a:ext uri="{FF2B5EF4-FFF2-40B4-BE49-F238E27FC236}">
                <a16:creationId xmlns:a16="http://schemas.microsoft.com/office/drawing/2014/main" id="{28FCCAF2-D1E5-5E44-8F3F-8A226124CDA8}"/>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C737294-4A1F-2442-BF3C-ABE811DD859C}"/>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EA54FEB4-8C5E-8145-A6D7-0722C0EDFB4C}" type="slidenum">
              <a:rPr lang="en-US" smtClean="0"/>
              <a:t>‹#›</a:t>
            </a:fld>
            <a:endParaRPr lang="en-US" dirty="0"/>
          </a:p>
        </p:txBody>
      </p:sp>
    </p:spTree>
    <p:extLst>
      <p:ext uri="{BB962C8B-B14F-4D97-AF65-F5344CB8AC3E}">
        <p14:creationId xmlns:p14="http://schemas.microsoft.com/office/powerpoint/2010/main" val="1144117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0385" y="94891"/>
            <a:ext cx="9021114" cy="50142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0385" y="5279355"/>
            <a:ext cx="9081499" cy="1221716"/>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843CD0E5-82C7-4C4F-853A-7FCDF30374ED}" type="slidenum">
              <a:rPr lang="en-US" smtClean="0"/>
              <a:t>‹#›</a:t>
            </a:fld>
            <a:endParaRPr lang="en-US" dirty="0"/>
          </a:p>
        </p:txBody>
      </p:sp>
    </p:spTree>
    <p:extLst>
      <p:ext uri="{BB962C8B-B14F-4D97-AF65-F5344CB8AC3E}">
        <p14:creationId xmlns:p14="http://schemas.microsoft.com/office/powerpoint/2010/main" val="549998719"/>
      </p:ext>
    </p:extLst>
  </p:cSld>
  <p:clrMap bg1="lt1" tx1="dk1" bg2="lt2" tx2="dk2" accent1="accent1" accent2="accent2" accent3="accent3" accent4="accent4" accent5="accent5" accent6="accent6" hlink="hlink" folHlink="folHlink"/>
  <p:notesStyle>
    <a:lvl1pPr marL="0" algn="l" defTabSz="457109" rtl="0" eaLnBrk="1" latinLnBrk="0" hangingPunct="1">
      <a:defRPr sz="1200" kern="1200">
        <a:solidFill>
          <a:schemeClr val="tx1"/>
        </a:solidFill>
        <a:latin typeface="+mn-lt"/>
        <a:ea typeface="+mn-ea"/>
        <a:cs typeface="+mn-cs"/>
      </a:defRPr>
    </a:lvl1pPr>
    <a:lvl2pPr marL="228554" algn="l" defTabSz="457109" rtl="0" eaLnBrk="1" latinLnBrk="0" hangingPunct="1">
      <a:defRPr sz="1200" kern="1200">
        <a:solidFill>
          <a:schemeClr val="tx1"/>
        </a:solidFill>
        <a:latin typeface="+mn-lt"/>
        <a:ea typeface="+mn-ea"/>
        <a:cs typeface="+mn-cs"/>
      </a:defRPr>
    </a:lvl2pPr>
    <a:lvl3pPr marL="457109" algn="l" defTabSz="457109" rtl="0" eaLnBrk="1" latinLnBrk="0" hangingPunct="1">
      <a:defRPr sz="1200" kern="1200">
        <a:solidFill>
          <a:schemeClr val="tx1"/>
        </a:solidFill>
        <a:latin typeface="+mn-lt"/>
        <a:ea typeface="+mn-ea"/>
        <a:cs typeface="+mn-cs"/>
      </a:defRPr>
    </a:lvl3pPr>
    <a:lvl4pPr marL="685663" algn="l" defTabSz="457109" rtl="0" eaLnBrk="1" latinLnBrk="0" hangingPunct="1">
      <a:defRPr sz="1200" kern="1200">
        <a:solidFill>
          <a:schemeClr val="tx1"/>
        </a:solidFill>
        <a:latin typeface="+mn-lt"/>
        <a:ea typeface="+mn-ea"/>
        <a:cs typeface="+mn-cs"/>
      </a:defRPr>
    </a:lvl4pPr>
    <a:lvl5pPr marL="914217" algn="l" defTabSz="457109" rtl="0" eaLnBrk="1" latinLnBrk="0" hangingPunct="1">
      <a:defRPr sz="1200" kern="1200">
        <a:solidFill>
          <a:schemeClr val="tx1"/>
        </a:solidFill>
        <a:latin typeface="+mn-lt"/>
        <a:ea typeface="+mn-ea"/>
        <a:cs typeface="+mn-cs"/>
      </a:defRPr>
    </a:lvl5pPr>
    <a:lvl6pPr marL="1142771" algn="l" defTabSz="457109" rtl="0" eaLnBrk="1" latinLnBrk="0" hangingPunct="1">
      <a:defRPr sz="600" kern="1200">
        <a:solidFill>
          <a:schemeClr val="tx1"/>
        </a:solidFill>
        <a:latin typeface="+mn-lt"/>
        <a:ea typeface="+mn-ea"/>
        <a:cs typeface="+mn-cs"/>
      </a:defRPr>
    </a:lvl6pPr>
    <a:lvl7pPr marL="1371326" algn="l" defTabSz="457109" rtl="0" eaLnBrk="1" latinLnBrk="0" hangingPunct="1">
      <a:defRPr sz="600" kern="1200">
        <a:solidFill>
          <a:schemeClr val="tx1"/>
        </a:solidFill>
        <a:latin typeface="+mn-lt"/>
        <a:ea typeface="+mn-ea"/>
        <a:cs typeface="+mn-cs"/>
      </a:defRPr>
    </a:lvl7pPr>
    <a:lvl8pPr marL="1599880" algn="l" defTabSz="457109" rtl="0" eaLnBrk="1" latinLnBrk="0" hangingPunct="1">
      <a:defRPr sz="600" kern="1200">
        <a:solidFill>
          <a:schemeClr val="tx1"/>
        </a:solidFill>
        <a:latin typeface="+mn-lt"/>
        <a:ea typeface="+mn-ea"/>
        <a:cs typeface="+mn-cs"/>
      </a:defRPr>
    </a:lvl8pPr>
    <a:lvl9pPr marL="1828434" algn="l" defTabSz="457109"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1</a:t>
            </a:fld>
            <a:endParaRPr lang="en-US" dirty="0"/>
          </a:p>
        </p:txBody>
      </p:sp>
    </p:spTree>
    <p:extLst>
      <p:ext uri="{BB962C8B-B14F-4D97-AF65-F5344CB8AC3E}">
        <p14:creationId xmlns:p14="http://schemas.microsoft.com/office/powerpoint/2010/main" val="3430561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5925" y="601663"/>
            <a:ext cx="8313738" cy="46767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2</a:t>
            </a:fld>
            <a:endParaRPr lang="en-US" dirty="0"/>
          </a:p>
        </p:txBody>
      </p:sp>
    </p:spTree>
    <p:extLst>
      <p:ext uri="{BB962C8B-B14F-4D97-AF65-F5344CB8AC3E}">
        <p14:creationId xmlns:p14="http://schemas.microsoft.com/office/powerpoint/2010/main" val="3494774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3CD0E5-82C7-4C4F-853A-7FCDF30374ED}" type="slidenum">
              <a:rPr lang="en-US" smtClean="0"/>
              <a:t>3</a:t>
            </a:fld>
            <a:endParaRPr lang="en-US" dirty="0"/>
          </a:p>
        </p:txBody>
      </p:sp>
    </p:spTree>
    <p:extLst>
      <p:ext uri="{BB962C8B-B14F-4D97-AF65-F5344CB8AC3E}">
        <p14:creationId xmlns:p14="http://schemas.microsoft.com/office/powerpoint/2010/main" val="3366307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3CD0E5-82C7-4C4F-853A-7FCDF30374ED}" type="slidenum">
              <a:rPr lang="en-US" smtClean="0"/>
              <a:t>4</a:t>
            </a:fld>
            <a:endParaRPr lang="en-US" dirty="0"/>
          </a:p>
        </p:txBody>
      </p:sp>
    </p:spTree>
    <p:extLst>
      <p:ext uri="{BB962C8B-B14F-4D97-AF65-F5344CB8AC3E}">
        <p14:creationId xmlns:p14="http://schemas.microsoft.com/office/powerpoint/2010/main" val="1663694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5</a:t>
            </a:fld>
            <a:endParaRPr lang="en-US" dirty="0"/>
          </a:p>
        </p:txBody>
      </p:sp>
    </p:spTree>
    <p:extLst>
      <p:ext uri="{BB962C8B-B14F-4D97-AF65-F5344CB8AC3E}">
        <p14:creationId xmlns:p14="http://schemas.microsoft.com/office/powerpoint/2010/main" val="1716308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3CD0E5-82C7-4C4F-853A-7FCDF30374ED}" type="slidenum">
              <a:rPr lang="en-US" smtClean="0"/>
              <a:t>6</a:t>
            </a:fld>
            <a:endParaRPr lang="en-US" dirty="0"/>
          </a:p>
        </p:txBody>
      </p:sp>
    </p:spTree>
    <p:extLst>
      <p:ext uri="{BB962C8B-B14F-4D97-AF65-F5344CB8AC3E}">
        <p14:creationId xmlns:p14="http://schemas.microsoft.com/office/powerpoint/2010/main" val="1231994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7</a:t>
            </a:fld>
            <a:endParaRPr lang="en-US" dirty="0"/>
          </a:p>
        </p:txBody>
      </p:sp>
    </p:spTree>
    <p:extLst>
      <p:ext uri="{BB962C8B-B14F-4D97-AF65-F5344CB8AC3E}">
        <p14:creationId xmlns:p14="http://schemas.microsoft.com/office/powerpoint/2010/main" val="3337089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8</a:t>
            </a:fld>
            <a:endParaRPr lang="en-US" dirty="0"/>
          </a:p>
        </p:txBody>
      </p:sp>
    </p:spTree>
    <p:extLst>
      <p:ext uri="{BB962C8B-B14F-4D97-AF65-F5344CB8AC3E}">
        <p14:creationId xmlns:p14="http://schemas.microsoft.com/office/powerpoint/2010/main" val="922952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9</a:t>
            </a:fld>
            <a:endParaRPr lang="en-US" dirty="0"/>
          </a:p>
        </p:txBody>
      </p:sp>
    </p:spTree>
    <p:extLst>
      <p:ext uri="{BB962C8B-B14F-4D97-AF65-F5344CB8AC3E}">
        <p14:creationId xmlns:p14="http://schemas.microsoft.com/office/powerpoint/2010/main" val="2492281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843CD0E5-82C7-4C4F-853A-7FCDF30374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7485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843CD0E5-82C7-4C4F-853A-7FCDF30374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1453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3CD0E5-82C7-4C4F-853A-7FCDF30374ED}" type="slidenum">
              <a:rPr lang="en-US" smtClean="0"/>
              <a:t>12</a:t>
            </a:fld>
            <a:endParaRPr lang="en-US" dirty="0"/>
          </a:p>
        </p:txBody>
      </p:sp>
    </p:spTree>
    <p:extLst>
      <p:ext uri="{BB962C8B-B14F-4D97-AF65-F5344CB8AC3E}">
        <p14:creationId xmlns:p14="http://schemas.microsoft.com/office/powerpoint/2010/main" val="1107656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7D661-D829-CAC5-B935-06546DE0F6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C03623-58B8-A618-20BF-B0DD3D1D0D04}"/>
              </a:ext>
            </a:extLst>
          </p:cNvPr>
          <p:cNvSpPr>
            <a:spLocks noGrp="1" noRot="1" noChangeAspect="1"/>
          </p:cNvSpPr>
          <p:nvPr>
            <p:ph type="sldImg"/>
          </p:nvPr>
        </p:nvSpPr>
        <p:spPr>
          <a:xfrm>
            <a:off x="2351088" y="1303338"/>
            <a:ext cx="3854450" cy="2168525"/>
          </a:xfrm>
        </p:spPr>
      </p:sp>
      <p:sp>
        <p:nvSpPr>
          <p:cNvPr id="3" name="Notes Placeholder 2">
            <a:extLst>
              <a:ext uri="{FF2B5EF4-FFF2-40B4-BE49-F238E27FC236}">
                <a16:creationId xmlns:a16="http://schemas.microsoft.com/office/drawing/2014/main" id="{1CF2FC3C-3AFD-ABFD-8361-968D7D3E47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62D0E1-11CF-FD02-0349-F1CF15A7BE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35F3E9-676F-FB48-8227-4935FCBFBD2A}" type="slidenum">
              <a:rPr kumimoji="0" lang="en-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1195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7D661-D829-CAC5-B935-06546DE0F6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C03623-58B8-A618-20BF-B0DD3D1D0D04}"/>
              </a:ext>
            </a:extLst>
          </p:cNvPr>
          <p:cNvSpPr>
            <a:spLocks noGrp="1" noRot="1" noChangeAspect="1"/>
          </p:cNvSpPr>
          <p:nvPr>
            <p:ph type="sldImg"/>
          </p:nvPr>
        </p:nvSpPr>
        <p:spPr>
          <a:xfrm>
            <a:off x="114300" y="95250"/>
            <a:ext cx="8913813" cy="5013325"/>
          </a:xfrm>
        </p:spPr>
      </p:sp>
      <p:sp>
        <p:nvSpPr>
          <p:cNvPr id="3" name="Notes Placeholder 2">
            <a:extLst>
              <a:ext uri="{FF2B5EF4-FFF2-40B4-BE49-F238E27FC236}">
                <a16:creationId xmlns:a16="http://schemas.microsoft.com/office/drawing/2014/main" id="{1CF2FC3C-3AFD-ABFD-8361-968D7D3E47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62D0E1-11CF-FD02-0349-F1CF15A7BE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35F3E9-676F-FB48-8227-4935FCBFBD2A}" type="slidenum">
              <a:rPr kumimoji="0" lang="en-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1195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7D661-D829-CAC5-B935-06546DE0F6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C03623-58B8-A618-20BF-B0DD3D1D0D04}"/>
              </a:ext>
            </a:extLst>
          </p:cNvPr>
          <p:cNvSpPr>
            <a:spLocks noGrp="1" noRot="1" noChangeAspect="1"/>
          </p:cNvSpPr>
          <p:nvPr>
            <p:ph type="sldImg"/>
          </p:nvPr>
        </p:nvSpPr>
        <p:spPr>
          <a:xfrm>
            <a:off x="114300" y="95250"/>
            <a:ext cx="8913813" cy="5013325"/>
          </a:xfrm>
        </p:spPr>
      </p:sp>
      <p:sp>
        <p:nvSpPr>
          <p:cNvPr id="3" name="Notes Placeholder 2">
            <a:extLst>
              <a:ext uri="{FF2B5EF4-FFF2-40B4-BE49-F238E27FC236}">
                <a16:creationId xmlns:a16="http://schemas.microsoft.com/office/drawing/2014/main" id="{1CF2FC3C-3AFD-ABFD-8361-968D7D3E47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62D0E1-11CF-FD02-0349-F1CF15A7BE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35F3E9-676F-FB48-8227-4935FCBFBD2A}" type="slidenum">
              <a:rPr kumimoji="0" lang="en-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39379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16</a:t>
            </a:fld>
            <a:endParaRPr lang="en-US" dirty="0"/>
          </a:p>
        </p:txBody>
      </p:sp>
    </p:spTree>
    <p:extLst>
      <p:ext uri="{BB962C8B-B14F-4D97-AF65-F5344CB8AC3E}">
        <p14:creationId xmlns:p14="http://schemas.microsoft.com/office/powerpoint/2010/main" val="475972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7D661-D829-CAC5-B935-06546DE0F6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C03623-58B8-A618-20BF-B0DD3D1D0D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F2FC3C-3AFD-ABFD-8361-968D7D3E47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62D0E1-11CF-FD02-0349-F1CF15A7BE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35F3E9-676F-FB48-8227-4935FCBFBD2A}" type="slidenum">
              <a:rPr kumimoji="0" lang="en-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53664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18</a:t>
            </a:fld>
            <a:endParaRPr lang="en-US" dirty="0"/>
          </a:p>
        </p:txBody>
      </p:sp>
    </p:spTree>
    <p:extLst>
      <p:ext uri="{BB962C8B-B14F-4D97-AF65-F5344CB8AC3E}">
        <p14:creationId xmlns:p14="http://schemas.microsoft.com/office/powerpoint/2010/main" val="2954403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7D661-D829-CAC5-B935-06546DE0F6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C03623-58B8-A618-20BF-B0DD3D1D0D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F2FC3C-3AFD-ABFD-8361-968D7D3E47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62D0E1-11CF-FD02-0349-F1CF15A7BE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35F3E9-676F-FB48-8227-4935FCBFBD2A}" type="slidenum">
              <a:rPr kumimoji="0" lang="en-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72186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20</a:t>
            </a:fld>
            <a:endParaRPr lang="en-US" dirty="0"/>
          </a:p>
        </p:txBody>
      </p:sp>
    </p:spTree>
    <p:extLst>
      <p:ext uri="{BB962C8B-B14F-4D97-AF65-F5344CB8AC3E}">
        <p14:creationId xmlns:p14="http://schemas.microsoft.com/office/powerpoint/2010/main" val="32743838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7D661-D829-CAC5-B935-06546DE0F6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C03623-58B8-A618-20BF-B0DD3D1D0D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F2FC3C-3AFD-ABFD-8361-968D7D3E47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62D0E1-11CF-FD02-0349-F1CF15A7BE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35F3E9-676F-FB48-8227-4935FCBFBD2A}" type="slidenum">
              <a:rPr kumimoji="0" lang="en-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07115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22</a:t>
            </a:fld>
            <a:endParaRPr lang="en-US" dirty="0"/>
          </a:p>
        </p:txBody>
      </p:sp>
    </p:spTree>
    <p:extLst>
      <p:ext uri="{BB962C8B-B14F-4D97-AF65-F5344CB8AC3E}">
        <p14:creationId xmlns:p14="http://schemas.microsoft.com/office/powerpoint/2010/main" val="19342951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7D661-D829-CAC5-B935-06546DE0F6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C03623-58B8-A618-20BF-B0DD3D1D0D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F2FC3C-3AFD-ABFD-8361-968D7D3E47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62D0E1-11CF-FD02-0349-F1CF15A7BE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35F3E9-676F-FB48-8227-4935FCBFBD2A}" type="slidenum">
              <a:rPr kumimoji="0" lang="en-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0162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3CD0E5-82C7-4C4F-853A-7FCDF30374ED}" type="slidenum">
              <a:rPr lang="en-US" smtClean="0"/>
              <a:t>24</a:t>
            </a:fld>
            <a:endParaRPr lang="en-US" dirty="0"/>
          </a:p>
        </p:txBody>
      </p:sp>
    </p:spTree>
    <p:extLst>
      <p:ext uri="{BB962C8B-B14F-4D97-AF65-F5344CB8AC3E}">
        <p14:creationId xmlns:p14="http://schemas.microsoft.com/office/powerpoint/2010/main" val="13649043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25</a:t>
            </a:fld>
            <a:endParaRPr lang="en-US" dirty="0"/>
          </a:p>
        </p:txBody>
      </p:sp>
    </p:spTree>
    <p:extLst>
      <p:ext uri="{BB962C8B-B14F-4D97-AF65-F5344CB8AC3E}">
        <p14:creationId xmlns:p14="http://schemas.microsoft.com/office/powerpoint/2010/main" val="8762487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26</a:t>
            </a:fld>
            <a:endParaRPr lang="en-US" dirty="0"/>
          </a:p>
        </p:txBody>
      </p:sp>
    </p:spTree>
    <p:extLst>
      <p:ext uri="{BB962C8B-B14F-4D97-AF65-F5344CB8AC3E}">
        <p14:creationId xmlns:p14="http://schemas.microsoft.com/office/powerpoint/2010/main" val="30583570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3CD0E5-82C7-4C4F-853A-7FCDF30374ED}" type="slidenum">
              <a:rPr lang="en-US" smtClean="0"/>
              <a:t>27</a:t>
            </a:fld>
            <a:endParaRPr lang="en-US" dirty="0"/>
          </a:p>
        </p:txBody>
      </p:sp>
    </p:spTree>
    <p:extLst>
      <p:ext uri="{BB962C8B-B14F-4D97-AF65-F5344CB8AC3E}">
        <p14:creationId xmlns:p14="http://schemas.microsoft.com/office/powerpoint/2010/main" val="3451308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28</a:t>
            </a:fld>
            <a:endParaRPr lang="en-US" dirty="0"/>
          </a:p>
        </p:txBody>
      </p:sp>
    </p:spTree>
    <p:extLst>
      <p:ext uri="{BB962C8B-B14F-4D97-AF65-F5344CB8AC3E}">
        <p14:creationId xmlns:p14="http://schemas.microsoft.com/office/powerpoint/2010/main" val="610036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29</a:t>
            </a:fld>
            <a:endParaRPr lang="en-US" dirty="0"/>
          </a:p>
        </p:txBody>
      </p:sp>
    </p:spTree>
    <p:extLst>
      <p:ext uri="{BB962C8B-B14F-4D97-AF65-F5344CB8AC3E}">
        <p14:creationId xmlns:p14="http://schemas.microsoft.com/office/powerpoint/2010/main" val="39155238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30</a:t>
            </a:fld>
            <a:endParaRPr lang="en-US" dirty="0"/>
          </a:p>
        </p:txBody>
      </p:sp>
    </p:spTree>
    <p:extLst>
      <p:ext uri="{BB962C8B-B14F-4D97-AF65-F5344CB8AC3E}">
        <p14:creationId xmlns:p14="http://schemas.microsoft.com/office/powerpoint/2010/main" val="8466344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3CD0E5-82C7-4C4F-853A-7FCDF30374ED}" type="slidenum">
              <a:rPr lang="en-US" smtClean="0"/>
              <a:t>31</a:t>
            </a:fld>
            <a:endParaRPr lang="en-US" dirty="0"/>
          </a:p>
        </p:txBody>
      </p:sp>
    </p:spTree>
    <p:extLst>
      <p:ext uri="{BB962C8B-B14F-4D97-AF65-F5344CB8AC3E}">
        <p14:creationId xmlns:p14="http://schemas.microsoft.com/office/powerpoint/2010/main" val="15689282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pPr lvl="0">
              <a:defRPr/>
            </a:pPr>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32</a:t>
            </a:fld>
            <a:endParaRPr lang="en-US" dirty="0"/>
          </a:p>
        </p:txBody>
      </p:sp>
    </p:spTree>
    <p:extLst>
      <p:ext uri="{BB962C8B-B14F-4D97-AF65-F5344CB8AC3E}">
        <p14:creationId xmlns:p14="http://schemas.microsoft.com/office/powerpoint/2010/main" val="39376894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33</a:t>
            </a:fld>
            <a:endParaRPr lang="en-US" dirty="0"/>
          </a:p>
        </p:txBody>
      </p:sp>
    </p:spTree>
    <p:extLst>
      <p:ext uri="{BB962C8B-B14F-4D97-AF65-F5344CB8AC3E}">
        <p14:creationId xmlns:p14="http://schemas.microsoft.com/office/powerpoint/2010/main" val="27545590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34</a:t>
            </a:fld>
            <a:endParaRPr lang="en-US" dirty="0"/>
          </a:p>
        </p:txBody>
      </p:sp>
    </p:spTree>
    <p:extLst>
      <p:ext uri="{BB962C8B-B14F-4D97-AF65-F5344CB8AC3E}">
        <p14:creationId xmlns:p14="http://schemas.microsoft.com/office/powerpoint/2010/main" val="21067435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9142413" cy="5141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35</a:t>
            </a:fld>
            <a:endParaRPr lang="en-US" dirty="0"/>
          </a:p>
        </p:txBody>
      </p:sp>
    </p:spTree>
    <p:extLst>
      <p:ext uri="{BB962C8B-B14F-4D97-AF65-F5344CB8AC3E}">
        <p14:creationId xmlns:p14="http://schemas.microsoft.com/office/powerpoint/2010/main" val="27655555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95250"/>
            <a:ext cx="8913813" cy="5013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36</a:t>
            </a:fld>
            <a:endParaRPr lang="en-US" dirty="0"/>
          </a:p>
        </p:txBody>
      </p:sp>
    </p:spTree>
    <p:extLst>
      <p:ext uri="{BB962C8B-B14F-4D97-AF65-F5344CB8AC3E}">
        <p14:creationId xmlns:p14="http://schemas.microsoft.com/office/powerpoint/2010/main" val="7421121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png"/><Relationship Id="rId9"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_5">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0" y="-893"/>
            <a:ext cx="12192000" cy="6858893"/>
          </a:xfrm>
          <a:prstGeom prst="rect">
            <a:avLst/>
          </a:prstGeom>
        </p:spPr>
      </p:pic>
      <p:pic>
        <p:nvPicPr>
          <p:cNvPr id="9" name="Picture 8">
            <a:extLst>
              <a:ext uri="{FF2B5EF4-FFF2-40B4-BE49-F238E27FC236}">
                <a16:creationId xmlns:a16="http://schemas.microsoft.com/office/drawing/2014/main" id="{AA90FD99-DA4A-4EA5-B7FF-C15240D093B3}"/>
              </a:ext>
            </a:extLst>
          </p:cNvPr>
          <p:cNvPicPr>
            <a:picLocks noChangeAspect="1"/>
          </p:cNvPicPr>
          <p:nvPr userDrawn="1"/>
        </p:nvPicPr>
        <p:blipFill>
          <a:blip r:embed="rId3"/>
          <a:stretch>
            <a:fillRect/>
          </a:stretch>
        </p:blipFill>
        <p:spPr>
          <a:xfrm>
            <a:off x="274284" y="210885"/>
            <a:ext cx="2053988" cy="654367"/>
          </a:xfrm>
          <a:prstGeom prst="rect">
            <a:avLst/>
          </a:prstGeom>
        </p:spPr>
      </p:pic>
    </p:spTree>
    <p:extLst>
      <p:ext uri="{BB962C8B-B14F-4D97-AF65-F5344CB8AC3E}">
        <p14:creationId xmlns:p14="http://schemas.microsoft.com/office/powerpoint/2010/main" val="56503659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ge Split">
    <p:spTree>
      <p:nvGrpSpPr>
        <p:cNvPr id="1" name=""/>
        <p:cNvGrpSpPr/>
        <p:nvPr/>
      </p:nvGrpSpPr>
      <p:grpSpPr>
        <a:xfrm>
          <a:off x="0" y="0"/>
          <a:ext cx="0" cy="0"/>
          <a:chOff x="0" y="0"/>
          <a:chExt cx="0" cy="0"/>
        </a:xfrm>
      </p:grpSpPr>
      <p:pic>
        <p:nvPicPr>
          <p:cNvPr id="21" name="Picture 20" descr="A black and white background with a black rectangle&#10;&#10;Description automatically generated">
            <a:extLst>
              <a:ext uri="{FF2B5EF4-FFF2-40B4-BE49-F238E27FC236}">
                <a16:creationId xmlns:a16="http://schemas.microsoft.com/office/drawing/2014/main" id="{34F31873-C2D2-CC62-B8A4-E0EC517A107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1">
            <a:extLst>
              <a:ext uri="{FF2B5EF4-FFF2-40B4-BE49-F238E27FC236}">
                <a16:creationId xmlns:a16="http://schemas.microsoft.com/office/drawing/2014/main" id="{BFEF95D3-476A-2D6E-6951-FDAEC7C04204}"/>
              </a:ext>
            </a:extLst>
          </p:cNvPr>
          <p:cNvSpPr>
            <a:spLocks noGrp="1"/>
          </p:cNvSpPr>
          <p:nvPr>
            <p:ph type="body" sz="quarter" idx="11" hasCustomPrompt="1"/>
          </p:nvPr>
        </p:nvSpPr>
        <p:spPr>
          <a:xfrm>
            <a:off x="1123367" y="5660488"/>
            <a:ext cx="3842333" cy="276999"/>
          </a:xfrm>
          <a:prstGeom prst="rect">
            <a:avLst/>
          </a:prstGeom>
        </p:spPr>
        <p:txBody>
          <a:bodyPr wrap="square" lIns="0" tIns="0" rIns="0" bIns="0">
            <a:spAutoFit/>
          </a:bodyPr>
          <a:lstStyle>
            <a:lvl1pPr marL="0" indent="0">
              <a:buNone/>
              <a:defRPr sz="2000" b="0" i="0" spc="0" baseline="0">
                <a:solidFill>
                  <a:schemeClr val="bg1"/>
                </a:solidFill>
                <a:latin typeface="GT Walsheim"/>
              </a:defRPr>
            </a:lvl1pPr>
          </a:lstStyle>
          <a:p>
            <a:pPr lvl="0"/>
            <a:r>
              <a:rPr lang="en-US"/>
              <a:t>Click to edit master text styles</a:t>
            </a:r>
          </a:p>
        </p:txBody>
      </p:sp>
      <p:sp>
        <p:nvSpPr>
          <p:cNvPr id="14" name="Text Placeholder 17">
            <a:extLst>
              <a:ext uri="{FF2B5EF4-FFF2-40B4-BE49-F238E27FC236}">
                <a16:creationId xmlns:a16="http://schemas.microsoft.com/office/drawing/2014/main" id="{BF819EAA-4478-9E60-963D-33B62920D446}"/>
              </a:ext>
            </a:extLst>
          </p:cNvPr>
          <p:cNvSpPr>
            <a:spLocks noGrp="1"/>
          </p:cNvSpPr>
          <p:nvPr>
            <p:ph type="body" sz="quarter" idx="12" hasCustomPrompt="1"/>
          </p:nvPr>
        </p:nvSpPr>
        <p:spPr>
          <a:xfrm>
            <a:off x="1043780" y="3041201"/>
            <a:ext cx="5581138" cy="775597"/>
          </a:xfrm>
          <a:prstGeom prst="rect">
            <a:avLst/>
          </a:prstGeom>
        </p:spPr>
        <p:txBody>
          <a:bodyPr wrap="square" lIns="0" tIns="0" rIns="0" bIns="0">
            <a:spAutoFit/>
          </a:bodyPr>
          <a:lstStyle>
            <a:lvl1pPr marL="0" indent="0">
              <a:buNone/>
              <a:defRPr sz="5600">
                <a:solidFill>
                  <a:schemeClr val="bg1"/>
                </a:solidFill>
                <a:latin typeface="GT Walsheim"/>
              </a:defRPr>
            </a:lvl1pPr>
            <a:lvl2pPr marL="457200" indent="0">
              <a:buNone/>
              <a:defRPr>
                <a:latin typeface="GT Walsheim" pitchFamily="2" charset="77"/>
              </a:defRPr>
            </a:lvl2pPr>
            <a:lvl3pPr marL="914400" indent="0">
              <a:buNone/>
              <a:defRPr>
                <a:latin typeface="GT Walsheim" pitchFamily="2" charset="77"/>
              </a:defRPr>
            </a:lvl3pPr>
            <a:lvl4pPr marL="1371600" indent="0">
              <a:buNone/>
              <a:defRPr>
                <a:latin typeface="GT Walsheim" pitchFamily="2" charset="77"/>
              </a:defRPr>
            </a:lvl4pPr>
            <a:lvl5pPr marL="1828800" indent="0">
              <a:buNone/>
              <a:defRPr>
                <a:latin typeface="GT Walsheim" pitchFamily="2" charset="77"/>
              </a:defRPr>
            </a:lvl5pPr>
          </a:lstStyle>
          <a:p>
            <a:pPr lvl="0"/>
            <a:r>
              <a:rPr lang="en-US" dirty="0"/>
              <a:t>Click to edit text</a:t>
            </a:r>
          </a:p>
        </p:txBody>
      </p:sp>
      <p:pic>
        <p:nvPicPr>
          <p:cNvPr id="9" name="Picture 8">
            <a:extLst>
              <a:ext uri="{FF2B5EF4-FFF2-40B4-BE49-F238E27FC236}">
                <a16:creationId xmlns:a16="http://schemas.microsoft.com/office/drawing/2014/main" id="{9F8B1AE4-73FC-416F-8658-8AB63A1D61F8}"/>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7341" b="5291"/>
          <a:stretch>
            <a:fillRect/>
          </a:stretch>
        </p:blipFill>
        <p:spPr bwMode="auto">
          <a:xfrm>
            <a:off x="3882" y="3429000"/>
            <a:ext cx="8142668"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8FBC727-32BA-4354-B079-396D75445CE4}"/>
              </a:ext>
            </a:extLst>
          </p:cNvPr>
          <p:cNvPicPr>
            <a:picLocks noChangeAspect="1"/>
          </p:cNvPicPr>
          <p:nvPr userDrawn="1"/>
        </p:nvPicPr>
        <p:blipFill>
          <a:blip r:embed="rId4"/>
          <a:stretch>
            <a:fillRect/>
          </a:stretch>
        </p:blipFill>
        <p:spPr>
          <a:xfrm>
            <a:off x="8571020" y="239559"/>
            <a:ext cx="3241284" cy="1032620"/>
          </a:xfrm>
          <a:prstGeom prst="rect">
            <a:avLst/>
          </a:prstGeom>
        </p:spPr>
      </p:pic>
    </p:spTree>
    <p:extLst>
      <p:ext uri="{BB962C8B-B14F-4D97-AF65-F5344CB8AC3E}">
        <p14:creationId xmlns:p14="http://schemas.microsoft.com/office/powerpoint/2010/main" val="3440785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Page Split">
    <p:spTree>
      <p:nvGrpSpPr>
        <p:cNvPr id="1" name=""/>
        <p:cNvGrpSpPr/>
        <p:nvPr/>
      </p:nvGrpSpPr>
      <p:grpSpPr>
        <a:xfrm>
          <a:off x="0" y="0"/>
          <a:ext cx="0" cy="0"/>
          <a:chOff x="0" y="0"/>
          <a:chExt cx="0" cy="0"/>
        </a:xfrm>
      </p:grpSpPr>
      <p:pic>
        <p:nvPicPr>
          <p:cNvPr id="21" name="Picture 20" descr="A black and white background with a black rectangle&#10;&#10;Description automatically generated">
            <a:extLst>
              <a:ext uri="{FF2B5EF4-FFF2-40B4-BE49-F238E27FC236}">
                <a16:creationId xmlns:a16="http://schemas.microsoft.com/office/drawing/2014/main" id="{34F31873-C2D2-CC62-B8A4-E0EC517A107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1">
            <a:extLst>
              <a:ext uri="{FF2B5EF4-FFF2-40B4-BE49-F238E27FC236}">
                <a16:creationId xmlns:a16="http://schemas.microsoft.com/office/drawing/2014/main" id="{BFEF95D3-476A-2D6E-6951-FDAEC7C04204}"/>
              </a:ext>
            </a:extLst>
          </p:cNvPr>
          <p:cNvSpPr>
            <a:spLocks noGrp="1"/>
          </p:cNvSpPr>
          <p:nvPr>
            <p:ph type="body" sz="quarter" idx="11" hasCustomPrompt="1"/>
          </p:nvPr>
        </p:nvSpPr>
        <p:spPr>
          <a:xfrm>
            <a:off x="1123367" y="5660488"/>
            <a:ext cx="3842333" cy="276999"/>
          </a:xfrm>
          <a:prstGeom prst="rect">
            <a:avLst/>
          </a:prstGeom>
        </p:spPr>
        <p:txBody>
          <a:bodyPr wrap="square" lIns="0" tIns="0" rIns="0" bIns="0">
            <a:spAutoFit/>
          </a:bodyPr>
          <a:lstStyle>
            <a:lvl1pPr marL="0" indent="0">
              <a:buNone/>
              <a:defRPr sz="2000" b="0" i="0" spc="0" baseline="0">
                <a:solidFill>
                  <a:schemeClr val="bg1"/>
                </a:solidFill>
                <a:latin typeface="GT Walsheim"/>
              </a:defRPr>
            </a:lvl1pPr>
          </a:lstStyle>
          <a:p>
            <a:pPr lvl="0"/>
            <a:r>
              <a:rPr lang="en-US"/>
              <a:t>Click to edit master text styles</a:t>
            </a:r>
          </a:p>
        </p:txBody>
      </p:sp>
      <p:sp>
        <p:nvSpPr>
          <p:cNvPr id="14" name="Text Placeholder 17">
            <a:extLst>
              <a:ext uri="{FF2B5EF4-FFF2-40B4-BE49-F238E27FC236}">
                <a16:creationId xmlns:a16="http://schemas.microsoft.com/office/drawing/2014/main" id="{BF819EAA-4478-9E60-963D-33B62920D446}"/>
              </a:ext>
            </a:extLst>
          </p:cNvPr>
          <p:cNvSpPr>
            <a:spLocks noGrp="1"/>
          </p:cNvSpPr>
          <p:nvPr>
            <p:ph type="body" sz="quarter" idx="12" hasCustomPrompt="1"/>
          </p:nvPr>
        </p:nvSpPr>
        <p:spPr>
          <a:xfrm>
            <a:off x="1043780" y="3041201"/>
            <a:ext cx="5581138" cy="775597"/>
          </a:xfrm>
          <a:prstGeom prst="rect">
            <a:avLst/>
          </a:prstGeom>
        </p:spPr>
        <p:txBody>
          <a:bodyPr wrap="square" lIns="0" tIns="0" rIns="0" bIns="0">
            <a:spAutoFit/>
          </a:bodyPr>
          <a:lstStyle>
            <a:lvl1pPr marL="0" indent="0">
              <a:buNone/>
              <a:defRPr sz="5600">
                <a:solidFill>
                  <a:schemeClr val="bg1"/>
                </a:solidFill>
                <a:latin typeface="GT Walsheim"/>
              </a:defRPr>
            </a:lvl1pPr>
            <a:lvl2pPr marL="457200" indent="0">
              <a:buNone/>
              <a:defRPr>
                <a:latin typeface="GT Walsheim" pitchFamily="2" charset="77"/>
              </a:defRPr>
            </a:lvl2pPr>
            <a:lvl3pPr marL="914400" indent="0">
              <a:buNone/>
              <a:defRPr>
                <a:latin typeface="GT Walsheim" pitchFamily="2" charset="77"/>
              </a:defRPr>
            </a:lvl3pPr>
            <a:lvl4pPr marL="1371600" indent="0">
              <a:buNone/>
              <a:defRPr>
                <a:latin typeface="GT Walsheim" pitchFamily="2" charset="77"/>
              </a:defRPr>
            </a:lvl4pPr>
            <a:lvl5pPr marL="1828800" indent="0">
              <a:buNone/>
              <a:defRPr>
                <a:latin typeface="GT Walsheim" pitchFamily="2" charset="77"/>
              </a:defRPr>
            </a:lvl5pPr>
          </a:lstStyle>
          <a:p>
            <a:pPr lvl="0"/>
            <a:r>
              <a:rPr lang="en-US" dirty="0"/>
              <a:t>Click to edit text</a:t>
            </a:r>
          </a:p>
        </p:txBody>
      </p:sp>
      <p:pic>
        <p:nvPicPr>
          <p:cNvPr id="8" name="Picture 7">
            <a:extLst>
              <a:ext uri="{FF2B5EF4-FFF2-40B4-BE49-F238E27FC236}">
                <a16:creationId xmlns:a16="http://schemas.microsoft.com/office/drawing/2014/main" id="{61EDE1B6-4BBA-43FF-8767-D5174812BF97}"/>
              </a:ext>
            </a:extLst>
          </p:cNvPr>
          <p:cNvPicPr>
            <a:picLocks noChangeAspect="1"/>
          </p:cNvPicPr>
          <p:nvPr userDrawn="1"/>
        </p:nvPicPr>
        <p:blipFill>
          <a:blip r:embed="rId3"/>
          <a:stretch>
            <a:fillRect/>
          </a:stretch>
        </p:blipFill>
        <p:spPr>
          <a:xfrm>
            <a:off x="8571020" y="239559"/>
            <a:ext cx="3241284" cy="1032620"/>
          </a:xfrm>
          <a:prstGeom prst="rect">
            <a:avLst/>
          </a:prstGeom>
        </p:spPr>
      </p:pic>
    </p:spTree>
    <p:extLst>
      <p:ext uri="{BB962C8B-B14F-4D97-AF65-F5344CB8AC3E}">
        <p14:creationId xmlns:p14="http://schemas.microsoft.com/office/powerpoint/2010/main" val="1703091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able of Contents">
    <p:bg>
      <p:bgPr>
        <a:solidFill>
          <a:schemeClr val="bg1"/>
        </a:solidFill>
        <a:effectLst/>
      </p:bgPr>
    </p:bg>
    <p:spTree>
      <p:nvGrpSpPr>
        <p:cNvPr id="1" name=""/>
        <p:cNvGrpSpPr/>
        <p:nvPr/>
      </p:nvGrpSpPr>
      <p:grpSpPr>
        <a:xfrm>
          <a:off x="0" y="0"/>
          <a:ext cx="0" cy="0"/>
          <a:chOff x="0" y="0"/>
          <a:chExt cx="0" cy="0"/>
        </a:xfrm>
      </p:grpSpPr>
      <p:pic>
        <p:nvPicPr>
          <p:cNvPr id="3" name="Picture 2" descr="A group of children walking on a school bus&#10;&#10;AI-generated content may be incorrect.">
            <a:extLst>
              <a:ext uri="{FF2B5EF4-FFF2-40B4-BE49-F238E27FC236}">
                <a16:creationId xmlns:a16="http://schemas.microsoft.com/office/drawing/2014/main" id="{E7BDCD7E-334F-5774-0C25-DDCAEDF55342}"/>
              </a:ext>
            </a:extLst>
          </p:cNvPr>
          <p:cNvPicPr>
            <a:picLocks noChangeAspect="1"/>
          </p:cNvPicPr>
          <p:nvPr userDrawn="1"/>
        </p:nvPicPr>
        <p:blipFill>
          <a:blip r:embed="rId2"/>
          <a:stretch>
            <a:fillRect/>
          </a:stretch>
        </p:blipFill>
        <p:spPr>
          <a:xfrm>
            <a:off x="7144036" y="605973"/>
            <a:ext cx="5047964" cy="6110693"/>
          </a:xfrm>
          <a:prstGeom prst="rect">
            <a:avLst/>
          </a:prstGeom>
        </p:spPr>
      </p:pic>
      <p:pic>
        <p:nvPicPr>
          <p:cNvPr id="12" name="Picture 11">
            <a:extLst>
              <a:ext uri="{FF2B5EF4-FFF2-40B4-BE49-F238E27FC236}">
                <a16:creationId xmlns:a16="http://schemas.microsoft.com/office/drawing/2014/main" id="{53862A4A-D0C7-4B22-905D-40B52EB69219}"/>
              </a:ext>
            </a:extLst>
          </p:cNvPr>
          <p:cNvPicPr>
            <a:picLocks noChangeAspect="1"/>
          </p:cNvPicPr>
          <p:nvPr userDrawn="1"/>
        </p:nvPicPr>
        <p:blipFill>
          <a:blip r:embed="rId3"/>
          <a:stretch>
            <a:fillRect/>
          </a:stretch>
        </p:blipFill>
        <p:spPr>
          <a:xfrm>
            <a:off x="10411649" y="189447"/>
            <a:ext cx="1514573" cy="482518"/>
          </a:xfrm>
          <a:prstGeom prst="rect">
            <a:avLst/>
          </a:prstGeom>
        </p:spPr>
      </p:pic>
      <p:sp>
        <p:nvSpPr>
          <p:cNvPr id="6" name="Rectangle 5">
            <a:extLst>
              <a:ext uri="{FF2B5EF4-FFF2-40B4-BE49-F238E27FC236}">
                <a16:creationId xmlns:a16="http://schemas.microsoft.com/office/drawing/2014/main" id="{D5561B77-9EAE-9711-F9B4-E836AC77ED14}"/>
              </a:ext>
            </a:extLst>
          </p:cNvPr>
          <p:cNvSpPr/>
          <p:nvPr userDrawn="1"/>
        </p:nvSpPr>
        <p:spPr>
          <a:xfrm>
            <a:off x="-1" y="0"/>
            <a:ext cx="7114161"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11" name="Slide Number Placeholder 5">
            <a:extLst>
              <a:ext uri="{FF2B5EF4-FFF2-40B4-BE49-F238E27FC236}">
                <a16:creationId xmlns:a16="http://schemas.microsoft.com/office/drawing/2014/main" id="{851A86CF-166E-0332-5A81-72EA018778C1}"/>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A2789E-03B2-9E49-90CA-5B3549D9516F}" type="slidenum">
              <a:rPr lang="en-US" smtClean="0"/>
              <a:t>‹#›</a:t>
            </a:fld>
            <a:endParaRPr lang="en-US" dirty="0"/>
          </a:p>
        </p:txBody>
      </p:sp>
    </p:spTree>
    <p:extLst>
      <p:ext uri="{BB962C8B-B14F-4D97-AF65-F5344CB8AC3E}">
        <p14:creationId xmlns:p14="http://schemas.microsoft.com/office/powerpoint/2010/main" val="1352851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_6">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3977640"/>
            <a:ext cx="6254513" cy="594360"/>
          </a:xfrm>
          <a:prstGeom prst="rect">
            <a:avLst/>
          </a:prstGeom>
        </p:spPr>
        <p:txBody>
          <a:bodyPr lIns="0" tIns="0" rIns="0" bIns="0"/>
          <a:lstStyle>
            <a:lvl1pPr marL="0" indent="0">
              <a:lnSpc>
                <a:spcPts val="2400"/>
              </a:lnSpc>
              <a:spcBef>
                <a:spcPts val="0"/>
              </a:spcBef>
              <a:buNone/>
              <a:defRPr sz="1900" b="0" i="0">
                <a:solidFill>
                  <a:schemeClr val="bg1"/>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057400"/>
            <a:ext cx="6254513" cy="1645920"/>
          </a:xfrm>
          <a:prstGeom prst="rect">
            <a:avLst/>
          </a:prstGeom>
        </p:spPr>
        <p:txBody>
          <a:bodyPr lIns="0" tIns="0" rIns="0" bIns="0"/>
          <a:lstStyle>
            <a:lvl1pPr marL="0" indent="0">
              <a:lnSpc>
                <a:spcPct val="100000"/>
              </a:lnSpc>
              <a:spcBef>
                <a:spcPts val="0"/>
              </a:spcBef>
              <a:buFontTx/>
              <a:buNone/>
              <a:defRPr sz="5899">
                <a:solidFill>
                  <a:schemeClr val="bg1"/>
                </a:solidFill>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11" name="Picture 10">
            <a:extLst>
              <a:ext uri="{FF2B5EF4-FFF2-40B4-BE49-F238E27FC236}">
                <a16:creationId xmlns:a16="http://schemas.microsoft.com/office/drawing/2014/main" id="{281387ED-D860-4D50-BA0A-5297E9949E1F}"/>
              </a:ext>
            </a:extLst>
          </p:cNvPr>
          <p:cNvPicPr>
            <a:picLocks noChangeAspect="1"/>
          </p:cNvPicPr>
          <p:nvPr userDrawn="1"/>
        </p:nvPicPr>
        <p:blipFill>
          <a:blip r:embed="rId3"/>
          <a:stretch>
            <a:fillRect/>
          </a:stretch>
        </p:blipFill>
        <p:spPr>
          <a:xfrm>
            <a:off x="10595850" y="300838"/>
            <a:ext cx="1127988" cy="186646"/>
          </a:xfrm>
          <a:prstGeom prst="rect">
            <a:avLst/>
          </a:prstGeom>
        </p:spPr>
      </p:pic>
      <p:pic>
        <p:nvPicPr>
          <p:cNvPr id="12" name="Picture 11">
            <a:extLst>
              <a:ext uri="{FF2B5EF4-FFF2-40B4-BE49-F238E27FC236}">
                <a16:creationId xmlns:a16="http://schemas.microsoft.com/office/drawing/2014/main" id="{56937664-D49F-4A6D-8F70-5082B7C38CF5}"/>
              </a:ext>
            </a:extLst>
          </p:cNvPr>
          <p:cNvPicPr>
            <a:picLocks noChangeAspect="1"/>
          </p:cNvPicPr>
          <p:nvPr userDrawn="1"/>
        </p:nvPicPr>
        <p:blipFill>
          <a:blip r:embed="rId4"/>
          <a:srcRect t="59739"/>
          <a:stretch>
            <a:fillRect/>
          </a:stretch>
        </p:blipFill>
        <p:spPr>
          <a:xfrm>
            <a:off x="10552349" y="502853"/>
            <a:ext cx="1146089" cy="147002"/>
          </a:xfrm>
          <a:prstGeom prst="rect">
            <a:avLst/>
          </a:prstGeom>
        </p:spPr>
      </p:pic>
    </p:spTree>
    <p:extLst>
      <p:ext uri="{BB962C8B-B14F-4D97-AF65-F5344CB8AC3E}">
        <p14:creationId xmlns:p14="http://schemas.microsoft.com/office/powerpoint/2010/main" val="3846714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Custom Layout">
    <p:bg>
      <p:bgPr>
        <a:solidFill>
          <a:srgbClr val="5E3AD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84BA524-F822-7928-8556-6F2346C5DA07}"/>
              </a:ext>
            </a:extLst>
          </p:cNvPr>
          <p:cNvPicPr>
            <a:picLocks noChangeAspect="1"/>
          </p:cNvPicPr>
          <p:nvPr userDrawn="1"/>
        </p:nvPicPr>
        <p:blipFill>
          <a:blip r:embed="rId2"/>
          <a:stretch>
            <a:fillRect/>
          </a:stretch>
        </p:blipFill>
        <p:spPr>
          <a:xfrm>
            <a:off x="6096000" y="1236098"/>
            <a:ext cx="6096000" cy="5621901"/>
          </a:xfrm>
          <a:prstGeom prst="rect">
            <a:avLst/>
          </a:prstGeom>
        </p:spPr>
      </p:pic>
      <p:pic>
        <p:nvPicPr>
          <p:cNvPr id="7" name="Picture 6">
            <a:extLst>
              <a:ext uri="{FF2B5EF4-FFF2-40B4-BE49-F238E27FC236}">
                <a16:creationId xmlns:a16="http://schemas.microsoft.com/office/drawing/2014/main" id="{109A8DE2-58D6-E946-3F3C-95B3264B3874}"/>
              </a:ext>
            </a:extLst>
          </p:cNvPr>
          <p:cNvPicPr>
            <a:picLocks noChangeAspect="1"/>
          </p:cNvPicPr>
          <p:nvPr userDrawn="1"/>
        </p:nvPicPr>
        <p:blipFill>
          <a:blip r:embed="rId3"/>
          <a:stretch>
            <a:fillRect/>
          </a:stretch>
        </p:blipFill>
        <p:spPr>
          <a:xfrm>
            <a:off x="10595850" y="300838"/>
            <a:ext cx="1127988" cy="186646"/>
          </a:xfrm>
          <a:prstGeom prst="rect">
            <a:avLst/>
          </a:prstGeom>
        </p:spPr>
      </p:pic>
      <p:sp>
        <p:nvSpPr>
          <p:cNvPr id="2" name="Text Placeholder 17">
            <a:extLst>
              <a:ext uri="{FF2B5EF4-FFF2-40B4-BE49-F238E27FC236}">
                <a16:creationId xmlns:a16="http://schemas.microsoft.com/office/drawing/2014/main" id="{A3B92B32-F3F9-C65F-812F-A90DA63F5166}"/>
              </a:ext>
            </a:extLst>
          </p:cNvPr>
          <p:cNvSpPr>
            <a:spLocks noGrp="1"/>
          </p:cNvSpPr>
          <p:nvPr>
            <p:ph type="body" sz="quarter" idx="12" hasCustomPrompt="1"/>
          </p:nvPr>
        </p:nvSpPr>
        <p:spPr>
          <a:xfrm>
            <a:off x="1043780" y="3041201"/>
            <a:ext cx="5581138" cy="775597"/>
          </a:xfrm>
          <a:prstGeom prst="rect">
            <a:avLst/>
          </a:prstGeom>
        </p:spPr>
        <p:txBody>
          <a:bodyPr wrap="square" lIns="0" tIns="0" rIns="0" bIns="0">
            <a:spAutoFit/>
          </a:bodyPr>
          <a:lstStyle>
            <a:lvl1pPr marL="0" indent="0">
              <a:buNone/>
              <a:defRPr sz="5600">
                <a:solidFill>
                  <a:schemeClr val="bg1"/>
                </a:solidFill>
                <a:latin typeface="GT Walsheim"/>
              </a:defRPr>
            </a:lvl1pPr>
            <a:lvl2pPr marL="457200" indent="0">
              <a:buNone/>
              <a:defRPr>
                <a:latin typeface="GT Walsheim" pitchFamily="2" charset="77"/>
              </a:defRPr>
            </a:lvl2pPr>
            <a:lvl3pPr marL="914400" indent="0">
              <a:buNone/>
              <a:defRPr>
                <a:latin typeface="GT Walsheim" pitchFamily="2" charset="77"/>
              </a:defRPr>
            </a:lvl3pPr>
            <a:lvl4pPr marL="1371600" indent="0">
              <a:buNone/>
              <a:defRPr>
                <a:latin typeface="GT Walsheim" pitchFamily="2" charset="77"/>
              </a:defRPr>
            </a:lvl4pPr>
            <a:lvl5pPr marL="1828800" indent="0">
              <a:buNone/>
              <a:defRPr>
                <a:latin typeface="GT Walsheim" pitchFamily="2" charset="77"/>
              </a:defRPr>
            </a:lvl5pPr>
          </a:lstStyle>
          <a:p>
            <a:pPr lvl="0"/>
            <a:r>
              <a:rPr lang="en-US"/>
              <a:t>Click to edit text</a:t>
            </a:r>
          </a:p>
        </p:txBody>
      </p:sp>
      <p:pic>
        <p:nvPicPr>
          <p:cNvPr id="11" name="Picture 10">
            <a:extLst>
              <a:ext uri="{FF2B5EF4-FFF2-40B4-BE49-F238E27FC236}">
                <a16:creationId xmlns:a16="http://schemas.microsoft.com/office/drawing/2014/main" id="{DB0F6BAB-74AF-4010-BC7B-9A78CDDC3A12}"/>
              </a:ext>
            </a:extLst>
          </p:cNvPr>
          <p:cNvPicPr>
            <a:picLocks noChangeAspect="1"/>
          </p:cNvPicPr>
          <p:nvPr userDrawn="1"/>
        </p:nvPicPr>
        <p:blipFill>
          <a:blip r:embed="rId4"/>
          <a:srcRect t="59739"/>
          <a:stretch>
            <a:fillRect/>
          </a:stretch>
        </p:blipFill>
        <p:spPr>
          <a:xfrm>
            <a:off x="10552349" y="502853"/>
            <a:ext cx="1146089" cy="147002"/>
          </a:xfrm>
          <a:prstGeom prst="rect">
            <a:avLst/>
          </a:prstGeom>
        </p:spPr>
      </p:pic>
      <p:sp>
        <p:nvSpPr>
          <p:cNvPr id="8" name="Text Placeholder 3">
            <a:extLst>
              <a:ext uri="{FF2B5EF4-FFF2-40B4-BE49-F238E27FC236}">
                <a16:creationId xmlns:a16="http://schemas.microsoft.com/office/drawing/2014/main" id="{35A5C778-C280-40CC-ADAF-9F0D3796E26A}"/>
              </a:ext>
            </a:extLst>
          </p:cNvPr>
          <p:cNvSpPr txBox="1">
            <a:spLocks/>
          </p:cNvSpPr>
          <p:nvPr userDrawn="1"/>
        </p:nvSpPr>
        <p:spPr>
          <a:xfrm>
            <a:off x="514862" y="6409500"/>
            <a:ext cx="4897110" cy="2492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100" dirty="0">
                <a:solidFill>
                  <a:schemeClr val="bg1"/>
                </a:solidFill>
              </a:rPr>
              <a:t>Fall 2025 Jarrell ISD Enrollment and Housing Report</a:t>
            </a:r>
            <a:endParaRPr lang="en-MX" sz="1100" dirty="0">
              <a:solidFill>
                <a:schemeClr val="bg1"/>
              </a:solidFill>
            </a:endParaRPr>
          </a:p>
        </p:txBody>
      </p:sp>
    </p:spTree>
    <p:extLst>
      <p:ext uri="{BB962C8B-B14F-4D97-AF65-F5344CB8AC3E}">
        <p14:creationId xmlns:p14="http://schemas.microsoft.com/office/powerpoint/2010/main" val="2241688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ntents">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D4F9C95-6863-4668-A3C6-B3DE517F0529}"/>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tx1">
                    <a:lumMod val="85000"/>
                    <a:lumOff val="15000"/>
                  </a:schemeClr>
                </a:solidFill>
              </a:defRPr>
            </a:lvl1pPr>
          </a:lstStyle>
          <a:p>
            <a:fld id="{17A2789E-03B2-9E49-90CA-5B3549D9516F}" type="slidenum">
              <a:rPr lang="en-US" smtClean="0"/>
              <a:pPr/>
              <a:t>‹#›</a:t>
            </a:fld>
            <a:endParaRPr lang="en-US" dirty="0"/>
          </a:p>
        </p:txBody>
      </p:sp>
      <p:pic>
        <p:nvPicPr>
          <p:cNvPr id="4" name="Picture 3">
            <a:extLst>
              <a:ext uri="{FF2B5EF4-FFF2-40B4-BE49-F238E27FC236}">
                <a16:creationId xmlns:a16="http://schemas.microsoft.com/office/drawing/2014/main" id="{B778945D-B0DB-48F5-8D55-3B7823A844BC}"/>
              </a:ext>
            </a:extLst>
          </p:cNvPr>
          <p:cNvPicPr>
            <a:picLocks noChangeAspect="1"/>
          </p:cNvPicPr>
          <p:nvPr userDrawn="1"/>
        </p:nvPicPr>
        <p:blipFill>
          <a:blip r:embed="rId2"/>
          <a:stretch>
            <a:fillRect/>
          </a:stretch>
        </p:blipFill>
        <p:spPr>
          <a:xfrm>
            <a:off x="10604642" y="272084"/>
            <a:ext cx="1146089" cy="365125"/>
          </a:xfrm>
          <a:prstGeom prst="rect">
            <a:avLst/>
          </a:prstGeom>
        </p:spPr>
      </p:pic>
    </p:spTree>
    <p:extLst>
      <p:ext uri="{BB962C8B-B14F-4D97-AF65-F5344CB8AC3E}">
        <p14:creationId xmlns:p14="http://schemas.microsoft.com/office/powerpoint/2010/main" val="4056453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General Black Foot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738054B-E71A-443D-B28A-6A7C099B031A}"/>
              </a:ext>
            </a:extLst>
          </p:cNvPr>
          <p:cNvPicPr>
            <a:picLocks noChangeAspect="1"/>
          </p:cNvPicPr>
          <p:nvPr userDrawn="1"/>
        </p:nvPicPr>
        <p:blipFill>
          <a:blip r:embed="rId2"/>
          <a:stretch>
            <a:fillRect/>
          </a:stretch>
        </p:blipFill>
        <p:spPr>
          <a:xfrm>
            <a:off x="9031924" y="1176989"/>
            <a:ext cx="2944923" cy="938204"/>
          </a:xfrm>
          <a:prstGeom prst="rect">
            <a:avLst/>
          </a:prstGeom>
        </p:spPr>
      </p:pic>
      <p:sp>
        <p:nvSpPr>
          <p:cNvPr id="5" name="Slide Number Placeholder 5">
            <a:extLst>
              <a:ext uri="{FF2B5EF4-FFF2-40B4-BE49-F238E27FC236}">
                <a16:creationId xmlns:a16="http://schemas.microsoft.com/office/drawing/2014/main" id="{28BE2BC7-43AB-4295-AAF4-85CD25ED02C3}"/>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tx1">
                    <a:lumMod val="85000"/>
                    <a:lumOff val="15000"/>
                  </a:schemeClr>
                </a:solidFill>
              </a:defRPr>
            </a:lvl1pPr>
          </a:lstStyle>
          <a:p>
            <a:fld id="{17A2789E-03B2-9E49-90CA-5B3549D9516F}" type="slidenum">
              <a:rPr lang="en-US" smtClean="0"/>
              <a:pPr/>
              <a:t>‹#›</a:t>
            </a:fld>
            <a:endParaRPr lang="en-US" dirty="0"/>
          </a:p>
        </p:txBody>
      </p:sp>
    </p:spTree>
    <p:extLst>
      <p:ext uri="{BB962C8B-B14F-4D97-AF65-F5344CB8AC3E}">
        <p14:creationId xmlns:p14="http://schemas.microsoft.com/office/powerpoint/2010/main" val="3745945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General Blank Foot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9048516-5696-4E25-AE59-8F8C086B511F}"/>
              </a:ext>
            </a:extLst>
          </p:cNvPr>
          <p:cNvSpPr/>
          <p:nvPr userDrawn="1"/>
        </p:nvSpPr>
        <p:spPr>
          <a:xfrm>
            <a:off x="0" y="6311239"/>
            <a:ext cx="12192000" cy="5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D5561B77-9EAE-9711-F9B4-E836AC77ED14}"/>
              </a:ext>
            </a:extLst>
          </p:cNvPr>
          <p:cNvSpPr/>
          <p:nvPr userDrawn="1"/>
        </p:nvSpPr>
        <p:spPr>
          <a:xfrm>
            <a:off x="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pic>
        <p:nvPicPr>
          <p:cNvPr id="15" name="Picture 14">
            <a:extLst>
              <a:ext uri="{FF2B5EF4-FFF2-40B4-BE49-F238E27FC236}">
                <a16:creationId xmlns:a16="http://schemas.microsoft.com/office/drawing/2014/main" id="{39F0BE43-C49A-4C63-A33D-824DA1D4D685}"/>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3" name="Straight Connector 12">
            <a:extLst>
              <a:ext uri="{FF2B5EF4-FFF2-40B4-BE49-F238E27FC236}">
                <a16:creationId xmlns:a16="http://schemas.microsoft.com/office/drawing/2014/main" id="{20E47619-7519-4FA5-9F2D-0356B85D4ECF}"/>
              </a:ext>
            </a:extLst>
          </p:cNvPr>
          <p:cNvCxnSpPr>
            <a:cxnSpLocks/>
          </p:cNvCxnSpPr>
          <p:nvPr userDrawn="1"/>
        </p:nvCxnSpPr>
        <p:spPr>
          <a:xfrm>
            <a:off x="301658" y="6587928"/>
            <a:ext cx="116751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6C8ED7C-E248-4EF4-B4B4-D39DFB3D6D61}"/>
              </a:ext>
            </a:extLst>
          </p:cNvPr>
          <p:cNvCxnSpPr>
            <a:cxnSpLocks/>
          </p:cNvCxnSpPr>
          <p:nvPr userDrawn="1"/>
        </p:nvCxnSpPr>
        <p:spPr>
          <a:xfrm>
            <a:off x="473" y="6311604"/>
            <a:ext cx="12191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DA5912B9-BB98-42B4-9761-0286EDB9BD85}"/>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tx1">
                    <a:lumMod val="85000"/>
                    <a:lumOff val="15000"/>
                  </a:schemeClr>
                </a:solidFill>
              </a:defRPr>
            </a:lvl1pPr>
          </a:lstStyle>
          <a:p>
            <a:fld id="{17A2789E-03B2-9E49-90CA-5B3549D9516F}" type="slidenum">
              <a:rPr lang="en-US" smtClean="0"/>
              <a:pPr/>
              <a:t>‹#›</a:t>
            </a:fld>
            <a:endParaRPr lang="en-US" dirty="0"/>
          </a:p>
        </p:txBody>
      </p:sp>
      <p:pic>
        <p:nvPicPr>
          <p:cNvPr id="8" name="Picture 7">
            <a:extLst>
              <a:ext uri="{FF2B5EF4-FFF2-40B4-BE49-F238E27FC236}">
                <a16:creationId xmlns:a16="http://schemas.microsoft.com/office/drawing/2014/main" id="{7E9961D1-830B-4163-8A37-4FC034121C54}"/>
              </a:ext>
            </a:extLst>
          </p:cNvPr>
          <p:cNvPicPr>
            <a:picLocks noChangeAspect="1"/>
          </p:cNvPicPr>
          <p:nvPr userDrawn="1"/>
        </p:nvPicPr>
        <p:blipFill>
          <a:blip r:embed="rId3"/>
          <a:stretch>
            <a:fillRect/>
          </a:stretch>
        </p:blipFill>
        <p:spPr>
          <a:xfrm>
            <a:off x="223141" y="14287"/>
            <a:ext cx="749808" cy="730581"/>
          </a:xfrm>
          <a:prstGeom prst="rect">
            <a:avLst/>
          </a:prstGeom>
        </p:spPr>
      </p:pic>
    </p:spTree>
    <p:extLst>
      <p:ext uri="{BB962C8B-B14F-4D97-AF65-F5344CB8AC3E}">
        <p14:creationId xmlns:p14="http://schemas.microsoft.com/office/powerpoint/2010/main" val="1725687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General Blank Foot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BB061E-B291-7A33-75B0-8AA8C1CF65B5}"/>
              </a:ext>
            </a:extLst>
          </p:cNvPr>
          <p:cNvSpPr/>
          <p:nvPr userDrawn="1"/>
        </p:nvSpPr>
        <p:spPr>
          <a:xfrm>
            <a:off x="609600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13" name="Rectangle 12">
            <a:extLst>
              <a:ext uri="{FF2B5EF4-FFF2-40B4-BE49-F238E27FC236}">
                <a16:creationId xmlns:a16="http://schemas.microsoft.com/office/drawing/2014/main" id="{F02251FA-A517-4B8A-A0BA-B2491E41658E}"/>
              </a:ext>
            </a:extLst>
          </p:cNvPr>
          <p:cNvSpPr/>
          <p:nvPr userDrawn="1"/>
        </p:nvSpPr>
        <p:spPr>
          <a:xfrm>
            <a:off x="0" y="6311239"/>
            <a:ext cx="12192000" cy="5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F955B87A-A4CB-42E1-A91D-645D0C9E23C7}"/>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5" name="Straight Connector 14">
            <a:extLst>
              <a:ext uri="{FF2B5EF4-FFF2-40B4-BE49-F238E27FC236}">
                <a16:creationId xmlns:a16="http://schemas.microsoft.com/office/drawing/2014/main" id="{1BDA863A-768F-4A06-AE00-65692DEE930B}"/>
              </a:ext>
            </a:extLst>
          </p:cNvPr>
          <p:cNvCxnSpPr>
            <a:cxnSpLocks/>
          </p:cNvCxnSpPr>
          <p:nvPr userDrawn="1"/>
        </p:nvCxnSpPr>
        <p:spPr>
          <a:xfrm>
            <a:off x="301658" y="6587928"/>
            <a:ext cx="116751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A9467FE-7A78-47B2-AA54-66304211E60D}"/>
              </a:ext>
            </a:extLst>
          </p:cNvPr>
          <p:cNvCxnSpPr>
            <a:cxnSpLocks/>
          </p:cNvCxnSpPr>
          <p:nvPr userDrawn="1"/>
        </p:nvCxnSpPr>
        <p:spPr>
          <a:xfrm>
            <a:off x="473" y="6311604"/>
            <a:ext cx="12191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147964AA-CB8B-4CA7-86C5-74EC0A4AB20B}"/>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tx1">
                    <a:lumMod val="85000"/>
                    <a:lumOff val="15000"/>
                  </a:schemeClr>
                </a:solidFill>
              </a:defRPr>
            </a:lvl1pPr>
          </a:lstStyle>
          <a:p>
            <a:fld id="{17A2789E-03B2-9E49-90CA-5B3549D9516F}" type="slidenum">
              <a:rPr lang="en-US" smtClean="0"/>
              <a:pPr/>
              <a:t>‹#›</a:t>
            </a:fld>
            <a:endParaRPr lang="en-US" dirty="0"/>
          </a:p>
        </p:txBody>
      </p:sp>
    </p:spTree>
    <p:extLst>
      <p:ext uri="{BB962C8B-B14F-4D97-AF65-F5344CB8AC3E}">
        <p14:creationId xmlns:p14="http://schemas.microsoft.com/office/powerpoint/2010/main" val="235456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General Black Foot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7D141AD-D6D1-5195-B761-AC8EFBB0938F}"/>
              </a:ext>
            </a:extLst>
          </p:cNvPr>
          <p:cNvSpPr/>
          <p:nvPr userDrawn="1"/>
        </p:nvSpPr>
        <p:spPr>
          <a:xfrm>
            <a:off x="0" y="6311239"/>
            <a:ext cx="12192000" cy="5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E8A1A03A-6023-4E9A-B0B9-A23CBFE71F95}"/>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Slide Number Placeholder 5">
            <a:extLst>
              <a:ext uri="{FF2B5EF4-FFF2-40B4-BE49-F238E27FC236}">
                <a16:creationId xmlns:a16="http://schemas.microsoft.com/office/drawing/2014/main" id="{E3061A94-4FC2-443F-9ED4-93CFE56CA976}"/>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9" name="Picture 8">
            <a:extLst>
              <a:ext uri="{FF2B5EF4-FFF2-40B4-BE49-F238E27FC236}">
                <a16:creationId xmlns:a16="http://schemas.microsoft.com/office/drawing/2014/main" id="{D1955759-BB05-4EA7-902E-E1E892A02EA5}"/>
              </a:ext>
            </a:extLst>
          </p:cNvPr>
          <p:cNvPicPr>
            <a:picLocks noChangeAspect="1"/>
          </p:cNvPicPr>
          <p:nvPr userDrawn="1"/>
        </p:nvPicPr>
        <p:blipFill>
          <a:blip r:embed="rId2"/>
          <a:stretch>
            <a:fillRect/>
          </a:stretch>
        </p:blipFill>
        <p:spPr>
          <a:xfrm>
            <a:off x="10604642" y="272084"/>
            <a:ext cx="1146089" cy="365125"/>
          </a:xfrm>
          <a:prstGeom prst="rect">
            <a:avLst/>
          </a:prstGeom>
        </p:spPr>
      </p:pic>
      <p:pic>
        <p:nvPicPr>
          <p:cNvPr id="6" name="Picture 5">
            <a:extLst>
              <a:ext uri="{FF2B5EF4-FFF2-40B4-BE49-F238E27FC236}">
                <a16:creationId xmlns:a16="http://schemas.microsoft.com/office/drawing/2014/main" id="{826FB21F-668D-4614-9BBC-873F455EC123}"/>
              </a:ext>
            </a:extLst>
          </p:cNvPr>
          <p:cNvPicPr>
            <a:picLocks noChangeAspect="1"/>
          </p:cNvPicPr>
          <p:nvPr userDrawn="1"/>
        </p:nvPicPr>
        <p:blipFill>
          <a:blip r:embed="rId3"/>
          <a:stretch>
            <a:fillRect/>
          </a:stretch>
        </p:blipFill>
        <p:spPr>
          <a:xfrm>
            <a:off x="225171" y="18188"/>
            <a:ext cx="752580" cy="743054"/>
          </a:xfrm>
          <a:prstGeom prst="rect">
            <a:avLst/>
          </a:prstGeom>
        </p:spPr>
      </p:pic>
      <p:sp>
        <p:nvSpPr>
          <p:cNvPr id="7" name="Text Placeholder 2">
            <a:extLst>
              <a:ext uri="{FF2B5EF4-FFF2-40B4-BE49-F238E27FC236}">
                <a16:creationId xmlns:a16="http://schemas.microsoft.com/office/drawing/2014/main" id="{3837C7CF-334D-4F35-9759-3E144D03822A}"/>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704188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General Black Foot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6319F0-EA2E-F0F0-7D9D-2DB51A0C4EC5}"/>
              </a:ext>
            </a:extLst>
          </p:cNvPr>
          <p:cNvSpPr/>
          <p:nvPr userDrawn="1"/>
        </p:nvSpPr>
        <p:spPr>
          <a:xfrm>
            <a:off x="609600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10" name="Rectangle 9">
            <a:extLst>
              <a:ext uri="{FF2B5EF4-FFF2-40B4-BE49-F238E27FC236}">
                <a16:creationId xmlns:a16="http://schemas.microsoft.com/office/drawing/2014/main" id="{97D141AD-D6D1-5195-B761-AC8EFBB0938F}"/>
              </a:ext>
            </a:extLst>
          </p:cNvPr>
          <p:cNvSpPr/>
          <p:nvPr userDrawn="1"/>
        </p:nvSpPr>
        <p:spPr>
          <a:xfrm>
            <a:off x="0" y="6320118"/>
            <a:ext cx="12192000" cy="5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B138FF2F-2683-686C-A202-811C0BD75E65}"/>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481EAD46-820C-4F2A-B248-8FF54C1CA589}"/>
              </a:ext>
            </a:extLst>
          </p:cNvPr>
          <p:cNvPicPr>
            <a:picLocks noChangeAspect="1"/>
          </p:cNvPicPr>
          <p:nvPr userDrawn="1"/>
        </p:nvPicPr>
        <p:blipFill>
          <a:blip r:embed="rId2"/>
          <a:stretch>
            <a:fillRect/>
          </a:stretch>
        </p:blipFill>
        <p:spPr>
          <a:xfrm>
            <a:off x="10604642" y="272084"/>
            <a:ext cx="1146089" cy="365125"/>
          </a:xfrm>
          <a:prstGeom prst="rect">
            <a:avLst/>
          </a:prstGeom>
        </p:spPr>
      </p:pic>
      <p:sp>
        <p:nvSpPr>
          <p:cNvPr id="8" name="Slide Number Placeholder 5">
            <a:extLst>
              <a:ext uri="{FF2B5EF4-FFF2-40B4-BE49-F238E27FC236}">
                <a16:creationId xmlns:a16="http://schemas.microsoft.com/office/drawing/2014/main" id="{7C218B11-F1E6-466C-9006-97E1E41EC8AA}"/>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7" name="Picture 6">
            <a:extLst>
              <a:ext uri="{FF2B5EF4-FFF2-40B4-BE49-F238E27FC236}">
                <a16:creationId xmlns:a16="http://schemas.microsoft.com/office/drawing/2014/main" id="{82837C0A-46A1-4497-938E-CD0C5A86579B}"/>
              </a:ext>
            </a:extLst>
          </p:cNvPr>
          <p:cNvPicPr>
            <a:picLocks noChangeAspect="1"/>
          </p:cNvPicPr>
          <p:nvPr userDrawn="1"/>
        </p:nvPicPr>
        <p:blipFill>
          <a:blip r:embed="rId3"/>
          <a:stretch>
            <a:fillRect/>
          </a:stretch>
        </p:blipFill>
        <p:spPr>
          <a:xfrm>
            <a:off x="225171" y="18188"/>
            <a:ext cx="752580" cy="743054"/>
          </a:xfrm>
          <a:prstGeom prst="rect">
            <a:avLst/>
          </a:prstGeom>
        </p:spPr>
      </p:pic>
      <p:sp>
        <p:nvSpPr>
          <p:cNvPr id="9" name="Text Placeholder 2">
            <a:extLst>
              <a:ext uri="{FF2B5EF4-FFF2-40B4-BE49-F238E27FC236}">
                <a16:creationId xmlns:a16="http://schemas.microsoft.com/office/drawing/2014/main" id="{6EFE08A1-2934-4438-9EA5-1696A5026DA2}"/>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3353461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General Teal Foot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gradFill flip="none" rotWithShape="1">
            <a:gsLst>
              <a:gs pos="0">
                <a:schemeClr val="tx1">
                  <a:tint val="66000"/>
                  <a:satMod val="160000"/>
                </a:schemeClr>
              </a:gs>
              <a:gs pos="0">
                <a:srgbClr val="00BA93"/>
              </a:gs>
              <a:gs pos="100000">
                <a:srgbClr val="008B6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CC54600A-B6B3-4EE7-9393-D8168EC670C5}"/>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1" name="Straight Connector 10">
            <a:extLst>
              <a:ext uri="{FF2B5EF4-FFF2-40B4-BE49-F238E27FC236}">
                <a16:creationId xmlns:a16="http://schemas.microsoft.com/office/drawing/2014/main" id="{604FA1F3-4A80-40FF-BE5A-46B6A46632B3}"/>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21F5F62-89C2-4CBE-9E39-829A2CAF5B47}"/>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7" name="Picture 6">
            <a:extLst>
              <a:ext uri="{FF2B5EF4-FFF2-40B4-BE49-F238E27FC236}">
                <a16:creationId xmlns:a16="http://schemas.microsoft.com/office/drawing/2014/main" id="{6608DED7-2445-47FC-A93A-F0C84BEA2079}"/>
              </a:ext>
            </a:extLst>
          </p:cNvPr>
          <p:cNvPicPr>
            <a:picLocks noChangeAspect="1"/>
          </p:cNvPicPr>
          <p:nvPr userDrawn="1"/>
        </p:nvPicPr>
        <p:blipFill>
          <a:blip r:embed="rId3"/>
          <a:stretch>
            <a:fillRect/>
          </a:stretch>
        </p:blipFill>
        <p:spPr>
          <a:xfrm>
            <a:off x="225171" y="18188"/>
            <a:ext cx="752580" cy="743054"/>
          </a:xfrm>
          <a:prstGeom prst="rect">
            <a:avLst/>
          </a:prstGeom>
        </p:spPr>
      </p:pic>
      <p:sp>
        <p:nvSpPr>
          <p:cNvPr id="8" name="Text Placeholder 2">
            <a:extLst>
              <a:ext uri="{FF2B5EF4-FFF2-40B4-BE49-F238E27FC236}">
                <a16:creationId xmlns:a16="http://schemas.microsoft.com/office/drawing/2014/main" id="{B6DEF512-3AD0-4860-AA29-DC2566C0609B}"/>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33203898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General Teal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9DD8D9-5063-D91C-A219-B68871D6C535}"/>
              </a:ext>
            </a:extLst>
          </p:cNvPr>
          <p:cNvSpPr/>
          <p:nvPr userDrawn="1"/>
        </p:nvSpPr>
        <p:spPr>
          <a:xfrm>
            <a:off x="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gradFill flip="none" rotWithShape="1">
            <a:gsLst>
              <a:gs pos="0">
                <a:schemeClr val="tx1">
                  <a:tint val="66000"/>
                  <a:satMod val="160000"/>
                </a:schemeClr>
              </a:gs>
              <a:gs pos="0">
                <a:srgbClr val="00BA93"/>
              </a:gs>
              <a:gs pos="100000">
                <a:srgbClr val="008B6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4129D999-2A98-4200-AD13-A9DC417CF41E}"/>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5" name="Straight Connector 14">
            <a:extLst>
              <a:ext uri="{FF2B5EF4-FFF2-40B4-BE49-F238E27FC236}">
                <a16:creationId xmlns:a16="http://schemas.microsoft.com/office/drawing/2014/main" id="{8259134F-BD02-4BC0-B2CE-0A0FA588790A}"/>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37404ABA-517C-4C78-A393-1663B23883B0}"/>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9" name="Picture 8">
            <a:extLst>
              <a:ext uri="{FF2B5EF4-FFF2-40B4-BE49-F238E27FC236}">
                <a16:creationId xmlns:a16="http://schemas.microsoft.com/office/drawing/2014/main" id="{1C236C65-B947-4047-B2C5-14D9A653F403}"/>
              </a:ext>
            </a:extLst>
          </p:cNvPr>
          <p:cNvPicPr>
            <a:picLocks noChangeAspect="1"/>
          </p:cNvPicPr>
          <p:nvPr userDrawn="1"/>
        </p:nvPicPr>
        <p:blipFill>
          <a:blip r:embed="rId3"/>
          <a:stretch>
            <a:fillRect/>
          </a:stretch>
        </p:blipFill>
        <p:spPr>
          <a:xfrm>
            <a:off x="223141" y="14287"/>
            <a:ext cx="749808" cy="730581"/>
          </a:xfrm>
          <a:prstGeom prst="rect">
            <a:avLst/>
          </a:prstGeom>
        </p:spPr>
      </p:pic>
      <p:sp>
        <p:nvSpPr>
          <p:cNvPr id="8" name="Text Placeholder 2">
            <a:extLst>
              <a:ext uri="{FF2B5EF4-FFF2-40B4-BE49-F238E27FC236}">
                <a16:creationId xmlns:a16="http://schemas.microsoft.com/office/drawing/2014/main" id="{0F2E6C44-7FB4-4C3B-9537-9213BDF1CD84}"/>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3725851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General Teal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9DD8D9-5063-D91C-A219-B68871D6C535}"/>
              </a:ext>
            </a:extLst>
          </p:cNvPr>
          <p:cNvSpPr/>
          <p:nvPr userDrawn="1"/>
        </p:nvSpPr>
        <p:spPr>
          <a:xfrm>
            <a:off x="609600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gradFill flip="none" rotWithShape="1">
            <a:gsLst>
              <a:gs pos="0">
                <a:schemeClr val="tx1">
                  <a:tint val="66000"/>
                  <a:satMod val="160000"/>
                </a:schemeClr>
              </a:gs>
              <a:gs pos="0">
                <a:srgbClr val="00BA93"/>
              </a:gs>
              <a:gs pos="100000">
                <a:srgbClr val="008B6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D08142F8-562A-426F-8681-D85DA696D482}"/>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5" name="Straight Connector 14">
            <a:extLst>
              <a:ext uri="{FF2B5EF4-FFF2-40B4-BE49-F238E27FC236}">
                <a16:creationId xmlns:a16="http://schemas.microsoft.com/office/drawing/2014/main" id="{C8068D8C-5F17-4B99-B98F-09A57CE2C0BB}"/>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6CEBFC07-47AD-4F35-929E-4D715196E21E}"/>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8" name="Picture 7">
            <a:extLst>
              <a:ext uri="{FF2B5EF4-FFF2-40B4-BE49-F238E27FC236}">
                <a16:creationId xmlns:a16="http://schemas.microsoft.com/office/drawing/2014/main" id="{6CA07B2C-A311-420A-B7F7-29300B6892BC}"/>
              </a:ext>
            </a:extLst>
          </p:cNvPr>
          <p:cNvPicPr>
            <a:picLocks noChangeAspect="1"/>
          </p:cNvPicPr>
          <p:nvPr userDrawn="1"/>
        </p:nvPicPr>
        <p:blipFill>
          <a:blip r:embed="rId3"/>
          <a:stretch>
            <a:fillRect/>
          </a:stretch>
        </p:blipFill>
        <p:spPr>
          <a:xfrm>
            <a:off x="225171" y="18188"/>
            <a:ext cx="752580" cy="743054"/>
          </a:xfrm>
          <a:prstGeom prst="rect">
            <a:avLst/>
          </a:prstGeom>
        </p:spPr>
      </p:pic>
      <p:sp>
        <p:nvSpPr>
          <p:cNvPr id="9" name="Text Placeholder 2">
            <a:extLst>
              <a:ext uri="{FF2B5EF4-FFF2-40B4-BE49-F238E27FC236}">
                <a16:creationId xmlns:a16="http://schemas.microsoft.com/office/drawing/2014/main" id="{C511CA5B-C2A7-49AF-8BDB-B92783F587E4}"/>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412196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General Teal Foot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CC54600A-B6B3-4EE7-9393-D8168EC670C5}"/>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1" name="Straight Connector 10">
            <a:extLst>
              <a:ext uri="{FF2B5EF4-FFF2-40B4-BE49-F238E27FC236}">
                <a16:creationId xmlns:a16="http://schemas.microsoft.com/office/drawing/2014/main" id="{3BFFF71E-D198-4656-B975-8253B55B6847}"/>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F0CD653F-AC5E-42E0-96FB-9282EA842296}"/>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7" name="Picture 6">
            <a:extLst>
              <a:ext uri="{FF2B5EF4-FFF2-40B4-BE49-F238E27FC236}">
                <a16:creationId xmlns:a16="http://schemas.microsoft.com/office/drawing/2014/main" id="{51FE6AC3-2321-4CCF-9084-F547CB4C6D91}"/>
              </a:ext>
            </a:extLst>
          </p:cNvPr>
          <p:cNvPicPr>
            <a:picLocks noChangeAspect="1"/>
          </p:cNvPicPr>
          <p:nvPr userDrawn="1"/>
        </p:nvPicPr>
        <p:blipFill>
          <a:blip r:embed="rId3"/>
          <a:stretch>
            <a:fillRect/>
          </a:stretch>
        </p:blipFill>
        <p:spPr>
          <a:xfrm>
            <a:off x="225171" y="18188"/>
            <a:ext cx="752580" cy="743054"/>
          </a:xfrm>
          <a:prstGeom prst="rect">
            <a:avLst/>
          </a:prstGeom>
        </p:spPr>
      </p:pic>
      <p:sp>
        <p:nvSpPr>
          <p:cNvPr id="8" name="Text Placeholder 2">
            <a:extLst>
              <a:ext uri="{FF2B5EF4-FFF2-40B4-BE49-F238E27FC236}">
                <a16:creationId xmlns:a16="http://schemas.microsoft.com/office/drawing/2014/main" id="{150E0933-8EB8-4ABD-BB48-318DF44470CC}"/>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1085562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General Teal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9DD8D9-5063-D91C-A219-B68871D6C535}"/>
              </a:ext>
            </a:extLst>
          </p:cNvPr>
          <p:cNvSpPr/>
          <p:nvPr userDrawn="1"/>
        </p:nvSpPr>
        <p:spPr>
          <a:xfrm>
            <a:off x="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4129D999-2A98-4200-AD13-A9DC417CF41E}"/>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5" name="Straight Connector 14">
            <a:extLst>
              <a:ext uri="{FF2B5EF4-FFF2-40B4-BE49-F238E27FC236}">
                <a16:creationId xmlns:a16="http://schemas.microsoft.com/office/drawing/2014/main" id="{40BA219A-CB14-43A7-8F83-DC71C239B4B1}"/>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C495293E-61EE-4DD8-957B-7FCFC4ECA8E3}"/>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8" name="Picture 7">
            <a:extLst>
              <a:ext uri="{FF2B5EF4-FFF2-40B4-BE49-F238E27FC236}">
                <a16:creationId xmlns:a16="http://schemas.microsoft.com/office/drawing/2014/main" id="{6907CCC3-4183-4DFF-B12D-A7CB6EA2C49F}"/>
              </a:ext>
            </a:extLst>
          </p:cNvPr>
          <p:cNvPicPr>
            <a:picLocks noChangeAspect="1"/>
          </p:cNvPicPr>
          <p:nvPr userDrawn="1"/>
        </p:nvPicPr>
        <p:blipFill>
          <a:blip r:embed="rId3"/>
          <a:stretch>
            <a:fillRect/>
          </a:stretch>
        </p:blipFill>
        <p:spPr>
          <a:xfrm>
            <a:off x="223141" y="14287"/>
            <a:ext cx="749808" cy="730581"/>
          </a:xfrm>
          <a:prstGeom prst="rect">
            <a:avLst/>
          </a:prstGeom>
        </p:spPr>
      </p:pic>
      <p:sp>
        <p:nvSpPr>
          <p:cNvPr id="9" name="Text Placeholder 2">
            <a:extLst>
              <a:ext uri="{FF2B5EF4-FFF2-40B4-BE49-F238E27FC236}">
                <a16:creationId xmlns:a16="http://schemas.microsoft.com/office/drawing/2014/main" id="{F79C028E-06C3-426C-A8E9-5B4A318D711D}"/>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12597438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2_General Teal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9DD8D9-5063-D91C-A219-B68871D6C535}"/>
              </a:ext>
            </a:extLst>
          </p:cNvPr>
          <p:cNvSpPr/>
          <p:nvPr userDrawn="1"/>
        </p:nvSpPr>
        <p:spPr>
          <a:xfrm>
            <a:off x="609600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D08142F8-562A-426F-8681-D85DA696D482}"/>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5" name="Straight Connector 14">
            <a:extLst>
              <a:ext uri="{FF2B5EF4-FFF2-40B4-BE49-F238E27FC236}">
                <a16:creationId xmlns:a16="http://schemas.microsoft.com/office/drawing/2014/main" id="{77BC3DA5-8214-412F-9C20-FF0BBC6A87ED}"/>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A039507F-1D6C-41A5-9A39-44467FB89D27}"/>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8" name="Picture 7">
            <a:extLst>
              <a:ext uri="{FF2B5EF4-FFF2-40B4-BE49-F238E27FC236}">
                <a16:creationId xmlns:a16="http://schemas.microsoft.com/office/drawing/2014/main" id="{FA2727AA-9CF6-45A0-BC8D-F66D71C10363}"/>
              </a:ext>
            </a:extLst>
          </p:cNvPr>
          <p:cNvPicPr>
            <a:picLocks noChangeAspect="1"/>
          </p:cNvPicPr>
          <p:nvPr userDrawn="1"/>
        </p:nvPicPr>
        <p:blipFill>
          <a:blip r:embed="rId3"/>
          <a:stretch>
            <a:fillRect/>
          </a:stretch>
        </p:blipFill>
        <p:spPr>
          <a:xfrm>
            <a:off x="225171" y="18188"/>
            <a:ext cx="752580" cy="743054"/>
          </a:xfrm>
          <a:prstGeom prst="rect">
            <a:avLst/>
          </a:prstGeom>
        </p:spPr>
      </p:pic>
      <p:sp>
        <p:nvSpPr>
          <p:cNvPr id="9" name="Text Placeholder 2">
            <a:extLst>
              <a:ext uri="{FF2B5EF4-FFF2-40B4-BE49-F238E27FC236}">
                <a16:creationId xmlns:a16="http://schemas.microsoft.com/office/drawing/2014/main" id="{21BA3608-7242-4266-8DE4-A7FDE3556677}"/>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chemeClr val="bg1"/>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chemeClr val="bg1"/>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26832786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General Purple Foot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CC54600A-B6B3-4EE7-9393-D8168EC670C5}"/>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1" name="Straight Connector 10">
            <a:extLst>
              <a:ext uri="{FF2B5EF4-FFF2-40B4-BE49-F238E27FC236}">
                <a16:creationId xmlns:a16="http://schemas.microsoft.com/office/drawing/2014/main" id="{81312422-57BB-4D9A-AC29-0DC673CCE238}"/>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39EA7F1-AD8F-4359-AF8F-B6389738CF2B}"/>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7" name="Picture 6">
            <a:extLst>
              <a:ext uri="{FF2B5EF4-FFF2-40B4-BE49-F238E27FC236}">
                <a16:creationId xmlns:a16="http://schemas.microsoft.com/office/drawing/2014/main" id="{B401FDE5-B847-48DE-9680-34AC9BA6A8D5}"/>
              </a:ext>
            </a:extLst>
          </p:cNvPr>
          <p:cNvPicPr>
            <a:picLocks noChangeAspect="1"/>
          </p:cNvPicPr>
          <p:nvPr userDrawn="1"/>
        </p:nvPicPr>
        <p:blipFill>
          <a:blip r:embed="rId3"/>
          <a:stretch>
            <a:fillRect/>
          </a:stretch>
        </p:blipFill>
        <p:spPr>
          <a:xfrm>
            <a:off x="225171" y="18188"/>
            <a:ext cx="752580" cy="743054"/>
          </a:xfrm>
          <a:prstGeom prst="rect">
            <a:avLst/>
          </a:prstGeom>
        </p:spPr>
      </p:pic>
      <p:sp>
        <p:nvSpPr>
          <p:cNvPr id="8" name="Text Placeholder 2">
            <a:extLst>
              <a:ext uri="{FF2B5EF4-FFF2-40B4-BE49-F238E27FC236}">
                <a16:creationId xmlns:a16="http://schemas.microsoft.com/office/drawing/2014/main" id="{65350705-0D10-4163-BF32-CD4207921D7F}"/>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6071278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General Purple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9DD8D9-5063-D91C-A219-B68871D6C535}"/>
              </a:ext>
            </a:extLst>
          </p:cNvPr>
          <p:cNvSpPr/>
          <p:nvPr userDrawn="1"/>
        </p:nvSpPr>
        <p:spPr>
          <a:xfrm>
            <a:off x="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4129D999-2A98-4200-AD13-A9DC417CF41E}"/>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5" name="Straight Connector 14">
            <a:extLst>
              <a:ext uri="{FF2B5EF4-FFF2-40B4-BE49-F238E27FC236}">
                <a16:creationId xmlns:a16="http://schemas.microsoft.com/office/drawing/2014/main" id="{6EA72B28-B78E-471B-92AB-702883254E72}"/>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00717149-E7C0-48FD-A612-854F09F4CAE3}"/>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8" name="Picture 7">
            <a:extLst>
              <a:ext uri="{FF2B5EF4-FFF2-40B4-BE49-F238E27FC236}">
                <a16:creationId xmlns:a16="http://schemas.microsoft.com/office/drawing/2014/main" id="{1E750DF8-4400-4AAB-946C-FE6D4AB781FD}"/>
              </a:ext>
            </a:extLst>
          </p:cNvPr>
          <p:cNvPicPr>
            <a:picLocks noChangeAspect="1"/>
          </p:cNvPicPr>
          <p:nvPr userDrawn="1"/>
        </p:nvPicPr>
        <p:blipFill>
          <a:blip r:embed="rId3"/>
          <a:stretch>
            <a:fillRect/>
          </a:stretch>
        </p:blipFill>
        <p:spPr>
          <a:xfrm>
            <a:off x="223141" y="14287"/>
            <a:ext cx="749808" cy="730581"/>
          </a:xfrm>
          <a:prstGeom prst="rect">
            <a:avLst/>
          </a:prstGeom>
        </p:spPr>
      </p:pic>
      <p:sp>
        <p:nvSpPr>
          <p:cNvPr id="9" name="Text Placeholder 2">
            <a:extLst>
              <a:ext uri="{FF2B5EF4-FFF2-40B4-BE49-F238E27FC236}">
                <a16:creationId xmlns:a16="http://schemas.microsoft.com/office/drawing/2014/main" id="{3B4CD605-5D3E-41BC-AF51-11A03121B9EE}"/>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39482532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3_General Purple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9DD8D9-5063-D91C-A219-B68871D6C535}"/>
              </a:ext>
            </a:extLst>
          </p:cNvPr>
          <p:cNvSpPr/>
          <p:nvPr userDrawn="1"/>
        </p:nvSpPr>
        <p:spPr>
          <a:xfrm>
            <a:off x="609600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D08142F8-562A-426F-8681-D85DA696D482}"/>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5" name="Straight Connector 14">
            <a:extLst>
              <a:ext uri="{FF2B5EF4-FFF2-40B4-BE49-F238E27FC236}">
                <a16:creationId xmlns:a16="http://schemas.microsoft.com/office/drawing/2014/main" id="{457E4E09-695F-4F0E-A545-2F5DF54EC7B7}"/>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9C3929A9-137C-4CC3-B264-935058629E66}"/>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8" name="Picture 7">
            <a:extLst>
              <a:ext uri="{FF2B5EF4-FFF2-40B4-BE49-F238E27FC236}">
                <a16:creationId xmlns:a16="http://schemas.microsoft.com/office/drawing/2014/main" id="{B3165D1E-6683-41FF-A972-8B565CB6B622}"/>
              </a:ext>
            </a:extLst>
          </p:cNvPr>
          <p:cNvPicPr>
            <a:picLocks noChangeAspect="1"/>
          </p:cNvPicPr>
          <p:nvPr userDrawn="1"/>
        </p:nvPicPr>
        <p:blipFill>
          <a:blip r:embed="rId3"/>
          <a:stretch>
            <a:fillRect/>
          </a:stretch>
        </p:blipFill>
        <p:spPr>
          <a:xfrm>
            <a:off x="225171" y="18188"/>
            <a:ext cx="752580" cy="743054"/>
          </a:xfrm>
          <a:prstGeom prst="rect">
            <a:avLst/>
          </a:prstGeom>
        </p:spPr>
      </p:pic>
      <p:sp>
        <p:nvSpPr>
          <p:cNvPr id="9" name="Text Placeholder 2">
            <a:extLst>
              <a:ext uri="{FF2B5EF4-FFF2-40B4-BE49-F238E27FC236}">
                <a16:creationId xmlns:a16="http://schemas.microsoft.com/office/drawing/2014/main" id="{B15285B3-8353-452B-AB33-92439C7ADC2C}"/>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30874503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General Orange Foot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CC54600A-B6B3-4EE7-9393-D8168EC670C5}"/>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1" name="Straight Connector 10">
            <a:extLst>
              <a:ext uri="{FF2B5EF4-FFF2-40B4-BE49-F238E27FC236}">
                <a16:creationId xmlns:a16="http://schemas.microsoft.com/office/drawing/2014/main" id="{056FC3F6-5A39-4F05-8112-A09D1432474D}"/>
              </a:ext>
            </a:extLst>
          </p:cNvPr>
          <p:cNvCxnSpPr>
            <a:cxnSpLocks/>
          </p:cNvCxnSpPr>
          <p:nvPr userDrawn="1"/>
        </p:nvCxnSpPr>
        <p:spPr>
          <a:xfrm>
            <a:off x="301658" y="6587928"/>
            <a:ext cx="116751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DE3056F5-A99B-4FC1-8DBB-3CEDA4F7B370}"/>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tx1">
                    <a:lumMod val="85000"/>
                    <a:lumOff val="15000"/>
                  </a:schemeClr>
                </a:solidFill>
              </a:defRPr>
            </a:lvl1pPr>
          </a:lstStyle>
          <a:p>
            <a:fld id="{17A2789E-03B2-9E49-90CA-5B3549D9516F}" type="slidenum">
              <a:rPr lang="en-US" smtClean="0"/>
              <a:pPr/>
              <a:t>‹#›</a:t>
            </a:fld>
            <a:endParaRPr lang="en-US" dirty="0"/>
          </a:p>
        </p:txBody>
      </p:sp>
      <p:pic>
        <p:nvPicPr>
          <p:cNvPr id="7" name="Picture 6">
            <a:extLst>
              <a:ext uri="{FF2B5EF4-FFF2-40B4-BE49-F238E27FC236}">
                <a16:creationId xmlns:a16="http://schemas.microsoft.com/office/drawing/2014/main" id="{70E9183C-8A8A-49DE-8DD9-4D61D1792FFD}"/>
              </a:ext>
            </a:extLst>
          </p:cNvPr>
          <p:cNvPicPr>
            <a:picLocks noChangeAspect="1"/>
          </p:cNvPicPr>
          <p:nvPr userDrawn="1"/>
        </p:nvPicPr>
        <p:blipFill>
          <a:blip r:embed="rId3"/>
          <a:stretch>
            <a:fillRect/>
          </a:stretch>
        </p:blipFill>
        <p:spPr>
          <a:xfrm>
            <a:off x="225171" y="18188"/>
            <a:ext cx="752580" cy="743054"/>
          </a:xfrm>
          <a:prstGeom prst="rect">
            <a:avLst/>
          </a:prstGeom>
        </p:spPr>
      </p:pic>
      <p:sp>
        <p:nvSpPr>
          <p:cNvPr id="8" name="Text Placeholder 2">
            <a:extLst>
              <a:ext uri="{FF2B5EF4-FFF2-40B4-BE49-F238E27FC236}">
                <a16:creationId xmlns:a16="http://schemas.microsoft.com/office/drawing/2014/main" id="{C29A5119-5FE2-4B82-A815-12556B3DA1C9}"/>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chemeClr val="tx1"/>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chemeClr val="tx1"/>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40895932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9_General Orange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9DD8D9-5063-D91C-A219-B68871D6C535}"/>
              </a:ext>
            </a:extLst>
          </p:cNvPr>
          <p:cNvSpPr/>
          <p:nvPr userDrawn="1"/>
        </p:nvSpPr>
        <p:spPr>
          <a:xfrm>
            <a:off x="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4129D999-2A98-4200-AD13-A9DC417CF41E}"/>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5" name="Straight Connector 14">
            <a:extLst>
              <a:ext uri="{FF2B5EF4-FFF2-40B4-BE49-F238E27FC236}">
                <a16:creationId xmlns:a16="http://schemas.microsoft.com/office/drawing/2014/main" id="{A99F26AA-0725-466A-8A7B-BF546790C6BE}"/>
              </a:ext>
            </a:extLst>
          </p:cNvPr>
          <p:cNvCxnSpPr>
            <a:cxnSpLocks/>
          </p:cNvCxnSpPr>
          <p:nvPr userDrawn="1"/>
        </p:nvCxnSpPr>
        <p:spPr>
          <a:xfrm>
            <a:off x="301658" y="6587928"/>
            <a:ext cx="116751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7708D29B-636E-4629-9A36-21417726640B}"/>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tx1">
                    <a:lumMod val="85000"/>
                    <a:lumOff val="15000"/>
                  </a:schemeClr>
                </a:solidFill>
              </a:defRPr>
            </a:lvl1pPr>
          </a:lstStyle>
          <a:p>
            <a:fld id="{17A2789E-03B2-9E49-90CA-5B3549D9516F}" type="slidenum">
              <a:rPr lang="en-US" smtClean="0"/>
              <a:pPr/>
              <a:t>‹#›</a:t>
            </a:fld>
            <a:endParaRPr lang="en-US" dirty="0"/>
          </a:p>
        </p:txBody>
      </p:sp>
      <p:pic>
        <p:nvPicPr>
          <p:cNvPr id="8" name="Picture 7">
            <a:extLst>
              <a:ext uri="{FF2B5EF4-FFF2-40B4-BE49-F238E27FC236}">
                <a16:creationId xmlns:a16="http://schemas.microsoft.com/office/drawing/2014/main" id="{04B251A2-7C28-4174-9BBA-ECE3CBE0D7AB}"/>
              </a:ext>
            </a:extLst>
          </p:cNvPr>
          <p:cNvPicPr>
            <a:picLocks noChangeAspect="1"/>
          </p:cNvPicPr>
          <p:nvPr userDrawn="1"/>
        </p:nvPicPr>
        <p:blipFill>
          <a:blip r:embed="rId3"/>
          <a:stretch>
            <a:fillRect/>
          </a:stretch>
        </p:blipFill>
        <p:spPr>
          <a:xfrm>
            <a:off x="223141" y="14287"/>
            <a:ext cx="749808" cy="730581"/>
          </a:xfrm>
          <a:prstGeom prst="rect">
            <a:avLst/>
          </a:prstGeom>
        </p:spPr>
      </p:pic>
      <p:sp>
        <p:nvSpPr>
          <p:cNvPr id="9" name="Text Placeholder 2">
            <a:extLst>
              <a:ext uri="{FF2B5EF4-FFF2-40B4-BE49-F238E27FC236}">
                <a16:creationId xmlns:a16="http://schemas.microsoft.com/office/drawing/2014/main" id="{CC8F1169-B4EF-4AD5-AF91-067A11CA7B52}"/>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chemeClr val="tx1"/>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chemeClr val="tx1"/>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18155321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_General Orange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9DD8D9-5063-D91C-A219-B68871D6C535}"/>
              </a:ext>
            </a:extLst>
          </p:cNvPr>
          <p:cNvSpPr/>
          <p:nvPr userDrawn="1"/>
        </p:nvSpPr>
        <p:spPr>
          <a:xfrm>
            <a:off x="609600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D08142F8-562A-426F-8681-D85DA696D482}"/>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5" name="Straight Connector 14">
            <a:extLst>
              <a:ext uri="{FF2B5EF4-FFF2-40B4-BE49-F238E27FC236}">
                <a16:creationId xmlns:a16="http://schemas.microsoft.com/office/drawing/2014/main" id="{B125EA12-9BF1-4A69-955C-D640D2BA9FA4}"/>
              </a:ext>
            </a:extLst>
          </p:cNvPr>
          <p:cNvCxnSpPr>
            <a:cxnSpLocks/>
          </p:cNvCxnSpPr>
          <p:nvPr userDrawn="1"/>
        </p:nvCxnSpPr>
        <p:spPr>
          <a:xfrm>
            <a:off x="301658" y="6587928"/>
            <a:ext cx="116751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8061B5B6-19A3-4A2F-8331-486B1C2A75FC}"/>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tx1">
                    <a:lumMod val="85000"/>
                    <a:lumOff val="15000"/>
                  </a:schemeClr>
                </a:solidFill>
              </a:defRPr>
            </a:lvl1pPr>
          </a:lstStyle>
          <a:p>
            <a:fld id="{17A2789E-03B2-9E49-90CA-5B3549D9516F}" type="slidenum">
              <a:rPr lang="en-US" smtClean="0"/>
              <a:pPr/>
              <a:t>‹#›</a:t>
            </a:fld>
            <a:endParaRPr lang="en-US" dirty="0"/>
          </a:p>
        </p:txBody>
      </p:sp>
      <p:pic>
        <p:nvPicPr>
          <p:cNvPr id="8" name="Picture 7">
            <a:extLst>
              <a:ext uri="{FF2B5EF4-FFF2-40B4-BE49-F238E27FC236}">
                <a16:creationId xmlns:a16="http://schemas.microsoft.com/office/drawing/2014/main" id="{52E5D3A8-7A8D-40B2-8A97-A87F18A1AC16}"/>
              </a:ext>
            </a:extLst>
          </p:cNvPr>
          <p:cNvPicPr>
            <a:picLocks noChangeAspect="1"/>
          </p:cNvPicPr>
          <p:nvPr userDrawn="1"/>
        </p:nvPicPr>
        <p:blipFill>
          <a:blip r:embed="rId3"/>
          <a:stretch>
            <a:fillRect/>
          </a:stretch>
        </p:blipFill>
        <p:spPr>
          <a:xfrm>
            <a:off x="225171" y="18188"/>
            <a:ext cx="752580" cy="743054"/>
          </a:xfrm>
          <a:prstGeom prst="rect">
            <a:avLst/>
          </a:prstGeom>
        </p:spPr>
      </p:pic>
      <p:sp>
        <p:nvSpPr>
          <p:cNvPr id="9" name="Text Placeholder 2">
            <a:extLst>
              <a:ext uri="{FF2B5EF4-FFF2-40B4-BE49-F238E27FC236}">
                <a16:creationId xmlns:a16="http://schemas.microsoft.com/office/drawing/2014/main" id="{9BB4514A-B202-4DEB-B6E0-612C8560551F}"/>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chemeClr val="tx1"/>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chemeClr val="tx1"/>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12959962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5_General Blue Foot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CC54600A-B6B3-4EE7-9393-D8168EC670C5}"/>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1" name="Straight Connector 10">
            <a:extLst>
              <a:ext uri="{FF2B5EF4-FFF2-40B4-BE49-F238E27FC236}">
                <a16:creationId xmlns:a16="http://schemas.microsoft.com/office/drawing/2014/main" id="{63A62F94-BA28-4052-AB4C-3879AEB7BA89}"/>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F42014F-A1A1-4480-9781-013CCDEFC67F}"/>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7" name="Picture 6">
            <a:extLst>
              <a:ext uri="{FF2B5EF4-FFF2-40B4-BE49-F238E27FC236}">
                <a16:creationId xmlns:a16="http://schemas.microsoft.com/office/drawing/2014/main" id="{164E3BA4-5A97-4F80-AD53-ECACEC9A683A}"/>
              </a:ext>
            </a:extLst>
          </p:cNvPr>
          <p:cNvPicPr>
            <a:picLocks noChangeAspect="1"/>
          </p:cNvPicPr>
          <p:nvPr userDrawn="1"/>
        </p:nvPicPr>
        <p:blipFill>
          <a:blip r:embed="rId3"/>
          <a:stretch>
            <a:fillRect/>
          </a:stretch>
        </p:blipFill>
        <p:spPr>
          <a:xfrm>
            <a:off x="225171" y="18188"/>
            <a:ext cx="752580" cy="743054"/>
          </a:xfrm>
          <a:prstGeom prst="rect">
            <a:avLst/>
          </a:prstGeom>
        </p:spPr>
      </p:pic>
      <p:sp>
        <p:nvSpPr>
          <p:cNvPr id="8" name="Text Placeholder 2">
            <a:extLst>
              <a:ext uri="{FF2B5EF4-FFF2-40B4-BE49-F238E27FC236}">
                <a16:creationId xmlns:a16="http://schemas.microsoft.com/office/drawing/2014/main" id="{CF979704-EA50-4422-AE0A-5A28CA331E0F}"/>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28581304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0_General Blue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9DD8D9-5063-D91C-A219-B68871D6C535}"/>
              </a:ext>
            </a:extLst>
          </p:cNvPr>
          <p:cNvSpPr/>
          <p:nvPr userDrawn="1"/>
        </p:nvSpPr>
        <p:spPr>
          <a:xfrm>
            <a:off x="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4129D999-2A98-4200-AD13-A9DC417CF41E}"/>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5" name="Straight Connector 14">
            <a:extLst>
              <a:ext uri="{FF2B5EF4-FFF2-40B4-BE49-F238E27FC236}">
                <a16:creationId xmlns:a16="http://schemas.microsoft.com/office/drawing/2014/main" id="{409B4ACB-62EE-4F6D-B131-22ED4116F708}"/>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E317CCB0-31F9-465D-B64D-BF2B6A2E236E}"/>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8" name="Picture 7">
            <a:extLst>
              <a:ext uri="{FF2B5EF4-FFF2-40B4-BE49-F238E27FC236}">
                <a16:creationId xmlns:a16="http://schemas.microsoft.com/office/drawing/2014/main" id="{45CBFBBA-2C23-4BDB-B78A-A0104A3319FC}"/>
              </a:ext>
            </a:extLst>
          </p:cNvPr>
          <p:cNvPicPr>
            <a:picLocks noChangeAspect="1"/>
          </p:cNvPicPr>
          <p:nvPr userDrawn="1"/>
        </p:nvPicPr>
        <p:blipFill>
          <a:blip r:embed="rId3"/>
          <a:stretch>
            <a:fillRect/>
          </a:stretch>
        </p:blipFill>
        <p:spPr>
          <a:xfrm>
            <a:off x="223141" y="14287"/>
            <a:ext cx="749808" cy="730581"/>
          </a:xfrm>
          <a:prstGeom prst="rect">
            <a:avLst/>
          </a:prstGeom>
        </p:spPr>
      </p:pic>
      <p:sp>
        <p:nvSpPr>
          <p:cNvPr id="9" name="Text Placeholder 2">
            <a:extLst>
              <a:ext uri="{FF2B5EF4-FFF2-40B4-BE49-F238E27FC236}">
                <a16:creationId xmlns:a16="http://schemas.microsoft.com/office/drawing/2014/main" id="{6FFAABC8-4A05-4853-908B-F4A68DC33E26}"/>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15819939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General Blue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9DD8D9-5063-D91C-A219-B68871D6C535}"/>
              </a:ext>
            </a:extLst>
          </p:cNvPr>
          <p:cNvSpPr/>
          <p:nvPr userDrawn="1"/>
        </p:nvSpPr>
        <p:spPr>
          <a:xfrm>
            <a:off x="609600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D08142F8-562A-426F-8681-D85DA696D482}"/>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5" name="Straight Connector 14">
            <a:extLst>
              <a:ext uri="{FF2B5EF4-FFF2-40B4-BE49-F238E27FC236}">
                <a16:creationId xmlns:a16="http://schemas.microsoft.com/office/drawing/2014/main" id="{9C19A89E-F197-43FB-B3A2-2510F6816213}"/>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BBA58D76-960F-4D51-8113-9964003F57C2}"/>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8" name="Picture 7">
            <a:extLst>
              <a:ext uri="{FF2B5EF4-FFF2-40B4-BE49-F238E27FC236}">
                <a16:creationId xmlns:a16="http://schemas.microsoft.com/office/drawing/2014/main" id="{97951BD4-E810-44F5-BFD9-6691F270CC30}"/>
              </a:ext>
            </a:extLst>
          </p:cNvPr>
          <p:cNvPicPr>
            <a:picLocks noChangeAspect="1"/>
          </p:cNvPicPr>
          <p:nvPr userDrawn="1"/>
        </p:nvPicPr>
        <p:blipFill>
          <a:blip r:embed="rId3"/>
          <a:stretch>
            <a:fillRect/>
          </a:stretch>
        </p:blipFill>
        <p:spPr>
          <a:xfrm>
            <a:off x="225171" y="18188"/>
            <a:ext cx="752580" cy="743054"/>
          </a:xfrm>
          <a:prstGeom prst="rect">
            <a:avLst/>
          </a:prstGeom>
        </p:spPr>
      </p:pic>
      <p:sp>
        <p:nvSpPr>
          <p:cNvPr id="9" name="Text Placeholder 2">
            <a:extLst>
              <a:ext uri="{FF2B5EF4-FFF2-40B4-BE49-F238E27FC236}">
                <a16:creationId xmlns:a16="http://schemas.microsoft.com/office/drawing/2014/main" id="{2BB7A30B-7F37-4429-9700-F7722684CF52}"/>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21942341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6_General Gray Foot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CC54600A-B6B3-4EE7-9393-D8168EC670C5}"/>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1" name="Straight Connector 10">
            <a:extLst>
              <a:ext uri="{FF2B5EF4-FFF2-40B4-BE49-F238E27FC236}">
                <a16:creationId xmlns:a16="http://schemas.microsoft.com/office/drawing/2014/main" id="{74B71D73-3D1A-4A0C-8311-BA63E71A6B7C}"/>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35AA2229-01E2-455F-8444-7654293FBCF8}"/>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7" name="Picture 6">
            <a:extLst>
              <a:ext uri="{FF2B5EF4-FFF2-40B4-BE49-F238E27FC236}">
                <a16:creationId xmlns:a16="http://schemas.microsoft.com/office/drawing/2014/main" id="{EA3D3E26-C2C9-42B2-8B03-0865CD3DECC2}"/>
              </a:ext>
            </a:extLst>
          </p:cNvPr>
          <p:cNvPicPr>
            <a:picLocks noChangeAspect="1"/>
          </p:cNvPicPr>
          <p:nvPr userDrawn="1"/>
        </p:nvPicPr>
        <p:blipFill>
          <a:blip r:embed="rId3"/>
          <a:stretch>
            <a:fillRect/>
          </a:stretch>
        </p:blipFill>
        <p:spPr>
          <a:xfrm>
            <a:off x="225171" y="18188"/>
            <a:ext cx="752580" cy="743054"/>
          </a:xfrm>
          <a:prstGeom prst="rect">
            <a:avLst/>
          </a:prstGeom>
        </p:spPr>
      </p:pic>
      <p:sp>
        <p:nvSpPr>
          <p:cNvPr id="8" name="Text Placeholder 2">
            <a:extLst>
              <a:ext uri="{FF2B5EF4-FFF2-40B4-BE49-F238E27FC236}">
                <a16:creationId xmlns:a16="http://schemas.microsoft.com/office/drawing/2014/main" id="{55E92B57-2F3E-43CD-9A57-EA39E36C36B0}"/>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40628010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1_General Gray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9DD8D9-5063-D91C-A219-B68871D6C535}"/>
              </a:ext>
            </a:extLst>
          </p:cNvPr>
          <p:cNvSpPr/>
          <p:nvPr userDrawn="1"/>
        </p:nvSpPr>
        <p:spPr>
          <a:xfrm>
            <a:off x="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4129D999-2A98-4200-AD13-A9DC417CF41E}"/>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5" name="Straight Connector 14">
            <a:extLst>
              <a:ext uri="{FF2B5EF4-FFF2-40B4-BE49-F238E27FC236}">
                <a16:creationId xmlns:a16="http://schemas.microsoft.com/office/drawing/2014/main" id="{59A194EB-B192-46DC-85DB-F1221CE8AD48}"/>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E738B417-ACB3-4F8C-876B-5201786A0001}"/>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8" name="Picture 7">
            <a:extLst>
              <a:ext uri="{FF2B5EF4-FFF2-40B4-BE49-F238E27FC236}">
                <a16:creationId xmlns:a16="http://schemas.microsoft.com/office/drawing/2014/main" id="{05E18211-5FD7-4FB0-849E-27AC29150A3E}"/>
              </a:ext>
            </a:extLst>
          </p:cNvPr>
          <p:cNvPicPr>
            <a:picLocks noChangeAspect="1"/>
          </p:cNvPicPr>
          <p:nvPr userDrawn="1"/>
        </p:nvPicPr>
        <p:blipFill>
          <a:blip r:embed="rId3"/>
          <a:stretch>
            <a:fillRect/>
          </a:stretch>
        </p:blipFill>
        <p:spPr>
          <a:xfrm>
            <a:off x="223141" y="14287"/>
            <a:ext cx="749808" cy="730581"/>
          </a:xfrm>
          <a:prstGeom prst="rect">
            <a:avLst/>
          </a:prstGeom>
        </p:spPr>
      </p:pic>
      <p:sp>
        <p:nvSpPr>
          <p:cNvPr id="9" name="Text Placeholder 2">
            <a:extLst>
              <a:ext uri="{FF2B5EF4-FFF2-40B4-BE49-F238E27FC236}">
                <a16:creationId xmlns:a16="http://schemas.microsoft.com/office/drawing/2014/main" id="{9892E394-58CE-4941-8AB5-6CC964E7B624}"/>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836376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6_General Gray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9DD8D9-5063-D91C-A219-B68871D6C535}"/>
              </a:ext>
            </a:extLst>
          </p:cNvPr>
          <p:cNvSpPr/>
          <p:nvPr userDrawn="1"/>
        </p:nvSpPr>
        <p:spPr>
          <a:xfrm>
            <a:off x="6096000" y="0"/>
            <a:ext cx="6096000" cy="6858000"/>
          </a:xfrm>
          <a:prstGeom prst="rect">
            <a:avLst/>
          </a:prstGeom>
          <a:solidFill>
            <a:srgbClr val="F4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5" name="Rectangle 4">
            <a:extLst>
              <a:ext uri="{FF2B5EF4-FFF2-40B4-BE49-F238E27FC236}">
                <a16:creationId xmlns:a16="http://schemas.microsoft.com/office/drawing/2014/main" id="{FFF4B8F6-69E5-94EE-C9D7-53B148BB6447}"/>
              </a:ext>
            </a:extLst>
          </p:cNvPr>
          <p:cNvSpPr/>
          <p:nvPr userDrawn="1"/>
        </p:nvSpPr>
        <p:spPr>
          <a:xfrm>
            <a:off x="0" y="6320118"/>
            <a:ext cx="12192000" cy="540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D08142F8-562A-426F-8681-D85DA696D482}"/>
              </a:ext>
            </a:extLst>
          </p:cNvPr>
          <p:cNvPicPr>
            <a:picLocks noChangeAspect="1"/>
          </p:cNvPicPr>
          <p:nvPr userDrawn="1"/>
        </p:nvPicPr>
        <p:blipFill>
          <a:blip r:embed="rId2"/>
          <a:stretch>
            <a:fillRect/>
          </a:stretch>
        </p:blipFill>
        <p:spPr>
          <a:xfrm>
            <a:off x="10604642" y="272084"/>
            <a:ext cx="1146089" cy="365125"/>
          </a:xfrm>
          <a:prstGeom prst="rect">
            <a:avLst/>
          </a:prstGeom>
        </p:spPr>
      </p:pic>
      <p:cxnSp>
        <p:nvCxnSpPr>
          <p:cNvPr id="15" name="Straight Connector 14">
            <a:extLst>
              <a:ext uri="{FF2B5EF4-FFF2-40B4-BE49-F238E27FC236}">
                <a16:creationId xmlns:a16="http://schemas.microsoft.com/office/drawing/2014/main" id="{D5673F71-9D7A-4F2F-9838-E8F73AB75ED7}"/>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4AF896C0-481D-4769-AA7F-AF8938F78F5A}"/>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bg1"/>
                </a:solidFill>
              </a:defRPr>
            </a:lvl1pPr>
          </a:lstStyle>
          <a:p>
            <a:fld id="{17A2789E-03B2-9E49-90CA-5B3549D9516F}" type="slidenum">
              <a:rPr lang="en-US" smtClean="0"/>
              <a:pPr/>
              <a:t>‹#›</a:t>
            </a:fld>
            <a:endParaRPr lang="en-US" dirty="0"/>
          </a:p>
        </p:txBody>
      </p:sp>
      <p:pic>
        <p:nvPicPr>
          <p:cNvPr id="8" name="Picture 7">
            <a:extLst>
              <a:ext uri="{FF2B5EF4-FFF2-40B4-BE49-F238E27FC236}">
                <a16:creationId xmlns:a16="http://schemas.microsoft.com/office/drawing/2014/main" id="{8167FE59-41FF-45EA-A5B6-BB2FB260CDC8}"/>
              </a:ext>
            </a:extLst>
          </p:cNvPr>
          <p:cNvPicPr>
            <a:picLocks noChangeAspect="1"/>
          </p:cNvPicPr>
          <p:nvPr userDrawn="1"/>
        </p:nvPicPr>
        <p:blipFill>
          <a:blip r:embed="rId3"/>
          <a:stretch>
            <a:fillRect/>
          </a:stretch>
        </p:blipFill>
        <p:spPr>
          <a:xfrm>
            <a:off x="225171" y="18188"/>
            <a:ext cx="752580" cy="743054"/>
          </a:xfrm>
          <a:prstGeom prst="rect">
            <a:avLst/>
          </a:prstGeom>
        </p:spPr>
      </p:pic>
      <p:sp>
        <p:nvSpPr>
          <p:cNvPr id="9" name="Text Placeholder 2">
            <a:extLst>
              <a:ext uri="{FF2B5EF4-FFF2-40B4-BE49-F238E27FC236}">
                <a16:creationId xmlns:a16="http://schemas.microsoft.com/office/drawing/2014/main" id="{F2E67750-CED3-4AEA-A7DD-6F2E80A0E2BA}"/>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24783709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_Company Experience">
    <p:bg>
      <p:bgPr>
        <a:solidFill>
          <a:srgbClr val="E9FAF4"/>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63B57F0-2535-41B6-B425-74D35CB328E5}"/>
              </a:ext>
            </a:extLst>
          </p:cNvPr>
          <p:cNvPicPr>
            <a:picLocks noChangeAspect="1"/>
          </p:cNvPicPr>
          <p:nvPr userDrawn="1"/>
        </p:nvPicPr>
        <p:blipFill rotWithShape="1">
          <a:blip r:embed="rId2"/>
          <a:srcRect r="81340" b="46353"/>
          <a:stretch/>
        </p:blipFill>
        <p:spPr>
          <a:xfrm>
            <a:off x="243779" y="172963"/>
            <a:ext cx="560547" cy="525307"/>
          </a:xfrm>
          <a:prstGeom prst="rect">
            <a:avLst/>
          </a:prstGeom>
        </p:spPr>
      </p:pic>
      <p:pic>
        <p:nvPicPr>
          <p:cNvPr id="9" name="Picture 8">
            <a:extLst>
              <a:ext uri="{FF2B5EF4-FFF2-40B4-BE49-F238E27FC236}">
                <a16:creationId xmlns:a16="http://schemas.microsoft.com/office/drawing/2014/main" id="{968B86BE-0B3B-4BB8-9CC6-B68C8C5985DE}"/>
              </a:ext>
            </a:extLst>
          </p:cNvPr>
          <p:cNvPicPr>
            <a:picLocks noChangeAspect="1"/>
          </p:cNvPicPr>
          <p:nvPr userDrawn="1"/>
        </p:nvPicPr>
        <p:blipFill>
          <a:blip r:embed="rId3"/>
          <a:stretch>
            <a:fillRect/>
          </a:stretch>
        </p:blipFill>
        <p:spPr>
          <a:xfrm>
            <a:off x="10604642" y="272084"/>
            <a:ext cx="1146089" cy="365125"/>
          </a:xfrm>
          <a:prstGeom prst="rect">
            <a:avLst/>
          </a:prstGeom>
        </p:spPr>
      </p:pic>
      <p:sp>
        <p:nvSpPr>
          <p:cNvPr id="4" name="Rectangle 3">
            <a:extLst>
              <a:ext uri="{FF2B5EF4-FFF2-40B4-BE49-F238E27FC236}">
                <a16:creationId xmlns:a16="http://schemas.microsoft.com/office/drawing/2014/main" id="{0F36A8F3-1D92-4DB9-89C3-7E9B95DFE414}"/>
              </a:ext>
            </a:extLst>
          </p:cNvPr>
          <p:cNvSpPr/>
          <p:nvPr userDrawn="1"/>
        </p:nvSpPr>
        <p:spPr>
          <a:xfrm>
            <a:off x="0" y="6320118"/>
            <a:ext cx="12192000" cy="5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2D5330F8-5310-4189-99F6-9C235C94DBDB}"/>
              </a:ext>
            </a:extLst>
          </p:cNvPr>
          <p:cNvCxnSpPr>
            <a:cxnSpLocks/>
          </p:cNvCxnSpPr>
          <p:nvPr userDrawn="1"/>
        </p:nvCxnSpPr>
        <p:spPr>
          <a:xfrm>
            <a:off x="301658" y="6587928"/>
            <a:ext cx="116751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3E747B7A-9198-4768-897E-3EC79B02E504}"/>
              </a:ext>
            </a:extLst>
          </p:cNvPr>
          <p:cNvSpPr txBox="1">
            <a:spLocks/>
          </p:cNvSpPr>
          <p:nvPr userDrawn="1"/>
        </p:nvSpPr>
        <p:spPr>
          <a:xfrm>
            <a:off x="299796" y="6427990"/>
            <a:ext cx="5324256" cy="152349"/>
          </a:xfrm>
          <a:prstGeom prst="rect">
            <a:avLst/>
          </a:prstGeom>
          <a:noFill/>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spc="80" baseline="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T Walsheim"/>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T Walsheim"/>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T Walsheim"/>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rPr>
              <a:t>Fall 2025 Jarrell ISD Enrollment and Housing Report</a:t>
            </a:r>
            <a:endParaRPr kumimoji="0" lang="en-MX" sz="1100" b="0" i="0" u="none" strike="noStrike" kern="1200" cap="none" spc="80" normalizeH="0" baseline="0" noProof="0" dirty="0">
              <a:ln>
                <a:noFill/>
              </a:ln>
              <a:solidFill>
                <a:srgbClr val="FFFFFF"/>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905916540"/>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Company Experience">
    <p:bg>
      <p:bgPr>
        <a:solidFill>
          <a:srgbClr val="E9FAF4"/>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FBF0B1E2-18B4-45A9-8CCA-F2C0C258ABB6}"/>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9202" y="404647"/>
            <a:ext cx="2000799" cy="267431"/>
          </a:xfrm>
          <a:prstGeom prst="rect">
            <a:avLst/>
          </a:prstGeom>
        </p:spPr>
      </p:pic>
      <p:pic>
        <p:nvPicPr>
          <p:cNvPr id="11" name="Picture 10">
            <a:extLst>
              <a:ext uri="{FF2B5EF4-FFF2-40B4-BE49-F238E27FC236}">
                <a16:creationId xmlns:a16="http://schemas.microsoft.com/office/drawing/2014/main" id="{FC35F58D-4A31-42C5-A231-99BBBFB307B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516871" y="1257300"/>
            <a:ext cx="5642703" cy="5600700"/>
          </a:xfrm>
          <a:prstGeom prst="rect">
            <a:avLst/>
          </a:prstGeom>
        </p:spPr>
      </p:pic>
      <p:pic>
        <p:nvPicPr>
          <p:cNvPr id="23" name="Graphic 22">
            <a:extLst>
              <a:ext uri="{FF2B5EF4-FFF2-40B4-BE49-F238E27FC236}">
                <a16:creationId xmlns:a16="http://schemas.microsoft.com/office/drawing/2014/main" id="{12F6D477-167F-43FB-ACE4-1B251386D00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2404" y="5742479"/>
            <a:ext cx="600441" cy="450331"/>
          </a:xfrm>
          <a:prstGeom prst="rect">
            <a:avLst/>
          </a:prstGeom>
        </p:spPr>
      </p:pic>
      <p:pic>
        <p:nvPicPr>
          <p:cNvPr id="24" name="Graphic 23">
            <a:extLst>
              <a:ext uri="{FF2B5EF4-FFF2-40B4-BE49-F238E27FC236}">
                <a16:creationId xmlns:a16="http://schemas.microsoft.com/office/drawing/2014/main" id="{38F94F79-31BE-4C76-8283-8DDABF58D99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65474" y="5795302"/>
            <a:ext cx="630465" cy="405299"/>
          </a:xfrm>
          <a:prstGeom prst="rect">
            <a:avLst/>
          </a:prstGeom>
        </p:spPr>
      </p:pic>
      <p:pic>
        <p:nvPicPr>
          <p:cNvPr id="25" name="Graphic 24">
            <a:extLst>
              <a:ext uri="{FF2B5EF4-FFF2-40B4-BE49-F238E27FC236}">
                <a16:creationId xmlns:a16="http://schemas.microsoft.com/office/drawing/2014/main" id="{63A40A45-7862-4314-A316-66735F23206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818569" y="5795302"/>
            <a:ext cx="540399" cy="405299"/>
          </a:xfrm>
          <a:prstGeom prst="rect">
            <a:avLst/>
          </a:prstGeom>
        </p:spPr>
      </p:pic>
      <p:pic>
        <p:nvPicPr>
          <p:cNvPr id="26" name="Graphic 25">
            <a:extLst>
              <a:ext uri="{FF2B5EF4-FFF2-40B4-BE49-F238E27FC236}">
                <a16:creationId xmlns:a16="http://schemas.microsoft.com/office/drawing/2014/main" id="{55D35366-365C-4104-91F3-A2A2DE154EC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776745" y="5741262"/>
            <a:ext cx="306225" cy="459338"/>
          </a:xfrm>
          <a:prstGeom prst="rect">
            <a:avLst/>
          </a:prstGeom>
        </p:spPr>
      </p:pic>
    </p:spTree>
    <p:extLst>
      <p:ext uri="{BB962C8B-B14F-4D97-AF65-F5344CB8AC3E}">
        <p14:creationId xmlns:p14="http://schemas.microsoft.com/office/powerpoint/2010/main" val="304630309"/>
      </p:ext>
    </p:extLst>
  </p:cSld>
  <p:clrMapOvr>
    <a:masterClrMapping/>
  </p:clrMapOvr>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BB9A556-F059-4CE9-94F5-3A3F45A3C9C4}"/>
              </a:ext>
            </a:extLst>
          </p:cNvPr>
          <p:cNvSpPr>
            <a:spLocks noGrp="1"/>
          </p:cNvSpPr>
          <p:nvPr>
            <p:ph type="sldNum" sz="quarter" idx="4"/>
          </p:nvPr>
        </p:nvSpPr>
        <p:spPr>
          <a:xfrm>
            <a:off x="9448800" y="6534104"/>
            <a:ext cx="2743200" cy="365125"/>
          </a:xfrm>
          <a:prstGeom prst="rect">
            <a:avLst/>
          </a:prstGeom>
        </p:spPr>
        <p:txBody>
          <a:bodyPr vert="horz" lIns="91440" tIns="45720" rIns="91440" bIns="45720" rtlCol="0" anchor="ctr"/>
          <a:lstStyle>
            <a:lvl1pPr algn="r">
              <a:defRPr sz="1200">
                <a:solidFill>
                  <a:schemeClr val="tx1">
                    <a:lumMod val="85000"/>
                    <a:lumOff val="15000"/>
                  </a:schemeClr>
                </a:solidFill>
              </a:defRPr>
            </a:lvl1pPr>
          </a:lstStyle>
          <a:p>
            <a:fld id="{17A2789E-03B2-9E49-90CA-5B3549D9516F}" type="slidenum">
              <a:rPr lang="en-US" smtClean="0"/>
              <a:pPr/>
              <a:t>‹#›</a:t>
            </a:fld>
            <a:endParaRPr lang="en-US" dirty="0"/>
          </a:p>
        </p:txBody>
      </p:sp>
    </p:spTree>
    <p:extLst>
      <p:ext uri="{BB962C8B-B14F-4D97-AF65-F5344CB8AC3E}">
        <p14:creationId xmlns:p14="http://schemas.microsoft.com/office/powerpoint/2010/main" val="3046296922"/>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38" r:id="rId4"/>
    <p:sldLayoutId id="2147483806" r:id="rId5"/>
    <p:sldLayoutId id="2147483795" r:id="rId6"/>
    <p:sldLayoutId id="2147483808" r:id="rId7"/>
    <p:sldLayoutId id="2147483809" r:id="rId8"/>
    <p:sldLayoutId id="2147483811" r:id="rId9"/>
    <p:sldLayoutId id="2147483812" r:id="rId10"/>
    <p:sldLayoutId id="2147483813" r:id="rId11"/>
    <p:sldLayoutId id="2147483814" r:id="rId12"/>
    <p:sldLayoutId id="2147483816" r:id="rId13"/>
    <p:sldLayoutId id="2147483817" r:id="rId14"/>
    <p:sldLayoutId id="2147483818" r:id="rId15"/>
    <p:sldLayoutId id="2147483819" r:id="rId16"/>
    <p:sldLayoutId id="2147483820" r:id="rId17"/>
    <p:sldLayoutId id="2147483821" r:id="rId18"/>
    <p:sldLayoutId id="2147483822" r:id="rId19"/>
    <p:sldLayoutId id="2147483823" r:id="rId20"/>
    <p:sldLayoutId id="2147483824" r:id="rId21"/>
    <p:sldLayoutId id="2147483825" r:id="rId22"/>
    <p:sldLayoutId id="2147483826" r:id="rId23"/>
    <p:sldLayoutId id="2147483827" r:id="rId24"/>
    <p:sldLayoutId id="2147483828" r:id="rId25"/>
    <p:sldLayoutId id="2147483829" r:id="rId26"/>
    <p:sldLayoutId id="2147483830" r:id="rId27"/>
    <p:sldLayoutId id="2147483831" r:id="rId28"/>
    <p:sldLayoutId id="2147483832" r:id="rId29"/>
    <p:sldLayoutId id="2147483833" r:id="rId30"/>
    <p:sldLayoutId id="2147483836" r:id="rId31"/>
    <p:sldLayoutId id="2147483834" r:id="rId3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30.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8.xml"/><Relationship Id="rId5" Type="http://schemas.openxmlformats.org/officeDocument/2006/relationships/image" Target="../media/image31.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9.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9.xm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9.xml"/><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9.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8.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28.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8.xml"/><Relationship Id="rId1" Type="http://schemas.openxmlformats.org/officeDocument/2006/relationships/slideLayout" Target="../slideLayouts/slideLayout25.xml"/><Relationship Id="rId4" Type="http://schemas.openxmlformats.org/officeDocument/2006/relationships/chart" Target="../charts/char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3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8175C26D-C267-4772-8666-9B86B7583350}"/>
              </a:ext>
            </a:extLst>
          </p:cNvPr>
          <p:cNvSpPr txBox="1">
            <a:spLocks/>
          </p:cNvSpPr>
          <p:nvPr/>
        </p:nvSpPr>
        <p:spPr>
          <a:xfrm>
            <a:off x="3900863" y="4566826"/>
            <a:ext cx="4390273" cy="1328752"/>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spcBef>
                <a:spcPts val="1200"/>
              </a:spcBef>
              <a:buNone/>
            </a:pPr>
            <a:r>
              <a:rPr lang="en-US" sz="3599" dirty="0"/>
              <a:t>Fall 2025 Enrollment and Housing Report</a:t>
            </a:r>
          </a:p>
        </p:txBody>
      </p:sp>
      <p:sp>
        <p:nvSpPr>
          <p:cNvPr id="2" name="Content Placeholder 2">
            <a:extLst>
              <a:ext uri="{FF2B5EF4-FFF2-40B4-BE49-F238E27FC236}">
                <a16:creationId xmlns:a16="http://schemas.microsoft.com/office/drawing/2014/main" id="{9B771B25-0F09-4C2A-8153-1F457B2CD2FF}"/>
              </a:ext>
            </a:extLst>
          </p:cNvPr>
          <p:cNvSpPr txBox="1">
            <a:spLocks/>
          </p:cNvSpPr>
          <p:nvPr/>
        </p:nvSpPr>
        <p:spPr>
          <a:xfrm>
            <a:off x="5472893" y="1727143"/>
            <a:ext cx="3688284" cy="1328752"/>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spcBef>
                <a:spcPts val="0"/>
              </a:spcBef>
              <a:buNone/>
            </a:pPr>
            <a:r>
              <a:rPr lang="en-US" sz="4400" b="1" dirty="0">
                <a:solidFill>
                  <a:schemeClr val="accent4">
                    <a:lumMod val="50000"/>
                  </a:schemeClr>
                </a:solidFill>
              </a:rPr>
              <a:t>Jarrell</a:t>
            </a:r>
            <a:endParaRPr lang="en-US" sz="4400" dirty="0">
              <a:solidFill>
                <a:schemeClr val="accent4">
                  <a:lumMod val="50000"/>
                </a:schemeClr>
              </a:solidFill>
            </a:endParaRPr>
          </a:p>
          <a:p>
            <a:pPr marL="0" indent="0">
              <a:spcBef>
                <a:spcPts val="0"/>
              </a:spcBef>
              <a:buNone/>
            </a:pPr>
            <a:r>
              <a:rPr lang="en-US" sz="4400" b="1" dirty="0">
                <a:solidFill>
                  <a:schemeClr val="accent4">
                    <a:lumMod val="50000"/>
                  </a:schemeClr>
                </a:solidFill>
              </a:rPr>
              <a:t>Independent School District</a:t>
            </a:r>
          </a:p>
        </p:txBody>
      </p:sp>
      <p:pic>
        <p:nvPicPr>
          <p:cNvPr id="4" name="Picture 3">
            <a:extLst>
              <a:ext uri="{FF2B5EF4-FFF2-40B4-BE49-F238E27FC236}">
                <a16:creationId xmlns:a16="http://schemas.microsoft.com/office/drawing/2014/main" id="{0668EA30-09F2-E0B0-AF5C-83C16160935D}"/>
              </a:ext>
            </a:extLst>
          </p:cNvPr>
          <p:cNvPicPr>
            <a:picLocks noChangeAspect="1"/>
          </p:cNvPicPr>
          <p:nvPr/>
        </p:nvPicPr>
        <p:blipFill>
          <a:blip r:embed="rId3"/>
          <a:srcRect/>
          <a:stretch/>
        </p:blipFill>
        <p:spPr>
          <a:xfrm>
            <a:off x="1907007" y="1309255"/>
            <a:ext cx="3465093" cy="3158399"/>
          </a:xfrm>
          <a:prstGeom prst="rect">
            <a:avLst/>
          </a:prstGeom>
        </p:spPr>
      </p:pic>
    </p:spTree>
    <p:extLst>
      <p:ext uri="{BB962C8B-B14F-4D97-AF65-F5344CB8AC3E}">
        <p14:creationId xmlns:p14="http://schemas.microsoft.com/office/powerpoint/2010/main" val="2451838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62B3C8-C228-4600-9D49-D3E4536312AB}"/>
              </a:ext>
            </a:extLst>
          </p:cNvPr>
          <p:cNvPicPr/>
          <p:nvPr/>
        </p:nvPicPr>
        <p:blipFill rotWithShape="1">
          <a:blip r:embed="rId3" cstate="print">
            <a:extLst>
              <a:ext uri="{28A0092B-C50C-407E-A947-70E740481C1C}">
                <a14:useLocalDpi xmlns:a14="http://schemas.microsoft.com/office/drawing/2010/main" val="0"/>
              </a:ext>
            </a:extLst>
          </a:blip>
          <a:srcRect l="64884" t="56121"/>
          <a:stretch/>
        </p:blipFill>
        <p:spPr bwMode="auto">
          <a:xfrm>
            <a:off x="9021560" y="26322"/>
            <a:ext cx="3148668" cy="3669735"/>
          </a:xfrm>
          <a:prstGeom prst="rect">
            <a:avLst/>
          </a:prstGeom>
          <a:solidFill>
            <a:schemeClr val="bg1"/>
          </a:solidFill>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F7A536CE-8346-4EBA-BD2C-AB053FDA903B}"/>
              </a:ext>
            </a:extLst>
          </p:cNvPr>
          <p:cNvPicPr>
            <a:picLocks noChangeAspect="1"/>
          </p:cNvPicPr>
          <p:nvPr/>
        </p:nvPicPr>
        <p:blipFill>
          <a:blip r:embed="rId4"/>
          <a:stretch>
            <a:fillRect/>
          </a:stretch>
        </p:blipFill>
        <p:spPr>
          <a:xfrm>
            <a:off x="4580463" y="3190363"/>
            <a:ext cx="7611537" cy="3667637"/>
          </a:xfrm>
          <a:prstGeom prst="rect">
            <a:avLst/>
          </a:prstGeom>
        </p:spPr>
      </p:pic>
      <p:sp>
        <p:nvSpPr>
          <p:cNvPr id="6" name="Slide Number Placeholder 1">
            <a:extLst>
              <a:ext uri="{FF2B5EF4-FFF2-40B4-BE49-F238E27FC236}">
                <a16:creationId xmlns:a16="http://schemas.microsoft.com/office/drawing/2014/main" id="{BDAD81CD-E507-4526-9E72-66093134BDB1}"/>
              </a:ext>
            </a:extLst>
          </p:cNvPr>
          <p:cNvSpPr txBox="1">
            <a:spLocks/>
          </p:cNvSpPr>
          <p:nvPr/>
        </p:nvSpPr>
        <p:spPr>
          <a:xfrm>
            <a:off x="8610600" y="6356350"/>
            <a:ext cx="2743200" cy="365125"/>
          </a:xfrm>
          <a:prstGeom prst="rect">
            <a:avLst/>
          </a:prstGeom>
        </p:spPr>
        <p:txBody>
          <a:bodyP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algn="r">
              <a:defRPr/>
            </a:pPr>
            <a:fld id="{010974C9-39F3-3947-8B5D-BF1F533E6409}" type="slidenum">
              <a:rPr lang="en-US" sz="800" b="1" smtClean="0">
                <a:solidFill>
                  <a:srgbClr val="000000"/>
                </a:solidFill>
                <a:latin typeface="GT Walsheim Bold" panose="02000503030000020003" pitchFamily="2" charset="77"/>
              </a:rPr>
              <a:pPr algn="r">
                <a:defRPr/>
              </a:pPr>
              <a:t>2</a:t>
            </a:fld>
            <a:endParaRPr lang="en-US" sz="800" b="1" dirty="0">
              <a:solidFill>
                <a:srgbClr val="000000"/>
              </a:solidFill>
              <a:latin typeface="GT Walsheim Bold" panose="02000503030000020003" pitchFamily="2" charset="77"/>
            </a:endParaRPr>
          </a:p>
        </p:txBody>
      </p:sp>
      <p:sp>
        <p:nvSpPr>
          <p:cNvPr id="9" name="Text Placeholder 11">
            <a:extLst>
              <a:ext uri="{FF2B5EF4-FFF2-40B4-BE49-F238E27FC236}">
                <a16:creationId xmlns:a16="http://schemas.microsoft.com/office/drawing/2014/main" id="{2A34C511-DF2E-4B0E-854D-CADDF8E20CCE}"/>
              </a:ext>
            </a:extLst>
          </p:cNvPr>
          <p:cNvSpPr txBox="1">
            <a:spLocks/>
          </p:cNvSpPr>
          <p:nvPr/>
        </p:nvSpPr>
        <p:spPr>
          <a:xfrm>
            <a:off x="959996" y="1465997"/>
            <a:ext cx="6406004" cy="4792286"/>
          </a:xfrm>
          <a:prstGeom prst="rect">
            <a:avLst/>
          </a:prstGeom>
        </p:spPr>
        <p:txBody>
          <a:bodyPr/>
          <a:lst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217"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GT Walsheim" panose="02000503030000020003"/>
                <a:ea typeface="+mn-ea"/>
                <a:cs typeface="Calibri" panose="020F0502020204030204" pitchFamily="34" charset="0"/>
              </a:rPr>
              <a:t>Zonda’s demographic division, formerly Templeton Demographics, was established in 2006 and has been assisting public schools with demographic services for over 18 years. From day one, our mission has been to continually improve and provide accurate and timely data combined with outstanding consulting services. The fusion of demographics with unparalleled housing data from Zonda has made us a leader in the market. The data provides an in-depth look at how the impact of housing and development influences decisions made now and in the future across the nation. The 12 dedicated employees in our division work diligently to provide the best possible data and enrollment projections to help                                              you make informed decisions for your school system. </a:t>
            </a:r>
          </a:p>
          <a:p>
            <a:pPr marL="0" marR="0" lvl="0" indent="0" algn="l" defTabSz="914217"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000000"/>
              </a:solidFill>
              <a:effectLst/>
              <a:uLnTx/>
              <a:uFillTx/>
              <a:latin typeface="GT Walsheim" panose="02000503030000020003"/>
              <a:ea typeface="+mn-ea"/>
              <a:cs typeface="Calibri" panose="020F0502020204030204" pitchFamily="34" charset="0"/>
            </a:endParaRPr>
          </a:p>
          <a:p>
            <a:pPr marL="0" marR="0" lvl="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GT Walsheim" panose="02000503030000020003"/>
                <a:ea typeface="+mn-ea"/>
                <a:cs typeface="Calibri" panose="020F0502020204030204" pitchFamily="34" charset="0"/>
              </a:rPr>
              <a:t>We are the #1 demographer in the state                                                            of Texas and now work with clients in                                                    Arkansas, Colorado, Georgia, Missouri,                                                Oklahoma, North Carolina and                                                                       South Carolina. </a:t>
            </a:r>
          </a:p>
          <a:p>
            <a:pPr marL="0" marR="0" lvl="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rgbClr val="000000"/>
              </a:solidFill>
              <a:effectLst/>
              <a:uLnTx/>
              <a:uFillTx/>
              <a:latin typeface="GT Walsheim" panose="02000503030000020003"/>
              <a:ea typeface="+mn-ea"/>
              <a:cs typeface="+mn-cs"/>
            </a:endParaRPr>
          </a:p>
        </p:txBody>
      </p:sp>
      <p:pic>
        <p:nvPicPr>
          <p:cNvPr id="10" name="Picture 9">
            <a:extLst>
              <a:ext uri="{FF2B5EF4-FFF2-40B4-BE49-F238E27FC236}">
                <a16:creationId xmlns:a16="http://schemas.microsoft.com/office/drawing/2014/main" id="{473ADF14-539E-4875-AEB6-F20B8B7BFA78}"/>
              </a:ext>
            </a:extLst>
          </p:cNvPr>
          <p:cNvPicPr>
            <a:picLocks noChangeAspect="1"/>
          </p:cNvPicPr>
          <p:nvPr/>
        </p:nvPicPr>
        <p:blipFill>
          <a:blip r:embed="rId5"/>
          <a:stretch>
            <a:fillRect/>
          </a:stretch>
        </p:blipFill>
        <p:spPr>
          <a:xfrm>
            <a:off x="2448381" y="396253"/>
            <a:ext cx="2950730" cy="940054"/>
          </a:xfrm>
          <a:prstGeom prst="rect">
            <a:avLst/>
          </a:prstGeom>
        </p:spPr>
      </p:pic>
    </p:spTree>
    <p:extLst>
      <p:ext uri="{BB962C8B-B14F-4D97-AF65-F5344CB8AC3E}">
        <p14:creationId xmlns:p14="http://schemas.microsoft.com/office/powerpoint/2010/main" val="2354807965"/>
      </p:ext>
    </p:extLst>
  </p:cSld>
  <p:clrMapOvr>
    <a:masterClrMapping/>
  </p:clrMapOvr>
  <mc:AlternateContent xmlns:mc="http://schemas.openxmlformats.org/markup-compatibility/2006" xmlns:p14="http://schemas.microsoft.com/office/powerpoint/2010/main">
    <mc:Choice Requires="p14">
      <p:transition spd="slow" p14:dur="2000" advTm="7988"/>
    </mc:Choice>
    <mc:Fallback xmlns="">
      <p:transition spd="slow" advTm="798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939B28E-AAD8-D692-5D02-119D6E4874B4}"/>
              </a:ext>
            </a:extLst>
          </p:cNvPr>
          <p:cNvSpPr>
            <a:spLocks noGrp="1"/>
          </p:cNvSpPr>
          <p:nvPr>
            <p:ph type="body" sz="quarter" idx="4294967295"/>
          </p:nvPr>
        </p:nvSpPr>
        <p:spPr>
          <a:xfrm>
            <a:off x="857787" y="484170"/>
            <a:ext cx="5025728" cy="387798"/>
          </a:xfrm>
        </p:spPr>
        <p:txBody>
          <a:bodyPr/>
          <a:lstStyle/>
          <a:p>
            <a:pPr marL="0" indent="0" algn="ctr">
              <a:buNone/>
            </a:pPr>
            <a:r>
              <a:rPr lang="en-US" dirty="0"/>
              <a:t>Table of Contents</a:t>
            </a:r>
          </a:p>
        </p:txBody>
      </p:sp>
      <p:sp>
        <p:nvSpPr>
          <p:cNvPr id="8" name="Text Placeholder 7">
            <a:extLst>
              <a:ext uri="{FF2B5EF4-FFF2-40B4-BE49-F238E27FC236}">
                <a16:creationId xmlns:a16="http://schemas.microsoft.com/office/drawing/2014/main" id="{3E8D49EE-FCC0-3451-A7A4-6B63BC36EE1D}"/>
              </a:ext>
            </a:extLst>
          </p:cNvPr>
          <p:cNvSpPr>
            <a:spLocks noGrp="1"/>
          </p:cNvSpPr>
          <p:nvPr>
            <p:ph type="body" sz="quarter" idx="4294967295"/>
          </p:nvPr>
        </p:nvSpPr>
        <p:spPr>
          <a:xfrm>
            <a:off x="629266" y="1515530"/>
            <a:ext cx="6430296" cy="4657685"/>
          </a:xfrm>
        </p:spPr>
        <p:txBody>
          <a:bodyPr anchor="t"/>
          <a:lstStyle/>
          <a:p>
            <a:pPr marL="0" indent="0">
              <a:spcBef>
                <a:spcPts val="600"/>
              </a:spcBef>
              <a:buNone/>
            </a:pPr>
            <a:r>
              <a:rPr lang="en-US" sz="1600" b="1" dirty="0"/>
              <a:t>Economic Conditions					4</a:t>
            </a:r>
          </a:p>
          <a:p>
            <a:pPr marL="0" indent="0">
              <a:buNone/>
              <a:tabLst>
                <a:tab pos="230188" algn="l"/>
              </a:tabLst>
            </a:pPr>
            <a:r>
              <a:rPr lang="en-US" sz="1400" b="1" dirty="0"/>
              <a:t>	Local Economic Data</a:t>
            </a:r>
          </a:p>
          <a:p>
            <a:pPr marL="0" indent="0">
              <a:spcBef>
                <a:spcPts val="600"/>
              </a:spcBef>
              <a:buNone/>
            </a:pPr>
            <a:endParaRPr lang="en-US" sz="500" b="1" dirty="0"/>
          </a:p>
          <a:p>
            <a:pPr marL="0" indent="0">
              <a:spcBef>
                <a:spcPts val="600"/>
              </a:spcBef>
              <a:buNone/>
            </a:pPr>
            <a:r>
              <a:rPr lang="en-US" sz="1600" b="1" dirty="0"/>
              <a:t>Single-Family Housing				6</a:t>
            </a:r>
          </a:p>
          <a:p>
            <a:pPr marL="0" indent="0">
              <a:buNone/>
              <a:tabLst>
                <a:tab pos="230188" algn="l"/>
              </a:tabLst>
            </a:pPr>
            <a:r>
              <a:rPr lang="en-US" sz="1400" b="1" dirty="0"/>
              <a:t>	National Market Information &amp; Area Sales Data</a:t>
            </a:r>
          </a:p>
          <a:p>
            <a:pPr marL="0" indent="0">
              <a:spcBef>
                <a:spcPts val="600"/>
              </a:spcBef>
              <a:buNone/>
            </a:pPr>
            <a:endParaRPr lang="en-US" sz="500" b="1" dirty="0"/>
          </a:p>
          <a:p>
            <a:pPr marL="0" indent="0">
              <a:spcBef>
                <a:spcPts val="600"/>
              </a:spcBef>
              <a:buNone/>
            </a:pPr>
            <a:r>
              <a:rPr lang="en-US" sz="1600" b="1" dirty="0"/>
              <a:t>Single-Family Housing Construction	              		12</a:t>
            </a:r>
          </a:p>
          <a:p>
            <a:pPr marL="0" indent="0">
              <a:buNone/>
              <a:tabLst>
                <a:tab pos="230188" algn="l"/>
              </a:tabLst>
            </a:pPr>
            <a:r>
              <a:rPr lang="en-US" sz="1400" b="1" dirty="0"/>
              <a:t>	District Housing Activity Information</a:t>
            </a:r>
          </a:p>
          <a:p>
            <a:pPr marL="0" indent="0">
              <a:spcBef>
                <a:spcPts val="600"/>
              </a:spcBef>
              <a:buNone/>
            </a:pPr>
            <a:endParaRPr lang="en-US" sz="500" b="1" dirty="0"/>
          </a:p>
          <a:p>
            <a:pPr marL="0" indent="0">
              <a:spcBef>
                <a:spcPts val="600"/>
              </a:spcBef>
              <a:buNone/>
            </a:pPr>
            <a:r>
              <a:rPr lang="en-US" sz="1600" b="1" dirty="0"/>
              <a:t>Multifamily					24</a:t>
            </a:r>
          </a:p>
          <a:p>
            <a:pPr marL="0" indent="0">
              <a:buNone/>
              <a:tabLst>
                <a:tab pos="230188" algn="l"/>
              </a:tabLst>
            </a:pPr>
            <a:r>
              <a:rPr lang="en-US" sz="1400" b="1" dirty="0"/>
              <a:t>	Student Yield Analysis</a:t>
            </a:r>
          </a:p>
          <a:p>
            <a:pPr marL="0" indent="0">
              <a:spcBef>
                <a:spcPts val="600"/>
              </a:spcBef>
              <a:buNone/>
            </a:pPr>
            <a:endParaRPr lang="en-US" sz="500" b="1" dirty="0"/>
          </a:p>
          <a:p>
            <a:pPr marL="0" indent="0">
              <a:spcBef>
                <a:spcPts val="600"/>
              </a:spcBef>
              <a:buNone/>
            </a:pPr>
            <a:r>
              <a:rPr lang="en-US" sz="1600" b="1" dirty="0"/>
              <a:t>Enrollment –Data &amp; Trends		           		27</a:t>
            </a:r>
          </a:p>
          <a:p>
            <a:pPr marL="0" indent="0">
              <a:spcBef>
                <a:spcPts val="600"/>
              </a:spcBef>
              <a:buNone/>
              <a:tabLst>
                <a:tab pos="230188" algn="l"/>
              </a:tabLst>
            </a:pPr>
            <a:r>
              <a:rPr lang="en-US" sz="1400" b="1" dirty="0"/>
              <a:t>	Student Mobility &amp; Birthrates</a:t>
            </a:r>
          </a:p>
          <a:p>
            <a:pPr marL="0" indent="0">
              <a:spcBef>
                <a:spcPts val="600"/>
              </a:spcBef>
              <a:buNone/>
            </a:pPr>
            <a:endParaRPr lang="en-US" sz="500" b="1" dirty="0"/>
          </a:p>
          <a:p>
            <a:pPr marL="0" indent="0">
              <a:spcBef>
                <a:spcPts val="600"/>
              </a:spcBef>
              <a:buNone/>
            </a:pPr>
            <a:r>
              <a:rPr lang="en-US" sz="1600" b="1" dirty="0"/>
              <a:t>Enrollment Forecast		              			31</a:t>
            </a:r>
          </a:p>
          <a:p>
            <a:pPr marL="0" indent="0">
              <a:spcBef>
                <a:spcPts val="600"/>
              </a:spcBef>
              <a:buNone/>
              <a:tabLst>
                <a:tab pos="230188" algn="l"/>
              </a:tabLst>
            </a:pPr>
            <a:r>
              <a:rPr lang="en-US" sz="1400" b="1" dirty="0"/>
              <a:t>	10 Year Forecast &amp; Campus Projections</a:t>
            </a:r>
          </a:p>
        </p:txBody>
      </p:sp>
    </p:spTree>
    <p:extLst>
      <p:ext uri="{BB962C8B-B14F-4D97-AF65-F5344CB8AC3E}">
        <p14:creationId xmlns:p14="http://schemas.microsoft.com/office/powerpoint/2010/main" val="1356482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481AB1-9C97-4334-6F8D-32C004EF6340}"/>
              </a:ext>
            </a:extLst>
          </p:cNvPr>
          <p:cNvSpPr>
            <a:spLocks noGrp="1"/>
          </p:cNvSpPr>
          <p:nvPr>
            <p:ph type="body" sz="quarter" idx="12"/>
          </p:nvPr>
        </p:nvSpPr>
        <p:spPr>
          <a:xfrm>
            <a:off x="514862" y="2705200"/>
            <a:ext cx="5581138" cy="907941"/>
          </a:xfrm>
        </p:spPr>
        <p:txBody>
          <a:bodyPr/>
          <a:lstStyle/>
          <a:p>
            <a:pPr>
              <a:spcBef>
                <a:spcPts val="600"/>
              </a:spcBef>
            </a:pPr>
            <a:r>
              <a:rPr lang="en-US" sz="4000" b="1" dirty="0"/>
              <a:t>Economic Conditions</a:t>
            </a:r>
          </a:p>
          <a:p>
            <a:pPr>
              <a:spcBef>
                <a:spcPts val="600"/>
              </a:spcBef>
            </a:pPr>
            <a:r>
              <a:rPr lang="en-US" sz="2000" b="1" dirty="0"/>
              <a:t>Local Economic Data</a:t>
            </a:r>
          </a:p>
        </p:txBody>
      </p:sp>
      <p:sp>
        <p:nvSpPr>
          <p:cNvPr id="7" name="Slide Number Placeholder 1">
            <a:extLst>
              <a:ext uri="{FF2B5EF4-FFF2-40B4-BE49-F238E27FC236}">
                <a16:creationId xmlns:a16="http://schemas.microsoft.com/office/drawing/2014/main" id="{3BE3309C-C285-48B3-BCCD-C0D739C184B9}"/>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algn="r"/>
            <a:fld id="{17A2789E-03B2-9E49-90CA-5B3549D9516F}" type="slidenum">
              <a:rPr lang="en-US" sz="1000" smtClean="0">
                <a:solidFill>
                  <a:schemeClr val="bg1"/>
                </a:solidFill>
              </a:rPr>
              <a:pPr algn="r"/>
              <a:t>4</a:t>
            </a:fld>
            <a:endParaRPr lang="en-US" sz="1000" dirty="0">
              <a:solidFill>
                <a:schemeClr val="bg1"/>
              </a:solidFill>
            </a:endParaRPr>
          </a:p>
        </p:txBody>
      </p:sp>
    </p:spTree>
    <p:extLst>
      <p:ext uri="{BB962C8B-B14F-4D97-AF65-F5344CB8AC3E}">
        <p14:creationId xmlns:p14="http://schemas.microsoft.com/office/powerpoint/2010/main" val="145590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9F87E0-3ACC-440F-8B45-058F6DB23813}"/>
              </a:ext>
            </a:extLst>
          </p:cNvPr>
          <p:cNvSpPr>
            <a:spLocks noGrp="1"/>
          </p:cNvSpPr>
          <p:nvPr>
            <p:ph type="sldNum" sz="quarter" idx="4"/>
          </p:nvPr>
        </p:nvSpPr>
        <p:spPr/>
        <p:txBody>
          <a:bodyPr/>
          <a:lstStyle/>
          <a:p>
            <a:fld id="{17A2789E-03B2-9E49-90CA-5B3549D9516F}" type="slidenum">
              <a:rPr lang="en-US" smtClean="0"/>
              <a:pPr/>
              <a:t>5</a:t>
            </a:fld>
            <a:endParaRPr lang="en-US" dirty="0"/>
          </a:p>
        </p:txBody>
      </p:sp>
      <p:graphicFrame>
        <p:nvGraphicFramePr>
          <p:cNvPr id="3" name="Table 2">
            <a:extLst>
              <a:ext uri="{FF2B5EF4-FFF2-40B4-BE49-F238E27FC236}">
                <a16:creationId xmlns:a16="http://schemas.microsoft.com/office/drawing/2014/main" id="{4AEAA304-5817-4071-94B5-8B9B0579D6C4}"/>
              </a:ext>
            </a:extLst>
          </p:cNvPr>
          <p:cNvGraphicFramePr>
            <a:graphicFrameLocks noGrp="1"/>
          </p:cNvGraphicFramePr>
          <p:nvPr/>
        </p:nvGraphicFramePr>
        <p:xfrm>
          <a:off x="3238499" y="3436105"/>
          <a:ext cx="3864049" cy="856608"/>
        </p:xfrm>
        <a:graphic>
          <a:graphicData uri="http://schemas.openxmlformats.org/drawingml/2006/table">
            <a:tbl>
              <a:tblPr/>
              <a:tblGrid>
                <a:gridCol w="1854496">
                  <a:extLst>
                    <a:ext uri="{9D8B030D-6E8A-4147-A177-3AD203B41FA5}">
                      <a16:colId xmlns:a16="http://schemas.microsoft.com/office/drawing/2014/main" val="1558877445"/>
                    </a:ext>
                  </a:extLst>
                </a:gridCol>
                <a:gridCol w="621079">
                  <a:extLst>
                    <a:ext uri="{9D8B030D-6E8A-4147-A177-3AD203B41FA5}">
                      <a16:colId xmlns:a16="http://schemas.microsoft.com/office/drawing/2014/main" val="3855178289"/>
                    </a:ext>
                  </a:extLst>
                </a:gridCol>
                <a:gridCol w="699619">
                  <a:extLst>
                    <a:ext uri="{9D8B030D-6E8A-4147-A177-3AD203B41FA5}">
                      <a16:colId xmlns:a16="http://schemas.microsoft.com/office/drawing/2014/main" val="1471242800"/>
                    </a:ext>
                  </a:extLst>
                </a:gridCol>
                <a:gridCol w="688855">
                  <a:extLst>
                    <a:ext uri="{9D8B030D-6E8A-4147-A177-3AD203B41FA5}">
                      <a16:colId xmlns:a16="http://schemas.microsoft.com/office/drawing/2014/main" val="1079276962"/>
                    </a:ext>
                  </a:extLst>
                </a:gridCol>
              </a:tblGrid>
              <a:tr h="412881">
                <a:tc>
                  <a:txBody>
                    <a:bodyPr/>
                    <a:lstStyle>
                      <a:lvl1pPr marL="0" algn="l" defTabSz="914400" rtl="0" eaLnBrk="1" latinLnBrk="0" hangingPunct="1">
                        <a:defRPr sz="1800" kern="1200">
                          <a:solidFill>
                            <a:schemeClr val="tx1"/>
                          </a:solidFill>
                          <a:latin typeface="GT Walsheim Regular" panose="020F0502020204030204"/>
                        </a:defRPr>
                      </a:lvl1pPr>
                      <a:lvl2pPr marL="457200" algn="l" defTabSz="914400" rtl="0" eaLnBrk="1" latinLnBrk="0" hangingPunct="1">
                        <a:defRPr sz="1800" kern="1200">
                          <a:solidFill>
                            <a:schemeClr val="tx1"/>
                          </a:solidFill>
                          <a:latin typeface="GT Walsheim Regular" panose="020F0502020204030204"/>
                        </a:defRPr>
                      </a:lvl2pPr>
                      <a:lvl3pPr marL="914400" algn="l" defTabSz="914400" rtl="0" eaLnBrk="1" latinLnBrk="0" hangingPunct="1">
                        <a:defRPr sz="1800" kern="1200">
                          <a:solidFill>
                            <a:schemeClr val="tx1"/>
                          </a:solidFill>
                          <a:latin typeface="GT Walsheim Regular" panose="020F0502020204030204"/>
                        </a:defRPr>
                      </a:lvl3pPr>
                      <a:lvl4pPr marL="1371600" algn="l" defTabSz="914400" rtl="0" eaLnBrk="1" latinLnBrk="0" hangingPunct="1">
                        <a:defRPr sz="1800" kern="1200">
                          <a:solidFill>
                            <a:schemeClr val="tx1"/>
                          </a:solidFill>
                          <a:latin typeface="GT Walsheim Regular" panose="020F0502020204030204"/>
                        </a:defRPr>
                      </a:lvl4pPr>
                      <a:lvl5pPr marL="1828800" algn="l" defTabSz="914400" rtl="0" eaLnBrk="1" latinLnBrk="0" hangingPunct="1">
                        <a:defRPr sz="1800" kern="1200">
                          <a:solidFill>
                            <a:schemeClr val="tx1"/>
                          </a:solidFill>
                          <a:latin typeface="GT Walsheim Regular" panose="020F0502020204030204"/>
                        </a:defRPr>
                      </a:lvl5pPr>
                      <a:lvl6pPr marL="2286000" algn="l" defTabSz="914400" rtl="0" eaLnBrk="1" latinLnBrk="0" hangingPunct="1">
                        <a:defRPr sz="1800" kern="1200">
                          <a:solidFill>
                            <a:schemeClr val="tx1"/>
                          </a:solidFill>
                          <a:latin typeface="GT Walsheim Regular" panose="020F0502020204030204"/>
                        </a:defRPr>
                      </a:lvl6pPr>
                      <a:lvl7pPr marL="2743200" algn="l" defTabSz="914400" rtl="0" eaLnBrk="1" latinLnBrk="0" hangingPunct="1">
                        <a:defRPr sz="1800" kern="1200">
                          <a:solidFill>
                            <a:schemeClr val="tx1"/>
                          </a:solidFill>
                          <a:latin typeface="GT Walsheim Regular" panose="020F0502020204030204"/>
                        </a:defRPr>
                      </a:lvl7pPr>
                      <a:lvl8pPr marL="3200400" algn="l" defTabSz="914400" rtl="0" eaLnBrk="1" latinLnBrk="0" hangingPunct="1">
                        <a:defRPr sz="1800" kern="1200">
                          <a:solidFill>
                            <a:schemeClr val="tx1"/>
                          </a:solidFill>
                          <a:latin typeface="GT Walsheim Regular" panose="020F0502020204030204"/>
                        </a:defRPr>
                      </a:lvl8pPr>
                      <a:lvl9pPr marL="3657600" algn="l" defTabSz="914400" rtl="0" eaLnBrk="1" latinLnBrk="0" hangingPunct="1">
                        <a:defRPr sz="1800" kern="1200">
                          <a:solidFill>
                            <a:schemeClr val="tx1"/>
                          </a:solidFill>
                          <a:latin typeface="GT Walsheim Regular" panose="020F0502020204030204"/>
                        </a:defRPr>
                      </a:lvl9pPr>
                    </a:lstStyle>
                    <a:p>
                      <a:pPr algn="l" fontAlgn="ctr"/>
                      <a:r>
                        <a:rPr lang="en-US" sz="1250" b="0" i="0" u="none" strike="noStrike" dirty="0">
                          <a:solidFill>
                            <a:schemeClr val="tx1"/>
                          </a:solidFill>
                          <a:effectLst/>
                          <a:latin typeface="Calibri" panose="020F0502020204030204" pitchFamily="34" charset="0"/>
                        </a:rPr>
                        <a:t> All Industry Sectors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CC99"/>
                    </a:solidFill>
                  </a:tcPr>
                </a:tc>
                <a:tc>
                  <a:txBody>
                    <a:bodyPr/>
                    <a:lstStyle>
                      <a:lvl1pPr marL="0" algn="l" defTabSz="914400" rtl="0" eaLnBrk="1" latinLnBrk="0" hangingPunct="1">
                        <a:defRPr sz="1800" kern="1200">
                          <a:solidFill>
                            <a:schemeClr val="tx1"/>
                          </a:solidFill>
                          <a:latin typeface="GT Walsheim Regular" panose="020F0502020204030204"/>
                        </a:defRPr>
                      </a:lvl1pPr>
                      <a:lvl2pPr marL="457200" algn="l" defTabSz="914400" rtl="0" eaLnBrk="1" latinLnBrk="0" hangingPunct="1">
                        <a:defRPr sz="1800" kern="1200">
                          <a:solidFill>
                            <a:schemeClr val="tx1"/>
                          </a:solidFill>
                          <a:latin typeface="GT Walsheim Regular" panose="020F0502020204030204"/>
                        </a:defRPr>
                      </a:lvl2pPr>
                      <a:lvl3pPr marL="914400" algn="l" defTabSz="914400" rtl="0" eaLnBrk="1" latinLnBrk="0" hangingPunct="1">
                        <a:defRPr sz="1800" kern="1200">
                          <a:solidFill>
                            <a:schemeClr val="tx1"/>
                          </a:solidFill>
                          <a:latin typeface="GT Walsheim Regular" panose="020F0502020204030204"/>
                        </a:defRPr>
                      </a:lvl3pPr>
                      <a:lvl4pPr marL="1371600" algn="l" defTabSz="914400" rtl="0" eaLnBrk="1" latinLnBrk="0" hangingPunct="1">
                        <a:defRPr sz="1800" kern="1200">
                          <a:solidFill>
                            <a:schemeClr val="tx1"/>
                          </a:solidFill>
                          <a:latin typeface="GT Walsheim Regular" panose="020F0502020204030204"/>
                        </a:defRPr>
                      </a:lvl4pPr>
                      <a:lvl5pPr marL="1828800" algn="l" defTabSz="914400" rtl="0" eaLnBrk="1" latinLnBrk="0" hangingPunct="1">
                        <a:defRPr sz="1800" kern="1200">
                          <a:solidFill>
                            <a:schemeClr val="tx1"/>
                          </a:solidFill>
                          <a:latin typeface="GT Walsheim Regular" panose="020F0502020204030204"/>
                        </a:defRPr>
                      </a:lvl5pPr>
                      <a:lvl6pPr marL="2286000" algn="l" defTabSz="914400" rtl="0" eaLnBrk="1" latinLnBrk="0" hangingPunct="1">
                        <a:defRPr sz="1800" kern="1200">
                          <a:solidFill>
                            <a:schemeClr val="tx1"/>
                          </a:solidFill>
                          <a:latin typeface="GT Walsheim Regular" panose="020F0502020204030204"/>
                        </a:defRPr>
                      </a:lvl6pPr>
                      <a:lvl7pPr marL="2743200" algn="l" defTabSz="914400" rtl="0" eaLnBrk="1" latinLnBrk="0" hangingPunct="1">
                        <a:defRPr sz="1800" kern="1200">
                          <a:solidFill>
                            <a:schemeClr val="tx1"/>
                          </a:solidFill>
                          <a:latin typeface="GT Walsheim Regular" panose="020F0502020204030204"/>
                        </a:defRPr>
                      </a:lvl7pPr>
                      <a:lvl8pPr marL="3200400" algn="l" defTabSz="914400" rtl="0" eaLnBrk="1" latinLnBrk="0" hangingPunct="1">
                        <a:defRPr sz="1800" kern="1200">
                          <a:solidFill>
                            <a:schemeClr val="tx1"/>
                          </a:solidFill>
                          <a:latin typeface="GT Walsheim Regular" panose="020F0502020204030204"/>
                        </a:defRPr>
                      </a:lvl8pPr>
                      <a:lvl9pPr marL="3657600" algn="l" defTabSz="914400" rtl="0" eaLnBrk="1" latinLnBrk="0" hangingPunct="1">
                        <a:defRPr sz="1800" kern="1200">
                          <a:solidFill>
                            <a:schemeClr val="tx1"/>
                          </a:solidFill>
                          <a:latin typeface="GT Walsheim Regular" panose="020F0502020204030204"/>
                        </a:defRPr>
                      </a:lvl9pPr>
                    </a:lstStyle>
                    <a:p>
                      <a:pPr algn="ctr" fontAlgn="ctr"/>
                      <a:r>
                        <a:rPr lang="en-US" sz="1200" b="0" i="0" u="none" strike="noStrike" dirty="0">
                          <a:solidFill>
                            <a:schemeClr val="tx1"/>
                          </a:solidFill>
                          <a:effectLst/>
                          <a:latin typeface="Calibri" panose="020F0502020204030204" pitchFamily="34" charset="0"/>
                        </a:rPr>
                        <a:t>Aug-2024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CC99"/>
                    </a:solidFill>
                  </a:tcPr>
                </a:tc>
                <a:tc>
                  <a:txBody>
                    <a:bodyPr/>
                    <a:lstStyle>
                      <a:lvl1pPr marL="0" algn="l" defTabSz="914400" rtl="0" eaLnBrk="1" latinLnBrk="0" hangingPunct="1">
                        <a:defRPr sz="1800" kern="1200">
                          <a:solidFill>
                            <a:schemeClr val="tx1"/>
                          </a:solidFill>
                          <a:latin typeface="GT Walsheim Regular" panose="020F0502020204030204"/>
                        </a:defRPr>
                      </a:lvl1pPr>
                      <a:lvl2pPr marL="457200" algn="l" defTabSz="914400" rtl="0" eaLnBrk="1" latinLnBrk="0" hangingPunct="1">
                        <a:defRPr sz="1800" kern="1200">
                          <a:solidFill>
                            <a:schemeClr val="tx1"/>
                          </a:solidFill>
                          <a:latin typeface="GT Walsheim Regular" panose="020F0502020204030204"/>
                        </a:defRPr>
                      </a:lvl2pPr>
                      <a:lvl3pPr marL="914400" algn="l" defTabSz="914400" rtl="0" eaLnBrk="1" latinLnBrk="0" hangingPunct="1">
                        <a:defRPr sz="1800" kern="1200">
                          <a:solidFill>
                            <a:schemeClr val="tx1"/>
                          </a:solidFill>
                          <a:latin typeface="GT Walsheim Regular" panose="020F0502020204030204"/>
                        </a:defRPr>
                      </a:lvl3pPr>
                      <a:lvl4pPr marL="1371600" algn="l" defTabSz="914400" rtl="0" eaLnBrk="1" latinLnBrk="0" hangingPunct="1">
                        <a:defRPr sz="1800" kern="1200">
                          <a:solidFill>
                            <a:schemeClr val="tx1"/>
                          </a:solidFill>
                          <a:latin typeface="GT Walsheim Regular" panose="020F0502020204030204"/>
                        </a:defRPr>
                      </a:lvl4pPr>
                      <a:lvl5pPr marL="1828800" algn="l" defTabSz="914400" rtl="0" eaLnBrk="1" latinLnBrk="0" hangingPunct="1">
                        <a:defRPr sz="1800" kern="1200">
                          <a:solidFill>
                            <a:schemeClr val="tx1"/>
                          </a:solidFill>
                          <a:latin typeface="GT Walsheim Regular" panose="020F0502020204030204"/>
                        </a:defRPr>
                      </a:lvl5pPr>
                      <a:lvl6pPr marL="2286000" algn="l" defTabSz="914400" rtl="0" eaLnBrk="1" latinLnBrk="0" hangingPunct="1">
                        <a:defRPr sz="1800" kern="1200">
                          <a:solidFill>
                            <a:schemeClr val="tx1"/>
                          </a:solidFill>
                          <a:latin typeface="GT Walsheim Regular" panose="020F0502020204030204"/>
                        </a:defRPr>
                      </a:lvl6pPr>
                      <a:lvl7pPr marL="2743200" algn="l" defTabSz="914400" rtl="0" eaLnBrk="1" latinLnBrk="0" hangingPunct="1">
                        <a:defRPr sz="1800" kern="1200">
                          <a:solidFill>
                            <a:schemeClr val="tx1"/>
                          </a:solidFill>
                          <a:latin typeface="GT Walsheim Regular" panose="020F0502020204030204"/>
                        </a:defRPr>
                      </a:lvl7pPr>
                      <a:lvl8pPr marL="3200400" algn="l" defTabSz="914400" rtl="0" eaLnBrk="1" latinLnBrk="0" hangingPunct="1">
                        <a:defRPr sz="1800" kern="1200">
                          <a:solidFill>
                            <a:schemeClr val="tx1"/>
                          </a:solidFill>
                          <a:latin typeface="GT Walsheim Regular" panose="020F0502020204030204"/>
                        </a:defRPr>
                      </a:lvl8pPr>
                      <a:lvl9pPr marL="3657600" algn="l" defTabSz="914400" rtl="0" eaLnBrk="1" latinLnBrk="0" hangingPunct="1">
                        <a:defRPr sz="1800" kern="1200">
                          <a:solidFill>
                            <a:schemeClr val="tx1"/>
                          </a:solidFill>
                          <a:latin typeface="GT Walsheim Regular" panose="020F0502020204030204"/>
                        </a:defRPr>
                      </a:lvl9pPr>
                    </a:lstStyle>
                    <a:p>
                      <a:pPr algn="ctr" fontAlgn="ctr"/>
                      <a:r>
                        <a:rPr lang="en-US" sz="1200" b="0" i="0" u="none" strike="noStrike" dirty="0">
                          <a:solidFill>
                            <a:schemeClr val="tx1"/>
                          </a:solidFill>
                          <a:effectLst/>
                          <a:latin typeface="Calibri" panose="020F0502020204030204" pitchFamily="34" charset="0"/>
                        </a:rPr>
                        <a:t>Aug-2025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CC99"/>
                    </a:solidFill>
                  </a:tcPr>
                </a:tc>
                <a:tc>
                  <a:txBody>
                    <a:bodyPr/>
                    <a:lstStyle>
                      <a:lvl1pPr marL="0" algn="l" defTabSz="914400" rtl="0" eaLnBrk="1" latinLnBrk="0" hangingPunct="1">
                        <a:defRPr sz="1800" kern="1200">
                          <a:solidFill>
                            <a:schemeClr val="tx1"/>
                          </a:solidFill>
                          <a:latin typeface="GT Walsheim Regular" panose="020F0502020204030204"/>
                        </a:defRPr>
                      </a:lvl1pPr>
                      <a:lvl2pPr marL="457200" algn="l" defTabSz="914400" rtl="0" eaLnBrk="1" latinLnBrk="0" hangingPunct="1">
                        <a:defRPr sz="1800" kern="1200">
                          <a:solidFill>
                            <a:schemeClr val="tx1"/>
                          </a:solidFill>
                          <a:latin typeface="GT Walsheim Regular" panose="020F0502020204030204"/>
                        </a:defRPr>
                      </a:lvl2pPr>
                      <a:lvl3pPr marL="914400" algn="l" defTabSz="914400" rtl="0" eaLnBrk="1" latinLnBrk="0" hangingPunct="1">
                        <a:defRPr sz="1800" kern="1200">
                          <a:solidFill>
                            <a:schemeClr val="tx1"/>
                          </a:solidFill>
                          <a:latin typeface="GT Walsheim Regular" panose="020F0502020204030204"/>
                        </a:defRPr>
                      </a:lvl3pPr>
                      <a:lvl4pPr marL="1371600" algn="l" defTabSz="914400" rtl="0" eaLnBrk="1" latinLnBrk="0" hangingPunct="1">
                        <a:defRPr sz="1800" kern="1200">
                          <a:solidFill>
                            <a:schemeClr val="tx1"/>
                          </a:solidFill>
                          <a:latin typeface="GT Walsheim Regular" panose="020F0502020204030204"/>
                        </a:defRPr>
                      </a:lvl4pPr>
                      <a:lvl5pPr marL="1828800" algn="l" defTabSz="914400" rtl="0" eaLnBrk="1" latinLnBrk="0" hangingPunct="1">
                        <a:defRPr sz="1800" kern="1200">
                          <a:solidFill>
                            <a:schemeClr val="tx1"/>
                          </a:solidFill>
                          <a:latin typeface="GT Walsheim Regular" panose="020F0502020204030204"/>
                        </a:defRPr>
                      </a:lvl5pPr>
                      <a:lvl6pPr marL="2286000" algn="l" defTabSz="914400" rtl="0" eaLnBrk="1" latinLnBrk="0" hangingPunct="1">
                        <a:defRPr sz="1800" kern="1200">
                          <a:solidFill>
                            <a:schemeClr val="tx1"/>
                          </a:solidFill>
                          <a:latin typeface="GT Walsheim Regular" panose="020F0502020204030204"/>
                        </a:defRPr>
                      </a:lvl6pPr>
                      <a:lvl7pPr marL="2743200" algn="l" defTabSz="914400" rtl="0" eaLnBrk="1" latinLnBrk="0" hangingPunct="1">
                        <a:defRPr sz="1800" kern="1200">
                          <a:solidFill>
                            <a:schemeClr val="tx1"/>
                          </a:solidFill>
                          <a:latin typeface="GT Walsheim Regular" panose="020F0502020204030204"/>
                        </a:defRPr>
                      </a:lvl7pPr>
                      <a:lvl8pPr marL="3200400" algn="l" defTabSz="914400" rtl="0" eaLnBrk="1" latinLnBrk="0" hangingPunct="1">
                        <a:defRPr sz="1800" kern="1200">
                          <a:solidFill>
                            <a:schemeClr val="tx1"/>
                          </a:solidFill>
                          <a:latin typeface="GT Walsheim Regular" panose="020F0502020204030204"/>
                        </a:defRPr>
                      </a:lvl8pPr>
                      <a:lvl9pPr marL="3657600" algn="l" defTabSz="914400" rtl="0" eaLnBrk="1" latinLnBrk="0" hangingPunct="1">
                        <a:defRPr sz="1800" kern="1200">
                          <a:solidFill>
                            <a:schemeClr val="tx1"/>
                          </a:solidFill>
                          <a:latin typeface="GT Walsheim Regular" panose="020F0502020204030204"/>
                        </a:defRPr>
                      </a:lvl9pPr>
                    </a:lstStyle>
                    <a:p>
                      <a:pPr algn="ctr" fontAlgn="ctr"/>
                      <a:r>
                        <a:rPr lang="en-US" sz="1200" b="0" i="0" u="none" strike="noStrike" dirty="0">
                          <a:solidFill>
                            <a:schemeClr val="tx1"/>
                          </a:solidFill>
                          <a:effectLst/>
                          <a:latin typeface="Calibri" panose="020F0502020204030204" pitchFamily="34" charset="0"/>
                        </a:rPr>
                        <a:t>YOY Change</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CC99"/>
                    </a:solidFill>
                  </a:tcPr>
                </a:tc>
                <a:extLst>
                  <a:ext uri="{0D108BD9-81ED-4DB2-BD59-A6C34878D82A}">
                    <a16:rowId xmlns:a16="http://schemas.microsoft.com/office/drawing/2014/main" val="484354016"/>
                  </a:ext>
                </a:extLst>
              </a:tr>
              <a:tr h="443727">
                <a:tc>
                  <a:txBody>
                    <a:bodyPr/>
                    <a:lstStyle>
                      <a:lvl1pPr marL="0" algn="l" defTabSz="914400" rtl="0" eaLnBrk="1" latinLnBrk="0" hangingPunct="1">
                        <a:defRPr sz="1800" kern="1200">
                          <a:solidFill>
                            <a:schemeClr val="tx1"/>
                          </a:solidFill>
                          <a:latin typeface="GT Walsheim Regular" panose="020F0502020204030204"/>
                        </a:defRPr>
                      </a:lvl1pPr>
                      <a:lvl2pPr marL="457200" algn="l" defTabSz="914400" rtl="0" eaLnBrk="1" latinLnBrk="0" hangingPunct="1">
                        <a:defRPr sz="1800" kern="1200">
                          <a:solidFill>
                            <a:schemeClr val="tx1"/>
                          </a:solidFill>
                          <a:latin typeface="GT Walsheim Regular" panose="020F0502020204030204"/>
                        </a:defRPr>
                      </a:lvl2pPr>
                      <a:lvl3pPr marL="914400" algn="l" defTabSz="914400" rtl="0" eaLnBrk="1" latinLnBrk="0" hangingPunct="1">
                        <a:defRPr sz="1800" kern="1200">
                          <a:solidFill>
                            <a:schemeClr val="tx1"/>
                          </a:solidFill>
                          <a:latin typeface="GT Walsheim Regular" panose="020F0502020204030204"/>
                        </a:defRPr>
                      </a:lvl3pPr>
                      <a:lvl4pPr marL="1371600" algn="l" defTabSz="914400" rtl="0" eaLnBrk="1" latinLnBrk="0" hangingPunct="1">
                        <a:defRPr sz="1800" kern="1200">
                          <a:solidFill>
                            <a:schemeClr val="tx1"/>
                          </a:solidFill>
                          <a:latin typeface="GT Walsheim Regular" panose="020F0502020204030204"/>
                        </a:defRPr>
                      </a:lvl4pPr>
                      <a:lvl5pPr marL="1828800" algn="l" defTabSz="914400" rtl="0" eaLnBrk="1" latinLnBrk="0" hangingPunct="1">
                        <a:defRPr sz="1800" kern="1200">
                          <a:solidFill>
                            <a:schemeClr val="tx1"/>
                          </a:solidFill>
                          <a:latin typeface="GT Walsheim Regular" panose="020F0502020204030204"/>
                        </a:defRPr>
                      </a:lvl5pPr>
                      <a:lvl6pPr marL="2286000" algn="l" defTabSz="914400" rtl="0" eaLnBrk="1" latinLnBrk="0" hangingPunct="1">
                        <a:defRPr sz="1800" kern="1200">
                          <a:solidFill>
                            <a:schemeClr val="tx1"/>
                          </a:solidFill>
                          <a:latin typeface="GT Walsheim Regular" panose="020F0502020204030204"/>
                        </a:defRPr>
                      </a:lvl6pPr>
                      <a:lvl7pPr marL="2743200" algn="l" defTabSz="914400" rtl="0" eaLnBrk="1" latinLnBrk="0" hangingPunct="1">
                        <a:defRPr sz="1800" kern="1200">
                          <a:solidFill>
                            <a:schemeClr val="tx1"/>
                          </a:solidFill>
                          <a:latin typeface="GT Walsheim Regular" panose="020F0502020204030204"/>
                        </a:defRPr>
                      </a:lvl7pPr>
                      <a:lvl8pPr marL="3200400" algn="l" defTabSz="914400" rtl="0" eaLnBrk="1" latinLnBrk="0" hangingPunct="1">
                        <a:defRPr sz="1800" kern="1200">
                          <a:solidFill>
                            <a:schemeClr val="tx1"/>
                          </a:solidFill>
                          <a:latin typeface="GT Walsheim Regular" panose="020F0502020204030204"/>
                        </a:defRPr>
                      </a:lvl8pPr>
                      <a:lvl9pPr marL="3657600" algn="l" defTabSz="914400" rtl="0" eaLnBrk="1" latinLnBrk="0" hangingPunct="1">
                        <a:defRPr sz="1800" kern="1200">
                          <a:solidFill>
                            <a:schemeClr val="tx1"/>
                          </a:solidFill>
                          <a:latin typeface="GT Walsheim Regular" panose="020F0502020204030204"/>
                        </a:defRPr>
                      </a:lvl9pPr>
                    </a:lstStyle>
                    <a:p>
                      <a:pPr algn="l" fontAlgn="ctr"/>
                      <a:r>
                        <a:rPr lang="en-US" sz="1100" b="0" i="0" u="none" strike="noStrike" dirty="0">
                          <a:solidFill>
                            <a:schemeClr val="tx1"/>
                          </a:solidFill>
                          <a:effectLst/>
                          <a:latin typeface="Calibri" panose="020F0502020204030204" pitchFamily="34" charset="0"/>
                        </a:rPr>
                        <a:t> (Austin-Round Rock MSA) Total  Nonfarm Employment #s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GT Walsheim Regular" panose="020F0502020204030204"/>
                        </a:defRPr>
                      </a:lvl1pPr>
                      <a:lvl2pPr marL="457200" algn="l" defTabSz="914400" rtl="0" eaLnBrk="1" latinLnBrk="0" hangingPunct="1">
                        <a:defRPr sz="1800" kern="1200">
                          <a:solidFill>
                            <a:schemeClr val="tx1"/>
                          </a:solidFill>
                          <a:latin typeface="GT Walsheim Regular" panose="020F0502020204030204"/>
                        </a:defRPr>
                      </a:lvl2pPr>
                      <a:lvl3pPr marL="914400" algn="l" defTabSz="914400" rtl="0" eaLnBrk="1" latinLnBrk="0" hangingPunct="1">
                        <a:defRPr sz="1800" kern="1200">
                          <a:solidFill>
                            <a:schemeClr val="tx1"/>
                          </a:solidFill>
                          <a:latin typeface="GT Walsheim Regular" panose="020F0502020204030204"/>
                        </a:defRPr>
                      </a:lvl3pPr>
                      <a:lvl4pPr marL="1371600" algn="l" defTabSz="914400" rtl="0" eaLnBrk="1" latinLnBrk="0" hangingPunct="1">
                        <a:defRPr sz="1800" kern="1200">
                          <a:solidFill>
                            <a:schemeClr val="tx1"/>
                          </a:solidFill>
                          <a:latin typeface="GT Walsheim Regular" panose="020F0502020204030204"/>
                        </a:defRPr>
                      </a:lvl4pPr>
                      <a:lvl5pPr marL="1828800" algn="l" defTabSz="914400" rtl="0" eaLnBrk="1" latinLnBrk="0" hangingPunct="1">
                        <a:defRPr sz="1800" kern="1200">
                          <a:solidFill>
                            <a:schemeClr val="tx1"/>
                          </a:solidFill>
                          <a:latin typeface="GT Walsheim Regular" panose="020F0502020204030204"/>
                        </a:defRPr>
                      </a:lvl5pPr>
                      <a:lvl6pPr marL="2286000" algn="l" defTabSz="914400" rtl="0" eaLnBrk="1" latinLnBrk="0" hangingPunct="1">
                        <a:defRPr sz="1800" kern="1200">
                          <a:solidFill>
                            <a:schemeClr val="tx1"/>
                          </a:solidFill>
                          <a:latin typeface="GT Walsheim Regular" panose="020F0502020204030204"/>
                        </a:defRPr>
                      </a:lvl6pPr>
                      <a:lvl7pPr marL="2743200" algn="l" defTabSz="914400" rtl="0" eaLnBrk="1" latinLnBrk="0" hangingPunct="1">
                        <a:defRPr sz="1800" kern="1200">
                          <a:solidFill>
                            <a:schemeClr val="tx1"/>
                          </a:solidFill>
                          <a:latin typeface="GT Walsheim Regular" panose="020F0502020204030204"/>
                        </a:defRPr>
                      </a:lvl7pPr>
                      <a:lvl8pPr marL="3200400" algn="l" defTabSz="914400" rtl="0" eaLnBrk="1" latinLnBrk="0" hangingPunct="1">
                        <a:defRPr sz="1800" kern="1200">
                          <a:solidFill>
                            <a:schemeClr val="tx1"/>
                          </a:solidFill>
                          <a:latin typeface="GT Walsheim Regular" panose="020F0502020204030204"/>
                        </a:defRPr>
                      </a:lvl8pPr>
                      <a:lvl9pPr marL="3657600" algn="l" defTabSz="914400" rtl="0" eaLnBrk="1" latinLnBrk="0" hangingPunct="1">
                        <a:defRPr sz="1800" kern="1200">
                          <a:solidFill>
                            <a:schemeClr val="tx1"/>
                          </a:solidFill>
                          <a:latin typeface="GT Walsheim Regular" panose="020F0502020204030204"/>
                        </a:defRPr>
                      </a:lvl9pPr>
                    </a:lstStyle>
                    <a:p>
                      <a:pPr algn="ctr" fontAlgn="ctr"/>
                      <a:r>
                        <a:rPr lang="en-US" sz="1100" b="0" i="0" u="none" strike="noStrike" dirty="0">
                          <a:solidFill>
                            <a:schemeClr val="tx1"/>
                          </a:solidFill>
                          <a:effectLst/>
                          <a:latin typeface="Calibri" panose="020F0502020204030204" pitchFamily="34" charset="0"/>
                        </a:rPr>
                        <a:t>1,361,000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GT Walsheim Regular" panose="020F0502020204030204"/>
                        </a:defRPr>
                      </a:lvl1pPr>
                      <a:lvl2pPr marL="457200" algn="l" defTabSz="914400" rtl="0" eaLnBrk="1" latinLnBrk="0" hangingPunct="1">
                        <a:defRPr sz="1800" kern="1200">
                          <a:solidFill>
                            <a:schemeClr val="tx1"/>
                          </a:solidFill>
                          <a:latin typeface="GT Walsheim Regular" panose="020F0502020204030204"/>
                        </a:defRPr>
                      </a:lvl2pPr>
                      <a:lvl3pPr marL="914400" algn="l" defTabSz="914400" rtl="0" eaLnBrk="1" latinLnBrk="0" hangingPunct="1">
                        <a:defRPr sz="1800" kern="1200">
                          <a:solidFill>
                            <a:schemeClr val="tx1"/>
                          </a:solidFill>
                          <a:latin typeface="GT Walsheim Regular" panose="020F0502020204030204"/>
                        </a:defRPr>
                      </a:lvl3pPr>
                      <a:lvl4pPr marL="1371600" algn="l" defTabSz="914400" rtl="0" eaLnBrk="1" latinLnBrk="0" hangingPunct="1">
                        <a:defRPr sz="1800" kern="1200">
                          <a:solidFill>
                            <a:schemeClr val="tx1"/>
                          </a:solidFill>
                          <a:latin typeface="GT Walsheim Regular" panose="020F0502020204030204"/>
                        </a:defRPr>
                      </a:lvl4pPr>
                      <a:lvl5pPr marL="1828800" algn="l" defTabSz="914400" rtl="0" eaLnBrk="1" latinLnBrk="0" hangingPunct="1">
                        <a:defRPr sz="1800" kern="1200">
                          <a:solidFill>
                            <a:schemeClr val="tx1"/>
                          </a:solidFill>
                          <a:latin typeface="GT Walsheim Regular" panose="020F0502020204030204"/>
                        </a:defRPr>
                      </a:lvl5pPr>
                      <a:lvl6pPr marL="2286000" algn="l" defTabSz="914400" rtl="0" eaLnBrk="1" latinLnBrk="0" hangingPunct="1">
                        <a:defRPr sz="1800" kern="1200">
                          <a:solidFill>
                            <a:schemeClr val="tx1"/>
                          </a:solidFill>
                          <a:latin typeface="GT Walsheim Regular" panose="020F0502020204030204"/>
                        </a:defRPr>
                      </a:lvl6pPr>
                      <a:lvl7pPr marL="2743200" algn="l" defTabSz="914400" rtl="0" eaLnBrk="1" latinLnBrk="0" hangingPunct="1">
                        <a:defRPr sz="1800" kern="1200">
                          <a:solidFill>
                            <a:schemeClr val="tx1"/>
                          </a:solidFill>
                          <a:latin typeface="GT Walsheim Regular" panose="020F0502020204030204"/>
                        </a:defRPr>
                      </a:lvl7pPr>
                      <a:lvl8pPr marL="3200400" algn="l" defTabSz="914400" rtl="0" eaLnBrk="1" latinLnBrk="0" hangingPunct="1">
                        <a:defRPr sz="1800" kern="1200">
                          <a:solidFill>
                            <a:schemeClr val="tx1"/>
                          </a:solidFill>
                          <a:latin typeface="GT Walsheim Regular" panose="020F0502020204030204"/>
                        </a:defRPr>
                      </a:lvl8pPr>
                      <a:lvl9pPr marL="3657600" algn="l" defTabSz="914400" rtl="0" eaLnBrk="1" latinLnBrk="0" hangingPunct="1">
                        <a:defRPr sz="1800" kern="1200">
                          <a:solidFill>
                            <a:schemeClr val="tx1"/>
                          </a:solidFill>
                          <a:latin typeface="GT Walsheim Regular" panose="020F0502020204030204"/>
                        </a:defRPr>
                      </a:lvl9pPr>
                    </a:lstStyle>
                    <a:p>
                      <a:pPr algn="ctr" fontAlgn="ctr"/>
                      <a:r>
                        <a:rPr lang="en-US" sz="1100" b="0" i="0" u="none" strike="noStrike" dirty="0">
                          <a:solidFill>
                            <a:schemeClr val="tx1"/>
                          </a:solidFill>
                          <a:effectLst/>
                          <a:latin typeface="Calibri" panose="020F0502020204030204" pitchFamily="34" charset="0"/>
                        </a:rPr>
                        <a:t>1,368,400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GT Walsheim Regular" panose="020F0502020204030204"/>
                        </a:defRPr>
                      </a:lvl1pPr>
                      <a:lvl2pPr marL="457200" algn="l" defTabSz="914400" rtl="0" eaLnBrk="1" latinLnBrk="0" hangingPunct="1">
                        <a:defRPr sz="1800" kern="1200">
                          <a:solidFill>
                            <a:schemeClr val="tx1"/>
                          </a:solidFill>
                          <a:latin typeface="GT Walsheim Regular" panose="020F0502020204030204"/>
                        </a:defRPr>
                      </a:lvl2pPr>
                      <a:lvl3pPr marL="914400" algn="l" defTabSz="914400" rtl="0" eaLnBrk="1" latinLnBrk="0" hangingPunct="1">
                        <a:defRPr sz="1800" kern="1200">
                          <a:solidFill>
                            <a:schemeClr val="tx1"/>
                          </a:solidFill>
                          <a:latin typeface="GT Walsheim Regular" panose="020F0502020204030204"/>
                        </a:defRPr>
                      </a:lvl3pPr>
                      <a:lvl4pPr marL="1371600" algn="l" defTabSz="914400" rtl="0" eaLnBrk="1" latinLnBrk="0" hangingPunct="1">
                        <a:defRPr sz="1800" kern="1200">
                          <a:solidFill>
                            <a:schemeClr val="tx1"/>
                          </a:solidFill>
                          <a:latin typeface="GT Walsheim Regular" panose="020F0502020204030204"/>
                        </a:defRPr>
                      </a:lvl4pPr>
                      <a:lvl5pPr marL="1828800" algn="l" defTabSz="914400" rtl="0" eaLnBrk="1" latinLnBrk="0" hangingPunct="1">
                        <a:defRPr sz="1800" kern="1200">
                          <a:solidFill>
                            <a:schemeClr val="tx1"/>
                          </a:solidFill>
                          <a:latin typeface="GT Walsheim Regular" panose="020F0502020204030204"/>
                        </a:defRPr>
                      </a:lvl5pPr>
                      <a:lvl6pPr marL="2286000" algn="l" defTabSz="914400" rtl="0" eaLnBrk="1" latinLnBrk="0" hangingPunct="1">
                        <a:defRPr sz="1800" kern="1200">
                          <a:solidFill>
                            <a:schemeClr val="tx1"/>
                          </a:solidFill>
                          <a:latin typeface="GT Walsheim Regular" panose="020F0502020204030204"/>
                        </a:defRPr>
                      </a:lvl6pPr>
                      <a:lvl7pPr marL="2743200" algn="l" defTabSz="914400" rtl="0" eaLnBrk="1" latinLnBrk="0" hangingPunct="1">
                        <a:defRPr sz="1800" kern="1200">
                          <a:solidFill>
                            <a:schemeClr val="tx1"/>
                          </a:solidFill>
                          <a:latin typeface="GT Walsheim Regular" panose="020F0502020204030204"/>
                        </a:defRPr>
                      </a:lvl7pPr>
                      <a:lvl8pPr marL="3200400" algn="l" defTabSz="914400" rtl="0" eaLnBrk="1" latinLnBrk="0" hangingPunct="1">
                        <a:defRPr sz="1800" kern="1200">
                          <a:solidFill>
                            <a:schemeClr val="tx1"/>
                          </a:solidFill>
                          <a:latin typeface="GT Walsheim Regular" panose="020F0502020204030204"/>
                        </a:defRPr>
                      </a:lvl8pPr>
                      <a:lvl9pPr marL="3657600" algn="l" defTabSz="914400" rtl="0" eaLnBrk="1" latinLnBrk="0" hangingPunct="1">
                        <a:defRPr sz="1800" kern="1200">
                          <a:solidFill>
                            <a:schemeClr val="tx1"/>
                          </a:solidFill>
                          <a:latin typeface="GT Walsheim Regular" panose="020F0502020204030204"/>
                        </a:defRPr>
                      </a:lvl9pPr>
                    </a:lstStyle>
                    <a:p>
                      <a:pPr algn="ctr" fontAlgn="ctr"/>
                      <a:r>
                        <a:rPr lang="en-US" sz="1100" b="0" i="0" u="none" strike="noStrike" dirty="0">
                          <a:solidFill>
                            <a:schemeClr val="tx1"/>
                          </a:solidFill>
                          <a:effectLst/>
                          <a:latin typeface="Calibri" panose="020F0502020204030204" pitchFamily="34" charset="0"/>
                        </a:rPr>
                        <a:t>0.7%</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8714990"/>
                  </a:ext>
                </a:extLst>
              </a:tr>
            </a:tbl>
          </a:graphicData>
        </a:graphic>
      </p:graphicFrame>
      <p:sp>
        <p:nvSpPr>
          <p:cNvPr id="7" name="Text Placeholder 9">
            <a:extLst>
              <a:ext uri="{FF2B5EF4-FFF2-40B4-BE49-F238E27FC236}">
                <a16:creationId xmlns:a16="http://schemas.microsoft.com/office/drawing/2014/main" id="{B5D0F67B-030F-4E2D-ACD1-C80275551714}"/>
              </a:ext>
            </a:extLst>
          </p:cNvPr>
          <p:cNvSpPr txBox="1">
            <a:spLocks/>
          </p:cNvSpPr>
          <p:nvPr/>
        </p:nvSpPr>
        <p:spPr>
          <a:xfrm>
            <a:off x="216816" y="1075661"/>
            <a:ext cx="2904071" cy="4281172"/>
          </a:xfrm>
          <a:prstGeom prst="rect">
            <a:avLst/>
          </a:prstGeom>
          <a:noFill/>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600"/>
              </a:spcBef>
            </a:pPr>
            <a:r>
              <a:rPr lang="en-US" sz="1400" dirty="0"/>
              <a:t>Unemployment levels in the region have increased by about 0.2% from last year numbers</a:t>
            </a:r>
          </a:p>
          <a:p>
            <a:pPr>
              <a:spcBef>
                <a:spcPts val="600"/>
              </a:spcBef>
            </a:pPr>
            <a:endParaRPr lang="en-US" sz="400" dirty="0"/>
          </a:p>
          <a:p>
            <a:pPr marL="285750" indent="-285750">
              <a:spcBef>
                <a:spcPts val="600"/>
              </a:spcBef>
            </a:pPr>
            <a:r>
              <a:rPr lang="en-US" sz="1400" dirty="0"/>
              <a:t>Approximately 7,400 jobs have been added in the area over the past 12 months</a:t>
            </a:r>
          </a:p>
          <a:p>
            <a:pPr>
              <a:spcBef>
                <a:spcPts val="600"/>
              </a:spcBef>
            </a:pPr>
            <a:endParaRPr lang="en-US" sz="400" dirty="0"/>
          </a:p>
          <a:p>
            <a:pPr marL="285750" indent="-285750">
              <a:spcBef>
                <a:spcPts val="600"/>
              </a:spcBef>
            </a:pPr>
            <a:r>
              <a:rPr lang="en-US" sz="1400" dirty="0"/>
              <a:t>Largest employers in the area were related to Professional &amp; Business Services sectors, as well as Trade, Transport &amp; Utilities and Government</a:t>
            </a:r>
          </a:p>
          <a:p>
            <a:pPr>
              <a:spcBef>
                <a:spcPts val="600"/>
              </a:spcBef>
            </a:pPr>
            <a:endParaRPr lang="en-US" sz="600" dirty="0"/>
          </a:p>
          <a:p>
            <a:pPr marL="285750" indent="-285750">
              <a:spcBef>
                <a:spcPts val="600"/>
              </a:spcBef>
            </a:pPr>
            <a:r>
              <a:rPr lang="en-US" sz="1400" dirty="0"/>
              <a:t>Sector with the greatest increases in job numbers over the past year was in the Government sector</a:t>
            </a:r>
          </a:p>
          <a:p>
            <a:pPr>
              <a:spcBef>
                <a:spcPts val="600"/>
              </a:spcBef>
            </a:pPr>
            <a:endParaRPr lang="en-US" sz="600" dirty="0"/>
          </a:p>
          <a:p>
            <a:pPr marL="285750" indent="-285750">
              <a:spcBef>
                <a:spcPts val="600"/>
              </a:spcBef>
            </a:pPr>
            <a:r>
              <a:rPr lang="en-US" sz="1400" dirty="0"/>
              <a:t>The largest decline this past year was in Information</a:t>
            </a:r>
          </a:p>
        </p:txBody>
      </p:sp>
      <p:sp>
        <p:nvSpPr>
          <p:cNvPr id="8" name="Rectangle 7">
            <a:extLst>
              <a:ext uri="{FF2B5EF4-FFF2-40B4-BE49-F238E27FC236}">
                <a16:creationId xmlns:a16="http://schemas.microsoft.com/office/drawing/2014/main" id="{10DBD9CF-270E-43FD-96AD-8E3476D507A7}"/>
              </a:ext>
            </a:extLst>
          </p:cNvPr>
          <p:cNvSpPr/>
          <p:nvPr/>
        </p:nvSpPr>
        <p:spPr>
          <a:xfrm>
            <a:off x="887466" y="46413"/>
            <a:ext cx="1711622" cy="677108"/>
          </a:xfrm>
          <a:prstGeom prst="rect">
            <a:avLst/>
          </a:prstGeom>
        </p:spPr>
        <p:txBody>
          <a:bodyPr wrap="none"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Nib Pro Regular"/>
                <a:ea typeface="+mn-ea"/>
                <a:cs typeface="+mn-cs"/>
              </a:rPr>
              <a:t>Local</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ib Pro Regular"/>
                <a:ea typeface="+mn-ea"/>
                <a:cs typeface="+mn-cs"/>
              </a:rPr>
              <a:t>Economic Conditions</a:t>
            </a:r>
          </a:p>
        </p:txBody>
      </p:sp>
      <p:graphicFrame>
        <p:nvGraphicFramePr>
          <p:cNvPr id="12" name="Chart 11">
            <a:extLst>
              <a:ext uri="{FF2B5EF4-FFF2-40B4-BE49-F238E27FC236}">
                <a16:creationId xmlns:a16="http://schemas.microsoft.com/office/drawing/2014/main" id="{E625E340-3D44-4D41-84C5-D0B5309B6AA8}"/>
              </a:ext>
            </a:extLst>
          </p:cNvPr>
          <p:cNvGraphicFramePr>
            <a:graphicFrameLocks/>
          </p:cNvGraphicFramePr>
          <p:nvPr/>
        </p:nvGraphicFramePr>
        <p:xfrm>
          <a:off x="7212319" y="676353"/>
          <a:ext cx="4891697" cy="3647206"/>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B7B58DD5-B9A9-4579-BAE7-D735D6C0690F}"/>
              </a:ext>
            </a:extLst>
          </p:cNvPr>
          <p:cNvSpPr txBox="1"/>
          <p:nvPr/>
        </p:nvSpPr>
        <p:spPr>
          <a:xfrm>
            <a:off x="0" y="6103981"/>
            <a:ext cx="1382110" cy="246221"/>
          </a:xfrm>
          <a:prstGeom prst="rect">
            <a:avLst/>
          </a:prstGeom>
          <a:noFill/>
        </p:spPr>
        <p:txBody>
          <a:bodyPr wrap="none" rtlCol="0">
            <a:spAutoFit/>
          </a:bodyPr>
          <a:lstStyle/>
          <a:p>
            <a:r>
              <a:rPr lang="en-US" sz="1000" i="1" dirty="0">
                <a:solidFill>
                  <a:schemeClr val="bg1">
                    <a:lumMod val="65000"/>
                  </a:schemeClr>
                </a:solidFill>
              </a:rPr>
              <a:t>Source: US BLS; US BEA</a:t>
            </a:r>
          </a:p>
        </p:txBody>
      </p:sp>
      <p:graphicFrame>
        <p:nvGraphicFramePr>
          <p:cNvPr id="6" name="Chart 5">
            <a:extLst>
              <a:ext uri="{FF2B5EF4-FFF2-40B4-BE49-F238E27FC236}">
                <a16:creationId xmlns:a16="http://schemas.microsoft.com/office/drawing/2014/main" id="{37EA93F2-C4FF-424C-A2EA-D3FDB7B20B6B}"/>
              </a:ext>
            </a:extLst>
          </p:cNvPr>
          <p:cNvGraphicFramePr>
            <a:graphicFrameLocks/>
          </p:cNvGraphicFramePr>
          <p:nvPr/>
        </p:nvGraphicFramePr>
        <p:xfrm>
          <a:off x="3238500" y="575938"/>
          <a:ext cx="3727374" cy="285306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B5CB0EAA-D8C3-4484-86CA-B92C26D58C5B}"/>
              </a:ext>
            </a:extLst>
          </p:cNvPr>
          <p:cNvGraphicFramePr>
            <a:graphicFrameLocks/>
          </p:cNvGraphicFramePr>
          <p:nvPr/>
        </p:nvGraphicFramePr>
        <p:xfrm>
          <a:off x="3238500" y="4342619"/>
          <a:ext cx="8865516" cy="193944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264236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481AB1-9C97-4334-6F8D-32C004EF6340}"/>
              </a:ext>
            </a:extLst>
          </p:cNvPr>
          <p:cNvSpPr>
            <a:spLocks noGrp="1"/>
          </p:cNvSpPr>
          <p:nvPr>
            <p:ph type="body" sz="quarter" idx="12"/>
          </p:nvPr>
        </p:nvSpPr>
        <p:spPr>
          <a:xfrm>
            <a:off x="514862" y="2705200"/>
            <a:ext cx="5581138" cy="941796"/>
          </a:xfrm>
        </p:spPr>
        <p:txBody>
          <a:bodyPr/>
          <a:lstStyle/>
          <a:p>
            <a:pPr>
              <a:spcBef>
                <a:spcPts val="600"/>
              </a:spcBef>
            </a:pPr>
            <a:r>
              <a:rPr lang="en-US" sz="4000" b="1" dirty="0"/>
              <a:t>Single-Family Housing</a:t>
            </a:r>
            <a:r>
              <a:rPr lang="en-US" sz="4800" b="1" dirty="0"/>
              <a:t> </a:t>
            </a:r>
            <a:r>
              <a:rPr lang="en-US" sz="2000" b="1" dirty="0"/>
              <a:t>National Market Information &amp; Area Sales Data</a:t>
            </a:r>
          </a:p>
        </p:txBody>
      </p:sp>
      <p:sp>
        <p:nvSpPr>
          <p:cNvPr id="7" name="Slide Number Placeholder 1">
            <a:extLst>
              <a:ext uri="{FF2B5EF4-FFF2-40B4-BE49-F238E27FC236}">
                <a16:creationId xmlns:a16="http://schemas.microsoft.com/office/drawing/2014/main" id="{3BE3309C-C285-48B3-BCCD-C0D739C184B9}"/>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algn="r"/>
            <a:fld id="{17A2789E-03B2-9E49-90CA-5B3549D9516F}" type="slidenum">
              <a:rPr lang="en-US" sz="1000" smtClean="0">
                <a:solidFill>
                  <a:schemeClr val="bg1"/>
                </a:solidFill>
              </a:rPr>
              <a:pPr algn="r"/>
              <a:t>6</a:t>
            </a:fld>
            <a:endParaRPr lang="en-US" sz="1000" dirty="0">
              <a:solidFill>
                <a:schemeClr val="bg1"/>
              </a:solidFill>
            </a:endParaRPr>
          </a:p>
        </p:txBody>
      </p:sp>
    </p:spTree>
    <p:extLst>
      <p:ext uri="{BB962C8B-B14F-4D97-AF65-F5344CB8AC3E}">
        <p14:creationId xmlns:p14="http://schemas.microsoft.com/office/powerpoint/2010/main" val="3986223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38DDF-2669-C526-A9F6-1B8DF6632AC3}"/>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00944120-8B55-55E1-02A0-27FC6D0C0041}"/>
              </a:ext>
            </a:extLst>
          </p:cNvPr>
          <p:cNvSpPr txBox="1"/>
          <p:nvPr/>
        </p:nvSpPr>
        <p:spPr>
          <a:xfrm>
            <a:off x="9136002" y="723521"/>
            <a:ext cx="2779480" cy="250068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There were 703,000 new homes sold in August 2025 on a seasonally adjusted annualized rate.  This is an increase of 2.1% from the July 2025 sales numbers and a drop of -1.2% from a year ago.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Among Zonda’s top 50 major markets across the country, 32% were overperforming, 42% were average, and 26% were underperforming.  </a:t>
            </a:r>
          </a:p>
        </p:txBody>
      </p:sp>
      <p:sp>
        <p:nvSpPr>
          <p:cNvPr id="12" name="TextBox 11">
            <a:extLst>
              <a:ext uri="{FF2B5EF4-FFF2-40B4-BE49-F238E27FC236}">
                <a16:creationId xmlns:a16="http://schemas.microsoft.com/office/drawing/2014/main" id="{DE3AA860-7246-7409-EE8F-541F0A21198E}"/>
              </a:ext>
            </a:extLst>
          </p:cNvPr>
          <p:cNvSpPr txBox="1"/>
          <p:nvPr/>
        </p:nvSpPr>
        <p:spPr>
          <a:xfrm>
            <a:off x="9126454" y="3134534"/>
            <a:ext cx="2789028" cy="154657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Recent Market Moderation (past four months).  </a:t>
            </a: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Home sales for new communities have trended </a:t>
            </a:r>
            <a:r>
              <a:rPr lang="en-US" sz="1350" dirty="0">
                <a:solidFill>
                  <a:prstClr val="black"/>
                </a:solidFill>
                <a:latin typeface="GT Walsheim Regular"/>
                <a:ea typeface="Calibri" panose="020F0502020204030204" pitchFamily="34" charset="0"/>
                <a:cs typeface="Calibri" panose="020F0502020204030204" pitchFamily="34" charset="0"/>
              </a:rPr>
              <a:t>directionally </a:t>
            </a: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together across different price points; entry level homes continuously sell at a higher rate than upper-level homes.</a:t>
            </a:r>
          </a:p>
        </p:txBody>
      </p:sp>
      <p:sp>
        <p:nvSpPr>
          <p:cNvPr id="13" name="TextBox 12">
            <a:extLst>
              <a:ext uri="{FF2B5EF4-FFF2-40B4-BE49-F238E27FC236}">
                <a16:creationId xmlns:a16="http://schemas.microsoft.com/office/drawing/2014/main" id="{135C9EAF-6FFA-D56A-D164-F9051D2E2595}"/>
              </a:ext>
            </a:extLst>
          </p:cNvPr>
          <p:cNvSpPr txBox="1"/>
          <p:nvPr/>
        </p:nvSpPr>
        <p:spPr>
          <a:xfrm>
            <a:off x="9126454" y="4681111"/>
            <a:ext cx="2927894" cy="1600438"/>
          </a:xfrm>
          <a:prstGeom prst="rect">
            <a:avLst/>
          </a:prstGeom>
          <a:solidFill>
            <a:schemeClr val="bg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Monitoring Several Variables Impacting the Market   </a:t>
            </a: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Potential shifts in monetary policy, fiscal policy, international relations, investor sentiment, and consumer behavior are all being evaluated as to what impacts we may see in the coming months.</a:t>
            </a:r>
          </a:p>
        </p:txBody>
      </p:sp>
      <p:pic>
        <p:nvPicPr>
          <p:cNvPr id="2" name="Picture 1">
            <a:extLst>
              <a:ext uri="{FF2B5EF4-FFF2-40B4-BE49-F238E27FC236}">
                <a16:creationId xmlns:a16="http://schemas.microsoft.com/office/drawing/2014/main" id="{DA2F6DD4-20E4-4A4E-9E32-297DF26C3908}"/>
              </a:ext>
            </a:extLst>
          </p:cNvPr>
          <p:cNvPicPr>
            <a:picLocks noChangeAspect="1"/>
          </p:cNvPicPr>
          <p:nvPr/>
        </p:nvPicPr>
        <p:blipFill>
          <a:blip r:embed="rId3"/>
          <a:stretch>
            <a:fillRect/>
          </a:stretch>
        </p:blipFill>
        <p:spPr>
          <a:xfrm>
            <a:off x="226672" y="749911"/>
            <a:ext cx="3447953" cy="5414292"/>
          </a:xfrm>
          <a:prstGeom prst="rect">
            <a:avLst/>
          </a:prstGeom>
        </p:spPr>
      </p:pic>
      <p:pic>
        <p:nvPicPr>
          <p:cNvPr id="3" name="Picture 2">
            <a:extLst>
              <a:ext uri="{FF2B5EF4-FFF2-40B4-BE49-F238E27FC236}">
                <a16:creationId xmlns:a16="http://schemas.microsoft.com/office/drawing/2014/main" id="{B6AAB97B-89EF-4B84-B3AA-BA0E807D9D04}"/>
              </a:ext>
            </a:extLst>
          </p:cNvPr>
          <p:cNvPicPr>
            <a:picLocks noChangeAspect="1"/>
          </p:cNvPicPr>
          <p:nvPr/>
        </p:nvPicPr>
        <p:blipFill>
          <a:blip r:embed="rId4"/>
          <a:stretch>
            <a:fillRect/>
          </a:stretch>
        </p:blipFill>
        <p:spPr>
          <a:xfrm>
            <a:off x="476767" y="781791"/>
            <a:ext cx="3575994" cy="5524041"/>
          </a:xfrm>
          <a:prstGeom prst="rect">
            <a:avLst/>
          </a:prstGeom>
          <a:effectLst>
            <a:softEdge rad="203200"/>
          </a:effectLst>
        </p:spPr>
      </p:pic>
      <p:sp>
        <p:nvSpPr>
          <p:cNvPr id="4" name="Rectangle 3">
            <a:extLst>
              <a:ext uri="{FF2B5EF4-FFF2-40B4-BE49-F238E27FC236}">
                <a16:creationId xmlns:a16="http://schemas.microsoft.com/office/drawing/2014/main" id="{66AA727A-01F8-4AA6-96C2-CA92D56AC70F}"/>
              </a:ext>
            </a:extLst>
          </p:cNvPr>
          <p:cNvSpPr/>
          <p:nvPr/>
        </p:nvSpPr>
        <p:spPr>
          <a:xfrm>
            <a:off x="887466" y="46413"/>
            <a:ext cx="4701865" cy="677108"/>
          </a:xfrm>
          <a:prstGeom prst="rect">
            <a:avLst/>
          </a:prstGeom>
        </p:spPr>
        <p:txBody>
          <a:bodyPr wrap="none"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Nib Pro Regular"/>
                <a:ea typeface="+mn-ea"/>
                <a:cs typeface="+mn-cs"/>
              </a:rPr>
              <a:t>National Housing Market Conditions</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ib Pro Regular"/>
                <a:ea typeface="+mn-ea"/>
                <a:cs typeface="+mn-cs"/>
              </a:rPr>
              <a:t>Single-Family Housing</a:t>
            </a:r>
          </a:p>
        </p:txBody>
      </p:sp>
      <p:sp>
        <p:nvSpPr>
          <p:cNvPr id="16" name="Slide Number Placeholder 1">
            <a:extLst>
              <a:ext uri="{FF2B5EF4-FFF2-40B4-BE49-F238E27FC236}">
                <a16:creationId xmlns:a16="http://schemas.microsoft.com/office/drawing/2014/main" id="{6D496857-6F91-400A-8847-CBE90845A192}"/>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dirty="0">
              <a:ln>
                <a:noFill/>
              </a:ln>
              <a:effectLst/>
              <a:uLnTx/>
              <a:uFillTx/>
              <a:latin typeface="GT Walsheim Regular"/>
              <a:ea typeface="+mn-ea"/>
              <a:cs typeface="+mn-cs"/>
            </a:endParaRPr>
          </a:p>
        </p:txBody>
      </p:sp>
      <p:pic>
        <p:nvPicPr>
          <p:cNvPr id="9" name="Picture 8">
            <a:extLst>
              <a:ext uri="{FF2B5EF4-FFF2-40B4-BE49-F238E27FC236}">
                <a16:creationId xmlns:a16="http://schemas.microsoft.com/office/drawing/2014/main" id="{8776DCEB-B744-4AEB-B247-0C892C4C132D}"/>
              </a:ext>
            </a:extLst>
          </p:cNvPr>
          <p:cNvPicPr>
            <a:picLocks noChangeAspect="1"/>
          </p:cNvPicPr>
          <p:nvPr/>
        </p:nvPicPr>
        <p:blipFill>
          <a:blip r:embed="rId5"/>
          <a:stretch>
            <a:fillRect/>
          </a:stretch>
        </p:blipFill>
        <p:spPr>
          <a:xfrm>
            <a:off x="4201561" y="780055"/>
            <a:ext cx="4837432" cy="2720484"/>
          </a:xfrm>
          <a:prstGeom prst="rect">
            <a:avLst/>
          </a:prstGeom>
          <a:ln>
            <a:solidFill>
              <a:schemeClr val="tx1"/>
            </a:solidFill>
          </a:ln>
        </p:spPr>
      </p:pic>
      <p:pic>
        <p:nvPicPr>
          <p:cNvPr id="19" name="Picture 18">
            <a:extLst>
              <a:ext uri="{FF2B5EF4-FFF2-40B4-BE49-F238E27FC236}">
                <a16:creationId xmlns:a16="http://schemas.microsoft.com/office/drawing/2014/main" id="{A9C7943A-6170-4796-B9A5-190ADF6A9772}"/>
              </a:ext>
            </a:extLst>
          </p:cNvPr>
          <p:cNvPicPr>
            <a:picLocks noChangeAspect="1"/>
          </p:cNvPicPr>
          <p:nvPr/>
        </p:nvPicPr>
        <p:blipFill>
          <a:blip r:embed="rId6"/>
          <a:stretch>
            <a:fillRect/>
          </a:stretch>
        </p:blipFill>
        <p:spPr>
          <a:xfrm>
            <a:off x="4201561" y="3751959"/>
            <a:ext cx="4837432" cy="2325986"/>
          </a:xfrm>
          <a:prstGeom prst="rect">
            <a:avLst/>
          </a:prstGeom>
          <a:ln>
            <a:solidFill>
              <a:schemeClr val="tx1"/>
            </a:solidFill>
          </a:ln>
        </p:spPr>
      </p:pic>
    </p:spTree>
    <p:extLst>
      <p:ext uri="{BB962C8B-B14F-4D97-AF65-F5344CB8AC3E}">
        <p14:creationId xmlns:p14="http://schemas.microsoft.com/office/powerpoint/2010/main" val="3662133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F8658E63-0D9F-4BDE-96CE-08176FF50A3B}"/>
              </a:ext>
            </a:extLst>
          </p:cNvPr>
          <p:cNvSpPr txBox="1"/>
          <p:nvPr/>
        </p:nvSpPr>
        <p:spPr>
          <a:xfrm>
            <a:off x="9139332" y="4706560"/>
            <a:ext cx="2915016" cy="1131079"/>
          </a:xfrm>
          <a:prstGeom prst="rect">
            <a:avLst/>
          </a:prstGeom>
          <a:solidFill>
            <a:schemeClr val="bg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35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Builder surveys </a:t>
            </a:r>
            <a:r>
              <a:rPr lang="en-US" sz="1350" dirty="0">
                <a:solidFill>
                  <a:prstClr val="black"/>
                </a:solidFill>
                <a:latin typeface="GT Walsheim Regular"/>
                <a:ea typeface="Calibri" panose="020F0502020204030204" pitchFamily="34" charset="0"/>
                <a:cs typeface="Calibri" panose="020F0502020204030204" pitchFamily="34" charset="0"/>
              </a:rPr>
              <a:t>report that affordability and consumer confidence are keeping consumers on the sidelines leading to tempering of new home activity.</a:t>
            </a:r>
            <a:endParaRPr kumimoji="0" lang="en-US" sz="135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endParaRPr>
          </a:p>
        </p:txBody>
      </p:sp>
      <p:graphicFrame>
        <p:nvGraphicFramePr>
          <p:cNvPr id="15" name="Chart 14">
            <a:extLst>
              <a:ext uri="{FF2B5EF4-FFF2-40B4-BE49-F238E27FC236}">
                <a16:creationId xmlns:a16="http://schemas.microsoft.com/office/drawing/2014/main" id="{D5911ED1-E2C8-487C-ABC3-5514E0D21BB7}"/>
              </a:ext>
            </a:extLst>
          </p:cNvPr>
          <p:cNvGraphicFramePr>
            <a:graphicFrameLocks/>
          </p:cNvGraphicFramePr>
          <p:nvPr/>
        </p:nvGraphicFramePr>
        <p:xfrm>
          <a:off x="4046323" y="781791"/>
          <a:ext cx="5073693" cy="2870575"/>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a:extLst>
              <a:ext uri="{FF2B5EF4-FFF2-40B4-BE49-F238E27FC236}">
                <a16:creationId xmlns:a16="http://schemas.microsoft.com/office/drawing/2014/main" id="{DF2512EA-F45E-406E-AF9D-6049D1CD1DF8}"/>
              </a:ext>
            </a:extLst>
          </p:cNvPr>
          <p:cNvSpPr>
            <a:spLocks noGrp="1"/>
          </p:cNvSpPr>
          <p:nvPr>
            <p:ph type="sldNum" sz="quarter" idx="4"/>
          </p:nvPr>
        </p:nvSpPr>
        <p:spPr/>
        <p:txBody>
          <a:bodyPr/>
          <a:lstStyle/>
          <a:p>
            <a:fld id="{17A2789E-03B2-9E49-90CA-5B3549D9516F}" type="slidenum">
              <a:rPr lang="en-US" smtClean="0"/>
              <a:pPr/>
              <a:t>8</a:t>
            </a:fld>
            <a:endParaRPr lang="en-US" dirty="0"/>
          </a:p>
        </p:txBody>
      </p:sp>
      <p:sp>
        <p:nvSpPr>
          <p:cNvPr id="4" name="Rectangle 3">
            <a:extLst>
              <a:ext uri="{FF2B5EF4-FFF2-40B4-BE49-F238E27FC236}">
                <a16:creationId xmlns:a16="http://schemas.microsoft.com/office/drawing/2014/main" id="{79390BEA-1C07-4DBF-8FAF-0FA0C01F7D3F}"/>
              </a:ext>
            </a:extLst>
          </p:cNvPr>
          <p:cNvSpPr/>
          <p:nvPr/>
        </p:nvSpPr>
        <p:spPr>
          <a:xfrm>
            <a:off x="887466" y="46413"/>
            <a:ext cx="4878900" cy="677108"/>
          </a:xfrm>
          <a:prstGeom prst="rect">
            <a:avLst/>
          </a:prstGeom>
        </p:spPr>
        <p:txBody>
          <a:bodyPr wrap="none"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Nib Pro Regular"/>
                <a:ea typeface="+mn-ea"/>
                <a:cs typeface="+mn-cs"/>
              </a:rPr>
              <a:t>Regional Housing Market Conditions</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ib Pro Regular"/>
                <a:ea typeface="+mn-ea"/>
                <a:cs typeface="+mn-cs"/>
              </a:rPr>
              <a:t>Single-Family Housing</a:t>
            </a:r>
          </a:p>
        </p:txBody>
      </p:sp>
      <p:sp>
        <p:nvSpPr>
          <p:cNvPr id="6" name="TextBox 5">
            <a:extLst>
              <a:ext uri="{FF2B5EF4-FFF2-40B4-BE49-F238E27FC236}">
                <a16:creationId xmlns:a16="http://schemas.microsoft.com/office/drawing/2014/main" id="{55DFEFB8-BA12-43C6-B69D-0157B105EAA6}"/>
              </a:ext>
            </a:extLst>
          </p:cNvPr>
          <p:cNvSpPr txBox="1"/>
          <p:nvPr/>
        </p:nvSpPr>
        <p:spPr>
          <a:xfrm>
            <a:off x="9126454" y="704452"/>
            <a:ext cx="2779480" cy="2585323"/>
          </a:xfrm>
          <a:prstGeom prst="rect">
            <a:avLst/>
          </a:prstGeom>
          <a:noFill/>
        </p:spPr>
        <p:txBody>
          <a:bodyPr wrap="square" rtlCol="0">
            <a:spAutoFit/>
          </a:bodyPr>
          <a:lstStyle/>
          <a:p>
            <a:pPr algn="just" defTabSz="914400">
              <a:defRPr/>
            </a:pP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Austin maintains an average monthly sales rate of 1.9 net monthly sales per community among active projects.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Among Texas</a:t>
            </a:r>
            <a:r>
              <a:rPr lang="en-US" sz="1350" dirty="0">
                <a:solidFill>
                  <a:prstClr val="black"/>
                </a:solidFill>
                <a:latin typeface="GT Walsheim Regular"/>
                <a:ea typeface="Calibri" panose="020F0502020204030204" pitchFamily="34" charset="0"/>
                <a:cs typeface="Calibri" panose="020F0502020204030204" pitchFamily="34" charset="0"/>
              </a:rPr>
              <a:t>’ four </a:t>
            </a: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major markets, one</a:t>
            </a:r>
            <a:r>
              <a:rPr lang="en-US" sz="1350" dirty="0">
                <a:solidFill>
                  <a:prstClr val="black"/>
                </a:solidFill>
                <a:latin typeface="GT Walsheim Regular"/>
                <a:ea typeface="Calibri" panose="020F0502020204030204" pitchFamily="34" charset="0"/>
                <a:cs typeface="Calibri" panose="020F0502020204030204" pitchFamily="34" charset="0"/>
              </a:rPr>
              <a:t> market (San Antonio)</a:t>
            </a: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 is overperforming, two markets (Dallas and </a:t>
            </a:r>
            <a:r>
              <a:rPr lang="en-US" sz="1350" dirty="0">
                <a:solidFill>
                  <a:prstClr val="black"/>
                </a:solidFill>
                <a:latin typeface="GT Walsheim Regular"/>
                <a:ea typeface="Calibri" panose="020F0502020204030204" pitchFamily="34" charset="0"/>
                <a:cs typeface="Calibri" panose="020F0502020204030204" pitchFamily="34" charset="0"/>
              </a:rPr>
              <a:t>Houston) a</a:t>
            </a: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re average, and </a:t>
            </a:r>
            <a:r>
              <a:rPr lang="en-US" sz="1350" dirty="0">
                <a:solidFill>
                  <a:prstClr val="black"/>
                </a:solidFill>
                <a:latin typeface="GT Walsheim Regular"/>
                <a:ea typeface="Calibri" panose="020F0502020204030204" pitchFamily="34" charset="0"/>
                <a:cs typeface="Calibri" panose="020F0502020204030204" pitchFamily="34" charset="0"/>
              </a:rPr>
              <a:t>one</a:t>
            </a: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 market (Austin) is underperforming in terms of new home sales adjusted for supply and seasonality.  </a:t>
            </a:r>
          </a:p>
        </p:txBody>
      </p:sp>
      <p:pic>
        <p:nvPicPr>
          <p:cNvPr id="11" name="Picture 10">
            <a:extLst>
              <a:ext uri="{FF2B5EF4-FFF2-40B4-BE49-F238E27FC236}">
                <a16:creationId xmlns:a16="http://schemas.microsoft.com/office/drawing/2014/main" id="{B6F99A69-7C1D-4A13-9A11-456BAB6AC142}"/>
              </a:ext>
            </a:extLst>
          </p:cNvPr>
          <p:cNvPicPr>
            <a:picLocks noChangeAspect="1"/>
          </p:cNvPicPr>
          <p:nvPr/>
        </p:nvPicPr>
        <p:blipFill>
          <a:blip r:embed="rId4"/>
          <a:stretch>
            <a:fillRect/>
          </a:stretch>
        </p:blipFill>
        <p:spPr>
          <a:xfrm>
            <a:off x="226672" y="749911"/>
            <a:ext cx="3447953" cy="5414292"/>
          </a:xfrm>
          <a:prstGeom prst="rect">
            <a:avLst/>
          </a:prstGeom>
        </p:spPr>
      </p:pic>
      <p:pic>
        <p:nvPicPr>
          <p:cNvPr id="12" name="Picture 11">
            <a:extLst>
              <a:ext uri="{FF2B5EF4-FFF2-40B4-BE49-F238E27FC236}">
                <a16:creationId xmlns:a16="http://schemas.microsoft.com/office/drawing/2014/main" id="{9A1E530D-AA7D-4BB0-9B6D-87BF039D4244}"/>
              </a:ext>
            </a:extLst>
          </p:cNvPr>
          <p:cNvPicPr>
            <a:picLocks noChangeAspect="1"/>
          </p:cNvPicPr>
          <p:nvPr/>
        </p:nvPicPr>
        <p:blipFill>
          <a:blip r:embed="rId5"/>
          <a:stretch>
            <a:fillRect/>
          </a:stretch>
        </p:blipFill>
        <p:spPr>
          <a:xfrm>
            <a:off x="476767" y="781791"/>
            <a:ext cx="3575994" cy="5524041"/>
          </a:xfrm>
          <a:prstGeom prst="rect">
            <a:avLst/>
          </a:prstGeom>
          <a:effectLst>
            <a:softEdge rad="203200"/>
          </a:effectLst>
        </p:spPr>
      </p:pic>
      <p:pic>
        <p:nvPicPr>
          <p:cNvPr id="9" name="Picture 8">
            <a:extLst>
              <a:ext uri="{FF2B5EF4-FFF2-40B4-BE49-F238E27FC236}">
                <a16:creationId xmlns:a16="http://schemas.microsoft.com/office/drawing/2014/main" id="{B1F23F99-B2DE-415F-B432-FB43B66D28F6}"/>
              </a:ext>
            </a:extLst>
          </p:cNvPr>
          <p:cNvPicPr>
            <a:picLocks noChangeAspect="1"/>
          </p:cNvPicPr>
          <p:nvPr/>
        </p:nvPicPr>
        <p:blipFill>
          <a:blip r:embed="rId6"/>
          <a:srcRect/>
          <a:stretch/>
        </p:blipFill>
        <p:spPr>
          <a:xfrm>
            <a:off x="4052761" y="3915727"/>
            <a:ext cx="5086570" cy="1987361"/>
          </a:xfrm>
          <a:prstGeom prst="rect">
            <a:avLst/>
          </a:prstGeom>
          <a:ln>
            <a:solidFill>
              <a:schemeClr val="tx1"/>
            </a:solidFill>
          </a:ln>
        </p:spPr>
      </p:pic>
      <p:sp>
        <p:nvSpPr>
          <p:cNvPr id="13" name="TextBox 12">
            <a:extLst>
              <a:ext uri="{FF2B5EF4-FFF2-40B4-BE49-F238E27FC236}">
                <a16:creationId xmlns:a16="http://schemas.microsoft.com/office/drawing/2014/main" id="{B4B63772-0FFC-4D62-9780-C22397F1EB70}"/>
              </a:ext>
            </a:extLst>
          </p:cNvPr>
          <p:cNvSpPr txBox="1"/>
          <p:nvPr/>
        </p:nvSpPr>
        <p:spPr>
          <a:xfrm>
            <a:off x="5024115" y="3915727"/>
            <a:ext cx="3130985" cy="253916"/>
          </a:xfrm>
          <a:prstGeom prst="rect">
            <a:avLst/>
          </a:prstGeom>
          <a:noFill/>
        </p:spPr>
        <p:txBody>
          <a:bodyPr wrap="none" rtlCol="0">
            <a:spAutoFit/>
          </a:bodyPr>
          <a:lstStyle/>
          <a:p>
            <a:r>
              <a:rPr lang="en-US" sz="1050" dirty="0"/>
              <a:t>Total Monthly Home Closings and New Home % Share</a:t>
            </a:r>
          </a:p>
        </p:txBody>
      </p:sp>
      <p:sp>
        <p:nvSpPr>
          <p:cNvPr id="19" name="TextBox 18">
            <a:extLst>
              <a:ext uri="{FF2B5EF4-FFF2-40B4-BE49-F238E27FC236}">
                <a16:creationId xmlns:a16="http://schemas.microsoft.com/office/drawing/2014/main" id="{D75BA340-5030-4401-8077-FF6978D67000}"/>
              </a:ext>
            </a:extLst>
          </p:cNvPr>
          <p:cNvSpPr txBox="1"/>
          <p:nvPr/>
        </p:nvSpPr>
        <p:spPr>
          <a:xfrm>
            <a:off x="9139330" y="3543811"/>
            <a:ext cx="2776151" cy="92333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The Austin-Round Rock-San Marcos MSA experienced 13,744 new  home closings in the last 12 months, a decrease of -25.4%.</a:t>
            </a:r>
          </a:p>
        </p:txBody>
      </p:sp>
    </p:spTree>
    <p:extLst>
      <p:ext uri="{BB962C8B-B14F-4D97-AF65-F5344CB8AC3E}">
        <p14:creationId xmlns:p14="http://schemas.microsoft.com/office/powerpoint/2010/main" val="4187452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AB5868-207D-4BB8-A4DC-1A00BD9F2A3B}"/>
              </a:ext>
            </a:extLst>
          </p:cNvPr>
          <p:cNvSpPr>
            <a:spLocks noGrp="1"/>
          </p:cNvSpPr>
          <p:nvPr>
            <p:ph type="sldNum" sz="quarter" idx="4"/>
          </p:nvPr>
        </p:nvSpPr>
        <p:spPr/>
        <p:txBody>
          <a:bodyPr/>
          <a:lstStyle/>
          <a:p>
            <a:fld id="{17A2789E-03B2-9E49-90CA-5B3549D9516F}" type="slidenum">
              <a:rPr lang="en-US" smtClean="0"/>
              <a:pPr/>
              <a:t>9</a:t>
            </a:fld>
            <a:endParaRPr lang="en-US" dirty="0"/>
          </a:p>
        </p:txBody>
      </p:sp>
      <p:sp>
        <p:nvSpPr>
          <p:cNvPr id="3" name="Rectangle 2">
            <a:extLst>
              <a:ext uri="{FF2B5EF4-FFF2-40B4-BE49-F238E27FC236}">
                <a16:creationId xmlns:a16="http://schemas.microsoft.com/office/drawing/2014/main" id="{327C6F41-1139-4167-B550-08F421E1B931}"/>
              </a:ext>
            </a:extLst>
          </p:cNvPr>
          <p:cNvSpPr/>
          <p:nvPr/>
        </p:nvSpPr>
        <p:spPr>
          <a:xfrm>
            <a:off x="887466" y="46413"/>
            <a:ext cx="3108800" cy="677108"/>
          </a:xfrm>
          <a:prstGeom prst="rect">
            <a:avLst/>
          </a:prstGeom>
        </p:spPr>
        <p:txBody>
          <a:bodyPr wrap="none"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Nib Pro Regular"/>
                <a:ea typeface="+mn-ea"/>
                <a:cs typeface="+mn-cs"/>
              </a:rPr>
              <a:t>Mortgage Rate Analysis</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ib Pro Regular"/>
                <a:ea typeface="+mn-ea"/>
                <a:cs typeface="+mn-cs"/>
              </a:rPr>
              <a:t>Single-Family Housing</a:t>
            </a:r>
          </a:p>
        </p:txBody>
      </p:sp>
      <p:sp>
        <p:nvSpPr>
          <p:cNvPr id="6" name="TextBox 5">
            <a:extLst>
              <a:ext uri="{FF2B5EF4-FFF2-40B4-BE49-F238E27FC236}">
                <a16:creationId xmlns:a16="http://schemas.microsoft.com/office/drawing/2014/main" id="{E877A40C-C894-46E2-A94A-EDD529E45084}"/>
              </a:ext>
            </a:extLst>
          </p:cNvPr>
          <p:cNvSpPr txBox="1"/>
          <p:nvPr/>
        </p:nvSpPr>
        <p:spPr>
          <a:xfrm>
            <a:off x="9240862" y="864923"/>
            <a:ext cx="2951137" cy="333168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The Federal Reserve Board </a:t>
            </a:r>
            <a:r>
              <a:rPr lang="en-US" sz="1350" dirty="0">
                <a:solidFill>
                  <a:prstClr val="black"/>
                </a:solidFill>
                <a:latin typeface="GT Walsheim Regular"/>
                <a:ea typeface="Calibri" panose="020F0502020204030204" pitchFamily="34" charset="0"/>
                <a:cs typeface="Calibri" panose="020F0502020204030204" pitchFamily="34" charset="0"/>
              </a:rPr>
              <a:t>cut its benchmark federal funds rate by</a:t>
            </a: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 25 basis points on September  17 and October 29th, resulting in a reduction of the 30-year fixed rate mortgage average to 6.17% at the end of October, the lowest since October 2024.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350" dirty="0">
                <a:solidFill>
                  <a:prstClr val="black"/>
                </a:solidFill>
                <a:latin typeface="GT Walsheim Regular"/>
                <a:ea typeface="Calibri" panose="020F0502020204030204" pitchFamily="34" charset="0"/>
                <a:cs typeface="Calibri" panose="020F0502020204030204" pitchFamily="34" charset="0"/>
              </a:rPr>
              <a:t>The move was driven by signs of a softening labor market and weakening job growth.</a:t>
            </a:r>
            <a:endPar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GT Walsheim Regular"/>
                <a:ea typeface="Calibri" panose="020F0502020204030204" pitchFamily="34" charset="0"/>
                <a:cs typeface="Calibri" panose="020F0502020204030204" pitchFamily="34" charset="0"/>
              </a:rPr>
              <a:t>Mortgage rates remain elevated compared to pre-2022 levels, reflecting ongoing inflationary pressures and cautious monetary policy.</a:t>
            </a:r>
          </a:p>
        </p:txBody>
      </p:sp>
      <p:sp>
        <p:nvSpPr>
          <p:cNvPr id="7" name="TextBox 6">
            <a:extLst>
              <a:ext uri="{FF2B5EF4-FFF2-40B4-BE49-F238E27FC236}">
                <a16:creationId xmlns:a16="http://schemas.microsoft.com/office/drawing/2014/main" id="{11B71421-0A17-43EB-9B18-0E9E395A24F5}"/>
              </a:ext>
            </a:extLst>
          </p:cNvPr>
          <p:cNvSpPr txBox="1"/>
          <p:nvPr/>
        </p:nvSpPr>
        <p:spPr>
          <a:xfrm>
            <a:off x="8152606" y="5721805"/>
            <a:ext cx="1031052" cy="246221"/>
          </a:xfrm>
          <a:prstGeom prst="rect">
            <a:avLst/>
          </a:prstGeom>
          <a:noFill/>
        </p:spPr>
        <p:txBody>
          <a:bodyPr wrap="none" rtlCol="0">
            <a:spAutoFit/>
          </a:bodyPr>
          <a:lstStyle/>
          <a:p>
            <a:pPr algn="r"/>
            <a:r>
              <a:rPr lang="en-US" sz="1000" i="1" dirty="0">
                <a:solidFill>
                  <a:schemeClr val="bg1">
                    <a:lumMod val="65000"/>
                  </a:schemeClr>
                </a:solidFill>
              </a:rPr>
              <a:t>Source: US FRED</a:t>
            </a:r>
          </a:p>
        </p:txBody>
      </p:sp>
      <p:graphicFrame>
        <p:nvGraphicFramePr>
          <p:cNvPr id="8" name="Chart 7">
            <a:extLst>
              <a:ext uri="{FF2B5EF4-FFF2-40B4-BE49-F238E27FC236}">
                <a16:creationId xmlns:a16="http://schemas.microsoft.com/office/drawing/2014/main" id="{100DCBF5-5A15-458D-BA77-13A494738B7C}"/>
              </a:ext>
            </a:extLst>
          </p:cNvPr>
          <p:cNvGraphicFramePr>
            <a:graphicFrameLocks/>
          </p:cNvGraphicFramePr>
          <p:nvPr>
            <p:extLst>
              <p:ext uri="{D42A27DB-BD31-4B8C-83A1-F6EECF244321}">
                <p14:modId xmlns:p14="http://schemas.microsoft.com/office/powerpoint/2010/main" val="100761097"/>
              </p:ext>
            </p:extLst>
          </p:nvPr>
        </p:nvGraphicFramePr>
        <p:xfrm>
          <a:off x="337912" y="1000559"/>
          <a:ext cx="8902951" cy="47212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86115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2370B8B-6759-449B-A4A8-E4582333864B}"/>
              </a:ext>
            </a:extLst>
          </p:cNvPr>
          <p:cNvGraphicFramePr>
            <a:graphicFrameLocks noGrp="1"/>
          </p:cNvGraphicFramePr>
          <p:nvPr>
            <p:extLst>
              <p:ext uri="{D42A27DB-BD31-4B8C-83A1-F6EECF244321}">
                <p14:modId xmlns:p14="http://schemas.microsoft.com/office/powerpoint/2010/main" val="1675854971"/>
              </p:ext>
            </p:extLst>
          </p:nvPr>
        </p:nvGraphicFramePr>
        <p:xfrm>
          <a:off x="838196" y="4974695"/>
          <a:ext cx="10515607" cy="1149168"/>
        </p:xfrm>
        <a:graphic>
          <a:graphicData uri="http://schemas.openxmlformats.org/drawingml/2006/table">
            <a:tbl>
              <a:tblPr/>
              <a:tblGrid>
                <a:gridCol w="553453">
                  <a:extLst>
                    <a:ext uri="{9D8B030D-6E8A-4147-A177-3AD203B41FA5}">
                      <a16:colId xmlns:a16="http://schemas.microsoft.com/office/drawing/2014/main" val="3347548274"/>
                    </a:ext>
                  </a:extLst>
                </a:gridCol>
                <a:gridCol w="553453">
                  <a:extLst>
                    <a:ext uri="{9D8B030D-6E8A-4147-A177-3AD203B41FA5}">
                      <a16:colId xmlns:a16="http://schemas.microsoft.com/office/drawing/2014/main" val="1809712843"/>
                    </a:ext>
                  </a:extLst>
                </a:gridCol>
                <a:gridCol w="553453">
                  <a:extLst>
                    <a:ext uri="{9D8B030D-6E8A-4147-A177-3AD203B41FA5}">
                      <a16:colId xmlns:a16="http://schemas.microsoft.com/office/drawing/2014/main" val="750018592"/>
                    </a:ext>
                  </a:extLst>
                </a:gridCol>
                <a:gridCol w="553453">
                  <a:extLst>
                    <a:ext uri="{9D8B030D-6E8A-4147-A177-3AD203B41FA5}">
                      <a16:colId xmlns:a16="http://schemas.microsoft.com/office/drawing/2014/main" val="627386637"/>
                    </a:ext>
                  </a:extLst>
                </a:gridCol>
                <a:gridCol w="553453">
                  <a:extLst>
                    <a:ext uri="{9D8B030D-6E8A-4147-A177-3AD203B41FA5}">
                      <a16:colId xmlns:a16="http://schemas.microsoft.com/office/drawing/2014/main" val="3618001816"/>
                    </a:ext>
                  </a:extLst>
                </a:gridCol>
                <a:gridCol w="553453">
                  <a:extLst>
                    <a:ext uri="{9D8B030D-6E8A-4147-A177-3AD203B41FA5}">
                      <a16:colId xmlns:a16="http://schemas.microsoft.com/office/drawing/2014/main" val="720706018"/>
                    </a:ext>
                  </a:extLst>
                </a:gridCol>
                <a:gridCol w="553453">
                  <a:extLst>
                    <a:ext uri="{9D8B030D-6E8A-4147-A177-3AD203B41FA5}">
                      <a16:colId xmlns:a16="http://schemas.microsoft.com/office/drawing/2014/main" val="3958576072"/>
                    </a:ext>
                  </a:extLst>
                </a:gridCol>
                <a:gridCol w="553453">
                  <a:extLst>
                    <a:ext uri="{9D8B030D-6E8A-4147-A177-3AD203B41FA5}">
                      <a16:colId xmlns:a16="http://schemas.microsoft.com/office/drawing/2014/main" val="3508685830"/>
                    </a:ext>
                  </a:extLst>
                </a:gridCol>
                <a:gridCol w="553453">
                  <a:extLst>
                    <a:ext uri="{9D8B030D-6E8A-4147-A177-3AD203B41FA5}">
                      <a16:colId xmlns:a16="http://schemas.microsoft.com/office/drawing/2014/main" val="4171516761"/>
                    </a:ext>
                  </a:extLst>
                </a:gridCol>
                <a:gridCol w="553453">
                  <a:extLst>
                    <a:ext uri="{9D8B030D-6E8A-4147-A177-3AD203B41FA5}">
                      <a16:colId xmlns:a16="http://schemas.microsoft.com/office/drawing/2014/main" val="1872314475"/>
                    </a:ext>
                  </a:extLst>
                </a:gridCol>
                <a:gridCol w="553453">
                  <a:extLst>
                    <a:ext uri="{9D8B030D-6E8A-4147-A177-3AD203B41FA5}">
                      <a16:colId xmlns:a16="http://schemas.microsoft.com/office/drawing/2014/main" val="2828935712"/>
                    </a:ext>
                  </a:extLst>
                </a:gridCol>
                <a:gridCol w="553453">
                  <a:extLst>
                    <a:ext uri="{9D8B030D-6E8A-4147-A177-3AD203B41FA5}">
                      <a16:colId xmlns:a16="http://schemas.microsoft.com/office/drawing/2014/main" val="1360596240"/>
                    </a:ext>
                  </a:extLst>
                </a:gridCol>
                <a:gridCol w="553453">
                  <a:extLst>
                    <a:ext uri="{9D8B030D-6E8A-4147-A177-3AD203B41FA5}">
                      <a16:colId xmlns:a16="http://schemas.microsoft.com/office/drawing/2014/main" val="1574583278"/>
                    </a:ext>
                  </a:extLst>
                </a:gridCol>
                <a:gridCol w="553453">
                  <a:extLst>
                    <a:ext uri="{9D8B030D-6E8A-4147-A177-3AD203B41FA5}">
                      <a16:colId xmlns:a16="http://schemas.microsoft.com/office/drawing/2014/main" val="46627712"/>
                    </a:ext>
                  </a:extLst>
                </a:gridCol>
                <a:gridCol w="553453">
                  <a:extLst>
                    <a:ext uri="{9D8B030D-6E8A-4147-A177-3AD203B41FA5}">
                      <a16:colId xmlns:a16="http://schemas.microsoft.com/office/drawing/2014/main" val="2326062179"/>
                    </a:ext>
                  </a:extLst>
                </a:gridCol>
                <a:gridCol w="553453">
                  <a:extLst>
                    <a:ext uri="{9D8B030D-6E8A-4147-A177-3AD203B41FA5}">
                      <a16:colId xmlns:a16="http://schemas.microsoft.com/office/drawing/2014/main" val="3186485411"/>
                    </a:ext>
                  </a:extLst>
                </a:gridCol>
                <a:gridCol w="553453">
                  <a:extLst>
                    <a:ext uri="{9D8B030D-6E8A-4147-A177-3AD203B41FA5}">
                      <a16:colId xmlns:a16="http://schemas.microsoft.com/office/drawing/2014/main" val="4077420472"/>
                    </a:ext>
                  </a:extLst>
                </a:gridCol>
                <a:gridCol w="553453">
                  <a:extLst>
                    <a:ext uri="{9D8B030D-6E8A-4147-A177-3AD203B41FA5}">
                      <a16:colId xmlns:a16="http://schemas.microsoft.com/office/drawing/2014/main" val="1082039243"/>
                    </a:ext>
                  </a:extLst>
                </a:gridCol>
                <a:gridCol w="553453">
                  <a:extLst>
                    <a:ext uri="{9D8B030D-6E8A-4147-A177-3AD203B41FA5}">
                      <a16:colId xmlns:a16="http://schemas.microsoft.com/office/drawing/2014/main" val="962772427"/>
                    </a:ext>
                  </a:extLst>
                </a:gridCol>
              </a:tblGrid>
              <a:tr h="172954">
                <a:tc>
                  <a:txBody>
                    <a:bodyPr/>
                    <a:lstStyle/>
                    <a:p>
                      <a:pPr algn="ctr" fontAlgn="b"/>
                      <a:r>
                        <a:rPr lang="en-US" sz="1200" b="0" i="0" u="none" strike="noStrike" dirty="0">
                          <a:solidFill>
                            <a:srgbClr val="FFFFFF"/>
                          </a:solidFill>
                          <a:effectLst/>
                          <a:latin typeface="Calibri" panose="020F0502020204030204" pitchFamily="34" charset="0"/>
                          <a:cs typeface="Calibri" panose="020F0502020204030204" pitchFamily="34" charset="0"/>
                        </a:rPr>
                        <a:t>Starts</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32B96"/>
                    </a:solidFill>
                  </a:tcPr>
                </a:tc>
                <a:tc>
                  <a:txBody>
                    <a:bodyPr/>
                    <a:lstStyle/>
                    <a:p>
                      <a:pPr algn="ctr" fontAlgn="b"/>
                      <a:r>
                        <a:rPr lang="en-US" sz="1200" b="0" i="0" u="none" strike="noStrike" dirty="0">
                          <a:solidFill>
                            <a:srgbClr val="FFFFFF"/>
                          </a:solidFill>
                          <a:effectLst/>
                          <a:latin typeface="Calibri" panose="020F0502020204030204" pitchFamily="34" charset="0"/>
                          <a:cs typeface="Calibri" panose="020F0502020204030204" pitchFamily="34" charset="0"/>
                        </a:rPr>
                        <a:t>2018</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32B96"/>
                    </a:solidFill>
                  </a:tcPr>
                </a:tc>
                <a:tc>
                  <a:txBody>
                    <a:bodyPr/>
                    <a:lstStyle/>
                    <a:p>
                      <a:pPr algn="ctr" fontAlgn="b"/>
                      <a:r>
                        <a:rPr lang="en-US" sz="1200" b="0" i="0" u="none" strike="noStrike" dirty="0">
                          <a:solidFill>
                            <a:srgbClr val="FFFFFF"/>
                          </a:solidFill>
                          <a:effectLst/>
                          <a:latin typeface="Calibri" panose="020F0502020204030204" pitchFamily="34" charset="0"/>
                          <a:cs typeface="Calibri" panose="020F0502020204030204" pitchFamily="34" charset="0"/>
                        </a:rPr>
                        <a:t>2019</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32B96"/>
                    </a:solidFill>
                  </a:tcPr>
                </a:tc>
                <a:tc>
                  <a:txBody>
                    <a:bodyPr/>
                    <a:lstStyle/>
                    <a:p>
                      <a:pPr algn="ctr" fontAlgn="b"/>
                      <a:r>
                        <a:rPr lang="en-US" sz="1200" b="0" i="0" u="none" strike="noStrike" dirty="0">
                          <a:solidFill>
                            <a:srgbClr val="FFFFFF"/>
                          </a:solidFill>
                          <a:effectLst/>
                          <a:latin typeface="Calibri" panose="020F0502020204030204" pitchFamily="34" charset="0"/>
                          <a:cs typeface="Calibri" panose="020F0502020204030204" pitchFamily="34" charset="0"/>
                        </a:rPr>
                        <a:t>2020</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32B96"/>
                    </a:solidFill>
                  </a:tcPr>
                </a:tc>
                <a:tc>
                  <a:txBody>
                    <a:bodyPr/>
                    <a:lstStyle/>
                    <a:p>
                      <a:pPr algn="ctr" fontAlgn="b"/>
                      <a:r>
                        <a:rPr lang="en-US" sz="1200" b="0" i="0" u="none" strike="noStrike" dirty="0">
                          <a:solidFill>
                            <a:srgbClr val="FFFFFF"/>
                          </a:solidFill>
                          <a:effectLst/>
                          <a:latin typeface="Calibri" panose="020F0502020204030204" pitchFamily="34" charset="0"/>
                          <a:cs typeface="Calibri" panose="020F0502020204030204" pitchFamily="34" charset="0"/>
                        </a:rPr>
                        <a:t>2021</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32B96"/>
                    </a:solidFill>
                  </a:tcPr>
                </a:tc>
                <a:tc>
                  <a:txBody>
                    <a:bodyPr/>
                    <a:lstStyle/>
                    <a:p>
                      <a:pPr algn="ctr" fontAlgn="b"/>
                      <a:r>
                        <a:rPr lang="en-US" sz="1200" b="0" i="0" u="none" strike="noStrike" dirty="0">
                          <a:solidFill>
                            <a:srgbClr val="FFFFFF"/>
                          </a:solidFill>
                          <a:effectLst/>
                          <a:latin typeface="Calibri" panose="020F0502020204030204" pitchFamily="34" charset="0"/>
                          <a:cs typeface="Calibri" panose="020F0502020204030204" pitchFamily="34" charset="0"/>
                        </a:rPr>
                        <a:t>2022</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32B96"/>
                    </a:solidFill>
                  </a:tcPr>
                </a:tc>
                <a:tc>
                  <a:txBody>
                    <a:bodyPr/>
                    <a:lstStyle/>
                    <a:p>
                      <a:pPr algn="ctr" fontAlgn="b"/>
                      <a:r>
                        <a:rPr lang="en-US" sz="1200" b="0" i="0" u="none" strike="noStrike" dirty="0">
                          <a:solidFill>
                            <a:srgbClr val="FFFFFF"/>
                          </a:solidFill>
                          <a:effectLst/>
                          <a:latin typeface="Calibri" panose="020F0502020204030204" pitchFamily="34" charset="0"/>
                          <a:cs typeface="Calibri" panose="020F0502020204030204" pitchFamily="34" charset="0"/>
                        </a:rPr>
                        <a:t>2023</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32B96"/>
                    </a:solidFill>
                  </a:tcPr>
                </a:tc>
                <a:tc>
                  <a:txBody>
                    <a:bodyPr/>
                    <a:lstStyle/>
                    <a:p>
                      <a:pPr algn="ctr" fontAlgn="b"/>
                      <a:r>
                        <a:rPr lang="en-US" sz="1200" b="0" i="0" u="none" strike="noStrike" dirty="0">
                          <a:solidFill>
                            <a:srgbClr val="FFFFFF"/>
                          </a:solidFill>
                          <a:effectLst/>
                          <a:latin typeface="Calibri" panose="020F0502020204030204" pitchFamily="34" charset="0"/>
                          <a:cs typeface="Calibri" panose="020F0502020204030204" pitchFamily="34" charset="0"/>
                        </a:rPr>
                        <a:t>2024</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32B96"/>
                    </a:solidFill>
                  </a:tcPr>
                </a:tc>
                <a:tc>
                  <a:txBody>
                    <a:bodyPr/>
                    <a:lstStyle/>
                    <a:p>
                      <a:pPr algn="ctr" fontAlgn="b"/>
                      <a:r>
                        <a:rPr lang="en-US" sz="1200" b="0" i="0" u="none" strike="noStrike" dirty="0">
                          <a:solidFill>
                            <a:srgbClr val="FFFFFF"/>
                          </a:solidFill>
                          <a:effectLst/>
                          <a:latin typeface="Calibri" panose="020F0502020204030204" pitchFamily="34" charset="0"/>
                          <a:cs typeface="Calibri" panose="020F0502020204030204" pitchFamily="34" charset="0"/>
                        </a:rPr>
                        <a:t>2025</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32B96"/>
                    </a:solidFill>
                  </a:tcPr>
                </a:tc>
                <a:tc>
                  <a:txBody>
                    <a:bodyPr/>
                    <a:lstStyle/>
                    <a:p>
                      <a:pPr algn="l" fontAlgn="b"/>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Closings</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2018</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2019</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2020</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2021</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2022</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2023</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2024</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2025</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BE3A6"/>
                    </a:solidFill>
                  </a:tcPr>
                </a:tc>
                <a:extLst>
                  <a:ext uri="{0D108BD9-81ED-4DB2-BD59-A6C34878D82A}">
                    <a16:rowId xmlns:a16="http://schemas.microsoft.com/office/drawing/2014/main" val="2026459932"/>
                  </a:ext>
                </a:extLst>
              </a:tr>
              <a:tr h="172954">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1Q</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155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313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327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102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1Q</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dirty="0">
                          <a:solidFill>
                            <a:srgbClr val="000000"/>
                          </a:solidFill>
                          <a:effectLst/>
                          <a:latin typeface="Calibri" panose="020F0502020204030204" pitchFamily="34" charset="0"/>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dirty="0">
                          <a:solidFill>
                            <a:srgbClr val="00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dirty="0">
                          <a:solidFill>
                            <a:srgbClr val="000000"/>
                          </a:solidFill>
                          <a:effectLst/>
                          <a:latin typeface="Calibri" panose="020F0502020204030204" pitchFamily="34" charset="0"/>
                        </a:rPr>
                        <a:t>129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2857243"/>
                  </a:ext>
                </a:extLst>
              </a:tr>
              <a:tr h="172954">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2Q</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121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129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135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339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413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388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2Q</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dirty="0">
                          <a:solidFill>
                            <a:srgbClr val="000000"/>
                          </a:solidFill>
                          <a:effectLst/>
                          <a:latin typeface="Calibri" panose="020F050202020403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dirty="0">
                          <a:solidFill>
                            <a:srgbClr val="000000"/>
                          </a:solidFill>
                          <a:effectLst/>
                          <a:latin typeface="Calibri" panose="020F050202020403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dirty="0">
                          <a:solidFill>
                            <a:srgbClr val="000000"/>
                          </a:solidFill>
                          <a:effectLst/>
                          <a:latin typeface="Calibri" panose="020F0502020204030204" pitchFamily="34" charset="0"/>
                        </a:rPr>
                        <a:t>195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409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325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4558510"/>
                  </a:ext>
                </a:extLst>
              </a:tr>
              <a:tr h="172954">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3Q</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374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194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3Q</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dirty="0">
                          <a:solidFill>
                            <a:srgbClr val="000000"/>
                          </a:solidFill>
                          <a:effectLst/>
                          <a:latin typeface="Calibri" panose="020F0502020204030204" pitchFamily="34"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dirty="0">
                          <a:solidFill>
                            <a:srgbClr val="000000"/>
                          </a:solidFill>
                          <a:effectLst/>
                          <a:latin typeface="Calibri" panose="020F0502020204030204" pitchFamily="34" charset="0"/>
                        </a:rPr>
                        <a:t>107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dirty="0">
                          <a:solidFill>
                            <a:srgbClr val="000000"/>
                          </a:solidFill>
                          <a:effectLst/>
                          <a:latin typeface="Calibri" panose="020F0502020204030204" pitchFamily="34" charset="0"/>
                        </a:rPr>
                        <a:t>166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342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318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7485843"/>
                  </a:ext>
                </a:extLst>
              </a:tr>
              <a:tr h="172954">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4Q</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406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188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endParaRPr lang="en-US" sz="11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dirty="0">
                          <a:solidFill>
                            <a:srgbClr val="000000"/>
                          </a:solidFill>
                          <a:effectLst/>
                          <a:latin typeface="Calibri" panose="020F0502020204030204" pitchFamily="34" charset="0"/>
                          <a:cs typeface="Calibri" panose="020F0502020204030204" pitchFamily="34" charset="0"/>
                        </a:rPr>
                        <a:t>4Q</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dirty="0">
                          <a:solidFill>
                            <a:srgbClr val="000000"/>
                          </a:solidFill>
                          <a:effectLst/>
                          <a:latin typeface="Calibri" panose="020F0502020204030204" pitchFamily="34" charset="0"/>
                        </a:rPr>
                        <a:t>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dirty="0">
                          <a:solidFill>
                            <a:srgbClr val="000000"/>
                          </a:solidFill>
                          <a:effectLst/>
                          <a:latin typeface="Calibri" panose="020F0502020204030204" pitchFamily="34" charset="0"/>
                        </a:rPr>
                        <a:t>180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dirty="0">
                          <a:solidFill>
                            <a:srgbClr val="000000"/>
                          </a:solidFill>
                          <a:effectLst/>
                          <a:latin typeface="Calibri" panose="020F0502020204030204" pitchFamily="34" charset="0"/>
                        </a:rPr>
                        <a:t>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180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230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0" i="0" u="none" strike="noStrike" dirty="0">
                          <a:solidFill>
                            <a:srgbClr val="000000"/>
                          </a:solidFill>
                          <a:effectLst/>
                          <a:latin typeface="Calibri" panose="020F0502020204030204" pitchFamily="34" charset="0"/>
                        </a:rPr>
                        <a:t>397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endParaRPr lang="en-US" sz="11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509595"/>
                  </a:ext>
                </a:extLst>
              </a:tr>
              <a:tr h="172954">
                <a:tc>
                  <a:txBody>
                    <a:bodyPr/>
                    <a:lstStyle/>
                    <a:p>
                      <a:pPr algn="ctr" fontAlgn="b"/>
                      <a:r>
                        <a:rPr lang="en-US" sz="1200" b="1" i="0" u="none" strike="noStrike" dirty="0">
                          <a:solidFill>
                            <a:srgbClr val="000000"/>
                          </a:solidFill>
                          <a:effectLst/>
                          <a:latin typeface="Calibri" panose="020F0502020204030204" pitchFamily="34" charset="0"/>
                          <a:cs typeface="Calibri" panose="020F0502020204030204" pitchFamily="34" charset="0"/>
                        </a:rPr>
                        <a:t>Total</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365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592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782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1,346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1,156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879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1,258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713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1" i="0" u="none" strike="noStrike" dirty="0">
                          <a:solidFill>
                            <a:srgbClr val="000000"/>
                          </a:solidFill>
                          <a:effectLst/>
                          <a:latin typeface="Calibri" panose="020F0502020204030204" pitchFamily="34" charset="0"/>
                          <a:cs typeface="Calibri" panose="020F0502020204030204" pitchFamily="34" charset="0"/>
                        </a:rPr>
                        <a:t>Total</a:t>
                      </a:r>
                    </a:p>
                  </a:txBody>
                  <a:tcPr marL="8648" marR="8648" marT="86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1" i="0" u="none" strike="noStrike" dirty="0">
                          <a:solidFill>
                            <a:srgbClr val="000000"/>
                          </a:solidFill>
                          <a:effectLst/>
                          <a:latin typeface="Calibri" panose="020F0502020204030204" pitchFamily="34" charset="0"/>
                        </a:rPr>
                        <a:t>291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469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713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1,029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1,159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1,020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1,280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100" b="1" i="0" u="none" strike="noStrike" dirty="0">
                          <a:solidFill>
                            <a:srgbClr val="000000"/>
                          </a:solidFill>
                          <a:effectLst/>
                          <a:latin typeface="Calibri" panose="020F0502020204030204" pitchFamily="34" charset="0"/>
                        </a:rPr>
                        <a:t>714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4548922"/>
                  </a:ext>
                </a:extLst>
              </a:tr>
            </a:tbl>
          </a:graphicData>
        </a:graphic>
      </p:graphicFrame>
      <p:sp>
        <p:nvSpPr>
          <p:cNvPr id="15" name="Title 10">
            <a:extLst>
              <a:ext uri="{FF2B5EF4-FFF2-40B4-BE49-F238E27FC236}">
                <a16:creationId xmlns:a16="http://schemas.microsoft.com/office/drawing/2014/main" id="{87C3A858-CDB6-4E5E-A744-A3AD13EC4B52}"/>
              </a:ext>
            </a:extLst>
          </p:cNvPr>
          <p:cNvSpPr txBox="1">
            <a:spLocks/>
          </p:cNvSpPr>
          <p:nvPr/>
        </p:nvSpPr>
        <p:spPr>
          <a:xfrm>
            <a:off x="1011605" y="-5691"/>
            <a:ext cx="9046795" cy="777139"/>
          </a:xfrm>
          <a:prstGeom prst="rect">
            <a:avLst/>
          </a:prstGeom>
        </p:spPr>
        <p:txBody>
          <a:bodyPr lIns="0" tIns="0" rIns="0" bIns="0" anchor="ctr"/>
          <a:lstStyle>
            <a:lvl1pPr algn="l" defTabSz="1828800" rtl="0" eaLnBrk="1" latinLnBrk="0" hangingPunct="1">
              <a:lnSpc>
                <a:spcPct val="100000"/>
              </a:lnSpc>
              <a:spcBef>
                <a:spcPct val="0"/>
              </a:spcBef>
              <a:buNone/>
              <a:defRPr sz="5000" kern="1200">
                <a:solidFill>
                  <a:schemeClr val="tx1"/>
                </a:solidFill>
                <a:latin typeface="+mj-lt"/>
                <a:ea typeface="+mj-ea"/>
                <a:cs typeface="+mj-cs"/>
              </a:defRPr>
            </a:lvl1pPr>
          </a:lstStyle>
          <a:p>
            <a:pPr marL="0" marR="0" lvl="0" indent="0" algn="l" defTabSz="1828800" rtl="0" eaLnBrk="1" fontAlgn="auto" latinLnBrk="0" hangingPunct="1">
              <a:lnSpc>
                <a:spcPct val="100000"/>
              </a:lnSpc>
              <a:spcBef>
                <a:spcPct val="0"/>
              </a:spcBef>
              <a:spcAft>
                <a:spcPts val="0"/>
              </a:spcAft>
              <a:buClrTx/>
              <a:buSzTx/>
              <a:buFontTx/>
              <a:buNone/>
              <a:tabLst/>
              <a:defRPr/>
            </a:pPr>
            <a:r>
              <a:rPr lang="en-US" sz="2500" dirty="0">
                <a:solidFill>
                  <a:srgbClr val="000000"/>
                </a:solidFill>
                <a:latin typeface="GT Walsheim Regular"/>
              </a:rPr>
              <a:t>Jarrell ISD New Home Activity</a:t>
            </a:r>
            <a:endParaRPr kumimoji="0" lang="en-US" sz="2500" b="0" i="0" u="none" strike="noStrike" kern="1200" cap="none" spc="0" normalizeH="0" baseline="0" noProof="0" dirty="0">
              <a:ln>
                <a:noFill/>
              </a:ln>
              <a:solidFill>
                <a:srgbClr val="000000"/>
              </a:solidFill>
              <a:effectLst/>
              <a:uLnTx/>
              <a:uFillTx/>
              <a:latin typeface="GT Walsheim Regular"/>
              <a:ea typeface="+mj-ea"/>
              <a:cs typeface="+mj-cs"/>
            </a:endParaRPr>
          </a:p>
          <a:p>
            <a:pPr marL="0" marR="0" lvl="0" indent="0" algn="l" defTabSz="18288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T Walsheim Regular"/>
                <a:ea typeface="+mj-ea"/>
                <a:cs typeface="+mj-cs"/>
              </a:rPr>
              <a:t>Single-Family Housing</a:t>
            </a:r>
          </a:p>
        </p:txBody>
      </p:sp>
      <p:sp>
        <p:nvSpPr>
          <p:cNvPr id="8" name="Slide Number Placeholder 1">
            <a:extLst>
              <a:ext uri="{FF2B5EF4-FFF2-40B4-BE49-F238E27FC236}">
                <a16:creationId xmlns:a16="http://schemas.microsoft.com/office/drawing/2014/main" id="{B73CDD2C-12FB-4631-9E6A-3160DF11C49D}"/>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dirty="0">
              <a:ln>
                <a:noFill/>
              </a:ln>
              <a:effectLst/>
              <a:uLnTx/>
              <a:uFillTx/>
              <a:latin typeface="GT Walsheim Regular"/>
              <a:ea typeface="+mn-ea"/>
              <a:cs typeface="+mn-cs"/>
            </a:endParaRPr>
          </a:p>
        </p:txBody>
      </p:sp>
      <p:sp>
        <p:nvSpPr>
          <p:cNvPr id="3" name="TextBox 2">
            <a:extLst>
              <a:ext uri="{FF2B5EF4-FFF2-40B4-BE49-F238E27FC236}">
                <a16:creationId xmlns:a16="http://schemas.microsoft.com/office/drawing/2014/main" id="{DB479364-9A42-426F-9FED-B07CB3247F77}"/>
              </a:ext>
            </a:extLst>
          </p:cNvPr>
          <p:cNvSpPr txBox="1"/>
          <p:nvPr/>
        </p:nvSpPr>
        <p:spPr>
          <a:xfrm>
            <a:off x="11302851" y="6107578"/>
            <a:ext cx="926857" cy="246221"/>
          </a:xfrm>
          <a:prstGeom prst="rect">
            <a:avLst/>
          </a:prstGeom>
          <a:noFill/>
        </p:spPr>
        <p:txBody>
          <a:bodyPr wrap="none" rtlCol="0">
            <a:spAutoFit/>
          </a:bodyPr>
          <a:lstStyle/>
          <a:p>
            <a:r>
              <a:rPr lang="en-US" sz="1000" i="1" dirty="0">
                <a:solidFill>
                  <a:schemeClr val="bg1">
                    <a:lumMod val="65000"/>
                  </a:schemeClr>
                </a:solidFill>
              </a:rPr>
              <a:t>Source: Zonda</a:t>
            </a:r>
          </a:p>
        </p:txBody>
      </p:sp>
      <p:graphicFrame>
        <p:nvGraphicFramePr>
          <p:cNvPr id="6" name="Chart 5">
            <a:extLst>
              <a:ext uri="{FF2B5EF4-FFF2-40B4-BE49-F238E27FC236}">
                <a16:creationId xmlns:a16="http://schemas.microsoft.com/office/drawing/2014/main" id="{00000000-0008-0000-0D00-000003000000}"/>
              </a:ext>
            </a:extLst>
          </p:cNvPr>
          <p:cNvGraphicFramePr>
            <a:graphicFrameLocks/>
          </p:cNvGraphicFramePr>
          <p:nvPr>
            <p:extLst>
              <p:ext uri="{D42A27DB-BD31-4B8C-83A1-F6EECF244321}">
                <p14:modId xmlns:p14="http://schemas.microsoft.com/office/powerpoint/2010/main" val="3217792203"/>
              </p:ext>
            </p:extLst>
          </p:nvPr>
        </p:nvGraphicFramePr>
        <p:xfrm>
          <a:off x="838195" y="1047964"/>
          <a:ext cx="10515607" cy="37526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26957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0">
            <a:extLst>
              <a:ext uri="{FF2B5EF4-FFF2-40B4-BE49-F238E27FC236}">
                <a16:creationId xmlns:a16="http://schemas.microsoft.com/office/drawing/2014/main" id="{87C3A858-CDB6-4E5E-A744-A3AD13EC4B52}"/>
              </a:ext>
            </a:extLst>
          </p:cNvPr>
          <p:cNvSpPr txBox="1">
            <a:spLocks/>
          </p:cNvSpPr>
          <p:nvPr/>
        </p:nvSpPr>
        <p:spPr>
          <a:xfrm>
            <a:off x="1015459" y="80242"/>
            <a:ext cx="7709049" cy="777139"/>
          </a:xfrm>
          <a:prstGeom prst="rect">
            <a:avLst/>
          </a:prstGeom>
        </p:spPr>
        <p:txBody>
          <a:bodyPr lIns="0" tIns="0" rIns="0" bIns="0"/>
          <a:lstStyle>
            <a:lvl1pPr algn="l" defTabSz="1828800" rtl="0" eaLnBrk="1" latinLnBrk="0" hangingPunct="1">
              <a:lnSpc>
                <a:spcPct val="100000"/>
              </a:lnSpc>
              <a:spcBef>
                <a:spcPct val="0"/>
              </a:spcBef>
              <a:buNone/>
              <a:defRPr sz="5000" kern="1200">
                <a:solidFill>
                  <a:schemeClr val="tx1"/>
                </a:solidFill>
                <a:latin typeface="+mj-lt"/>
                <a:ea typeface="+mj-ea"/>
                <a:cs typeface="+mj-cs"/>
              </a:defRPr>
            </a:lvl1pPr>
          </a:lstStyle>
          <a:p>
            <a:pPr marL="0" marR="0" lvl="0" indent="0" algn="l" defTabSz="1828800" rtl="0" eaLnBrk="1" fontAlgn="auto" latinLnBrk="0" hangingPunct="1">
              <a:lnSpc>
                <a:spcPct val="100000"/>
              </a:lnSpc>
              <a:spcBef>
                <a:spcPct val="0"/>
              </a:spcBef>
              <a:spcAft>
                <a:spcPts val="0"/>
              </a:spcAft>
              <a:buClrTx/>
              <a:buSzTx/>
              <a:buFontTx/>
              <a:buNone/>
              <a:tabLst/>
              <a:defRPr/>
            </a:pPr>
            <a:r>
              <a:rPr lang="en-US" sz="2500" dirty="0">
                <a:solidFill>
                  <a:srgbClr val="000000"/>
                </a:solidFill>
                <a:latin typeface="GT Walsheim Regular"/>
              </a:rPr>
              <a:t>Jarrell ISD New Home Activity by Elementary Zone</a:t>
            </a:r>
            <a:endParaRPr kumimoji="0" lang="en-US" sz="2500" b="0" i="0" u="none" strike="noStrike" kern="1200" cap="none" spc="0" normalizeH="0" baseline="0" noProof="0" dirty="0">
              <a:ln>
                <a:noFill/>
              </a:ln>
              <a:solidFill>
                <a:srgbClr val="000000"/>
              </a:solidFill>
              <a:effectLst/>
              <a:uLnTx/>
              <a:uFillTx/>
              <a:latin typeface="GT Walsheim Regular"/>
              <a:ea typeface="+mj-ea"/>
              <a:cs typeface="+mj-cs"/>
            </a:endParaRPr>
          </a:p>
          <a:p>
            <a:pPr marL="0" marR="0" lvl="0" indent="0" algn="l" defTabSz="18288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T Walsheim Regular"/>
                <a:ea typeface="+mj-ea"/>
                <a:cs typeface="+mj-cs"/>
              </a:rPr>
              <a:t>Single-Family Housing</a:t>
            </a:r>
          </a:p>
          <a:p>
            <a:pPr marL="0" marR="0" lvl="0" indent="0" algn="l" defTabSz="1828800" rtl="0" eaLnBrk="1" fontAlgn="auto" latinLnBrk="0" hangingPunct="1">
              <a:lnSpc>
                <a:spcPct val="100000"/>
              </a:lnSpc>
              <a:spcBef>
                <a:spcPct val="0"/>
              </a:spcBef>
              <a:spcAft>
                <a:spcPts val="0"/>
              </a:spcAft>
              <a:buClrTx/>
              <a:buSzTx/>
              <a:buFontTx/>
              <a:buNone/>
              <a:tabLst/>
              <a:defRPr/>
            </a:pPr>
            <a:endParaRPr kumimoji="0" lang="en-US" sz="2500" b="0" i="0" u="none" strike="noStrike" kern="1200" cap="none" spc="0" normalizeH="0" baseline="0" noProof="0" dirty="0">
              <a:ln>
                <a:noFill/>
              </a:ln>
              <a:solidFill>
                <a:srgbClr val="000000"/>
              </a:solidFill>
              <a:effectLst/>
              <a:uLnTx/>
              <a:uFillTx/>
              <a:latin typeface="Nib Pro Regular" panose="020F0502020204030204"/>
              <a:ea typeface="+mj-ea"/>
              <a:cs typeface="+mj-cs"/>
            </a:endParaRPr>
          </a:p>
        </p:txBody>
      </p:sp>
      <p:sp>
        <p:nvSpPr>
          <p:cNvPr id="10" name="Slide Number Placeholder 1">
            <a:extLst>
              <a:ext uri="{FF2B5EF4-FFF2-40B4-BE49-F238E27FC236}">
                <a16:creationId xmlns:a16="http://schemas.microsoft.com/office/drawing/2014/main" id="{0061D625-AD39-4F22-8DBC-C02952FA1737}"/>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effectLst/>
              <a:uLnTx/>
              <a:uFillTx/>
              <a:latin typeface="GT Walsheim Regular"/>
              <a:ea typeface="+mn-ea"/>
              <a:cs typeface="+mn-cs"/>
            </a:endParaRPr>
          </a:p>
        </p:txBody>
      </p:sp>
      <p:graphicFrame>
        <p:nvGraphicFramePr>
          <p:cNvPr id="4" name="Table 3">
            <a:extLst>
              <a:ext uri="{FF2B5EF4-FFF2-40B4-BE49-F238E27FC236}">
                <a16:creationId xmlns:a16="http://schemas.microsoft.com/office/drawing/2014/main" id="{1ECE50E1-0B57-5B43-CB70-56257A72BE36}"/>
              </a:ext>
            </a:extLst>
          </p:cNvPr>
          <p:cNvGraphicFramePr>
            <a:graphicFrameLocks noGrp="1"/>
          </p:cNvGraphicFramePr>
          <p:nvPr>
            <p:extLst>
              <p:ext uri="{D42A27DB-BD31-4B8C-83A1-F6EECF244321}">
                <p14:modId xmlns:p14="http://schemas.microsoft.com/office/powerpoint/2010/main" val="2026504787"/>
              </p:ext>
            </p:extLst>
          </p:nvPr>
        </p:nvGraphicFramePr>
        <p:xfrm>
          <a:off x="4222710" y="5708201"/>
          <a:ext cx="4017164" cy="392430"/>
        </p:xfrm>
        <a:graphic>
          <a:graphicData uri="http://schemas.openxmlformats.org/drawingml/2006/table">
            <a:tbl>
              <a:tblPr/>
              <a:tblGrid>
                <a:gridCol w="1004291">
                  <a:extLst>
                    <a:ext uri="{9D8B030D-6E8A-4147-A177-3AD203B41FA5}">
                      <a16:colId xmlns:a16="http://schemas.microsoft.com/office/drawing/2014/main" val="4106667947"/>
                    </a:ext>
                  </a:extLst>
                </a:gridCol>
                <a:gridCol w="3012873">
                  <a:extLst>
                    <a:ext uri="{9D8B030D-6E8A-4147-A177-3AD203B41FA5}">
                      <a16:colId xmlns:a16="http://schemas.microsoft.com/office/drawing/2014/main" val="2485483121"/>
                    </a:ext>
                  </a:extLst>
                </a:gridCol>
              </a:tblGrid>
              <a:tr h="200025">
                <a:tc>
                  <a:txBody>
                    <a:bodyPr/>
                    <a:lstStyle/>
                    <a:p>
                      <a:pPr algn="l" fontAlgn="b"/>
                      <a:endParaRPr lang="en-US" sz="1200" b="0" i="0" u="none" strike="noStrike" dirty="0">
                        <a:effectLst/>
                        <a:latin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0" i="0" u="none" strike="noStrike" dirty="0">
                          <a:effectLst/>
                          <a:latin typeface="Arial" panose="020B0604020202020204" pitchFamily="34" charset="0"/>
                        </a:rPr>
                        <a:t> Highest activity in the category</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5611063"/>
                  </a:ext>
                </a:extLst>
              </a:tr>
              <a:tr h="161925">
                <a:tc>
                  <a:txBody>
                    <a:bodyPr/>
                    <a:lstStyle/>
                    <a:p>
                      <a:pPr algn="l" fontAlgn="b"/>
                      <a:r>
                        <a:rPr lang="en-US" sz="1200" b="0" i="0" u="none" strike="noStrike" dirty="0">
                          <a:effectLst/>
                          <a:latin typeface="Arial" panose="020B060402020202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fontAlgn="b"/>
                      <a:r>
                        <a:rPr lang="en-US" sz="1200" b="0" i="0" u="none" strike="noStrike" dirty="0">
                          <a:effectLst/>
                          <a:latin typeface="Arial" panose="020B0604020202020204" pitchFamily="34" charset="0"/>
                        </a:rPr>
                        <a:t> Second-highest activity in the category</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35704462"/>
                  </a:ext>
                </a:extLst>
              </a:tr>
            </a:tbl>
          </a:graphicData>
        </a:graphic>
      </p:graphicFrame>
      <p:graphicFrame>
        <p:nvGraphicFramePr>
          <p:cNvPr id="2" name="Table 1">
            <a:extLst>
              <a:ext uri="{FF2B5EF4-FFF2-40B4-BE49-F238E27FC236}">
                <a16:creationId xmlns:a16="http://schemas.microsoft.com/office/drawing/2014/main" id="{1BFF3762-B953-4B3B-6469-A30D5D7F8F86}"/>
              </a:ext>
            </a:extLst>
          </p:cNvPr>
          <p:cNvGraphicFramePr>
            <a:graphicFrameLocks noGrp="1"/>
          </p:cNvGraphicFramePr>
          <p:nvPr>
            <p:extLst>
              <p:ext uri="{D42A27DB-BD31-4B8C-83A1-F6EECF244321}">
                <p14:modId xmlns:p14="http://schemas.microsoft.com/office/powerpoint/2010/main" val="944001474"/>
              </p:ext>
            </p:extLst>
          </p:nvPr>
        </p:nvGraphicFramePr>
        <p:xfrm>
          <a:off x="1821982" y="1155191"/>
          <a:ext cx="8256968" cy="1855137"/>
        </p:xfrm>
        <a:graphic>
          <a:graphicData uri="http://schemas.openxmlformats.org/drawingml/2006/table">
            <a:tbl>
              <a:tblPr/>
              <a:tblGrid>
                <a:gridCol w="1634191">
                  <a:extLst>
                    <a:ext uri="{9D8B030D-6E8A-4147-A177-3AD203B41FA5}">
                      <a16:colId xmlns:a16="http://schemas.microsoft.com/office/drawing/2014/main" val="2491419020"/>
                    </a:ext>
                  </a:extLst>
                </a:gridCol>
                <a:gridCol w="860101">
                  <a:extLst>
                    <a:ext uri="{9D8B030D-6E8A-4147-A177-3AD203B41FA5}">
                      <a16:colId xmlns:a16="http://schemas.microsoft.com/office/drawing/2014/main" val="2575630633"/>
                    </a:ext>
                  </a:extLst>
                </a:gridCol>
                <a:gridCol w="825697">
                  <a:extLst>
                    <a:ext uri="{9D8B030D-6E8A-4147-A177-3AD203B41FA5}">
                      <a16:colId xmlns:a16="http://schemas.microsoft.com/office/drawing/2014/main" val="2452570389"/>
                    </a:ext>
                  </a:extLst>
                </a:gridCol>
                <a:gridCol w="825697">
                  <a:extLst>
                    <a:ext uri="{9D8B030D-6E8A-4147-A177-3AD203B41FA5}">
                      <a16:colId xmlns:a16="http://schemas.microsoft.com/office/drawing/2014/main" val="3249675990"/>
                    </a:ext>
                  </a:extLst>
                </a:gridCol>
                <a:gridCol w="825697">
                  <a:extLst>
                    <a:ext uri="{9D8B030D-6E8A-4147-A177-3AD203B41FA5}">
                      <a16:colId xmlns:a16="http://schemas.microsoft.com/office/drawing/2014/main" val="1880158426"/>
                    </a:ext>
                  </a:extLst>
                </a:gridCol>
                <a:gridCol w="842899">
                  <a:extLst>
                    <a:ext uri="{9D8B030D-6E8A-4147-A177-3AD203B41FA5}">
                      <a16:colId xmlns:a16="http://schemas.microsoft.com/office/drawing/2014/main" val="1713980786"/>
                    </a:ext>
                  </a:extLst>
                </a:gridCol>
                <a:gridCol w="825697">
                  <a:extLst>
                    <a:ext uri="{9D8B030D-6E8A-4147-A177-3AD203B41FA5}">
                      <a16:colId xmlns:a16="http://schemas.microsoft.com/office/drawing/2014/main" val="784271416"/>
                    </a:ext>
                  </a:extLst>
                </a:gridCol>
                <a:gridCol w="825697">
                  <a:extLst>
                    <a:ext uri="{9D8B030D-6E8A-4147-A177-3AD203B41FA5}">
                      <a16:colId xmlns:a16="http://schemas.microsoft.com/office/drawing/2014/main" val="1241515757"/>
                    </a:ext>
                  </a:extLst>
                </a:gridCol>
                <a:gridCol w="791292">
                  <a:extLst>
                    <a:ext uri="{9D8B030D-6E8A-4147-A177-3AD203B41FA5}">
                      <a16:colId xmlns:a16="http://schemas.microsoft.com/office/drawing/2014/main" val="3570703187"/>
                    </a:ext>
                  </a:extLst>
                </a:gridCol>
              </a:tblGrid>
              <a:tr h="829533">
                <a:tc>
                  <a:txBody>
                    <a:bodyPr/>
                    <a:lstStyle/>
                    <a:p>
                      <a:pPr algn="ctr" fontAlgn="ctr">
                        <a:buNone/>
                      </a:pPr>
                      <a:r>
                        <a:rPr lang="en-US" sz="1400" b="1" i="0" u="none" strike="noStrike" dirty="0">
                          <a:effectLst/>
                          <a:latin typeface="Calibri" panose="020F0502020204030204" pitchFamily="34" charset="0"/>
                        </a:rPr>
                        <a:t>Elementary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ctr">
                        <a:buNone/>
                      </a:pPr>
                      <a:r>
                        <a:rPr lang="en-US" sz="1400" b="1" i="0" u="none" strike="noStrike" dirty="0">
                          <a:effectLst/>
                          <a:latin typeface="Calibri" panose="020F0502020204030204" pitchFamily="34" charset="0"/>
                        </a:rPr>
                        <a:t>Annual Starts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ctr">
                        <a:buNone/>
                      </a:pPr>
                      <a:r>
                        <a:rPr lang="en-US" sz="1400" b="1" i="0" u="none" strike="noStrike" dirty="0">
                          <a:effectLst/>
                          <a:latin typeface="Calibri" panose="020F0502020204030204" pitchFamily="34" charset="0"/>
                        </a:rPr>
                        <a:t>Quarter Starts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ctr">
                        <a:buNone/>
                      </a:pPr>
                      <a:r>
                        <a:rPr lang="en-US" sz="1400" b="1" i="0" u="none" strike="noStrike" dirty="0">
                          <a:effectLst/>
                          <a:latin typeface="Calibri" panose="020F0502020204030204" pitchFamily="34" charset="0"/>
                        </a:rPr>
                        <a:t>Annual Closings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ctr">
                        <a:buNone/>
                      </a:pPr>
                      <a:r>
                        <a:rPr lang="en-US" sz="1400" b="1" i="0" u="none" strike="noStrike" dirty="0">
                          <a:effectLst/>
                          <a:latin typeface="Calibri" panose="020F0502020204030204" pitchFamily="34" charset="0"/>
                        </a:rPr>
                        <a:t>Quarter Closings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ctr">
                        <a:buNone/>
                      </a:pPr>
                      <a:r>
                        <a:rPr lang="en-US" sz="1400" b="1" i="0" u="none" strike="noStrike" dirty="0">
                          <a:effectLst/>
                          <a:latin typeface="Calibri" panose="020F0502020204030204" pitchFamily="34" charset="0"/>
                        </a:rPr>
                        <a:t>Under Const.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ctr">
                        <a:buNone/>
                      </a:pPr>
                      <a:r>
                        <a:rPr lang="en-US" sz="1400" b="1" i="0" u="none" strike="noStrike" dirty="0">
                          <a:effectLst/>
                          <a:latin typeface="Calibri" panose="020F0502020204030204" pitchFamily="34" charset="0"/>
                        </a:rPr>
                        <a:t>Inventory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ctr">
                        <a:buNone/>
                      </a:pPr>
                      <a:r>
                        <a:rPr lang="en-US" sz="1400" b="1" i="0" u="none" strike="noStrike" dirty="0">
                          <a:effectLst/>
                          <a:latin typeface="Calibri" panose="020F0502020204030204" pitchFamily="34" charset="0"/>
                        </a:rPr>
                        <a:t>Vacant Dev. Lots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ctr">
                        <a:buNone/>
                      </a:pPr>
                      <a:r>
                        <a:rPr lang="en-US" sz="1400" b="1" i="0" u="none" strike="noStrike" dirty="0">
                          <a:effectLst/>
                          <a:latin typeface="Calibri" panose="020F0502020204030204" pitchFamily="34" charset="0"/>
                        </a:rPr>
                        <a:t>Future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extLst>
                  <a:ext uri="{0D108BD9-81ED-4DB2-BD59-A6C34878D82A}">
                    <a16:rowId xmlns:a16="http://schemas.microsoft.com/office/drawing/2014/main" val="3051550962"/>
                  </a:ext>
                </a:extLst>
              </a:tr>
              <a:tr h="256401">
                <a:tc>
                  <a:txBody>
                    <a:bodyPr/>
                    <a:lstStyle/>
                    <a:p>
                      <a:pPr algn="l" fontAlgn="b">
                        <a:buNone/>
                      </a:pPr>
                      <a:r>
                        <a:rPr lang="en-US" sz="1400" b="0" i="0" u="none" strike="noStrike" dirty="0">
                          <a:effectLst/>
                          <a:latin typeface="Arial" panose="020B0604020202020204" pitchFamily="34" charset="0"/>
                        </a:rPr>
                        <a:t>DOUBLE CREEK</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400" b="0" i="0" u="none" strike="noStrike" dirty="0">
                          <a:effectLst/>
                          <a:latin typeface="Arial" panose="020B0604020202020204" pitchFamily="34" charset="0"/>
                        </a:rPr>
                        <a:t>565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r>
                        <a:rPr lang="en-US" sz="1400" b="0" i="0" u="none" strike="noStrike" dirty="0">
                          <a:effectLst/>
                          <a:latin typeface="Arial" panose="020B0604020202020204" pitchFamily="34" charset="0"/>
                        </a:rPr>
                        <a:t>111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r>
                        <a:rPr lang="en-US" sz="1400" b="0" i="0" u="none" strike="noStrike" dirty="0">
                          <a:effectLst/>
                          <a:latin typeface="Arial" panose="020B0604020202020204" pitchFamily="34" charset="0"/>
                        </a:rPr>
                        <a:t>685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r>
                        <a:rPr lang="en-US" sz="1400" b="0" i="0" u="none" strike="noStrike" dirty="0">
                          <a:effectLst/>
                          <a:latin typeface="Arial" panose="020B0604020202020204" pitchFamily="34" charset="0"/>
                        </a:rPr>
                        <a:t>163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r>
                        <a:rPr lang="en-US" sz="1400" b="0" i="0" u="none" strike="noStrike" dirty="0">
                          <a:effectLst/>
                          <a:latin typeface="Arial" panose="020B0604020202020204" pitchFamily="34" charset="0"/>
                        </a:rPr>
                        <a:t>104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r>
                        <a:rPr lang="en-US" sz="1400" b="0" i="0" u="none" strike="noStrike" dirty="0">
                          <a:effectLst/>
                          <a:latin typeface="Arial" panose="020B0604020202020204" pitchFamily="34" charset="0"/>
                        </a:rPr>
                        <a:t>288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r>
                        <a:rPr lang="en-US" sz="1400" b="0" i="0" u="none" strike="noStrike" dirty="0">
                          <a:effectLst/>
                          <a:latin typeface="Arial" panose="020B0604020202020204" pitchFamily="34" charset="0"/>
                        </a:rPr>
                        <a:t>1611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r>
                        <a:rPr lang="en-US" sz="1400" b="0" i="0" u="none" strike="noStrike" dirty="0">
                          <a:effectLst/>
                          <a:latin typeface="Arial" panose="020B0604020202020204" pitchFamily="34" charset="0"/>
                        </a:rPr>
                        <a:t>12,513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862471731"/>
                  </a:ext>
                </a:extLst>
              </a:tr>
              <a:tr h="256401">
                <a:tc>
                  <a:txBody>
                    <a:bodyPr/>
                    <a:lstStyle/>
                    <a:p>
                      <a:pPr algn="l" fontAlgn="b">
                        <a:buNone/>
                      </a:pPr>
                      <a:r>
                        <a:rPr lang="en-US" sz="1400" b="0" i="0" u="none" strike="noStrike" dirty="0">
                          <a:effectLst/>
                          <a:latin typeface="Arial" panose="020B0604020202020204" pitchFamily="34" charset="0"/>
                        </a:rPr>
                        <a:t>IGO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400" b="0" i="0" u="none" strike="noStrike" dirty="0">
                          <a:effectLst/>
                          <a:latin typeface="Arial" panose="020B0604020202020204" pitchFamily="34" charset="0"/>
                        </a:rPr>
                        <a:t>315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US" sz="1400" b="0" i="0" u="none" strike="noStrike" dirty="0">
                          <a:effectLst/>
                          <a:latin typeface="Arial" panose="020B0604020202020204" pitchFamily="34" charset="0"/>
                        </a:rPr>
                        <a:t>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US" sz="1400" b="0" i="0" u="none" strike="noStrike" dirty="0">
                          <a:effectLst/>
                          <a:latin typeface="Arial" panose="020B0604020202020204" pitchFamily="34" charset="0"/>
                        </a:rPr>
                        <a:t>378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US" sz="1400" b="0" i="0" u="none" strike="noStrike" dirty="0">
                          <a:effectLst/>
                          <a:latin typeface="Arial" panose="020B0604020202020204" pitchFamily="34" charset="0"/>
                        </a:rPr>
                        <a:t>96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US" sz="1400" b="0" i="0" u="none" strike="noStrike" dirty="0">
                          <a:effectLst/>
                          <a:latin typeface="Arial" panose="020B0604020202020204" pitchFamily="34" charset="0"/>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US" sz="1400" b="0" i="0" u="none" strike="noStrike" dirty="0">
                          <a:effectLst/>
                          <a:latin typeface="Arial" panose="020B0604020202020204" pitchFamily="34" charset="0"/>
                        </a:rPr>
                        <a:t>164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US" sz="1400" b="0" i="0" u="none" strike="noStrike" dirty="0">
                          <a:effectLst/>
                          <a:latin typeface="Arial" panose="020B0604020202020204" pitchFamily="34" charset="0"/>
                        </a:rPr>
                        <a:t>776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US" sz="1400" b="0" i="0" u="none" strike="noStrike" dirty="0">
                          <a:effectLst/>
                          <a:latin typeface="Arial" panose="020B0604020202020204" pitchFamily="34" charset="0"/>
                        </a:rPr>
                        <a:t>2,517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472513555"/>
                  </a:ext>
                </a:extLst>
              </a:tr>
              <a:tr h="256401">
                <a:tc>
                  <a:txBody>
                    <a:bodyPr/>
                    <a:lstStyle/>
                    <a:p>
                      <a:pPr algn="l" fontAlgn="b">
                        <a:buNone/>
                      </a:pPr>
                      <a:r>
                        <a:rPr lang="en-US" sz="1400" b="0" i="0" u="none" strike="noStrike" dirty="0">
                          <a:effectLst/>
                          <a:latin typeface="Arial" panose="020B0604020202020204" pitchFamily="34" charset="0"/>
                        </a:rPr>
                        <a:t>JARRELL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400" b="0" i="0" u="none" strike="noStrike" dirty="0">
                          <a:effectLst/>
                          <a:latin typeface="Arial" panose="020B0604020202020204" pitchFamily="34" charset="0"/>
                        </a:rPr>
                        <a:t>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400" b="0" i="0" u="none" strike="noStrike" dirty="0">
                          <a:effectLst/>
                          <a:latin typeface="Arial" panose="020B0604020202020204" pitchFamily="34" charset="0"/>
                        </a:rPr>
                        <a:t>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400" b="0" i="0" u="none" strike="noStrike" dirty="0">
                          <a:effectLst/>
                          <a:latin typeface="Arial" panose="020B0604020202020204" pitchFamily="34" charset="0"/>
                        </a:rPr>
                        <a:t>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400" b="0" i="0" u="none" strike="noStrike" dirty="0">
                          <a:effectLst/>
                          <a:latin typeface="Arial" panose="020B0604020202020204" pitchFamily="34" charset="0"/>
                        </a:rPr>
                        <a:t>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400" b="0" i="0" u="none" strike="noStrike" dirty="0">
                          <a:effectLst/>
                          <a:latin typeface="Arial" panose="020B0604020202020204" pitchFamily="34" charset="0"/>
                        </a:rPr>
                        <a:t>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400" b="0" i="0" u="none" strike="noStrike" dirty="0">
                          <a:effectLst/>
                          <a:latin typeface="Arial" panose="020B0604020202020204" pitchFamily="34" charset="0"/>
                        </a:rPr>
                        <a:t>27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400" b="0" i="0" u="none" strike="noStrike" dirty="0">
                          <a:effectLst/>
                          <a:latin typeface="Arial" panose="020B0604020202020204" pitchFamily="34" charset="0"/>
                        </a:rPr>
                        <a:t>387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400" b="0" i="0" u="none" strike="noStrike" dirty="0">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9843264"/>
                  </a:ext>
                </a:extLst>
              </a:tr>
              <a:tr h="256401">
                <a:tc>
                  <a:txBody>
                    <a:bodyPr/>
                    <a:lstStyle/>
                    <a:p>
                      <a:pPr algn="l" fontAlgn="b">
                        <a:buNone/>
                      </a:pPr>
                      <a:r>
                        <a:rPr lang="en-US" sz="1400" b="1" i="0" u="none" strike="noStrike" dirty="0">
                          <a:effectLst/>
                          <a:latin typeface="Calibri" panose="020F0502020204030204" pitchFamily="34" charset="0"/>
                        </a:rPr>
                        <a:t>Grand Total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b">
                        <a:buNone/>
                      </a:pPr>
                      <a:r>
                        <a:rPr lang="en-US" sz="1400" b="1" i="0" u="none" strike="noStrike" dirty="0">
                          <a:effectLst/>
                          <a:latin typeface="Calibri" panose="020F0502020204030204" pitchFamily="34" charset="0"/>
                        </a:rPr>
                        <a:t>917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b">
                        <a:buNone/>
                      </a:pPr>
                      <a:r>
                        <a:rPr lang="en-US" sz="1400" b="1" i="0" u="none" strike="noStrike" dirty="0">
                          <a:effectLst/>
                          <a:latin typeface="Calibri" panose="020F0502020204030204" pitchFamily="34" charset="0"/>
                        </a:rPr>
                        <a:t>194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b">
                        <a:buNone/>
                      </a:pPr>
                      <a:r>
                        <a:rPr lang="en-US" sz="1400" b="1" i="0" u="none" strike="noStrike" dirty="0">
                          <a:effectLst/>
                          <a:latin typeface="Calibri" panose="020F0502020204030204" pitchFamily="34" charset="0"/>
                        </a:rPr>
                        <a:t>1,111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b">
                        <a:buNone/>
                      </a:pPr>
                      <a:r>
                        <a:rPr lang="en-US" sz="1400" b="1" i="0" u="none" strike="noStrike" dirty="0">
                          <a:effectLst/>
                          <a:latin typeface="Calibri" panose="020F0502020204030204" pitchFamily="34" charset="0"/>
                        </a:rPr>
                        <a:t>269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b">
                        <a:buNone/>
                      </a:pPr>
                      <a:r>
                        <a:rPr lang="en-US" sz="1400" b="1" i="0" u="none" strike="noStrike" dirty="0">
                          <a:effectLst/>
                          <a:latin typeface="Calibri" panose="020F0502020204030204" pitchFamily="34" charset="0"/>
                        </a:rPr>
                        <a:t>162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b">
                        <a:buNone/>
                      </a:pPr>
                      <a:r>
                        <a:rPr lang="en-US" sz="1400" b="1" i="0" u="none" strike="noStrike" dirty="0">
                          <a:effectLst/>
                          <a:latin typeface="Calibri" panose="020F0502020204030204" pitchFamily="34" charset="0"/>
                        </a:rPr>
                        <a:t>479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b">
                        <a:buNone/>
                      </a:pPr>
                      <a:r>
                        <a:rPr lang="en-US" sz="1400" b="1" i="0" u="none" strike="noStrike" dirty="0">
                          <a:effectLst/>
                          <a:latin typeface="Calibri" panose="020F0502020204030204" pitchFamily="34" charset="0"/>
                        </a:rPr>
                        <a:t>2,774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tc>
                  <a:txBody>
                    <a:bodyPr/>
                    <a:lstStyle/>
                    <a:p>
                      <a:pPr algn="ctr" fontAlgn="b">
                        <a:buNone/>
                      </a:pPr>
                      <a:r>
                        <a:rPr lang="en-US" sz="1400" b="1" i="0" u="none" strike="noStrike" dirty="0">
                          <a:effectLst/>
                          <a:latin typeface="Calibri" panose="020F0502020204030204" pitchFamily="34" charset="0"/>
                        </a:rPr>
                        <a:t>15,030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BBC"/>
                    </a:solidFill>
                  </a:tcPr>
                </a:tc>
                <a:extLst>
                  <a:ext uri="{0D108BD9-81ED-4DB2-BD59-A6C34878D82A}">
                    <a16:rowId xmlns:a16="http://schemas.microsoft.com/office/drawing/2014/main" val="1675184037"/>
                  </a:ext>
                </a:extLst>
              </a:tr>
            </a:tbl>
          </a:graphicData>
        </a:graphic>
      </p:graphicFrame>
    </p:spTree>
    <p:extLst>
      <p:ext uri="{BB962C8B-B14F-4D97-AF65-F5344CB8AC3E}">
        <p14:creationId xmlns:p14="http://schemas.microsoft.com/office/powerpoint/2010/main" val="3282293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481AB1-9C97-4334-6F8D-32C004EF6340}"/>
              </a:ext>
            </a:extLst>
          </p:cNvPr>
          <p:cNvSpPr>
            <a:spLocks noGrp="1"/>
          </p:cNvSpPr>
          <p:nvPr>
            <p:ph type="body" sz="quarter" idx="12"/>
          </p:nvPr>
        </p:nvSpPr>
        <p:spPr>
          <a:xfrm>
            <a:off x="514862" y="2705200"/>
            <a:ext cx="5581138" cy="1461939"/>
          </a:xfrm>
        </p:spPr>
        <p:txBody>
          <a:bodyPr/>
          <a:lstStyle/>
          <a:p>
            <a:pPr>
              <a:spcBef>
                <a:spcPts val="600"/>
              </a:spcBef>
            </a:pPr>
            <a:r>
              <a:rPr lang="en-US" sz="4000" b="1" dirty="0"/>
              <a:t>Single-Family Housing Construction</a:t>
            </a:r>
          </a:p>
          <a:p>
            <a:pPr>
              <a:spcBef>
                <a:spcPts val="600"/>
              </a:spcBef>
            </a:pPr>
            <a:r>
              <a:rPr lang="en-US" sz="2000" b="1" dirty="0"/>
              <a:t>District Housing Activity Information</a:t>
            </a:r>
          </a:p>
        </p:txBody>
      </p:sp>
      <p:sp>
        <p:nvSpPr>
          <p:cNvPr id="7" name="Slide Number Placeholder 1">
            <a:extLst>
              <a:ext uri="{FF2B5EF4-FFF2-40B4-BE49-F238E27FC236}">
                <a16:creationId xmlns:a16="http://schemas.microsoft.com/office/drawing/2014/main" id="{E864C56A-EA8B-4426-9211-9DE58E44E06C}"/>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algn="r"/>
            <a:fld id="{17A2789E-03B2-9E49-90CA-5B3549D9516F}" type="slidenum">
              <a:rPr lang="en-US" sz="1000" smtClean="0">
                <a:solidFill>
                  <a:schemeClr val="bg1"/>
                </a:solidFill>
              </a:rPr>
              <a:pPr algn="r"/>
              <a:t>12</a:t>
            </a:fld>
            <a:endParaRPr lang="en-US" sz="1000" dirty="0">
              <a:solidFill>
                <a:schemeClr val="bg1"/>
              </a:solidFill>
            </a:endParaRPr>
          </a:p>
        </p:txBody>
      </p:sp>
    </p:spTree>
    <p:extLst>
      <p:ext uri="{BB962C8B-B14F-4D97-AF65-F5344CB8AC3E}">
        <p14:creationId xmlns:p14="http://schemas.microsoft.com/office/powerpoint/2010/main" val="707493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1CA4F-8B53-DC78-D202-28D04E0956D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D4520E7-91A7-4AB8-9EEC-4CF369E997F9}"/>
              </a:ext>
            </a:extLst>
          </p:cNvPr>
          <p:cNvSpPr/>
          <p:nvPr/>
        </p:nvSpPr>
        <p:spPr>
          <a:xfrm>
            <a:off x="254521" y="122549"/>
            <a:ext cx="772998" cy="536732"/>
          </a:xfrm>
          <a:prstGeom prst="rect">
            <a:avLst/>
          </a:prstGeom>
          <a:solidFill>
            <a:schemeClr val="bg1"/>
          </a:solidFill>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9" name="Rectangle 8">
            <a:extLst>
              <a:ext uri="{FF2B5EF4-FFF2-40B4-BE49-F238E27FC236}">
                <a16:creationId xmlns:a16="http://schemas.microsoft.com/office/drawing/2014/main" id="{193FE4F5-AD2D-42CD-942F-44114C98CDFE}"/>
              </a:ext>
            </a:extLst>
          </p:cNvPr>
          <p:cNvSpPr/>
          <p:nvPr/>
        </p:nvSpPr>
        <p:spPr>
          <a:xfrm>
            <a:off x="198245" y="400694"/>
            <a:ext cx="6240293" cy="6001643"/>
          </a:xfrm>
          <a:prstGeom prst="rect">
            <a:avLst/>
          </a:prstGeom>
        </p:spPr>
        <p:txBody>
          <a:bodyPr wrap="square">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T Walsheim Regular"/>
                <a:ea typeface="+mn-ea"/>
                <a:cs typeface="+mn-cs"/>
              </a:rPr>
              <a:t>Key Terms</a:t>
            </a:r>
          </a:p>
          <a:p>
            <a:pPr marL="285750" marR="0" lvl="0" indent="-285750" algn="l" defTabSz="2285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T Walsheim Regular"/>
                <a:ea typeface="+mn-ea"/>
                <a:cs typeface="+mn-cs"/>
              </a:rPr>
              <a:t>        Active subdivision – a subdivision with lots prepped for building and homes </a:t>
            </a:r>
            <a:r>
              <a:rPr lang="en-US" sz="1800" dirty="0">
                <a:solidFill>
                  <a:prstClr val="black"/>
                </a:solidFill>
                <a:latin typeface="GT Walsheim Regular"/>
              </a:rPr>
              <a:t>completed</a:t>
            </a:r>
          </a:p>
          <a:p>
            <a:pPr marL="514304" lvl="1" indent="-285750">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GT Walsheim Regular"/>
                <a:ea typeface="+mn-ea"/>
                <a:cs typeface="+mn-cs"/>
              </a:rPr>
              <a:t>Total lots – the total number of lots that have been approved for building</a:t>
            </a:r>
          </a:p>
          <a:p>
            <a:pPr marL="514304" lvl="1" indent="-285750">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GT Walsheim Regular"/>
                <a:ea typeface="+mn-ea"/>
                <a:cs typeface="+mn-cs"/>
              </a:rPr>
              <a:t>Occupied – the home </a:t>
            </a:r>
            <a:r>
              <a:rPr lang="en-US" sz="1800" dirty="0">
                <a:solidFill>
                  <a:prstClr val="black"/>
                </a:solidFill>
                <a:latin typeface="GT Walsheim Regular"/>
              </a:rPr>
              <a:t>has been sold</a:t>
            </a:r>
          </a:p>
          <a:p>
            <a:pPr marL="514304" lvl="1" indent="-285750">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GT Walsheim Regular"/>
                <a:ea typeface="+mn-ea"/>
                <a:cs typeface="+mn-cs"/>
              </a:rPr>
              <a:t>Under construction – the </a:t>
            </a:r>
            <a:r>
              <a:rPr lang="en-US" sz="1800" dirty="0">
                <a:solidFill>
                  <a:prstClr val="black"/>
                </a:solidFill>
                <a:latin typeface="GT Walsheim Regular"/>
              </a:rPr>
              <a:t>home is being built</a:t>
            </a:r>
          </a:p>
          <a:p>
            <a:pPr marL="514304" lvl="1" indent="-285750">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GT Walsheim Regular"/>
                <a:ea typeface="+mn-ea"/>
                <a:cs typeface="+mn-cs"/>
              </a:rPr>
              <a:t>Vacant </a:t>
            </a:r>
            <a:r>
              <a:rPr lang="en-US" sz="1800" dirty="0">
                <a:solidFill>
                  <a:prstClr val="black"/>
                </a:solidFill>
                <a:latin typeface="GT Walsheim Regular"/>
              </a:rPr>
              <a:t>Developed Lot (VDL) – the lot has been cleared and prepped for building. This lot is ready for construction to begin.</a:t>
            </a:r>
          </a:p>
          <a:p>
            <a:pPr marL="514304" lvl="1" indent="-285750">
              <a:buFont typeface="Arial" panose="020B0604020202020204" pitchFamily="34" charset="0"/>
              <a:buChar char="•"/>
              <a:defRPr/>
            </a:pPr>
            <a:r>
              <a:rPr lang="en-US" sz="1800" dirty="0">
                <a:solidFill>
                  <a:prstClr val="black"/>
                </a:solidFill>
                <a:latin typeface="GT Walsheim Regular"/>
              </a:rPr>
              <a:t>Future lot – the lot has not had any prep work done on it</a:t>
            </a:r>
          </a:p>
          <a:p>
            <a:pPr marL="514304" lvl="1" indent="-285750">
              <a:buFont typeface="Arial" panose="020B0604020202020204" pitchFamily="34" charset="0"/>
              <a:buChar char="•"/>
              <a:defRPr/>
            </a:pPr>
            <a:r>
              <a:rPr lang="en-US" sz="1800" dirty="0">
                <a:solidFill>
                  <a:prstClr val="black"/>
                </a:solidFill>
                <a:latin typeface="GT Walsheim Regular"/>
              </a:rPr>
              <a:t>Built Out – the subdivision does not have any more lots for building</a:t>
            </a:r>
          </a:p>
          <a:p>
            <a:pPr marL="285750" marR="0" lvl="0" indent="-285750" algn="l" defTabSz="2285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prstClr val="black"/>
                </a:solidFill>
                <a:latin typeface="GT Walsheim Regular"/>
              </a:rPr>
              <a:t>        Future subdivision – a subdivision in which paperwork has been submitted and approved or waiting approval</a:t>
            </a:r>
          </a:p>
          <a:p>
            <a:pPr marL="285750" marR="0" lvl="0" indent="-285750" algn="l" defTabSz="2285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prstClr val="black"/>
                </a:solidFill>
                <a:latin typeface="GT Walsheim Regular"/>
              </a:rPr>
              <a:t>        Groundwork Underway – a subdivision that has infrastructure being installed but lots have not been prepped for building</a:t>
            </a:r>
          </a:p>
          <a:p>
            <a:pPr marL="285750" marR="0" lvl="0" indent="-285750" algn="l" defTabSz="2285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prstClr val="black"/>
                </a:solidFill>
                <a:latin typeface="GT Walsheim Regular"/>
              </a:rPr>
              <a:t>Student Yield – the number of students per occupied home.</a:t>
            </a:r>
          </a:p>
          <a:p>
            <a:pPr marL="285750" marR="0" lvl="0" indent="-285750" algn="l" defTabSz="2285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prstClr val="black"/>
                </a:solidFill>
                <a:latin typeface="GT Walsheim Regular"/>
              </a:rPr>
              <a:t>Example: 0.521 would be 5.21 students per 10 occupied homes.</a:t>
            </a:r>
          </a:p>
        </p:txBody>
      </p:sp>
      <p:sp>
        <p:nvSpPr>
          <p:cNvPr id="13" name="Slide Number Placeholder 1">
            <a:extLst>
              <a:ext uri="{FF2B5EF4-FFF2-40B4-BE49-F238E27FC236}">
                <a16:creationId xmlns:a16="http://schemas.microsoft.com/office/drawing/2014/main" id="{DB6E1F34-D434-4005-A234-2C8412B4AE31}"/>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solidFill>
                  <a:srgbClr val="FFFFFF"/>
                </a:solidFill>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dirty="0">
              <a:ln>
                <a:noFill/>
              </a:ln>
              <a:solidFill>
                <a:srgbClr val="FFFFFF"/>
              </a:solidFill>
              <a:effectLst/>
              <a:uLnTx/>
              <a:uFillTx/>
              <a:latin typeface="GT Walsheim Regular"/>
              <a:ea typeface="+mn-ea"/>
              <a:cs typeface="+mn-cs"/>
            </a:endParaRPr>
          </a:p>
        </p:txBody>
      </p:sp>
      <p:sp>
        <p:nvSpPr>
          <p:cNvPr id="3" name="Rectangle 2">
            <a:extLst>
              <a:ext uri="{FF2B5EF4-FFF2-40B4-BE49-F238E27FC236}">
                <a16:creationId xmlns:a16="http://schemas.microsoft.com/office/drawing/2014/main" id="{AA8F7FBE-6BF3-E467-11A5-1A566C19B49B}"/>
              </a:ext>
            </a:extLst>
          </p:cNvPr>
          <p:cNvSpPr/>
          <p:nvPr/>
        </p:nvSpPr>
        <p:spPr>
          <a:xfrm>
            <a:off x="474016" y="840443"/>
            <a:ext cx="488851" cy="212437"/>
          </a:xfrm>
          <a:prstGeom prst="rect">
            <a:avLst/>
          </a:prstGeom>
          <a:solidFill>
            <a:srgbClr val="00FF00"/>
          </a:solidFill>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4" name="Rectangle 3">
            <a:extLst>
              <a:ext uri="{FF2B5EF4-FFF2-40B4-BE49-F238E27FC236}">
                <a16:creationId xmlns:a16="http://schemas.microsoft.com/office/drawing/2014/main" id="{704562DE-82A8-0F5C-FA3F-5ABB95855A50}"/>
              </a:ext>
            </a:extLst>
          </p:cNvPr>
          <p:cNvSpPr/>
          <p:nvPr/>
        </p:nvSpPr>
        <p:spPr>
          <a:xfrm>
            <a:off x="474016" y="4135193"/>
            <a:ext cx="488851" cy="212437"/>
          </a:xfrm>
          <a:prstGeom prst="rect">
            <a:avLst/>
          </a:prstGeom>
          <a:solidFill>
            <a:srgbClr val="FFFF00"/>
          </a:solidFill>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5" name="Rectangle 4">
            <a:extLst>
              <a:ext uri="{FF2B5EF4-FFF2-40B4-BE49-F238E27FC236}">
                <a16:creationId xmlns:a16="http://schemas.microsoft.com/office/drawing/2014/main" id="{9B9B22FA-16E3-4B9B-4AEC-E05809EE4B62}"/>
              </a:ext>
            </a:extLst>
          </p:cNvPr>
          <p:cNvSpPr/>
          <p:nvPr/>
        </p:nvSpPr>
        <p:spPr>
          <a:xfrm>
            <a:off x="455544" y="4682839"/>
            <a:ext cx="488851" cy="212437"/>
          </a:xfrm>
          <a:prstGeom prst="rect">
            <a:avLst/>
          </a:prstGeom>
          <a:noFill/>
          <a:ln w="28575">
            <a:solidFill>
              <a:srgbClr val="EE0000"/>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pic>
        <p:nvPicPr>
          <p:cNvPr id="10" name="Picture 9">
            <a:extLst>
              <a:ext uri="{FF2B5EF4-FFF2-40B4-BE49-F238E27FC236}">
                <a16:creationId xmlns:a16="http://schemas.microsoft.com/office/drawing/2014/main" id="{DF6A7199-3921-4663-91DD-54626506FAF8}"/>
              </a:ext>
            </a:extLst>
          </p:cNvPr>
          <p:cNvPicPr>
            <a:picLocks noChangeAspect="1"/>
          </p:cNvPicPr>
          <p:nvPr/>
        </p:nvPicPr>
        <p:blipFill>
          <a:blip r:embed="rId3"/>
          <a:stretch>
            <a:fillRect/>
          </a:stretch>
        </p:blipFill>
        <p:spPr>
          <a:xfrm>
            <a:off x="6415642" y="1480960"/>
            <a:ext cx="5698867" cy="4016892"/>
          </a:xfrm>
          <a:prstGeom prst="rect">
            <a:avLst/>
          </a:prstGeom>
          <a:ln w="19050">
            <a:solidFill>
              <a:schemeClr val="tx1"/>
            </a:solidFill>
          </a:ln>
        </p:spPr>
      </p:pic>
    </p:spTree>
    <p:extLst>
      <p:ext uri="{BB962C8B-B14F-4D97-AF65-F5344CB8AC3E}">
        <p14:creationId xmlns:p14="http://schemas.microsoft.com/office/powerpoint/2010/main" val="1439543789"/>
      </p:ext>
    </p:extLst>
  </p:cSld>
  <p:clrMapOvr>
    <a:masterClrMapping/>
  </p:clrMapOvr>
  <mc:AlternateContent xmlns:mc="http://schemas.openxmlformats.org/markup-compatibility/2006" xmlns:p14="http://schemas.microsoft.com/office/powerpoint/2010/main">
    <mc:Choice Requires="p14">
      <p:transition spd="slow" p14:dur="2000" advTm="65293"/>
    </mc:Choice>
    <mc:Fallback xmlns="">
      <p:transition spd="slow" advTm="65293"/>
    </mc:Fallback>
  </mc:AlternateContent>
  <p:extLst>
    <p:ext uri="{3A86A75C-4F4B-4683-9AE1-C65F6400EC91}">
      <p14:laserTraceLst xmlns:p14="http://schemas.microsoft.com/office/powerpoint/2010/main">
        <p14:tracePtLst>
          <p14:tracePt t="9920" x="715963" y="1023938"/>
          <p14:tracePt t="9929" x="1290638" y="841375"/>
          <p14:tracePt t="9937" x="1936750" y="644525"/>
          <p14:tracePt t="9946" x="2497138" y="490538"/>
          <p14:tracePt t="9956" x="3114675" y="336550"/>
          <p14:tracePt t="9967" x="3717925" y="153988"/>
          <p14:tracePt t="14762" x="12141200" y="3384550"/>
          <p14:tracePt t="14772" x="12109450" y="3448050"/>
          <p14:tracePt t="14781" x="12096750" y="3492500"/>
          <p14:tracePt t="14792" x="12077700" y="3536950"/>
          <p14:tracePt t="14801" x="12071350" y="3568700"/>
          <p14:tracePt t="14812" x="12071350" y="3587750"/>
          <p14:tracePt t="14822" x="12071350" y="3600450"/>
          <p14:tracePt t="14831" x="12071350" y="3625850"/>
          <p14:tracePt t="14842" x="12084050" y="3632200"/>
          <p14:tracePt t="14851" x="12090400" y="3651250"/>
          <p14:tracePt t="14861" x="12109450" y="3663950"/>
          <p14:tracePt t="14872" x="12160250" y="3702050"/>
        </p14:tracePtLst>
      </p14:laserTrace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1CA4F-8B53-DC78-D202-28D04E0956D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D4520E7-91A7-4AB8-9EEC-4CF369E997F9}"/>
              </a:ext>
            </a:extLst>
          </p:cNvPr>
          <p:cNvSpPr/>
          <p:nvPr/>
        </p:nvSpPr>
        <p:spPr>
          <a:xfrm>
            <a:off x="254521" y="122549"/>
            <a:ext cx="772998" cy="536732"/>
          </a:xfrm>
          <a:prstGeom prst="rect">
            <a:avLst/>
          </a:prstGeom>
          <a:solidFill>
            <a:schemeClr val="bg1"/>
          </a:solidFill>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9" name="Rectangle 8">
            <a:extLst>
              <a:ext uri="{FF2B5EF4-FFF2-40B4-BE49-F238E27FC236}">
                <a16:creationId xmlns:a16="http://schemas.microsoft.com/office/drawing/2014/main" id="{193FE4F5-AD2D-42CD-942F-44114C98CDFE}"/>
              </a:ext>
            </a:extLst>
          </p:cNvPr>
          <p:cNvSpPr/>
          <p:nvPr/>
        </p:nvSpPr>
        <p:spPr>
          <a:xfrm>
            <a:off x="7572327" y="1088049"/>
            <a:ext cx="4304896" cy="461665"/>
          </a:xfrm>
          <a:prstGeom prst="rect">
            <a:avLst/>
          </a:prstGeom>
        </p:spPr>
        <p:txBody>
          <a:bodyPr wrap="none">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T Walsheim Regular"/>
                <a:ea typeface="+mn-ea"/>
                <a:cs typeface="+mn-cs"/>
              </a:rPr>
              <a:t>District Future Housing Overview</a:t>
            </a:r>
          </a:p>
        </p:txBody>
      </p:sp>
      <p:grpSp>
        <p:nvGrpSpPr>
          <p:cNvPr id="20" name="Group 19">
            <a:extLst>
              <a:ext uri="{FF2B5EF4-FFF2-40B4-BE49-F238E27FC236}">
                <a16:creationId xmlns:a16="http://schemas.microsoft.com/office/drawing/2014/main" id="{57C6F023-D641-4608-9E19-3FDC843CB3FB}"/>
              </a:ext>
            </a:extLst>
          </p:cNvPr>
          <p:cNvGrpSpPr/>
          <p:nvPr/>
        </p:nvGrpSpPr>
        <p:grpSpPr>
          <a:xfrm>
            <a:off x="7642343" y="4565309"/>
            <a:ext cx="2075682" cy="1384420"/>
            <a:chOff x="1192766" y="3744686"/>
            <a:chExt cx="1698479" cy="1027611"/>
          </a:xfrm>
          <a:solidFill>
            <a:schemeClr val="bg1"/>
          </a:solidFill>
        </p:grpSpPr>
        <p:sp>
          <p:nvSpPr>
            <p:cNvPr id="21" name="Rectangle 20">
              <a:extLst>
                <a:ext uri="{FF2B5EF4-FFF2-40B4-BE49-F238E27FC236}">
                  <a16:creationId xmlns:a16="http://schemas.microsoft.com/office/drawing/2014/main" id="{AB922A9E-2F5E-4345-9F18-BC7FC3826C21}"/>
                </a:ext>
              </a:extLst>
            </p:cNvPr>
            <p:cNvSpPr/>
            <p:nvPr/>
          </p:nvSpPr>
          <p:spPr>
            <a:xfrm>
              <a:off x="1192766" y="3744686"/>
              <a:ext cx="1698479" cy="1027611"/>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GT Walsheim Regular" panose="020F0502020204030204"/>
                <a:ea typeface="+mn-ea"/>
                <a:cs typeface="+mn-cs"/>
              </a:endParaRPr>
            </a:p>
          </p:txBody>
        </p:sp>
        <p:pic>
          <p:nvPicPr>
            <p:cNvPr id="22" name="Picture 21">
              <a:extLst>
                <a:ext uri="{FF2B5EF4-FFF2-40B4-BE49-F238E27FC236}">
                  <a16:creationId xmlns:a16="http://schemas.microsoft.com/office/drawing/2014/main" id="{FEF2ED9E-889D-400B-BEA8-2A96B0FA7E3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210184" y="3813499"/>
              <a:ext cx="990600" cy="686229"/>
            </a:xfrm>
            <a:prstGeom prst="rect">
              <a:avLst/>
            </a:prstGeom>
            <a:grpFill/>
            <a:ln>
              <a:noFill/>
            </a:ln>
          </p:spPr>
        </p:pic>
        <p:pic>
          <p:nvPicPr>
            <p:cNvPr id="23" name="Picture 22">
              <a:extLst>
                <a:ext uri="{FF2B5EF4-FFF2-40B4-BE49-F238E27FC236}">
                  <a16:creationId xmlns:a16="http://schemas.microsoft.com/office/drawing/2014/main" id="{FEF44DF5-6042-425D-9165-27AEAFB669B8}"/>
                </a:ext>
              </a:extLst>
            </p:cNvPr>
            <p:cNvPicPr>
              <a:picLocks noChangeAspect="1"/>
            </p:cNvPicPr>
            <p:nvPr/>
          </p:nvPicPr>
          <p:blipFill rotWithShape="1">
            <a:blip r:embed="rId4">
              <a:clrChange>
                <a:clrFrom>
                  <a:srgbClr val="FFFFFF"/>
                </a:clrFrom>
                <a:clrTo>
                  <a:srgbClr val="FFFFFF">
                    <a:alpha val="0"/>
                  </a:srgbClr>
                </a:clrTo>
              </a:clrChange>
            </a:blip>
            <a:srcRect t="17652" b="-1"/>
            <a:stretch/>
          </p:blipFill>
          <p:spPr>
            <a:xfrm>
              <a:off x="1279981" y="4482310"/>
              <a:ext cx="1505126" cy="218181"/>
            </a:xfrm>
            <a:prstGeom prst="rect">
              <a:avLst/>
            </a:prstGeom>
            <a:grpFill/>
            <a:ln>
              <a:noFill/>
            </a:ln>
          </p:spPr>
        </p:pic>
      </p:grpSp>
      <p:sp>
        <p:nvSpPr>
          <p:cNvPr id="13" name="Slide Number Placeholder 1">
            <a:extLst>
              <a:ext uri="{FF2B5EF4-FFF2-40B4-BE49-F238E27FC236}">
                <a16:creationId xmlns:a16="http://schemas.microsoft.com/office/drawing/2014/main" id="{DB6E1F34-D434-4005-A234-2C8412B4AE31}"/>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solidFill>
                  <a:srgbClr val="FFFFFF"/>
                </a:solidFill>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srgbClr val="FFFFFF"/>
              </a:solidFill>
              <a:effectLst/>
              <a:uLnTx/>
              <a:uFillTx/>
              <a:latin typeface="GT Walsheim Regular"/>
              <a:ea typeface="+mn-ea"/>
              <a:cs typeface="+mn-cs"/>
            </a:endParaRPr>
          </a:p>
        </p:txBody>
      </p:sp>
      <p:sp>
        <p:nvSpPr>
          <p:cNvPr id="16" name="Content Placeholder 2">
            <a:extLst>
              <a:ext uri="{FF2B5EF4-FFF2-40B4-BE49-F238E27FC236}">
                <a16:creationId xmlns:a16="http://schemas.microsoft.com/office/drawing/2014/main" id="{7150EEC4-A34F-4F57-825E-9E967A1315B1}"/>
              </a:ext>
            </a:extLst>
          </p:cNvPr>
          <p:cNvSpPr txBox="1">
            <a:spLocks/>
          </p:cNvSpPr>
          <p:nvPr/>
        </p:nvSpPr>
        <p:spPr>
          <a:xfrm>
            <a:off x="7642343" y="1640361"/>
            <a:ext cx="4164865" cy="1969770"/>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district has </a:t>
            </a:r>
            <a:r>
              <a:rPr lang="en-US" sz="1400" dirty="0">
                <a:solidFill>
                  <a:prstClr val="black"/>
                </a:solidFill>
                <a:latin typeface="Arial" panose="020B0604020202020204" pitchFamily="34" charset="0"/>
                <a:cs typeface="Arial" panose="020B0604020202020204" pitchFamily="34" charset="0"/>
              </a:rPr>
              <a:t>27</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active subdivisions with approximately 160 homes under construction and over 2,700 lots ready to be built on </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Within J</a:t>
            </a:r>
            <a:r>
              <a:rPr lang="en-US" sz="1400" dirty="0">
                <a:solidFill>
                  <a:prstClr val="black"/>
                </a:solidFill>
                <a:latin typeface="Arial" panose="020B0604020202020204" pitchFamily="34" charset="0"/>
                <a:cs typeface="Arial" panose="020B0604020202020204" pitchFamily="34" charset="0"/>
              </a:rPr>
              <a:t>ISD</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there are currently 13 potential future subdivisions totaling appx. 15,000 single family lots</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Groundwork is underway on more than 1,200 lots within 6 subdivisions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1085AD53-568B-496B-8AE5-59516AE06158}"/>
              </a:ext>
            </a:extLst>
          </p:cNvPr>
          <p:cNvSpPr txBox="1"/>
          <p:nvPr/>
        </p:nvSpPr>
        <p:spPr>
          <a:xfrm>
            <a:off x="7512634" y="6047840"/>
            <a:ext cx="3730508" cy="253916"/>
          </a:xfrm>
          <a:prstGeom prst="rect">
            <a:avLst/>
          </a:prstGeom>
          <a:noFill/>
        </p:spPr>
        <p:txBody>
          <a:bodyPr wrap="none" rtlCol="0">
            <a:spAutoFit/>
          </a:bodyPr>
          <a:lstStyle/>
          <a:p>
            <a:r>
              <a:rPr lang="en-US" sz="1050" dirty="0">
                <a:latin typeface="Arial" panose="020B0604020202020204" pitchFamily="34" charset="0"/>
                <a:cs typeface="Arial" panose="020B0604020202020204" pitchFamily="34" charset="0"/>
              </a:rPr>
              <a:t>The following pages highlight major and new developments</a:t>
            </a:r>
          </a:p>
        </p:txBody>
      </p:sp>
      <p:pic>
        <p:nvPicPr>
          <p:cNvPr id="4" name="Picture 3">
            <a:extLst>
              <a:ext uri="{FF2B5EF4-FFF2-40B4-BE49-F238E27FC236}">
                <a16:creationId xmlns:a16="http://schemas.microsoft.com/office/drawing/2014/main" id="{257A4D91-9C97-E630-E69E-9940E4CE4FF0}"/>
              </a:ext>
            </a:extLst>
          </p:cNvPr>
          <p:cNvPicPr>
            <a:picLocks noChangeAspect="1"/>
          </p:cNvPicPr>
          <p:nvPr/>
        </p:nvPicPr>
        <p:blipFill>
          <a:blip r:embed="rId5"/>
          <a:stretch>
            <a:fillRect/>
          </a:stretch>
        </p:blipFill>
        <p:spPr>
          <a:xfrm>
            <a:off x="134901" y="340189"/>
            <a:ext cx="7437426" cy="5242329"/>
          </a:xfrm>
          <a:prstGeom prst="rect">
            <a:avLst/>
          </a:prstGeom>
          <a:ln w="19050">
            <a:solidFill>
              <a:schemeClr val="tx1"/>
            </a:solidFill>
          </a:ln>
        </p:spPr>
      </p:pic>
    </p:spTree>
    <p:extLst>
      <p:ext uri="{BB962C8B-B14F-4D97-AF65-F5344CB8AC3E}">
        <p14:creationId xmlns:p14="http://schemas.microsoft.com/office/powerpoint/2010/main" val="612782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1CA4F-8B53-DC78-D202-28D04E0956D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D4520E7-91A7-4AB8-9EEC-4CF369E997F9}"/>
              </a:ext>
            </a:extLst>
          </p:cNvPr>
          <p:cNvSpPr/>
          <p:nvPr/>
        </p:nvSpPr>
        <p:spPr>
          <a:xfrm>
            <a:off x="254521" y="122549"/>
            <a:ext cx="772998" cy="536732"/>
          </a:xfrm>
          <a:prstGeom prst="rect">
            <a:avLst/>
          </a:prstGeom>
          <a:solidFill>
            <a:schemeClr val="bg1"/>
          </a:solidFill>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9" name="Rectangle 8">
            <a:extLst>
              <a:ext uri="{FF2B5EF4-FFF2-40B4-BE49-F238E27FC236}">
                <a16:creationId xmlns:a16="http://schemas.microsoft.com/office/drawing/2014/main" id="{193FE4F5-AD2D-42CD-942F-44114C98CDFE}"/>
              </a:ext>
            </a:extLst>
          </p:cNvPr>
          <p:cNvSpPr/>
          <p:nvPr/>
        </p:nvSpPr>
        <p:spPr>
          <a:xfrm>
            <a:off x="7572327" y="1088049"/>
            <a:ext cx="3755708" cy="461665"/>
          </a:xfrm>
          <a:prstGeom prst="rect">
            <a:avLst/>
          </a:prstGeom>
        </p:spPr>
        <p:txBody>
          <a:bodyPr wrap="none">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GT Walsheim Regular"/>
              </a:rPr>
              <a:t>5 Largest Active Subdivisions</a:t>
            </a:r>
            <a:endParaRPr kumimoji="0" lang="en-US" sz="2400" b="0" i="0" u="none" strike="noStrike" kern="1200" cap="none" spc="0" normalizeH="0" baseline="0" noProof="0" dirty="0">
              <a:ln>
                <a:noFill/>
              </a:ln>
              <a:solidFill>
                <a:prstClr val="black"/>
              </a:solidFill>
              <a:effectLst/>
              <a:uLnTx/>
              <a:uFillTx/>
              <a:latin typeface="GT Walsheim Regular"/>
              <a:ea typeface="+mn-ea"/>
              <a:cs typeface="+mn-cs"/>
            </a:endParaRPr>
          </a:p>
        </p:txBody>
      </p:sp>
      <p:sp>
        <p:nvSpPr>
          <p:cNvPr id="13" name="Slide Number Placeholder 1">
            <a:extLst>
              <a:ext uri="{FF2B5EF4-FFF2-40B4-BE49-F238E27FC236}">
                <a16:creationId xmlns:a16="http://schemas.microsoft.com/office/drawing/2014/main" id="{DB6E1F34-D434-4005-A234-2C8412B4AE31}"/>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solidFill>
                  <a:srgbClr val="FFFFFF"/>
                </a:solidFill>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srgbClr val="FFFFFF"/>
              </a:solidFill>
              <a:effectLst/>
              <a:uLnTx/>
              <a:uFillTx/>
              <a:latin typeface="GT Walsheim Regular"/>
              <a:ea typeface="+mn-ea"/>
              <a:cs typeface="+mn-cs"/>
            </a:endParaRPr>
          </a:p>
        </p:txBody>
      </p:sp>
      <p:sp>
        <p:nvSpPr>
          <p:cNvPr id="16" name="Content Placeholder 2">
            <a:extLst>
              <a:ext uri="{FF2B5EF4-FFF2-40B4-BE49-F238E27FC236}">
                <a16:creationId xmlns:a16="http://schemas.microsoft.com/office/drawing/2014/main" id="{7150EEC4-A34F-4F57-825E-9E967A1315B1}"/>
              </a:ext>
            </a:extLst>
          </p:cNvPr>
          <p:cNvSpPr txBox="1">
            <a:spLocks/>
          </p:cNvSpPr>
          <p:nvPr/>
        </p:nvSpPr>
        <p:spPr>
          <a:xfrm>
            <a:off x="7712359" y="1640361"/>
            <a:ext cx="3244810" cy="1785104"/>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0" fontAlgn="base" latinLnBrk="0" hangingPunct="0">
              <a:lnSpc>
                <a:spcPct val="100000"/>
              </a:lnSpc>
              <a:spcBef>
                <a:spcPts val="0"/>
              </a:spcBef>
              <a:spcAft>
                <a:spcPts val="600"/>
              </a:spcAft>
              <a:buClrTx/>
              <a:buSzTx/>
              <a:buFont typeface="+mj-lt"/>
              <a:buAutoNum type="arabicPeriod"/>
              <a:tabLst/>
              <a:defRPr/>
            </a:pPr>
            <a:r>
              <a:rPr lang="en-US" sz="1800" dirty="0" err="1">
                <a:solidFill>
                  <a:prstClr val="black"/>
                </a:solidFill>
                <a:latin typeface="Arial" panose="020B0604020202020204" pitchFamily="34" charset="0"/>
                <a:cs typeface="Arial" panose="020B0604020202020204" pitchFamily="34" charset="0"/>
              </a:rPr>
              <a:t>Sonterra</a:t>
            </a:r>
            <a:r>
              <a:rPr lang="en-US" sz="1800" dirty="0">
                <a:solidFill>
                  <a:prstClr val="black"/>
                </a:solidFill>
                <a:latin typeface="Arial" panose="020B0604020202020204" pitchFamily="34" charset="0"/>
                <a:cs typeface="Arial" panose="020B0604020202020204" pitchFamily="34" charset="0"/>
              </a:rPr>
              <a:t> – West</a:t>
            </a:r>
          </a:p>
          <a:p>
            <a:pPr marL="342900" marR="0" lvl="0" indent="-342900" algn="l" defTabSz="914400" rtl="0" eaLnBrk="0" fontAlgn="base" latinLnBrk="0" hangingPunct="0">
              <a:lnSpc>
                <a:spcPct val="100000"/>
              </a:lnSpc>
              <a:spcBef>
                <a:spcPts val="0"/>
              </a:spcBef>
              <a:spcAft>
                <a:spcPts val="600"/>
              </a:spcAft>
              <a:buClrTx/>
              <a:buSzTx/>
              <a:buFont typeface="+mj-lt"/>
              <a:buAutoNum type="arabicPeriod"/>
              <a:tabLst/>
              <a:defRPr/>
            </a:pPr>
            <a:r>
              <a:rPr lang="en-US" sz="1800" dirty="0" err="1">
                <a:solidFill>
                  <a:prstClr val="black"/>
                </a:solidFill>
                <a:latin typeface="Arial" panose="020B0604020202020204" pitchFamily="34" charset="0"/>
                <a:cs typeface="Arial" panose="020B0604020202020204" pitchFamily="34" charset="0"/>
              </a:rPr>
              <a:t>Sonterra</a:t>
            </a:r>
            <a:r>
              <a:rPr lang="en-US" sz="1800" dirty="0">
                <a:solidFill>
                  <a:prstClr val="black"/>
                </a:solidFill>
                <a:latin typeface="Arial" panose="020B0604020202020204" pitchFamily="34" charset="0"/>
                <a:cs typeface="Arial" panose="020B0604020202020204" pitchFamily="34" charset="0"/>
              </a:rPr>
              <a:t> – Cool Water</a:t>
            </a:r>
          </a:p>
          <a:p>
            <a:pPr marL="342900" marR="0" lvl="0" indent="-342900" algn="l" defTabSz="914400" rtl="0" eaLnBrk="0" fontAlgn="base" latinLnBrk="0" hangingPunct="0">
              <a:lnSpc>
                <a:spcPct val="100000"/>
              </a:lnSpc>
              <a:spcBef>
                <a:spcPts val="0"/>
              </a:spcBef>
              <a:spcAft>
                <a:spcPts val="600"/>
              </a:spcAft>
              <a:buClrTx/>
              <a:buSzTx/>
              <a:buFont typeface="+mj-lt"/>
              <a:buAutoNum type="arabicPeriod"/>
              <a:tabLst/>
              <a:defRPr/>
            </a:pPr>
            <a:r>
              <a:rPr lang="en-US" sz="1800" dirty="0" err="1">
                <a:solidFill>
                  <a:prstClr val="black"/>
                </a:solidFill>
                <a:latin typeface="Arial" panose="020B0604020202020204" pitchFamily="34" charset="0"/>
                <a:cs typeface="Arial" panose="020B0604020202020204" pitchFamily="34" charset="0"/>
              </a:rPr>
              <a:t>Sonterra</a:t>
            </a:r>
            <a:r>
              <a:rPr lang="en-US" sz="1800" dirty="0">
                <a:solidFill>
                  <a:prstClr val="black"/>
                </a:solidFill>
                <a:latin typeface="Arial" panose="020B0604020202020204" pitchFamily="34" charset="0"/>
                <a:cs typeface="Arial" panose="020B0604020202020204" pitchFamily="34" charset="0"/>
              </a:rPr>
              <a:t> - Eastwood</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0" fontAlgn="base" latinLnBrk="0" hangingPunct="0">
              <a:lnSpc>
                <a:spcPct val="100000"/>
              </a:lnSpc>
              <a:spcBef>
                <a:spcPts val="0"/>
              </a:spcBef>
              <a:spcAft>
                <a:spcPts val="600"/>
              </a:spcAft>
              <a:buClrTx/>
              <a:buSzTx/>
              <a:buFont typeface="+mj-lt"/>
              <a:buAutoNum type="arabicPeriod"/>
              <a:tabLst/>
              <a:defRPr/>
            </a:pPr>
            <a:r>
              <a:rPr lang="en-US" sz="1800" dirty="0">
                <a:solidFill>
                  <a:prstClr val="black"/>
                </a:solidFill>
                <a:latin typeface="Arial" panose="020B0604020202020204" pitchFamily="34" charset="0"/>
                <a:cs typeface="Arial" panose="020B0604020202020204" pitchFamily="34" charset="0"/>
              </a:rPr>
              <a:t>Woodside</a:t>
            </a:r>
          </a:p>
          <a:p>
            <a:pPr marL="342900" marR="0" lvl="0" indent="-342900" algn="l" defTabSz="914400" rtl="0" eaLnBrk="0" fontAlgn="base" latinLnBrk="0" hangingPunct="0">
              <a:lnSpc>
                <a:spcPct val="100000"/>
              </a:lnSpc>
              <a:spcBef>
                <a:spcPts val="0"/>
              </a:spcBef>
              <a:spcAft>
                <a:spcPts val="600"/>
              </a:spcAft>
              <a:buClrTx/>
              <a:buSzTx/>
              <a:buFont typeface="+mj-lt"/>
              <a:buAutoNum type="arabicPeriod"/>
              <a:tabLst/>
              <a:defRPr/>
            </a:pPr>
            <a:r>
              <a:rPr lang="en-US" sz="1800" dirty="0">
                <a:solidFill>
                  <a:prstClr val="black"/>
                </a:solidFill>
                <a:latin typeface="Arial" panose="020B0604020202020204" pitchFamily="34" charset="0"/>
                <a:cs typeface="Arial" panose="020B0604020202020204" pitchFamily="34" charset="0"/>
              </a:rPr>
              <a:t>Rancho del Cielo</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257A4D91-9C97-E630-E69E-9940E4CE4FF0}"/>
              </a:ext>
            </a:extLst>
          </p:cNvPr>
          <p:cNvPicPr>
            <a:picLocks noChangeAspect="1"/>
          </p:cNvPicPr>
          <p:nvPr/>
        </p:nvPicPr>
        <p:blipFill>
          <a:blip r:embed="rId3"/>
          <a:stretch>
            <a:fillRect/>
          </a:stretch>
        </p:blipFill>
        <p:spPr>
          <a:xfrm>
            <a:off x="134901" y="340189"/>
            <a:ext cx="7437426" cy="5242329"/>
          </a:xfrm>
          <a:prstGeom prst="rect">
            <a:avLst/>
          </a:prstGeom>
          <a:ln w="19050">
            <a:solidFill>
              <a:schemeClr val="tx1"/>
            </a:solidFill>
          </a:ln>
        </p:spPr>
      </p:pic>
      <p:sp>
        <p:nvSpPr>
          <p:cNvPr id="12" name="Oval 11">
            <a:extLst>
              <a:ext uri="{FF2B5EF4-FFF2-40B4-BE49-F238E27FC236}">
                <a16:creationId xmlns:a16="http://schemas.microsoft.com/office/drawing/2014/main" id="{7CE27C52-3265-452F-B3DA-AC07273F63E0}"/>
              </a:ext>
            </a:extLst>
          </p:cNvPr>
          <p:cNvSpPr/>
          <p:nvPr/>
        </p:nvSpPr>
        <p:spPr>
          <a:xfrm>
            <a:off x="4403033" y="2483825"/>
            <a:ext cx="477079" cy="487976"/>
          </a:xfrm>
          <a:prstGeom prst="ellipse">
            <a:avLst/>
          </a:prstGeom>
          <a:noFill/>
          <a:ln w="38100">
            <a:solidFill>
              <a:schemeClr val="tx1"/>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5" name="TextBox 4">
            <a:extLst>
              <a:ext uri="{FF2B5EF4-FFF2-40B4-BE49-F238E27FC236}">
                <a16:creationId xmlns:a16="http://schemas.microsoft.com/office/drawing/2014/main" id="{BE098850-5495-41A8-87C8-5AE70D841E63}"/>
              </a:ext>
            </a:extLst>
          </p:cNvPr>
          <p:cNvSpPr txBox="1"/>
          <p:nvPr/>
        </p:nvSpPr>
        <p:spPr>
          <a:xfrm>
            <a:off x="2702908" y="2589313"/>
            <a:ext cx="1700125" cy="276999"/>
          </a:xfrm>
          <a:prstGeom prst="rect">
            <a:avLst/>
          </a:prstGeom>
          <a:solidFill>
            <a:srgbClr val="92D050"/>
          </a:solidFill>
          <a:ln>
            <a:solidFill>
              <a:schemeClr val="tx1"/>
            </a:solidFill>
          </a:ln>
        </p:spPr>
        <p:txBody>
          <a:bodyPr wrap="square" rtlCol="0">
            <a:spAutoFit/>
          </a:bodyPr>
          <a:lstStyle/>
          <a:p>
            <a:r>
              <a:rPr lang="en-US" sz="1200" dirty="0">
                <a:latin typeface="Arial Rounded MT Bold" panose="020F0704030504030204" pitchFamily="34" charset="0"/>
              </a:rPr>
              <a:t>1. </a:t>
            </a:r>
            <a:r>
              <a:rPr lang="en-US" sz="1200" dirty="0" err="1">
                <a:latin typeface="Arial Rounded MT Bold" panose="020F0704030504030204" pitchFamily="34" charset="0"/>
              </a:rPr>
              <a:t>Sonterra</a:t>
            </a:r>
            <a:r>
              <a:rPr lang="en-US" sz="1200" dirty="0">
                <a:latin typeface="Arial Rounded MT Bold" panose="020F0704030504030204" pitchFamily="34" charset="0"/>
              </a:rPr>
              <a:t> - West</a:t>
            </a:r>
          </a:p>
        </p:txBody>
      </p:sp>
      <p:sp>
        <p:nvSpPr>
          <p:cNvPr id="24" name="Oval 23">
            <a:extLst>
              <a:ext uri="{FF2B5EF4-FFF2-40B4-BE49-F238E27FC236}">
                <a16:creationId xmlns:a16="http://schemas.microsoft.com/office/drawing/2014/main" id="{18AD3E8E-74FF-451B-97A6-A70DBB63C888}"/>
              </a:ext>
            </a:extLst>
          </p:cNvPr>
          <p:cNvSpPr/>
          <p:nvPr/>
        </p:nvSpPr>
        <p:spPr>
          <a:xfrm>
            <a:off x="5510601" y="2427424"/>
            <a:ext cx="701356" cy="663646"/>
          </a:xfrm>
          <a:prstGeom prst="ellipse">
            <a:avLst/>
          </a:prstGeom>
          <a:noFill/>
          <a:ln w="38100">
            <a:solidFill>
              <a:schemeClr val="tx1"/>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25" name="TextBox 24">
            <a:extLst>
              <a:ext uri="{FF2B5EF4-FFF2-40B4-BE49-F238E27FC236}">
                <a16:creationId xmlns:a16="http://schemas.microsoft.com/office/drawing/2014/main" id="{24646732-BFCC-4DCE-A2F3-961C7DD18002}"/>
              </a:ext>
            </a:extLst>
          </p:cNvPr>
          <p:cNvSpPr txBox="1"/>
          <p:nvPr/>
        </p:nvSpPr>
        <p:spPr>
          <a:xfrm>
            <a:off x="6340095" y="2620747"/>
            <a:ext cx="1232231" cy="461665"/>
          </a:xfrm>
          <a:prstGeom prst="rect">
            <a:avLst/>
          </a:prstGeom>
          <a:solidFill>
            <a:srgbClr val="92D050"/>
          </a:solidFill>
          <a:ln>
            <a:solidFill>
              <a:schemeClr val="tx1"/>
            </a:solidFill>
          </a:ln>
        </p:spPr>
        <p:txBody>
          <a:bodyPr wrap="square" rtlCol="0">
            <a:spAutoFit/>
          </a:bodyPr>
          <a:lstStyle/>
          <a:p>
            <a:r>
              <a:rPr lang="en-US" sz="1200" dirty="0">
                <a:latin typeface="Arial Rounded MT Bold" panose="020F0704030504030204" pitchFamily="34" charset="0"/>
              </a:rPr>
              <a:t>2. </a:t>
            </a:r>
            <a:r>
              <a:rPr lang="en-US" sz="1200" dirty="0" err="1">
                <a:latin typeface="Arial Rounded MT Bold" panose="020F0704030504030204" pitchFamily="34" charset="0"/>
              </a:rPr>
              <a:t>Sonterra</a:t>
            </a:r>
            <a:r>
              <a:rPr lang="en-US" sz="1200" dirty="0">
                <a:latin typeface="Arial Rounded MT Bold" panose="020F0704030504030204" pitchFamily="34" charset="0"/>
              </a:rPr>
              <a:t> – Cool Water</a:t>
            </a:r>
          </a:p>
        </p:txBody>
      </p:sp>
      <p:sp>
        <p:nvSpPr>
          <p:cNvPr id="26" name="Oval 25">
            <a:extLst>
              <a:ext uri="{FF2B5EF4-FFF2-40B4-BE49-F238E27FC236}">
                <a16:creationId xmlns:a16="http://schemas.microsoft.com/office/drawing/2014/main" id="{F8451B66-F0B2-4B5F-A0C9-D3EDCED175B0}"/>
              </a:ext>
            </a:extLst>
          </p:cNvPr>
          <p:cNvSpPr/>
          <p:nvPr/>
        </p:nvSpPr>
        <p:spPr>
          <a:xfrm>
            <a:off x="4880112" y="2831701"/>
            <a:ext cx="701356" cy="663646"/>
          </a:xfrm>
          <a:prstGeom prst="ellipse">
            <a:avLst/>
          </a:prstGeom>
          <a:noFill/>
          <a:ln w="38100">
            <a:solidFill>
              <a:schemeClr val="tx1"/>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27" name="TextBox 26">
            <a:extLst>
              <a:ext uri="{FF2B5EF4-FFF2-40B4-BE49-F238E27FC236}">
                <a16:creationId xmlns:a16="http://schemas.microsoft.com/office/drawing/2014/main" id="{31AAE241-BEC2-4B5B-9979-1C66118241AB}"/>
              </a:ext>
            </a:extLst>
          </p:cNvPr>
          <p:cNvSpPr txBox="1"/>
          <p:nvPr/>
        </p:nvSpPr>
        <p:spPr>
          <a:xfrm>
            <a:off x="5102249" y="3544756"/>
            <a:ext cx="1232231" cy="461665"/>
          </a:xfrm>
          <a:prstGeom prst="rect">
            <a:avLst/>
          </a:prstGeom>
          <a:solidFill>
            <a:srgbClr val="92D050"/>
          </a:solidFill>
          <a:ln>
            <a:solidFill>
              <a:schemeClr val="tx1"/>
            </a:solidFill>
          </a:ln>
        </p:spPr>
        <p:txBody>
          <a:bodyPr wrap="square" rtlCol="0">
            <a:spAutoFit/>
          </a:bodyPr>
          <a:lstStyle/>
          <a:p>
            <a:r>
              <a:rPr lang="en-US" sz="1200" dirty="0">
                <a:latin typeface="Arial Rounded MT Bold" panose="020F0704030504030204" pitchFamily="34" charset="0"/>
              </a:rPr>
              <a:t>3. </a:t>
            </a:r>
            <a:r>
              <a:rPr lang="en-US" sz="1200" dirty="0" err="1">
                <a:latin typeface="Arial Rounded MT Bold" panose="020F0704030504030204" pitchFamily="34" charset="0"/>
              </a:rPr>
              <a:t>Sonterra</a:t>
            </a:r>
            <a:r>
              <a:rPr lang="en-US" sz="1200" dirty="0">
                <a:latin typeface="Arial Rounded MT Bold" panose="020F0704030504030204" pitchFamily="34" charset="0"/>
              </a:rPr>
              <a:t> – Eastwood</a:t>
            </a:r>
          </a:p>
        </p:txBody>
      </p:sp>
      <p:sp>
        <p:nvSpPr>
          <p:cNvPr id="28" name="Oval 27">
            <a:extLst>
              <a:ext uri="{FF2B5EF4-FFF2-40B4-BE49-F238E27FC236}">
                <a16:creationId xmlns:a16="http://schemas.microsoft.com/office/drawing/2014/main" id="{618C7DA2-C1CF-4882-BFA2-C5999FD2F803}"/>
              </a:ext>
            </a:extLst>
          </p:cNvPr>
          <p:cNvSpPr/>
          <p:nvPr/>
        </p:nvSpPr>
        <p:spPr>
          <a:xfrm>
            <a:off x="1030993" y="4156918"/>
            <a:ext cx="877320" cy="872282"/>
          </a:xfrm>
          <a:prstGeom prst="ellipse">
            <a:avLst/>
          </a:prstGeom>
          <a:noFill/>
          <a:ln w="38100">
            <a:solidFill>
              <a:schemeClr val="tx1"/>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29" name="TextBox 28">
            <a:extLst>
              <a:ext uri="{FF2B5EF4-FFF2-40B4-BE49-F238E27FC236}">
                <a16:creationId xmlns:a16="http://schemas.microsoft.com/office/drawing/2014/main" id="{8480744E-BC65-410A-9DFB-A8E195B4AE25}"/>
              </a:ext>
            </a:extLst>
          </p:cNvPr>
          <p:cNvSpPr txBox="1"/>
          <p:nvPr/>
        </p:nvSpPr>
        <p:spPr>
          <a:xfrm>
            <a:off x="641020" y="3867921"/>
            <a:ext cx="1232231" cy="276999"/>
          </a:xfrm>
          <a:prstGeom prst="rect">
            <a:avLst/>
          </a:prstGeom>
          <a:solidFill>
            <a:srgbClr val="92D050"/>
          </a:solidFill>
          <a:ln>
            <a:solidFill>
              <a:schemeClr val="tx1"/>
            </a:solidFill>
          </a:ln>
        </p:spPr>
        <p:txBody>
          <a:bodyPr wrap="square" rtlCol="0">
            <a:spAutoFit/>
          </a:bodyPr>
          <a:lstStyle/>
          <a:p>
            <a:r>
              <a:rPr lang="en-US" sz="1200" dirty="0">
                <a:latin typeface="Arial Rounded MT Bold" panose="020F0704030504030204" pitchFamily="34" charset="0"/>
              </a:rPr>
              <a:t>4. Woodside</a:t>
            </a:r>
          </a:p>
        </p:txBody>
      </p:sp>
      <p:sp>
        <p:nvSpPr>
          <p:cNvPr id="30" name="Oval 29">
            <a:extLst>
              <a:ext uri="{FF2B5EF4-FFF2-40B4-BE49-F238E27FC236}">
                <a16:creationId xmlns:a16="http://schemas.microsoft.com/office/drawing/2014/main" id="{377F726E-F7F6-418A-9209-4A07403086FD}"/>
              </a:ext>
            </a:extLst>
          </p:cNvPr>
          <p:cNvSpPr/>
          <p:nvPr/>
        </p:nvSpPr>
        <p:spPr>
          <a:xfrm>
            <a:off x="3215307" y="3007370"/>
            <a:ext cx="649095" cy="663645"/>
          </a:xfrm>
          <a:prstGeom prst="ellipse">
            <a:avLst/>
          </a:prstGeom>
          <a:noFill/>
          <a:ln w="38100">
            <a:solidFill>
              <a:schemeClr val="tx1"/>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31" name="TextBox 30">
            <a:extLst>
              <a:ext uri="{FF2B5EF4-FFF2-40B4-BE49-F238E27FC236}">
                <a16:creationId xmlns:a16="http://schemas.microsoft.com/office/drawing/2014/main" id="{4B8B8EAE-5F76-42EC-8824-52BB02BEDC59}"/>
              </a:ext>
            </a:extLst>
          </p:cNvPr>
          <p:cNvSpPr txBox="1"/>
          <p:nvPr/>
        </p:nvSpPr>
        <p:spPr>
          <a:xfrm>
            <a:off x="1500809" y="3156913"/>
            <a:ext cx="1700125" cy="276999"/>
          </a:xfrm>
          <a:prstGeom prst="rect">
            <a:avLst/>
          </a:prstGeom>
          <a:solidFill>
            <a:srgbClr val="92D050"/>
          </a:solidFill>
          <a:ln>
            <a:solidFill>
              <a:schemeClr val="tx1"/>
            </a:solidFill>
          </a:ln>
        </p:spPr>
        <p:txBody>
          <a:bodyPr wrap="square" rtlCol="0">
            <a:spAutoFit/>
          </a:bodyPr>
          <a:lstStyle/>
          <a:p>
            <a:r>
              <a:rPr lang="en-US" sz="1200" dirty="0">
                <a:latin typeface="Arial Rounded MT Bold" panose="020F0704030504030204" pitchFamily="34" charset="0"/>
              </a:rPr>
              <a:t>5. Rancho del Cielo</a:t>
            </a:r>
          </a:p>
        </p:txBody>
      </p:sp>
    </p:spTree>
    <p:extLst>
      <p:ext uri="{BB962C8B-B14F-4D97-AF65-F5344CB8AC3E}">
        <p14:creationId xmlns:p14="http://schemas.microsoft.com/office/powerpoint/2010/main" val="2972620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5C3EBD-BF3D-987A-DFC0-64D690AE4215}"/>
              </a:ext>
            </a:extLst>
          </p:cNvPr>
          <p:cNvPicPr>
            <a:picLocks noChangeAspect="1"/>
          </p:cNvPicPr>
          <p:nvPr/>
        </p:nvPicPr>
        <p:blipFill>
          <a:blip r:embed="rId3"/>
          <a:stretch>
            <a:fillRect/>
          </a:stretch>
        </p:blipFill>
        <p:spPr>
          <a:xfrm>
            <a:off x="6821632" y="1028704"/>
            <a:ext cx="5254335" cy="5254335"/>
          </a:xfrm>
          <a:prstGeom prst="rect">
            <a:avLst/>
          </a:prstGeom>
          <a:ln w="19050">
            <a:solidFill>
              <a:schemeClr val="tx1"/>
            </a:solidFill>
          </a:ln>
        </p:spPr>
      </p:pic>
      <p:cxnSp>
        <p:nvCxnSpPr>
          <p:cNvPr id="17" name="Straight Connector 16">
            <a:extLst>
              <a:ext uri="{FF2B5EF4-FFF2-40B4-BE49-F238E27FC236}">
                <a16:creationId xmlns:a16="http://schemas.microsoft.com/office/drawing/2014/main" id="{DBB94628-5241-4428-9F57-B97EBB8BBC24}"/>
              </a:ext>
            </a:extLst>
          </p:cNvPr>
          <p:cNvCxnSpPr>
            <a:cxnSpLocks/>
          </p:cNvCxnSpPr>
          <p:nvPr/>
        </p:nvCxnSpPr>
        <p:spPr>
          <a:xfrm>
            <a:off x="231077" y="6588566"/>
            <a:ext cx="3815186"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94DD8D91-10E6-4D88-904F-B659FB0967CC}"/>
              </a:ext>
            </a:extLst>
          </p:cNvPr>
          <p:cNvSpPr/>
          <p:nvPr/>
        </p:nvSpPr>
        <p:spPr>
          <a:xfrm>
            <a:off x="887466" y="46413"/>
            <a:ext cx="3787704" cy="677108"/>
          </a:xfrm>
          <a:prstGeom prst="rect">
            <a:avLst/>
          </a:prstGeom>
        </p:spPr>
        <p:txBody>
          <a:bodyPr wrap="none"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Nib Pro Regular"/>
                <a:ea typeface="+mn-ea"/>
                <a:cs typeface="+mn-cs"/>
              </a:rPr>
              <a:t>District Single-Family Activity</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ib Pro Regular"/>
                <a:ea typeface="+mn-ea"/>
                <a:cs typeface="+mn-cs"/>
              </a:rPr>
              <a:t>Single-Family Housing Construction</a:t>
            </a:r>
          </a:p>
        </p:txBody>
      </p:sp>
      <p:sp>
        <p:nvSpPr>
          <p:cNvPr id="15" name="Slide Number Placeholder 1">
            <a:extLst>
              <a:ext uri="{FF2B5EF4-FFF2-40B4-BE49-F238E27FC236}">
                <a16:creationId xmlns:a16="http://schemas.microsoft.com/office/drawing/2014/main" id="{35DF22D0-C97A-4B42-86DC-FC324526904F}"/>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solidFill>
                  <a:srgbClr val="FFFFFF"/>
                </a:solidFill>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dirty="0">
              <a:ln>
                <a:noFill/>
              </a:ln>
              <a:solidFill>
                <a:srgbClr val="FFFFFF"/>
              </a:solidFill>
              <a:effectLst/>
              <a:uLnTx/>
              <a:uFillTx/>
              <a:latin typeface="GT Walsheim Regular"/>
              <a:ea typeface="+mn-ea"/>
              <a:cs typeface="+mn-cs"/>
            </a:endParaRPr>
          </a:p>
        </p:txBody>
      </p:sp>
      <p:sp>
        <p:nvSpPr>
          <p:cNvPr id="21" name="TextBox 20">
            <a:extLst>
              <a:ext uri="{FF2B5EF4-FFF2-40B4-BE49-F238E27FC236}">
                <a16:creationId xmlns:a16="http://schemas.microsoft.com/office/drawing/2014/main" id="{C6F453DC-3842-448C-B333-6D9F673A1046}"/>
              </a:ext>
            </a:extLst>
          </p:cNvPr>
          <p:cNvSpPr txBox="1"/>
          <p:nvPr/>
        </p:nvSpPr>
        <p:spPr>
          <a:xfrm>
            <a:off x="1826406" y="650925"/>
            <a:ext cx="1909823" cy="369332"/>
          </a:xfrm>
          <a:prstGeom prst="rect">
            <a:avLst/>
          </a:prstGeom>
          <a:noFill/>
        </p:spPr>
        <p:txBody>
          <a:bodyPr wrap="square" rtlCol="0">
            <a:spAutoFit/>
          </a:bodyPr>
          <a:lstStyle/>
          <a:p>
            <a:pPr algn="ctr"/>
            <a:r>
              <a:rPr lang="en-US" sz="1800" b="1" i="1" dirty="0"/>
              <a:t>October 2025</a:t>
            </a:r>
          </a:p>
        </p:txBody>
      </p:sp>
      <p:sp>
        <p:nvSpPr>
          <p:cNvPr id="23" name="Content Placeholder 2">
            <a:extLst>
              <a:ext uri="{FF2B5EF4-FFF2-40B4-BE49-F238E27FC236}">
                <a16:creationId xmlns:a16="http://schemas.microsoft.com/office/drawing/2014/main" id="{05729553-8469-439F-8791-4DAFC32B2888}"/>
              </a:ext>
            </a:extLst>
          </p:cNvPr>
          <p:cNvSpPr txBox="1">
            <a:spLocks/>
          </p:cNvSpPr>
          <p:nvPr/>
        </p:nvSpPr>
        <p:spPr>
          <a:xfrm>
            <a:off x="4836250" y="164122"/>
            <a:ext cx="3787704" cy="2339102"/>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lang="en-US" sz="1600" b="1" dirty="0" err="1">
                <a:solidFill>
                  <a:prstClr val="black"/>
                </a:solidFill>
                <a:latin typeface="Arial" panose="020B0604020202020204" pitchFamily="34" charset="0"/>
                <a:cs typeface="Arial" panose="020B0604020202020204" pitchFamily="34" charset="0"/>
              </a:rPr>
              <a:t>Sonterra</a:t>
            </a:r>
            <a:r>
              <a:rPr lang="en-US" sz="1600" b="1" dirty="0">
                <a:solidFill>
                  <a:prstClr val="black"/>
                </a:solidFill>
                <a:latin typeface="Arial" panose="020B0604020202020204" pitchFamily="34" charset="0"/>
                <a:cs typeface="Arial" panose="020B0604020202020204" pitchFamily="34" charset="0"/>
              </a:rPr>
              <a:t> Cool Water</a:t>
            </a: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endPar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1,525 total lots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139 future lots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670 vacant developed lots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22 homes under construction</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611 occupied homes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Prices between $208,000 and $412,000</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Builders: </a:t>
            </a:r>
            <a:r>
              <a:rPr lang="en-US" sz="1200" dirty="0" err="1">
                <a:solidFill>
                  <a:prstClr val="black"/>
                </a:solidFill>
                <a:latin typeface="Arial" panose="020B0604020202020204" pitchFamily="34" charset="0"/>
                <a:cs typeface="Arial" panose="020B0604020202020204" pitchFamily="34" charset="0"/>
              </a:rPr>
              <a:t>CastleRock</a:t>
            </a:r>
            <a:r>
              <a:rPr lang="en-US" sz="1200" dirty="0">
                <a:solidFill>
                  <a:prstClr val="black"/>
                </a:solidFill>
                <a:latin typeface="Arial" panose="020B0604020202020204" pitchFamily="34" charset="0"/>
                <a:cs typeface="Arial" panose="020B0604020202020204" pitchFamily="34" charset="0"/>
              </a:rPr>
              <a:t> Community, Centex Homes, KB Home</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Groundwork underway on all remaining lots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Student Yield: </a:t>
            </a:r>
            <a:r>
              <a:rPr lang="en-US" sz="1200" b="1" dirty="0">
                <a:solidFill>
                  <a:prstClr val="black"/>
                </a:solidFill>
                <a:latin typeface="Arial" panose="020B0604020202020204" pitchFamily="34" charset="0"/>
                <a:cs typeface="Arial" panose="020B0604020202020204" pitchFamily="34" charset="0"/>
              </a:rPr>
              <a:t>0.437</a:t>
            </a:r>
            <a:endParaRPr lang="en-US" sz="1200" dirty="0">
              <a:solidFill>
                <a:prstClr val="black"/>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96CBB7C-B7EF-8D3E-DA2A-E25E7D99D6D7}"/>
              </a:ext>
            </a:extLst>
          </p:cNvPr>
          <p:cNvPicPr>
            <a:picLocks noChangeAspect="1"/>
          </p:cNvPicPr>
          <p:nvPr/>
        </p:nvPicPr>
        <p:blipFill>
          <a:blip r:embed="rId4"/>
          <a:stretch>
            <a:fillRect/>
          </a:stretch>
        </p:blipFill>
        <p:spPr>
          <a:xfrm>
            <a:off x="1072614" y="1028705"/>
            <a:ext cx="3660144" cy="5178175"/>
          </a:xfrm>
          <a:prstGeom prst="rect">
            <a:avLst/>
          </a:prstGeom>
          <a:ln w="19050">
            <a:solidFill>
              <a:schemeClr val="tx1"/>
            </a:solidFill>
          </a:ln>
        </p:spPr>
      </p:pic>
    </p:spTree>
    <p:extLst>
      <p:ext uri="{BB962C8B-B14F-4D97-AF65-F5344CB8AC3E}">
        <p14:creationId xmlns:p14="http://schemas.microsoft.com/office/powerpoint/2010/main" val="4066677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1CA4F-8B53-DC78-D202-28D04E0956D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D4520E7-91A7-4AB8-9EEC-4CF369E997F9}"/>
              </a:ext>
            </a:extLst>
          </p:cNvPr>
          <p:cNvSpPr/>
          <p:nvPr/>
        </p:nvSpPr>
        <p:spPr>
          <a:xfrm>
            <a:off x="254521" y="122549"/>
            <a:ext cx="772998" cy="536732"/>
          </a:xfrm>
          <a:prstGeom prst="rect">
            <a:avLst/>
          </a:prstGeom>
          <a:solidFill>
            <a:schemeClr val="bg1"/>
          </a:solidFill>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13" name="Slide Number Placeholder 1">
            <a:extLst>
              <a:ext uri="{FF2B5EF4-FFF2-40B4-BE49-F238E27FC236}">
                <a16:creationId xmlns:a16="http://schemas.microsoft.com/office/drawing/2014/main" id="{DB6E1F34-D434-4005-A234-2C8412B4AE31}"/>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solidFill>
                  <a:srgbClr val="FFFFFF"/>
                </a:solidFill>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dirty="0">
              <a:ln>
                <a:noFill/>
              </a:ln>
              <a:solidFill>
                <a:srgbClr val="FFFFFF"/>
              </a:solidFill>
              <a:effectLst/>
              <a:uLnTx/>
              <a:uFillTx/>
              <a:latin typeface="GT Walsheim Regular"/>
              <a:ea typeface="+mn-ea"/>
              <a:cs typeface="+mn-cs"/>
            </a:endParaRPr>
          </a:p>
        </p:txBody>
      </p:sp>
      <p:pic>
        <p:nvPicPr>
          <p:cNvPr id="4" name="Picture 3">
            <a:extLst>
              <a:ext uri="{FF2B5EF4-FFF2-40B4-BE49-F238E27FC236}">
                <a16:creationId xmlns:a16="http://schemas.microsoft.com/office/drawing/2014/main" id="{257A4D91-9C97-E630-E69E-9940E4CE4FF0}"/>
              </a:ext>
            </a:extLst>
          </p:cNvPr>
          <p:cNvPicPr>
            <a:picLocks noChangeAspect="1"/>
          </p:cNvPicPr>
          <p:nvPr/>
        </p:nvPicPr>
        <p:blipFill>
          <a:blip r:embed="rId3"/>
          <a:stretch>
            <a:fillRect/>
          </a:stretch>
        </p:blipFill>
        <p:spPr>
          <a:xfrm>
            <a:off x="1208325" y="52957"/>
            <a:ext cx="8860012" cy="6245050"/>
          </a:xfrm>
          <a:prstGeom prst="rect">
            <a:avLst/>
          </a:prstGeom>
          <a:ln w="19050">
            <a:solidFill>
              <a:schemeClr val="tx1"/>
            </a:solidFill>
          </a:ln>
        </p:spPr>
      </p:pic>
      <p:sp>
        <p:nvSpPr>
          <p:cNvPr id="3" name="Oval 2">
            <a:extLst>
              <a:ext uri="{FF2B5EF4-FFF2-40B4-BE49-F238E27FC236}">
                <a16:creationId xmlns:a16="http://schemas.microsoft.com/office/drawing/2014/main" id="{FFF7BD78-FC1E-40C6-92FF-8A79D1140B02}"/>
              </a:ext>
            </a:extLst>
          </p:cNvPr>
          <p:cNvSpPr/>
          <p:nvPr/>
        </p:nvSpPr>
        <p:spPr>
          <a:xfrm>
            <a:off x="7623313" y="2554356"/>
            <a:ext cx="745435" cy="725557"/>
          </a:xfrm>
          <a:prstGeom prst="ellipse">
            <a:avLst/>
          </a:prstGeom>
          <a:noFill/>
          <a:ln w="38100">
            <a:solidFill>
              <a:schemeClr val="tx1"/>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Tree>
    <p:extLst>
      <p:ext uri="{BB962C8B-B14F-4D97-AF65-F5344CB8AC3E}">
        <p14:creationId xmlns:p14="http://schemas.microsoft.com/office/powerpoint/2010/main" val="1020036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5EF133-58F1-76B7-3519-1C15E7057CE7}"/>
              </a:ext>
            </a:extLst>
          </p:cNvPr>
          <p:cNvPicPr>
            <a:picLocks noChangeAspect="1"/>
          </p:cNvPicPr>
          <p:nvPr/>
        </p:nvPicPr>
        <p:blipFill>
          <a:blip r:embed="rId3"/>
          <a:stretch>
            <a:fillRect/>
          </a:stretch>
        </p:blipFill>
        <p:spPr>
          <a:xfrm>
            <a:off x="161654" y="1368120"/>
            <a:ext cx="4945240" cy="4825252"/>
          </a:xfrm>
          <a:prstGeom prst="rect">
            <a:avLst/>
          </a:prstGeom>
          <a:ln w="19050">
            <a:solidFill>
              <a:schemeClr val="tx1"/>
            </a:solidFill>
          </a:ln>
        </p:spPr>
      </p:pic>
      <p:pic>
        <p:nvPicPr>
          <p:cNvPr id="2" name="Picture 1">
            <a:extLst>
              <a:ext uri="{FF2B5EF4-FFF2-40B4-BE49-F238E27FC236}">
                <a16:creationId xmlns:a16="http://schemas.microsoft.com/office/drawing/2014/main" id="{E0E43AF8-A0AB-A353-2803-7D8D0C1A6857}"/>
              </a:ext>
            </a:extLst>
          </p:cNvPr>
          <p:cNvPicPr>
            <a:picLocks noChangeAspect="1"/>
          </p:cNvPicPr>
          <p:nvPr/>
        </p:nvPicPr>
        <p:blipFill>
          <a:blip r:embed="rId4"/>
          <a:stretch>
            <a:fillRect/>
          </a:stretch>
        </p:blipFill>
        <p:spPr>
          <a:xfrm>
            <a:off x="5778838" y="546496"/>
            <a:ext cx="6038530" cy="5409885"/>
          </a:xfrm>
          <a:prstGeom prst="rect">
            <a:avLst/>
          </a:prstGeom>
          <a:ln w="19050">
            <a:solidFill>
              <a:schemeClr val="tx1"/>
            </a:solidFill>
          </a:ln>
        </p:spPr>
      </p:pic>
      <p:cxnSp>
        <p:nvCxnSpPr>
          <p:cNvPr id="17" name="Straight Connector 16">
            <a:extLst>
              <a:ext uri="{FF2B5EF4-FFF2-40B4-BE49-F238E27FC236}">
                <a16:creationId xmlns:a16="http://schemas.microsoft.com/office/drawing/2014/main" id="{DBB94628-5241-4428-9F57-B97EBB8BBC24}"/>
              </a:ext>
            </a:extLst>
          </p:cNvPr>
          <p:cNvCxnSpPr>
            <a:cxnSpLocks/>
          </p:cNvCxnSpPr>
          <p:nvPr/>
        </p:nvCxnSpPr>
        <p:spPr>
          <a:xfrm>
            <a:off x="231077" y="6588566"/>
            <a:ext cx="3815186"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94DD8D91-10E6-4D88-904F-B659FB0967CC}"/>
              </a:ext>
            </a:extLst>
          </p:cNvPr>
          <p:cNvSpPr/>
          <p:nvPr/>
        </p:nvSpPr>
        <p:spPr>
          <a:xfrm>
            <a:off x="887466" y="46413"/>
            <a:ext cx="3787704" cy="677108"/>
          </a:xfrm>
          <a:prstGeom prst="rect">
            <a:avLst/>
          </a:prstGeom>
        </p:spPr>
        <p:txBody>
          <a:bodyPr wrap="none"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Nib Pro Regular"/>
                <a:ea typeface="+mn-ea"/>
                <a:cs typeface="+mn-cs"/>
              </a:rPr>
              <a:t>District Single-Family Activity</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ib Pro Regular"/>
                <a:ea typeface="+mn-ea"/>
                <a:cs typeface="+mn-cs"/>
              </a:rPr>
              <a:t>Single-Family Housing Construction</a:t>
            </a:r>
          </a:p>
        </p:txBody>
      </p:sp>
      <p:sp>
        <p:nvSpPr>
          <p:cNvPr id="15" name="Slide Number Placeholder 1">
            <a:extLst>
              <a:ext uri="{FF2B5EF4-FFF2-40B4-BE49-F238E27FC236}">
                <a16:creationId xmlns:a16="http://schemas.microsoft.com/office/drawing/2014/main" id="{35DF22D0-C97A-4B42-86DC-FC324526904F}"/>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solidFill>
                  <a:srgbClr val="FFFFFF"/>
                </a:solidFill>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dirty="0">
              <a:ln>
                <a:noFill/>
              </a:ln>
              <a:solidFill>
                <a:srgbClr val="FFFFFF"/>
              </a:solidFill>
              <a:effectLst/>
              <a:uLnTx/>
              <a:uFillTx/>
              <a:latin typeface="GT Walsheim Regular"/>
              <a:ea typeface="+mn-ea"/>
              <a:cs typeface="+mn-cs"/>
            </a:endParaRPr>
          </a:p>
        </p:txBody>
      </p:sp>
      <p:sp>
        <p:nvSpPr>
          <p:cNvPr id="9" name="Content Placeholder 2">
            <a:extLst>
              <a:ext uri="{FF2B5EF4-FFF2-40B4-BE49-F238E27FC236}">
                <a16:creationId xmlns:a16="http://schemas.microsoft.com/office/drawing/2014/main" id="{68CFDCA0-C9B3-4977-8F82-8D68D925B839}"/>
              </a:ext>
            </a:extLst>
          </p:cNvPr>
          <p:cNvSpPr txBox="1">
            <a:spLocks/>
          </p:cNvSpPr>
          <p:nvPr/>
        </p:nvSpPr>
        <p:spPr>
          <a:xfrm>
            <a:off x="4464788" y="4126290"/>
            <a:ext cx="3049446" cy="1631216"/>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Rancho del Cielo</a:t>
            </a:r>
          </a:p>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endPar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942 total lots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327 vacant developed lots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25</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homes under construction</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571 occupied homes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Builder: Lennar</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Student yield: </a:t>
            </a:r>
            <a:r>
              <a:rPr lang="en-US" sz="1200" b="1" dirty="0">
                <a:solidFill>
                  <a:prstClr val="black"/>
                </a:solidFill>
                <a:latin typeface="Arial" panose="020B0604020202020204" pitchFamily="34" charset="0"/>
                <a:cs typeface="Arial" panose="020B0604020202020204" pitchFamily="34" charset="0"/>
              </a:rPr>
              <a:t>0.364</a:t>
            </a:r>
          </a:p>
        </p:txBody>
      </p:sp>
      <p:sp>
        <p:nvSpPr>
          <p:cNvPr id="10" name="TextBox 9">
            <a:extLst>
              <a:ext uri="{FF2B5EF4-FFF2-40B4-BE49-F238E27FC236}">
                <a16:creationId xmlns:a16="http://schemas.microsoft.com/office/drawing/2014/main" id="{59B61764-1D25-40ED-A5AC-E1D46ECDA5D9}"/>
              </a:ext>
            </a:extLst>
          </p:cNvPr>
          <p:cNvSpPr txBox="1"/>
          <p:nvPr/>
        </p:nvSpPr>
        <p:spPr>
          <a:xfrm>
            <a:off x="1870257" y="1011257"/>
            <a:ext cx="1528034" cy="369332"/>
          </a:xfrm>
          <a:prstGeom prst="rect">
            <a:avLst/>
          </a:prstGeom>
          <a:noFill/>
        </p:spPr>
        <p:txBody>
          <a:bodyPr wrap="square" rtlCol="0">
            <a:spAutoFit/>
          </a:bodyPr>
          <a:lstStyle/>
          <a:p>
            <a:pPr algn="ctr"/>
            <a:r>
              <a:rPr lang="en-US" sz="1800" b="1" i="1" dirty="0"/>
              <a:t>October 2025</a:t>
            </a:r>
          </a:p>
        </p:txBody>
      </p:sp>
    </p:spTree>
    <p:extLst>
      <p:ext uri="{BB962C8B-B14F-4D97-AF65-F5344CB8AC3E}">
        <p14:creationId xmlns:p14="http://schemas.microsoft.com/office/powerpoint/2010/main" val="949547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1CA4F-8B53-DC78-D202-28D04E0956D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D4520E7-91A7-4AB8-9EEC-4CF369E997F9}"/>
              </a:ext>
            </a:extLst>
          </p:cNvPr>
          <p:cNvSpPr/>
          <p:nvPr/>
        </p:nvSpPr>
        <p:spPr>
          <a:xfrm>
            <a:off x="254521" y="122549"/>
            <a:ext cx="772998" cy="536732"/>
          </a:xfrm>
          <a:prstGeom prst="rect">
            <a:avLst/>
          </a:prstGeom>
          <a:solidFill>
            <a:schemeClr val="bg1"/>
          </a:solidFill>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13" name="Slide Number Placeholder 1">
            <a:extLst>
              <a:ext uri="{FF2B5EF4-FFF2-40B4-BE49-F238E27FC236}">
                <a16:creationId xmlns:a16="http://schemas.microsoft.com/office/drawing/2014/main" id="{DB6E1F34-D434-4005-A234-2C8412B4AE31}"/>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solidFill>
                  <a:srgbClr val="FFFFFF"/>
                </a:solidFill>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dirty="0">
              <a:ln>
                <a:noFill/>
              </a:ln>
              <a:solidFill>
                <a:srgbClr val="FFFFFF"/>
              </a:solidFill>
              <a:effectLst/>
              <a:uLnTx/>
              <a:uFillTx/>
              <a:latin typeface="GT Walsheim Regular"/>
              <a:ea typeface="+mn-ea"/>
              <a:cs typeface="+mn-cs"/>
            </a:endParaRPr>
          </a:p>
        </p:txBody>
      </p:sp>
      <p:pic>
        <p:nvPicPr>
          <p:cNvPr id="4" name="Picture 3">
            <a:extLst>
              <a:ext uri="{FF2B5EF4-FFF2-40B4-BE49-F238E27FC236}">
                <a16:creationId xmlns:a16="http://schemas.microsoft.com/office/drawing/2014/main" id="{257A4D91-9C97-E630-E69E-9940E4CE4FF0}"/>
              </a:ext>
            </a:extLst>
          </p:cNvPr>
          <p:cNvPicPr>
            <a:picLocks noChangeAspect="1"/>
          </p:cNvPicPr>
          <p:nvPr/>
        </p:nvPicPr>
        <p:blipFill>
          <a:blip r:embed="rId3"/>
          <a:stretch>
            <a:fillRect/>
          </a:stretch>
        </p:blipFill>
        <p:spPr>
          <a:xfrm>
            <a:off x="1208325" y="52957"/>
            <a:ext cx="8860012" cy="6245050"/>
          </a:xfrm>
          <a:prstGeom prst="rect">
            <a:avLst/>
          </a:prstGeom>
          <a:ln w="19050">
            <a:solidFill>
              <a:schemeClr val="tx1"/>
            </a:solidFill>
          </a:ln>
        </p:spPr>
      </p:pic>
      <p:sp>
        <p:nvSpPr>
          <p:cNvPr id="3" name="Oval 2">
            <a:extLst>
              <a:ext uri="{FF2B5EF4-FFF2-40B4-BE49-F238E27FC236}">
                <a16:creationId xmlns:a16="http://schemas.microsoft.com/office/drawing/2014/main" id="{FFF7BD78-FC1E-40C6-92FF-8A79D1140B02}"/>
              </a:ext>
            </a:extLst>
          </p:cNvPr>
          <p:cNvSpPr/>
          <p:nvPr/>
        </p:nvSpPr>
        <p:spPr>
          <a:xfrm>
            <a:off x="4880113" y="3205369"/>
            <a:ext cx="795130" cy="819979"/>
          </a:xfrm>
          <a:prstGeom prst="ellipse">
            <a:avLst/>
          </a:prstGeom>
          <a:noFill/>
          <a:ln w="38100">
            <a:solidFill>
              <a:schemeClr val="tx1"/>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Tree>
    <p:extLst>
      <p:ext uri="{BB962C8B-B14F-4D97-AF65-F5344CB8AC3E}">
        <p14:creationId xmlns:p14="http://schemas.microsoft.com/office/powerpoint/2010/main" val="35887378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53328-982A-896E-82E5-338F05FD9DD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94786D2-442B-038A-BEFB-8BC5FE1BAEBF}"/>
              </a:ext>
            </a:extLst>
          </p:cNvPr>
          <p:cNvPicPr>
            <a:picLocks noChangeAspect="1"/>
          </p:cNvPicPr>
          <p:nvPr/>
        </p:nvPicPr>
        <p:blipFill>
          <a:blip r:embed="rId3"/>
          <a:srcRect r="14013"/>
          <a:stretch>
            <a:fillRect/>
          </a:stretch>
        </p:blipFill>
        <p:spPr>
          <a:xfrm>
            <a:off x="136747" y="1423581"/>
            <a:ext cx="5499235" cy="4168189"/>
          </a:xfrm>
          <a:prstGeom prst="rect">
            <a:avLst/>
          </a:prstGeom>
          <a:ln w="19050">
            <a:solidFill>
              <a:schemeClr val="tx1"/>
            </a:solidFill>
          </a:ln>
        </p:spPr>
      </p:pic>
      <p:pic>
        <p:nvPicPr>
          <p:cNvPr id="4" name="Picture 3">
            <a:extLst>
              <a:ext uri="{FF2B5EF4-FFF2-40B4-BE49-F238E27FC236}">
                <a16:creationId xmlns:a16="http://schemas.microsoft.com/office/drawing/2014/main" id="{CEC66F78-EAA1-B1C6-F45A-60AADF53C93D}"/>
              </a:ext>
            </a:extLst>
          </p:cNvPr>
          <p:cNvPicPr>
            <a:picLocks noChangeAspect="1"/>
          </p:cNvPicPr>
          <p:nvPr/>
        </p:nvPicPr>
        <p:blipFill>
          <a:blip r:embed="rId4"/>
          <a:srcRect l="4865" r="7978" b="5377"/>
          <a:stretch>
            <a:fillRect/>
          </a:stretch>
        </p:blipFill>
        <p:spPr>
          <a:xfrm>
            <a:off x="5856995" y="1902752"/>
            <a:ext cx="6198258" cy="3916626"/>
          </a:xfrm>
          <a:prstGeom prst="rect">
            <a:avLst/>
          </a:prstGeom>
          <a:ln w="19050">
            <a:solidFill>
              <a:schemeClr val="tx1"/>
            </a:solidFill>
          </a:ln>
        </p:spPr>
      </p:pic>
      <p:cxnSp>
        <p:nvCxnSpPr>
          <p:cNvPr id="17" name="Straight Connector 16">
            <a:extLst>
              <a:ext uri="{FF2B5EF4-FFF2-40B4-BE49-F238E27FC236}">
                <a16:creationId xmlns:a16="http://schemas.microsoft.com/office/drawing/2014/main" id="{933C5F03-E775-3E58-85E6-B03D68DB424E}"/>
              </a:ext>
            </a:extLst>
          </p:cNvPr>
          <p:cNvCxnSpPr>
            <a:cxnSpLocks/>
          </p:cNvCxnSpPr>
          <p:nvPr/>
        </p:nvCxnSpPr>
        <p:spPr>
          <a:xfrm>
            <a:off x="231077" y="6588566"/>
            <a:ext cx="3815186"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36F94099-0326-58F8-7224-B4AF5A4786C8}"/>
              </a:ext>
            </a:extLst>
          </p:cNvPr>
          <p:cNvSpPr/>
          <p:nvPr/>
        </p:nvSpPr>
        <p:spPr>
          <a:xfrm>
            <a:off x="887466" y="46413"/>
            <a:ext cx="3787704" cy="677108"/>
          </a:xfrm>
          <a:prstGeom prst="rect">
            <a:avLst/>
          </a:prstGeom>
        </p:spPr>
        <p:txBody>
          <a:bodyPr wrap="none"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Nib Pro Regular"/>
                <a:ea typeface="+mn-ea"/>
                <a:cs typeface="+mn-cs"/>
              </a:rPr>
              <a:t>District Single-Family Activity</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ib Pro Regular"/>
                <a:ea typeface="+mn-ea"/>
                <a:cs typeface="+mn-cs"/>
              </a:rPr>
              <a:t>Single-Family Housing Construction</a:t>
            </a:r>
          </a:p>
        </p:txBody>
      </p:sp>
      <p:sp>
        <p:nvSpPr>
          <p:cNvPr id="15" name="Slide Number Placeholder 1">
            <a:extLst>
              <a:ext uri="{FF2B5EF4-FFF2-40B4-BE49-F238E27FC236}">
                <a16:creationId xmlns:a16="http://schemas.microsoft.com/office/drawing/2014/main" id="{60B1A044-7167-7594-8962-FDBF7A0B61E4}"/>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solidFill>
                  <a:srgbClr val="FFFFFF"/>
                </a:solidFill>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dirty="0">
              <a:ln>
                <a:noFill/>
              </a:ln>
              <a:solidFill>
                <a:srgbClr val="FFFFFF"/>
              </a:solidFill>
              <a:effectLst/>
              <a:uLnTx/>
              <a:uFillTx/>
              <a:latin typeface="GT Walsheim Regular"/>
              <a:ea typeface="+mn-ea"/>
              <a:cs typeface="+mn-cs"/>
            </a:endParaRPr>
          </a:p>
        </p:txBody>
      </p:sp>
      <p:sp>
        <p:nvSpPr>
          <p:cNvPr id="21" name="TextBox 20">
            <a:extLst>
              <a:ext uri="{FF2B5EF4-FFF2-40B4-BE49-F238E27FC236}">
                <a16:creationId xmlns:a16="http://schemas.microsoft.com/office/drawing/2014/main" id="{B504A8B3-CC93-1359-CD3A-6469D2B7AE5C}"/>
              </a:ext>
            </a:extLst>
          </p:cNvPr>
          <p:cNvSpPr txBox="1"/>
          <p:nvPr/>
        </p:nvSpPr>
        <p:spPr>
          <a:xfrm>
            <a:off x="1931452" y="1054249"/>
            <a:ext cx="1909823" cy="369332"/>
          </a:xfrm>
          <a:prstGeom prst="rect">
            <a:avLst/>
          </a:prstGeom>
          <a:noFill/>
        </p:spPr>
        <p:txBody>
          <a:bodyPr wrap="square" rtlCol="0">
            <a:spAutoFit/>
          </a:bodyPr>
          <a:lstStyle/>
          <a:p>
            <a:pPr algn="ctr"/>
            <a:r>
              <a:rPr lang="en-US" sz="1800" b="1" i="1" dirty="0"/>
              <a:t>November 2025</a:t>
            </a:r>
          </a:p>
        </p:txBody>
      </p:sp>
      <p:sp>
        <p:nvSpPr>
          <p:cNvPr id="23" name="Content Placeholder 2">
            <a:extLst>
              <a:ext uri="{FF2B5EF4-FFF2-40B4-BE49-F238E27FC236}">
                <a16:creationId xmlns:a16="http://schemas.microsoft.com/office/drawing/2014/main" id="{71259E11-9120-5599-57B1-1013470E0AD5}"/>
              </a:ext>
            </a:extLst>
          </p:cNvPr>
          <p:cNvSpPr txBox="1">
            <a:spLocks/>
          </p:cNvSpPr>
          <p:nvPr/>
        </p:nvSpPr>
        <p:spPr>
          <a:xfrm>
            <a:off x="4836250" y="164122"/>
            <a:ext cx="3787704" cy="2339102"/>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lang="en-US" sz="1600" b="1" dirty="0">
                <a:solidFill>
                  <a:prstClr val="black"/>
                </a:solidFill>
                <a:latin typeface="Arial" panose="020B0604020202020204" pitchFamily="34" charset="0"/>
                <a:cs typeface="Arial" panose="020B0604020202020204" pitchFamily="34" charset="0"/>
              </a:rPr>
              <a:t>Berry Creek Highlands</a:t>
            </a: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endPar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758 total lots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264 future lots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250 vacant developed lots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14 homes under construction</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222 occupied homes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Prices between $353,000 and $545,000</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Builders: Ashton Homes, </a:t>
            </a:r>
            <a:r>
              <a:rPr lang="en-US" sz="1200" dirty="0" err="1">
                <a:solidFill>
                  <a:prstClr val="black"/>
                </a:solidFill>
                <a:latin typeface="Arial" panose="020B0604020202020204" pitchFamily="34" charset="0"/>
                <a:cs typeface="Arial" panose="020B0604020202020204" pitchFamily="34" charset="0"/>
              </a:rPr>
              <a:t>Chesmar</a:t>
            </a:r>
            <a:r>
              <a:rPr lang="en-US" sz="1200" dirty="0">
                <a:solidFill>
                  <a:prstClr val="black"/>
                </a:solidFill>
                <a:latin typeface="Arial" panose="020B0604020202020204" pitchFamily="34" charset="0"/>
                <a:cs typeface="Arial" panose="020B0604020202020204" pitchFamily="34" charset="0"/>
              </a:rPr>
              <a:t> Homes, David Weekley Homes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Groundwork underway on 99 lots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Student Yield: </a:t>
            </a:r>
            <a:r>
              <a:rPr lang="en-US" sz="1200" b="1" dirty="0">
                <a:solidFill>
                  <a:prstClr val="black"/>
                </a:solidFill>
                <a:latin typeface="Arial" panose="020B0604020202020204" pitchFamily="34" charset="0"/>
                <a:cs typeface="Arial" panose="020B0604020202020204" pitchFamily="34" charset="0"/>
              </a:rPr>
              <a:t>0.068</a:t>
            </a:r>
            <a:endParaRPr lang="en-US" sz="12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5687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1CA4F-8B53-DC78-D202-28D04E0956D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D4520E7-91A7-4AB8-9EEC-4CF369E997F9}"/>
              </a:ext>
            </a:extLst>
          </p:cNvPr>
          <p:cNvSpPr/>
          <p:nvPr/>
        </p:nvSpPr>
        <p:spPr>
          <a:xfrm>
            <a:off x="254521" y="122549"/>
            <a:ext cx="772998" cy="536732"/>
          </a:xfrm>
          <a:prstGeom prst="rect">
            <a:avLst/>
          </a:prstGeom>
          <a:solidFill>
            <a:schemeClr val="bg1"/>
          </a:solidFill>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13" name="Slide Number Placeholder 1">
            <a:extLst>
              <a:ext uri="{FF2B5EF4-FFF2-40B4-BE49-F238E27FC236}">
                <a16:creationId xmlns:a16="http://schemas.microsoft.com/office/drawing/2014/main" id="{DB6E1F34-D434-4005-A234-2C8412B4AE31}"/>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solidFill>
                  <a:srgbClr val="FFFFFF"/>
                </a:solidFill>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dirty="0">
              <a:ln>
                <a:noFill/>
              </a:ln>
              <a:solidFill>
                <a:srgbClr val="FFFFFF"/>
              </a:solidFill>
              <a:effectLst/>
              <a:uLnTx/>
              <a:uFillTx/>
              <a:latin typeface="GT Walsheim Regular"/>
              <a:ea typeface="+mn-ea"/>
              <a:cs typeface="+mn-cs"/>
            </a:endParaRPr>
          </a:p>
        </p:txBody>
      </p:sp>
      <p:pic>
        <p:nvPicPr>
          <p:cNvPr id="4" name="Picture 3">
            <a:extLst>
              <a:ext uri="{FF2B5EF4-FFF2-40B4-BE49-F238E27FC236}">
                <a16:creationId xmlns:a16="http://schemas.microsoft.com/office/drawing/2014/main" id="{257A4D91-9C97-E630-E69E-9940E4CE4FF0}"/>
              </a:ext>
            </a:extLst>
          </p:cNvPr>
          <p:cNvPicPr>
            <a:picLocks noChangeAspect="1"/>
          </p:cNvPicPr>
          <p:nvPr/>
        </p:nvPicPr>
        <p:blipFill>
          <a:blip r:embed="rId3"/>
          <a:stretch>
            <a:fillRect/>
          </a:stretch>
        </p:blipFill>
        <p:spPr>
          <a:xfrm>
            <a:off x="1208325" y="52957"/>
            <a:ext cx="8860012" cy="6245050"/>
          </a:xfrm>
          <a:prstGeom prst="rect">
            <a:avLst/>
          </a:prstGeom>
          <a:ln w="19050">
            <a:solidFill>
              <a:schemeClr val="tx1"/>
            </a:solidFill>
          </a:ln>
        </p:spPr>
      </p:pic>
      <p:sp>
        <p:nvSpPr>
          <p:cNvPr id="3" name="Oval 2">
            <a:extLst>
              <a:ext uri="{FF2B5EF4-FFF2-40B4-BE49-F238E27FC236}">
                <a16:creationId xmlns:a16="http://schemas.microsoft.com/office/drawing/2014/main" id="{FFF7BD78-FC1E-40C6-92FF-8A79D1140B02}"/>
              </a:ext>
            </a:extLst>
          </p:cNvPr>
          <p:cNvSpPr/>
          <p:nvPr/>
        </p:nvSpPr>
        <p:spPr>
          <a:xfrm>
            <a:off x="3399182" y="5426765"/>
            <a:ext cx="844827" cy="566530"/>
          </a:xfrm>
          <a:prstGeom prst="ellipse">
            <a:avLst/>
          </a:prstGeom>
          <a:noFill/>
          <a:ln w="38100">
            <a:solidFill>
              <a:schemeClr val="tx1"/>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Tree>
    <p:extLst>
      <p:ext uri="{BB962C8B-B14F-4D97-AF65-F5344CB8AC3E}">
        <p14:creationId xmlns:p14="http://schemas.microsoft.com/office/powerpoint/2010/main" val="519916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94186-00A0-6888-ECDA-D9641E575B7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AF796D2-887A-3274-4E74-3518BD6FD247}"/>
              </a:ext>
            </a:extLst>
          </p:cNvPr>
          <p:cNvPicPr>
            <a:picLocks noChangeAspect="1"/>
          </p:cNvPicPr>
          <p:nvPr/>
        </p:nvPicPr>
        <p:blipFill>
          <a:blip r:embed="rId3"/>
          <a:stretch>
            <a:fillRect/>
          </a:stretch>
        </p:blipFill>
        <p:spPr>
          <a:xfrm>
            <a:off x="1008692" y="1003196"/>
            <a:ext cx="4724911" cy="5305694"/>
          </a:xfrm>
          <a:prstGeom prst="rect">
            <a:avLst/>
          </a:prstGeom>
          <a:ln w="19050">
            <a:solidFill>
              <a:schemeClr val="tx1"/>
            </a:solidFill>
          </a:ln>
        </p:spPr>
      </p:pic>
      <p:pic>
        <p:nvPicPr>
          <p:cNvPr id="2" name="Picture 1">
            <a:extLst>
              <a:ext uri="{FF2B5EF4-FFF2-40B4-BE49-F238E27FC236}">
                <a16:creationId xmlns:a16="http://schemas.microsoft.com/office/drawing/2014/main" id="{1DAE618A-96FC-1141-E96B-924DFF642A48}"/>
              </a:ext>
            </a:extLst>
          </p:cNvPr>
          <p:cNvPicPr>
            <a:picLocks noChangeAspect="1"/>
          </p:cNvPicPr>
          <p:nvPr/>
        </p:nvPicPr>
        <p:blipFill>
          <a:blip r:embed="rId4"/>
          <a:stretch>
            <a:fillRect/>
          </a:stretch>
        </p:blipFill>
        <p:spPr>
          <a:xfrm>
            <a:off x="6630957" y="905970"/>
            <a:ext cx="5065711" cy="5164211"/>
          </a:xfrm>
          <a:prstGeom prst="rect">
            <a:avLst/>
          </a:prstGeom>
          <a:ln w="19050">
            <a:solidFill>
              <a:schemeClr val="tx1"/>
            </a:solidFill>
          </a:ln>
        </p:spPr>
      </p:pic>
      <p:cxnSp>
        <p:nvCxnSpPr>
          <p:cNvPr id="17" name="Straight Connector 16">
            <a:extLst>
              <a:ext uri="{FF2B5EF4-FFF2-40B4-BE49-F238E27FC236}">
                <a16:creationId xmlns:a16="http://schemas.microsoft.com/office/drawing/2014/main" id="{99F3D38F-FE36-56C1-69C0-1094304C324B}"/>
              </a:ext>
            </a:extLst>
          </p:cNvPr>
          <p:cNvCxnSpPr>
            <a:cxnSpLocks/>
          </p:cNvCxnSpPr>
          <p:nvPr/>
        </p:nvCxnSpPr>
        <p:spPr>
          <a:xfrm>
            <a:off x="231077" y="6588566"/>
            <a:ext cx="3815186"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7DD8FC06-956A-8ED4-209F-0553D8CF9E3A}"/>
              </a:ext>
            </a:extLst>
          </p:cNvPr>
          <p:cNvSpPr/>
          <p:nvPr/>
        </p:nvSpPr>
        <p:spPr>
          <a:xfrm>
            <a:off x="887466" y="46413"/>
            <a:ext cx="3787704" cy="677108"/>
          </a:xfrm>
          <a:prstGeom prst="rect">
            <a:avLst/>
          </a:prstGeom>
        </p:spPr>
        <p:txBody>
          <a:bodyPr wrap="none"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Nib Pro Regular"/>
                <a:ea typeface="+mn-ea"/>
                <a:cs typeface="+mn-cs"/>
              </a:rPr>
              <a:t>District Single-Family Activity</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ib Pro Regular"/>
                <a:ea typeface="+mn-ea"/>
                <a:cs typeface="+mn-cs"/>
              </a:rPr>
              <a:t>Single-Family Housing Construction</a:t>
            </a:r>
          </a:p>
        </p:txBody>
      </p:sp>
      <p:sp>
        <p:nvSpPr>
          <p:cNvPr id="15" name="Slide Number Placeholder 1">
            <a:extLst>
              <a:ext uri="{FF2B5EF4-FFF2-40B4-BE49-F238E27FC236}">
                <a16:creationId xmlns:a16="http://schemas.microsoft.com/office/drawing/2014/main" id="{0E3E436E-6F90-95F2-8C2E-A59CD51C7BA0}"/>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solidFill>
                  <a:srgbClr val="FFFFFF"/>
                </a:solidFill>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22</a:t>
            </a:fld>
            <a:endParaRPr kumimoji="0" lang="en-US" sz="1000" b="0" i="0" u="none" strike="noStrike" kern="1200" cap="none" spc="0" normalizeH="0" baseline="0" noProof="0" dirty="0">
              <a:ln>
                <a:noFill/>
              </a:ln>
              <a:solidFill>
                <a:srgbClr val="FFFFFF"/>
              </a:solidFill>
              <a:effectLst/>
              <a:uLnTx/>
              <a:uFillTx/>
              <a:latin typeface="GT Walsheim Regular"/>
              <a:ea typeface="+mn-ea"/>
              <a:cs typeface="+mn-cs"/>
            </a:endParaRPr>
          </a:p>
        </p:txBody>
      </p:sp>
      <p:sp>
        <p:nvSpPr>
          <p:cNvPr id="21" name="TextBox 20">
            <a:extLst>
              <a:ext uri="{FF2B5EF4-FFF2-40B4-BE49-F238E27FC236}">
                <a16:creationId xmlns:a16="http://schemas.microsoft.com/office/drawing/2014/main" id="{863995BF-6154-96C0-3D6C-C235E85DB77C}"/>
              </a:ext>
            </a:extLst>
          </p:cNvPr>
          <p:cNvSpPr txBox="1"/>
          <p:nvPr/>
        </p:nvSpPr>
        <p:spPr>
          <a:xfrm>
            <a:off x="2243676" y="671140"/>
            <a:ext cx="1909823" cy="369332"/>
          </a:xfrm>
          <a:prstGeom prst="rect">
            <a:avLst/>
          </a:prstGeom>
          <a:noFill/>
        </p:spPr>
        <p:txBody>
          <a:bodyPr wrap="square" rtlCol="0">
            <a:spAutoFit/>
          </a:bodyPr>
          <a:lstStyle/>
          <a:p>
            <a:pPr algn="ctr"/>
            <a:r>
              <a:rPr lang="en-US" sz="1800" b="1" i="1" dirty="0"/>
              <a:t>October 2025</a:t>
            </a:r>
          </a:p>
        </p:txBody>
      </p:sp>
      <p:sp>
        <p:nvSpPr>
          <p:cNvPr id="23" name="Content Placeholder 2">
            <a:extLst>
              <a:ext uri="{FF2B5EF4-FFF2-40B4-BE49-F238E27FC236}">
                <a16:creationId xmlns:a16="http://schemas.microsoft.com/office/drawing/2014/main" id="{68EDE127-0F2D-E21F-14AB-5F1550A58551}"/>
              </a:ext>
            </a:extLst>
          </p:cNvPr>
          <p:cNvSpPr txBox="1">
            <a:spLocks/>
          </p:cNvSpPr>
          <p:nvPr/>
        </p:nvSpPr>
        <p:spPr>
          <a:xfrm>
            <a:off x="4836250" y="164122"/>
            <a:ext cx="3787704" cy="2154436"/>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lang="en-US" sz="1600" b="1" dirty="0">
                <a:solidFill>
                  <a:prstClr val="black"/>
                </a:solidFill>
                <a:latin typeface="Arial" panose="020B0604020202020204" pitchFamily="34" charset="0"/>
                <a:cs typeface="Arial" panose="020B0604020202020204" pitchFamily="34" charset="0"/>
              </a:rPr>
              <a:t>Eastern Wells</a:t>
            </a: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endPar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748 total lots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136 future lots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261 vacant developed lots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20 homes under construction</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252 occupied homes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Prices between $249,000 and $347,000</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Builder: DR Horton</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Groundwork underway on all remaining lots</a:t>
            </a:r>
          </a:p>
          <a:p>
            <a:pPr marL="182880" marR="0" lvl="0" indent="-18288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Student Yield: </a:t>
            </a:r>
            <a:r>
              <a:rPr lang="en-US" sz="1200" b="1" dirty="0">
                <a:solidFill>
                  <a:prstClr val="black"/>
                </a:solidFill>
                <a:latin typeface="Arial" panose="020B0604020202020204" pitchFamily="34" charset="0"/>
                <a:cs typeface="Arial" panose="020B0604020202020204" pitchFamily="34" charset="0"/>
              </a:rPr>
              <a:t>0.353</a:t>
            </a:r>
            <a:endParaRPr lang="en-US" sz="12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93194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1CA4F-8B53-DC78-D202-28D04E0956D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D4520E7-91A7-4AB8-9EEC-4CF369E997F9}"/>
              </a:ext>
            </a:extLst>
          </p:cNvPr>
          <p:cNvSpPr/>
          <p:nvPr/>
        </p:nvSpPr>
        <p:spPr>
          <a:xfrm>
            <a:off x="254521" y="122549"/>
            <a:ext cx="772998" cy="536732"/>
          </a:xfrm>
          <a:prstGeom prst="rect">
            <a:avLst/>
          </a:prstGeom>
          <a:solidFill>
            <a:schemeClr val="bg1"/>
          </a:solidFill>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13" name="Slide Number Placeholder 1">
            <a:extLst>
              <a:ext uri="{FF2B5EF4-FFF2-40B4-BE49-F238E27FC236}">
                <a16:creationId xmlns:a16="http://schemas.microsoft.com/office/drawing/2014/main" id="{DB6E1F34-D434-4005-A234-2C8412B4AE31}"/>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solidFill>
                  <a:srgbClr val="FFFFFF"/>
                </a:solidFill>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23</a:t>
            </a:fld>
            <a:endParaRPr kumimoji="0" lang="en-US" sz="1000" b="0" i="0" u="none" strike="noStrike" kern="1200" cap="none" spc="0" normalizeH="0" baseline="0" noProof="0" dirty="0">
              <a:ln>
                <a:noFill/>
              </a:ln>
              <a:solidFill>
                <a:srgbClr val="FFFFFF"/>
              </a:solidFill>
              <a:effectLst/>
              <a:uLnTx/>
              <a:uFillTx/>
              <a:latin typeface="GT Walsheim Regular"/>
              <a:ea typeface="+mn-ea"/>
              <a:cs typeface="+mn-cs"/>
            </a:endParaRPr>
          </a:p>
        </p:txBody>
      </p:sp>
      <p:pic>
        <p:nvPicPr>
          <p:cNvPr id="4" name="Picture 3">
            <a:extLst>
              <a:ext uri="{FF2B5EF4-FFF2-40B4-BE49-F238E27FC236}">
                <a16:creationId xmlns:a16="http://schemas.microsoft.com/office/drawing/2014/main" id="{257A4D91-9C97-E630-E69E-9940E4CE4FF0}"/>
              </a:ext>
            </a:extLst>
          </p:cNvPr>
          <p:cNvPicPr>
            <a:picLocks noChangeAspect="1"/>
          </p:cNvPicPr>
          <p:nvPr/>
        </p:nvPicPr>
        <p:blipFill>
          <a:blip r:embed="rId3"/>
          <a:stretch>
            <a:fillRect/>
          </a:stretch>
        </p:blipFill>
        <p:spPr>
          <a:xfrm>
            <a:off x="1208325" y="52957"/>
            <a:ext cx="8860012" cy="6245050"/>
          </a:xfrm>
          <a:prstGeom prst="rect">
            <a:avLst/>
          </a:prstGeom>
          <a:ln w="19050">
            <a:solidFill>
              <a:schemeClr val="tx1"/>
            </a:solidFill>
          </a:ln>
        </p:spPr>
      </p:pic>
      <p:sp>
        <p:nvSpPr>
          <p:cNvPr id="3" name="Oval 2">
            <a:extLst>
              <a:ext uri="{FF2B5EF4-FFF2-40B4-BE49-F238E27FC236}">
                <a16:creationId xmlns:a16="http://schemas.microsoft.com/office/drawing/2014/main" id="{FFF7BD78-FC1E-40C6-92FF-8A79D1140B02}"/>
              </a:ext>
            </a:extLst>
          </p:cNvPr>
          <p:cNvSpPr/>
          <p:nvPr/>
        </p:nvSpPr>
        <p:spPr>
          <a:xfrm>
            <a:off x="6758609" y="1639957"/>
            <a:ext cx="665921" cy="596347"/>
          </a:xfrm>
          <a:prstGeom prst="ellipse">
            <a:avLst/>
          </a:prstGeom>
          <a:noFill/>
          <a:ln w="38100">
            <a:solidFill>
              <a:schemeClr val="tx1"/>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Tree>
    <p:extLst>
      <p:ext uri="{BB962C8B-B14F-4D97-AF65-F5344CB8AC3E}">
        <p14:creationId xmlns:p14="http://schemas.microsoft.com/office/powerpoint/2010/main" val="2718135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481AB1-9C97-4334-6F8D-32C004EF6340}"/>
              </a:ext>
            </a:extLst>
          </p:cNvPr>
          <p:cNvSpPr>
            <a:spLocks noGrp="1"/>
          </p:cNvSpPr>
          <p:nvPr>
            <p:ph type="body" sz="quarter" idx="12"/>
          </p:nvPr>
        </p:nvSpPr>
        <p:spPr>
          <a:xfrm>
            <a:off x="514862" y="2705200"/>
            <a:ext cx="7009060" cy="907941"/>
          </a:xfrm>
        </p:spPr>
        <p:txBody>
          <a:bodyPr/>
          <a:lstStyle/>
          <a:p>
            <a:pPr>
              <a:spcBef>
                <a:spcPts val="600"/>
              </a:spcBef>
            </a:pPr>
            <a:r>
              <a:rPr lang="en-US" sz="4000" b="1" dirty="0"/>
              <a:t>Multifamily Housing</a:t>
            </a:r>
          </a:p>
          <a:p>
            <a:pPr>
              <a:spcBef>
                <a:spcPts val="600"/>
              </a:spcBef>
            </a:pPr>
            <a:r>
              <a:rPr lang="en-US" sz="2000" b="1" dirty="0"/>
              <a:t>Student Yield Analysis</a:t>
            </a:r>
          </a:p>
        </p:txBody>
      </p:sp>
      <p:sp>
        <p:nvSpPr>
          <p:cNvPr id="7" name="Slide Number Placeholder 1">
            <a:extLst>
              <a:ext uri="{FF2B5EF4-FFF2-40B4-BE49-F238E27FC236}">
                <a16:creationId xmlns:a16="http://schemas.microsoft.com/office/drawing/2014/main" id="{E864C56A-EA8B-4426-9211-9DE58E44E06C}"/>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algn="r"/>
            <a:fld id="{17A2789E-03B2-9E49-90CA-5B3549D9516F}" type="slidenum">
              <a:rPr lang="en-US" sz="1000" smtClean="0">
                <a:solidFill>
                  <a:schemeClr val="bg1"/>
                </a:solidFill>
              </a:rPr>
              <a:pPr algn="r"/>
              <a:t>24</a:t>
            </a:fld>
            <a:endParaRPr lang="en-US" sz="1000" dirty="0">
              <a:solidFill>
                <a:schemeClr val="bg1"/>
              </a:solidFill>
            </a:endParaRPr>
          </a:p>
        </p:txBody>
      </p:sp>
    </p:spTree>
    <p:extLst>
      <p:ext uri="{BB962C8B-B14F-4D97-AF65-F5344CB8AC3E}">
        <p14:creationId xmlns:p14="http://schemas.microsoft.com/office/powerpoint/2010/main" val="2822218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98216-8B80-74BD-1952-6B4E779A872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C3C922F-EA45-D577-8D5E-62F6F7C8E2CC}"/>
              </a:ext>
            </a:extLst>
          </p:cNvPr>
          <p:cNvPicPr>
            <a:picLocks noChangeAspect="1"/>
          </p:cNvPicPr>
          <p:nvPr/>
        </p:nvPicPr>
        <p:blipFill>
          <a:blip r:embed="rId3"/>
          <a:stretch>
            <a:fillRect/>
          </a:stretch>
        </p:blipFill>
        <p:spPr>
          <a:xfrm>
            <a:off x="2152650" y="1143000"/>
            <a:ext cx="7886700" cy="4572000"/>
          </a:xfrm>
          <a:prstGeom prst="rect">
            <a:avLst/>
          </a:prstGeom>
          <a:ln w="19050">
            <a:solidFill>
              <a:schemeClr val="tx1"/>
            </a:solidFill>
          </a:ln>
        </p:spPr>
      </p:pic>
      <p:sp>
        <p:nvSpPr>
          <p:cNvPr id="2" name="Slide Number Placeholder 1">
            <a:extLst>
              <a:ext uri="{FF2B5EF4-FFF2-40B4-BE49-F238E27FC236}">
                <a16:creationId xmlns:a16="http://schemas.microsoft.com/office/drawing/2014/main" id="{E68E58CE-857A-81DB-22D8-D1902BC99356}"/>
              </a:ext>
            </a:extLst>
          </p:cNvPr>
          <p:cNvSpPr>
            <a:spLocks noGrp="1"/>
          </p:cNvSpPr>
          <p:nvPr>
            <p:ph type="sldNum" sz="quarter" idx="4"/>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200" b="0" i="0" u="none" strike="noStrike" kern="1200" cap="none" spc="0" normalizeH="0" baseline="0" noProof="0" smtClean="0">
                <a:ln>
                  <a:noFill/>
                </a:ln>
                <a:solidFill>
                  <a:srgbClr val="FFFFFF"/>
                </a:solidFill>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srgbClr val="FFFFFF"/>
              </a:solidFill>
              <a:effectLst/>
              <a:uLnTx/>
              <a:uFillTx/>
              <a:latin typeface="GT Walsheim Regular"/>
              <a:ea typeface="+mn-ea"/>
              <a:cs typeface="+mn-cs"/>
            </a:endParaRPr>
          </a:p>
        </p:txBody>
      </p:sp>
      <p:sp>
        <p:nvSpPr>
          <p:cNvPr id="3" name="Rectangle 2">
            <a:extLst>
              <a:ext uri="{FF2B5EF4-FFF2-40B4-BE49-F238E27FC236}">
                <a16:creationId xmlns:a16="http://schemas.microsoft.com/office/drawing/2014/main" id="{123391B1-4BFE-046B-7885-994F0C6CB276}"/>
              </a:ext>
            </a:extLst>
          </p:cNvPr>
          <p:cNvSpPr/>
          <p:nvPr/>
        </p:nvSpPr>
        <p:spPr>
          <a:xfrm>
            <a:off x="887466" y="46413"/>
            <a:ext cx="3828420" cy="677108"/>
          </a:xfrm>
          <a:prstGeom prst="rect">
            <a:avLst/>
          </a:prstGeom>
        </p:spPr>
        <p:txBody>
          <a:bodyPr wrap="none"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Nib Pro Regular"/>
                <a:ea typeface="+mn-ea"/>
                <a:cs typeface="+mn-cs"/>
              </a:rPr>
              <a:t>District Multifamily Overview</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ib Pro Regular"/>
                <a:ea typeface="+mn-ea"/>
                <a:cs typeface="+mn-cs"/>
              </a:rPr>
              <a:t>Multifamily Housing</a:t>
            </a:r>
          </a:p>
        </p:txBody>
      </p:sp>
      <p:sp>
        <p:nvSpPr>
          <p:cNvPr id="4" name="Content Placeholder 2">
            <a:extLst>
              <a:ext uri="{FF2B5EF4-FFF2-40B4-BE49-F238E27FC236}">
                <a16:creationId xmlns:a16="http://schemas.microsoft.com/office/drawing/2014/main" id="{575BFF0E-41BA-402B-A210-B2243DD6E2C8}"/>
              </a:ext>
            </a:extLst>
          </p:cNvPr>
          <p:cNvSpPr txBox="1">
            <a:spLocks/>
          </p:cNvSpPr>
          <p:nvPr/>
        </p:nvSpPr>
        <p:spPr>
          <a:xfrm>
            <a:off x="190239" y="919966"/>
            <a:ext cx="4921215" cy="815608"/>
          </a:xfrm>
          <a:prstGeom prst="rect">
            <a:avLst/>
          </a:prstGeom>
          <a:solidFill>
            <a:schemeClr val="bg1"/>
          </a:solidFill>
          <a:ln w="19050">
            <a:solidFill>
              <a:schemeClr val="bg1">
                <a:lumMod val="50000"/>
              </a:schemeClr>
            </a:solidFill>
          </a:ln>
        </p:spPr>
        <p:txBody>
          <a:bodyPr wrap="square">
            <a:spAutoFit/>
          </a:bodyPr>
          <a:lstStyle>
            <a:defPPr>
              <a:defRPr lang="en-US"/>
            </a:defPPr>
            <a:lvl1pPr marL="228600" indent="-228600" algn="l" defTabSz="228554" rtl="0" eaLnBrk="0" fontAlgn="base" latinLnBrk="0"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228554" rtl="0" eaLnBrk="0" fontAlgn="base" latinLnBrk="0"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228554"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228554" rtl="0" eaLnBrk="0" fontAlgn="base" latinLnBrk="0" hangingPunct="0">
              <a:lnSpc>
                <a:spcPct val="90000"/>
              </a:lnSpc>
              <a:spcBef>
                <a:spcPts val="500"/>
              </a:spcBef>
              <a:spcAft>
                <a:spcPct val="0"/>
              </a:spcAft>
              <a:buFont typeface="Arial" panose="020B0604020202020204" pitchFamily="34" charset="0"/>
              <a:buChar char="•"/>
              <a:defRPr sz="9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228554" rtl="0" eaLnBrk="0" fontAlgn="base" latinLnBrk="0" hangingPunct="0">
              <a:lnSpc>
                <a:spcPct val="90000"/>
              </a:lnSpc>
              <a:spcBef>
                <a:spcPts val="500"/>
              </a:spcBef>
              <a:spcAft>
                <a:spcPct val="0"/>
              </a:spcAft>
              <a:buFont typeface="Arial" panose="020B0604020202020204" pitchFamily="34" charset="0"/>
              <a:buChar char="•"/>
              <a:defRPr sz="9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There are </a:t>
            </a:r>
            <a:r>
              <a:rPr lang="en-US" sz="1400" dirty="0">
                <a:solidFill>
                  <a:prstClr val="black"/>
                </a:solidFill>
                <a:latin typeface="Arial" panose="020B0604020202020204" pitchFamily="34" charset="0"/>
                <a:cs typeface="Arial" panose="020B0604020202020204" pitchFamily="34" charset="0"/>
              </a:rPr>
              <a:t>48</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multifamily units under construction </a:t>
            </a:r>
            <a:r>
              <a:rPr lang="en-US" sz="1400" dirty="0">
                <a:solidFill>
                  <a:prstClr val="black"/>
                </a:solidFill>
                <a:latin typeface="Arial" panose="020B0604020202020204" pitchFamily="34" charset="0"/>
                <a:cs typeface="Arial" panose="020B0604020202020204" pitchFamily="34" charset="0"/>
              </a:rPr>
              <a:t>in the district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There are 80 </a:t>
            </a:r>
            <a:r>
              <a:rPr lang="en-US" sz="1400" dirty="0">
                <a:solidFill>
                  <a:prstClr val="black"/>
                </a:solidFill>
                <a:latin typeface="Arial" panose="020B0604020202020204" pitchFamily="34" charset="0"/>
                <a:cs typeface="Arial" panose="020B0604020202020204" pitchFamily="34" charset="0"/>
              </a:rPr>
              <a:t>age-restricted units </a:t>
            </a:r>
            <a:r>
              <a:rPr lang="en-US" sz="1400">
                <a:solidFill>
                  <a:prstClr val="black"/>
                </a:solidFill>
                <a:latin typeface="Arial" panose="020B0604020202020204" pitchFamily="34" charset="0"/>
                <a:cs typeface="Arial" panose="020B0604020202020204" pitchFamily="34" charset="0"/>
              </a:rPr>
              <a:t>in planning</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6" name="Group 5">
            <a:extLst>
              <a:ext uri="{FF2B5EF4-FFF2-40B4-BE49-F238E27FC236}">
                <a16:creationId xmlns:a16="http://schemas.microsoft.com/office/drawing/2014/main" id="{4AAF1C92-1FDD-4E5D-B685-157E0EEE9E62}"/>
              </a:ext>
            </a:extLst>
          </p:cNvPr>
          <p:cNvGrpSpPr/>
          <p:nvPr/>
        </p:nvGrpSpPr>
        <p:grpSpPr>
          <a:xfrm>
            <a:off x="649450" y="5440424"/>
            <a:ext cx="2195741" cy="763910"/>
            <a:chOff x="338373" y="5335951"/>
            <a:chExt cx="2195741" cy="763910"/>
          </a:xfrm>
        </p:grpSpPr>
        <p:pic>
          <p:nvPicPr>
            <p:cNvPr id="7" name="Picture 6">
              <a:extLst>
                <a:ext uri="{FF2B5EF4-FFF2-40B4-BE49-F238E27FC236}">
                  <a16:creationId xmlns:a16="http://schemas.microsoft.com/office/drawing/2014/main" id="{1C53BD95-A277-4119-84C0-969A0A48D27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38373" y="5335951"/>
              <a:ext cx="2195741" cy="763910"/>
            </a:xfrm>
            <a:prstGeom prst="rect">
              <a:avLst/>
            </a:prstGeom>
            <a:solidFill>
              <a:schemeClr val="bg1"/>
            </a:solidFill>
            <a:ln w="19050">
              <a:solidFill>
                <a:schemeClr val="tx1"/>
              </a:solidFill>
            </a:ln>
          </p:spPr>
        </p:pic>
        <p:sp>
          <p:nvSpPr>
            <p:cNvPr id="8" name="Rectangle 7">
              <a:extLst>
                <a:ext uri="{FF2B5EF4-FFF2-40B4-BE49-F238E27FC236}">
                  <a16:creationId xmlns:a16="http://schemas.microsoft.com/office/drawing/2014/main" id="{E749F868-587D-4473-934F-D0C34536A1AA}"/>
                </a:ext>
              </a:extLst>
            </p:cNvPr>
            <p:cNvSpPr/>
            <p:nvPr/>
          </p:nvSpPr>
          <p:spPr>
            <a:xfrm>
              <a:off x="392687" y="5607927"/>
              <a:ext cx="381468" cy="190734"/>
            </a:xfrm>
            <a:prstGeom prst="rect">
              <a:avLst/>
            </a:prstGeom>
            <a:solidFill>
              <a:srgbClr val="73FFDF"/>
            </a:solidFill>
            <a:ln w="19050">
              <a:solidFill>
                <a:srgbClr val="26BE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GT Walsheim Regular" panose="020F0502020204030204"/>
                <a:ea typeface="+mn-ea"/>
                <a:cs typeface="+mn-cs"/>
              </a:endParaRPr>
            </a:p>
          </p:txBody>
        </p:sp>
        <p:sp>
          <p:nvSpPr>
            <p:cNvPr id="9" name="Rectangle 8">
              <a:extLst>
                <a:ext uri="{FF2B5EF4-FFF2-40B4-BE49-F238E27FC236}">
                  <a16:creationId xmlns:a16="http://schemas.microsoft.com/office/drawing/2014/main" id="{66CAE347-AB3D-4BFB-ABB5-FE811B4CF03F}"/>
                </a:ext>
              </a:extLst>
            </p:cNvPr>
            <p:cNvSpPr/>
            <p:nvPr/>
          </p:nvSpPr>
          <p:spPr>
            <a:xfrm>
              <a:off x="392687" y="5856566"/>
              <a:ext cx="381468" cy="190734"/>
            </a:xfrm>
            <a:prstGeom prst="rect">
              <a:avLst/>
            </a:prstGeom>
            <a:solidFill>
              <a:srgbClr val="E8BEFF"/>
            </a:solidFill>
            <a:ln w="19050">
              <a:solidFill>
                <a:srgbClr val="B62A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GT Walsheim Regular" panose="020F0502020204030204"/>
                <a:ea typeface="+mn-ea"/>
                <a:cs typeface="+mn-cs"/>
              </a:endParaRPr>
            </a:p>
          </p:txBody>
        </p:sp>
      </p:grpSp>
    </p:spTree>
    <p:extLst>
      <p:ext uri="{BB962C8B-B14F-4D97-AF65-F5344CB8AC3E}">
        <p14:creationId xmlns:p14="http://schemas.microsoft.com/office/powerpoint/2010/main" val="974344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566B63-7473-3133-E5D4-8F3667C3F18D}"/>
              </a:ext>
            </a:extLst>
          </p:cNvPr>
          <p:cNvPicPr>
            <a:picLocks noChangeAspect="1"/>
          </p:cNvPicPr>
          <p:nvPr/>
        </p:nvPicPr>
        <p:blipFill>
          <a:blip r:embed="rId3"/>
          <a:stretch>
            <a:fillRect/>
          </a:stretch>
        </p:blipFill>
        <p:spPr>
          <a:xfrm>
            <a:off x="3562277" y="682368"/>
            <a:ext cx="7544088" cy="5600035"/>
          </a:xfrm>
          <a:prstGeom prst="rect">
            <a:avLst/>
          </a:prstGeom>
          <a:ln w="19050">
            <a:solidFill>
              <a:schemeClr val="tx1"/>
            </a:solidFill>
          </a:ln>
        </p:spPr>
      </p:pic>
      <p:sp>
        <p:nvSpPr>
          <p:cNvPr id="2" name="Slide Number Placeholder 1">
            <a:extLst>
              <a:ext uri="{FF2B5EF4-FFF2-40B4-BE49-F238E27FC236}">
                <a16:creationId xmlns:a16="http://schemas.microsoft.com/office/drawing/2014/main" id="{D43AB71B-E535-447A-ADED-829C41105524}"/>
              </a:ext>
            </a:extLst>
          </p:cNvPr>
          <p:cNvSpPr>
            <a:spLocks noGrp="1"/>
          </p:cNvSpPr>
          <p:nvPr>
            <p:ph type="sldNum" sz="quarter" idx="4"/>
          </p:nvPr>
        </p:nvSpPr>
        <p:spPr/>
        <p:txBody>
          <a:bodyPr/>
          <a:lstStyle/>
          <a:p>
            <a:fld id="{17A2789E-03B2-9E49-90CA-5B3549D9516F}" type="slidenum">
              <a:rPr lang="en-US" smtClean="0"/>
              <a:pPr/>
              <a:t>26</a:t>
            </a:fld>
            <a:endParaRPr lang="en-US" dirty="0"/>
          </a:p>
        </p:txBody>
      </p:sp>
      <p:sp>
        <p:nvSpPr>
          <p:cNvPr id="3" name="Rectangle 2">
            <a:extLst>
              <a:ext uri="{FF2B5EF4-FFF2-40B4-BE49-F238E27FC236}">
                <a16:creationId xmlns:a16="http://schemas.microsoft.com/office/drawing/2014/main" id="{28285DE1-72AB-4F12-B076-571C95EADC00}"/>
              </a:ext>
            </a:extLst>
          </p:cNvPr>
          <p:cNvSpPr/>
          <p:nvPr/>
        </p:nvSpPr>
        <p:spPr>
          <a:xfrm>
            <a:off x="887466" y="46413"/>
            <a:ext cx="4290405" cy="677108"/>
          </a:xfrm>
          <a:prstGeom prst="rect">
            <a:avLst/>
          </a:prstGeom>
        </p:spPr>
        <p:txBody>
          <a:bodyPr wrap="none"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Nib Pro Regular"/>
                <a:ea typeface="+mn-ea"/>
                <a:cs typeface="+mn-cs"/>
              </a:rPr>
              <a:t>District Multifamily Yield Analysis</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ib Pro Regular"/>
                <a:ea typeface="+mn-ea"/>
                <a:cs typeface="+mn-cs"/>
              </a:rPr>
              <a:t>Multifamily Housing</a:t>
            </a:r>
          </a:p>
        </p:txBody>
      </p:sp>
      <p:sp>
        <p:nvSpPr>
          <p:cNvPr id="6" name="Content Placeholder 2">
            <a:extLst>
              <a:ext uri="{FF2B5EF4-FFF2-40B4-BE49-F238E27FC236}">
                <a16:creationId xmlns:a16="http://schemas.microsoft.com/office/drawing/2014/main" id="{575BFF0E-41BA-402B-A210-B2243DD6E2C8}"/>
              </a:ext>
            </a:extLst>
          </p:cNvPr>
          <p:cNvSpPr txBox="1">
            <a:spLocks/>
          </p:cNvSpPr>
          <p:nvPr/>
        </p:nvSpPr>
        <p:spPr>
          <a:xfrm>
            <a:off x="66421" y="1175074"/>
            <a:ext cx="3943199" cy="815608"/>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There are 6,387 students residing in </a:t>
            </a:r>
            <a:r>
              <a:rPr lang="en-US" sz="1400" dirty="0">
                <a:solidFill>
                  <a:prstClr val="black"/>
                </a:solidFill>
                <a:latin typeface="Arial" panose="020B0604020202020204" pitchFamily="34" charset="0"/>
                <a:cs typeface="Arial" panose="020B0604020202020204" pitchFamily="34" charset="0"/>
              </a:rPr>
              <a:t>33,897</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total non-age restricted multifamily units. </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overall district multifamily yield is 0.188</a:t>
            </a:r>
          </a:p>
        </p:txBody>
      </p:sp>
      <p:pic>
        <p:nvPicPr>
          <p:cNvPr id="9" name="Picture 8">
            <a:extLst>
              <a:ext uri="{FF2B5EF4-FFF2-40B4-BE49-F238E27FC236}">
                <a16:creationId xmlns:a16="http://schemas.microsoft.com/office/drawing/2014/main" id="{53E50C3F-889F-4F76-AFEB-E5283E3084E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84511" y="4683361"/>
            <a:ext cx="1405909" cy="1506331"/>
          </a:xfrm>
          <a:prstGeom prst="rect">
            <a:avLst/>
          </a:prstGeom>
        </p:spPr>
      </p:pic>
    </p:spTree>
    <p:extLst>
      <p:ext uri="{BB962C8B-B14F-4D97-AF65-F5344CB8AC3E}">
        <p14:creationId xmlns:p14="http://schemas.microsoft.com/office/powerpoint/2010/main" val="4021118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481AB1-9C97-4334-6F8D-32C004EF6340}"/>
              </a:ext>
            </a:extLst>
          </p:cNvPr>
          <p:cNvSpPr>
            <a:spLocks noGrp="1"/>
          </p:cNvSpPr>
          <p:nvPr>
            <p:ph type="body" sz="quarter" idx="12"/>
          </p:nvPr>
        </p:nvSpPr>
        <p:spPr>
          <a:xfrm>
            <a:off x="514862" y="2705200"/>
            <a:ext cx="7009060" cy="907941"/>
          </a:xfrm>
        </p:spPr>
        <p:txBody>
          <a:bodyPr/>
          <a:lstStyle/>
          <a:p>
            <a:pPr>
              <a:spcBef>
                <a:spcPts val="600"/>
              </a:spcBef>
            </a:pPr>
            <a:r>
              <a:rPr lang="en-US" sz="4000" b="1" dirty="0"/>
              <a:t>Enrollment – Data &amp; Trends</a:t>
            </a:r>
          </a:p>
          <a:p>
            <a:pPr>
              <a:spcBef>
                <a:spcPts val="600"/>
              </a:spcBef>
            </a:pPr>
            <a:r>
              <a:rPr lang="en-US" sz="2000" b="1" dirty="0"/>
              <a:t>Student Mobility</a:t>
            </a:r>
          </a:p>
        </p:txBody>
      </p:sp>
      <p:sp>
        <p:nvSpPr>
          <p:cNvPr id="7" name="Slide Number Placeholder 1">
            <a:extLst>
              <a:ext uri="{FF2B5EF4-FFF2-40B4-BE49-F238E27FC236}">
                <a16:creationId xmlns:a16="http://schemas.microsoft.com/office/drawing/2014/main" id="{E864C56A-EA8B-4426-9211-9DE58E44E06C}"/>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algn="r"/>
            <a:fld id="{17A2789E-03B2-9E49-90CA-5B3549D9516F}" type="slidenum">
              <a:rPr lang="en-US" sz="1000" smtClean="0">
                <a:solidFill>
                  <a:schemeClr val="bg1"/>
                </a:solidFill>
              </a:rPr>
              <a:pPr algn="r"/>
              <a:t>27</a:t>
            </a:fld>
            <a:endParaRPr lang="en-US" sz="1000" dirty="0">
              <a:solidFill>
                <a:schemeClr val="bg1"/>
              </a:solidFill>
            </a:endParaRPr>
          </a:p>
        </p:txBody>
      </p:sp>
    </p:spTree>
    <p:extLst>
      <p:ext uri="{BB962C8B-B14F-4D97-AF65-F5344CB8AC3E}">
        <p14:creationId xmlns:p14="http://schemas.microsoft.com/office/powerpoint/2010/main" val="1441663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C5100-C423-423D-876E-6AAE9D2AA3F8}"/>
            </a:ext>
          </a:extLst>
        </p:cNvPr>
        <p:cNvGrpSpPr/>
        <p:nvPr/>
      </p:nvGrpSpPr>
      <p:grpSpPr>
        <a:xfrm>
          <a:off x="0" y="0"/>
          <a:ext cx="0" cy="0"/>
          <a:chOff x="0" y="0"/>
          <a:chExt cx="0" cy="0"/>
        </a:xfrm>
      </p:grpSpPr>
      <p:graphicFrame>
        <p:nvGraphicFramePr>
          <p:cNvPr id="16" name="Chart 15">
            <a:extLst>
              <a:ext uri="{FF2B5EF4-FFF2-40B4-BE49-F238E27FC236}">
                <a16:creationId xmlns:a16="http://schemas.microsoft.com/office/drawing/2014/main" id="{F86F32A2-3967-419E-8EA5-25DE35A5154B}"/>
              </a:ext>
            </a:extLst>
          </p:cNvPr>
          <p:cNvGraphicFramePr/>
          <p:nvPr>
            <p:extLst>
              <p:ext uri="{D42A27DB-BD31-4B8C-83A1-F6EECF244321}">
                <p14:modId xmlns:p14="http://schemas.microsoft.com/office/powerpoint/2010/main" val="1297884544"/>
              </p:ext>
            </p:extLst>
          </p:nvPr>
        </p:nvGraphicFramePr>
        <p:xfrm>
          <a:off x="6819900" y="3926142"/>
          <a:ext cx="5114434" cy="2361381"/>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476168C2-D3E3-4961-A06E-70690F6CF2C0}"/>
              </a:ext>
            </a:extLst>
          </p:cNvPr>
          <p:cNvSpPr/>
          <p:nvPr/>
        </p:nvSpPr>
        <p:spPr>
          <a:xfrm>
            <a:off x="887466" y="75651"/>
            <a:ext cx="4020331" cy="618631"/>
          </a:xfrm>
          <a:prstGeom prst="rect">
            <a:avLst/>
          </a:prstGeom>
        </p:spPr>
        <p:txBody>
          <a:bodyPr wrap="none" anchor="ctr">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T Walsheim"/>
                <a:ea typeface="+mn-ea"/>
                <a:cs typeface="+mn-cs"/>
              </a:rPr>
              <a:t>Jarrell ISD – Birth Rate Analysis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T Walsheim Regular"/>
                <a:ea typeface="+mn-ea"/>
                <a:cs typeface="+mn-cs"/>
              </a:rPr>
              <a:t>Enrollment- Data &amp; Trends</a:t>
            </a:r>
            <a:endParaRPr kumimoji="0" lang="en-US" sz="1400" b="0" i="0" u="none" strike="noStrike" kern="1200" cap="none" spc="0" normalizeH="0" baseline="0" noProof="0" dirty="0">
              <a:ln>
                <a:noFill/>
              </a:ln>
              <a:solidFill>
                <a:prstClr val="black"/>
              </a:solidFill>
              <a:effectLst/>
              <a:uLnTx/>
              <a:uFillTx/>
              <a:latin typeface="GT Walsheim"/>
              <a:ea typeface="+mn-ea"/>
              <a:cs typeface="+mn-cs"/>
            </a:endParaRPr>
          </a:p>
        </p:txBody>
      </p:sp>
      <p:sp>
        <p:nvSpPr>
          <p:cNvPr id="12" name="Slide Number Placeholder 1">
            <a:extLst>
              <a:ext uri="{FF2B5EF4-FFF2-40B4-BE49-F238E27FC236}">
                <a16:creationId xmlns:a16="http://schemas.microsoft.com/office/drawing/2014/main" id="{6EF30883-CA7E-4A4D-A4BE-C4D53890254A}"/>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marL="0" marR="0" lvl="0" indent="0" algn="r" defTabSz="228554" rtl="0" eaLnBrk="1" fontAlgn="auto" latinLnBrk="0" hangingPunct="1">
              <a:lnSpc>
                <a:spcPct val="100000"/>
              </a:lnSpc>
              <a:spcBef>
                <a:spcPts val="0"/>
              </a:spcBef>
              <a:spcAft>
                <a:spcPts val="0"/>
              </a:spcAft>
              <a:buClrTx/>
              <a:buSzTx/>
              <a:buFontTx/>
              <a:buNone/>
              <a:tabLst/>
              <a:defRPr/>
            </a:pPr>
            <a:fld id="{17A2789E-03B2-9E49-90CA-5B3549D9516F}" type="slidenum">
              <a:rPr kumimoji="0" lang="en-US" sz="1000" b="0" i="0" u="none" strike="noStrike" kern="1200" cap="none" spc="0" normalizeH="0" baseline="0" noProof="0" smtClean="0">
                <a:ln>
                  <a:noFill/>
                </a:ln>
                <a:solidFill>
                  <a:srgbClr val="FFFFFF"/>
                </a:solidFill>
                <a:effectLst/>
                <a:uLnTx/>
                <a:uFillTx/>
                <a:latin typeface="GT Walsheim Regular"/>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28</a:t>
            </a:fld>
            <a:endParaRPr kumimoji="0" lang="en-US" sz="1000" b="0" i="0" u="none" strike="noStrike" kern="1200" cap="none" spc="0" normalizeH="0" baseline="0" noProof="0" dirty="0">
              <a:ln>
                <a:noFill/>
              </a:ln>
              <a:solidFill>
                <a:srgbClr val="FFFFFF"/>
              </a:solidFill>
              <a:effectLst/>
              <a:uLnTx/>
              <a:uFillTx/>
              <a:latin typeface="GT Walsheim Regular"/>
              <a:ea typeface="+mn-ea"/>
              <a:cs typeface="+mn-cs"/>
            </a:endParaRPr>
          </a:p>
        </p:txBody>
      </p:sp>
      <p:cxnSp>
        <p:nvCxnSpPr>
          <p:cNvPr id="4" name="Straight Connector 3">
            <a:extLst>
              <a:ext uri="{FF2B5EF4-FFF2-40B4-BE49-F238E27FC236}">
                <a16:creationId xmlns:a16="http://schemas.microsoft.com/office/drawing/2014/main" id="{8E79C3BC-077A-4740-98D0-1003D8A52ED7}"/>
              </a:ext>
            </a:extLst>
          </p:cNvPr>
          <p:cNvCxnSpPr>
            <a:cxnSpLocks/>
          </p:cNvCxnSpPr>
          <p:nvPr/>
        </p:nvCxnSpPr>
        <p:spPr>
          <a:xfrm flipV="1">
            <a:off x="7189879" y="4581656"/>
            <a:ext cx="4449895" cy="81738"/>
          </a:xfrm>
          <a:prstGeom prst="line">
            <a:avLst/>
          </a:prstGeom>
          <a:ln w="28575">
            <a:solidFill>
              <a:schemeClr val="accent6">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297C762-DD5B-41B2-A6C1-BD130BCCBCFA}"/>
              </a:ext>
            </a:extLst>
          </p:cNvPr>
          <p:cNvSpPr txBox="1"/>
          <p:nvPr/>
        </p:nvSpPr>
        <p:spPr>
          <a:xfrm>
            <a:off x="10530517" y="4295331"/>
            <a:ext cx="1228725" cy="261610"/>
          </a:xfrm>
          <a:prstGeom prst="rect">
            <a:avLst/>
          </a:prstGeom>
          <a:noFill/>
        </p:spPr>
        <p:txBody>
          <a:bodyPr wrap="square" rtlCol="0">
            <a:spAutoFit/>
          </a:bodyPr>
          <a:lstStyle/>
          <a:p>
            <a:r>
              <a:rPr lang="en-US" sz="1100" dirty="0"/>
              <a:t>Average – 0.804</a:t>
            </a:r>
          </a:p>
        </p:txBody>
      </p:sp>
      <p:graphicFrame>
        <p:nvGraphicFramePr>
          <p:cNvPr id="3" name="Table 2">
            <a:extLst>
              <a:ext uri="{FF2B5EF4-FFF2-40B4-BE49-F238E27FC236}">
                <a16:creationId xmlns:a16="http://schemas.microsoft.com/office/drawing/2014/main" id="{B1B52389-C2A2-46E1-B768-353E28D935D1}"/>
              </a:ext>
            </a:extLst>
          </p:cNvPr>
          <p:cNvGraphicFramePr>
            <a:graphicFrameLocks noGrp="1"/>
          </p:cNvGraphicFramePr>
          <p:nvPr>
            <p:extLst>
              <p:ext uri="{D42A27DB-BD31-4B8C-83A1-F6EECF244321}">
                <p14:modId xmlns:p14="http://schemas.microsoft.com/office/powerpoint/2010/main" val="1352259486"/>
              </p:ext>
            </p:extLst>
          </p:nvPr>
        </p:nvGraphicFramePr>
        <p:xfrm>
          <a:off x="6819900" y="771174"/>
          <a:ext cx="5114434" cy="2999448"/>
        </p:xfrm>
        <a:graphic>
          <a:graphicData uri="http://schemas.openxmlformats.org/drawingml/2006/table">
            <a:tbl>
              <a:tblPr/>
              <a:tblGrid>
                <a:gridCol w="1456834">
                  <a:extLst>
                    <a:ext uri="{9D8B030D-6E8A-4147-A177-3AD203B41FA5}">
                      <a16:colId xmlns:a16="http://schemas.microsoft.com/office/drawing/2014/main" val="998728304"/>
                    </a:ext>
                  </a:extLst>
                </a:gridCol>
                <a:gridCol w="1228737">
                  <a:extLst>
                    <a:ext uri="{9D8B030D-6E8A-4147-A177-3AD203B41FA5}">
                      <a16:colId xmlns:a16="http://schemas.microsoft.com/office/drawing/2014/main" val="2267751877"/>
                    </a:ext>
                  </a:extLst>
                </a:gridCol>
                <a:gridCol w="1481014">
                  <a:extLst>
                    <a:ext uri="{9D8B030D-6E8A-4147-A177-3AD203B41FA5}">
                      <a16:colId xmlns:a16="http://schemas.microsoft.com/office/drawing/2014/main" val="162624912"/>
                    </a:ext>
                  </a:extLst>
                </a:gridCol>
                <a:gridCol w="947849">
                  <a:extLst>
                    <a:ext uri="{9D8B030D-6E8A-4147-A177-3AD203B41FA5}">
                      <a16:colId xmlns:a16="http://schemas.microsoft.com/office/drawing/2014/main" val="406381002"/>
                    </a:ext>
                  </a:extLst>
                </a:gridCol>
              </a:tblGrid>
              <a:tr h="400654">
                <a:tc>
                  <a:txBody>
                    <a:bodyPr/>
                    <a:lstStyle/>
                    <a:p>
                      <a:pPr algn="ctr" fontAlgn="b"/>
                      <a:r>
                        <a:rPr lang="en-US" sz="1200" b="1" i="0" u="none" strike="noStrike" dirty="0">
                          <a:effectLst/>
                          <a:latin typeface="Arial" panose="020B0604020202020204" pitchFamily="34" charset="0"/>
                        </a:rPr>
                        <a:t>Birth Yr (School Yr)</a:t>
                      </a:r>
                    </a:p>
                  </a:txBody>
                  <a:tcPr marL="13143" marR="13143" marT="131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1" i="0" u="none" strike="noStrike" dirty="0">
                          <a:effectLst/>
                          <a:latin typeface="Arial" panose="020B0604020202020204" pitchFamily="34" charset="0"/>
                        </a:rPr>
                        <a:t>District Births</a:t>
                      </a:r>
                    </a:p>
                  </a:txBody>
                  <a:tcPr marL="13143" marR="13143" marT="131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1" i="0" u="none" strike="noStrike" dirty="0">
                          <a:effectLst/>
                          <a:latin typeface="Arial" panose="020B0604020202020204" pitchFamily="34" charset="0"/>
                        </a:rPr>
                        <a:t>Kindergarten Enrollment</a:t>
                      </a:r>
                    </a:p>
                  </a:txBody>
                  <a:tcPr marL="13143" marR="13143" marT="131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1" i="0" u="none" strike="noStrike" dirty="0">
                          <a:effectLst/>
                          <a:latin typeface="Arial" panose="020B0604020202020204" pitchFamily="34" charset="0"/>
                        </a:rPr>
                        <a:t>Enrolled Ratio</a:t>
                      </a:r>
                    </a:p>
                  </a:txBody>
                  <a:tcPr marL="13143" marR="13143" marT="131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925272971"/>
                  </a:ext>
                </a:extLst>
              </a:tr>
              <a:tr h="236254">
                <a:tc>
                  <a:txBody>
                    <a:bodyPr/>
                    <a:lstStyle/>
                    <a:p>
                      <a:pPr algn="ctr" fontAlgn="b"/>
                      <a:r>
                        <a:rPr lang="en-US" sz="1200" b="0" i="0" u="none" strike="noStrike" dirty="0">
                          <a:effectLst/>
                          <a:latin typeface="Calibri" panose="020F0502020204030204" pitchFamily="34" charset="0"/>
                          <a:cs typeface="Calibri" panose="020F0502020204030204" pitchFamily="34" charset="0"/>
                        </a:rPr>
                        <a:t>2014 (2019/20)</a:t>
                      </a:r>
                    </a:p>
                  </a:txBody>
                  <a:tcPr marL="13143" marR="13143" marT="131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Arial" panose="020B0604020202020204" pitchFamily="34" charset="0"/>
                        </a:rPr>
                        <a:t>174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Arial" panose="020B0604020202020204" pitchFamily="34" charset="0"/>
                        </a:rPr>
                        <a:t>1.63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124689"/>
                  </a:ext>
                </a:extLst>
              </a:tr>
              <a:tr h="236254">
                <a:tc>
                  <a:txBody>
                    <a:bodyPr/>
                    <a:lstStyle/>
                    <a:p>
                      <a:pPr algn="ctr" fontAlgn="b"/>
                      <a:r>
                        <a:rPr lang="en-US" sz="1200" b="0" i="0" u="none" strike="noStrike" dirty="0">
                          <a:effectLst/>
                          <a:latin typeface="Calibri" panose="020F0502020204030204" pitchFamily="34" charset="0"/>
                          <a:cs typeface="Calibri" panose="020F0502020204030204" pitchFamily="34" charset="0"/>
                        </a:rPr>
                        <a:t>2015 (2020/21)</a:t>
                      </a:r>
                    </a:p>
                  </a:txBody>
                  <a:tcPr marL="13143" marR="13143" marT="131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52069351"/>
                  </a:ext>
                </a:extLst>
              </a:tr>
              <a:tr h="236254">
                <a:tc>
                  <a:txBody>
                    <a:bodyPr/>
                    <a:lstStyle/>
                    <a:p>
                      <a:pPr algn="ctr" fontAlgn="b"/>
                      <a:r>
                        <a:rPr lang="en-US" sz="1200" b="0" i="0" u="none" strike="noStrike" dirty="0">
                          <a:effectLst/>
                          <a:latin typeface="Calibri" panose="020F0502020204030204" pitchFamily="34" charset="0"/>
                          <a:cs typeface="Calibri" panose="020F0502020204030204" pitchFamily="34" charset="0"/>
                        </a:rPr>
                        <a:t>2016 (2021/22)</a:t>
                      </a:r>
                    </a:p>
                  </a:txBody>
                  <a:tcPr marL="13143" marR="13143" marT="131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2.20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62082880"/>
                  </a:ext>
                </a:extLst>
              </a:tr>
              <a:tr h="236254">
                <a:tc>
                  <a:txBody>
                    <a:bodyPr/>
                    <a:lstStyle/>
                    <a:p>
                      <a:pPr algn="ctr" fontAlgn="b"/>
                      <a:r>
                        <a:rPr lang="en-US" sz="1200" b="0" i="0" u="none" strike="noStrike" dirty="0">
                          <a:effectLst/>
                          <a:latin typeface="Calibri" panose="020F0502020204030204" pitchFamily="34" charset="0"/>
                          <a:cs typeface="Calibri" panose="020F0502020204030204" pitchFamily="34" charset="0"/>
                        </a:rPr>
                        <a:t>2017 (2022/23)</a:t>
                      </a:r>
                    </a:p>
                  </a:txBody>
                  <a:tcPr marL="13143" marR="13143" marT="131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96395892"/>
                  </a:ext>
                </a:extLst>
              </a:tr>
              <a:tr h="236254">
                <a:tc>
                  <a:txBody>
                    <a:bodyPr/>
                    <a:lstStyle/>
                    <a:p>
                      <a:pPr algn="ctr" fontAlgn="b"/>
                      <a:r>
                        <a:rPr lang="en-US" sz="1200" b="0" i="0" u="none" strike="noStrike" dirty="0">
                          <a:effectLst/>
                          <a:latin typeface="Calibri" panose="020F0502020204030204" pitchFamily="34" charset="0"/>
                          <a:cs typeface="Calibri" panose="020F0502020204030204" pitchFamily="34" charset="0"/>
                        </a:rPr>
                        <a:t>2018 (2023/24)</a:t>
                      </a:r>
                    </a:p>
                  </a:txBody>
                  <a:tcPr marL="13143" marR="13143" marT="131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36617507"/>
                  </a:ext>
                </a:extLst>
              </a:tr>
              <a:tr h="236254">
                <a:tc>
                  <a:txBody>
                    <a:bodyPr/>
                    <a:lstStyle/>
                    <a:p>
                      <a:pPr algn="ctr" fontAlgn="b"/>
                      <a:r>
                        <a:rPr lang="en-US" sz="1200" b="0" i="0" u="none" strike="noStrike" dirty="0">
                          <a:effectLst/>
                          <a:latin typeface="Calibri" panose="020F0502020204030204" pitchFamily="34" charset="0"/>
                          <a:cs typeface="Calibri" panose="020F0502020204030204" pitchFamily="34" charset="0"/>
                        </a:rPr>
                        <a:t>2019 (2024/25)</a:t>
                      </a:r>
                    </a:p>
                  </a:txBody>
                  <a:tcPr marL="13143" marR="13143" marT="131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36394292"/>
                  </a:ext>
                </a:extLst>
              </a:tr>
              <a:tr h="236254">
                <a:tc>
                  <a:txBody>
                    <a:bodyPr/>
                    <a:lstStyle/>
                    <a:p>
                      <a:pPr algn="ctr" fontAlgn="b"/>
                      <a:r>
                        <a:rPr lang="en-US" sz="1200" b="0" i="0" u="none" strike="noStrike" dirty="0">
                          <a:effectLst/>
                          <a:latin typeface="Calibri" panose="020F0502020204030204" pitchFamily="34" charset="0"/>
                          <a:cs typeface="Calibri" panose="020F0502020204030204" pitchFamily="34" charset="0"/>
                        </a:rPr>
                        <a:t>2020 (2025/26)</a:t>
                      </a:r>
                    </a:p>
                  </a:txBody>
                  <a:tcPr marL="13143" marR="13143" marT="131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b"/>
                      <a:r>
                        <a:rPr lang="en-US" sz="1200" b="0" i="0" u="none" strike="noStrike" dirty="0">
                          <a:effectLst/>
                          <a:latin typeface="Arial" panose="020B0604020202020204" pitchFamily="34" charset="0"/>
                        </a:rPr>
                        <a:t>226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b"/>
                      <a:r>
                        <a:rPr lang="en-US" sz="1200" b="0" i="0" u="none" strike="noStrike" dirty="0">
                          <a:effectLst/>
                          <a:latin typeface="Arial" panose="020B0604020202020204" pitchFamily="34" charset="0"/>
                        </a:rPr>
                        <a:t>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b"/>
                      <a:r>
                        <a:rPr lang="en-US" sz="1200" b="0" i="0" u="none" strike="noStrike" dirty="0">
                          <a:effectLst/>
                          <a:latin typeface="Arial" panose="020B0604020202020204" pitchFamily="34" charset="0"/>
                        </a:rPr>
                        <a:t>1.61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411114627"/>
                  </a:ext>
                </a:extLst>
              </a:tr>
              <a:tr h="236254">
                <a:tc>
                  <a:txBody>
                    <a:bodyPr/>
                    <a:lstStyle/>
                    <a:p>
                      <a:pPr algn="ctr" fontAlgn="b"/>
                      <a:r>
                        <a:rPr lang="en-US" sz="1200" b="0" i="0" u="none" strike="noStrike" dirty="0">
                          <a:effectLst/>
                          <a:latin typeface="Calibri" panose="020F0502020204030204" pitchFamily="34" charset="0"/>
                          <a:cs typeface="Calibri" panose="020F0502020204030204" pitchFamily="34" charset="0"/>
                        </a:rPr>
                        <a:t>2021 (2026/27)</a:t>
                      </a:r>
                    </a:p>
                  </a:txBody>
                  <a:tcPr marL="13143" marR="13143" marT="131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0" i="0" u="none" strike="noStrike" dirty="0">
                          <a:effectLst/>
                          <a:latin typeface="Arial" panose="020B0604020202020204" pitchFamily="34" charset="0"/>
                        </a:rPr>
                        <a:t>289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0" i="0" u="none" strike="noStrike" dirty="0">
                          <a:effectLst/>
                          <a:latin typeface="Arial" panose="020B0604020202020204" pitchFamily="34" charset="0"/>
                        </a:rPr>
                        <a:t>376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0" i="0" u="none" strike="noStrike" dirty="0">
                          <a:effectLst/>
                          <a:latin typeface="Arial" panose="020B0604020202020204" pitchFamily="34" charset="0"/>
                        </a:rPr>
                        <a:t>1.30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871151369"/>
                  </a:ext>
                </a:extLst>
              </a:tr>
              <a:tr h="236254">
                <a:tc>
                  <a:txBody>
                    <a:bodyPr/>
                    <a:lstStyle/>
                    <a:p>
                      <a:pPr algn="ctr" fontAlgn="b"/>
                      <a:r>
                        <a:rPr lang="en-US" sz="1200" b="0" i="0" u="none" strike="noStrike" dirty="0">
                          <a:effectLst/>
                          <a:latin typeface="Calibri" panose="020F0502020204030204" pitchFamily="34" charset="0"/>
                          <a:cs typeface="Calibri" panose="020F0502020204030204" pitchFamily="34" charset="0"/>
                        </a:rPr>
                        <a:t>2022 (2027/28)</a:t>
                      </a:r>
                    </a:p>
                  </a:txBody>
                  <a:tcPr marL="13143" marR="13143" marT="131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0" i="0" u="none" strike="noStrike" dirty="0">
                          <a:effectLst/>
                          <a:latin typeface="Arial" panose="020B0604020202020204" pitchFamily="34" charset="0"/>
                        </a:rPr>
                        <a:t>368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0" i="0" u="none" strike="noStrike" dirty="0">
                          <a:effectLst/>
                          <a:latin typeface="Arial" panose="020B0604020202020204" pitchFamily="34" charset="0"/>
                        </a:rPr>
                        <a:t>400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0" i="0" u="none" strike="noStrike" dirty="0">
                          <a:effectLst/>
                          <a:latin typeface="Arial" panose="020B0604020202020204" pitchFamily="34" charset="0"/>
                        </a:rPr>
                        <a:t>1.09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019821033"/>
                  </a:ext>
                </a:extLst>
              </a:tr>
              <a:tr h="236254">
                <a:tc>
                  <a:txBody>
                    <a:bodyPr/>
                    <a:lstStyle/>
                    <a:p>
                      <a:pPr algn="ctr" fontAlgn="b"/>
                      <a:r>
                        <a:rPr lang="en-US" sz="1200" b="0" i="0" u="none" strike="noStrike" dirty="0">
                          <a:effectLst/>
                          <a:latin typeface="Calibri" panose="020F0502020204030204" pitchFamily="34" charset="0"/>
                          <a:cs typeface="Calibri" panose="020F0502020204030204" pitchFamily="34" charset="0"/>
                        </a:rPr>
                        <a:t>2023 (2028/29)</a:t>
                      </a:r>
                    </a:p>
                  </a:txBody>
                  <a:tcPr marL="13143" marR="13143" marT="131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0" i="0" u="none" strike="noStrike" dirty="0">
                          <a:effectLst/>
                          <a:latin typeface="Arial" panose="020B0604020202020204" pitchFamily="34" charset="0"/>
                        </a:rPr>
                        <a:t>396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0" i="0" u="none" strike="noStrike" dirty="0">
                          <a:effectLst/>
                          <a:latin typeface="Arial" panose="020B0604020202020204" pitchFamily="34" charset="0"/>
                        </a:rPr>
                        <a:t>428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0" i="0" u="none" strike="noStrike" dirty="0">
                          <a:effectLst/>
                          <a:latin typeface="Arial" panose="020B060402020202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035558791"/>
                  </a:ext>
                </a:extLst>
              </a:tr>
              <a:tr h="236254">
                <a:tc>
                  <a:txBody>
                    <a:bodyPr/>
                    <a:lstStyle/>
                    <a:p>
                      <a:pPr algn="ctr" fontAlgn="b"/>
                      <a:r>
                        <a:rPr lang="en-US" sz="1200" b="0" i="0" u="none" strike="noStrike" dirty="0">
                          <a:effectLst/>
                          <a:latin typeface="Calibri" panose="020F0502020204030204" pitchFamily="34" charset="0"/>
                          <a:cs typeface="Calibri" panose="020F0502020204030204" pitchFamily="34" charset="0"/>
                        </a:rPr>
                        <a:t>2024 (2029/30)</a:t>
                      </a:r>
                    </a:p>
                  </a:txBody>
                  <a:tcPr marL="13143" marR="13143" marT="131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0" i="0" u="none" strike="noStrike" dirty="0">
                          <a:effectLst/>
                          <a:latin typeface="Arial" panose="020B0604020202020204" pitchFamily="34" charset="0"/>
                        </a:rPr>
                        <a:t>527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0" i="0" u="none" strike="noStrike" dirty="0">
                          <a:effectLst/>
                          <a:latin typeface="Arial" panose="020B0604020202020204" pitchFamily="34" charset="0"/>
                        </a:rPr>
                        <a:t>460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b"/>
                      <a:r>
                        <a:rPr lang="en-US" sz="1200" b="0" i="0" u="none" strike="noStrike" dirty="0">
                          <a:effectLst/>
                          <a:latin typeface="Arial" panose="020B0604020202020204" pitchFamily="34" charset="0"/>
                        </a:rPr>
                        <a:t>0.87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653037983"/>
                  </a:ext>
                </a:extLst>
              </a:tr>
            </a:tbl>
          </a:graphicData>
        </a:graphic>
      </p:graphicFrame>
      <p:sp>
        <p:nvSpPr>
          <p:cNvPr id="2" name="TextBox 1">
            <a:extLst>
              <a:ext uri="{FF2B5EF4-FFF2-40B4-BE49-F238E27FC236}">
                <a16:creationId xmlns:a16="http://schemas.microsoft.com/office/drawing/2014/main" id="{E9F7A364-6863-4653-AE02-8A599557F6A0}"/>
              </a:ext>
            </a:extLst>
          </p:cNvPr>
          <p:cNvSpPr txBox="1"/>
          <p:nvPr/>
        </p:nvSpPr>
        <p:spPr>
          <a:xfrm>
            <a:off x="0" y="6103981"/>
            <a:ext cx="2832827" cy="246221"/>
          </a:xfrm>
          <a:prstGeom prst="rect">
            <a:avLst/>
          </a:prstGeom>
          <a:noFill/>
        </p:spPr>
        <p:txBody>
          <a:bodyPr wrap="none" rtlCol="0">
            <a:spAutoFit/>
          </a:bodyPr>
          <a:lstStyle/>
          <a:p>
            <a:r>
              <a:rPr lang="en-US" sz="1000" i="1" dirty="0">
                <a:solidFill>
                  <a:schemeClr val="bg1">
                    <a:lumMod val="65000"/>
                  </a:schemeClr>
                </a:solidFill>
              </a:rPr>
              <a:t>Source: Texas Dept. of Health and Human Services </a:t>
            </a:r>
          </a:p>
        </p:txBody>
      </p:sp>
      <p:graphicFrame>
        <p:nvGraphicFramePr>
          <p:cNvPr id="8" name="Chart 7">
            <a:extLst>
              <a:ext uri="{FF2B5EF4-FFF2-40B4-BE49-F238E27FC236}">
                <a16:creationId xmlns:a16="http://schemas.microsoft.com/office/drawing/2014/main" id="{D9ECB038-25AD-4E69-853A-8BF085B3FAD0}"/>
              </a:ext>
            </a:extLst>
          </p:cNvPr>
          <p:cNvGraphicFramePr/>
          <p:nvPr>
            <p:extLst>
              <p:ext uri="{D42A27DB-BD31-4B8C-83A1-F6EECF244321}">
                <p14:modId xmlns:p14="http://schemas.microsoft.com/office/powerpoint/2010/main" val="4077414319"/>
              </p:ext>
            </p:extLst>
          </p:nvPr>
        </p:nvGraphicFramePr>
        <p:xfrm>
          <a:off x="257665" y="771173"/>
          <a:ext cx="6414597" cy="38319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3471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4"/>
          </p:nvPr>
        </p:nvSpPr>
        <p:spPr/>
        <p:txBody>
          <a:bodyPr/>
          <a:lstStyle/>
          <a:p>
            <a:fld id="{010974C9-39F3-3947-8B5D-BF1F533E6409}" type="slidenum">
              <a:rPr lang="en-US" sz="1000" smtClean="0"/>
              <a:pPr/>
              <a:t>29</a:t>
            </a:fld>
            <a:endParaRPr lang="en-US" sz="1000" dirty="0"/>
          </a:p>
        </p:txBody>
      </p:sp>
      <p:sp>
        <p:nvSpPr>
          <p:cNvPr id="5" name="TextBox 4">
            <a:extLst>
              <a:ext uri="{FF2B5EF4-FFF2-40B4-BE49-F238E27FC236}">
                <a16:creationId xmlns:a16="http://schemas.microsoft.com/office/drawing/2014/main" id="{0AAC03C0-CA90-4797-9F61-561D869F198E}"/>
              </a:ext>
            </a:extLst>
          </p:cNvPr>
          <p:cNvSpPr txBox="1">
            <a:spLocks noChangeArrowheads="1"/>
          </p:cNvSpPr>
          <p:nvPr/>
        </p:nvSpPr>
        <p:spPr bwMode="auto">
          <a:xfrm>
            <a:off x="9087955" y="2452175"/>
            <a:ext cx="23587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457109"/>
            <a:r>
              <a:rPr lang="en-US" altLang="en-US" sz="1000" b="1" i="1" dirty="0">
                <a:solidFill>
                  <a:srgbClr val="000000"/>
                </a:solidFill>
                <a:latin typeface="Calibri" panose="020F0502020204030204" pitchFamily="34" charset="0"/>
              </a:rPr>
              <a:t>Yellow box </a:t>
            </a:r>
            <a:r>
              <a:rPr lang="en-US" altLang="en-US" sz="1000" i="1" dirty="0">
                <a:solidFill>
                  <a:srgbClr val="000000"/>
                </a:solidFill>
                <a:latin typeface="Calibri" panose="020F0502020204030204" pitchFamily="34" charset="0"/>
              </a:rPr>
              <a:t>= largest grade per year</a:t>
            </a:r>
          </a:p>
          <a:p>
            <a:pPr algn="r" defTabSz="457109"/>
            <a:r>
              <a:rPr lang="en-US" altLang="en-US" sz="1000" b="1" i="1" dirty="0">
                <a:solidFill>
                  <a:srgbClr val="000000"/>
                </a:solidFill>
                <a:latin typeface="Calibri" panose="020F0502020204030204" pitchFamily="34" charset="0"/>
              </a:rPr>
              <a:t>Green box </a:t>
            </a:r>
            <a:r>
              <a:rPr lang="en-US" altLang="en-US" sz="1000" i="1" dirty="0">
                <a:solidFill>
                  <a:srgbClr val="000000"/>
                </a:solidFill>
                <a:latin typeface="Calibri" panose="020F0502020204030204" pitchFamily="34" charset="0"/>
              </a:rPr>
              <a:t>= second largest grade per year</a:t>
            </a:r>
          </a:p>
        </p:txBody>
      </p:sp>
      <p:sp>
        <p:nvSpPr>
          <p:cNvPr id="9" name="Rectangle 8">
            <a:extLst>
              <a:ext uri="{FF2B5EF4-FFF2-40B4-BE49-F238E27FC236}">
                <a16:creationId xmlns:a16="http://schemas.microsoft.com/office/drawing/2014/main" id="{1D429642-C553-402D-BAD8-6A3C0389C2BF}"/>
              </a:ext>
            </a:extLst>
          </p:cNvPr>
          <p:cNvSpPr/>
          <p:nvPr/>
        </p:nvSpPr>
        <p:spPr>
          <a:xfrm>
            <a:off x="887466" y="172600"/>
            <a:ext cx="3633559" cy="424732"/>
          </a:xfrm>
          <a:prstGeom prst="rect">
            <a:avLst/>
          </a:prstGeom>
        </p:spPr>
        <p:txBody>
          <a:bodyPr wrap="none" anchor="ctr">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400" dirty="0">
                <a:solidFill>
                  <a:prstClr val="black"/>
                </a:solidFill>
                <a:latin typeface="GT Walsheim"/>
              </a:rPr>
              <a:t>Annual Enrollment Changes</a:t>
            </a:r>
            <a:endParaRPr kumimoji="0" lang="en-US" sz="2400" b="0" i="0" u="none" strike="noStrike" kern="1200" cap="none" spc="0" normalizeH="0" baseline="0" noProof="0" dirty="0">
              <a:ln>
                <a:noFill/>
              </a:ln>
              <a:solidFill>
                <a:prstClr val="black"/>
              </a:solidFill>
              <a:effectLst/>
              <a:uLnTx/>
              <a:uFillTx/>
              <a:latin typeface="GT Walsheim"/>
              <a:ea typeface="+mn-ea"/>
              <a:cs typeface="+mn-cs"/>
            </a:endParaRPr>
          </a:p>
        </p:txBody>
      </p:sp>
      <p:sp>
        <p:nvSpPr>
          <p:cNvPr id="10" name="Content Placeholder 2">
            <a:extLst>
              <a:ext uri="{FF2B5EF4-FFF2-40B4-BE49-F238E27FC236}">
                <a16:creationId xmlns:a16="http://schemas.microsoft.com/office/drawing/2014/main" id="{CEFBAF62-8BFA-4157-BDEB-7166FEFFB8E1}"/>
              </a:ext>
            </a:extLst>
          </p:cNvPr>
          <p:cNvSpPr txBox="1">
            <a:spLocks/>
          </p:cNvSpPr>
          <p:nvPr/>
        </p:nvSpPr>
        <p:spPr>
          <a:xfrm>
            <a:off x="4124398" y="5485468"/>
            <a:ext cx="3943199" cy="815608"/>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highest cohort occurred in Kindergarten</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Additional grades with higher cohorts include 1</a:t>
            </a:r>
            <a:r>
              <a:rPr lang="en-US" sz="1400" baseline="30000" dirty="0">
                <a:solidFill>
                  <a:prstClr val="black"/>
                </a:solidFill>
                <a:latin typeface="Arial" panose="020B0604020202020204" pitchFamily="34" charset="0"/>
                <a:cs typeface="Arial" panose="020B0604020202020204" pitchFamily="34" charset="0"/>
              </a:rPr>
              <a:t>st</a:t>
            </a:r>
            <a:r>
              <a:rPr lang="en-US" sz="1400" dirty="0">
                <a:solidFill>
                  <a:prstClr val="black"/>
                </a:solidFill>
                <a:latin typeface="Arial" panose="020B0604020202020204" pitchFamily="34" charset="0"/>
                <a:cs typeface="Arial" panose="020B0604020202020204" pitchFamily="34" charset="0"/>
              </a:rPr>
              <a:t>, 2</a:t>
            </a:r>
            <a:r>
              <a:rPr lang="en-US" sz="1400" baseline="30000" dirty="0">
                <a:solidFill>
                  <a:prstClr val="black"/>
                </a:solidFill>
                <a:latin typeface="Arial" panose="020B0604020202020204" pitchFamily="34" charset="0"/>
                <a:cs typeface="Arial" panose="020B0604020202020204" pitchFamily="34" charset="0"/>
              </a:rPr>
              <a:t>nd</a:t>
            </a:r>
            <a:r>
              <a:rPr lang="en-US" sz="1400" dirty="0">
                <a:solidFill>
                  <a:prstClr val="black"/>
                </a:solidFill>
                <a:latin typeface="Arial" panose="020B0604020202020204" pitchFamily="34" charset="0"/>
                <a:cs typeface="Arial" panose="020B0604020202020204" pitchFamily="34" charset="0"/>
              </a:rPr>
              <a:t>, and 9</a:t>
            </a:r>
            <a:r>
              <a:rPr lang="en-US" sz="1400" baseline="30000" dirty="0">
                <a:solidFill>
                  <a:prstClr val="black"/>
                </a:solidFill>
                <a:latin typeface="Arial" panose="020B0604020202020204" pitchFamily="34" charset="0"/>
                <a:cs typeface="Arial" panose="020B0604020202020204" pitchFamily="34" charset="0"/>
              </a:rPr>
              <a:t>th</a:t>
            </a:r>
            <a:r>
              <a:rPr lang="en-US" sz="1400" dirty="0">
                <a:solidFill>
                  <a:prstClr val="black"/>
                </a:solidFill>
                <a:latin typeface="Arial" panose="020B0604020202020204" pitchFamily="34" charset="0"/>
                <a:cs typeface="Arial" panose="020B0604020202020204" pitchFamily="34" charset="0"/>
              </a:rPr>
              <a:t> grades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6" name="Table 5">
            <a:extLst>
              <a:ext uri="{FF2B5EF4-FFF2-40B4-BE49-F238E27FC236}">
                <a16:creationId xmlns:a16="http://schemas.microsoft.com/office/drawing/2014/main" id="{5E47F58C-2447-446B-A520-3858F1A66A77}"/>
              </a:ext>
            </a:extLst>
          </p:cNvPr>
          <p:cNvGraphicFramePr>
            <a:graphicFrameLocks noGrp="1"/>
          </p:cNvGraphicFramePr>
          <p:nvPr>
            <p:extLst>
              <p:ext uri="{D42A27DB-BD31-4B8C-83A1-F6EECF244321}">
                <p14:modId xmlns:p14="http://schemas.microsoft.com/office/powerpoint/2010/main" val="4135086871"/>
              </p:ext>
            </p:extLst>
          </p:nvPr>
        </p:nvGraphicFramePr>
        <p:xfrm>
          <a:off x="984252" y="877094"/>
          <a:ext cx="10368697" cy="1497805"/>
        </p:xfrm>
        <a:graphic>
          <a:graphicData uri="http://schemas.openxmlformats.org/drawingml/2006/table">
            <a:tbl>
              <a:tblPr/>
              <a:tblGrid>
                <a:gridCol w="784714">
                  <a:extLst>
                    <a:ext uri="{9D8B030D-6E8A-4147-A177-3AD203B41FA5}">
                      <a16:colId xmlns:a16="http://schemas.microsoft.com/office/drawing/2014/main" val="1545028231"/>
                    </a:ext>
                  </a:extLst>
                </a:gridCol>
                <a:gridCol w="533606">
                  <a:extLst>
                    <a:ext uri="{9D8B030D-6E8A-4147-A177-3AD203B41FA5}">
                      <a16:colId xmlns:a16="http://schemas.microsoft.com/office/drawing/2014/main" val="1934588869"/>
                    </a:ext>
                  </a:extLst>
                </a:gridCol>
                <a:gridCol w="533606">
                  <a:extLst>
                    <a:ext uri="{9D8B030D-6E8A-4147-A177-3AD203B41FA5}">
                      <a16:colId xmlns:a16="http://schemas.microsoft.com/office/drawing/2014/main" val="508954192"/>
                    </a:ext>
                  </a:extLst>
                </a:gridCol>
                <a:gridCol w="533606">
                  <a:extLst>
                    <a:ext uri="{9D8B030D-6E8A-4147-A177-3AD203B41FA5}">
                      <a16:colId xmlns:a16="http://schemas.microsoft.com/office/drawing/2014/main" val="1836220233"/>
                    </a:ext>
                  </a:extLst>
                </a:gridCol>
                <a:gridCol w="533606">
                  <a:extLst>
                    <a:ext uri="{9D8B030D-6E8A-4147-A177-3AD203B41FA5}">
                      <a16:colId xmlns:a16="http://schemas.microsoft.com/office/drawing/2014/main" val="871775026"/>
                    </a:ext>
                  </a:extLst>
                </a:gridCol>
                <a:gridCol w="533606">
                  <a:extLst>
                    <a:ext uri="{9D8B030D-6E8A-4147-A177-3AD203B41FA5}">
                      <a16:colId xmlns:a16="http://schemas.microsoft.com/office/drawing/2014/main" val="1774722253"/>
                    </a:ext>
                  </a:extLst>
                </a:gridCol>
                <a:gridCol w="533606">
                  <a:extLst>
                    <a:ext uri="{9D8B030D-6E8A-4147-A177-3AD203B41FA5}">
                      <a16:colId xmlns:a16="http://schemas.microsoft.com/office/drawing/2014/main" val="3830454605"/>
                    </a:ext>
                  </a:extLst>
                </a:gridCol>
                <a:gridCol w="533606">
                  <a:extLst>
                    <a:ext uri="{9D8B030D-6E8A-4147-A177-3AD203B41FA5}">
                      <a16:colId xmlns:a16="http://schemas.microsoft.com/office/drawing/2014/main" val="233115979"/>
                    </a:ext>
                  </a:extLst>
                </a:gridCol>
                <a:gridCol w="533606">
                  <a:extLst>
                    <a:ext uri="{9D8B030D-6E8A-4147-A177-3AD203B41FA5}">
                      <a16:colId xmlns:a16="http://schemas.microsoft.com/office/drawing/2014/main" val="1649002151"/>
                    </a:ext>
                  </a:extLst>
                </a:gridCol>
                <a:gridCol w="533606">
                  <a:extLst>
                    <a:ext uri="{9D8B030D-6E8A-4147-A177-3AD203B41FA5}">
                      <a16:colId xmlns:a16="http://schemas.microsoft.com/office/drawing/2014/main" val="2537873726"/>
                    </a:ext>
                  </a:extLst>
                </a:gridCol>
                <a:gridCol w="533606">
                  <a:extLst>
                    <a:ext uri="{9D8B030D-6E8A-4147-A177-3AD203B41FA5}">
                      <a16:colId xmlns:a16="http://schemas.microsoft.com/office/drawing/2014/main" val="3637885249"/>
                    </a:ext>
                  </a:extLst>
                </a:gridCol>
                <a:gridCol w="533606">
                  <a:extLst>
                    <a:ext uri="{9D8B030D-6E8A-4147-A177-3AD203B41FA5}">
                      <a16:colId xmlns:a16="http://schemas.microsoft.com/office/drawing/2014/main" val="4119242882"/>
                    </a:ext>
                  </a:extLst>
                </a:gridCol>
                <a:gridCol w="533606">
                  <a:extLst>
                    <a:ext uri="{9D8B030D-6E8A-4147-A177-3AD203B41FA5}">
                      <a16:colId xmlns:a16="http://schemas.microsoft.com/office/drawing/2014/main" val="1635876713"/>
                    </a:ext>
                  </a:extLst>
                </a:gridCol>
                <a:gridCol w="533606">
                  <a:extLst>
                    <a:ext uri="{9D8B030D-6E8A-4147-A177-3AD203B41FA5}">
                      <a16:colId xmlns:a16="http://schemas.microsoft.com/office/drawing/2014/main" val="1842597707"/>
                    </a:ext>
                  </a:extLst>
                </a:gridCol>
                <a:gridCol w="533606">
                  <a:extLst>
                    <a:ext uri="{9D8B030D-6E8A-4147-A177-3AD203B41FA5}">
                      <a16:colId xmlns:a16="http://schemas.microsoft.com/office/drawing/2014/main" val="3775736554"/>
                    </a:ext>
                  </a:extLst>
                </a:gridCol>
                <a:gridCol w="533606">
                  <a:extLst>
                    <a:ext uri="{9D8B030D-6E8A-4147-A177-3AD203B41FA5}">
                      <a16:colId xmlns:a16="http://schemas.microsoft.com/office/drawing/2014/main" val="3292156984"/>
                    </a:ext>
                  </a:extLst>
                </a:gridCol>
                <a:gridCol w="533606">
                  <a:extLst>
                    <a:ext uri="{9D8B030D-6E8A-4147-A177-3AD203B41FA5}">
                      <a16:colId xmlns:a16="http://schemas.microsoft.com/office/drawing/2014/main" val="981454404"/>
                    </a:ext>
                  </a:extLst>
                </a:gridCol>
                <a:gridCol w="502218">
                  <a:extLst>
                    <a:ext uri="{9D8B030D-6E8A-4147-A177-3AD203B41FA5}">
                      <a16:colId xmlns:a16="http://schemas.microsoft.com/office/drawing/2014/main" val="1912314696"/>
                    </a:ext>
                  </a:extLst>
                </a:gridCol>
                <a:gridCol w="544069">
                  <a:extLst>
                    <a:ext uri="{9D8B030D-6E8A-4147-A177-3AD203B41FA5}">
                      <a16:colId xmlns:a16="http://schemas.microsoft.com/office/drawing/2014/main" val="3106164582"/>
                    </a:ext>
                  </a:extLst>
                </a:gridCol>
              </a:tblGrid>
              <a:tr h="436860">
                <a:tc>
                  <a:txBody>
                    <a:bodyPr/>
                    <a:lstStyle/>
                    <a:p>
                      <a:pPr algn="ctr" fontAlgn="b"/>
                      <a:r>
                        <a:rPr lang="en-US" sz="1200" b="1" i="0" u="none" strike="noStrike" dirty="0">
                          <a:solidFill>
                            <a:srgbClr val="000000"/>
                          </a:solidFill>
                          <a:effectLst/>
                          <a:latin typeface="Calibri" panose="020F0502020204030204" pitchFamily="34" charset="0"/>
                        </a:rPr>
                        <a:t>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dirty="0">
                          <a:solidFill>
                            <a:srgbClr val="000000"/>
                          </a:solidFill>
                          <a:effectLst/>
                          <a:latin typeface="Calibri" panose="020F0502020204030204" pitchFamily="34" charset="0"/>
                        </a:rPr>
                        <a:t>EE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PK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2nd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3rd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4th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5th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6th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7th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8th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9th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10th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11th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12th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dirty="0">
                          <a:solidFill>
                            <a:srgbClr val="000000"/>
                          </a:solidFill>
                          <a:effectLst/>
                          <a:latin typeface="Calibri" panose="020F0502020204030204" pitchFamily="34" charset="0"/>
                        </a:rPr>
                        <a:t>Total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24348852"/>
                  </a:ext>
                </a:extLst>
              </a:tr>
              <a:tr h="212189">
                <a:tc>
                  <a:txBody>
                    <a:bodyPr/>
                    <a:lstStyle/>
                    <a:p>
                      <a:pPr algn="ctr" fontAlgn="b"/>
                      <a:r>
                        <a:rPr lang="en-US" sz="1200" b="0" i="0" u="none" strike="noStrike">
                          <a:solidFill>
                            <a:srgbClr val="000000"/>
                          </a:solidFill>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dirty="0">
                          <a:effectLst/>
                          <a:latin typeface="Calibri" panose="020F0502020204030204" pitchFamily="34" charset="0"/>
                        </a:rPr>
                        <a:t>241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dirty="0">
                          <a:effectLst/>
                          <a:latin typeface="Calibri" panose="020F0502020204030204" pitchFamily="34" charset="0"/>
                        </a:rPr>
                        <a:t>244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192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141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2,885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580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4453728"/>
                  </a:ext>
                </a:extLst>
              </a:tr>
              <a:tr h="212189">
                <a:tc>
                  <a:txBody>
                    <a:bodyPr/>
                    <a:lstStyle/>
                    <a:p>
                      <a:pPr algn="ctr" fontAlgn="b"/>
                      <a:r>
                        <a:rPr lang="en-US" sz="1200" b="0" i="0" u="none" strike="noStrike">
                          <a:solidFill>
                            <a:srgbClr val="000000"/>
                          </a:solidFill>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dirty="0">
                          <a:effectLst/>
                          <a:latin typeface="Calibri" panose="020F0502020204030204" pitchFamily="34" charset="0"/>
                        </a:rPr>
                        <a:t>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dirty="0">
                          <a:effectLst/>
                          <a:latin typeface="Calibri" panose="020F0502020204030204" pitchFamily="34" charset="0"/>
                        </a:rPr>
                        <a:t>267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197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3,364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479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5457287"/>
                  </a:ext>
                </a:extLst>
              </a:tr>
              <a:tr h="212189">
                <a:tc>
                  <a:txBody>
                    <a:bodyPr/>
                    <a:lstStyle/>
                    <a:p>
                      <a:pPr algn="ctr" fontAlgn="b"/>
                      <a:r>
                        <a:rPr lang="en-US" sz="1200" b="0" i="0" u="none" strike="noStrike">
                          <a:solidFill>
                            <a:srgbClr val="000000"/>
                          </a:solidFill>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dirty="0">
                          <a:effectLst/>
                          <a:latin typeface="Calibri" panose="020F0502020204030204" pitchFamily="34" charset="0"/>
                        </a:rPr>
                        <a:t>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dirty="0">
                          <a:effectLst/>
                          <a:latin typeface="Calibri" panose="020F0502020204030204" pitchFamily="34" charset="0"/>
                        </a:rPr>
                        <a:t>297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280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3,713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349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1903859"/>
                  </a:ext>
                </a:extLst>
              </a:tr>
              <a:tr h="212189">
                <a:tc>
                  <a:txBody>
                    <a:bodyPr/>
                    <a:lstStyle/>
                    <a:p>
                      <a:pPr algn="ctr" fontAlgn="b"/>
                      <a:r>
                        <a:rPr lang="en-US" sz="1200" b="0" i="0" u="none" strike="noStrike">
                          <a:solidFill>
                            <a:srgbClr val="000000"/>
                          </a:solidFill>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dirty="0">
                          <a:effectLst/>
                          <a:latin typeface="Calibri" panose="020F0502020204030204" pitchFamily="34" charset="0"/>
                        </a:rPr>
                        <a:t>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dirty="0">
                          <a:effectLst/>
                          <a:latin typeface="Calibri" panose="020F0502020204030204" pitchFamily="34" charset="0"/>
                        </a:rPr>
                        <a:t>329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4,154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441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3450487"/>
                  </a:ext>
                </a:extLst>
              </a:tr>
              <a:tr h="212189">
                <a:tc>
                  <a:txBody>
                    <a:bodyPr/>
                    <a:lstStyle/>
                    <a:p>
                      <a:pPr algn="ctr" fontAlgn="b"/>
                      <a:r>
                        <a:rPr lang="en-US" sz="1200" b="0" i="0" u="none" strike="noStrike">
                          <a:solidFill>
                            <a:srgbClr val="000000"/>
                          </a:solidFill>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dirty="0">
                          <a:effectLst/>
                          <a:latin typeface="Calibri" panose="020F0502020204030204" pitchFamily="34" charset="0"/>
                        </a:rPr>
                        <a:t>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dirty="0">
                          <a:effectLst/>
                          <a:latin typeface="Calibri" panose="020F0502020204030204" pitchFamily="34" charset="0"/>
                        </a:rPr>
                        <a:t>382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352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dirty="0">
                          <a:effectLst/>
                          <a:latin typeface="Calibri" panose="020F0502020204030204" pitchFamily="34" charset="0"/>
                        </a:rPr>
                        <a:t>308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buNone/>
                      </a:pPr>
                      <a:r>
                        <a:rPr lang="en-US" sz="1200" b="0" i="0" u="none" strike="noStrike" dirty="0">
                          <a:effectLst/>
                          <a:latin typeface="Calibri" panose="020F0502020204030204" pitchFamily="34" charset="0"/>
                        </a:rPr>
                        <a:t>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buNone/>
                      </a:pPr>
                      <a:r>
                        <a:rPr lang="en-US" sz="1200" b="0" i="0" u="none" strike="noStrike" dirty="0">
                          <a:effectLst/>
                          <a:latin typeface="Calibri" panose="020F0502020204030204" pitchFamily="34" charset="0"/>
                        </a:rPr>
                        <a:t>256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buNone/>
                      </a:pPr>
                      <a:r>
                        <a:rPr lang="en-US" sz="1200" b="0" i="0" u="none" strike="noStrike" dirty="0">
                          <a:effectLst/>
                          <a:latin typeface="Calibri" panose="020F0502020204030204" pitchFamily="34" charset="0"/>
                        </a:rPr>
                        <a:t>4,529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buNone/>
                      </a:pPr>
                      <a:r>
                        <a:rPr lang="en-US" sz="1200" b="0" i="0" u="none" strike="noStrike">
                          <a:effectLst/>
                          <a:latin typeface="Calibri" panose="020F0502020204030204" pitchFamily="34" charset="0"/>
                        </a:rPr>
                        <a:t>375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dirty="0">
                          <a:effectLst/>
                          <a:latin typeface="Calibri" panose="020F0502020204030204" pitchFamily="34"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988107794"/>
                  </a:ext>
                </a:extLst>
              </a:tr>
            </a:tbl>
          </a:graphicData>
        </a:graphic>
      </p:graphicFrame>
      <p:graphicFrame>
        <p:nvGraphicFramePr>
          <p:cNvPr id="7" name="Table 6">
            <a:extLst>
              <a:ext uri="{FF2B5EF4-FFF2-40B4-BE49-F238E27FC236}">
                <a16:creationId xmlns:a16="http://schemas.microsoft.com/office/drawing/2014/main" id="{82E8CD4E-3A36-4FCA-809E-00FA904AB798}"/>
              </a:ext>
            </a:extLst>
          </p:cNvPr>
          <p:cNvGraphicFramePr>
            <a:graphicFrameLocks noGrp="1"/>
          </p:cNvGraphicFramePr>
          <p:nvPr>
            <p:extLst>
              <p:ext uri="{D42A27DB-BD31-4B8C-83A1-F6EECF244321}">
                <p14:modId xmlns:p14="http://schemas.microsoft.com/office/powerpoint/2010/main" val="3775073203"/>
              </p:ext>
            </p:extLst>
          </p:nvPr>
        </p:nvGraphicFramePr>
        <p:xfrm>
          <a:off x="984251" y="4112923"/>
          <a:ext cx="10368693" cy="1321019"/>
        </p:xfrm>
        <a:graphic>
          <a:graphicData uri="http://schemas.openxmlformats.org/drawingml/2006/table">
            <a:tbl>
              <a:tblPr/>
              <a:tblGrid>
                <a:gridCol w="746547">
                  <a:extLst>
                    <a:ext uri="{9D8B030D-6E8A-4147-A177-3AD203B41FA5}">
                      <a16:colId xmlns:a16="http://schemas.microsoft.com/office/drawing/2014/main" val="3913875151"/>
                    </a:ext>
                  </a:extLst>
                </a:gridCol>
                <a:gridCol w="507651">
                  <a:extLst>
                    <a:ext uri="{9D8B030D-6E8A-4147-A177-3AD203B41FA5}">
                      <a16:colId xmlns:a16="http://schemas.microsoft.com/office/drawing/2014/main" val="3318453054"/>
                    </a:ext>
                  </a:extLst>
                </a:gridCol>
                <a:gridCol w="507651">
                  <a:extLst>
                    <a:ext uri="{9D8B030D-6E8A-4147-A177-3AD203B41FA5}">
                      <a16:colId xmlns:a16="http://schemas.microsoft.com/office/drawing/2014/main" val="3337343453"/>
                    </a:ext>
                  </a:extLst>
                </a:gridCol>
                <a:gridCol w="507651">
                  <a:extLst>
                    <a:ext uri="{9D8B030D-6E8A-4147-A177-3AD203B41FA5}">
                      <a16:colId xmlns:a16="http://schemas.microsoft.com/office/drawing/2014/main" val="2210591262"/>
                    </a:ext>
                  </a:extLst>
                </a:gridCol>
                <a:gridCol w="507651">
                  <a:extLst>
                    <a:ext uri="{9D8B030D-6E8A-4147-A177-3AD203B41FA5}">
                      <a16:colId xmlns:a16="http://schemas.microsoft.com/office/drawing/2014/main" val="3376694974"/>
                    </a:ext>
                  </a:extLst>
                </a:gridCol>
                <a:gridCol w="507651">
                  <a:extLst>
                    <a:ext uri="{9D8B030D-6E8A-4147-A177-3AD203B41FA5}">
                      <a16:colId xmlns:a16="http://schemas.microsoft.com/office/drawing/2014/main" val="846528063"/>
                    </a:ext>
                  </a:extLst>
                </a:gridCol>
                <a:gridCol w="507651">
                  <a:extLst>
                    <a:ext uri="{9D8B030D-6E8A-4147-A177-3AD203B41FA5}">
                      <a16:colId xmlns:a16="http://schemas.microsoft.com/office/drawing/2014/main" val="731580732"/>
                    </a:ext>
                  </a:extLst>
                </a:gridCol>
                <a:gridCol w="507651">
                  <a:extLst>
                    <a:ext uri="{9D8B030D-6E8A-4147-A177-3AD203B41FA5}">
                      <a16:colId xmlns:a16="http://schemas.microsoft.com/office/drawing/2014/main" val="3464536332"/>
                    </a:ext>
                  </a:extLst>
                </a:gridCol>
                <a:gridCol w="507651">
                  <a:extLst>
                    <a:ext uri="{9D8B030D-6E8A-4147-A177-3AD203B41FA5}">
                      <a16:colId xmlns:a16="http://schemas.microsoft.com/office/drawing/2014/main" val="3793071004"/>
                    </a:ext>
                  </a:extLst>
                </a:gridCol>
                <a:gridCol w="507651">
                  <a:extLst>
                    <a:ext uri="{9D8B030D-6E8A-4147-A177-3AD203B41FA5}">
                      <a16:colId xmlns:a16="http://schemas.microsoft.com/office/drawing/2014/main" val="3042677975"/>
                    </a:ext>
                  </a:extLst>
                </a:gridCol>
                <a:gridCol w="507651">
                  <a:extLst>
                    <a:ext uri="{9D8B030D-6E8A-4147-A177-3AD203B41FA5}">
                      <a16:colId xmlns:a16="http://schemas.microsoft.com/office/drawing/2014/main" val="340744387"/>
                    </a:ext>
                  </a:extLst>
                </a:gridCol>
                <a:gridCol w="507651">
                  <a:extLst>
                    <a:ext uri="{9D8B030D-6E8A-4147-A177-3AD203B41FA5}">
                      <a16:colId xmlns:a16="http://schemas.microsoft.com/office/drawing/2014/main" val="1933334498"/>
                    </a:ext>
                  </a:extLst>
                </a:gridCol>
                <a:gridCol w="507651">
                  <a:extLst>
                    <a:ext uri="{9D8B030D-6E8A-4147-A177-3AD203B41FA5}">
                      <a16:colId xmlns:a16="http://schemas.microsoft.com/office/drawing/2014/main" val="3793657691"/>
                    </a:ext>
                  </a:extLst>
                </a:gridCol>
                <a:gridCol w="507651">
                  <a:extLst>
                    <a:ext uri="{9D8B030D-6E8A-4147-A177-3AD203B41FA5}">
                      <a16:colId xmlns:a16="http://schemas.microsoft.com/office/drawing/2014/main" val="493841331"/>
                    </a:ext>
                  </a:extLst>
                </a:gridCol>
                <a:gridCol w="507651">
                  <a:extLst>
                    <a:ext uri="{9D8B030D-6E8A-4147-A177-3AD203B41FA5}">
                      <a16:colId xmlns:a16="http://schemas.microsoft.com/office/drawing/2014/main" val="3704706186"/>
                    </a:ext>
                  </a:extLst>
                </a:gridCol>
                <a:gridCol w="507651">
                  <a:extLst>
                    <a:ext uri="{9D8B030D-6E8A-4147-A177-3AD203B41FA5}">
                      <a16:colId xmlns:a16="http://schemas.microsoft.com/office/drawing/2014/main" val="2048297867"/>
                    </a:ext>
                  </a:extLst>
                </a:gridCol>
                <a:gridCol w="507651">
                  <a:extLst>
                    <a:ext uri="{9D8B030D-6E8A-4147-A177-3AD203B41FA5}">
                      <a16:colId xmlns:a16="http://schemas.microsoft.com/office/drawing/2014/main" val="1523368274"/>
                    </a:ext>
                  </a:extLst>
                </a:gridCol>
                <a:gridCol w="477790">
                  <a:extLst>
                    <a:ext uri="{9D8B030D-6E8A-4147-A177-3AD203B41FA5}">
                      <a16:colId xmlns:a16="http://schemas.microsoft.com/office/drawing/2014/main" val="423220984"/>
                    </a:ext>
                  </a:extLst>
                </a:gridCol>
                <a:gridCol w="517606">
                  <a:extLst>
                    <a:ext uri="{9D8B030D-6E8A-4147-A177-3AD203B41FA5}">
                      <a16:colId xmlns:a16="http://schemas.microsoft.com/office/drawing/2014/main" val="2081506860"/>
                    </a:ext>
                  </a:extLst>
                </a:gridCol>
                <a:gridCol w="504334">
                  <a:extLst>
                    <a:ext uri="{9D8B030D-6E8A-4147-A177-3AD203B41FA5}">
                      <a16:colId xmlns:a16="http://schemas.microsoft.com/office/drawing/2014/main" val="3887661387"/>
                    </a:ext>
                  </a:extLst>
                </a:gridCol>
              </a:tblGrid>
              <a:tr h="231519">
                <a:tc>
                  <a:txBody>
                    <a:bodyPr/>
                    <a:lstStyle/>
                    <a:p>
                      <a:pPr algn="ctr" fontAlgn="b"/>
                      <a:r>
                        <a:rPr lang="en-US" sz="1200" b="1" i="0" u="none" strike="noStrike" dirty="0">
                          <a:solidFill>
                            <a:srgbClr val="000000"/>
                          </a:solidFill>
                          <a:effectLst/>
                          <a:latin typeface="Calibri" panose="020F0502020204030204" pitchFamily="34" charset="0"/>
                        </a:rPr>
                        <a:t>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EE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PK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2nd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3rd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4th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5th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6th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7th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8th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9th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10th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11th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12th</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EE-PK</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Elem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Mid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High</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426344521"/>
                  </a:ext>
                </a:extLst>
              </a:tr>
              <a:tr h="217900">
                <a:tc>
                  <a:txBody>
                    <a:bodyPr/>
                    <a:lstStyle/>
                    <a:p>
                      <a:pPr algn="ctr" fontAlgn="b"/>
                      <a:r>
                        <a:rPr lang="en-US" sz="1200" b="0" i="0" u="none" strike="noStrike" dirty="0">
                          <a:solidFill>
                            <a:srgbClr val="000000"/>
                          </a:solidFill>
                          <a:effectLst/>
                          <a:latin typeface="Calibri" panose="020F0502020204030204" pitchFamily="34" charset="0"/>
                        </a:rPr>
                        <a:t>3-year Avg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1.279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1.118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1.109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1.137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1.125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1.125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1.135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0.955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1.108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1.279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extLst>
                  <a:ext uri="{0D108BD9-81ED-4DB2-BD59-A6C34878D82A}">
                    <a16:rowId xmlns:a16="http://schemas.microsoft.com/office/drawing/2014/main" val="1374574963"/>
                  </a:ext>
                </a:extLst>
              </a:tr>
              <a:tr h="217900">
                <a:tc>
                  <a:txBody>
                    <a:bodyPr/>
                    <a:lstStyle/>
                    <a:p>
                      <a:pPr algn="ctr" fontAlgn="b"/>
                      <a:r>
                        <a:rPr lang="en-US" sz="1200" b="0" i="0" u="none" strike="noStrike">
                          <a:solidFill>
                            <a:srgbClr val="000000"/>
                          </a:solidFill>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1.210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1.258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0.961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1.142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3.000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8603405"/>
                  </a:ext>
                </a:extLst>
              </a:tr>
              <a:tr h="217900">
                <a:tc>
                  <a:txBody>
                    <a:bodyPr/>
                    <a:lstStyle/>
                    <a:p>
                      <a:pPr algn="ctr" fontAlgn="b"/>
                      <a:r>
                        <a:rPr lang="en-US" sz="1200" b="0" i="0" u="none" strike="noStrike">
                          <a:solidFill>
                            <a:srgbClr val="000000"/>
                          </a:solidFill>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1.389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0.919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1.010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1.094</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1.389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3874095"/>
                  </a:ext>
                </a:extLst>
              </a:tr>
              <a:tr h="217900">
                <a:tc>
                  <a:txBody>
                    <a:bodyPr/>
                    <a:lstStyle/>
                    <a:p>
                      <a:pPr algn="ctr" fontAlgn="b"/>
                      <a:r>
                        <a:rPr lang="en-US" sz="1200" b="0" i="0" u="none" strike="noStrike">
                          <a:solidFill>
                            <a:srgbClr val="000000"/>
                          </a:solidFill>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1.360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1.214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0.918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1.360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6674177"/>
                  </a:ext>
                </a:extLst>
              </a:tr>
              <a:tr h="217900">
                <a:tc>
                  <a:txBody>
                    <a:bodyPr/>
                    <a:lstStyle/>
                    <a:p>
                      <a:pPr algn="ctr" fontAlgn="b"/>
                      <a:r>
                        <a:rPr lang="en-US" sz="1200" b="0" i="0" u="none" strike="noStrike">
                          <a:solidFill>
                            <a:srgbClr val="000000"/>
                          </a:solidFill>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0.922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1.147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1.107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1.118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0.972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0.965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0.938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1.130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0.998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dirty="0">
                          <a:effectLst/>
                          <a:latin typeface="Calibri" panose="020F0502020204030204" pitchFamily="34" charset="0"/>
                        </a:rPr>
                        <a:t>1.088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393441110"/>
                  </a:ext>
                </a:extLst>
              </a:tr>
            </a:tbl>
          </a:graphicData>
        </a:graphic>
      </p:graphicFrame>
      <p:sp>
        <p:nvSpPr>
          <p:cNvPr id="8" name="TextBox 7">
            <a:extLst>
              <a:ext uri="{FF2B5EF4-FFF2-40B4-BE49-F238E27FC236}">
                <a16:creationId xmlns:a16="http://schemas.microsoft.com/office/drawing/2014/main" id="{D06C3118-985B-47DD-8742-D65C45CC9DD9}"/>
              </a:ext>
            </a:extLst>
          </p:cNvPr>
          <p:cNvSpPr txBox="1"/>
          <p:nvPr/>
        </p:nvSpPr>
        <p:spPr>
          <a:xfrm>
            <a:off x="887466" y="3769949"/>
            <a:ext cx="1265603" cy="338554"/>
          </a:xfrm>
          <a:prstGeom prst="rect">
            <a:avLst/>
          </a:prstGeom>
          <a:noFill/>
        </p:spPr>
        <p:txBody>
          <a:bodyPr wrap="none" rtlCol="0">
            <a:spAutoFit/>
          </a:bodyPr>
          <a:lstStyle/>
          <a:p>
            <a:r>
              <a:rPr lang="en-US" sz="1600" b="1" dirty="0"/>
              <a:t>Cohort Table</a:t>
            </a:r>
          </a:p>
        </p:txBody>
      </p:sp>
      <p:graphicFrame>
        <p:nvGraphicFramePr>
          <p:cNvPr id="4" name="Table 3">
            <a:extLst>
              <a:ext uri="{FF2B5EF4-FFF2-40B4-BE49-F238E27FC236}">
                <a16:creationId xmlns:a16="http://schemas.microsoft.com/office/drawing/2014/main" id="{A46F3FA0-46F2-41A1-B215-D8A2411D4138}"/>
              </a:ext>
            </a:extLst>
          </p:cNvPr>
          <p:cNvGraphicFramePr>
            <a:graphicFrameLocks noGrp="1"/>
          </p:cNvGraphicFramePr>
          <p:nvPr>
            <p:extLst>
              <p:ext uri="{D42A27DB-BD31-4B8C-83A1-F6EECF244321}">
                <p14:modId xmlns:p14="http://schemas.microsoft.com/office/powerpoint/2010/main" val="2270364658"/>
              </p:ext>
            </p:extLst>
          </p:nvPr>
        </p:nvGraphicFramePr>
        <p:xfrm>
          <a:off x="967192" y="3030113"/>
          <a:ext cx="9310078" cy="769620"/>
        </p:xfrm>
        <a:graphic>
          <a:graphicData uri="http://schemas.openxmlformats.org/drawingml/2006/table">
            <a:tbl>
              <a:tblPr/>
              <a:tblGrid>
                <a:gridCol w="868942">
                  <a:extLst>
                    <a:ext uri="{9D8B030D-6E8A-4147-A177-3AD203B41FA5}">
                      <a16:colId xmlns:a16="http://schemas.microsoft.com/office/drawing/2014/main" val="3167834377"/>
                    </a:ext>
                  </a:extLst>
                </a:gridCol>
                <a:gridCol w="527571">
                  <a:extLst>
                    <a:ext uri="{9D8B030D-6E8A-4147-A177-3AD203B41FA5}">
                      <a16:colId xmlns:a16="http://schemas.microsoft.com/office/drawing/2014/main" val="3545130897"/>
                    </a:ext>
                  </a:extLst>
                </a:gridCol>
                <a:gridCol w="527571">
                  <a:extLst>
                    <a:ext uri="{9D8B030D-6E8A-4147-A177-3AD203B41FA5}">
                      <a16:colId xmlns:a16="http://schemas.microsoft.com/office/drawing/2014/main" val="4178952036"/>
                    </a:ext>
                  </a:extLst>
                </a:gridCol>
                <a:gridCol w="527571">
                  <a:extLst>
                    <a:ext uri="{9D8B030D-6E8A-4147-A177-3AD203B41FA5}">
                      <a16:colId xmlns:a16="http://schemas.microsoft.com/office/drawing/2014/main" val="1577623888"/>
                    </a:ext>
                  </a:extLst>
                </a:gridCol>
                <a:gridCol w="527571">
                  <a:extLst>
                    <a:ext uri="{9D8B030D-6E8A-4147-A177-3AD203B41FA5}">
                      <a16:colId xmlns:a16="http://schemas.microsoft.com/office/drawing/2014/main" val="3959393392"/>
                    </a:ext>
                  </a:extLst>
                </a:gridCol>
                <a:gridCol w="527571">
                  <a:extLst>
                    <a:ext uri="{9D8B030D-6E8A-4147-A177-3AD203B41FA5}">
                      <a16:colId xmlns:a16="http://schemas.microsoft.com/office/drawing/2014/main" val="3667170070"/>
                    </a:ext>
                  </a:extLst>
                </a:gridCol>
                <a:gridCol w="527571">
                  <a:extLst>
                    <a:ext uri="{9D8B030D-6E8A-4147-A177-3AD203B41FA5}">
                      <a16:colId xmlns:a16="http://schemas.microsoft.com/office/drawing/2014/main" val="2610233205"/>
                    </a:ext>
                  </a:extLst>
                </a:gridCol>
                <a:gridCol w="527571">
                  <a:extLst>
                    <a:ext uri="{9D8B030D-6E8A-4147-A177-3AD203B41FA5}">
                      <a16:colId xmlns:a16="http://schemas.microsoft.com/office/drawing/2014/main" val="3143887897"/>
                    </a:ext>
                  </a:extLst>
                </a:gridCol>
                <a:gridCol w="527571">
                  <a:extLst>
                    <a:ext uri="{9D8B030D-6E8A-4147-A177-3AD203B41FA5}">
                      <a16:colId xmlns:a16="http://schemas.microsoft.com/office/drawing/2014/main" val="2017232394"/>
                    </a:ext>
                  </a:extLst>
                </a:gridCol>
                <a:gridCol w="527571">
                  <a:extLst>
                    <a:ext uri="{9D8B030D-6E8A-4147-A177-3AD203B41FA5}">
                      <a16:colId xmlns:a16="http://schemas.microsoft.com/office/drawing/2014/main" val="3390569825"/>
                    </a:ext>
                  </a:extLst>
                </a:gridCol>
                <a:gridCol w="527571">
                  <a:extLst>
                    <a:ext uri="{9D8B030D-6E8A-4147-A177-3AD203B41FA5}">
                      <a16:colId xmlns:a16="http://schemas.microsoft.com/office/drawing/2014/main" val="797703068"/>
                    </a:ext>
                  </a:extLst>
                </a:gridCol>
                <a:gridCol w="527571">
                  <a:extLst>
                    <a:ext uri="{9D8B030D-6E8A-4147-A177-3AD203B41FA5}">
                      <a16:colId xmlns:a16="http://schemas.microsoft.com/office/drawing/2014/main" val="1370094528"/>
                    </a:ext>
                  </a:extLst>
                </a:gridCol>
                <a:gridCol w="527571">
                  <a:extLst>
                    <a:ext uri="{9D8B030D-6E8A-4147-A177-3AD203B41FA5}">
                      <a16:colId xmlns:a16="http://schemas.microsoft.com/office/drawing/2014/main" val="4008541324"/>
                    </a:ext>
                  </a:extLst>
                </a:gridCol>
                <a:gridCol w="527571">
                  <a:extLst>
                    <a:ext uri="{9D8B030D-6E8A-4147-A177-3AD203B41FA5}">
                      <a16:colId xmlns:a16="http://schemas.microsoft.com/office/drawing/2014/main" val="2687141225"/>
                    </a:ext>
                  </a:extLst>
                </a:gridCol>
                <a:gridCol w="527571">
                  <a:extLst>
                    <a:ext uri="{9D8B030D-6E8A-4147-A177-3AD203B41FA5}">
                      <a16:colId xmlns:a16="http://schemas.microsoft.com/office/drawing/2014/main" val="2284645623"/>
                    </a:ext>
                  </a:extLst>
                </a:gridCol>
                <a:gridCol w="527571">
                  <a:extLst>
                    <a:ext uri="{9D8B030D-6E8A-4147-A177-3AD203B41FA5}">
                      <a16:colId xmlns:a16="http://schemas.microsoft.com/office/drawing/2014/main" val="2716451835"/>
                    </a:ext>
                  </a:extLst>
                </a:gridCol>
                <a:gridCol w="527571">
                  <a:extLst>
                    <a:ext uri="{9D8B030D-6E8A-4147-A177-3AD203B41FA5}">
                      <a16:colId xmlns:a16="http://schemas.microsoft.com/office/drawing/2014/main" val="618285106"/>
                    </a:ext>
                  </a:extLst>
                </a:gridCol>
              </a:tblGrid>
              <a:tr h="161925">
                <a:tc>
                  <a:txBody>
                    <a:bodyPr/>
                    <a:lstStyle/>
                    <a:p>
                      <a:pPr algn="ctr" fontAlgn="b"/>
                      <a:r>
                        <a:rPr lang="en-US" sz="9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EE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PK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1st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2nd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4th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5th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6th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7th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8th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9th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10th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11th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12th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extLst>
                  <a:ext uri="{0D108BD9-81ED-4DB2-BD59-A6C34878D82A}">
                    <a16:rowId xmlns:a16="http://schemas.microsoft.com/office/drawing/2014/main" val="1795860743"/>
                  </a:ext>
                </a:extLst>
              </a:tr>
              <a:tr h="161925">
                <a:tc>
                  <a:txBody>
                    <a:bodyPr/>
                    <a:lstStyle/>
                    <a:p>
                      <a:pPr algn="l" fontAlgn="ctr"/>
                      <a:r>
                        <a:rPr lang="en-US" sz="1200" b="0" i="0" u="none" strike="noStrike" dirty="0">
                          <a:effectLst/>
                          <a:latin typeface="Calibri" panose="020F0502020204030204" pitchFamily="34" charset="0"/>
                        </a:rPr>
                        <a:t>2025/26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340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349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375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259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4,671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extLst>
                  <a:ext uri="{0D108BD9-81ED-4DB2-BD59-A6C34878D82A}">
                    <a16:rowId xmlns:a16="http://schemas.microsoft.com/office/drawing/2014/main" val="3165797954"/>
                  </a:ext>
                </a:extLst>
              </a:tr>
              <a:tr h="161925">
                <a:tc>
                  <a:txBody>
                    <a:bodyPr/>
                    <a:lstStyle/>
                    <a:p>
                      <a:pPr algn="l" fontAlgn="ctr"/>
                      <a:r>
                        <a:rPr lang="en-US" sz="900" b="0" i="0" u="none" strike="noStrike">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142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extLst>
                  <a:ext uri="{0D108BD9-81ED-4DB2-BD59-A6C34878D82A}">
                    <a16:rowId xmlns:a16="http://schemas.microsoft.com/office/drawing/2014/main" val="2709346418"/>
                  </a:ext>
                </a:extLst>
              </a:tr>
              <a:tr h="161925">
                <a:tc>
                  <a:txBody>
                    <a:bodyPr/>
                    <a:lstStyle/>
                    <a:p>
                      <a:pPr algn="ctr" fontAlgn="b"/>
                      <a:r>
                        <a:rPr lang="en-US" sz="9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18.7%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11.7%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b"/>
                      <a:r>
                        <a:rPr lang="en-US" sz="1200" b="0" i="0" u="none" strike="noStrike" dirty="0">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extLst>
                  <a:ext uri="{0D108BD9-81ED-4DB2-BD59-A6C34878D82A}">
                    <a16:rowId xmlns:a16="http://schemas.microsoft.com/office/drawing/2014/main" val="2428578778"/>
                  </a:ext>
                </a:extLst>
              </a:tr>
            </a:tbl>
          </a:graphicData>
        </a:graphic>
      </p:graphicFrame>
      <p:sp>
        <p:nvSpPr>
          <p:cNvPr id="14" name="Oval 13">
            <a:extLst>
              <a:ext uri="{FF2B5EF4-FFF2-40B4-BE49-F238E27FC236}">
                <a16:creationId xmlns:a16="http://schemas.microsoft.com/office/drawing/2014/main" id="{E24CA32B-38C3-44EE-8A1F-DBA451C9F4D2}"/>
              </a:ext>
            </a:extLst>
          </p:cNvPr>
          <p:cNvSpPr/>
          <p:nvPr/>
        </p:nvSpPr>
        <p:spPr>
          <a:xfrm>
            <a:off x="10321998" y="2160047"/>
            <a:ext cx="471898" cy="268356"/>
          </a:xfrm>
          <a:prstGeom prst="ellipse">
            <a:avLst/>
          </a:prstGeom>
          <a:noFill/>
          <a:ln w="38100">
            <a:solidFill>
              <a:srgbClr val="FF0000"/>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15" name="Oval 14">
            <a:extLst>
              <a:ext uri="{FF2B5EF4-FFF2-40B4-BE49-F238E27FC236}">
                <a16:creationId xmlns:a16="http://schemas.microsoft.com/office/drawing/2014/main" id="{E9B72B54-6D03-482C-9309-313592024DC3}"/>
              </a:ext>
            </a:extLst>
          </p:cNvPr>
          <p:cNvSpPr/>
          <p:nvPr/>
        </p:nvSpPr>
        <p:spPr>
          <a:xfrm>
            <a:off x="9782823" y="2138985"/>
            <a:ext cx="514325" cy="295986"/>
          </a:xfrm>
          <a:prstGeom prst="ellipse">
            <a:avLst/>
          </a:prstGeom>
          <a:noFill/>
          <a:ln w="38100">
            <a:solidFill>
              <a:srgbClr val="FF0000"/>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Tree>
    <p:extLst>
      <p:ext uri="{BB962C8B-B14F-4D97-AF65-F5344CB8AC3E}">
        <p14:creationId xmlns:p14="http://schemas.microsoft.com/office/powerpoint/2010/main" val="3351637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4"/>
          </p:nvPr>
        </p:nvSpPr>
        <p:spPr/>
        <p:txBody>
          <a:bodyPr/>
          <a:lstStyle/>
          <a:p>
            <a:fld id="{010974C9-39F3-3947-8B5D-BF1F533E6409}" type="slidenum">
              <a:rPr lang="en-US" sz="1000" smtClean="0"/>
              <a:pPr/>
              <a:t>30</a:t>
            </a:fld>
            <a:endParaRPr lang="en-US" sz="1000" dirty="0"/>
          </a:p>
        </p:txBody>
      </p:sp>
      <p:sp>
        <p:nvSpPr>
          <p:cNvPr id="5" name="TextBox 4">
            <a:extLst>
              <a:ext uri="{FF2B5EF4-FFF2-40B4-BE49-F238E27FC236}">
                <a16:creationId xmlns:a16="http://schemas.microsoft.com/office/drawing/2014/main" id="{0AAC03C0-CA90-4797-9F61-561D869F198E}"/>
              </a:ext>
            </a:extLst>
          </p:cNvPr>
          <p:cNvSpPr txBox="1">
            <a:spLocks noChangeArrowheads="1"/>
          </p:cNvSpPr>
          <p:nvPr/>
        </p:nvSpPr>
        <p:spPr bwMode="auto">
          <a:xfrm>
            <a:off x="9087955" y="2670833"/>
            <a:ext cx="23587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457109"/>
            <a:r>
              <a:rPr lang="en-US" altLang="en-US" sz="1000" b="1" i="1" dirty="0">
                <a:solidFill>
                  <a:srgbClr val="000000"/>
                </a:solidFill>
                <a:latin typeface="Calibri" panose="020F0502020204030204" pitchFamily="34" charset="0"/>
              </a:rPr>
              <a:t>Yellow box </a:t>
            </a:r>
            <a:r>
              <a:rPr lang="en-US" altLang="en-US" sz="1000" i="1" dirty="0">
                <a:solidFill>
                  <a:srgbClr val="000000"/>
                </a:solidFill>
                <a:latin typeface="Calibri" panose="020F0502020204030204" pitchFamily="34" charset="0"/>
              </a:rPr>
              <a:t>= largest grade per year</a:t>
            </a:r>
          </a:p>
          <a:p>
            <a:pPr algn="r" defTabSz="457109"/>
            <a:r>
              <a:rPr lang="en-US" altLang="en-US" sz="1000" b="1" i="1" dirty="0">
                <a:solidFill>
                  <a:srgbClr val="000000"/>
                </a:solidFill>
                <a:latin typeface="Calibri" panose="020F0502020204030204" pitchFamily="34" charset="0"/>
              </a:rPr>
              <a:t>Green box </a:t>
            </a:r>
            <a:r>
              <a:rPr lang="en-US" altLang="en-US" sz="1000" i="1" dirty="0">
                <a:solidFill>
                  <a:srgbClr val="000000"/>
                </a:solidFill>
                <a:latin typeface="Calibri" panose="020F0502020204030204" pitchFamily="34" charset="0"/>
              </a:rPr>
              <a:t>= second largest grade per year</a:t>
            </a:r>
          </a:p>
        </p:txBody>
      </p:sp>
      <p:sp>
        <p:nvSpPr>
          <p:cNvPr id="9" name="Rectangle 8">
            <a:extLst>
              <a:ext uri="{FF2B5EF4-FFF2-40B4-BE49-F238E27FC236}">
                <a16:creationId xmlns:a16="http://schemas.microsoft.com/office/drawing/2014/main" id="{1D429642-C553-402D-BAD8-6A3C0389C2BF}"/>
              </a:ext>
            </a:extLst>
          </p:cNvPr>
          <p:cNvSpPr/>
          <p:nvPr/>
        </p:nvSpPr>
        <p:spPr>
          <a:xfrm>
            <a:off x="887466" y="172600"/>
            <a:ext cx="3633559" cy="424732"/>
          </a:xfrm>
          <a:prstGeom prst="rect">
            <a:avLst/>
          </a:prstGeom>
        </p:spPr>
        <p:txBody>
          <a:bodyPr wrap="none" anchor="ctr">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400" dirty="0">
                <a:solidFill>
                  <a:prstClr val="black"/>
                </a:solidFill>
                <a:latin typeface="GT Walsheim"/>
              </a:rPr>
              <a:t>Annual Enrollment Changes</a:t>
            </a:r>
            <a:endParaRPr kumimoji="0" lang="en-US" sz="2400" b="0" i="0" u="none" strike="noStrike" kern="1200" cap="none" spc="0" normalizeH="0" baseline="0" noProof="0" dirty="0">
              <a:ln>
                <a:noFill/>
              </a:ln>
              <a:solidFill>
                <a:prstClr val="black"/>
              </a:solidFill>
              <a:effectLst/>
              <a:uLnTx/>
              <a:uFillTx/>
              <a:latin typeface="GT Walsheim"/>
              <a:ea typeface="+mn-ea"/>
              <a:cs typeface="+mn-cs"/>
            </a:endParaRPr>
          </a:p>
        </p:txBody>
      </p:sp>
      <p:sp>
        <p:nvSpPr>
          <p:cNvPr id="10" name="Content Placeholder 2">
            <a:extLst>
              <a:ext uri="{FF2B5EF4-FFF2-40B4-BE49-F238E27FC236}">
                <a16:creationId xmlns:a16="http://schemas.microsoft.com/office/drawing/2014/main" id="{CEFBAF62-8BFA-4157-BDEB-7166FEFFB8E1}"/>
              </a:ext>
            </a:extLst>
          </p:cNvPr>
          <p:cNvSpPr txBox="1">
            <a:spLocks/>
          </p:cNvSpPr>
          <p:nvPr/>
        </p:nvSpPr>
        <p:spPr>
          <a:xfrm>
            <a:off x="4124398" y="5266810"/>
            <a:ext cx="3943199" cy="815608"/>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highest cohort occurred in Kindergarten</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Additional grades with higher cohorts include 1</a:t>
            </a:r>
            <a:r>
              <a:rPr lang="en-US" sz="1400" baseline="30000" dirty="0">
                <a:solidFill>
                  <a:prstClr val="black"/>
                </a:solidFill>
                <a:latin typeface="Arial" panose="020B0604020202020204" pitchFamily="34" charset="0"/>
                <a:cs typeface="Arial" panose="020B0604020202020204" pitchFamily="34" charset="0"/>
              </a:rPr>
              <a:t>st</a:t>
            </a:r>
            <a:r>
              <a:rPr lang="en-US" sz="1400" dirty="0">
                <a:solidFill>
                  <a:prstClr val="black"/>
                </a:solidFill>
                <a:latin typeface="Arial" panose="020B0604020202020204" pitchFamily="34" charset="0"/>
                <a:cs typeface="Arial" panose="020B0604020202020204" pitchFamily="34" charset="0"/>
              </a:rPr>
              <a:t>, 2</a:t>
            </a:r>
            <a:r>
              <a:rPr lang="en-US" sz="1400" baseline="30000" dirty="0">
                <a:solidFill>
                  <a:prstClr val="black"/>
                </a:solidFill>
                <a:latin typeface="Arial" panose="020B0604020202020204" pitchFamily="34" charset="0"/>
                <a:cs typeface="Arial" panose="020B0604020202020204" pitchFamily="34" charset="0"/>
              </a:rPr>
              <a:t>nd</a:t>
            </a:r>
            <a:r>
              <a:rPr lang="en-US" sz="1400" dirty="0">
                <a:solidFill>
                  <a:prstClr val="black"/>
                </a:solidFill>
                <a:latin typeface="Arial" panose="020B0604020202020204" pitchFamily="34" charset="0"/>
                <a:cs typeface="Arial" panose="020B0604020202020204" pitchFamily="34" charset="0"/>
              </a:rPr>
              <a:t>, and 9</a:t>
            </a:r>
            <a:r>
              <a:rPr lang="en-US" sz="1400" baseline="30000" dirty="0">
                <a:solidFill>
                  <a:prstClr val="black"/>
                </a:solidFill>
                <a:latin typeface="Arial" panose="020B0604020202020204" pitchFamily="34" charset="0"/>
                <a:cs typeface="Arial" panose="020B0604020202020204" pitchFamily="34" charset="0"/>
              </a:rPr>
              <a:t>th</a:t>
            </a:r>
            <a:r>
              <a:rPr lang="en-US" sz="1400" dirty="0">
                <a:solidFill>
                  <a:prstClr val="black"/>
                </a:solidFill>
                <a:latin typeface="Arial" panose="020B0604020202020204" pitchFamily="34" charset="0"/>
                <a:cs typeface="Arial" panose="020B0604020202020204" pitchFamily="34" charset="0"/>
              </a:rPr>
              <a:t> grades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6" name="Table 5">
            <a:extLst>
              <a:ext uri="{FF2B5EF4-FFF2-40B4-BE49-F238E27FC236}">
                <a16:creationId xmlns:a16="http://schemas.microsoft.com/office/drawing/2014/main" id="{5E47F58C-2447-446B-A520-3858F1A66A77}"/>
              </a:ext>
            </a:extLst>
          </p:cNvPr>
          <p:cNvGraphicFramePr>
            <a:graphicFrameLocks noGrp="1"/>
          </p:cNvGraphicFramePr>
          <p:nvPr/>
        </p:nvGraphicFramePr>
        <p:xfrm>
          <a:off x="984252" y="877094"/>
          <a:ext cx="10368697" cy="1497805"/>
        </p:xfrm>
        <a:graphic>
          <a:graphicData uri="http://schemas.openxmlformats.org/drawingml/2006/table">
            <a:tbl>
              <a:tblPr/>
              <a:tblGrid>
                <a:gridCol w="784714">
                  <a:extLst>
                    <a:ext uri="{9D8B030D-6E8A-4147-A177-3AD203B41FA5}">
                      <a16:colId xmlns:a16="http://schemas.microsoft.com/office/drawing/2014/main" val="1545028231"/>
                    </a:ext>
                  </a:extLst>
                </a:gridCol>
                <a:gridCol w="533606">
                  <a:extLst>
                    <a:ext uri="{9D8B030D-6E8A-4147-A177-3AD203B41FA5}">
                      <a16:colId xmlns:a16="http://schemas.microsoft.com/office/drawing/2014/main" val="1934588869"/>
                    </a:ext>
                  </a:extLst>
                </a:gridCol>
                <a:gridCol w="533606">
                  <a:extLst>
                    <a:ext uri="{9D8B030D-6E8A-4147-A177-3AD203B41FA5}">
                      <a16:colId xmlns:a16="http://schemas.microsoft.com/office/drawing/2014/main" val="508954192"/>
                    </a:ext>
                  </a:extLst>
                </a:gridCol>
                <a:gridCol w="533606">
                  <a:extLst>
                    <a:ext uri="{9D8B030D-6E8A-4147-A177-3AD203B41FA5}">
                      <a16:colId xmlns:a16="http://schemas.microsoft.com/office/drawing/2014/main" val="1836220233"/>
                    </a:ext>
                  </a:extLst>
                </a:gridCol>
                <a:gridCol w="533606">
                  <a:extLst>
                    <a:ext uri="{9D8B030D-6E8A-4147-A177-3AD203B41FA5}">
                      <a16:colId xmlns:a16="http://schemas.microsoft.com/office/drawing/2014/main" val="871775026"/>
                    </a:ext>
                  </a:extLst>
                </a:gridCol>
                <a:gridCol w="533606">
                  <a:extLst>
                    <a:ext uri="{9D8B030D-6E8A-4147-A177-3AD203B41FA5}">
                      <a16:colId xmlns:a16="http://schemas.microsoft.com/office/drawing/2014/main" val="1774722253"/>
                    </a:ext>
                  </a:extLst>
                </a:gridCol>
                <a:gridCol w="533606">
                  <a:extLst>
                    <a:ext uri="{9D8B030D-6E8A-4147-A177-3AD203B41FA5}">
                      <a16:colId xmlns:a16="http://schemas.microsoft.com/office/drawing/2014/main" val="3830454605"/>
                    </a:ext>
                  </a:extLst>
                </a:gridCol>
                <a:gridCol w="533606">
                  <a:extLst>
                    <a:ext uri="{9D8B030D-6E8A-4147-A177-3AD203B41FA5}">
                      <a16:colId xmlns:a16="http://schemas.microsoft.com/office/drawing/2014/main" val="233115979"/>
                    </a:ext>
                  </a:extLst>
                </a:gridCol>
                <a:gridCol w="533606">
                  <a:extLst>
                    <a:ext uri="{9D8B030D-6E8A-4147-A177-3AD203B41FA5}">
                      <a16:colId xmlns:a16="http://schemas.microsoft.com/office/drawing/2014/main" val="1649002151"/>
                    </a:ext>
                  </a:extLst>
                </a:gridCol>
                <a:gridCol w="533606">
                  <a:extLst>
                    <a:ext uri="{9D8B030D-6E8A-4147-A177-3AD203B41FA5}">
                      <a16:colId xmlns:a16="http://schemas.microsoft.com/office/drawing/2014/main" val="2537873726"/>
                    </a:ext>
                  </a:extLst>
                </a:gridCol>
                <a:gridCol w="533606">
                  <a:extLst>
                    <a:ext uri="{9D8B030D-6E8A-4147-A177-3AD203B41FA5}">
                      <a16:colId xmlns:a16="http://schemas.microsoft.com/office/drawing/2014/main" val="3637885249"/>
                    </a:ext>
                  </a:extLst>
                </a:gridCol>
                <a:gridCol w="533606">
                  <a:extLst>
                    <a:ext uri="{9D8B030D-6E8A-4147-A177-3AD203B41FA5}">
                      <a16:colId xmlns:a16="http://schemas.microsoft.com/office/drawing/2014/main" val="4119242882"/>
                    </a:ext>
                  </a:extLst>
                </a:gridCol>
                <a:gridCol w="533606">
                  <a:extLst>
                    <a:ext uri="{9D8B030D-6E8A-4147-A177-3AD203B41FA5}">
                      <a16:colId xmlns:a16="http://schemas.microsoft.com/office/drawing/2014/main" val="1635876713"/>
                    </a:ext>
                  </a:extLst>
                </a:gridCol>
                <a:gridCol w="533606">
                  <a:extLst>
                    <a:ext uri="{9D8B030D-6E8A-4147-A177-3AD203B41FA5}">
                      <a16:colId xmlns:a16="http://schemas.microsoft.com/office/drawing/2014/main" val="1842597707"/>
                    </a:ext>
                  </a:extLst>
                </a:gridCol>
                <a:gridCol w="533606">
                  <a:extLst>
                    <a:ext uri="{9D8B030D-6E8A-4147-A177-3AD203B41FA5}">
                      <a16:colId xmlns:a16="http://schemas.microsoft.com/office/drawing/2014/main" val="3775736554"/>
                    </a:ext>
                  </a:extLst>
                </a:gridCol>
                <a:gridCol w="533606">
                  <a:extLst>
                    <a:ext uri="{9D8B030D-6E8A-4147-A177-3AD203B41FA5}">
                      <a16:colId xmlns:a16="http://schemas.microsoft.com/office/drawing/2014/main" val="3292156984"/>
                    </a:ext>
                  </a:extLst>
                </a:gridCol>
                <a:gridCol w="533606">
                  <a:extLst>
                    <a:ext uri="{9D8B030D-6E8A-4147-A177-3AD203B41FA5}">
                      <a16:colId xmlns:a16="http://schemas.microsoft.com/office/drawing/2014/main" val="981454404"/>
                    </a:ext>
                  </a:extLst>
                </a:gridCol>
                <a:gridCol w="502218">
                  <a:extLst>
                    <a:ext uri="{9D8B030D-6E8A-4147-A177-3AD203B41FA5}">
                      <a16:colId xmlns:a16="http://schemas.microsoft.com/office/drawing/2014/main" val="1912314696"/>
                    </a:ext>
                  </a:extLst>
                </a:gridCol>
                <a:gridCol w="544069">
                  <a:extLst>
                    <a:ext uri="{9D8B030D-6E8A-4147-A177-3AD203B41FA5}">
                      <a16:colId xmlns:a16="http://schemas.microsoft.com/office/drawing/2014/main" val="3106164582"/>
                    </a:ext>
                  </a:extLst>
                </a:gridCol>
              </a:tblGrid>
              <a:tr h="436860">
                <a:tc>
                  <a:txBody>
                    <a:bodyPr/>
                    <a:lstStyle/>
                    <a:p>
                      <a:pPr algn="ctr" fontAlgn="b"/>
                      <a:r>
                        <a:rPr lang="en-US" sz="1200" b="1" i="0" u="none" strike="noStrike" dirty="0">
                          <a:solidFill>
                            <a:srgbClr val="000000"/>
                          </a:solidFill>
                          <a:effectLst/>
                          <a:latin typeface="Calibri" panose="020F0502020204030204" pitchFamily="34" charset="0"/>
                        </a:rPr>
                        <a:t>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dirty="0">
                          <a:solidFill>
                            <a:srgbClr val="000000"/>
                          </a:solidFill>
                          <a:effectLst/>
                          <a:latin typeface="Calibri" panose="020F0502020204030204" pitchFamily="34" charset="0"/>
                        </a:rPr>
                        <a:t>EE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PK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2nd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3rd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4th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5th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6th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7th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8th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9th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10th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11th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12th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dirty="0">
                          <a:solidFill>
                            <a:srgbClr val="000000"/>
                          </a:solidFill>
                          <a:effectLst/>
                          <a:latin typeface="Calibri" panose="020F0502020204030204" pitchFamily="34" charset="0"/>
                        </a:rPr>
                        <a:t>Total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24348852"/>
                  </a:ext>
                </a:extLst>
              </a:tr>
              <a:tr h="212189">
                <a:tc>
                  <a:txBody>
                    <a:bodyPr/>
                    <a:lstStyle/>
                    <a:p>
                      <a:pPr algn="ctr" fontAlgn="b"/>
                      <a:r>
                        <a:rPr lang="en-US" sz="1200" b="0" i="0" u="none" strike="noStrike">
                          <a:solidFill>
                            <a:srgbClr val="000000"/>
                          </a:solidFill>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dirty="0">
                          <a:effectLst/>
                          <a:latin typeface="Calibri" panose="020F0502020204030204" pitchFamily="34" charset="0"/>
                        </a:rPr>
                        <a:t>241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dirty="0">
                          <a:effectLst/>
                          <a:latin typeface="Calibri" panose="020F0502020204030204" pitchFamily="34" charset="0"/>
                        </a:rPr>
                        <a:t>244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192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141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2,885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580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4453728"/>
                  </a:ext>
                </a:extLst>
              </a:tr>
              <a:tr h="212189">
                <a:tc>
                  <a:txBody>
                    <a:bodyPr/>
                    <a:lstStyle/>
                    <a:p>
                      <a:pPr algn="ctr" fontAlgn="b"/>
                      <a:r>
                        <a:rPr lang="en-US" sz="1200" b="0" i="0" u="none" strike="noStrike">
                          <a:solidFill>
                            <a:srgbClr val="000000"/>
                          </a:solidFill>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dirty="0">
                          <a:effectLst/>
                          <a:latin typeface="Calibri" panose="020F0502020204030204" pitchFamily="34" charset="0"/>
                        </a:rPr>
                        <a:t>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dirty="0">
                          <a:effectLst/>
                          <a:latin typeface="Calibri" panose="020F0502020204030204" pitchFamily="34" charset="0"/>
                        </a:rPr>
                        <a:t>267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197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3,364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479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5457287"/>
                  </a:ext>
                </a:extLst>
              </a:tr>
              <a:tr h="212189">
                <a:tc>
                  <a:txBody>
                    <a:bodyPr/>
                    <a:lstStyle/>
                    <a:p>
                      <a:pPr algn="ctr" fontAlgn="b"/>
                      <a:r>
                        <a:rPr lang="en-US" sz="1200" b="0" i="0" u="none" strike="noStrike">
                          <a:solidFill>
                            <a:srgbClr val="000000"/>
                          </a:solidFill>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dirty="0">
                          <a:effectLst/>
                          <a:latin typeface="Calibri" panose="020F0502020204030204" pitchFamily="34" charset="0"/>
                        </a:rPr>
                        <a:t>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dirty="0">
                          <a:effectLst/>
                          <a:latin typeface="Calibri" panose="020F0502020204030204" pitchFamily="34" charset="0"/>
                        </a:rPr>
                        <a:t>297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280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3,713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349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1903859"/>
                  </a:ext>
                </a:extLst>
              </a:tr>
              <a:tr h="212189">
                <a:tc>
                  <a:txBody>
                    <a:bodyPr/>
                    <a:lstStyle/>
                    <a:p>
                      <a:pPr algn="ctr" fontAlgn="b"/>
                      <a:r>
                        <a:rPr lang="en-US" sz="1200" b="0" i="0" u="none" strike="noStrike">
                          <a:solidFill>
                            <a:srgbClr val="000000"/>
                          </a:solidFill>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dirty="0">
                          <a:effectLst/>
                          <a:latin typeface="Calibri" panose="020F0502020204030204" pitchFamily="34" charset="0"/>
                        </a:rPr>
                        <a:t>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dirty="0">
                          <a:effectLst/>
                          <a:latin typeface="Calibri" panose="020F0502020204030204" pitchFamily="34" charset="0"/>
                        </a:rPr>
                        <a:t>329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280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4,154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441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3450487"/>
                  </a:ext>
                </a:extLst>
              </a:tr>
              <a:tr h="212189">
                <a:tc>
                  <a:txBody>
                    <a:bodyPr/>
                    <a:lstStyle/>
                    <a:p>
                      <a:pPr algn="ctr" fontAlgn="b"/>
                      <a:r>
                        <a:rPr lang="en-US" sz="1200" b="0" i="0" u="none" strike="noStrike">
                          <a:solidFill>
                            <a:srgbClr val="000000"/>
                          </a:solidFill>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dirty="0">
                          <a:effectLst/>
                          <a:latin typeface="Calibri" panose="020F0502020204030204" pitchFamily="34" charset="0"/>
                        </a:rPr>
                        <a:t>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dirty="0">
                          <a:effectLst/>
                          <a:latin typeface="Calibri" panose="020F0502020204030204" pitchFamily="34" charset="0"/>
                        </a:rPr>
                        <a:t>382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352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dirty="0">
                          <a:effectLst/>
                          <a:latin typeface="Calibri" panose="020F0502020204030204" pitchFamily="34" charset="0"/>
                        </a:rPr>
                        <a:t>308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buNone/>
                      </a:pPr>
                      <a:r>
                        <a:rPr lang="en-US" sz="1200" b="0" i="0" u="none" strike="noStrike" dirty="0">
                          <a:effectLst/>
                          <a:latin typeface="Calibri" panose="020F0502020204030204" pitchFamily="34" charset="0"/>
                        </a:rPr>
                        <a:t>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buNone/>
                      </a:pPr>
                      <a:r>
                        <a:rPr lang="en-US" sz="1200" b="0" i="0" u="none" strike="noStrike" dirty="0">
                          <a:effectLst/>
                          <a:latin typeface="Calibri" panose="020F0502020204030204" pitchFamily="34" charset="0"/>
                        </a:rPr>
                        <a:t>256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buNone/>
                      </a:pPr>
                      <a:r>
                        <a:rPr lang="en-US" sz="1200" b="0" i="0" u="none" strike="noStrike" dirty="0">
                          <a:effectLst/>
                          <a:latin typeface="Calibri" panose="020F0502020204030204" pitchFamily="34" charset="0"/>
                        </a:rPr>
                        <a:t>4,529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buNone/>
                      </a:pPr>
                      <a:r>
                        <a:rPr lang="en-US" sz="1200" b="0" i="0" u="none" strike="noStrike">
                          <a:effectLst/>
                          <a:latin typeface="Calibri" panose="020F0502020204030204" pitchFamily="34" charset="0"/>
                        </a:rPr>
                        <a:t>375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dirty="0">
                          <a:effectLst/>
                          <a:latin typeface="Calibri" panose="020F0502020204030204" pitchFamily="34"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988107794"/>
                  </a:ext>
                </a:extLst>
              </a:tr>
            </a:tbl>
          </a:graphicData>
        </a:graphic>
      </p:graphicFrame>
      <p:graphicFrame>
        <p:nvGraphicFramePr>
          <p:cNvPr id="7" name="Table 6">
            <a:extLst>
              <a:ext uri="{FF2B5EF4-FFF2-40B4-BE49-F238E27FC236}">
                <a16:creationId xmlns:a16="http://schemas.microsoft.com/office/drawing/2014/main" id="{82E8CD4E-3A36-4FCA-809E-00FA904AB798}"/>
              </a:ext>
            </a:extLst>
          </p:cNvPr>
          <p:cNvGraphicFramePr>
            <a:graphicFrameLocks noGrp="1"/>
          </p:cNvGraphicFramePr>
          <p:nvPr/>
        </p:nvGraphicFramePr>
        <p:xfrm>
          <a:off x="984251" y="3695480"/>
          <a:ext cx="10368693" cy="1321019"/>
        </p:xfrm>
        <a:graphic>
          <a:graphicData uri="http://schemas.openxmlformats.org/drawingml/2006/table">
            <a:tbl>
              <a:tblPr/>
              <a:tblGrid>
                <a:gridCol w="746547">
                  <a:extLst>
                    <a:ext uri="{9D8B030D-6E8A-4147-A177-3AD203B41FA5}">
                      <a16:colId xmlns:a16="http://schemas.microsoft.com/office/drawing/2014/main" val="3913875151"/>
                    </a:ext>
                  </a:extLst>
                </a:gridCol>
                <a:gridCol w="507651">
                  <a:extLst>
                    <a:ext uri="{9D8B030D-6E8A-4147-A177-3AD203B41FA5}">
                      <a16:colId xmlns:a16="http://schemas.microsoft.com/office/drawing/2014/main" val="3318453054"/>
                    </a:ext>
                  </a:extLst>
                </a:gridCol>
                <a:gridCol w="507651">
                  <a:extLst>
                    <a:ext uri="{9D8B030D-6E8A-4147-A177-3AD203B41FA5}">
                      <a16:colId xmlns:a16="http://schemas.microsoft.com/office/drawing/2014/main" val="3337343453"/>
                    </a:ext>
                  </a:extLst>
                </a:gridCol>
                <a:gridCol w="507651">
                  <a:extLst>
                    <a:ext uri="{9D8B030D-6E8A-4147-A177-3AD203B41FA5}">
                      <a16:colId xmlns:a16="http://schemas.microsoft.com/office/drawing/2014/main" val="2210591262"/>
                    </a:ext>
                  </a:extLst>
                </a:gridCol>
                <a:gridCol w="507651">
                  <a:extLst>
                    <a:ext uri="{9D8B030D-6E8A-4147-A177-3AD203B41FA5}">
                      <a16:colId xmlns:a16="http://schemas.microsoft.com/office/drawing/2014/main" val="3376694974"/>
                    </a:ext>
                  </a:extLst>
                </a:gridCol>
                <a:gridCol w="507651">
                  <a:extLst>
                    <a:ext uri="{9D8B030D-6E8A-4147-A177-3AD203B41FA5}">
                      <a16:colId xmlns:a16="http://schemas.microsoft.com/office/drawing/2014/main" val="846528063"/>
                    </a:ext>
                  </a:extLst>
                </a:gridCol>
                <a:gridCol w="507651">
                  <a:extLst>
                    <a:ext uri="{9D8B030D-6E8A-4147-A177-3AD203B41FA5}">
                      <a16:colId xmlns:a16="http://schemas.microsoft.com/office/drawing/2014/main" val="731580732"/>
                    </a:ext>
                  </a:extLst>
                </a:gridCol>
                <a:gridCol w="507651">
                  <a:extLst>
                    <a:ext uri="{9D8B030D-6E8A-4147-A177-3AD203B41FA5}">
                      <a16:colId xmlns:a16="http://schemas.microsoft.com/office/drawing/2014/main" val="3464536332"/>
                    </a:ext>
                  </a:extLst>
                </a:gridCol>
                <a:gridCol w="507651">
                  <a:extLst>
                    <a:ext uri="{9D8B030D-6E8A-4147-A177-3AD203B41FA5}">
                      <a16:colId xmlns:a16="http://schemas.microsoft.com/office/drawing/2014/main" val="3793071004"/>
                    </a:ext>
                  </a:extLst>
                </a:gridCol>
                <a:gridCol w="507651">
                  <a:extLst>
                    <a:ext uri="{9D8B030D-6E8A-4147-A177-3AD203B41FA5}">
                      <a16:colId xmlns:a16="http://schemas.microsoft.com/office/drawing/2014/main" val="3042677975"/>
                    </a:ext>
                  </a:extLst>
                </a:gridCol>
                <a:gridCol w="507651">
                  <a:extLst>
                    <a:ext uri="{9D8B030D-6E8A-4147-A177-3AD203B41FA5}">
                      <a16:colId xmlns:a16="http://schemas.microsoft.com/office/drawing/2014/main" val="340744387"/>
                    </a:ext>
                  </a:extLst>
                </a:gridCol>
                <a:gridCol w="507651">
                  <a:extLst>
                    <a:ext uri="{9D8B030D-6E8A-4147-A177-3AD203B41FA5}">
                      <a16:colId xmlns:a16="http://schemas.microsoft.com/office/drawing/2014/main" val="1933334498"/>
                    </a:ext>
                  </a:extLst>
                </a:gridCol>
                <a:gridCol w="507651">
                  <a:extLst>
                    <a:ext uri="{9D8B030D-6E8A-4147-A177-3AD203B41FA5}">
                      <a16:colId xmlns:a16="http://schemas.microsoft.com/office/drawing/2014/main" val="3793657691"/>
                    </a:ext>
                  </a:extLst>
                </a:gridCol>
                <a:gridCol w="507651">
                  <a:extLst>
                    <a:ext uri="{9D8B030D-6E8A-4147-A177-3AD203B41FA5}">
                      <a16:colId xmlns:a16="http://schemas.microsoft.com/office/drawing/2014/main" val="493841331"/>
                    </a:ext>
                  </a:extLst>
                </a:gridCol>
                <a:gridCol w="507651">
                  <a:extLst>
                    <a:ext uri="{9D8B030D-6E8A-4147-A177-3AD203B41FA5}">
                      <a16:colId xmlns:a16="http://schemas.microsoft.com/office/drawing/2014/main" val="3704706186"/>
                    </a:ext>
                  </a:extLst>
                </a:gridCol>
                <a:gridCol w="507651">
                  <a:extLst>
                    <a:ext uri="{9D8B030D-6E8A-4147-A177-3AD203B41FA5}">
                      <a16:colId xmlns:a16="http://schemas.microsoft.com/office/drawing/2014/main" val="2048297867"/>
                    </a:ext>
                  </a:extLst>
                </a:gridCol>
                <a:gridCol w="507651">
                  <a:extLst>
                    <a:ext uri="{9D8B030D-6E8A-4147-A177-3AD203B41FA5}">
                      <a16:colId xmlns:a16="http://schemas.microsoft.com/office/drawing/2014/main" val="1523368274"/>
                    </a:ext>
                  </a:extLst>
                </a:gridCol>
                <a:gridCol w="477790">
                  <a:extLst>
                    <a:ext uri="{9D8B030D-6E8A-4147-A177-3AD203B41FA5}">
                      <a16:colId xmlns:a16="http://schemas.microsoft.com/office/drawing/2014/main" val="423220984"/>
                    </a:ext>
                  </a:extLst>
                </a:gridCol>
                <a:gridCol w="517606">
                  <a:extLst>
                    <a:ext uri="{9D8B030D-6E8A-4147-A177-3AD203B41FA5}">
                      <a16:colId xmlns:a16="http://schemas.microsoft.com/office/drawing/2014/main" val="2081506860"/>
                    </a:ext>
                  </a:extLst>
                </a:gridCol>
                <a:gridCol w="504334">
                  <a:extLst>
                    <a:ext uri="{9D8B030D-6E8A-4147-A177-3AD203B41FA5}">
                      <a16:colId xmlns:a16="http://schemas.microsoft.com/office/drawing/2014/main" val="3887661387"/>
                    </a:ext>
                  </a:extLst>
                </a:gridCol>
              </a:tblGrid>
              <a:tr h="231519">
                <a:tc>
                  <a:txBody>
                    <a:bodyPr/>
                    <a:lstStyle/>
                    <a:p>
                      <a:pPr algn="ctr" fontAlgn="b"/>
                      <a:r>
                        <a:rPr lang="en-US" sz="1200" b="1" i="0" u="none" strike="noStrike" dirty="0">
                          <a:solidFill>
                            <a:srgbClr val="000000"/>
                          </a:solidFill>
                          <a:effectLst/>
                          <a:latin typeface="Calibri" panose="020F0502020204030204" pitchFamily="34" charset="0"/>
                        </a:rPr>
                        <a:t>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EE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PK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2nd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3rd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4th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5th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6th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7th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8th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9th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10th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11th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12th</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EE-PK</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Elem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Mid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1" i="0" u="none" strike="noStrike">
                          <a:solidFill>
                            <a:srgbClr val="000000"/>
                          </a:solidFill>
                          <a:effectLst/>
                          <a:latin typeface="Calibri" panose="020F0502020204030204" pitchFamily="34" charset="0"/>
                        </a:rPr>
                        <a:t>High</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426344521"/>
                  </a:ext>
                </a:extLst>
              </a:tr>
              <a:tr h="217900">
                <a:tc>
                  <a:txBody>
                    <a:bodyPr/>
                    <a:lstStyle/>
                    <a:p>
                      <a:pPr algn="ctr" fontAlgn="b"/>
                      <a:r>
                        <a:rPr lang="en-US" sz="1200" b="0" i="0" u="none" strike="noStrike" dirty="0">
                          <a:solidFill>
                            <a:srgbClr val="000000"/>
                          </a:solidFill>
                          <a:effectLst/>
                          <a:latin typeface="Calibri" panose="020F0502020204030204" pitchFamily="34" charset="0"/>
                        </a:rPr>
                        <a:t>3-year Avg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1.279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1.118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1.109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1.137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1.125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1.125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1.135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0.955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1.108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1.039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tc>
                  <a:txBody>
                    <a:bodyPr/>
                    <a:lstStyle/>
                    <a:p>
                      <a:pPr algn="ctr" fontAlgn="b">
                        <a:buNone/>
                      </a:pPr>
                      <a:r>
                        <a:rPr lang="en-US" sz="1200" b="0" i="0" u="none" strike="noStrike">
                          <a:effectLst/>
                          <a:latin typeface="Calibri" panose="020F0502020204030204" pitchFamily="34" charset="0"/>
                        </a:rPr>
                        <a:t>1.279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A9"/>
                    </a:solidFill>
                  </a:tcPr>
                </a:tc>
                <a:extLst>
                  <a:ext uri="{0D108BD9-81ED-4DB2-BD59-A6C34878D82A}">
                    <a16:rowId xmlns:a16="http://schemas.microsoft.com/office/drawing/2014/main" val="1374574963"/>
                  </a:ext>
                </a:extLst>
              </a:tr>
              <a:tr h="217900">
                <a:tc>
                  <a:txBody>
                    <a:bodyPr/>
                    <a:lstStyle/>
                    <a:p>
                      <a:pPr algn="ctr" fontAlgn="b"/>
                      <a:r>
                        <a:rPr lang="en-US" sz="1200" b="0" i="0" u="none" strike="noStrike">
                          <a:solidFill>
                            <a:srgbClr val="000000"/>
                          </a:solidFill>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1.210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1.258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0.961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1.142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3.000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8603405"/>
                  </a:ext>
                </a:extLst>
              </a:tr>
              <a:tr h="217900">
                <a:tc>
                  <a:txBody>
                    <a:bodyPr/>
                    <a:lstStyle/>
                    <a:p>
                      <a:pPr algn="ctr" fontAlgn="b"/>
                      <a:r>
                        <a:rPr lang="en-US" sz="1200" b="0" i="0" u="none" strike="noStrike">
                          <a:solidFill>
                            <a:srgbClr val="000000"/>
                          </a:solidFill>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1.389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0.919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1.010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1.094</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1.389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3874095"/>
                  </a:ext>
                </a:extLst>
              </a:tr>
              <a:tr h="217900">
                <a:tc>
                  <a:txBody>
                    <a:bodyPr/>
                    <a:lstStyle/>
                    <a:p>
                      <a:pPr algn="ctr" fontAlgn="b"/>
                      <a:r>
                        <a:rPr lang="en-US" sz="1200" b="0" i="0" u="none" strike="noStrike">
                          <a:solidFill>
                            <a:srgbClr val="000000"/>
                          </a:solidFill>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1.360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1.214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0.918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1.100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1.063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en-US" sz="1200" b="0" i="0" u="none" strike="noStrike">
                          <a:effectLst/>
                          <a:latin typeface="Calibri" panose="020F0502020204030204" pitchFamily="34" charset="0"/>
                        </a:rPr>
                        <a:t>1.360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6674177"/>
                  </a:ext>
                </a:extLst>
              </a:tr>
              <a:tr h="217900">
                <a:tc>
                  <a:txBody>
                    <a:bodyPr/>
                    <a:lstStyle/>
                    <a:p>
                      <a:pPr algn="ctr" fontAlgn="b"/>
                      <a:r>
                        <a:rPr lang="en-US" sz="1200" b="0" i="0" u="none" strike="noStrike">
                          <a:solidFill>
                            <a:srgbClr val="000000"/>
                          </a:solidFill>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0.922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1.147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1.107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1.118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0.972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0.965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0.938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1.130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0.998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dirty="0">
                          <a:effectLst/>
                          <a:latin typeface="Calibri" panose="020F0502020204030204" pitchFamily="34" charset="0"/>
                        </a:rPr>
                        <a:t>1.088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393441110"/>
                  </a:ext>
                </a:extLst>
              </a:tr>
            </a:tbl>
          </a:graphicData>
        </a:graphic>
      </p:graphicFrame>
      <p:sp>
        <p:nvSpPr>
          <p:cNvPr id="8" name="TextBox 7">
            <a:extLst>
              <a:ext uri="{FF2B5EF4-FFF2-40B4-BE49-F238E27FC236}">
                <a16:creationId xmlns:a16="http://schemas.microsoft.com/office/drawing/2014/main" id="{D06C3118-985B-47DD-8742-D65C45CC9DD9}"/>
              </a:ext>
            </a:extLst>
          </p:cNvPr>
          <p:cNvSpPr txBox="1"/>
          <p:nvPr/>
        </p:nvSpPr>
        <p:spPr>
          <a:xfrm>
            <a:off x="887466" y="3382326"/>
            <a:ext cx="1265603" cy="338554"/>
          </a:xfrm>
          <a:prstGeom prst="rect">
            <a:avLst/>
          </a:prstGeom>
          <a:noFill/>
        </p:spPr>
        <p:txBody>
          <a:bodyPr wrap="none" rtlCol="0">
            <a:spAutoFit/>
          </a:bodyPr>
          <a:lstStyle/>
          <a:p>
            <a:r>
              <a:rPr lang="en-US" sz="1600" b="1" dirty="0"/>
              <a:t>Cohort Table</a:t>
            </a:r>
          </a:p>
        </p:txBody>
      </p:sp>
      <p:sp>
        <p:nvSpPr>
          <p:cNvPr id="11" name="Oval 10">
            <a:extLst>
              <a:ext uri="{FF2B5EF4-FFF2-40B4-BE49-F238E27FC236}">
                <a16:creationId xmlns:a16="http://schemas.microsoft.com/office/drawing/2014/main" id="{B818DB10-A670-4BE1-B758-B21E3D44A80A}"/>
              </a:ext>
            </a:extLst>
          </p:cNvPr>
          <p:cNvSpPr/>
          <p:nvPr/>
        </p:nvSpPr>
        <p:spPr>
          <a:xfrm>
            <a:off x="2818163" y="2154307"/>
            <a:ext cx="551202" cy="268356"/>
          </a:xfrm>
          <a:prstGeom prst="ellipse">
            <a:avLst/>
          </a:prstGeom>
          <a:noFill/>
          <a:ln w="38100">
            <a:solidFill>
              <a:srgbClr val="FF0000"/>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17" name="Oval 16">
            <a:extLst>
              <a:ext uri="{FF2B5EF4-FFF2-40B4-BE49-F238E27FC236}">
                <a16:creationId xmlns:a16="http://schemas.microsoft.com/office/drawing/2014/main" id="{A31865EE-CF2F-4207-9A97-27775EC7FD06}"/>
              </a:ext>
            </a:extLst>
          </p:cNvPr>
          <p:cNvSpPr/>
          <p:nvPr/>
        </p:nvSpPr>
        <p:spPr>
          <a:xfrm>
            <a:off x="3878614" y="2154307"/>
            <a:ext cx="551202" cy="268356"/>
          </a:xfrm>
          <a:prstGeom prst="ellipse">
            <a:avLst/>
          </a:prstGeom>
          <a:noFill/>
          <a:ln w="38100">
            <a:solidFill>
              <a:srgbClr val="FF0000"/>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18" name="Oval 17">
            <a:extLst>
              <a:ext uri="{FF2B5EF4-FFF2-40B4-BE49-F238E27FC236}">
                <a16:creationId xmlns:a16="http://schemas.microsoft.com/office/drawing/2014/main" id="{DD14DDC8-2D10-47F9-9C3A-2D7B8AAD66C8}"/>
              </a:ext>
            </a:extLst>
          </p:cNvPr>
          <p:cNvSpPr/>
          <p:nvPr/>
        </p:nvSpPr>
        <p:spPr>
          <a:xfrm>
            <a:off x="2704245" y="4768849"/>
            <a:ext cx="551202" cy="268356"/>
          </a:xfrm>
          <a:prstGeom prst="ellipse">
            <a:avLst/>
          </a:prstGeom>
          <a:noFill/>
          <a:ln w="38100">
            <a:solidFill>
              <a:srgbClr val="FF0000"/>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19" name="Oval 18">
            <a:extLst>
              <a:ext uri="{FF2B5EF4-FFF2-40B4-BE49-F238E27FC236}">
                <a16:creationId xmlns:a16="http://schemas.microsoft.com/office/drawing/2014/main" id="{131AEDAA-0FD6-4939-B3F1-1BB1E824854B}"/>
              </a:ext>
            </a:extLst>
          </p:cNvPr>
          <p:cNvSpPr/>
          <p:nvPr/>
        </p:nvSpPr>
        <p:spPr>
          <a:xfrm>
            <a:off x="3236225" y="4779616"/>
            <a:ext cx="551202" cy="268356"/>
          </a:xfrm>
          <a:prstGeom prst="ellipse">
            <a:avLst/>
          </a:prstGeom>
          <a:noFill/>
          <a:ln w="38100">
            <a:solidFill>
              <a:srgbClr val="FF0000"/>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20" name="Oval 19">
            <a:extLst>
              <a:ext uri="{FF2B5EF4-FFF2-40B4-BE49-F238E27FC236}">
                <a16:creationId xmlns:a16="http://schemas.microsoft.com/office/drawing/2014/main" id="{E82CB0BE-4601-4918-BAD4-6B0732954ED3}"/>
              </a:ext>
            </a:extLst>
          </p:cNvPr>
          <p:cNvSpPr/>
          <p:nvPr/>
        </p:nvSpPr>
        <p:spPr>
          <a:xfrm>
            <a:off x="3725936" y="4778789"/>
            <a:ext cx="551202" cy="268356"/>
          </a:xfrm>
          <a:prstGeom prst="ellipse">
            <a:avLst/>
          </a:prstGeom>
          <a:noFill/>
          <a:ln w="38100">
            <a:solidFill>
              <a:srgbClr val="FF0000"/>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21" name="Oval 20">
            <a:extLst>
              <a:ext uri="{FF2B5EF4-FFF2-40B4-BE49-F238E27FC236}">
                <a16:creationId xmlns:a16="http://schemas.microsoft.com/office/drawing/2014/main" id="{2239E22C-EB8D-45CE-987D-30121BE5E905}"/>
              </a:ext>
            </a:extLst>
          </p:cNvPr>
          <p:cNvSpPr/>
          <p:nvPr/>
        </p:nvSpPr>
        <p:spPr>
          <a:xfrm>
            <a:off x="7298625" y="4790383"/>
            <a:ext cx="551202" cy="268356"/>
          </a:xfrm>
          <a:prstGeom prst="ellipse">
            <a:avLst/>
          </a:prstGeom>
          <a:noFill/>
          <a:ln w="38100">
            <a:solidFill>
              <a:srgbClr val="FF0000"/>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Tree>
    <p:extLst>
      <p:ext uri="{BB962C8B-B14F-4D97-AF65-F5344CB8AC3E}">
        <p14:creationId xmlns:p14="http://schemas.microsoft.com/office/powerpoint/2010/main" val="1390357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481AB1-9C97-4334-6F8D-32C004EF6340}"/>
              </a:ext>
            </a:extLst>
          </p:cNvPr>
          <p:cNvSpPr>
            <a:spLocks noGrp="1"/>
          </p:cNvSpPr>
          <p:nvPr>
            <p:ph type="body" sz="quarter" idx="12"/>
          </p:nvPr>
        </p:nvSpPr>
        <p:spPr>
          <a:xfrm>
            <a:off x="514862" y="2705200"/>
            <a:ext cx="5581138" cy="907941"/>
          </a:xfrm>
        </p:spPr>
        <p:txBody>
          <a:bodyPr/>
          <a:lstStyle/>
          <a:p>
            <a:pPr>
              <a:spcBef>
                <a:spcPts val="600"/>
              </a:spcBef>
            </a:pPr>
            <a:r>
              <a:rPr lang="en-US" sz="4000" b="1" dirty="0"/>
              <a:t>Enrollment Forecast</a:t>
            </a:r>
          </a:p>
          <a:p>
            <a:pPr>
              <a:spcBef>
                <a:spcPts val="600"/>
              </a:spcBef>
            </a:pPr>
            <a:r>
              <a:rPr lang="en-US" sz="2000" b="1" dirty="0"/>
              <a:t>10 Year Forecast &amp; Campus Projections</a:t>
            </a:r>
          </a:p>
        </p:txBody>
      </p:sp>
      <p:sp>
        <p:nvSpPr>
          <p:cNvPr id="7" name="Slide Number Placeholder 1">
            <a:extLst>
              <a:ext uri="{FF2B5EF4-FFF2-40B4-BE49-F238E27FC236}">
                <a16:creationId xmlns:a16="http://schemas.microsoft.com/office/drawing/2014/main" id="{E864C56A-EA8B-4426-9211-9DE58E44E06C}"/>
              </a:ext>
            </a:extLst>
          </p:cNvPr>
          <p:cNvSpPr txBox="1">
            <a:spLocks/>
          </p:cNvSpPr>
          <p:nvPr/>
        </p:nvSpPr>
        <p:spPr>
          <a:xfrm>
            <a:off x="9448800" y="6534104"/>
            <a:ext cx="2743200" cy="365125"/>
          </a:xfrm>
          <a:prstGeom prst="rect">
            <a:avLst/>
          </a:prstGeom>
        </p:spPr>
        <p:txBody>
          <a:bodyPr anchor="ct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algn="r"/>
            <a:fld id="{17A2789E-03B2-9E49-90CA-5B3549D9516F}" type="slidenum">
              <a:rPr lang="en-US" sz="1000" smtClean="0">
                <a:solidFill>
                  <a:schemeClr val="bg1"/>
                </a:solidFill>
              </a:rPr>
              <a:pPr algn="r"/>
              <a:t>31</a:t>
            </a:fld>
            <a:endParaRPr lang="en-US" sz="1000" dirty="0">
              <a:solidFill>
                <a:schemeClr val="bg1"/>
              </a:solidFill>
            </a:endParaRPr>
          </a:p>
        </p:txBody>
      </p:sp>
    </p:spTree>
    <p:extLst>
      <p:ext uri="{BB962C8B-B14F-4D97-AF65-F5344CB8AC3E}">
        <p14:creationId xmlns:p14="http://schemas.microsoft.com/office/powerpoint/2010/main" val="13633612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4"/>
          </p:nvPr>
        </p:nvSpPr>
        <p:spPr/>
        <p:txBody>
          <a:bodyPr/>
          <a:lstStyle/>
          <a:p>
            <a:fld id="{010974C9-39F3-3947-8B5D-BF1F533E6409}" type="slidenum">
              <a:rPr lang="en-US" sz="1000" smtClean="0"/>
              <a:pPr/>
              <a:t>32</a:t>
            </a:fld>
            <a:endParaRPr lang="en-US" sz="1000" dirty="0"/>
          </a:p>
        </p:txBody>
      </p:sp>
      <p:sp>
        <p:nvSpPr>
          <p:cNvPr id="5" name="TextBox 4">
            <a:extLst>
              <a:ext uri="{FF2B5EF4-FFF2-40B4-BE49-F238E27FC236}">
                <a16:creationId xmlns:a16="http://schemas.microsoft.com/office/drawing/2014/main" id="{0AAC03C0-CA90-4797-9F61-561D869F198E}"/>
              </a:ext>
            </a:extLst>
          </p:cNvPr>
          <p:cNvSpPr txBox="1">
            <a:spLocks noChangeArrowheads="1"/>
          </p:cNvSpPr>
          <p:nvPr/>
        </p:nvSpPr>
        <p:spPr bwMode="auto">
          <a:xfrm>
            <a:off x="9197290" y="5053544"/>
            <a:ext cx="23587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457109"/>
            <a:r>
              <a:rPr lang="en-US" altLang="en-US" sz="1000" b="1" i="1" dirty="0">
                <a:solidFill>
                  <a:srgbClr val="000000"/>
                </a:solidFill>
                <a:latin typeface="Calibri" panose="020F0502020204030204" pitchFamily="34" charset="0"/>
              </a:rPr>
              <a:t>Yellow box </a:t>
            </a:r>
            <a:r>
              <a:rPr lang="en-US" altLang="en-US" sz="1000" i="1" dirty="0">
                <a:solidFill>
                  <a:srgbClr val="000000"/>
                </a:solidFill>
                <a:latin typeface="Calibri" panose="020F0502020204030204" pitchFamily="34" charset="0"/>
              </a:rPr>
              <a:t>= largest grade per year</a:t>
            </a:r>
          </a:p>
          <a:p>
            <a:pPr algn="r" defTabSz="457109"/>
            <a:r>
              <a:rPr lang="en-US" altLang="en-US" sz="1000" b="1" i="1" dirty="0">
                <a:solidFill>
                  <a:srgbClr val="000000"/>
                </a:solidFill>
                <a:latin typeface="Calibri" panose="020F0502020204030204" pitchFamily="34" charset="0"/>
              </a:rPr>
              <a:t>Green box </a:t>
            </a:r>
            <a:r>
              <a:rPr lang="en-US" altLang="en-US" sz="1000" i="1" dirty="0">
                <a:solidFill>
                  <a:srgbClr val="000000"/>
                </a:solidFill>
                <a:latin typeface="Calibri" panose="020F0502020204030204" pitchFamily="34" charset="0"/>
              </a:rPr>
              <a:t>= second largest grade per year</a:t>
            </a:r>
          </a:p>
        </p:txBody>
      </p:sp>
      <p:sp>
        <p:nvSpPr>
          <p:cNvPr id="9" name="Rectangle 8">
            <a:extLst>
              <a:ext uri="{FF2B5EF4-FFF2-40B4-BE49-F238E27FC236}">
                <a16:creationId xmlns:a16="http://schemas.microsoft.com/office/drawing/2014/main" id="{9EB8540F-EBAD-48B4-92CB-1481F4E19406}"/>
              </a:ext>
            </a:extLst>
          </p:cNvPr>
          <p:cNvSpPr/>
          <p:nvPr/>
        </p:nvSpPr>
        <p:spPr>
          <a:xfrm>
            <a:off x="887466" y="75651"/>
            <a:ext cx="4257191" cy="618631"/>
          </a:xfrm>
          <a:prstGeom prst="rect">
            <a:avLst/>
          </a:prstGeom>
        </p:spPr>
        <p:txBody>
          <a:bodyPr wrap="none" anchor="ctr">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400" dirty="0">
                <a:solidFill>
                  <a:prstClr val="black"/>
                </a:solidFill>
                <a:latin typeface="GT Walsheim"/>
              </a:rPr>
              <a:t>Ten Year Forecast by Grade Level</a:t>
            </a:r>
            <a:endParaRPr kumimoji="0" lang="en-US" sz="2400" b="0" i="0" u="none" strike="noStrike" kern="1200" cap="none" spc="0" normalizeH="0" baseline="0" noProof="0" dirty="0">
              <a:ln>
                <a:noFill/>
              </a:ln>
              <a:solidFill>
                <a:prstClr val="black"/>
              </a:solidFill>
              <a:effectLst/>
              <a:uLnTx/>
              <a:uFillTx/>
              <a:latin typeface="GT Walsheim"/>
              <a:ea typeface="+mn-ea"/>
              <a:cs typeface="+mn-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T Walsheim Regular"/>
                <a:ea typeface="+mn-ea"/>
                <a:cs typeface="+mn-cs"/>
              </a:rPr>
              <a:t>Enrollment Forecast</a:t>
            </a:r>
            <a:endParaRPr kumimoji="0" lang="en-US" sz="1400" b="0" i="0" u="none" strike="noStrike" kern="1200" cap="none" spc="0" normalizeH="0" baseline="0" noProof="0" dirty="0">
              <a:ln>
                <a:noFill/>
              </a:ln>
              <a:solidFill>
                <a:prstClr val="black"/>
              </a:solidFill>
              <a:effectLst/>
              <a:uLnTx/>
              <a:uFillTx/>
              <a:latin typeface="GT Walsheim"/>
              <a:ea typeface="+mn-ea"/>
              <a:cs typeface="+mn-cs"/>
            </a:endParaRPr>
          </a:p>
        </p:txBody>
      </p:sp>
      <p:graphicFrame>
        <p:nvGraphicFramePr>
          <p:cNvPr id="3" name="Table 2">
            <a:extLst>
              <a:ext uri="{FF2B5EF4-FFF2-40B4-BE49-F238E27FC236}">
                <a16:creationId xmlns:a16="http://schemas.microsoft.com/office/drawing/2014/main" id="{F60BBE04-893C-332B-3E01-BDDC78926E00}"/>
              </a:ext>
            </a:extLst>
          </p:cNvPr>
          <p:cNvGraphicFramePr>
            <a:graphicFrameLocks noGrp="1"/>
          </p:cNvGraphicFramePr>
          <p:nvPr>
            <p:extLst>
              <p:ext uri="{D42A27DB-BD31-4B8C-83A1-F6EECF244321}">
                <p14:modId xmlns:p14="http://schemas.microsoft.com/office/powerpoint/2010/main" val="3850973051"/>
              </p:ext>
            </p:extLst>
          </p:nvPr>
        </p:nvGraphicFramePr>
        <p:xfrm>
          <a:off x="887465" y="846614"/>
          <a:ext cx="10668582" cy="4206924"/>
        </p:xfrm>
        <a:graphic>
          <a:graphicData uri="http://schemas.openxmlformats.org/drawingml/2006/table">
            <a:tbl>
              <a:tblPr/>
              <a:tblGrid>
                <a:gridCol w="888755">
                  <a:extLst>
                    <a:ext uri="{9D8B030D-6E8A-4147-A177-3AD203B41FA5}">
                      <a16:colId xmlns:a16="http://schemas.microsoft.com/office/drawing/2014/main" val="1493239064"/>
                    </a:ext>
                  </a:extLst>
                </a:gridCol>
                <a:gridCol w="539601">
                  <a:extLst>
                    <a:ext uri="{9D8B030D-6E8A-4147-A177-3AD203B41FA5}">
                      <a16:colId xmlns:a16="http://schemas.microsoft.com/office/drawing/2014/main" val="1503138090"/>
                    </a:ext>
                  </a:extLst>
                </a:gridCol>
                <a:gridCol w="539601">
                  <a:extLst>
                    <a:ext uri="{9D8B030D-6E8A-4147-A177-3AD203B41FA5}">
                      <a16:colId xmlns:a16="http://schemas.microsoft.com/office/drawing/2014/main" val="3980126193"/>
                    </a:ext>
                  </a:extLst>
                </a:gridCol>
                <a:gridCol w="539601">
                  <a:extLst>
                    <a:ext uri="{9D8B030D-6E8A-4147-A177-3AD203B41FA5}">
                      <a16:colId xmlns:a16="http://schemas.microsoft.com/office/drawing/2014/main" val="2412179469"/>
                    </a:ext>
                  </a:extLst>
                </a:gridCol>
                <a:gridCol w="539601">
                  <a:extLst>
                    <a:ext uri="{9D8B030D-6E8A-4147-A177-3AD203B41FA5}">
                      <a16:colId xmlns:a16="http://schemas.microsoft.com/office/drawing/2014/main" val="2362177170"/>
                    </a:ext>
                  </a:extLst>
                </a:gridCol>
                <a:gridCol w="539601">
                  <a:extLst>
                    <a:ext uri="{9D8B030D-6E8A-4147-A177-3AD203B41FA5}">
                      <a16:colId xmlns:a16="http://schemas.microsoft.com/office/drawing/2014/main" val="1105312864"/>
                    </a:ext>
                  </a:extLst>
                </a:gridCol>
                <a:gridCol w="539601">
                  <a:extLst>
                    <a:ext uri="{9D8B030D-6E8A-4147-A177-3AD203B41FA5}">
                      <a16:colId xmlns:a16="http://schemas.microsoft.com/office/drawing/2014/main" val="3035271941"/>
                    </a:ext>
                  </a:extLst>
                </a:gridCol>
                <a:gridCol w="539601">
                  <a:extLst>
                    <a:ext uri="{9D8B030D-6E8A-4147-A177-3AD203B41FA5}">
                      <a16:colId xmlns:a16="http://schemas.microsoft.com/office/drawing/2014/main" val="3788341333"/>
                    </a:ext>
                  </a:extLst>
                </a:gridCol>
                <a:gridCol w="539601">
                  <a:extLst>
                    <a:ext uri="{9D8B030D-6E8A-4147-A177-3AD203B41FA5}">
                      <a16:colId xmlns:a16="http://schemas.microsoft.com/office/drawing/2014/main" val="1851585197"/>
                    </a:ext>
                  </a:extLst>
                </a:gridCol>
                <a:gridCol w="539601">
                  <a:extLst>
                    <a:ext uri="{9D8B030D-6E8A-4147-A177-3AD203B41FA5}">
                      <a16:colId xmlns:a16="http://schemas.microsoft.com/office/drawing/2014/main" val="4068913702"/>
                    </a:ext>
                  </a:extLst>
                </a:gridCol>
                <a:gridCol w="539601">
                  <a:extLst>
                    <a:ext uri="{9D8B030D-6E8A-4147-A177-3AD203B41FA5}">
                      <a16:colId xmlns:a16="http://schemas.microsoft.com/office/drawing/2014/main" val="173230410"/>
                    </a:ext>
                  </a:extLst>
                </a:gridCol>
                <a:gridCol w="539601">
                  <a:extLst>
                    <a:ext uri="{9D8B030D-6E8A-4147-A177-3AD203B41FA5}">
                      <a16:colId xmlns:a16="http://schemas.microsoft.com/office/drawing/2014/main" val="1976347205"/>
                    </a:ext>
                  </a:extLst>
                </a:gridCol>
                <a:gridCol w="539601">
                  <a:extLst>
                    <a:ext uri="{9D8B030D-6E8A-4147-A177-3AD203B41FA5}">
                      <a16:colId xmlns:a16="http://schemas.microsoft.com/office/drawing/2014/main" val="1690404730"/>
                    </a:ext>
                  </a:extLst>
                </a:gridCol>
                <a:gridCol w="539601">
                  <a:extLst>
                    <a:ext uri="{9D8B030D-6E8A-4147-A177-3AD203B41FA5}">
                      <a16:colId xmlns:a16="http://schemas.microsoft.com/office/drawing/2014/main" val="3787758440"/>
                    </a:ext>
                  </a:extLst>
                </a:gridCol>
                <a:gridCol w="539601">
                  <a:extLst>
                    <a:ext uri="{9D8B030D-6E8A-4147-A177-3AD203B41FA5}">
                      <a16:colId xmlns:a16="http://schemas.microsoft.com/office/drawing/2014/main" val="349391305"/>
                    </a:ext>
                  </a:extLst>
                </a:gridCol>
                <a:gridCol w="539601">
                  <a:extLst>
                    <a:ext uri="{9D8B030D-6E8A-4147-A177-3AD203B41FA5}">
                      <a16:colId xmlns:a16="http://schemas.microsoft.com/office/drawing/2014/main" val="1593261843"/>
                    </a:ext>
                  </a:extLst>
                </a:gridCol>
                <a:gridCol w="539601">
                  <a:extLst>
                    <a:ext uri="{9D8B030D-6E8A-4147-A177-3AD203B41FA5}">
                      <a16:colId xmlns:a16="http://schemas.microsoft.com/office/drawing/2014/main" val="3292671393"/>
                    </a:ext>
                  </a:extLst>
                </a:gridCol>
                <a:gridCol w="606610">
                  <a:extLst>
                    <a:ext uri="{9D8B030D-6E8A-4147-A177-3AD203B41FA5}">
                      <a16:colId xmlns:a16="http://schemas.microsoft.com/office/drawing/2014/main" val="3420983470"/>
                    </a:ext>
                  </a:extLst>
                </a:gridCol>
                <a:gridCol w="539601">
                  <a:extLst>
                    <a:ext uri="{9D8B030D-6E8A-4147-A177-3AD203B41FA5}">
                      <a16:colId xmlns:a16="http://schemas.microsoft.com/office/drawing/2014/main" val="161343965"/>
                    </a:ext>
                  </a:extLst>
                </a:gridCol>
              </a:tblGrid>
              <a:tr h="266744">
                <a:tc gridSpan="19">
                  <a:txBody>
                    <a:bodyPr/>
                    <a:lstStyle/>
                    <a:p>
                      <a:pPr algn="ctr" fontAlgn="b">
                        <a:buNone/>
                      </a:pPr>
                      <a:endParaRPr lang="en-US" sz="1600" b="0" i="0" u="none" strike="noStrike" dirty="0">
                        <a:effectLst/>
                        <a:latin typeface="Calibri" panose="020F0502020204030204" pitchFamily="34" charset="0"/>
                      </a:endParaRPr>
                    </a:p>
                  </a:txBody>
                  <a:tcPr marL="9525" marR="9525" marT="9525" marB="0"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72085883"/>
                  </a:ext>
                </a:extLst>
              </a:tr>
              <a:tr h="256582">
                <a:tc gridSpan="19">
                  <a:txBody>
                    <a:bodyPr/>
                    <a:lstStyle/>
                    <a:p>
                      <a:pPr algn="ctr" fontAlgn="b">
                        <a:buNone/>
                      </a:pPr>
                      <a:r>
                        <a:rPr lang="en-US" sz="1600" b="0" i="0" u="none" strike="noStrike" dirty="0">
                          <a:effectLst/>
                          <a:latin typeface="Calibri" panose="020F0502020204030204" pitchFamily="34" charset="0"/>
                        </a:rPr>
                        <a:t>GRADE LEVEL ENROLLMENT HISTORY AND PROJECTIONS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05533358"/>
                  </a:ext>
                </a:extLst>
              </a:tr>
              <a:tr h="444573">
                <a:tc>
                  <a:txBody>
                    <a:bodyPr/>
                    <a:lstStyle/>
                    <a:p>
                      <a:pPr algn="ctr" fontAlgn="b">
                        <a:buNone/>
                      </a:pPr>
                      <a:r>
                        <a:rPr lang="en-US" sz="1200" b="1" i="0" u="none" strike="noStrike">
                          <a:effectLst/>
                          <a:latin typeface="Calibri" panose="020F0502020204030204" pitchFamily="34" charset="0"/>
                        </a:rPr>
                        <a:t>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EE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PK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1st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2nd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3rd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4th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5th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6th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7th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8th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9th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10th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11th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12th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Total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022188925"/>
                  </a:ext>
                </a:extLst>
              </a:tr>
              <a:tr h="215935">
                <a:tc>
                  <a:txBody>
                    <a:bodyPr/>
                    <a:lstStyle/>
                    <a:p>
                      <a:pPr algn="ctr" fontAlgn="b">
                        <a:buNone/>
                      </a:pPr>
                      <a:r>
                        <a:rPr lang="en-US" sz="1200" b="0" i="0" u="none" strike="noStrike">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244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2,885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580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3220282"/>
                  </a:ext>
                </a:extLst>
              </a:tr>
              <a:tr h="215935">
                <a:tc>
                  <a:txBody>
                    <a:bodyPr/>
                    <a:lstStyle/>
                    <a:p>
                      <a:pPr algn="ctr" fontAlgn="b">
                        <a:buNone/>
                      </a:pPr>
                      <a:r>
                        <a:rPr lang="en-US" sz="1200" b="0" i="0" u="none" strike="noStrike">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479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3363759"/>
                  </a:ext>
                </a:extLst>
              </a:tr>
              <a:tr h="215935">
                <a:tc>
                  <a:txBody>
                    <a:bodyPr/>
                    <a:lstStyle/>
                    <a:p>
                      <a:pPr algn="ctr" fontAlgn="b">
                        <a:buNone/>
                      </a:pPr>
                      <a:r>
                        <a:rPr lang="en-US" sz="1200" b="0" i="0" u="none" strike="noStrike">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280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3,713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054355"/>
                  </a:ext>
                </a:extLst>
              </a:tr>
              <a:tr h="215935">
                <a:tc>
                  <a:txBody>
                    <a:bodyPr/>
                    <a:lstStyle/>
                    <a:p>
                      <a:pPr algn="ctr" fontAlgn="b">
                        <a:buNone/>
                      </a:pPr>
                      <a:r>
                        <a:rPr lang="en-US" sz="1200" b="0" i="0" u="none" strike="noStrike">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329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4,154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441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9223263"/>
                  </a:ext>
                </a:extLst>
              </a:tr>
              <a:tr h="215935">
                <a:tc>
                  <a:txBody>
                    <a:bodyPr/>
                    <a:lstStyle/>
                    <a:p>
                      <a:pPr algn="ctr" fontAlgn="b">
                        <a:buNone/>
                      </a:pPr>
                      <a:r>
                        <a:rPr lang="en-US" sz="1200" b="0" i="0" u="none" strike="noStrike">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dirty="0">
                          <a:effectLst/>
                          <a:latin typeface="Calibri" panose="020F0502020204030204" pitchFamily="34" charset="0"/>
                        </a:rPr>
                        <a:t>178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352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256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4,529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95443903"/>
                  </a:ext>
                </a:extLst>
              </a:tr>
              <a:tr h="215935">
                <a:tc>
                  <a:txBody>
                    <a:bodyPr/>
                    <a:lstStyle/>
                    <a:p>
                      <a:pPr algn="ctr" fontAlgn="b">
                        <a:buNone/>
                      </a:pPr>
                      <a:r>
                        <a:rPr lang="en-US" sz="1200" b="0" i="0" u="none" strike="noStrike">
                          <a:effectLst/>
                          <a:latin typeface="Calibri" panose="020F0502020204030204" pitchFamily="34" charset="0"/>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5,035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89086090"/>
                  </a:ext>
                </a:extLst>
              </a:tr>
              <a:tr h="215935">
                <a:tc>
                  <a:txBody>
                    <a:bodyPr/>
                    <a:lstStyle/>
                    <a:p>
                      <a:pPr algn="ctr" fontAlgn="b">
                        <a:buNone/>
                      </a:pPr>
                      <a:r>
                        <a:rPr lang="en-US" sz="1200" b="0" i="0" u="none" strike="noStrike">
                          <a:effectLst/>
                          <a:latin typeface="Calibri" panose="020F0502020204030204" pitchFamily="34" charset="0"/>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5,657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618774198"/>
                  </a:ext>
                </a:extLst>
              </a:tr>
              <a:tr h="215935">
                <a:tc>
                  <a:txBody>
                    <a:bodyPr/>
                    <a:lstStyle/>
                    <a:p>
                      <a:pPr algn="ctr" fontAlgn="b">
                        <a:buNone/>
                      </a:pPr>
                      <a:r>
                        <a:rPr lang="en-US" sz="1200" b="0" i="0" u="none" strike="noStrike">
                          <a:effectLst/>
                          <a:latin typeface="Calibri" panose="020F0502020204030204" pitchFamily="34" charset="0"/>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6,329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19484931"/>
                  </a:ext>
                </a:extLst>
              </a:tr>
              <a:tr h="215935">
                <a:tc>
                  <a:txBody>
                    <a:bodyPr/>
                    <a:lstStyle/>
                    <a:p>
                      <a:pPr algn="ctr" fontAlgn="b">
                        <a:buNone/>
                      </a:pPr>
                      <a:r>
                        <a:rPr lang="en-US" sz="1200" b="0" i="0" u="none" strike="noStrike">
                          <a:effectLst/>
                          <a:latin typeface="Calibri" panose="020F0502020204030204" pitchFamily="34" charset="0"/>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777122245"/>
                  </a:ext>
                </a:extLst>
              </a:tr>
              <a:tr h="215935">
                <a:tc>
                  <a:txBody>
                    <a:bodyPr/>
                    <a:lstStyle/>
                    <a:p>
                      <a:pPr algn="ctr" fontAlgn="b">
                        <a:buNone/>
                      </a:pPr>
                      <a:r>
                        <a:rPr lang="en-US" sz="1200" b="0" i="0" u="none" strike="noStrike">
                          <a:effectLst/>
                          <a:latin typeface="Calibri" panose="020F0502020204030204" pitchFamily="34" charset="0"/>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7,872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758259749"/>
                  </a:ext>
                </a:extLst>
              </a:tr>
              <a:tr h="215935">
                <a:tc>
                  <a:txBody>
                    <a:bodyPr/>
                    <a:lstStyle/>
                    <a:p>
                      <a:pPr algn="ctr" fontAlgn="b">
                        <a:buNone/>
                      </a:pPr>
                      <a:r>
                        <a:rPr lang="en-US" sz="1200" b="0" i="0" u="none" strike="noStrike">
                          <a:effectLst/>
                          <a:latin typeface="Calibri" panose="020F0502020204030204" pitchFamily="34" charset="0"/>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8,724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918355673"/>
                  </a:ext>
                </a:extLst>
              </a:tr>
              <a:tr h="215935">
                <a:tc>
                  <a:txBody>
                    <a:bodyPr/>
                    <a:lstStyle/>
                    <a:p>
                      <a:pPr algn="ctr" fontAlgn="b">
                        <a:buNone/>
                      </a:pPr>
                      <a:r>
                        <a:rPr lang="en-US" sz="1200" b="0" i="0" u="none" strike="noStrike">
                          <a:effectLst/>
                          <a:latin typeface="Calibri" panose="020F0502020204030204" pitchFamily="34" charset="0"/>
                        </a:rPr>
                        <a:t>2032/33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9,563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801056906"/>
                  </a:ext>
                </a:extLst>
              </a:tr>
              <a:tr h="215935">
                <a:tc>
                  <a:txBody>
                    <a:bodyPr/>
                    <a:lstStyle/>
                    <a:p>
                      <a:pPr algn="ctr" fontAlgn="b">
                        <a:buNone/>
                      </a:pPr>
                      <a:r>
                        <a:rPr lang="en-US" sz="1200" b="0" i="0" u="none" strike="noStrike">
                          <a:effectLst/>
                          <a:latin typeface="Calibri" panose="020F0502020204030204" pitchFamily="34" charset="0"/>
                        </a:rPr>
                        <a:t>2033/34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10,246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051290546"/>
                  </a:ext>
                </a:extLst>
              </a:tr>
              <a:tr h="215935">
                <a:tc>
                  <a:txBody>
                    <a:bodyPr/>
                    <a:lstStyle/>
                    <a:p>
                      <a:pPr algn="ctr" fontAlgn="b">
                        <a:buNone/>
                      </a:pPr>
                      <a:r>
                        <a:rPr lang="en-US" sz="1200" b="0" i="0" u="none" strike="noStrike">
                          <a:effectLst/>
                          <a:latin typeface="Calibri" panose="020F0502020204030204" pitchFamily="34" charset="0"/>
                        </a:rPr>
                        <a:t>2034/35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10,953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965462949"/>
                  </a:ext>
                </a:extLst>
              </a:tr>
              <a:tr h="215935">
                <a:tc>
                  <a:txBody>
                    <a:bodyPr/>
                    <a:lstStyle/>
                    <a:p>
                      <a:pPr algn="ctr" fontAlgn="b">
                        <a:buNone/>
                      </a:pPr>
                      <a:r>
                        <a:rPr lang="en-US" sz="1200" b="0" i="0" u="none" strike="noStrike">
                          <a:effectLst/>
                          <a:latin typeface="Calibri" panose="020F0502020204030204" pitchFamily="34" charset="0"/>
                        </a:rPr>
                        <a:t>2035/36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11,651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dirty="0">
                          <a:effectLst/>
                          <a:latin typeface="Calibri" panose="020F0502020204030204" pitchFamily="34" charset="0"/>
                        </a:rPr>
                        <a:t>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667118346"/>
                  </a:ext>
                </a:extLst>
              </a:tr>
            </a:tbl>
          </a:graphicData>
        </a:graphic>
      </p:graphicFrame>
    </p:spTree>
    <p:extLst>
      <p:ext uri="{BB962C8B-B14F-4D97-AF65-F5344CB8AC3E}">
        <p14:creationId xmlns:p14="http://schemas.microsoft.com/office/powerpoint/2010/main" val="4191079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4"/>
          </p:nvPr>
        </p:nvSpPr>
        <p:spPr/>
        <p:txBody>
          <a:bodyPr/>
          <a:lstStyle/>
          <a:p>
            <a:fld id="{010974C9-39F3-3947-8B5D-BF1F533E6409}" type="slidenum">
              <a:rPr lang="en-US" sz="1000" smtClean="0"/>
              <a:pPr/>
              <a:t>33</a:t>
            </a:fld>
            <a:endParaRPr lang="en-US" sz="1000" dirty="0"/>
          </a:p>
        </p:txBody>
      </p:sp>
      <p:sp>
        <p:nvSpPr>
          <p:cNvPr id="5" name="TextBox 4">
            <a:extLst>
              <a:ext uri="{FF2B5EF4-FFF2-40B4-BE49-F238E27FC236}">
                <a16:creationId xmlns:a16="http://schemas.microsoft.com/office/drawing/2014/main" id="{0AAC03C0-CA90-4797-9F61-561D869F198E}"/>
              </a:ext>
            </a:extLst>
          </p:cNvPr>
          <p:cNvSpPr txBox="1">
            <a:spLocks noChangeArrowheads="1"/>
          </p:cNvSpPr>
          <p:nvPr/>
        </p:nvSpPr>
        <p:spPr bwMode="auto">
          <a:xfrm>
            <a:off x="9197290" y="5053544"/>
            <a:ext cx="23587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457109"/>
            <a:r>
              <a:rPr lang="en-US" altLang="en-US" sz="1000" b="1" i="1" dirty="0">
                <a:solidFill>
                  <a:srgbClr val="000000"/>
                </a:solidFill>
                <a:latin typeface="Calibri" panose="020F0502020204030204" pitchFamily="34" charset="0"/>
              </a:rPr>
              <a:t>Yellow box </a:t>
            </a:r>
            <a:r>
              <a:rPr lang="en-US" altLang="en-US" sz="1000" i="1" dirty="0">
                <a:solidFill>
                  <a:srgbClr val="000000"/>
                </a:solidFill>
                <a:latin typeface="Calibri" panose="020F0502020204030204" pitchFamily="34" charset="0"/>
              </a:rPr>
              <a:t>= largest grade per year</a:t>
            </a:r>
          </a:p>
          <a:p>
            <a:pPr algn="r" defTabSz="457109"/>
            <a:r>
              <a:rPr lang="en-US" altLang="en-US" sz="1000" b="1" i="1" dirty="0">
                <a:solidFill>
                  <a:srgbClr val="000000"/>
                </a:solidFill>
                <a:latin typeface="Calibri" panose="020F0502020204030204" pitchFamily="34" charset="0"/>
              </a:rPr>
              <a:t>Green box </a:t>
            </a:r>
            <a:r>
              <a:rPr lang="en-US" altLang="en-US" sz="1000" i="1" dirty="0">
                <a:solidFill>
                  <a:srgbClr val="000000"/>
                </a:solidFill>
                <a:latin typeface="Calibri" panose="020F0502020204030204" pitchFamily="34" charset="0"/>
              </a:rPr>
              <a:t>= second largest grade per year</a:t>
            </a:r>
          </a:p>
        </p:txBody>
      </p:sp>
      <p:sp>
        <p:nvSpPr>
          <p:cNvPr id="9" name="Rectangle 8">
            <a:extLst>
              <a:ext uri="{FF2B5EF4-FFF2-40B4-BE49-F238E27FC236}">
                <a16:creationId xmlns:a16="http://schemas.microsoft.com/office/drawing/2014/main" id="{9EB8540F-EBAD-48B4-92CB-1481F4E19406}"/>
              </a:ext>
            </a:extLst>
          </p:cNvPr>
          <p:cNvSpPr/>
          <p:nvPr/>
        </p:nvSpPr>
        <p:spPr>
          <a:xfrm>
            <a:off x="887466" y="75651"/>
            <a:ext cx="4257191" cy="618631"/>
          </a:xfrm>
          <a:prstGeom prst="rect">
            <a:avLst/>
          </a:prstGeom>
        </p:spPr>
        <p:txBody>
          <a:bodyPr wrap="none" anchor="ctr">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400" dirty="0">
                <a:solidFill>
                  <a:prstClr val="black"/>
                </a:solidFill>
                <a:latin typeface="GT Walsheim"/>
              </a:rPr>
              <a:t>Ten Year Forecast by Grade Level</a:t>
            </a:r>
            <a:endParaRPr kumimoji="0" lang="en-US" sz="2400" b="0" i="0" u="none" strike="noStrike" kern="1200" cap="none" spc="0" normalizeH="0" baseline="0" noProof="0" dirty="0">
              <a:ln>
                <a:noFill/>
              </a:ln>
              <a:solidFill>
                <a:prstClr val="black"/>
              </a:solidFill>
              <a:effectLst/>
              <a:uLnTx/>
              <a:uFillTx/>
              <a:latin typeface="GT Walsheim"/>
              <a:ea typeface="+mn-ea"/>
              <a:cs typeface="+mn-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T Walsheim Regular"/>
                <a:ea typeface="+mn-ea"/>
                <a:cs typeface="+mn-cs"/>
              </a:rPr>
              <a:t>Enrollment Forecast</a:t>
            </a:r>
            <a:endParaRPr kumimoji="0" lang="en-US" sz="1400" b="0" i="0" u="none" strike="noStrike" kern="1200" cap="none" spc="0" normalizeH="0" baseline="0" noProof="0" dirty="0">
              <a:ln>
                <a:noFill/>
              </a:ln>
              <a:solidFill>
                <a:prstClr val="black"/>
              </a:solidFill>
              <a:effectLst/>
              <a:uLnTx/>
              <a:uFillTx/>
              <a:latin typeface="GT Walsheim"/>
              <a:ea typeface="+mn-ea"/>
              <a:cs typeface="+mn-cs"/>
            </a:endParaRPr>
          </a:p>
        </p:txBody>
      </p:sp>
      <p:graphicFrame>
        <p:nvGraphicFramePr>
          <p:cNvPr id="3" name="Table 2">
            <a:extLst>
              <a:ext uri="{FF2B5EF4-FFF2-40B4-BE49-F238E27FC236}">
                <a16:creationId xmlns:a16="http://schemas.microsoft.com/office/drawing/2014/main" id="{F60BBE04-893C-332B-3E01-BDDC78926E00}"/>
              </a:ext>
            </a:extLst>
          </p:cNvPr>
          <p:cNvGraphicFramePr>
            <a:graphicFrameLocks noGrp="1"/>
          </p:cNvGraphicFramePr>
          <p:nvPr>
            <p:extLst>
              <p:ext uri="{D42A27DB-BD31-4B8C-83A1-F6EECF244321}">
                <p14:modId xmlns:p14="http://schemas.microsoft.com/office/powerpoint/2010/main" val="1051771255"/>
              </p:ext>
            </p:extLst>
          </p:nvPr>
        </p:nvGraphicFramePr>
        <p:xfrm>
          <a:off x="887465" y="846614"/>
          <a:ext cx="10668582" cy="4651497"/>
        </p:xfrm>
        <a:graphic>
          <a:graphicData uri="http://schemas.openxmlformats.org/drawingml/2006/table">
            <a:tbl>
              <a:tblPr/>
              <a:tblGrid>
                <a:gridCol w="888755">
                  <a:extLst>
                    <a:ext uri="{9D8B030D-6E8A-4147-A177-3AD203B41FA5}">
                      <a16:colId xmlns:a16="http://schemas.microsoft.com/office/drawing/2014/main" val="1493239064"/>
                    </a:ext>
                  </a:extLst>
                </a:gridCol>
                <a:gridCol w="539601">
                  <a:extLst>
                    <a:ext uri="{9D8B030D-6E8A-4147-A177-3AD203B41FA5}">
                      <a16:colId xmlns:a16="http://schemas.microsoft.com/office/drawing/2014/main" val="1503138090"/>
                    </a:ext>
                  </a:extLst>
                </a:gridCol>
                <a:gridCol w="539601">
                  <a:extLst>
                    <a:ext uri="{9D8B030D-6E8A-4147-A177-3AD203B41FA5}">
                      <a16:colId xmlns:a16="http://schemas.microsoft.com/office/drawing/2014/main" val="3980126193"/>
                    </a:ext>
                  </a:extLst>
                </a:gridCol>
                <a:gridCol w="539601">
                  <a:extLst>
                    <a:ext uri="{9D8B030D-6E8A-4147-A177-3AD203B41FA5}">
                      <a16:colId xmlns:a16="http://schemas.microsoft.com/office/drawing/2014/main" val="2412179469"/>
                    </a:ext>
                  </a:extLst>
                </a:gridCol>
                <a:gridCol w="539601">
                  <a:extLst>
                    <a:ext uri="{9D8B030D-6E8A-4147-A177-3AD203B41FA5}">
                      <a16:colId xmlns:a16="http://schemas.microsoft.com/office/drawing/2014/main" val="2362177170"/>
                    </a:ext>
                  </a:extLst>
                </a:gridCol>
                <a:gridCol w="539601">
                  <a:extLst>
                    <a:ext uri="{9D8B030D-6E8A-4147-A177-3AD203B41FA5}">
                      <a16:colId xmlns:a16="http://schemas.microsoft.com/office/drawing/2014/main" val="1105312864"/>
                    </a:ext>
                  </a:extLst>
                </a:gridCol>
                <a:gridCol w="539601">
                  <a:extLst>
                    <a:ext uri="{9D8B030D-6E8A-4147-A177-3AD203B41FA5}">
                      <a16:colId xmlns:a16="http://schemas.microsoft.com/office/drawing/2014/main" val="3035271941"/>
                    </a:ext>
                  </a:extLst>
                </a:gridCol>
                <a:gridCol w="539601">
                  <a:extLst>
                    <a:ext uri="{9D8B030D-6E8A-4147-A177-3AD203B41FA5}">
                      <a16:colId xmlns:a16="http://schemas.microsoft.com/office/drawing/2014/main" val="3788341333"/>
                    </a:ext>
                  </a:extLst>
                </a:gridCol>
                <a:gridCol w="539601">
                  <a:extLst>
                    <a:ext uri="{9D8B030D-6E8A-4147-A177-3AD203B41FA5}">
                      <a16:colId xmlns:a16="http://schemas.microsoft.com/office/drawing/2014/main" val="1851585197"/>
                    </a:ext>
                  </a:extLst>
                </a:gridCol>
                <a:gridCol w="539601">
                  <a:extLst>
                    <a:ext uri="{9D8B030D-6E8A-4147-A177-3AD203B41FA5}">
                      <a16:colId xmlns:a16="http://schemas.microsoft.com/office/drawing/2014/main" val="4068913702"/>
                    </a:ext>
                  </a:extLst>
                </a:gridCol>
                <a:gridCol w="539601">
                  <a:extLst>
                    <a:ext uri="{9D8B030D-6E8A-4147-A177-3AD203B41FA5}">
                      <a16:colId xmlns:a16="http://schemas.microsoft.com/office/drawing/2014/main" val="173230410"/>
                    </a:ext>
                  </a:extLst>
                </a:gridCol>
                <a:gridCol w="539601">
                  <a:extLst>
                    <a:ext uri="{9D8B030D-6E8A-4147-A177-3AD203B41FA5}">
                      <a16:colId xmlns:a16="http://schemas.microsoft.com/office/drawing/2014/main" val="1976347205"/>
                    </a:ext>
                  </a:extLst>
                </a:gridCol>
                <a:gridCol w="539601">
                  <a:extLst>
                    <a:ext uri="{9D8B030D-6E8A-4147-A177-3AD203B41FA5}">
                      <a16:colId xmlns:a16="http://schemas.microsoft.com/office/drawing/2014/main" val="1690404730"/>
                    </a:ext>
                  </a:extLst>
                </a:gridCol>
                <a:gridCol w="539601">
                  <a:extLst>
                    <a:ext uri="{9D8B030D-6E8A-4147-A177-3AD203B41FA5}">
                      <a16:colId xmlns:a16="http://schemas.microsoft.com/office/drawing/2014/main" val="3787758440"/>
                    </a:ext>
                  </a:extLst>
                </a:gridCol>
                <a:gridCol w="539601">
                  <a:extLst>
                    <a:ext uri="{9D8B030D-6E8A-4147-A177-3AD203B41FA5}">
                      <a16:colId xmlns:a16="http://schemas.microsoft.com/office/drawing/2014/main" val="349391305"/>
                    </a:ext>
                  </a:extLst>
                </a:gridCol>
                <a:gridCol w="539601">
                  <a:extLst>
                    <a:ext uri="{9D8B030D-6E8A-4147-A177-3AD203B41FA5}">
                      <a16:colId xmlns:a16="http://schemas.microsoft.com/office/drawing/2014/main" val="1593261843"/>
                    </a:ext>
                  </a:extLst>
                </a:gridCol>
                <a:gridCol w="539601">
                  <a:extLst>
                    <a:ext uri="{9D8B030D-6E8A-4147-A177-3AD203B41FA5}">
                      <a16:colId xmlns:a16="http://schemas.microsoft.com/office/drawing/2014/main" val="3292671393"/>
                    </a:ext>
                  </a:extLst>
                </a:gridCol>
                <a:gridCol w="606610">
                  <a:extLst>
                    <a:ext uri="{9D8B030D-6E8A-4147-A177-3AD203B41FA5}">
                      <a16:colId xmlns:a16="http://schemas.microsoft.com/office/drawing/2014/main" val="3420983470"/>
                    </a:ext>
                  </a:extLst>
                </a:gridCol>
                <a:gridCol w="539601">
                  <a:extLst>
                    <a:ext uri="{9D8B030D-6E8A-4147-A177-3AD203B41FA5}">
                      <a16:colId xmlns:a16="http://schemas.microsoft.com/office/drawing/2014/main" val="161343965"/>
                    </a:ext>
                  </a:extLst>
                </a:gridCol>
              </a:tblGrid>
              <a:tr h="266744">
                <a:tc gridSpan="19">
                  <a:txBody>
                    <a:bodyPr/>
                    <a:lstStyle/>
                    <a:p>
                      <a:pPr algn="ctr" fontAlgn="b">
                        <a:buNone/>
                      </a:pPr>
                      <a:endParaRPr lang="en-US" sz="1600" b="0" i="0" u="none" strike="noStrike" dirty="0">
                        <a:effectLst/>
                        <a:latin typeface="Calibri" panose="020F0502020204030204" pitchFamily="34" charset="0"/>
                      </a:endParaRPr>
                    </a:p>
                  </a:txBody>
                  <a:tcPr marL="9525" marR="9525" marT="9525" marB="0"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72085883"/>
                  </a:ext>
                </a:extLst>
              </a:tr>
              <a:tr h="256582">
                <a:tc gridSpan="19">
                  <a:txBody>
                    <a:bodyPr/>
                    <a:lstStyle/>
                    <a:p>
                      <a:pPr algn="ctr" fontAlgn="b">
                        <a:buNone/>
                      </a:pPr>
                      <a:r>
                        <a:rPr lang="en-US" sz="1600" b="0" i="0" u="none" strike="noStrike" dirty="0">
                          <a:effectLst/>
                          <a:latin typeface="Calibri" panose="020F0502020204030204" pitchFamily="34" charset="0"/>
                        </a:rPr>
                        <a:t>GRADE LEVEL ENROLLMENT HISTORY AND PROJECTIONS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05533358"/>
                  </a:ext>
                </a:extLst>
              </a:tr>
              <a:tr h="444573">
                <a:tc gridSpan="19">
                  <a:txBody>
                    <a:bodyPr/>
                    <a:lstStyle/>
                    <a:p>
                      <a:pPr algn="ctr" fontAlgn="b">
                        <a:buNone/>
                      </a:pPr>
                      <a:r>
                        <a:rPr lang="en-US" sz="1200" b="0" i="0" u="none" strike="noStrike" dirty="0">
                          <a:effectLst/>
                          <a:latin typeface="Calibri" panose="020F0502020204030204" pitchFamily="34" charset="0"/>
                        </a:rPr>
                        <a:t>GRADE LEVEL ENROLLMENT HISTORY AND PROJECTIONS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022188925"/>
                  </a:ext>
                </a:extLst>
              </a:tr>
              <a:tr h="444573">
                <a:tc>
                  <a:txBody>
                    <a:bodyPr/>
                    <a:lstStyle/>
                    <a:p>
                      <a:pPr algn="ctr" fontAlgn="b">
                        <a:buNone/>
                      </a:pPr>
                      <a:r>
                        <a:rPr lang="en-US" sz="1200" b="1" i="0" u="none" strike="noStrike">
                          <a:effectLst/>
                          <a:latin typeface="Calibri" panose="020F0502020204030204" pitchFamily="34" charset="0"/>
                        </a:rPr>
                        <a:t>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EE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PK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1st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2nd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3rd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4th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5th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6th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7th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8th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9th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10th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11th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12th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Total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02601440"/>
                  </a:ext>
                </a:extLst>
              </a:tr>
              <a:tr h="215935">
                <a:tc>
                  <a:txBody>
                    <a:bodyPr/>
                    <a:lstStyle/>
                    <a:p>
                      <a:pPr algn="ctr" fontAlgn="b">
                        <a:buNone/>
                      </a:pPr>
                      <a:r>
                        <a:rPr lang="en-US" sz="1200" b="0" i="0" u="none" strike="noStrike">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244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2,885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580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3220282"/>
                  </a:ext>
                </a:extLst>
              </a:tr>
              <a:tr h="215935">
                <a:tc>
                  <a:txBody>
                    <a:bodyPr/>
                    <a:lstStyle/>
                    <a:p>
                      <a:pPr algn="ctr" fontAlgn="b">
                        <a:buNone/>
                      </a:pPr>
                      <a:r>
                        <a:rPr lang="en-US" sz="1200" b="0" i="0" u="none" strike="noStrike">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479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3363759"/>
                  </a:ext>
                </a:extLst>
              </a:tr>
              <a:tr h="215935">
                <a:tc>
                  <a:txBody>
                    <a:bodyPr/>
                    <a:lstStyle/>
                    <a:p>
                      <a:pPr algn="ctr" fontAlgn="b">
                        <a:buNone/>
                      </a:pPr>
                      <a:r>
                        <a:rPr lang="en-US" sz="1200" b="0" i="0" u="none" strike="noStrike">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280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3,713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054355"/>
                  </a:ext>
                </a:extLst>
              </a:tr>
              <a:tr h="215935">
                <a:tc>
                  <a:txBody>
                    <a:bodyPr/>
                    <a:lstStyle/>
                    <a:p>
                      <a:pPr algn="ctr" fontAlgn="b">
                        <a:buNone/>
                      </a:pPr>
                      <a:r>
                        <a:rPr lang="en-US" sz="1200" b="0" i="0" u="none" strike="noStrike">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329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317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4,154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441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11.9%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9223263"/>
                  </a:ext>
                </a:extLst>
              </a:tr>
              <a:tr h="215935">
                <a:tc>
                  <a:txBody>
                    <a:bodyPr/>
                    <a:lstStyle/>
                    <a:p>
                      <a:pPr algn="ctr" fontAlgn="b">
                        <a:buNone/>
                      </a:pPr>
                      <a:r>
                        <a:rPr lang="en-US" sz="1200" b="0" i="0" u="none" strike="noStrike">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352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256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4,529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375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95443903"/>
                  </a:ext>
                </a:extLst>
              </a:tr>
              <a:tr h="215935">
                <a:tc>
                  <a:txBody>
                    <a:bodyPr/>
                    <a:lstStyle/>
                    <a:p>
                      <a:pPr algn="ctr" fontAlgn="b">
                        <a:buNone/>
                      </a:pPr>
                      <a:r>
                        <a:rPr lang="en-US" sz="1200" b="0" i="0" u="none" strike="noStrike">
                          <a:effectLst/>
                          <a:latin typeface="Calibri" panose="020F0502020204030204" pitchFamily="34" charset="0"/>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5,035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89086090"/>
                  </a:ext>
                </a:extLst>
              </a:tr>
              <a:tr h="215935">
                <a:tc>
                  <a:txBody>
                    <a:bodyPr/>
                    <a:lstStyle/>
                    <a:p>
                      <a:pPr algn="ctr" fontAlgn="b">
                        <a:buNone/>
                      </a:pPr>
                      <a:r>
                        <a:rPr lang="en-US" sz="1200" b="0" i="0" u="none" strike="noStrike">
                          <a:effectLst/>
                          <a:latin typeface="Calibri" panose="020F0502020204030204" pitchFamily="34" charset="0"/>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5,657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618774198"/>
                  </a:ext>
                </a:extLst>
              </a:tr>
              <a:tr h="215935">
                <a:tc>
                  <a:txBody>
                    <a:bodyPr/>
                    <a:lstStyle/>
                    <a:p>
                      <a:pPr algn="ctr" fontAlgn="b">
                        <a:buNone/>
                      </a:pPr>
                      <a:r>
                        <a:rPr lang="en-US" sz="1200" b="0" i="0" u="none" strike="noStrike">
                          <a:effectLst/>
                          <a:latin typeface="Calibri" panose="020F0502020204030204" pitchFamily="34" charset="0"/>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6,329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19484931"/>
                  </a:ext>
                </a:extLst>
              </a:tr>
              <a:tr h="215935">
                <a:tc>
                  <a:txBody>
                    <a:bodyPr/>
                    <a:lstStyle/>
                    <a:p>
                      <a:pPr algn="ctr" fontAlgn="b">
                        <a:buNone/>
                      </a:pPr>
                      <a:r>
                        <a:rPr lang="en-US" sz="1200" b="0" i="0" u="none" strike="noStrike">
                          <a:effectLst/>
                          <a:latin typeface="Calibri" panose="020F0502020204030204" pitchFamily="34" charset="0"/>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777122245"/>
                  </a:ext>
                </a:extLst>
              </a:tr>
              <a:tr h="215935">
                <a:tc>
                  <a:txBody>
                    <a:bodyPr/>
                    <a:lstStyle/>
                    <a:p>
                      <a:pPr algn="ctr" fontAlgn="b">
                        <a:buNone/>
                      </a:pPr>
                      <a:r>
                        <a:rPr lang="en-US" sz="1200" b="0" i="0" u="none" strike="noStrike">
                          <a:effectLst/>
                          <a:latin typeface="Calibri" panose="020F0502020204030204" pitchFamily="34" charset="0"/>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7,872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758259749"/>
                  </a:ext>
                </a:extLst>
              </a:tr>
              <a:tr h="215935">
                <a:tc>
                  <a:txBody>
                    <a:bodyPr/>
                    <a:lstStyle/>
                    <a:p>
                      <a:pPr algn="ctr" fontAlgn="b">
                        <a:buNone/>
                      </a:pPr>
                      <a:r>
                        <a:rPr lang="en-US" sz="1200" b="0" i="0" u="none" strike="noStrike">
                          <a:effectLst/>
                          <a:latin typeface="Calibri" panose="020F0502020204030204" pitchFamily="34" charset="0"/>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8,724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918355673"/>
                  </a:ext>
                </a:extLst>
              </a:tr>
              <a:tr h="215935">
                <a:tc>
                  <a:txBody>
                    <a:bodyPr/>
                    <a:lstStyle/>
                    <a:p>
                      <a:pPr algn="ctr" fontAlgn="b">
                        <a:buNone/>
                      </a:pPr>
                      <a:r>
                        <a:rPr lang="en-US" sz="1200" b="0" i="0" u="none" strike="noStrike">
                          <a:effectLst/>
                          <a:latin typeface="Calibri" panose="020F0502020204030204" pitchFamily="34" charset="0"/>
                        </a:rPr>
                        <a:t>2032/33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9,563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801056906"/>
                  </a:ext>
                </a:extLst>
              </a:tr>
              <a:tr h="215935">
                <a:tc>
                  <a:txBody>
                    <a:bodyPr/>
                    <a:lstStyle/>
                    <a:p>
                      <a:pPr algn="ctr" fontAlgn="b">
                        <a:buNone/>
                      </a:pPr>
                      <a:r>
                        <a:rPr lang="en-US" sz="1200" b="0" i="0" u="none" strike="noStrike">
                          <a:effectLst/>
                          <a:latin typeface="Calibri" panose="020F0502020204030204" pitchFamily="34" charset="0"/>
                        </a:rPr>
                        <a:t>2033/34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10,246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051290546"/>
                  </a:ext>
                </a:extLst>
              </a:tr>
              <a:tr h="215935">
                <a:tc>
                  <a:txBody>
                    <a:bodyPr/>
                    <a:lstStyle/>
                    <a:p>
                      <a:pPr algn="ctr" fontAlgn="b">
                        <a:buNone/>
                      </a:pPr>
                      <a:r>
                        <a:rPr lang="en-US" sz="1200" b="0" i="0" u="none" strike="noStrike">
                          <a:effectLst/>
                          <a:latin typeface="Calibri" panose="020F0502020204030204" pitchFamily="34" charset="0"/>
                        </a:rPr>
                        <a:t>2034/35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10,953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965462949"/>
                  </a:ext>
                </a:extLst>
              </a:tr>
              <a:tr h="215935">
                <a:tc>
                  <a:txBody>
                    <a:bodyPr/>
                    <a:lstStyle/>
                    <a:p>
                      <a:pPr algn="ctr" fontAlgn="b">
                        <a:buNone/>
                      </a:pPr>
                      <a:r>
                        <a:rPr lang="en-US" sz="1200" b="0" i="0" u="none" strike="noStrike">
                          <a:effectLst/>
                          <a:latin typeface="Calibri" panose="020F0502020204030204" pitchFamily="34" charset="0"/>
                        </a:rPr>
                        <a:t>2035/36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11,651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dirty="0">
                          <a:effectLst/>
                          <a:latin typeface="Calibri" panose="020F0502020204030204" pitchFamily="34" charset="0"/>
                        </a:rPr>
                        <a:t>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667118346"/>
                  </a:ext>
                </a:extLst>
              </a:tr>
            </a:tbl>
          </a:graphicData>
        </a:graphic>
      </p:graphicFrame>
      <p:sp>
        <p:nvSpPr>
          <p:cNvPr id="6" name="Oval 5">
            <a:extLst>
              <a:ext uri="{FF2B5EF4-FFF2-40B4-BE49-F238E27FC236}">
                <a16:creationId xmlns:a16="http://schemas.microsoft.com/office/drawing/2014/main" id="{D7CF2D77-999F-4E9C-8C99-DDB05EA92513}"/>
              </a:ext>
            </a:extLst>
          </p:cNvPr>
          <p:cNvSpPr/>
          <p:nvPr/>
        </p:nvSpPr>
        <p:spPr>
          <a:xfrm>
            <a:off x="9853172" y="3313294"/>
            <a:ext cx="551202" cy="268356"/>
          </a:xfrm>
          <a:prstGeom prst="ellipse">
            <a:avLst/>
          </a:prstGeom>
          <a:noFill/>
          <a:ln w="38100">
            <a:solidFill>
              <a:srgbClr val="FF0000"/>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4" name="Oval 3">
            <a:extLst>
              <a:ext uri="{FF2B5EF4-FFF2-40B4-BE49-F238E27FC236}">
                <a16:creationId xmlns:a16="http://schemas.microsoft.com/office/drawing/2014/main" id="{C205E1EB-6F11-D4F5-B818-602B4770DBEB}"/>
              </a:ext>
            </a:extLst>
          </p:cNvPr>
          <p:cNvSpPr/>
          <p:nvPr/>
        </p:nvSpPr>
        <p:spPr>
          <a:xfrm>
            <a:off x="9853172" y="3977263"/>
            <a:ext cx="551202" cy="268356"/>
          </a:xfrm>
          <a:prstGeom prst="ellipse">
            <a:avLst/>
          </a:prstGeom>
          <a:noFill/>
          <a:ln w="38100">
            <a:solidFill>
              <a:srgbClr val="FF0000"/>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
        <p:nvSpPr>
          <p:cNvPr id="11" name="Oval 10">
            <a:extLst>
              <a:ext uri="{FF2B5EF4-FFF2-40B4-BE49-F238E27FC236}">
                <a16:creationId xmlns:a16="http://schemas.microsoft.com/office/drawing/2014/main" id="{DE26922A-EAA1-883B-C273-B38809A74217}"/>
              </a:ext>
            </a:extLst>
          </p:cNvPr>
          <p:cNvSpPr/>
          <p:nvPr/>
        </p:nvSpPr>
        <p:spPr>
          <a:xfrm>
            <a:off x="9862408" y="4843200"/>
            <a:ext cx="551202" cy="268356"/>
          </a:xfrm>
          <a:prstGeom prst="ellipse">
            <a:avLst/>
          </a:prstGeom>
          <a:noFill/>
          <a:ln w="38100">
            <a:solidFill>
              <a:srgbClr val="FF0000"/>
            </a:solidFill>
          </a:ln>
        </p:spPr>
        <p:txBody>
          <a:bodyPr wrap="square" rtlCol="0" anchor="ctr">
            <a:spAutoFit/>
          </a:bodyPr>
          <a:lstStyle/>
          <a:p>
            <a:pPr algn="just">
              <a:spcBef>
                <a:spcPts val="600"/>
              </a:spcBef>
            </a:pPr>
            <a:endParaRPr lang="en-US" sz="1100" dirty="0">
              <a:highlight>
                <a:srgbClr val="FFFF00"/>
              </a:highlight>
              <a:latin typeface="GT Walsheim" panose="02000503030000020003"/>
              <a:ea typeface="Microsoft JhengHei Light" panose="020B0304030504040204" pitchFamily="34" charset="-120"/>
              <a:cs typeface="Times New Roman" panose="02020603050405020304" pitchFamily="18" charset="0"/>
            </a:endParaRPr>
          </a:p>
        </p:txBody>
      </p:sp>
    </p:spTree>
    <p:extLst>
      <p:ext uri="{BB962C8B-B14F-4D97-AF65-F5344CB8AC3E}">
        <p14:creationId xmlns:p14="http://schemas.microsoft.com/office/powerpoint/2010/main" val="14713488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4"/>
          </p:nvPr>
        </p:nvSpPr>
        <p:spPr/>
        <p:txBody>
          <a:bodyPr/>
          <a:lstStyle/>
          <a:p>
            <a:fld id="{010974C9-39F3-3947-8B5D-BF1F533E6409}" type="slidenum">
              <a:rPr lang="en-US" sz="1000" smtClean="0"/>
              <a:pPr/>
              <a:t>34</a:t>
            </a:fld>
            <a:endParaRPr lang="en-US" sz="1000" dirty="0"/>
          </a:p>
        </p:txBody>
      </p:sp>
      <p:sp>
        <p:nvSpPr>
          <p:cNvPr id="8" name="Rectangle 7">
            <a:extLst>
              <a:ext uri="{FF2B5EF4-FFF2-40B4-BE49-F238E27FC236}">
                <a16:creationId xmlns:a16="http://schemas.microsoft.com/office/drawing/2014/main" id="{C07D4F0A-A78B-4186-81F1-3D9EFE093B06}"/>
              </a:ext>
            </a:extLst>
          </p:cNvPr>
          <p:cNvSpPr/>
          <p:nvPr/>
        </p:nvSpPr>
        <p:spPr>
          <a:xfrm>
            <a:off x="887466" y="75651"/>
            <a:ext cx="4499117" cy="618631"/>
          </a:xfrm>
          <a:prstGeom prst="rect">
            <a:avLst/>
          </a:prstGeom>
        </p:spPr>
        <p:txBody>
          <a:bodyPr wrap="none" anchor="ctr">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400" dirty="0">
                <a:solidFill>
                  <a:prstClr val="black"/>
                </a:solidFill>
                <a:latin typeface="GT Walsheim"/>
              </a:rPr>
              <a:t>Ten Year Forecast by Campus Level</a:t>
            </a:r>
            <a:endParaRPr kumimoji="0" lang="en-US" sz="2400" b="0" i="0" u="none" strike="noStrike" kern="1200" cap="none" spc="0" normalizeH="0" baseline="0" noProof="0" dirty="0">
              <a:ln>
                <a:noFill/>
              </a:ln>
              <a:solidFill>
                <a:prstClr val="black"/>
              </a:solidFill>
              <a:effectLst/>
              <a:uLnTx/>
              <a:uFillTx/>
              <a:latin typeface="GT Walsheim"/>
              <a:ea typeface="+mn-ea"/>
              <a:cs typeface="+mn-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T Walsheim Regular"/>
                <a:ea typeface="+mn-ea"/>
                <a:cs typeface="+mn-cs"/>
              </a:rPr>
              <a:t>Enrollment Forecast</a:t>
            </a:r>
            <a:endParaRPr kumimoji="0" lang="en-US" sz="1400" b="0" i="0" u="none" strike="noStrike" kern="1200" cap="none" spc="0" normalizeH="0" baseline="0" noProof="0" dirty="0">
              <a:ln>
                <a:noFill/>
              </a:ln>
              <a:solidFill>
                <a:prstClr val="black"/>
              </a:solidFill>
              <a:effectLst/>
              <a:uLnTx/>
              <a:uFillTx/>
              <a:latin typeface="GT Walsheim"/>
              <a:ea typeface="+mn-ea"/>
              <a:cs typeface="+mn-cs"/>
            </a:endParaRPr>
          </a:p>
        </p:txBody>
      </p:sp>
      <p:graphicFrame>
        <p:nvGraphicFramePr>
          <p:cNvPr id="4" name="Table 3">
            <a:extLst>
              <a:ext uri="{FF2B5EF4-FFF2-40B4-BE49-F238E27FC236}">
                <a16:creationId xmlns:a16="http://schemas.microsoft.com/office/drawing/2014/main" id="{F96167AB-5F66-DE13-5C7F-23A268837009}"/>
              </a:ext>
            </a:extLst>
          </p:cNvPr>
          <p:cNvGraphicFramePr>
            <a:graphicFrameLocks noGrp="1"/>
          </p:cNvGraphicFramePr>
          <p:nvPr>
            <p:extLst>
              <p:ext uri="{D42A27DB-BD31-4B8C-83A1-F6EECF244321}">
                <p14:modId xmlns:p14="http://schemas.microsoft.com/office/powerpoint/2010/main" val="530656052"/>
              </p:ext>
            </p:extLst>
          </p:nvPr>
        </p:nvGraphicFramePr>
        <p:xfrm>
          <a:off x="1252330" y="1179443"/>
          <a:ext cx="10242900" cy="4902804"/>
        </p:xfrm>
        <a:graphic>
          <a:graphicData uri="http://schemas.openxmlformats.org/drawingml/2006/table">
            <a:tbl>
              <a:tblPr/>
              <a:tblGrid>
                <a:gridCol w="1945080">
                  <a:extLst>
                    <a:ext uri="{9D8B030D-6E8A-4147-A177-3AD203B41FA5}">
                      <a16:colId xmlns:a16="http://schemas.microsoft.com/office/drawing/2014/main" val="660213841"/>
                    </a:ext>
                  </a:extLst>
                </a:gridCol>
                <a:gridCol w="698729">
                  <a:extLst>
                    <a:ext uri="{9D8B030D-6E8A-4147-A177-3AD203B41FA5}">
                      <a16:colId xmlns:a16="http://schemas.microsoft.com/office/drawing/2014/main" val="596199781"/>
                    </a:ext>
                  </a:extLst>
                </a:gridCol>
                <a:gridCol w="585788">
                  <a:extLst>
                    <a:ext uri="{9D8B030D-6E8A-4147-A177-3AD203B41FA5}">
                      <a16:colId xmlns:a16="http://schemas.microsoft.com/office/drawing/2014/main" val="4215091200"/>
                    </a:ext>
                  </a:extLst>
                </a:gridCol>
                <a:gridCol w="598837">
                  <a:extLst>
                    <a:ext uri="{9D8B030D-6E8A-4147-A177-3AD203B41FA5}">
                      <a16:colId xmlns:a16="http://schemas.microsoft.com/office/drawing/2014/main" val="3641993884"/>
                    </a:ext>
                  </a:extLst>
                </a:gridCol>
                <a:gridCol w="598837">
                  <a:extLst>
                    <a:ext uri="{9D8B030D-6E8A-4147-A177-3AD203B41FA5}">
                      <a16:colId xmlns:a16="http://schemas.microsoft.com/office/drawing/2014/main" val="239515692"/>
                    </a:ext>
                  </a:extLst>
                </a:gridCol>
                <a:gridCol w="598837">
                  <a:extLst>
                    <a:ext uri="{9D8B030D-6E8A-4147-A177-3AD203B41FA5}">
                      <a16:colId xmlns:a16="http://schemas.microsoft.com/office/drawing/2014/main" val="915081847"/>
                    </a:ext>
                  </a:extLst>
                </a:gridCol>
                <a:gridCol w="598837">
                  <a:extLst>
                    <a:ext uri="{9D8B030D-6E8A-4147-A177-3AD203B41FA5}">
                      <a16:colId xmlns:a16="http://schemas.microsoft.com/office/drawing/2014/main" val="2124768286"/>
                    </a:ext>
                  </a:extLst>
                </a:gridCol>
                <a:gridCol w="598837">
                  <a:extLst>
                    <a:ext uri="{9D8B030D-6E8A-4147-A177-3AD203B41FA5}">
                      <a16:colId xmlns:a16="http://schemas.microsoft.com/office/drawing/2014/main" val="3748184373"/>
                    </a:ext>
                  </a:extLst>
                </a:gridCol>
                <a:gridCol w="621868">
                  <a:extLst>
                    <a:ext uri="{9D8B030D-6E8A-4147-A177-3AD203B41FA5}">
                      <a16:colId xmlns:a16="http://schemas.microsoft.com/office/drawing/2014/main" val="1843548765"/>
                    </a:ext>
                  </a:extLst>
                </a:gridCol>
                <a:gridCol w="621868">
                  <a:extLst>
                    <a:ext uri="{9D8B030D-6E8A-4147-A177-3AD203B41FA5}">
                      <a16:colId xmlns:a16="http://schemas.microsoft.com/office/drawing/2014/main" val="1739719878"/>
                    </a:ext>
                  </a:extLst>
                </a:gridCol>
                <a:gridCol w="621868">
                  <a:extLst>
                    <a:ext uri="{9D8B030D-6E8A-4147-A177-3AD203B41FA5}">
                      <a16:colId xmlns:a16="http://schemas.microsoft.com/office/drawing/2014/main" val="2914010279"/>
                    </a:ext>
                  </a:extLst>
                </a:gridCol>
                <a:gridCol w="737031">
                  <a:extLst>
                    <a:ext uri="{9D8B030D-6E8A-4147-A177-3AD203B41FA5}">
                      <a16:colId xmlns:a16="http://schemas.microsoft.com/office/drawing/2014/main" val="3146912536"/>
                    </a:ext>
                  </a:extLst>
                </a:gridCol>
                <a:gridCol w="679452">
                  <a:extLst>
                    <a:ext uri="{9D8B030D-6E8A-4147-A177-3AD203B41FA5}">
                      <a16:colId xmlns:a16="http://schemas.microsoft.com/office/drawing/2014/main" val="3569060105"/>
                    </a:ext>
                  </a:extLst>
                </a:gridCol>
                <a:gridCol w="737031">
                  <a:extLst>
                    <a:ext uri="{9D8B030D-6E8A-4147-A177-3AD203B41FA5}">
                      <a16:colId xmlns:a16="http://schemas.microsoft.com/office/drawing/2014/main" val="2608048411"/>
                    </a:ext>
                  </a:extLst>
                </a:gridCol>
              </a:tblGrid>
              <a:tr h="91440">
                <a:tc gridSpan="2">
                  <a:txBody>
                    <a:bodyPr/>
                    <a:lstStyle/>
                    <a:p>
                      <a:pPr algn="ctr" fontAlgn="b">
                        <a:buNone/>
                      </a:pPr>
                      <a:r>
                        <a:rPr lang="en-US" sz="1200" b="1" i="0" u="none" strike="noStrike" dirty="0">
                          <a:effectLst/>
                          <a:latin typeface="Calibri" panose="020F0502020204030204" pitchFamily="34" charset="0"/>
                        </a:rPr>
                        <a:t> </a:t>
                      </a:r>
                    </a:p>
                  </a:txBody>
                  <a:tcPr marL="9525" marR="9525" marT="9525" marB="0" anchor="b">
                    <a:lnL>
                      <a:noFill/>
                    </a:lnL>
                    <a:lnR>
                      <a:noFill/>
                    </a:lnR>
                    <a:lnT>
                      <a:noFill/>
                    </a:lnT>
                    <a:lnB>
                      <a:noFill/>
                    </a:lnB>
                    <a:noFill/>
                  </a:tcPr>
                </a:tc>
                <a:tc hMerge="1">
                  <a:txBody>
                    <a:bodyPr/>
                    <a:lstStyle/>
                    <a:p>
                      <a:endParaRPr lang="en-US"/>
                    </a:p>
                  </a:txBody>
                  <a:tcP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effectLst/>
                          <a:latin typeface="Calibri" panose="020F0502020204030204" pitchFamily="34" charset="0"/>
                        </a:rPr>
                        <a:t>History</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effectLst/>
                          <a:latin typeface="Calibri" panose="020F0502020204030204" pitchFamily="34" charset="0"/>
                        </a:rPr>
                        <a:t>Fall</a:t>
                      </a:r>
                    </a:p>
                  </a:txBody>
                  <a:tcPr marL="9525" marR="9525" marT="9525" marB="0" anchor="b">
                    <a:lnL>
                      <a:noFill/>
                    </a:lnL>
                    <a:solidFill>
                      <a:srgbClr val="FFC000"/>
                    </a:solidFill>
                  </a:tcPr>
                </a:tc>
                <a:tc gridSpan="10">
                  <a:txBody>
                    <a:bodyPr/>
                    <a:lstStyle/>
                    <a:p>
                      <a:pPr algn="ctr" fontAlgn="b">
                        <a:buNone/>
                      </a:pPr>
                      <a:r>
                        <a:rPr lang="en-US" sz="1200" b="0" i="0" u="none" strike="noStrike" dirty="0">
                          <a:effectLst/>
                          <a:latin typeface="Calibri" panose="020F0502020204030204" pitchFamily="34" charset="0"/>
                          <a:ea typeface="Calibri" panose="020F0502020204030204" pitchFamily="34" charset="0"/>
                          <a:cs typeface="Calibri" panose="020F0502020204030204" pitchFamily="34" charset="0"/>
                        </a:rPr>
                        <a:t>ENROLLMENT PROJECTIONS</a:t>
                      </a:r>
                    </a:p>
                  </a:txBody>
                  <a:tcPr marL="9525" marR="9525" marT="9525" marB="0" anchor="b"/>
                </a:tc>
                <a:tc hMerge="1">
                  <a:txBody>
                    <a:bodyPr/>
                    <a:lstStyle/>
                    <a:p>
                      <a:endParaRPr lang="en-US"/>
                    </a:p>
                  </a:txBody>
                  <a:tcP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US"/>
                    </a:p>
                  </a:txBody>
                  <a:tcP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US"/>
                    </a:p>
                  </a:txBody>
                  <a:tcP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US"/>
                    </a:p>
                  </a:txBody>
                  <a:tcPr>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US"/>
                    </a:p>
                  </a:txBody>
                  <a:tcP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US"/>
                    </a:p>
                  </a:txBody>
                  <a:tcP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US"/>
                    </a:p>
                  </a:txBody>
                  <a:tcP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US"/>
                    </a:p>
                  </a:txBody>
                  <a:tcP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US"/>
                    </a:p>
                  </a:txBody>
                  <a:tcP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5935916"/>
                  </a:ext>
                </a:extLst>
              </a:tr>
              <a:tr h="205074">
                <a:tc>
                  <a:txBody>
                    <a:bodyPr/>
                    <a:lstStyle/>
                    <a:p>
                      <a:pPr algn="l" fontAlgn="ctr">
                        <a:buNone/>
                      </a:pPr>
                      <a:r>
                        <a:rPr lang="en-US" sz="1200" b="1" i="0" u="none" strike="noStrike">
                          <a:effectLst/>
                          <a:latin typeface="Calibri" panose="020F0502020204030204" pitchFamily="34" charset="0"/>
                        </a:rPr>
                        <a:t>Campus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Capacity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1" i="0" u="none" strike="noStrike">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1" i="0" u="none" strike="noStrike">
                          <a:effectLst/>
                          <a:latin typeface="Calibri" panose="020F0502020204030204" pitchFamily="34" charset="0"/>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2032/33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2033/34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2034/35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a:effectLst/>
                          <a:latin typeface="Calibri" panose="020F0502020204030204" pitchFamily="34" charset="0"/>
                        </a:rPr>
                        <a:t>2035/36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629063140"/>
                  </a:ext>
                </a:extLst>
              </a:tr>
              <a:tr h="174313">
                <a:tc>
                  <a:txBody>
                    <a:bodyPr/>
                    <a:lstStyle/>
                    <a:p>
                      <a:pPr algn="l" fontAlgn="b">
                        <a:buNone/>
                      </a:pPr>
                      <a:r>
                        <a:rPr lang="en-US" sz="1200" b="0" i="0" u="none" strike="noStrike">
                          <a:effectLst/>
                          <a:latin typeface="Calibri" panose="020F0502020204030204" pitchFamily="34" charset="0"/>
                        </a:rPr>
                        <a:t>Igo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effectLst/>
                          <a:latin typeface="Calibri" panose="020F0502020204030204" pitchFamily="34" charset="0"/>
                        </a:rPr>
                        <a:t>800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647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742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dirty="0">
                          <a:effectLst/>
                          <a:latin typeface="Calibri" panose="020F0502020204030204" pitchFamily="34" charset="0"/>
                        </a:rPr>
                        <a:t>870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990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1,129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1,270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1,436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1,557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1,655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1,695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1,740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1,756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384321325"/>
                  </a:ext>
                </a:extLst>
              </a:tr>
              <a:tr h="174313">
                <a:tc>
                  <a:txBody>
                    <a:bodyPr/>
                    <a:lstStyle/>
                    <a:p>
                      <a:pPr algn="l" fontAlgn="b">
                        <a:buNone/>
                      </a:pPr>
                      <a:r>
                        <a:rPr lang="en-US" sz="1200" b="0" i="0" u="none" strike="noStrike" dirty="0">
                          <a:effectLst/>
                          <a:latin typeface="Calibri" panose="020F0502020204030204" pitchFamily="34" charset="0"/>
                        </a:rPr>
                        <a:t>Jarrell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effectLst/>
                          <a:latin typeface="Calibri" panose="020F0502020204030204" pitchFamily="34" charset="0"/>
                        </a:rPr>
                        <a:t>828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dirty="0">
                          <a:effectLst/>
                          <a:latin typeface="Calibri" panose="020F0502020204030204" pitchFamily="34" charset="0"/>
                        </a:rPr>
                        <a:t>719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dirty="0">
                          <a:effectLst/>
                          <a:latin typeface="Calibri" panose="020F0502020204030204" pitchFamily="34" charset="0"/>
                        </a:rPr>
                        <a:t>720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dirty="0">
                          <a:effectLst/>
                          <a:latin typeface="Calibri" panose="020F0502020204030204" pitchFamily="34" charset="0"/>
                        </a:rPr>
                        <a:t>776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847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907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988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1,041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1,094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1,135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1,164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1,195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829363"/>
                  </a:ext>
                </a:extLst>
              </a:tr>
              <a:tr h="174313">
                <a:tc>
                  <a:txBody>
                    <a:bodyPr/>
                    <a:lstStyle/>
                    <a:p>
                      <a:pPr algn="l" fontAlgn="b">
                        <a:buNone/>
                      </a:pPr>
                      <a:r>
                        <a:rPr lang="en-US" sz="1200" b="0" i="0" u="none" strike="noStrike">
                          <a:effectLst/>
                          <a:latin typeface="Calibri" panose="020F0502020204030204" pitchFamily="34" charset="0"/>
                        </a:rPr>
                        <a:t>Double Creek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effectLst/>
                          <a:latin typeface="Calibri" panose="020F0502020204030204" pitchFamily="34" charset="0"/>
                        </a:rPr>
                        <a:t>900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787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910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1,007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1,208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1,423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1,679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1,945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2,257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2,504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2,639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2,788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2,910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450030110"/>
                  </a:ext>
                </a:extLst>
              </a:tr>
              <a:tr h="174313">
                <a:tc>
                  <a:txBody>
                    <a:bodyPr/>
                    <a:lstStyle/>
                    <a:p>
                      <a:pPr algn="l" fontAlgn="b">
                        <a:buNone/>
                      </a:pPr>
                      <a:r>
                        <a:rPr lang="en-US" sz="1200" b="1" i="0" u="none" strike="noStrike">
                          <a:effectLst/>
                          <a:latin typeface="Calibri" panose="020F0502020204030204" pitchFamily="34" charset="0"/>
                        </a:rPr>
                        <a:t>ELEMENTARY SCHOOL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2,528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2,153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2,372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1" i="0" u="none" strike="noStrike">
                          <a:effectLst/>
                          <a:latin typeface="Calibri" panose="020F0502020204030204" pitchFamily="34" charset="0"/>
                        </a:rPr>
                        <a:t>2,653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3,045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3,459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3,937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4,422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4,908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5,294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5,498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5,723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5,875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097045939"/>
                  </a:ext>
                </a:extLst>
              </a:tr>
              <a:tr h="174313">
                <a:tc>
                  <a:txBody>
                    <a:bodyPr/>
                    <a:lstStyle/>
                    <a:p>
                      <a:pPr algn="l" fontAlgn="b">
                        <a:buNone/>
                      </a:pPr>
                      <a:r>
                        <a:rPr lang="en-US" sz="1200" b="0" i="0" u="none" strike="noStrike">
                          <a:effectLst/>
                          <a:latin typeface="Calibri" panose="020F0502020204030204" pitchFamily="34" charset="0"/>
                        </a:rPr>
                        <a:t>Elementary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281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802741503"/>
                  </a:ext>
                </a:extLst>
              </a:tr>
              <a:tr h="184566">
                <a:tc>
                  <a:txBody>
                    <a:bodyPr/>
                    <a:lstStyle/>
                    <a:p>
                      <a:pPr algn="l" fontAlgn="b">
                        <a:buNone/>
                      </a:pPr>
                      <a:r>
                        <a:rPr lang="en-US" sz="1200" b="0" i="0" u="none" strike="noStrike" dirty="0">
                          <a:effectLst/>
                          <a:latin typeface="Calibri" panose="020F0502020204030204" pitchFamily="34" charset="0"/>
                        </a:rPr>
                        <a:t>Elementary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dirty="0">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dirty="0">
                          <a:effectLst/>
                          <a:latin typeface="Calibri" panose="020F0502020204030204" pitchFamily="34" charset="0"/>
                        </a:rPr>
                        <a:t>12.43%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dirty="0">
                          <a:effectLst/>
                          <a:latin typeface="Calibri" panose="020F0502020204030204" pitchFamily="34" charset="0"/>
                        </a:rPr>
                        <a:t>10.17%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dirty="0">
                          <a:effectLst/>
                          <a:latin typeface="Calibri" panose="020F0502020204030204" pitchFamily="34" charset="0"/>
                        </a:rPr>
                        <a:t>11.85%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dirty="0">
                          <a:effectLst/>
                          <a:latin typeface="Calibri" panose="020F0502020204030204" pitchFamily="34" charset="0"/>
                        </a:rPr>
                        <a:t>14.78%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dirty="0">
                          <a:effectLst/>
                          <a:latin typeface="Calibri" panose="020F0502020204030204" pitchFamily="34" charset="0"/>
                        </a:rPr>
                        <a:t>13.60%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dirty="0">
                          <a:effectLst/>
                          <a:latin typeface="Calibri" panose="020F0502020204030204" pitchFamily="34" charset="0"/>
                        </a:rPr>
                        <a:t>13.82%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dirty="0">
                          <a:effectLst/>
                          <a:latin typeface="Calibri" panose="020F0502020204030204" pitchFamily="34" charset="0"/>
                        </a:rPr>
                        <a:t>12.32%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dirty="0">
                          <a:effectLst/>
                          <a:latin typeface="Calibri" panose="020F0502020204030204" pitchFamily="34" charset="0"/>
                        </a:rPr>
                        <a:t>10.99%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dirty="0">
                          <a:effectLst/>
                          <a:latin typeface="Calibri" panose="020F0502020204030204" pitchFamily="34" charset="0"/>
                        </a:rPr>
                        <a:t>7.86%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dirty="0">
                          <a:effectLst/>
                          <a:latin typeface="Calibri" panose="020F0502020204030204" pitchFamily="34" charset="0"/>
                        </a:rPr>
                        <a:t>3.85%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dirty="0">
                          <a:effectLst/>
                          <a:latin typeface="Calibri" panose="020F0502020204030204" pitchFamily="34" charset="0"/>
                        </a:rPr>
                        <a:t>2.66%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213856999"/>
                  </a:ext>
                </a:extLst>
              </a:tr>
              <a:tr h="184566">
                <a:tc>
                  <a:txBody>
                    <a:bodyPr/>
                    <a:lstStyle/>
                    <a:p>
                      <a:pPr algn="l" fontAlgn="b">
                        <a:buNone/>
                      </a:pPr>
                      <a:r>
                        <a:rPr lang="en-US" sz="1200" b="0" i="0" u="none" strike="noStrike">
                          <a:effectLst/>
                          <a:latin typeface="Calibri" panose="020F0502020204030204" pitchFamily="34" charset="0"/>
                        </a:rPr>
                        <a:t>Jarrell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effectLst/>
                          <a:latin typeface="Calibri" panose="020F0502020204030204" pitchFamily="34"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899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effectLst/>
                          <a:latin typeface="Calibri" panose="020F0502020204030204" pitchFamily="34" charset="0"/>
                        </a:rPr>
                        <a:t>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598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effectLst/>
                          <a:latin typeface="Calibri" panose="020F0502020204030204" pitchFamily="34" charset="0"/>
                        </a:rPr>
                        <a:t>669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effectLst/>
                          <a:latin typeface="Calibri" panose="020F0502020204030204" pitchFamily="34" charset="0"/>
                        </a:rPr>
                        <a:t>735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effectLst/>
                          <a:latin typeface="Calibri" panose="020F0502020204030204" pitchFamily="34" charset="0"/>
                        </a:rPr>
                        <a:t>817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effectLst/>
                          <a:latin typeface="Calibri" panose="020F0502020204030204" pitchFamily="34" charset="0"/>
                        </a:rPr>
                        <a:t>908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dirty="0">
                          <a:effectLst/>
                          <a:latin typeface="Calibri" panose="020F0502020204030204" pitchFamily="34" charset="0"/>
                        </a:rPr>
                        <a:t>1,024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1,171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dirty="0">
                          <a:effectLst/>
                          <a:latin typeface="Calibri" panose="020F0502020204030204" pitchFamily="34" charset="0"/>
                        </a:rPr>
                        <a:t>1,357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dirty="0">
                          <a:effectLst/>
                          <a:latin typeface="Calibri" panose="020F0502020204030204" pitchFamily="34" charset="0"/>
                        </a:rPr>
                        <a:t>1,510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dirty="0">
                          <a:effectLst/>
                          <a:latin typeface="Calibri" panose="020F0502020204030204" pitchFamily="34" charset="0"/>
                        </a:rPr>
                        <a:t>1,646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839529159"/>
                  </a:ext>
                </a:extLst>
              </a:tr>
              <a:tr h="174313">
                <a:tc>
                  <a:txBody>
                    <a:bodyPr/>
                    <a:lstStyle/>
                    <a:p>
                      <a:pPr algn="l" fontAlgn="b">
                        <a:buNone/>
                      </a:pPr>
                      <a:r>
                        <a:rPr lang="en-US" sz="1200" b="0" i="0" u="none" strike="noStrike">
                          <a:effectLst/>
                          <a:latin typeface="Calibri" panose="020F0502020204030204" pitchFamily="34" charset="0"/>
                        </a:rPr>
                        <a:t>Jarrell Ranch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effectLst/>
                          <a:latin typeface="Calibri" panose="020F0502020204030204" pitchFamily="34" charset="0"/>
                        </a:rPr>
                        <a:t>700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effectLst/>
                          <a:latin typeface="Calibri" panose="020F0502020204030204" pitchFamily="34" charset="0"/>
                        </a:rPr>
                        <a:t>476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effectLst/>
                          <a:latin typeface="Calibri" panose="020F0502020204030204" pitchFamily="34" charset="0"/>
                        </a:rPr>
                        <a:t>560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634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687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US" sz="1200" b="0" i="0" u="none" strike="noStrike">
                          <a:effectLst/>
                          <a:latin typeface="Calibri" panose="020F0502020204030204" pitchFamily="34" charset="0"/>
                        </a:rPr>
                        <a:t>740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796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878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980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1,066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058391052"/>
                  </a:ext>
                </a:extLst>
              </a:tr>
              <a:tr h="174313">
                <a:tc>
                  <a:txBody>
                    <a:bodyPr/>
                    <a:lstStyle/>
                    <a:p>
                      <a:pPr algn="l" fontAlgn="b">
                        <a:buNone/>
                      </a:pPr>
                      <a:r>
                        <a:rPr lang="en-US" sz="1200" b="1" i="0" u="none" strike="noStrike">
                          <a:effectLst/>
                          <a:latin typeface="Calibri" panose="020F0502020204030204" pitchFamily="34" charset="0"/>
                        </a:rPr>
                        <a:t>MIDDLE SCHOOL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899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1,002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1" i="0" u="none" strike="noStrike">
                          <a:effectLst/>
                          <a:latin typeface="Calibri" panose="020F0502020204030204" pitchFamily="34" charset="0"/>
                        </a:rPr>
                        <a:t>1,119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1,229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1,369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1,504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1,648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1,820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2,049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2,337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2,576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2,798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906886608"/>
                  </a:ext>
                </a:extLst>
              </a:tr>
              <a:tr h="174313">
                <a:tc>
                  <a:txBody>
                    <a:bodyPr/>
                    <a:lstStyle/>
                    <a:p>
                      <a:pPr algn="l" fontAlgn="b">
                        <a:buNone/>
                      </a:pPr>
                      <a:r>
                        <a:rPr lang="en-US" sz="1200" b="0" i="0" u="none" strike="noStrike">
                          <a:effectLst/>
                          <a:latin typeface="Calibri" panose="020F0502020204030204" pitchFamily="34" charset="0"/>
                        </a:rPr>
                        <a:t>Middle School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691658050"/>
                  </a:ext>
                </a:extLst>
              </a:tr>
              <a:tr h="184566">
                <a:tc>
                  <a:txBody>
                    <a:bodyPr/>
                    <a:lstStyle/>
                    <a:p>
                      <a:pPr algn="l" fontAlgn="b">
                        <a:buNone/>
                      </a:pPr>
                      <a:r>
                        <a:rPr lang="en-US" sz="1200" b="0" i="0" u="none" strike="noStrike">
                          <a:effectLst/>
                          <a:latin typeface="Calibri" panose="020F0502020204030204" pitchFamily="34" charset="0"/>
                        </a:rPr>
                        <a:t>Middle School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-41.49%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7.19%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7.04%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6.55%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109424491"/>
                  </a:ext>
                </a:extLst>
              </a:tr>
              <a:tr h="184566">
                <a:tc>
                  <a:txBody>
                    <a:bodyPr/>
                    <a:lstStyle/>
                    <a:p>
                      <a:pPr algn="l" fontAlgn="b">
                        <a:buNone/>
                      </a:pPr>
                      <a:r>
                        <a:rPr lang="en-US" sz="1200" b="0" i="0" u="none" strike="noStrike">
                          <a:effectLst/>
                          <a:latin typeface="Calibri" panose="020F0502020204030204" pitchFamily="34" charset="0"/>
                        </a:rPr>
                        <a:t>Jarrell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effectLst/>
                          <a:latin typeface="Calibri" panose="020F0502020204030204" pitchFamily="34" charset="0"/>
                        </a:rPr>
                        <a:t>1,258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1,100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effectLst/>
                          <a:latin typeface="Calibri" panose="020F0502020204030204" pitchFamily="34" charset="0"/>
                        </a:rPr>
                        <a:t>1,155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1,501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1,663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1,802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1,996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2,220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2,411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2,654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n-US" sz="1200" b="0" i="0" u="none" strike="noStrike">
                          <a:effectLst/>
                          <a:latin typeface="Calibri" panose="020F0502020204030204" pitchFamily="34" charset="0"/>
                        </a:rPr>
                        <a:t>2,978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32924484"/>
                  </a:ext>
                </a:extLst>
              </a:tr>
              <a:tr h="174313">
                <a:tc>
                  <a:txBody>
                    <a:bodyPr/>
                    <a:lstStyle/>
                    <a:p>
                      <a:pPr algn="l" fontAlgn="b">
                        <a:buNone/>
                      </a:pPr>
                      <a:r>
                        <a:rPr lang="en-US" sz="1200" b="1" i="0" u="none" strike="noStrike">
                          <a:effectLst/>
                          <a:latin typeface="Calibri" panose="020F0502020204030204" pitchFamily="34" charset="0"/>
                        </a:rPr>
                        <a:t>HIGH SCHOOL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1,155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1" i="0" u="none" strike="noStrike">
                          <a:effectLst/>
                          <a:latin typeface="Calibri" panose="020F0502020204030204" pitchFamily="34" charset="0"/>
                        </a:rPr>
                        <a:t>1,263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1,501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1,663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1,802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1,996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2,220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2,411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2,654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2,978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662098242"/>
                  </a:ext>
                </a:extLst>
              </a:tr>
              <a:tr h="174313">
                <a:tc>
                  <a:txBody>
                    <a:bodyPr/>
                    <a:lstStyle/>
                    <a:p>
                      <a:pPr algn="l" fontAlgn="b">
                        <a:buNone/>
                      </a:pPr>
                      <a:r>
                        <a:rPr lang="en-US" sz="1200" b="0" i="0" u="none" strike="noStrike">
                          <a:effectLst/>
                          <a:latin typeface="Calibri" panose="020F0502020204030204" pitchFamily="34" charset="0"/>
                        </a:rPr>
                        <a:t>High School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243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458969509"/>
                  </a:ext>
                </a:extLst>
              </a:tr>
              <a:tr h="184566">
                <a:tc>
                  <a:txBody>
                    <a:bodyPr/>
                    <a:lstStyle/>
                    <a:p>
                      <a:pPr algn="l" fontAlgn="b">
                        <a:buNone/>
                      </a:pPr>
                      <a:r>
                        <a:rPr lang="en-US" sz="1200" b="0" i="0" u="none" strike="noStrike">
                          <a:effectLst/>
                          <a:latin typeface="Calibri" panose="020F0502020204030204" pitchFamily="34" charset="0"/>
                        </a:rPr>
                        <a:t>High School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14.94%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9.35%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9.50%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10.79%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10.77%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8.60%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10.08%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0" i="0" u="none" strike="noStrike">
                          <a:effectLst/>
                          <a:latin typeface="Calibri" panose="020F0502020204030204" pitchFamily="34" charset="0"/>
                        </a:rPr>
                        <a:t>12.21%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316099270"/>
                  </a:ext>
                </a:extLst>
              </a:tr>
              <a:tr h="184566">
                <a:tc>
                  <a:txBody>
                    <a:bodyPr/>
                    <a:lstStyle/>
                    <a:p>
                      <a:pPr algn="l" fontAlgn="b">
                        <a:buNone/>
                      </a:pPr>
                      <a:r>
                        <a:rPr lang="en-US" sz="1200" b="0" i="0" u="none" strike="noStrike">
                          <a:effectLst/>
                          <a:latin typeface="Calibri" panose="020F0502020204030204" pitchFamily="34" charset="0"/>
                        </a:rPr>
                        <a:t>Lott Detention Center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19174940"/>
                  </a:ext>
                </a:extLst>
              </a:tr>
              <a:tr h="184566">
                <a:tc>
                  <a:txBody>
                    <a:bodyPr/>
                    <a:lstStyle/>
                    <a:p>
                      <a:pPr algn="l" fontAlgn="b">
                        <a:buNone/>
                      </a:pPr>
                      <a:r>
                        <a:rPr lang="en-US" sz="1200" b="1" i="0" u="none" strike="noStrike">
                          <a:effectLst/>
                          <a:latin typeface="Calibri" panose="020F0502020204030204" pitchFamily="34" charset="0"/>
                        </a:rPr>
                        <a:t>ALTERNATIVE SCHOOL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1"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68619019"/>
                  </a:ext>
                </a:extLst>
              </a:tr>
              <a:tr h="184566">
                <a:tc>
                  <a:txBody>
                    <a:bodyPr/>
                    <a:lstStyle/>
                    <a:p>
                      <a:pPr algn="l" fontAlgn="b">
                        <a:buNone/>
                      </a:pPr>
                      <a:r>
                        <a:rPr lang="en-US" sz="1200" b="1" i="0" u="none" strike="noStrike">
                          <a:effectLst/>
                          <a:latin typeface="Calibri" panose="020F0502020204030204" pitchFamily="34" charset="0"/>
                        </a:rPr>
                        <a:t>DISTRICT 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4,154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4,529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1" i="0" u="none" strike="noStrike">
                          <a:effectLst/>
                          <a:latin typeface="Calibri" panose="020F0502020204030204" pitchFamily="34" charset="0"/>
                        </a:rPr>
                        <a:t>5,035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5,657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6,329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7,104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7,872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8,724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9,563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10,246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10,953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buNone/>
                      </a:pPr>
                      <a:r>
                        <a:rPr lang="en-US" sz="1200" b="1" i="0" u="none" strike="noStrike">
                          <a:effectLst/>
                          <a:latin typeface="Calibri" panose="020F0502020204030204" pitchFamily="34" charset="0"/>
                        </a:rPr>
                        <a:t>11,651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578383025"/>
                  </a:ext>
                </a:extLst>
              </a:tr>
              <a:tr h="174313">
                <a:tc>
                  <a:txBody>
                    <a:bodyPr/>
                    <a:lstStyle/>
                    <a:p>
                      <a:pPr algn="l" fontAlgn="b">
                        <a:buNone/>
                      </a:pPr>
                      <a:r>
                        <a:rPr lang="en-US" sz="1200" b="0" i="0" u="none" strike="noStrike">
                          <a:effectLst/>
                          <a:latin typeface="Calibri" panose="020F0502020204030204" pitchFamily="34" charset="0"/>
                        </a:rPr>
                        <a:t>District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441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375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506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622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672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775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768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852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839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683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707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698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931007967"/>
                  </a:ext>
                </a:extLst>
              </a:tr>
              <a:tr h="174313">
                <a:tc>
                  <a:txBody>
                    <a:bodyPr/>
                    <a:lstStyle/>
                    <a:p>
                      <a:pPr algn="l" fontAlgn="b">
                        <a:buNone/>
                      </a:pPr>
                      <a:r>
                        <a:rPr lang="en-US" sz="1200" b="0" i="0" u="none" strike="noStrike">
                          <a:effectLst/>
                          <a:latin typeface="Calibri" panose="020F0502020204030204" pitchFamily="34" charset="0"/>
                        </a:rPr>
                        <a:t>District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n-US" sz="1200" b="0" i="0" u="none" strike="noStrike">
                          <a:effectLst/>
                          <a:latin typeface="Calibri" panose="020F0502020204030204" pitchFamily="34" charset="0"/>
                        </a:rPr>
                        <a:t>11.88%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9.03%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US" sz="1200" b="0" i="0" u="none" strike="noStrike">
                          <a:effectLst/>
                          <a:latin typeface="Calibri" panose="020F0502020204030204" pitchFamily="34" charset="0"/>
                        </a:rPr>
                        <a:t>11.17%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12.35%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11.88%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12.25%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10.81%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10.82%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9.62%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7.14%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a:effectLst/>
                          <a:latin typeface="Calibri" panose="020F0502020204030204" pitchFamily="34" charset="0"/>
                        </a:rPr>
                        <a:t>6.90%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buNone/>
                      </a:pPr>
                      <a:r>
                        <a:rPr lang="en-US" sz="1200" b="0" i="0" u="none" strike="noStrike" dirty="0">
                          <a:effectLst/>
                          <a:latin typeface="Calibri" panose="020F0502020204030204" pitchFamily="34" charset="0"/>
                        </a:rPr>
                        <a:t>6.37%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529606679"/>
                  </a:ext>
                </a:extLst>
              </a:tr>
              <a:tr h="182880">
                <a:tc>
                  <a:txBody>
                    <a:bodyPr/>
                    <a:lstStyle/>
                    <a:p>
                      <a:pPr algn="l" fontAlgn="b"/>
                      <a:r>
                        <a:rPr lang="en-US" sz="1000" b="0" i="0" u="none" strike="noStrike">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000" b="0" i="0" u="none" strike="noStrike">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000" b="0" i="0" u="none" strike="noStrike">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000" b="0" i="0" u="none" strike="noStrike" dirty="0">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000" b="0" i="0" u="none" strike="noStrike">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000" b="0" i="0" u="none" strike="noStrike">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000" b="0" i="0" u="none" strike="noStrike">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000" b="0" i="0" u="none" strike="noStrike" dirty="0">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n-US" sz="1000" b="0" i="0" u="none" strike="noStrike">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gridSpan="5">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a:effectLst/>
                          <a:latin typeface="Arial" panose="020B0604020202020204" pitchFamily="34" charset="0"/>
                        </a:rPr>
                        <a:t> Green = w/in 5% of Capacity; Yellow = Over Capacity</a:t>
                      </a:r>
                    </a:p>
                    <a:p>
                      <a:pPr algn="ctr" fontAlgn="b"/>
                      <a:endParaRPr lang="en-US" sz="1050" b="0" i="0" u="none" strike="noStrike" dirty="0">
                        <a:effectLst/>
                        <a:latin typeface="Arial" panose="020B0604020202020204" pitchFamily="34" charset="0"/>
                      </a:endParaRPr>
                    </a:p>
                    <a:p>
                      <a:pPr algn="r" fontAlgn="b"/>
                      <a:r>
                        <a:rPr lang="en-US" sz="900" b="0" i="0" u="none" strike="noStrike" dirty="0">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ctr" fontAlgn="b"/>
                      <a:endParaRPr lang="en-US" sz="800" b="0" i="0" u="none" strike="noStrike" dirty="0">
                        <a:effectLst/>
                        <a:latin typeface="Arial" panose="020B06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800" b="0" i="0" u="none" strike="noStrike" dirty="0">
                        <a:effectLst/>
                        <a:latin typeface="Arial" panose="020B06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r" fontAlgn="b"/>
                      <a:endParaRPr lang="en-US" sz="800" b="0" i="0" u="none" strike="noStrike" dirty="0">
                        <a:effectLst/>
                        <a:latin typeface="Arial" panose="020B06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r" fontAlgn="b"/>
                      <a:endParaRPr lang="en-US" sz="800" b="0" i="0" u="none" strike="noStrike" dirty="0">
                        <a:effectLst/>
                        <a:latin typeface="Arial" panose="020B06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646950592"/>
                  </a:ext>
                </a:extLst>
              </a:tr>
            </a:tbl>
          </a:graphicData>
        </a:graphic>
      </p:graphicFrame>
    </p:spTree>
    <p:extLst>
      <p:ext uri="{BB962C8B-B14F-4D97-AF65-F5344CB8AC3E}">
        <p14:creationId xmlns:p14="http://schemas.microsoft.com/office/powerpoint/2010/main" val="18510944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4"/>
          </p:nvPr>
        </p:nvSpPr>
        <p:spPr/>
        <p:txBody>
          <a:bodyPr/>
          <a:lstStyle/>
          <a:p>
            <a:fld id="{010974C9-39F3-3947-8B5D-BF1F533E6409}" type="slidenum">
              <a:rPr lang="en-US" sz="1000" smtClean="0"/>
              <a:pPr/>
              <a:t>35</a:t>
            </a:fld>
            <a:endParaRPr lang="en-US" sz="1000" dirty="0"/>
          </a:p>
        </p:txBody>
      </p:sp>
      <p:sp>
        <p:nvSpPr>
          <p:cNvPr id="19" name="TextBox 18">
            <a:extLst>
              <a:ext uri="{FF2B5EF4-FFF2-40B4-BE49-F238E27FC236}">
                <a16:creationId xmlns:a16="http://schemas.microsoft.com/office/drawing/2014/main" id="{E1B9F76B-BEA9-4D4E-8920-B9263385B678}"/>
              </a:ext>
            </a:extLst>
          </p:cNvPr>
          <p:cNvSpPr txBox="1"/>
          <p:nvPr/>
        </p:nvSpPr>
        <p:spPr>
          <a:xfrm>
            <a:off x="668594" y="4817796"/>
            <a:ext cx="3516465" cy="284693"/>
          </a:xfrm>
          <a:prstGeom prst="rect">
            <a:avLst/>
          </a:prstGeom>
          <a:solidFill>
            <a:schemeClr val="accent6">
              <a:lumMod val="60000"/>
              <a:lumOff val="40000"/>
            </a:schemeClr>
          </a:solidFill>
          <a:ln>
            <a:solidFill>
              <a:schemeClr val="tx1"/>
            </a:solidFill>
          </a:ln>
        </p:spPr>
        <p:txBody>
          <a:bodyPr wrap="square" rtlCol="0">
            <a:spAutoFit/>
          </a:bodyPr>
          <a:lstStyle/>
          <a:p>
            <a:pPr algn="ctr"/>
            <a:r>
              <a:rPr lang="en-US" sz="1250" b="1" dirty="0"/>
              <a:t>Low Range Projections</a:t>
            </a:r>
          </a:p>
        </p:txBody>
      </p:sp>
      <p:sp>
        <p:nvSpPr>
          <p:cNvPr id="20" name="TextBox 19">
            <a:extLst>
              <a:ext uri="{FF2B5EF4-FFF2-40B4-BE49-F238E27FC236}">
                <a16:creationId xmlns:a16="http://schemas.microsoft.com/office/drawing/2014/main" id="{30AD9183-24A3-4B98-AF7E-DF2E522C5FC2}"/>
              </a:ext>
            </a:extLst>
          </p:cNvPr>
          <p:cNvSpPr txBox="1"/>
          <p:nvPr/>
        </p:nvSpPr>
        <p:spPr>
          <a:xfrm>
            <a:off x="4333704" y="4832364"/>
            <a:ext cx="3519948" cy="284693"/>
          </a:xfrm>
          <a:prstGeom prst="rect">
            <a:avLst/>
          </a:prstGeom>
          <a:solidFill>
            <a:schemeClr val="accent2">
              <a:lumMod val="50000"/>
            </a:schemeClr>
          </a:solidFill>
          <a:ln>
            <a:solidFill>
              <a:schemeClr val="tx1"/>
            </a:solidFill>
          </a:ln>
        </p:spPr>
        <p:txBody>
          <a:bodyPr wrap="square" rtlCol="0">
            <a:spAutoFit/>
          </a:bodyPr>
          <a:lstStyle/>
          <a:p>
            <a:pPr algn="ctr"/>
            <a:r>
              <a:rPr lang="en-US" sz="1250" b="1" dirty="0">
                <a:solidFill>
                  <a:schemeClr val="bg1"/>
                </a:solidFill>
              </a:rPr>
              <a:t>Mid-Range Projections</a:t>
            </a:r>
          </a:p>
        </p:txBody>
      </p:sp>
      <p:sp>
        <p:nvSpPr>
          <p:cNvPr id="21" name="TextBox 20">
            <a:extLst>
              <a:ext uri="{FF2B5EF4-FFF2-40B4-BE49-F238E27FC236}">
                <a16:creationId xmlns:a16="http://schemas.microsoft.com/office/drawing/2014/main" id="{07569CD9-BD56-4CD0-A2EB-07704E85117D}"/>
              </a:ext>
            </a:extLst>
          </p:cNvPr>
          <p:cNvSpPr txBox="1"/>
          <p:nvPr/>
        </p:nvSpPr>
        <p:spPr>
          <a:xfrm>
            <a:off x="8002297" y="4844656"/>
            <a:ext cx="3389997" cy="284693"/>
          </a:xfrm>
          <a:prstGeom prst="rect">
            <a:avLst/>
          </a:prstGeom>
          <a:solidFill>
            <a:schemeClr val="accent3">
              <a:lumMod val="20000"/>
              <a:lumOff val="80000"/>
            </a:schemeClr>
          </a:solidFill>
          <a:ln>
            <a:solidFill>
              <a:schemeClr val="tx1"/>
            </a:solidFill>
          </a:ln>
        </p:spPr>
        <p:txBody>
          <a:bodyPr wrap="square" rtlCol="0">
            <a:spAutoFit/>
          </a:bodyPr>
          <a:lstStyle/>
          <a:p>
            <a:pPr algn="ctr"/>
            <a:r>
              <a:rPr lang="en-US" sz="1250" b="1" dirty="0"/>
              <a:t>High Range Projections</a:t>
            </a:r>
          </a:p>
        </p:txBody>
      </p:sp>
      <p:sp>
        <p:nvSpPr>
          <p:cNvPr id="23" name="TextBox 22">
            <a:extLst>
              <a:ext uri="{FF2B5EF4-FFF2-40B4-BE49-F238E27FC236}">
                <a16:creationId xmlns:a16="http://schemas.microsoft.com/office/drawing/2014/main" id="{275011FC-4C02-4F46-9A71-4F477778FFF5}"/>
              </a:ext>
            </a:extLst>
          </p:cNvPr>
          <p:cNvSpPr txBox="1"/>
          <p:nvPr/>
        </p:nvSpPr>
        <p:spPr>
          <a:xfrm>
            <a:off x="663951" y="5252363"/>
            <a:ext cx="3519947" cy="738664"/>
          </a:xfrm>
          <a:prstGeom prst="rect">
            <a:avLst/>
          </a:prstGeom>
          <a:noFill/>
          <a:ln>
            <a:solidFill>
              <a:schemeClr val="tx1"/>
            </a:solidFill>
          </a:ln>
        </p:spPr>
        <p:txBody>
          <a:bodyPr wrap="square" rtlCol="0">
            <a:spAutoFit/>
          </a:bodyPr>
          <a:lstStyle/>
          <a:p>
            <a:pPr marL="171450" indent="-171450">
              <a:buFont typeface="Arial" panose="020B0604020202020204" pitchFamily="34" charset="0"/>
              <a:buChar char="•"/>
            </a:pPr>
            <a:r>
              <a:rPr lang="en-US" sz="1050" dirty="0"/>
              <a:t>Slow down in Housing Starts &amp; Closings</a:t>
            </a:r>
          </a:p>
          <a:p>
            <a:pPr marL="171450" indent="-171450">
              <a:buFont typeface="Arial" panose="020B0604020202020204" pitchFamily="34" charset="0"/>
              <a:buChar char="•"/>
            </a:pPr>
            <a:r>
              <a:rPr lang="en-US" sz="1050" dirty="0"/>
              <a:t>Increases in Homeschooling &amp; Private School Enrollment</a:t>
            </a:r>
          </a:p>
          <a:p>
            <a:pPr marL="171450" indent="-171450">
              <a:buFont typeface="Arial" panose="020B0604020202020204" pitchFamily="34" charset="0"/>
              <a:buChar char="•"/>
            </a:pPr>
            <a:r>
              <a:rPr lang="en-US" sz="1050" dirty="0"/>
              <a:t>Lower Kindergarten &amp; Early Elementary Grade Enrollment</a:t>
            </a:r>
          </a:p>
          <a:p>
            <a:pPr marL="171450" indent="-171450">
              <a:buFont typeface="Arial" panose="020B0604020202020204" pitchFamily="34" charset="0"/>
              <a:buChar char="•"/>
            </a:pPr>
            <a:r>
              <a:rPr lang="en-US" sz="1050" dirty="0"/>
              <a:t>School of Choice options lower overall housing yields</a:t>
            </a:r>
          </a:p>
        </p:txBody>
      </p:sp>
      <p:sp>
        <p:nvSpPr>
          <p:cNvPr id="24" name="TextBox 23">
            <a:extLst>
              <a:ext uri="{FF2B5EF4-FFF2-40B4-BE49-F238E27FC236}">
                <a16:creationId xmlns:a16="http://schemas.microsoft.com/office/drawing/2014/main" id="{E8AE9F7E-8F80-4486-8B88-EA6A1A935C75}"/>
              </a:ext>
            </a:extLst>
          </p:cNvPr>
          <p:cNvSpPr txBox="1"/>
          <p:nvPr/>
        </p:nvSpPr>
        <p:spPr>
          <a:xfrm>
            <a:off x="4333704" y="5193520"/>
            <a:ext cx="3519947" cy="1061829"/>
          </a:xfrm>
          <a:prstGeom prst="rect">
            <a:avLst/>
          </a:prstGeom>
          <a:noFill/>
          <a:ln>
            <a:solidFill>
              <a:schemeClr val="tx1"/>
            </a:solidFill>
          </a:ln>
        </p:spPr>
        <p:txBody>
          <a:bodyPr wrap="square" rtlCol="0">
            <a:spAutoFit/>
          </a:bodyPr>
          <a:lstStyle/>
          <a:p>
            <a:pPr marL="171450" indent="-171450">
              <a:buFont typeface="Arial" panose="020B0604020202020204" pitchFamily="34" charset="0"/>
              <a:buChar char="•"/>
            </a:pPr>
            <a:r>
              <a:rPr lang="en-US" sz="1050" dirty="0"/>
              <a:t>Economic Conditions remain stable</a:t>
            </a:r>
          </a:p>
          <a:p>
            <a:pPr marL="171450" indent="-171450">
              <a:buFont typeface="Arial" panose="020B0604020202020204" pitchFamily="34" charset="0"/>
              <a:buChar char="•"/>
            </a:pPr>
            <a:r>
              <a:rPr lang="en-US" sz="1050" dirty="0"/>
              <a:t>Continued population growth &amp; Housing Activity</a:t>
            </a:r>
          </a:p>
          <a:p>
            <a:pPr marL="171450" indent="-171450">
              <a:buFont typeface="Arial" panose="020B0604020202020204" pitchFamily="34" charset="0"/>
              <a:buChar char="•"/>
            </a:pPr>
            <a:r>
              <a:rPr lang="en-US" sz="1050" dirty="0"/>
              <a:t>Minimal Impact from trends in Homeschooling &amp; Private School Enrollment</a:t>
            </a:r>
          </a:p>
          <a:p>
            <a:pPr marL="171450" indent="-171450">
              <a:buFont typeface="Arial" panose="020B0604020202020204" pitchFamily="34" charset="0"/>
              <a:buChar char="•"/>
            </a:pPr>
            <a:r>
              <a:rPr lang="en-US" sz="1050" dirty="0"/>
              <a:t>Maintaining current housing yields</a:t>
            </a:r>
          </a:p>
          <a:p>
            <a:pPr marL="171450" indent="-171450">
              <a:buFont typeface="Arial" panose="020B0604020202020204" pitchFamily="34" charset="0"/>
              <a:buChar char="•"/>
            </a:pPr>
            <a:r>
              <a:rPr lang="en-US" sz="1050" dirty="0"/>
              <a:t>Current Transfer patterns remain</a:t>
            </a:r>
          </a:p>
        </p:txBody>
      </p:sp>
      <p:sp>
        <p:nvSpPr>
          <p:cNvPr id="25" name="TextBox 24">
            <a:extLst>
              <a:ext uri="{FF2B5EF4-FFF2-40B4-BE49-F238E27FC236}">
                <a16:creationId xmlns:a16="http://schemas.microsoft.com/office/drawing/2014/main" id="{04737AA7-AA85-47DC-AD9A-84C7DF88AEC9}"/>
              </a:ext>
            </a:extLst>
          </p:cNvPr>
          <p:cNvSpPr txBox="1"/>
          <p:nvPr/>
        </p:nvSpPr>
        <p:spPr>
          <a:xfrm>
            <a:off x="7988024" y="5193520"/>
            <a:ext cx="3392317" cy="1061829"/>
          </a:xfrm>
          <a:prstGeom prst="rect">
            <a:avLst/>
          </a:prstGeom>
          <a:noFill/>
          <a:ln>
            <a:solidFill>
              <a:schemeClr val="tx1"/>
            </a:solidFill>
          </a:ln>
        </p:spPr>
        <p:txBody>
          <a:bodyPr wrap="square" rtlCol="0">
            <a:spAutoFit/>
          </a:bodyPr>
          <a:lstStyle/>
          <a:p>
            <a:pPr marL="171450" indent="-171450">
              <a:buFont typeface="Arial" panose="020B0604020202020204" pitchFamily="34" charset="0"/>
              <a:buChar char="•"/>
            </a:pPr>
            <a:r>
              <a:rPr lang="en-US" sz="1050" dirty="0"/>
              <a:t>Future Interest Rate Cuts &amp; Favorable Mortgage Rates</a:t>
            </a:r>
          </a:p>
          <a:p>
            <a:pPr marL="171450" indent="-171450">
              <a:buFont typeface="Arial" panose="020B0604020202020204" pitchFamily="34" charset="0"/>
              <a:buChar char="•"/>
            </a:pPr>
            <a:r>
              <a:rPr lang="en-US" sz="1050" dirty="0"/>
              <a:t>Surge in Housing Starts &amp; Closings</a:t>
            </a:r>
          </a:p>
          <a:p>
            <a:pPr marL="171450" indent="-171450">
              <a:buFont typeface="Arial" panose="020B0604020202020204" pitchFamily="34" charset="0"/>
              <a:buChar char="•"/>
            </a:pPr>
            <a:r>
              <a:rPr lang="en-US" sz="1050" dirty="0"/>
              <a:t>Programs and Marketing Efforts increase Enrollment through Transfer Students</a:t>
            </a:r>
          </a:p>
          <a:p>
            <a:pPr marL="171450" indent="-171450">
              <a:buFont typeface="Arial" panose="020B0604020202020204" pitchFamily="34" charset="0"/>
              <a:buChar char="•"/>
            </a:pPr>
            <a:r>
              <a:rPr lang="en-US" sz="1050" dirty="0"/>
              <a:t>Slight increases in housing yields </a:t>
            </a:r>
          </a:p>
          <a:p>
            <a:endParaRPr lang="en-US" sz="1050" dirty="0"/>
          </a:p>
        </p:txBody>
      </p:sp>
      <p:sp>
        <p:nvSpPr>
          <p:cNvPr id="13" name="Rectangle 12">
            <a:extLst>
              <a:ext uri="{FF2B5EF4-FFF2-40B4-BE49-F238E27FC236}">
                <a16:creationId xmlns:a16="http://schemas.microsoft.com/office/drawing/2014/main" id="{44C4D3FA-087F-4620-80D5-AED086349E5D}"/>
              </a:ext>
            </a:extLst>
          </p:cNvPr>
          <p:cNvSpPr/>
          <p:nvPr/>
        </p:nvSpPr>
        <p:spPr>
          <a:xfrm>
            <a:off x="887466" y="75651"/>
            <a:ext cx="3189656" cy="618631"/>
          </a:xfrm>
          <a:prstGeom prst="rect">
            <a:avLst/>
          </a:prstGeom>
        </p:spPr>
        <p:txBody>
          <a:bodyPr wrap="none" anchor="ctr">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400" dirty="0">
                <a:solidFill>
                  <a:prstClr val="black"/>
                </a:solidFill>
                <a:latin typeface="GT Walsheim"/>
              </a:rPr>
              <a:t>Ten Year Forecast Range</a:t>
            </a:r>
            <a:endParaRPr kumimoji="0" lang="en-US" sz="2400" b="0" i="0" u="none" strike="noStrike" kern="1200" cap="none" spc="0" normalizeH="0" baseline="0" noProof="0" dirty="0">
              <a:ln>
                <a:noFill/>
              </a:ln>
              <a:solidFill>
                <a:prstClr val="black"/>
              </a:solidFill>
              <a:effectLst/>
              <a:uLnTx/>
              <a:uFillTx/>
              <a:latin typeface="GT Walsheim"/>
              <a:ea typeface="+mn-ea"/>
              <a:cs typeface="+mn-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T Walsheim Regular"/>
                <a:ea typeface="+mn-ea"/>
                <a:cs typeface="+mn-cs"/>
              </a:rPr>
              <a:t>Enrollment Forecast</a:t>
            </a:r>
            <a:endParaRPr kumimoji="0" lang="en-US" sz="1400" b="0" i="0" u="none" strike="noStrike" kern="1200" cap="none" spc="0" normalizeH="0" baseline="0" noProof="0" dirty="0">
              <a:ln>
                <a:noFill/>
              </a:ln>
              <a:solidFill>
                <a:prstClr val="black"/>
              </a:solidFill>
              <a:effectLst/>
              <a:uLnTx/>
              <a:uFillTx/>
              <a:latin typeface="GT Walsheim"/>
              <a:ea typeface="+mn-ea"/>
              <a:cs typeface="+mn-cs"/>
            </a:endParaRPr>
          </a:p>
        </p:txBody>
      </p:sp>
      <p:graphicFrame>
        <p:nvGraphicFramePr>
          <p:cNvPr id="3" name="Chart 2">
            <a:extLst>
              <a:ext uri="{FF2B5EF4-FFF2-40B4-BE49-F238E27FC236}">
                <a16:creationId xmlns:a16="http://schemas.microsoft.com/office/drawing/2014/main" id="{B994CADA-9666-4232-9296-4A5F93C6F925}"/>
              </a:ext>
            </a:extLst>
          </p:cNvPr>
          <p:cNvGraphicFramePr>
            <a:graphicFrameLocks/>
          </p:cNvGraphicFramePr>
          <p:nvPr>
            <p:extLst>
              <p:ext uri="{D42A27DB-BD31-4B8C-83A1-F6EECF244321}">
                <p14:modId xmlns:p14="http://schemas.microsoft.com/office/powerpoint/2010/main" val="185746228"/>
              </p:ext>
            </p:extLst>
          </p:nvPr>
        </p:nvGraphicFramePr>
        <p:xfrm>
          <a:off x="538452" y="807508"/>
          <a:ext cx="7315200" cy="39338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a:extLst>
              <a:ext uri="{FF2B5EF4-FFF2-40B4-BE49-F238E27FC236}">
                <a16:creationId xmlns:a16="http://schemas.microsoft.com/office/drawing/2014/main" id="{8CD13864-6A4C-9657-65E7-699ACE00FB7A}"/>
              </a:ext>
            </a:extLst>
          </p:cNvPr>
          <p:cNvGraphicFramePr>
            <a:graphicFrameLocks noGrp="1"/>
          </p:cNvGraphicFramePr>
          <p:nvPr>
            <p:extLst>
              <p:ext uri="{D42A27DB-BD31-4B8C-83A1-F6EECF244321}">
                <p14:modId xmlns:p14="http://schemas.microsoft.com/office/powerpoint/2010/main" val="2474812579"/>
              </p:ext>
            </p:extLst>
          </p:nvPr>
        </p:nvGraphicFramePr>
        <p:xfrm>
          <a:off x="7842682" y="1377962"/>
          <a:ext cx="3864727" cy="2867025"/>
        </p:xfrm>
        <a:graphic>
          <a:graphicData uri="http://schemas.openxmlformats.org/drawingml/2006/table">
            <a:tbl>
              <a:tblPr/>
              <a:tblGrid>
                <a:gridCol w="1473834">
                  <a:extLst>
                    <a:ext uri="{9D8B030D-6E8A-4147-A177-3AD203B41FA5}">
                      <a16:colId xmlns:a16="http://schemas.microsoft.com/office/drawing/2014/main" val="3560613902"/>
                    </a:ext>
                  </a:extLst>
                </a:gridCol>
                <a:gridCol w="798723">
                  <a:extLst>
                    <a:ext uri="{9D8B030D-6E8A-4147-A177-3AD203B41FA5}">
                      <a16:colId xmlns:a16="http://schemas.microsoft.com/office/drawing/2014/main" val="4209729205"/>
                    </a:ext>
                  </a:extLst>
                </a:gridCol>
                <a:gridCol w="764921">
                  <a:extLst>
                    <a:ext uri="{9D8B030D-6E8A-4147-A177-3AD203B41FA5}">
                      <a16:colId xmlns:a16="http://schemas.microsoft.com/office/drawing/2014/main" val="3132511926"/>
                    </a:ext>
                  </a:extLst>
                </a:gridCol>
                <a:gridCol w="827249">
                  <a:extLst>
                    <a:ext uri="{9D8B030D-6E8A-4147-A177-3AD203B41FA5}">
                      <a16:colId xmlns:a16="http://schemas.microsoft.com/office/drawing/2014/main" val="1233755342"/>
                    </a:ext>
                  </a:extLst>
                </a:gridCol>
              </a:tblGrid>
              <a:tr h="314325">
                <a:tc>
                  <a:txBody>
                    <a:bodyPr/>
                    <a:lstStyle/>
                    <a:p>
                      <a:pPr algn="ctr" fontAlgn="b">
                        <a:buNone/>
                      </a:pPr>
                      <a:r>
                        <a:rPr lang="en-US" sz="1200" b="1" i="0" u="none" strike="noStrike" dirty="0">
                          <a:effectLst/>
                          <a:latin typeface="Calibri" panose="020F0502020204030204" pitchFamily="34" charset="0"/>
                        </a:rPr>
                        <a:t>School 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dirty="0">
                          <a:solidFill>
                            <a:srgbClr val="000000"/>
                          </a:solidFill>
                          <a:effectLst/>
                          <a:latin typeface="Calibri" panose="020F0502020204030204" pitchFamily="34" charset="0"/>
                        </a:rPr>
                        <a:t>Low Projections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dirty="0">
                          <a:effectLst/>
                          <a:latin typeface="Calibri" panose="020F0502020204030204" pitchFamily="34" charset="0"/>
                        </a:rPr>
                        <a:t>Mid </a:t>
                      </a:r>
                    </a:p>
                    <a:p>
                      <a:pPr algn="ctr" fontAlgn="b">
                        <a:buNone/>
                      </a:pPr>
                      <a:r>
                        <a:rPr lang="en-US" sz="1200" b="1" i="0" u="none" strike="noStrike" dirty="0">
                          <a:effectLst/>
                          <a:latin typeface="Calibri" panose="020F0502020204030204" pitchFamily="34" charset="0"/>
                        </a:rPr>
                        <a:t>Projections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buNone/>
                      </a:pPr>
                      <a:r>
                        <a:rPr lang="en-US" sz="1200" b="1" i="0" u="none" strike="noStrike" dirty="0">
                          <a:solidFill>
                            <a:srgbClr val="000000"/>
                          </a:solidFill>
                          <a:effectLst/>
                          <a:latin typeface="Calibri" panose="020F0502020204030204" pitchFamily="34" charset="0"/>
                        </a:rPr>
                        <a:t>High Projections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349950554"/>
                  </a:ext>
                </a:extLst>
              </a:tr>
              <a:tr h="190500">
                <a:tc>
                  <a:txBody>
                    <a:bodyPr/>
                    <a:lstStyle/>
                    <a:p>
                      <a:pPr algn="ctr" fontAlgn="b">
                        <a:buNone/>
                      </a:pPr>
                      <a:r>
                        <a:rPr lang="en-US" sz="1200" b="0" i="0" u="none" strike="noStrike" dirty="0">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8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1200" b="0" i="0" u="none" strike="noStrike">
                          <a:solidFill>
                            <a:srgbClr val="000000"/>
                          </a:solidFill>
                          <a:effectLst/>
                          <a:latin typeface="Calibri" panose="020F0502020204030204" pitchFamily="34" charset="0"/>
                        </a:rPr>
                        <a:t>4,154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8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86622539"/>
                  </a:ext>
                </a:extLst>
              </a:tr>
              <a:tr h="190500">
                <a:tc>
                  <a:txBody>
                    <a:bodyPr/>
                    <a:lstStyle/>
                    <a:p>
                      <a:pPr algn="ctr" fontAlgn="b">
                        <a:buNone/>
                      </a:pPr>
                      <a:r>
                        <a:rPr lang="en-US" sz="1200" b="0" i="0" u="none" strike="noStrike" dirty="0">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buNone/>
                      </a:pPr>
                      <a:r>
                        <a:rPr lang="en-US" sz="18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1200" b="0" i="0" u="none" strike="noStrike">
                          <a:solidFill>
                            <a:srgbClr val="000000"/>
                          </a:solidFill>
                          <a:effectLst/>
                          <a:latin typeface="Calibri" panose="020F0502020204030204" pitchFamily="34" charset="0"/>
                        </a:rPr>
                        <a:t>4,529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buNone/>
                      </a:pPr>
                      <a:r>
                        <a:rPr lang="en-US" sz="18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75609886"/>
                  </a:ext>
                </a:extLst>
              </a:tr>
              <a:tr h="190500">
                <a:tc>
                  <a:txBody>
                    <a:bodyPr/>
                    <a:lstStyle/>
                    <a:p>
                      <a:pPr algn="ctr" fontAlgn="b">
                        <a:buNone/>
                      </a:pPr>
                      <a:r>
                        <a:rPr lang="en-US" sz="1200" b="0" i="0" u="none" strike="noStrike" dirty="0">
                          <a:effectLst/>
                          <a:latin typeface="Calibri" panose="020F0502020204030204" pitchFamily="34" charset="0"/>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solidFill>
                            <a:srgbClr val="000000"/>
                          </a:solidFill>
                          <a:effectLst/>
                          <a:latin typeface="Calibri" panose="020F0502020204030204" pitchFamily="34" charset="0"/>
                        </a:rPr>
                        <a:t>4,934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b">
                        <a:buNone/>
                      </a:pPr>
                      <a:r>
                        <a:rPr lang="en-US" sz="1200" b="0" i="0" u="none" strike="noStrike">
                          <a:solidFill>
                            <a:srgbClr val="000000"/>
                          </a:solidFill>
                          <a:effectLst/>
                          <a:latin typeface="Calibri" panose="020F0502020204030204" pitchFamily="34" charset="0"/>
                        </a:rPr>
                        <a:t>5,035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CC99"/>
                    </a:solidFill>
                  </a:tcPr>
                </a:tc>
                <a:tc>
                  <a:txBody>
                    <a:bodyPr/>
                    <a:lstStyle/>
                    <a:p>
                      <a:pPr algn="ctr" fontAlgn="b">
                        <a:buNone/>
                      </a:pPr>
                      <a:r>
                        <a:rPr lang="en-US" sz="1200" b="0" i="0" u="none" strike="noStrike">
                          <a:solidFill>
                            <a:srgbClr val="000000"/>
                          </a:solidFill>
                          <a:effectLst/>
                          <a:latin typeface="Calibri" panose="020F0502020204030204" pitchFamily="34" charset="0"/>
                        </a:rPr>
                        <a:t>5,085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80560684"/>
                  </a:ext>
                </a:extLst>
              </a:tr>
              <a:tr h="190500">
                <a:tc>
                  <a:txBody>
                    <a:bodyPr/>
                    <a:lstStyle/>
                    <a:p>
                      <a:pPr algn="ctr" fontAlgn="b">
                        <a:buNone/>
                      </a:pPr>
                      <a:r>
                        <a:rPr lang="en-US" sz="1200" b="0" i="0" u="none" strike="noStrike">
                          <a:effectLst/>
                          <a:latin typeface="Calibri" panose="020F0502020204030204" pitchFamily="34" charset="0"/>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dirty="0">
                          <a:solidFill>
                            <a:srgbClr val="000000"/>
                          </a:solidFill>
                          <a:effectLst/>
                          <a:latin typeface="Calibri" panose="020F0502020204030204" pitchFamily="34" charset="0"/>
                        </a:rPr>
                        <a:t>5,544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b">
                        <a:buNone/>
                      </a:pPr>
                      <a:r>
                        <a:rPr lang="en-US" sz="1200" b="0" i="0" u="none" strike="noStrike">
                          <a:solidFill>
                            <a:srgbClr val="000000"/>
                          </a:solidFill>
                          <a:effectLst/>
                          <a:latin typeface="Calibri" panose="020F0502020204030204" pitchFamily="34" charset="0"/>
                        </a:rPr>
                        <a:t>5,657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CC99"/>
                    </a:solidFill>
                  </a:tcPr>
                </a:tc>
                <a:tc>
                  <a:txBody>
                    <a:bodyPr/>
                    <a:lstStyle/>
                    <a:p>
                      <a:pPr algn="ctr" fontAlgn="b">
                        <a:buNone/>
                      </a:pPr>
                      <a:r>
                        <a:rPr lang="en-US" sz="1200" b="0" i="0" u="none" strike="noStrike">
                          <a:solidFill>
                            <a:srgbClr val="000000"/>
                          </a:solidFill>
                          <a:effectLst/>
                          <a:latin typeface="Calibri" panose="020F0502020204030204" pitchFamily="34" charset="0"/>
                        </a:rPr>
                        <a:t>5,742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093858158"/>
                  </a:ext>
                </a:extLst>
              </a:tr>
              <a:tr h="190500">
                <a:tc>
                  <a:txBody>
                    <a:bodyPr/>
                    <a:lstStyle/>
                    <a:p>
                      <a:pPr algn="ctr" fontAlgn="b">
                        <a:buNone/>
                      </a:pPr>
                      <a:r>
                        <a:rPr lang="en-US" sz="1200" b="0" i="0" u="none" strike="noStrike">
                          <a:effectLst/>
                          <a:latin typeface="Calibri" panose="020F0502020204030204" pitchFamily="34" charset="0"/>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dirty="0">
                          <a:solidFill>
                            <a:srgbClr val="000000"/>
                          </a:solidFill>
                          <a:effectLst/>
                          <a:latin typeface="Calibri" panose="020F0502020204030204" pitchFamily="34" charset="0"/>
                        </a:rPr>
                        <a:t>6,171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b">
                        <a:buNone/>
                      </a:pPr>
                      <a:r>
                        <a:rPr lang="en-US" sz="1200" b="0" i="0" u="none" strike="noStrike">
                          <a:solidFill>
                            <a:srgbClr val="000000"/>
                          </a:solidFill>
                          <a:effectLst/>
                          <a:latin typeface="Calibri" panose="020F0502020204030204" pitchFamily="34" charset="0"/>
                        </a:rPr>
                        <a:t>6,329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CC99"/>
                    </a:solidFill>
                  </a:tcPr>
                </a:tc>
                <a:tc>
                  <a:txBody>
                    <a:bodyPr/>
                    <a:lstStyle/>
                    <a:p>
                      <a:pPr algn="ctr" fontAlgn="b">
                        <a:buNone/>
                      </a:pPr>
                      <a:r>
                        <a:rPr lang="en-US" sz="1200" b="0" i="0" u="none" strike="noStrike">
                          <a:solidFill>
                            <a:srgbClr val="000000"/>
                          </a:solidFill>
                          <a:effectLst/>
                          <a:latin typeface="Calibri" panose="020F0502020204030204" pitchFamily="34" charset="0"/>
                        </a:rPr>
                        <a:t>6,456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610982596"/>
                  </a:ext>
                </a:extLst>
              </a:tr>
              <a:tr h="190500">
                <a:tc>
                  <a:txBody>
                    <a:bodyPr/>
                    <a:lstStyle/>
                    <a:p>
                      <a:pPr algn="ctr" fontAlgn="b">
                        <a:buNone/>
                      </a:pPr>
                      <a:r>
                        <a:rPr lang="en-US" sz="1200" b="0" i="0" u="none" strike="noStrike">
                          <a:effectLst/>
                          <a:latin typeface="Calibri" panose="020F0502020204030204" pitchFamily="34" charset="0"/>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dirty="0">
                          <a:solidFill>
                            <a:srgbClr val="000000"/>
                          </a:solidFill>
                          <a:effectLst/>
                          <a:latin typeface="Calibri" panose="020F0502020204030204" pitchFamily="34" charset="0"/>
                        </a:rPr>
                        <a:t>6,926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b">
                        <a:buNone/>
                      </a:pPr>
                      <a:r>
                        <a:rPr lang="en-US" sz="1200" b="0" i="0" u="none" strike="noStrike">
                          <a:solidFill>
                            <a:srgbClr val="000000"/>
                          </a:solidFill>
                          <a:effectLst/>
                          <a:latin typeface="Calibri" panose="020F0502020204030204" pitchFamily="34" charset="0"/>
                        </a:rPr>
                        <a:t>7,104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CC99"/>
                    </a:solidFill>
                  </a:tcPr>
                </a:tc>
                <a:tc>
                  <a:txBody>
                    <a:bodyPr/>
                    <a:lstStyle/>
                    <a:p>
                      <a:pPr algn="ctr" fontAlgn="b">
                        <a:buNone/>
                      </a:pPr>
                      <a:r>
                        <a:rPr lang="en-US" sz="1200" b="0" i="0" u="none" strike="noStrike">
                          <a:solidFill>
                            <a:srgbClr val="000000"/>
                          </a:solidFill>
                          <a:effectLst/>
                          <a:latin typeface="Calibri" panose="020F0502020204030204" pitchFamily="34" charset="0"/>
                        </a:rPr>
                        <a:t>7,246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381352757"/>
                  </a:ext>
                </a:extLst>
              </a:tr>
              <a:tr h="190500">
                <a:tc>
                  <a:txBody>
                    <a:bodyPr/>
                    <a:lstStyle/>
                    <a:p>
                      <a:pPr algn="ctr" fontAlgn="b">
                        <a:buNone/>
                      </a:pPr>
                      <a:r>
                        <a:rPr lang="en-US" sz="1200" b="0" i="0" u="none" strike="noStrike">
                          <a:effectLst/>
                          <a:latin typeface="Calibri" panose="020F0502020204030204" pitchFamily="34" charset="0"/>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solidFill>
                            <a:srgbClr val="000000"/>
                          </a:solidFill>
                          <a:effectLst/>
                          <a:latin typeface="Calibri" panose="020F0502020204030204" pitchFamily="34" charset="0"/>
                        </a:rPr>
                        <a:t>7,675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b">
                        <a:buNone/>
                      </a:pPr>
                      <a:r>
                        <a:rPr lang="en-US" sz="1200" b="0" i="0" u="none" strike="noStrike" dirty="0">
                          <a:solidFill>
                            <a:srgbClr val="000000"/>
                          </a:solidFill>
                          <a:effectLst/>
                          <a:latin typeface="Calibri" panose="020F0502020204030204" pitchFamily="34" charset="0"/>
                        </a:rPr>
                        <a:t>7,872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CC99"/>
                    </a:solidFill>
                  </a:tcPr>
                </a:tc>
                <a:tc>
                  <a:txBody>
                    <a:bodyPr/>
                    <a:lstStyle/>
                    <a:p>
                      <a:pPr algn="ctr" fontAlgn="b">
                        <a:buNone/>
                      </a:pPr>
                      <a:r>
                        <a:rPr lang="en-US" sz="1200" b="0" i="0" u="none" strike="noStrike">
                          <a:solidFill>
                            <a:srgbClr val="000000"/>
                          </a:solidFill>
                          <a:effectLst/>
                          <a:latin typeface="Calibri" panose="020F0502020204030204" pitchFamily="34" charset="0"/>
                        </a:rPr>
                        <a:t>8,069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950832177"/>
                  </a:ext>
                </a:extLst>
              </a:tr>
              <a:tr h="190500">
                <a:tc>
                  <a:txBody>
                    <a:bodyPr/>
                    <a:lstStyle/>
                    <a:p>
                      <a:pPr algn="ctr" fontAlgn="b">
                        <a:buNone/>
                      </a:pPr>
                      <a:r>
                        <a:rPr lang="en-US" sz="1200" b="0" i="0" u="none" strike="noStrike">
                          <a:effectLst/>
                          <a:latin typeface="Calibri" panose="020F0502020204030204" pitchFamily="34" charset="0"/>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solidFill>
                            <a:srgbClr val="000000"/>
                          </a:solidFill>
                          <a:effectLst/>
                          <a:latin typeface="Calibri" panose="020F0502020204030204" pitchFamily="34" charset="0"/>
                        </a:rPr>
                        <a:t>8,506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b">
                        <a:buNone/>
                      </a:pPr>
                      <a:r>
                        <a:rPr lang="en-US" sz="1200" b="0" i="0" u="none" strike="noStrike" dirty="0">
                          <a:solidFill>
                            <a:srgbClr val="000000"/>
                          </a:solidFill>
                          <a:effectLst/>
                          <a:latin typeface="Calibri" panose="020F0502020204030204" pitchFamily="34" charset="0"/>
                        </a:rPr>
                        <a:t>8,724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CC99"/>
                    </a:solidFill>
                  </a:tcPr>
                </a:tc>
                <a:tc>
                  <a:txBody>
                    <a:bodyPr/>
                    <a:lstStyle/>
                    <a:p>
                      <a:pPr algn="ctr" fontAlgn="b">
                        <a:buNone/>
                      </a:pPr>
                      <a:r>
                        <a:rPr lang="en-US" sz="1200" b="0" i="0" u="none" strike="noStrike">
                          <a:solidFill>
                            <a:srgbClr val="000000"/>
                          </a:solidFill>
                          <a:effectLst/>
                          <a:latin typeface="Calibri" panose="020F0502020204030204" pitchFamily="34" charset="0"/>
                        </a:rPr>
                        <a:t>8,942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3897038806"/>
                  </a:ext>
                </a:extLst>
              </a:tr>
              <a:tr h="190500">
                <a:tc>
                  <a:txBody>
                    <a:bodyPr/>
                    <a:lstStyle/>
                    <a:p>
                      <a:pPr algn="ctr" fontAlgn="b">
                        <a:buNone/>
                      </a:pPr>
                      <a:r>
                        <a:rPr lang="en-US" sz="1200" b="0" i="0" u="none" strike="noStrike">
                          <a:effectLst/>
                          <a:latin typeface="Calibri" panose="020F0502020204030204" pitchFamily="34" charset="0"/>
                        </a:rPr>
                        <a:t>2032/33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solidFill>
                            <a:srgbClr val="000000"/>
                          </a:solidFill>
                          <a:effectLst/>
                          <a:latin typeface="Calibri" panose="020F0502020204030204" pitchFamily="34" charset="0"/>
                        </a:rPr>
                        <a:t>9,324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b">
                        <a:buNone/>
                      </a:pPr>
                      <a:r>
                        <a:rPr lang="en-US" sz="1200" b="0" i="0" u="none" strike="noStrike" dirty="0">
                          <a:solidFill>
                            <a:srgbClr val="000000"/>
                          </a:solidFill>
                          <a:effectLst/>
                          <a:latin typeface="Calibri" panose="020F0502020204030204" pitchFamily="34" charset="0"/>
                        </a:rPr>
                        <a:t>9,563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CC99"/>
                    </a:solidFill>
                  </a:tcPr>
                </a:tc>
                <a:tc>
                  <a:txBody>
                    <a:bodyPr/>
                    <a:lstStyle/>
                    <a:p>
                      <a:pPr algn="ctr" fontAlgn="b">
                        <a:buNone/>
                      </a:pPr>
                      <a:r>
                        <a:rPr lang="en-US" sz="1200" b="0" i="0" u="none" strike="noStrike" dirty="0">
                          <a:solidFill>
                            <a:srgbClr val="000000"/>
                          </a:solidFill>
                          <a:effectLst/>
                          <a:latin typeface="Calibri" panose="020F0502020204030204" pitchFamily="34" charset="0"/>
                        </a:rPr>
                        <a:t>9,802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577015437"/>
                  </a:ext>
                </a:extLst>
              </a:tr>
              <a:tr h="190500">
                <a:tc>
                  <a:txBody>
                    <a:bodyPr/>
                    <a:lstStyle/>
                    <a:p>
                      <a:pPr algn="ctr" fontAlgn="b">
                        <a:buNone/>
                      </a:pPr>
                      <a:r>
                        <a:rPr lang="en-US" sz="1200" b="0" i="0" u="none" strike="noStrike">
                          <a:effectLst/>
                          <a:latin typeface="Calibri" panose="020F0502020204030204" pitchFamily="34" charset="0"/>
                        </a:rPr>
                        <a:t>2033/34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solidFill>
                            <a:srgbClr val="000000"/>
                          </a:solidFill>
                          <a:effectLst/>
                          <a:latin typeface="Calibri" panose="020F0502020204030204" pitchFamily="34" charset="0"/>
                        </a:rPr>
                        <a:t>9,990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b">
                        <a:buNone/>
                      </a:pPr>
                      <a:r>
                        <a:rPr lang="en-US" sz="1200" b="0" i="0" u="none" strike="noStrike">
                          <a:solidFill>
                            <a:srgbClr val="000000"/>
                          </a:solidFill>
                          <a:effectLst/>
                          <a:latin typeface="Calibri" panose="020F0502020204030204" pitchFamily="34" charset="0"/>
                        </a:rPr>
                        <a:t>10,246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CC99"/>
                    </a:solidFill>
                  </a:tcPr>
                </a:tc>
                <a:tc>
                  <a:txBody>
                    <a:bodyPr/>
                    <a:lstStyle/>
                    <a:p>
                      <a:pPr algn="ctr" fontAlgn="b">
                        <a:buNone/>
                      </a:pPr>
                      <a:r>
                        <a:rPr lang="en-US" sz="1200" b="0" i="0" u="none" strike="noStrike" dirty="0">
                          <a:solidFill>
                            <a:srgbClr val="000000"/>
                          </a:solidFill>
                          <a:effectLst/>
                          <a:latin typeface="Calibri" panose="020F0502020204030204" pitchFamily="34" charset="0"/>
                        </a:rPr>
                        <a:t>10,502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3625326850"/>
                  </a:ext>
                </a:extLst>
              </a:tr>
              <a:tr h="190500">
                <a:tc>
                  <a:txBody>
                    <a:bodyPr/>
                    <a:lstStyle/>
                    <a:p>
                      <a:pPr algn="ctr" fontAlgn="b">
                        <a:buNone/>
                      </a:pPr>
                      <a:r>
                        <a:rPr lang="en-US" sz="1200" b="0" i="0" u="none" strike="noStrike">
                          <a:effectLst/>
                          <a:latin typeface="Calibri" panose="020F0502020204030204" pitchFamily="34" charset="0"/>
                        </a:rPr>
                        <a:t>2034/35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solidFill>
                            <a:srgbClr val="000000"/>
                          </a:solidFill>
                          <a:effectLst/>
                          <a:latin typeface="Calibri" panose="020F0502020204030204" pitchFamily="34" charset="0"/>
                        </a:rPr>
                        <a:t>10,679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b">
                        <a:buNone/>
                      </a:pPr>
                      <a:r>
                        <a:rPr lang="en-US" sz="1200" b="0" i="0" u="none" strike="noStrike">
                          <a:solidFill>
                            <a:srgbClr val="000000"/>
                          </a:solidFill>
                          <a:effectLst/>
                          <a:latin typeface="Calibri" panose="020F0502020204030204" pitchFamily="34" charset="0"/>
                        </a:rPr>
                        <a:t>10,953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CC99"/>
                    </a:solidFill>
                  </a:tcPr>
                </a:tc>
                <a:tc>
                  <a:txBody>
                    <a:bodyPr/>
                    <a:lstStyle/>
                    <a:p>
                      <a:pPr algn="ctr" fontAlgn="b">
                        <a:buNone/>
                      </a:pPr>
                      <a:r>
                        <a:rPr lang="en-US" sz="1200" b="0" i="0" u="none" strike="noStrike" dirty="0">
                          <a:solidFill>
                            <a:srgbClr val="000000"/>
                          </a:solidFill>
                          <a:effectLst/>
                          <a:latin typeface="Calibri" panose="020F0502020204030204" pitchFamily="34" charset="0"/>
                        </a:rPr>
                        <a:t>11,227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127522817"/>
                  </a:ext>
                </a:extLst>
              </a:tr>
              <a:tr h="190500">
                <a:tc>
                  <a:txBody>
                    <a:bodyPr/>
                    <a:lstStyle/>
                    <a:p>
                      <a:pPr algn="ctr" fontAlgn="b">
                        <a:buNone/>
                      </a:pPr>
                      <a:r>
                        <a:rPr lang="en-US" sz="1200" b="0" i="0" u="none" strike="noStrike">
                          <a:effectLst/>
                          <a:latin typeface="Calibri" panose="020F0502020204030204" pitchFamily="34" charset="0"/>
                        </a:rPr>
                        <a:t>2035/36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0" i="0" u="none" strike="noStrike">
                          <a:solidFill>
                            <a:srgbClr val="000000"/>
                          </a:solidFill>
                          <a:effectLst/>
                          <a:latin typeface="Calibri" panose="020F0502020204030204" pitchFamily="34" charset="0"/>
                        </a:rPr>
                        <a:t>11,360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b">
                        <a:buNone/>
                      </a:pPr>
                      <a:r>
                        <a:rPr lang="en-US" sz="1200" b="0" i="0" u="none" strike="noStrike">
                          <a:solidFill>
                            <a:srgbClr val="000000"/>
                          </a:solidFill>
                          <a:effectLst/>
                          <a:latin typeface="Calibri" panose="020F0502020204030204" pitchFamily="34" charset="0"/>
                        </a:rPr>
                        <a:t>11,651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CC99"/>
                    </a:solidFill>
                  </a:tcPr>
                </a:tc>
                <a:tc>
                  <a:txBody>
                    <a:bodyPr/>
                    <a:lstStyle/>
                    <a:p>
                      <a:pPr algn="ctr" fontAlgn="b">
                        <a:buNone/>
                      </a:pPr>
                      <a:r>
                        <a:rPr lang="en-US" sz="1200" b="0" i="0" u="none" strike="noStrike" dirty="0">
                          <a:solidFill>
                            <a:srgbClr val="000000"/>
                          </a:solidFill>
                          <a:effectLst/>
                          <a:latin typeface="Calibri" panose="020F0502020204030204" pitchFamily="34" charset="0"/>
                        </a:rPr>
                        <a:t>11,942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16544383"/>
                  </a:ext>
                </a:extLst>
              </a:tr>
            </a:tbl>
          </a:graphicData>
        </a:graphic>
      </p:graphicFrame>
    </p:spTree>
    <p:extLst>
      <p:ext uri="{BB962C8B-B14F-4D97-AF65-F5344CB8AC3E}">
        <p14:creationId xmlns:p14="http://schemas.microsoft.com/office/powerpoint/2010/main" val="339454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19097276-847C-43D8-AE38-8B5A1649643C}"/>
              </a:ext>
            </a:extLst>
          </p:cNvPr>
          <p:cNvSpPr txBox="1">
            <a:spLocks/>
          </p:cNvSpPr>
          <p:nvPr/>
        </p:nvSpPr>
        <p:spPr>
          <a:xfrm>
            <a:off x="7980377" y="4163730"/>
            <a:ext cx="3464020" cy="1516633"/>
          </a:xfrm>
          <a:prstGeom prst="rect">
            <a:avLst/>
          </a:prstGeom>
          <a:noFill/>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l" defTabSz="1828800" rtl="0" eaLnBrk="1" fontAlgn="auto" latinLnBrk="0" hangingPunct="1">
              <a:lnSpc>
                <a:spcPct val="90000"/>
              </a:lnSpc>
              <a:spcBef>
                <a:spcPts val="0"/>
              </a:spcBef>
              <a:spcAft>
                <a:spcPts val="600"/>
              </a:spcAft>
              <a:buClrTx/>
              <a:buSzTx/>
              <a:buNone/>
              <a:tabLst/>
              <a:defRPr/>
            </a:pPr>
            <a:r>
              <a:rPr lang="en-US" sz="1600" dirty="0">
                <a:latin typeface="GT Walsheim Regular" panose="020F0502020204030204"/>
              </a:rPr>
              <a:t>J</a:t>
            </a:r>
            <a:r>
              <a:rPr kumimoji="0" lang="en-US" sz="1600" b="0" i="0" u="none" strike="noStrike" kern="1200" cap="none" spc="0" normalizeH="0" baseline="0" noProof="0" dirty="0">
                <a:ln>
                  <a:noFill/>
                </a:ln>
                <a:effectLst/>
                <a:uLnTx/>
                <a:uFillTx/>
                <a:latin typeface="GT Walsheim Regular" panose="020F0502020204030204"/>
                <a:ea typeface="+mn-ea"/>
                <a:cs typeface="+mn-cs"/>
              </a:rPr>
              <a:t>ISD Enrollment is forecasted to reach </a:t>
            </a:r>
            <a:r>
              <a:rPr lang="en-US" sz="1600" dirty="0">
                <a:latin typeface="GT Walsheim Regular" panose="020F0502020204030204"/>
              </a:rPr>
              <a:t>over 7,872</a:t>
            </a:r>
            <a:r>
              <a:rPr kumimoji="0" lang="en-US" sz="1600" b="0" i="0" u="none" strike="noStrike" kern="1200" cap="none" spc="0" normalizeH="0" baseline="0" noProof="0" dirty="0">
                <a:ln>
                  <a:noFill/>
                </a:ln>
                <a:effectLst/>
                <a:uLnTx/>
                <a:uFillTx/>
                <a:latin typeface="GT Walsheim Regular" panose="020F0502020204030204"/>
                <a:ea typeface="+mn-ea"/>
                <a:cs typeface="+mn-cs"/>
              </a:rPr>
              <a:t> </a:t>
            </a:r>
            <a:r>
              <a:rPr lang="en-US" sz="1600" dirty="0">
                <a:latin typeface="GT Walsheim Regular" panose="020F0502020204030204"/>
              </a:rPr>
              <a:t>students by the 2030/31 school year, and with additional housing growth enrollment is anticipated to surpass 11,650 students by the 2035/36 school year.</a:t>
            </a:r>
            <a:endParaRPr kumimoji="0" lang="en-US" sz="1600" b="0" i="0" u="none" strike="noStrike" kern="1200" cap="none" spc="0" normalizeH="0" baseline="0" noProof="0" dirty="0">
              <a:ln>
                <a:noFill/>
              </a:ln>
              <a:effectLst/>
              <a:uLnTx/>
              <a:uFillTx/>
              <a:latin typeface="GT Walsheim Regular" panose="020F0502020204030204"/>
            </a:endParaRPr>
          </a:p>
        </p:txBody>
      </p:sp>
      <p:pic>
        <p:nvPicPr>
          <p:cNvPr id="12" name="Picture 11">
            <a:extLst>
              <a:ext uri="{FF2B5EF4-FFF2-40B4-BE49-F238E27FC236}">
                <a16:creationId xmlns:a16="http://schemas.microsoft.com/office/drawing/2014/main" id="{ED7E5C85-B6FD-4E30-A776-EFCE8563A21E}"/>
              </a:ext>
            </a:extLst>
          </p:cNvPr>
          <p:cNvPicPr>
            <a:picLocks noChangeAspect="1"/>
          </p:cNvPicPr>
          <p:nvPr/>
        </p:nvPicPr>
        <p:blipFill>
          <a:blip r:embed="rId3"/>
          <a:stretch>
            <a:fillRect/>
          </a:stretch>
        </p:blipFill>
        <p:spPr>
          <a:xfrm>
            <a:off x="850926" y="1524682"/>
            <a:ext cx="1645865" cy="1190934"/>
          </a:xfrm>
          <a:prstGeom prst="rect">
            <a:avLst/>
          </a:prstGeom>
        </p:spPr>
      </p:pic>
      <p:sp>
        <p:nvSpPr>
          <p:cNvPr id="13" name="TextBox 12">
            <a:extLst>
              <a:ext uri="{FF2B5EF4-FFF2-40B4-BE49-F238E27FC236}">
                <a16:creationId xmlns:a16="http://schemas.microsoft.com/office/drawing/2014/main" id="{ECD45868-AE5E-4F41-8DCF-413B7439C680}"/>
              </a:ext>
            </a:extLst>
          </p:cNvPr>
          <p:cNvSpPr txBox="1"/>
          <p:nvPr/>
        </p:nvSpPr>
        <p:spPr>
          <a:xfrm>
            <a:off x="2651687" y="1466337"/>
            <a:ext cx="3036961" cy="1077218"/>
          </a:xfrm>
          <a:prstGeom prst="rect">
            <a:avLst/>
          </a:prstGeom>
          <a:noFill/>
        </p:spPr>
        <p:txBody>
          <a:bodyPr wrap="square" rtlCol="0">
            <a:spAutoFit/>
          </a:bodyPr>
          <a:lstStyle/>
          <a:p>
            <a:r>
              <a:rPr lang="en-US" sz="1600" dirty="0"/>
              <a:t>The District has seen enrollment rise this new 2025-26 school year by </a:t>
            </a:r>
            <a:r>
              <a:rPr lang="en-US" sz="1600" b="1" dirty="0"/>
              <a:t>375 students, </a:t>
            </a:r>
            <a:r>
              <a:rPr lang="en-US" sz="1600" dirty="0"/>
              <a:t>and over 1,500 students over the last five years</a:t>
            </a:r>
          </a:p>
        </p:txBody>
      </p:sp>
      <p:pic>
        <p:nvPicPr>
          <p:cNvPr id="15" name="Picture 14">
            <a:extLst>
              <a:ext uri="{FF2B5EF4-FFF2-40B4-BE49-F238E27FC236}">
                <a16:creationId xmlns:a16="http://schemas.microsoft.com/office/drawing/2014/main" id="{9D14FB91-AF2C-4BAD-928F-F41986B119FA}"/>
              </a:ext>
            </a:extLst>
          </p:cNvPr>
          <p:cNvPicPr>
            <a:picLocks noChangeAspect="1"/>
          </p:cNvPicPr>
          <p:nvPr/>
        </p:nvPicPr>
        <p:blipFill rotWithShape="1">
          <a:blip r:embed="rId4"/>
          <a:srcRect r="2805"/>
          <a:stretch/>
        </p:blipFill>
        <p:spPr>
          <a:xfrm>
            <a:off x="6572090" y="1707701"/>
            <a:ext cx="1088571" cy="1002313"/>
          </a:xfrm>
          <a:prstGeom prst="rect">
            <a:avLst/>
          </a:prstGeom>
        </p:spPr>
      </p:pic>
      <p:sp>
        <p:nvSpPr>
          <p:cNvPr id="16" name="Rectangle 15">
            <a:extLst>
              <a:ext uri="{FF2B5EF4-FFF2-40B4-BE49-F238E27FC236}">
                <a16:creationId xmlns:a16="http://schemas.microsoft.com/office/drawing/2014/main" id="{4B0E280A-0689-4DD9-A4F1-B6866808FB24}"/>
              </a:ext>
            </a:extLst>
          </p:cNvPr>
          <p:cNvSpPr/>
          <p:nvPr/>
        </p:nvSpPr>
        <p:spPr>
          <a:xfrm>
            <a:off x="7792278" y="1373214"/>
            <a:ext cx="3690714" cy="1323439"/>
          </a:xfrm>
          <a:prstGeom prst="rect">
            <a:avLst/>
          </a:prstGeom>
        </p:spPr>
        <p:txBody>
          <a:bodyPr wrap="square">
            <a:spAutoFit/>
          </a:bodyPr>
          <a:lstStyle/>
          <a:p>
            <a:r>
              <a:rPr lang="en-US" sz="1600" dirty="0"/>
              <a:t>JISD is currently falling behind 2024 totals in both annual new home starts and closings, due to the market tempering so far this year.  Annual start rate for new homes is 917. </a:t>
            </a:r>
          </a:p>
        </p:txBody>
      </p:sp>
      <p:pic>
        <p:nvPicPr>
          <p:cNvPr id="3" name="Picture 2">
            <a:extLst>
              <a:ext uri="{FF2B5EF4-FFF2-40B4-BE49-F238E27FC236}">
                <a16:creationId xmlns:a16="http://schemas.microsoft.com/office/drawing/2014/main" id="{82FBC845-F77E-48B7-86CB-245C85D6EF46}"/>
              </a:ext>
            </a:extLst>
          </p:cNvPr>
          <p:cNvPicPr>
            <a:picLocks noChangeAspect="1"/>
          </p:cNvPicPr>
          <p:nvPr/>
        </p:nvPicPr>
        <p:blipFill>
          <a:blip r:embed="rId5"/>
          <a:stretch>
            <a:fillRect/>
          </a:stretch>
        </p:blipFill>
        <p:spPr>
          <a:xfrm>
            <a:off x="855474" y="4190945"/>
            <a:ext cx="1725774" cy="1190934"/>
          </a:xfrm>
          <a:prstGeom prst="rect">
            <a:avLst/>
          </a:prstGeom>
        </p:spPr>
      </p:pic>
      <p:sp>
        <p:nvSpPr>
          <p:cNvPr id="10" name="Text Placeholder 3">
            <a:extLst>
              <a:ext uri="{FF2B5EF4-FFF2-40B4-BE49-F238E27FC236}">
                <a16:creationId xmlns:a16="http://schemas.microsoft.com/office/drawing/2014/main" id="{0426FCA6-F99F-43A4-B64B-54E69DC6E804}"/>
              </a:ext>
            </a:extLst>
          </p:cNvPr>
          <p:cNvSpPr txBox="1">
            <a:spLocks/>
          </p:cNvSpPr>
          <p:nvPr/>
        </p:nvSpPr>
        <p:spPr>
          <a:xfrm>
            <a:off x="2722816" y="4220589"/>
            <a:ext cx="2748664" cy="1077219"/>
          </a:xfrm>
          <a:prstGeom prst="rect">
            <a:avLst/>
          </a:prstGeom>
          <a:noFill/>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l" defTabSz="1828800" rtl="0" eaLnBrk="1" fontAlgn="auto" latinLnBrk="0" hangingPunct="1">
              <a:lnSpc>
                <a:spcPct val="90000"/>
              </a:lnSpc>
              <a:spcBef>
                <a:spcPts val="0"/>
              </a:spcBef>
              <a:spcAft>
                <a:spcPts val="600"/>
              </a:spcAft>
              <a:buClrTx/>
              <a:buSzTx/>
              <a:buNone/>
              <a:tabLst/>
              <a:defRPr/>
            </a:pPr>
            <a:r>
              <a:rPr kumimoji="0" lang="en-US" sz="1600" b="0" i="0" u="none" strike="noStrike" kern="1200" cap="none" spc="0" normalizeH="0" baseline="0" noProof="0" dirty="0">
                <a:ln>
                  <a:noFill/>
                </a:ln>
                <a:effectLst/>
                <a:uLnTx/>
                <a:uFillTx/>
                <a:latin typeface="GT Walsheim Regular" panose="020F0502020204030204"/>
                <a:ea typeface="+mn-ea"/>
                <a:cs typeface="+mn-cs"/>
              </a:rPr>
              <a:t>The district currently has approximately </a:t>
            </a:r>
            <a:r>
              <a:rPr lang="en-US" sz="1600" b="1" dirty="0">
                <a:latin typeface="GT Walsheim Regular" panose="020F0502020204030204"/>
              </a:rPr>
              <a:t>480</a:t>
            </a:r>
            <a:r>
              <a:rPr kumimoji="0" lang="en-US" sz="1600" b="1" i="0" u="none" strike="noStrike" kern="1200" cap="none" spc="0" normalizeH="0" baseline="0" noProof="0" dirty="0">
                <a:ln>
                  <a:noFill/>
                </a:ln>
                <a:effectLst/>
                <a:uLnTx/>
                <a:uFillTx/>
                <a:latin typeface="GT Walsheim Regular" panose="020F0502020204030204"/>
                <a:ea typeface="+mn-ea"/>
                <a:cs typeface="+mn-cs"/>
              </a:rPr>
              <a:t> homes in active inventory</a:t>
            </a:r>
            <a:r>
              <a:rPr kumimoji="0" lang="en-US" sz="1600" b="0" i="0" u="none" strike="noStrike" kern="1200" cap="none" spc="0" normalizeH="0" baseline="0" noProof="0" dirty="0">
                <a:ln>
                  <a:noFill/>
                </a:ln>
                <a:effectLst/>
                <a:uLnTx/>
                <a:uFillTx/>
                <a:latin typeface="GT Walsheim Regular" panose="020F0502020204030204"/>
                <a:ea typeface="+mn-ea"/>
                <a:cs typeface="+mn-cs"/>
              </a:rPr>
              <a:t>, roughly 2,800 lots available to build on, and roughly 15,000 planned in the future.  </a:t>
            </a:r>
          </a:p>
        </p:txBody>
      </p:sp>
      <p:pic>
        <p:nvPicPr>
          <p:cNvPr id="4" name="Picture 3">
            <a:extLst>
              <a:ext uri="{FF2B5EF4-FFF2-40B4-BE49-F238E27FC236}">
                <a16:creationId xmlns:a16="http://schemas.microsoft.com/office/drawing/2014/main" id="{D1A1C642-460E-4C2A-A8C3-618A55E525D2}"/>
              </a:ext>
            </a:extLst>
          </p:cNvPr>
          <p:cNvPicPr>
            <a:picLocks noChangeAspect="1"/>
          </p:cNvPicPr>
          <p:nvPr/>
        </p:nvPicPr>
        <p:blipFill>
          <a:blip r:embed="rId6"/>
          <a:stretch>
            <a:fillRect/>
          </a:stretch>
        </p:blipFill>
        <p:spPr>
          <a:xfrm>
            <a:off x="6551215" y="4220589"/>
            <a:ext cx="1319787" cy="1161290"/>
          </a:xfrm>
          <a:prstGeom prst="rect">
            <a:avLst/>
          </a:prstGeom>
        </p:spPr>
      </p:pic>
      <p:sp>
        <p:nvSpPr>
          <p:cNvPr id="5" name="Rectangle 4">
            <a:extLst>
              <a:ext uri="{FF2B5EF4-FFF2-40B4-BE49-F238E27FC236}">
                <a16:creationId xmlns:a16="http://schemas.microsoft.com/office/drawing/2014/main" id="{93074C00-26FE-4CE1-B2C2-18E45EC97F69}"/>
              </a:ext>
            </a:extLst>
          </p:cNvPr>
          <p:cNvSpPr/>
          <p:nvPr/>
        </p:nvSpPr>
        <p:spPr>
          <a:xfrm>
            <a:off x="553791" y="897378"/>
            <a:ext cx="5289754" cy="2438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477A285-9822-4FC9-B04C-DB604210EC08}"/>
              </a:ext>
            </a:extLst>
          </p:cNvPr>
          <p:cNvSpPr/>
          <p:nvPr/>
        </p:nvSpPr>
        <p:spPr>
          <a:xfrm>
            <a:off x="6264018" y="904568"/>
            <a:ext cx="5289754" cy="2438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6CEFCAE7-BA20-4009-85F2-BDE10FBC4A9B}"/>
              </a:ext>
            </a:extLst>
          </p:cNvPr>
          <p:cNvSpPr/>
          <p:nvPr/>
        </p:nvSpPr>
        <p:spPr>
          <a:xfrm>
            <a:off x="553791" y="3567212"/>
            <a:ext cx="5289754" cy="2438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9CB644FC-5964-497F-80D5-E736ABD7BF3B}"/>
              </a:ext>
            </a:extLst>
          </p:cNvPr>
          <p:cNvSpPr/>
          <p:nvPr/>
        </p:nvSpPr>
        <p:spPr>
          <a:xfrm>
            <a:off x="6264018" y="3567212"/>
            <a:ext cx="5289754" cy="2438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976F181B-60AA-424A-B039-14831113FDF5}"/>
              </a:ext>
            </a:extLst>
          </p:cNvPr>
          <p:cNvSpPr txBox="1"/>
          <p:nvPr/>
        </p:nvSpPr>
        <p:spPr>
          <a:xfrm>
            <a:off x="742508" y="991311"/>
            <a:ext cx="2530425" cy="400110"/>
          </a:xfrm>
          <a:prstGeom prst="rect">
            <a:avLst/>
          </a:prstGeom>
          <a:noFill/>
        </p:spPr>
        <p:txBody>
          <a:bodyPr wrap="square" rtlCol="0">
            <a:spAutoFit/>
          </a:bodyPr>
          <a:lstStyle/>
          <a:p>
            <a:r>
              <a:rPr lang="en-US" sz="2000" dirty="0"/>
              <a:t>District Information - </a:t>
            </a:r>
          </a:p>
        </p:txBody>
      </p:sp>
      <p:sp>
        <p:nvSpPr>
          <p:cNvPr id="19" name="TextBox 18">
            <a:extLst>
              <a:ext uri="{FF2B5EF4-FFF2-40B4-BE49-F238E27FC236}">
                <a16:creationId xmlns:a16="http://schemas.microsoft.com/office/drawing/2014/main" id="{1E063420-FE9C-4F22-A09C-7025DEC5E598}"/>
              </a:ext>
            </a:extLst>
          </p:cNvPr>
          <p:cNvSpPr txBox="1"/>
          <p:nvPr/>
        </p:nvSpPr>
        <p:spPr>
          <a:xfrm>
            <a:off x="6440473" y="973104"/>
            <a:ext cx="3424117" cy="400110"/>
          </a:xfrm>
          <a:prstGeom prst="rect">
            <a:avLst/>
          </a:prstGeom>
          <a:noFill/>
        </p:spPr>
        <p:txBody>
          <a:bodyPr wrap="square" rtlCol="0">
            <a:spAutoFit/>
          </a:bodyPr>
          <a:lstStyle/>
          <a:p>
            <a:r>
              <a:rPr lang="en-US" sz="2000" dirty="0"/>
              <a:t>Housing Market Conditions - </a:t>
            </a:r>
          </a:p>
        </p:txBody>
      </p:sp>
      <p:sp>
        <p:nvSpPr>
          <p:cNvPr id="20" name="TextBox 19">
            <a:extLst>
              <a:ext uri="{FF2B5EF4-FFF2-40B4-BE49-F238E27FC236}">
                <a16:creationId xmlns:a16="http://schemas.microsoft.com/office/drawing/2014/main" id="{1EF7094E-3D00-49C0-A2C2-36E34EFE4079}"/>
              </a:ext>
            </a:extLst>
          </p:cNvPr>
          <p:cNvSpPr txBox="1"/>
          <p:nvPr/>
        </p:nvSpPr>
        <p:spPr>
          <a:xfrm>
            <a:off x="742508" y="3622166"/>
            <a:ext cx="4728972" cy="400110"/>
          </a:xfrm>
          <a:prstGeom prst="rect">
            <a:avLst/>
          </a:prstGeom>
          <a:noFill/>
        </p:spPr>
        <p:txBody>
          <a:bodyPr wrap="square" rtlCol="0">
            <a:spAutoFit/>
          </a:bodyPr>
          <a:lstStyle/>
          <a:p>
            <a:r>
              <a:rPr lang="en-US" sz="2000" dirty="0"/>
              <a:t>Housing Activity &amp; Future Developments - </a:t>
            </a:r>
          </a:p>
        </p:txBody>
      </p:sp>
      <p:sp>
        <p:nvSpPr>
          <p:cNvPr id="21" name="TextBox 20">
            <a:extLst>
              <a:ext uri="{FF2B5EF4-FFF2-40B4-BE49-F238E27FC236}">
                <a16:creationId xmlns:a16="http://schemas.microsoft.com/office/drawing/2014/main" id="{C130B6D8-A243-49DE-A517-1121B04EBFDC}"/>
              </a:ext>
            </a:extLst>
          </p:cNvPr>
          <p:cNvSpPr txBox="1"/>
          <p:nvPr/>
        </p:nvSpPr>
        <p:spPr>
          <a:xfrm>
            <a:off x="6440473" y="3591055"/>
            <a:ext cx="4728972" cy="400110"/>
          </a:xfrm>
          <a:prstGeom prst="rect">
            <a:avLst/>
          </a:prstGeom>
          <a:noFill/>
        </p:spPr>
        <p:txBody>
          <a:bodyPr wrap="square" rtlCol="0">
            <a:spAutoFit/>
          </a:bodyPr>
          <a:lstStyle/>
          <a:p>
            <a:r>
              <a:rPr lang="en-US" sz="2000" dirty="0"/>
              <a:t>Enrollment Forecast - </a:t>
            </a:r>
          </a:p>
        </p:txBody>
      </p:sp>
      <p:sp>
        <p:nvSpPr>
          <p:cNvPr id="23" name="Rectangle 22">
            <a:extLst>
              <a:ext uri="{FF2B5EF4-FFF2-40B4-BE49-F238E27FC236}">
                <a16:creationId xmlns:a16="http://schemas.microsoft.com/office/drawing/2014/main" id="{2E9BC6BF-0F8D-4F0B-A2C9-569B6314CB42}"/>
              </a:ext>
            </a:extLst>
          </p:cNvPr>
          <p:cNvSpPr/>
          <p:nvPr/>
        </p:nvSpPr>
        <p:spPr>
          <a:xfrm>
            <a:off x="887466" y="172600"/>
            <a:ext cx="2017347" cy="424732"/>
          </a:xfrm>
          <a:prstGeom prst="rect">
            <a:avLst/>
          </a:prstGeom>
        </p:spPr>
        <p:txBody>
          <a:bodyPr wrap="none" anchor="ctr">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400" dirty="0">
                <a:solidFill>
                  <a:prstClr val="black"/>
                </a:solidFill>
                <a:latin typeface="GT Walsheim"/>
              </a:rPr>
              <a:t>Key Takeaways</a:t>
            </a:r>
            <a:endParaRPr kumimoji="0" lang="en-US" sz="2400" b="0" i="0" u="none" strike="noStrike" kern="1200" cap="none" spc="0" normalizeH="0" baseline="0" noProof="0" dirty="0">
              <a:ln>
                <a:noFill/>
              </a:ln>
              <a:solidFill>
                <a:prstClr val="black"/>
              </a:solidFill>
              <a:effectLst/>
              <a:uLnTx/>
              <a:uFillTx/>
              <a:latin typeface="GT Walsheim"/>
              <a:ea typeface="+mn-ea"/>
              <a:cs typeface="+mn-cs"/>
            </a:endParaRPr>
          </a:p>
        </p:txBody>
      </p:sp>
      <p:sp>
        <p:nvSpPr>
          <p:cNvPr id="24" name="Slide Number Placeholder 1">
            <a:extLst>
              <a:ext uri="{FF2B5EF4-FFF2-40B4-BE49-F238E27FC236}">
                <a16:creationId xmlns:a16="http://schemas.microsoft.com/office/drawing/2014/main" id="{6241D16F-1E0A-4A54-B167-B53A70DD6EAA}"/>
              </a:ext>
            </a:extLst>
          </p:cNvPr>
          <p:cNvSpPr txBox="1">
            <a:spLocks/>
          </p:cNvSpPr>
          <p:nvPr/>
        </p:nvSpPr>
        <p:spPr>
          <a:xfrm>
            <a:off x="9448800" y="6594392"/>
            <a:ext cx="2743200" cy="365125"/>
          </a:xfrm>
          <a:prstGeom prst="rect">
            <a:avLst/>
          </a:prstGeom>
        </p:spPr>
        <p:txBody>
          <a:bodyPr/>
          <a:ls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a:lstStyle>
          <a:p>
            <a:pPr algn="r"/>
            <a:fld id="{010974C9-39F3-3947-8B5D-BF1F533E6409}" type="slidenum">
              <a:rPr lang="en-US" sz="1000" smtClean="0">
                <a:solidFill>
                  <a:schemeClr val="bg1"/>
                </a:solidFill>
              </a:rPr>
              <a:pPr algn="r"/>
              <a:t>36</a:t>
            </a:fld>
            <a:endParaRPr lang="en-US" sz="1000" dirty="0">
              <a:solidFill>
                <a:schemeClr val="bg1"/>
              </a:solidFill>
            </a:endParaRPr>
          </a:p>
        </p:txBody>
      </p:sp>
    </p:spTree>
    <p:extLst>
      <p:ext uri="{BB962C8B-B14F-4D97-AF65-F5344CB8AC3E}">
        <p14:creationId xmlns:p14="http://schemas.microsoft.com/office/powerpoint/2010/main" val="3951084137"/>
      </p:ext>
    </p:extLst>
  </p:cSld>
  <p:clrMapOvr>
    <a:masterClrMapping/>
  </p:clrMapOvr>
</p:sld>
</file>

<file path=ppt/theme/theme1.xml><?xml version="1.0" encoding="utf-8"?>
<a:theme xmlns:a="http://schemas.openxmlformats.org/drawingml/2006/main" name="Slides">
  <a:themeElements>
    <a:clrScheme name="Zonda Color Palette">
      <a:dk1>
        <a:sysClr val="windowText" lastClr="000000"/>
      </a:dk1>
      <a:lt1>
        <a:srgbClr val="FFFFFF"/>
      </a:lt1>
      <a:dk2>
        <a:srgbClr val="000000"/>
      </a:dk2>
      <a:lt2>
        <a:srgbClr val="FFFFFF"/>
      </a:lt2>
      <a:accent1>
        <a:srgbClr val="5E3AD8"/>
      </a:accent1>
      <a:accent2>
        <a:srgbClr val="00D0E0"/>
      </a:accent2>
      <a:accent3>
        <a:srgbClr val="FEC128"/>
      </a:accent3>
      <a:accent4>
        <a:srgbClr val="377BFF"/>
      </a:accent4>
      <a:accent5>
        <a:srgbClr val="FF8153"/>
      </a:accent5>
      <a:accent6>
        <a:srgbClr val="8EEFCC"/>
      </a:accent6>
      <a:hlink>
        <a:srgbClr val="BEB0EF"/>
      </a:hlink>
      <a:folHlink>
        <a:srgbClr val="00D0E0"/>
      </a:folHlink>
    </a:clrScheme>
    <a:fontScheme name="Zonda Text">
      <a:majorFont>
        <a:latin typeface="Nib Pro Regular"/>
        <a:ea typeface=""/>
        <a:cs typeface=""/>
      </a:majorFont>
      <a:minorFont>
        <a:latin typeface="GT Walsheim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just">
          <a:spcBef>
            <a:spcPts val="600"/>
          </a:spcBef>
          <a:defRPr sz="1100" dirty="0">
            <a:highlight>
              <a:srgbClr val="FFFF00"/>
            </a:highlight>
            <a:latin typeface="GT Walsheim" panose="02000503030000020003"/>
            <a:ea typeface="Microsoft JhengHei Light" panose="020B0304030504040204" pitchFamily="34" charset="-120"/>
            <a:cs typeface="Times New Roman" panose="02020603050405020304" pitchFamily="18"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Metadata/LabelInfo.xml><?xml version="1.0" encoding="utf-8"?>
<clbl:labelList xmlns:clbl="http://schemas.microsoft.com/office/2020/mipLabelMetadata">
  <clbl:label id="{6d5a405a-2d13-4ee3-8c80-cf10503ef63c}" enabled="0" method="" siteId="{6d5a405a-2d13-4ee3-8c80-cf10503ef63c}" removed="1"/>
</clbl:labelList>
</file>

<file path=docProps/app.xml><?xml version="1.0" encoding="utf-8"?>
<Properties xmlns="http://schemas.openxmlformats.org/officeDocument/2006/extended-properties" xmlns:vt="http://schemas.openxmlformats.org/officeDocument/2006/docPropsVTypes">
  <Template>Zonda_PPT_Template_Official</Template>
  <TotalTime>97</TotalTime>
  <Words>3829</Words>
  <Application>Microsoft Office PowerPoint</Application>
  <PresentationFormat>Widescreen</PresentationFormat>
  <Paragraphs>2041</Paragraphs>
  <Slides>36</Slides>
  <Notes>36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36</vt:i4>
      </vt:variant>
    </vt:vector>
  </HeadingPairs>
  <TitlesOfParts>
    <vt:vector size="46" baseType="lpstr">
      <vt:lpstr>Aptos</vt:lpstr>
      <vt:lpstr>Arial</vt:lpstr>
      <vt:lpstr>Arial Rounded MT Bold</vt:lpstr>
      <vt:lpstr>Calibri</vt:lpstr>
      <vt:lpstr>GT Walsheim</vt:lpstr>
      <vt:lpstr>GT Walsheim Bold</vt:lpstr>
      <vt:lpstr>GT Walsheim Regular</vt:lpstr>
      <vt:lpstr>Nib Pro Regular</vt:lpstr>
      <vt:lpstr>Trebuchet MS</vt:lpstr>
      <vt:lpstr>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Hanley Wood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Zonda Demographics</dc:creator>
  <cp:lastModifiedBy>Paul E. Cash, Ed.D.</cp:lastModifiedBy>
  <cp:revision>824</cp:revision>
  <dcterms:created xsi:type="dcterms:W3CDTF">2021-01-11T21:11:59Z</dcterms:created>
  <dcterms:modified xsi:type="dcterms:W3CDTF">2025-11-21T20:57:15Z</dcterms:modified>
</cp:coreProperties>
</file>