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90" r:id="rId6"/>
    <p:sldMasterId id="2147483696" r:id="rId7"/>
    <p:sldMasterId id="2147483714" r:id="rId8"/>
    <p:sldMasterId id="2147483726" r:id="rId9"/>
  </p:sldMasterIdLst>
  <p:notesMasterIdLst>
    <p:notesMasterId r:id="rId62"/>
  </p:notesMasterIdLst>
  <p:sldIdLst>
    <p:sldId id="257" r:id="rId10"/>
    <p:sldId id="523" r:id="rId11"/>
    <p:sldId id="524" r:id="rId12"/>
    <p:sldId id="522" r:id="rId13"/>
    <p:sldId id="428" r:id="rId14"/>
    <p:sldId id="443" r:id="rId15"/>
    <p:sldId id="258" r:id="rId16"/>
    <p:sldId id="422" r:id="rId17"/>
    <p:sldId id="435" r:id="rId18"/>
    <p:sldId id="529" r:id="rId19"/>
    <p:sldId id="444" r:id="rId20"/>
    <p:sldId id="414" r:id="rId21"/>
    <p:sldId id="530" r:id="rId22"/>
    <p:sldId id="531" r:id="rId23"/>
    <p:sldId id="532" r:id="rId24"/>
    <p:sldId id="433" r:id="rId25"/>
    <p:sldId id="438" r:id="rId26"/>
    <p:sldId id="525" r:id="rId27"/>
    <p:sldId id="430" r:id="rId28"/>
    <p:sldId id="421" r:id="rId29"/>
    <p:sldId id="327" r:id="rId30"/>
    <p:sldId id="450" r:id="rId31"/>
    <p:sldId id="285" r:id="rId32"/>
    <p:sldId id="286" r:id="rId33"/>
    <p:sldId id="287" r:id="rId34"/>
    <p:sldId id="270" r:id="rId35"/>
    <p:sldId id="279" r:id="rId36"/>
    <p:sldId id="280" r:id="rId37"/>
    <p:sldId id="290" r:id="rId38"/>
    <p:sldId id="289" r:id="rId39"/>
    <p:sldId id="526" r:id="rId40"/>
    <p:sldId id="527" r:id="rId41"/>
    <p:sldId id="528" r:id="rId42"/>
    <p:sldId id="439" r:id="rId43"/>
    <p:sldId id="256" r:id="rId44"/>
    <p:sldId id="492" r:id="rId45"/>
    <p:sldId id="493" r:id="rId46"/>
    <p:sldId id="467" r:id="rId47"/>
    <p:sldId id="494" r:id="rId48"/>
    <p:sldId id="495" r:id="rId49"/>
    <p:sldId id="496" r:id="rId50"/>
    <p:sldId id="497" r:id="rId51"/>
    <p:sldId id="468" r:id="rId52"/>
    <p:sldId id="498" r:id="rId53"/>
    <p:sldId id="499" r:id="rId54"/>
    <p:sldId id="500" r:id="rId55"/>
    <p:sldId id="501" r:id="rId56"/>
    <p:sldId id="469" r:id="rId57"/>
    <p:sldId id="502" r:id="rId58"/>
    <p:sldId id="503" r:id="rId59"/>
    <p:sldId id="504" r:id="rId60"/>
    <p:sldId id="505" r:id="rId61"/>
  </p:sldIdLst>
  <p:sldSz cx="10058400" cy="77724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0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8CDC06-35FC-45FB-9506-34B337761DC1}" v="6" dt="2025-09-19T22:03:40.6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66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microsoft.com/office/2015/10/relationships/revisionInfo" Target="revisionInfo.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6th Grade TELPAS Progress</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2024</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Listening</c:v>
                </c:pt>
                <c:pt idx="1">
                  <c:v>Speaking </c:v>
                </c:pt>
                <c:pt idx="2">
                  <c:v>Reading</c:v>
                </c:pt>
                <c:pt idx="3">
                  <c:v>Writing</c:v>
                </c:pt>
                <c:pt idx="4">
                  <c:v>Composite</c:v>
                </c:pt>
              </c:strCache>
            </c:strRef>
          </c:cat>
          <c:val>
            <c:numRef>
              <c:f>Sheet1!$B$2:$B$6</c:f>
              <c:numCache>
                <c:formatCode>0%</c:formatCode>
                <c:ptCount val="5"/>
                <c:pt idx="0">
                  <c:v>0.42</c:v>
                </c:pt>
                <c:pt idx="1">
                  <c:v>0.22</c:v>
                </c:pt>
                <c:pt idx="2">
                  <c:v>0.31</c:v>
                </c:pt>
                <c:pt idx="3">
                  <c:v>0.16</c:v>
                </c:pt>
                <c:pt idx="4">
                  <c:v>0.18</c:v>
                </c:pt>
              </c:numCache>
            </c:numRef>
          </c:val>
          <c:extLst>
            <c:ext xmlns:c16="http://schemas.microsoft.com/office/drawing/2014/chart" uri="{C3380CC4-5D6E-409C-BE32-E72D297353CC}">
              <c16:uniqueId val="{00000000-7F29-4F0E-84EC-B410A4E49375}"/>
            </c:ext>
          </c:extLst>
        </c:ser>
        <c:ser>
          <c:idx val="1"/>
          <c:order val="1"/>
          <c:tx>
            <c:strRef>
              <c:f>Sheet1!$C$1</c:f>
              <c:strCache>
                <c:ptCount val="1"/>
                <c:pt idx="0">
                  <c:v>2025</c:v>
                </c:pt>
              </c:strCache>
            </c:strRef>
          </c:tx>
          <c:spPr>
            <a:solidFill>
              <a:schemeClr val="accent6">
                <a:lumMod val="40000"/>
                <a:lumOff val="60000"/>
                <a:alpha val="84706"/>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Listening</c:v>
                </c:pt>
                <c:pt idx="1">
                  <c:v>Speaking </c:v>
                </c:pt>
                <c:pt idx="2">
                  <c:v>Reading</c:v>
                </c:pt>
                <c:pt idx="3">
                  <c:v>Writing</c:v>
                </c:pt>
                <c:pt idx="4">
                  <c:v>Composite</c:v>
                </c:pt>
              </c:strCache>
            </c:strRef>
          </c:cat>
          <c:val>
            <c:numRef>
              <c:f>Sheet1!$C$2:$C$6</c:f>
              <c:numCache>
                <c:formatCode>0%</c:formatCode>
                <c:ptCount val="5"/>
                <c:pt idx="0">
                  <c:v>0.43</c:v>
                </c:pt>
                <c:pt idx="1">
                  <c:v>0.28000000000000003</c:v>
                </c:pt>
                <c:pt idx="2">
                  <c:v>0.27</c:v>
                </c:pt>
                <c:pt idx="3">
                  <c:v>0.15</c:v>
                </c:pt>
                <c:pt idx="4">
                  <c:v>0.26</c:v>
                </c:pt>
              </c:numCache>
            </c:numRef>
          </c:val>
          <c:extLst>
            <c:ext xmlns:c16="http://schemas.microsoft.com/office/drawing/2014/chart" uri="{C3380CC4-5D6E-409C-BE32-E72D297353CC}">
              <c16:uniqueId val="{00000001-7F29-4F0E-84EC-B410A4E49375}"/>
            </c:ext>
          </c:extLst>
        </c:ser>
        <c:dLbls>
          <c:dLblPos val="inEnd"/>
          <c:showLegendKey val="0"/>
          <c:showVal val="1"/>
          <c:showCatName val="0"/>
          <c:showSerName val="0"/>
          <c:showPercent val="0"/>
          <c:showBubbleSize val="0"/>
        </c:dLbls>
        <c:gapWidth val="65"/>
        <c:axId val="878418560"/>
        <c:axId val="878427712"/>
      </c:barChart>
      <c:catAx>
        <c:axId val="87841856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dk1">
                    <a:lumMod val="75000"/>
                    <a:lumOff val="25000"/>
                  </a:schemeClr>
                </a:solidFill>
                <a:latin typeface="+mn-lt"/>
                <a:ea typeface="+mn-ea"/>
                <a:cs typeface="+mn-cs"/>
              </a:defRPr>
            </a:pPr>
            <a:endParaRPr lang="en-US"/>
          </a:p>
        </c:txPr>
        <c:crossAx val="878427712"/>
        <c:crosses val="autoZero"/>
        <c:auto val="1"/>
        <c:lblAlgn val="ctr"/>
        <c:lblOffset val="100"/>
        <c:noMultiLvlLbl val="0"/>
      </c:catAx>
      <c:valAx>
        <c:axId val="8784277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87841856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7</a:t>
            </a:r>
            <a:r>
              <a:rPr lang="en-US" baseline="30000"/>
              <a:t>th</a:t>
            </a:r>
            <a:r>
              <a:rPr lang="en-US" baseline="0"/>
              <a:t> </a:t>
            </a:r>
            <a:r>
              <a:rPr lang="en-US"/>
              <a:t>Grade TELPAS Progress</a:t>
            </a:r>
          </a:p>
        </c:rich>
      </c:tx>
      <c:layout>
        <c:manualLayout>
          <c:xMode val="edge"/>
          <c:yMode val="edge"/>
          <c:x val="0.30286447148651874"/>
          <c:y val="0"/>
        </c:manualLayout>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2024</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Listening</c:v>
                </c:pt>
                <c:pt idx="1">
                  <c:v>Speaking </c:v>
                </c:pt>
                <c:pt idx="2">
                  <c:v>Reading</c:v>
                </c:pt>
                <c:pt idx="3">
                  <c:v>Writing</c:v>
                </c:pt>
                <c:pt idx="4">
                  <c:v>Composite</c:v>
                </c:pt>
              </c:strCache>
            </c:strRef>
          </c:cat>
          <c:val>
            <c:numRef>
              <c:f>Sheet1!$B$2:$B$6</c:f>
              <c:numCache>
                <c:formatCode>0%</c:formatCode>
                <c:ptCount val="5"/>
                <c:pt idx="0">
                  <c:v>0.44</c:v>
                </c:pt>
                <c:pt idx="1">
                  <c:v>0.11</c:v>
                </c:pt>
                <c:pt idx="2">
                  <c:v>0.48</c:v>
                </c:pt>
                <c:pt idx="3">
                  <c:v>0.31</c:v>
                </c:pt>
                <c:pt idx="4">
                  <c:v>0.19</c:v>
                </c:pt>
              </c:numCache>
            </c:numRef>
          </c:val>
          <c:extLst>
            <c:ext xmlns:c16="http://schemas.microsoft.com/office/drawing/2014/chart" uri="{C3380CC4-5D6E-409C-BE32-E72D297353CC}">
              <c16:uniqueId val="{00000000-7F29-4F0E-84EC-B410A4E49375}"/>
            </c:ext>
          </c:extLst>
        </c:ser>
        <c:ser>
          <c:idx val="1"/>
          <c:order val="1"/>
          <c:tx>
            <c:strRef>
              <c:f>Sheet1!$C$1</c:f>
              <c:strCache>
                <c:ptCount val="1"/>
                <c:pt idx="0">
                  <c:v>2025</c:v>
                </c:pt>
              </c:strCache>
            </c:strRef>
          </c:tx>
          <c:spPr>
            <a:solidFill>
              <a:schemeClr val="accent6">
                <a:lumMod val="40000"/>
                <a:lumOff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Listening</c:v>
                </c:pt>
                <c:pt idx="1">
                  <c:v>Speaking </c:v>
                </c:pt>
                <c:pt idx="2">
                  <c:v>Reading</c:v>
                </c:pt>
                <c:pt idx="3">
                  <c:v>Writing</c:v>
                </c:pt>
                <c:pt idx="4">
                  <c:v>Composite</c:v>
                </c:pt>
              </c:strCache>
            </c:strRef>
          </c:cat>
          <c:val>
            <c:numRef>
              <c:f>Sheet1!$C$2:$C$6</c:f>
              <c:numCache>
                <c:formatCode>0%</c:formatCode>
                <c:ptCount val="5"/>
                <c:pt idx="0">
                  <c:v>0.6</c:v>
                </c:pt>
                <c:pt idx="1">
                  <c:v>0.33</c:v>
                </c:pt>
                <c:pt idx="2">
                  <c:v>0.67</c:v>
                </c:pt>
                <c:pt idx="3">
                  <c:v>0.46</c:v>
                </c:pt>
                <c:pt idx="4">
                  <c:v>0.45</c:v>
                </c:pt>
              </c:numCache>
            </c:numRef>
          </c:val>
          <c:extLst>
            <c:ext xmlns:c16="http://schemas.microsoft.com/office/drawing/2014/chart" uri="{C3380CC4-5D6E-409C-BE32-E72D297353CC}">
              <c16:uniqueId val="{00000001-7F29-4F0E-84EC-B410A4E49375}"/>
            </c:ext>
          </c:extLst>
        </c:ser>
        <c:dLbls>
          <c:dLblPos val="inEnd"/>
          <c:showLegendKey val="0"/>
          <c:showVal val="1"/>
          <c:showCatName val="0"/>
          <c:showSerName val="0"/>
          <c:showPercent val="0"/>
          <c:showBubbleSize val="0"/>
        </c:dLbls>
        <c:gapWidth val="65"/>
        <c:axId val="878418560"/>
        <c:axId val="878427712"/>
      </c:barChart>
      <c:catAx>
        <c:axId val="87841856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dk1">
                    <a:lumMod val="75000"/>
                    <a:lumOff val="25000"/>
                  </a:schemeClr>
                </a:solidFill>
                <a:latin typeface="+mn-lt"/>
                <a:ea typeface="+mn-ea"/>
                <a:cs typeface="+mn-cs"/>
              </a:defRPr>
            </a:pPr>
            <a:endParaRPr lang="en-US"/>
          </a:p>
        </c:txPr>
        <c:crossAx val="878427712"/>
        <c:crosses val="autoZero"/>
        <c:auto val="1"/>
        <c:lblAlgn val="ctr"/>
        <c:lblOffset val="100"/>
        <c:noMultiLvlLbl val="0"/>
      </c:catAx>
      <c:valAx>
        <c:axId val="8784277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87841856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8</a:t>
            </a:r>
            <a:r>
              <a:rPr lang="en-US" baseline="30000"/>
              <a:t>th</a:t>
            </a:r>
            <a:r>
              <a:rPr lang="en-US" baseline="0"/>
              <a:t> </a:t>
            </a:r>
            <a:r>
              <a:rPr lang="en-US"/>
              <a:t>Grade TELPAS Progress</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2024</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Listening</c:v>
                </c:pt>
                <c:pt idx="1">
                  <c:v>Speaking </c:v>
                </c:pt>
                <c:pt idx="2">
                  <c:v>Reading</c:v>
                </c:pt>
                <c:pt idx="3">
                  <c:v>Writing</c:v>
                </c:pt>
                <c:pt idx="4">
                  <c:v>Composite</c:v>
                </c:pt>
              </c:strCache>
            </c:strRef>
          </c:cat>
          <c:val>
            <c:numRef>
              <c:f>Sheet1!$B$2:$B$6</c:f>
              <c:numCache>
                <c:formatCode>0%</c:formatCode>
                <c:ptCount val="5"/>
                <c:pt idx="0">
                  <c:v>0.51</c:v>
                </c:pt>
                <c:pt idx="1">
                  <c:v>0.12</c:v>
                </c:pt>
                <c:pt idx="2">
                  <c:v>0.5</c:v>
                </c:pt>
                <c:pt idx="3">
                  <c:v>0.09</c:v>
                </c:pt>
                <c:pt idx="4">
                  <c:v>0.19</c:v>
                </c:pt>
              </c:numCache>
            </c:numRef>
          </c:val>
          <c:extLst>
            <c:ext xmlns:c16="http://schemas.microsoft.com/office/drawing/2014/chart" uri="{C3380CC4-5D6E-409C-BE32-E72D297353CC}">
              <c16:uniqueId val="{00000000-7F29-4F0E-84EC-B410A4E49375}"/>
            </c:ext>
          </c:extLst>
        </c:ser>
        <c:ser>
          <c:idx val="1"/>
          <c:order val="1"/>
          <c:tx>
            <c:strRef>
              <c:f>Sheet1!$C$1</c:f>
              <c:strCache>
                <c:ptCount val="1"/>
                <c:pt idx="0">
                  <c:v>2025</c:v>
                </c:pt>
              </c:strCache>
            </c:strRef>
          </c:tx>
          <c:spPr>
            <a:solidFill>
              <a:schemeClr val="accent6">
                <a:lumMod val="40000"/>
                <a:lumOff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Sheet1!$A$2:$A$6</c:f>
              <c:strCache>
                <c:ptCount val="5"/>
                <c:pt idx="0">
                  <c:v>Listening</c:v>
                </c:pt>
                <c:pt idx="1">
                  <c:v>Speaking </c:v>
                </c:pt>
                <c:pt idx="2">
                  <c:v>Reading</c:v>
                </c:pt>
                <c:pt idx="3">
                  <c:v>Writing</c:v>
                </c:pt>
                <c:pt idx="4">
                  <c:v>Composite</c:v>
                </c:pt>
              </c:strCache>
            </c:strRef>
          </c:cat>
          <c:val>
            <c:numRef>
              <c:f>Sheet1!$C$2:$C$6</c:f>
              <c:numCache>
                <c:formatCode>0%</c:formatCode>
                <c:ptCount val="5"/>
                <c:pt idx="0">
                  <c:v>0.71</c:v>
                </c:pt>
                <c:pt idx="1">
                  <c:v>0.47</c:v>
                </c:pt>
                <c:pt idx="2">
                  <c:v>0.64</c:v>
                </c:pt>
                <c:pt idx="3">
                  <c:v>0.27</c:v>
                </c:pt>
                <c:pt idx="4">
                  <c:v>0.49</c:v>
                </c:pt>
              </c:numCache>
            </c:numRef>
          </c:val>
          <c:extLst>
            <c:ext xmlns:c16="http://schemas.microsoft.com/office/drawing/2014/chart" uri="{C3380CC4-5D6E-409C-BE32-E72D297353CC}">
              <c16:uniqueId val="{00000001-7F29-4F0E-84EC-B410A4E49375}"/>
            </c:ext>
          </c:extLst>
        </c:ser>
        <c:dLbls>
          <c:dLblPos val="inEnd"/>
          <c:showLegendKey val="0"/>
          <c:showVal val="1"/>
          <c:showCatName val="0"/>
          <c:showSerName val="0"/>
          <c:showPercent val="0"/>
          <c:showBubbleSize val="0"/>
        </c:dLbls>
        <c:gapWidth val="65"/>
        <c:axId val="878418560"/>
        <c:axId val="878427712"/>
      </c:barChart>
      <c:catAx>
        <c:axId val="87841856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dk1">
                    <a:lumMod val="75000"/>
                    <a:lumOff val="25000"/>
                  </a:schemeClr>
                </a:solidFill>
                <a:latin typeface="+mn-lt"/>
                <a:ea typeface="+mn-ea"/>
                <a:cs typeface="+mn-cs"/>
              </a:defRPr>
            </a:pPr>
            <a:endParaRPr lang="en-US"/>
          </a:p>
        </c:txPr>
        <c:crossAx val="878427712"/>
        <c:crosses val="autoZero"/>
        <c:auto val="1"/>
        <c:lblAlgn val="ctr"/>
        <c:lblOffset val="100"/>
        <c:noMultiLvlLbl val="0"/>
      </c:catAx>
      <c:valAx>
        <c:axId val="8784277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87841856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7"/>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3936768" y="0"/>
            <a:ext cx="3011699" cy="463407"/>
          </a:xfrm>
          <a:prstGeom prst="rect">
            <a:avLst/>
          </a:prstGeom>
        </p:spPr>
        <p:txBody>
          <a:bodyPr vert="horz" lIns="92487" tIns="46244" rIns="92487" bIns="46244" rtlCol="0"/>
          <a:lstStyle>
            <a:lvl1pPr algn="r">
              <a:defRPr sz="1200"/>
            </a:lvl1pPr>
          </a:lstStyle>
          <a:p>
            <a:fld id="{9B219489-A1A6-49F0-BDA9-493543BB7BBF}" type="datetimeFigureOut">
              <a:rPr lang="en-US" smtClean="0"/>
              <a:t>12/2/2025</a:t>
            </a:fld>
            <a:endParaRPr lang="en-US"/>
          </a:p>
        </p:txBody>
      </p:sp>
      <p:sp>
        <p:nvSpPr>
          <p:cNvPr id="4" name="Slide Image Placeholder 3"/>
          <p:cNvSpPr>
            <a:spLocks noGrp="1" noRot="1" noChangeAspect="1"/>
          </p:cNvSpPr>
          <p:nvPr>
            <p:ph type="sldImg" idx="2"/>
          </p:nvPr>
        </p:nvSpPr>
        <p:spPr>
          <a:xfrm>
            <a:off x="1458913" y="1154113"/>
            <a:ext cx="4032250" cy="3116262"/>
          </a:xfrm>
          <a:prstGeom prst="rect">
            <a:avLst/>
          </a:prstGeom>
          <a:noFill/>
          <a:ln w="12700">
            <a:solidFill>
              <a:prstClr val="black"/>
            </a:solidFill>
          </a:ln>
        </p:spPr>
        <p:txBody>
          <a:bodyPr vert="horz" lIns="92487" tIns="46244" rIns="92487" bIns="46244"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7" tIns="46244" rIns="92487" bIns="4624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6"/>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6"/>
          </a:xfrm>
          <a:prstGeom prst="rect">
            <a:avLst/>
          </a:prstGeom>
        </p:spPr>
        <p:txBody>
          <a:bodyPr vert="horz" lIns="92487" tIns="46244" rIns="92487" bIns="46244" rtlCol="0" anchor="b"/>
          <a:lstStyle>
            <a:lvl1pPr algn="r">
              <a:defRPr sz="1200"/>
            </a:lvl1pPr>
          </a:lstStyle>
          <a:p>
            <a:fld id="{5E4A51FE-C9A1-4755-B6AD-4780748BF9D0}" type="slidenum">
              <a:rPr lang="en-US" smtClean="0"/>
              <a:t>‹#›</a:t>
            </a:fld>
            <a:endParaRPr lang="en-US"/>
          </a:p>
        </p:txBody>
      </p:sp>
    </p:spTree>
    <p:extLst>
      <p:ext uri="{BB962C8B-B14F-4D97-AF65-F5344CB8AC3E}">
        <p14:creationId xmlns:p14="http://schemas.microsoft.com/office/powerpoint/2010/main" val="3149238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0" y="1272011"/>
            <a:ext cx="8549640" cy="2705947"/>
          </a:xfrm>
        </p:spPr>
        <p:txBody>
          <a:bodyPr anchor="b"/>
          <a:lstStyle>
            <a:lvl1pPr algn="ctr">
              <a:defRPr sz="6600"/>
            </a:lvl1pPr>
          </a:lstStyle>
          <a:p>
            <a:r>
              <a:rPr lang="en-US"/>
              <a:t>Click to edit Master title style</a:t>
            </a:r>
          </a:p>
        </p:txBody>
      </p:sp>
      <p:sp>
        <p:nvSpPr>
          <p:cNvPr id="3" name="Subtitle 2"/>
          <p:cNvSpPr>
            <a:spLocks noGrp="1"/>
          </p:cNvSpPr>
          <p:nvPr>
            <p:ph type="subTitle" idx="1"/>
          </p:nvPr>
        </p:nvSpPr>
        <p:spPr>
          <a:xfrm>
            <a:off x="1257300" y="4082310"/>
            <a:ext cx="7543800" cy="1876530"/>
          </a:xfrm>
        </p:spPr>
        <p:txBody>
          <a:bodyPr/>
          <a:lstStyle>
            <a:lvl1pPr marL="0" indent="0" algn="ctr">
              <a:buNone/>
              <a:defRPr sz="2640"/>
            </a:lvl1pPr>
            <a:lvl2pPr marL="502920" indent="0" algn="ctr">
              <a:buNone/>
              <a:defRPr sz="2200"/>
            </a:lvl2pPr>
            <a:lvl3pPr marL="1005840" indent="0" algn="ctr">
              <a:buNone/>
              <a:defRPr sz="1980"/>
            </a:lvl3pPr>
            <a:lvl4pPr marL="1508760" indent="0" algn="ctr">
              <a:buNone/>
              <a:defRPr sz="1760"/>
            </a:lvl4pPr>
            <a:lvl5pPr marL="2011680" indent="0" algn="ctr">
              <a:buNone/>
              <a:defRPr sz="1760"/>
            </a:lvl5pPr>
            <a:lvl6pPr marL="2514600" indent="0" algn="ctr">
              <a:buNone/>
              <a:defRPr sz="1760"/>
            </a:lvl6pPr>
            <a:lvl7pPr marL="3017520" indent="0" algn="ctr">
              <a:buNone/>
              <a:defRPr sz="1760"/>
            </a:lvl7pPr>
            <a:lvl8pPr marL="3520440" indent="0" algn="ctr">
              <a:buNone/>
              <a:defRPr sz="1760"/>
            </a:lvl8pPr>
            <a:lvl9pPr marL="4023360" indent="0" algn="ctr">
              <a:buNone/>
              <a:defRPr sz="1760"/>
            </a:lvl9pPr>
          </a:lstStyle>
          <a:p>
            <a:r>
              <a:rPr lang="en-US"/>
              <a:t>Click to edit Master subtitle style</a:t>
            </a:r>
          </a:p>
        </p:txBody>
      </p:sp>
      <p:sp>
        <p:nvSpPr>
          <p:cNvPr id="4" name="Date Placeholder 3"/>
          <p:cNvSpPr>
            <a:spLocks noGrp="1"/>
          </p:cNvSpPr>
          <p:nvPr>
            <p:ph type="dt" sz="half" idx="10"/>
          </p:nvPr>
        </p:nvSpPr>
        <p:spPr/>
        <p:txBody>
          <a:bodyPr/>
          <a:lstStyle/>
          <a:p>
            <a:fld id="{C61BDC3C-37BA-4177-8A32-1BCD9523FFE9}" type="datetime1">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55742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6F219D3-7D7F-4C3A-AFD2-CAC646449BCB}" type="datetime1">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129256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6277" y="1937705"/>
            <a:ext cx="8675370" cy="3233102"/>
          </a:xfrm>
        </p:spPr>
        <p:txBody>
          <a:bodyPr anchor="b">
            <a:normAutofit/>
          </a:bodyPr>
          <a:lstStyle>
            <a:lvl1pPr>
              <a:defRPr sz="6000">
                <a:latin typeface="Arial Black" panose="020B0A04020102020204" pitchFamily="34" charset="0"/>
              </a:defRPr>
            </a:lvl1pPr>
          </a:lstStyle>
          <a:p>
            <a:r>
              <a:rPr lang="en-US"/>
              <a:t>Click to edit Master title style</a:t>
            </a:r>
          </a:p>
        </p:txBody>
      </p:sp>
      <p:sp>
        <p:nvSpPr>
          <p:cNvPr id="3" name="Text Placeholder 2"/>
          <p:cNvSpPr>
            <a:spLocks noGrp="1"/>
          </p:cNvSpPr>
          <p:nvPr>
            <p:ph type="body" idx="1"/>
          </p:nvPr>
        </p:nvSpPr>
        <p:spPr>
          <a:xfrm>
            <a:off x="686277" y="5201393"/>
            <a:ext cx="8675370" cy="1700212"/>
          </a:xfrm>
        </p:spPr>
        <p:txBody>
          <a:bodyPr/>
          <a:lstStyle>
            <a:lvl1pPr marL="0" indent="0">
              <a:buNone/>
              <a:defRPr sz="2640">
                <a:solidFill>
                  <a:schemeClr val="tx1"/>
                </a:solidFill>
              </a:defRPr>
            </a:lvl1pPr>
            <a:lvl2pPr marL="502920" indent="0">
              <a:buNone/>
              <a:defRPr sz="2200">
                <a:solidFill>
                  <a:schemeClr val="tx1">
                    <a:tint val="75000"/>
                  </a:schemeClr>
                </a:solidFill>
              </a:defRPr>
            </a:lvl2pPr>
            <a:lvl3pPr marL="1005840" indent="0">
              <a:buNone/>
              <a:defRPr sz="1980">
                <a:solidFill>
                  <a:schemeClr val="tx1">
                    <a:tint val="75000"/>
                  </a:schemeClr>
                </a:solidFill>
              </a:defRPr>
            </a:lvl3pPr>
            <a:lvl4pPr marL="1508760" indent="0">
              <a:buNone/>
              <a:defRPr sz="1760">
                <a:solidFill>
                  <a:schemeClr val="tx1">
                    <a:tint val="75000"/>
                  </a:schemeClr>
                </a:solidFill>
              </a:defRPr>
            </a:lvl4pPr>
            <a:lvl5pPr marL="2011680" indent="0">
              <a:buNone/>
              <a:defRPr sz="1760">
                <a:solidFill>
                  <a:schemeClr val="tx1">
                    <a:tint val="75000"/>
                  </a:schemeClr>
                </a:solidFill>
              </a:defRPr>
            </a:lvl5pPr>
            <a:lvl6pPr marL="2514600" indent="0">
              <a:buNone/>
              <a:defRPr sz="1760">
                <a:solidFill>
                  <a:schemeClr val="tx1">
                    <a:tint val="75000"/>
                  </a:schemeClr>
                </a:solidFill>
              </a:defRPr>
            </a:lvl6pPr>
            <a:lvl7pPr marL="3017520" indent="0">
              <a:buNone/>
              <a:defRPr sz="1760">
                <a:solidFill>
                  <a:schemeClr val="tx1">
                    <a:tint val="75000"/>
                  </a:schemeClr>
                </a:solidFill>
              </a:defRPr>
            </a:lvl7pPr>
            <a:lvl8pPr marL="3520440" indent="0">
              <a:buNone/>
              <a:defRPr sz="1760">
                <a:solidFill>
                  <a:schemeClr val="tx1">
                    <a:tint val="75000"/>
                  </a:schemeClr>
                </a:solidFill>
              </a:defRPr>
            </a:lvl8pPr>
            <a:lvl9pPr marL="4023360" indent="0">
              <a:buNone/>
              <a:defRPr sz="1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6861221-DD2F-4C00-A751-5E1173B7D7D1}" type="datetime1">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023735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691515" y="2069042"/>
            <a:ext cx="4274820" cy="493151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92065" y="2069042"/>
            <a:ext cx="4274820" cy="493151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69EF0D0-67DF-40FE-BD00-A80CF0211E6E}" type="datetime1">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928198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2825" y="413810"/>
            <a:ext cx="8675370" cy="1502305"/>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92826" y="1905318"/>
            <a:ext cx="4255174" cy="933767"/>
          </a:xfrm>
        </p:spPr>
        <p:txBody>
          <a:bodyPr anchor="b"/>
          <a:lstStyle>
            <a:lvl1pPr marL="0" indent="0">
              <a:buNone/>
              <a:defRPr sz="2640" b="1">
                <a:latin typeface="Arial" panose="020B0604020202020204" pitchFamily="34" charset="0"/>
                <a:cs typeface="Arial" panose="020B0604020202020204" pitchFamily="34" charset="0"/>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692826" y="2839085"/>
            <a:ext cx="4255174" cy="417586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92066" y="1905318"/>
            <a:ext cx="4276130" cy="933767"/>
          </a:xfrm>
        </p:spPr>
        <p:txBody>
          <a:bodyPr anchor="b"/>
          <a:lstStyle>
            <a:lvl1pPr marL="0" indent="0">
              <a:buNone/>
              <a:defRPr sz="2640" b="1">
                <a:latin typeface="Arial" panose="020B0604020202020204" pitchFamily="34" charset="0"/>
                <a:cs typeface="Arial" panose="020B0604020202020204" pitchFamily="34" charset="0"/>
              </a:defRPr>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092066" y="2839085"/>
            <a:ext cx="4276130" cy="417586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FA1F7E-3E42-493B-87FC-E9827DF6A150}" type="datetime1">
              <a:rPr lang="en-US" smtClean="0"/>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3620267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p>
            <a:fld id="{979B2B95-C776-4258-8FA2-61ACDA7BB6BF}" type="datetime1">
              <a:rPr lang="en-US" smtClean="0"/>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667769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90F58D-DB72-47AD-9E99-8EFE21F56EA8}" type="datetime1">
              <a:rPr lang="en-US" smtClean="0"/>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071473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276130" y="1119083"/>
            <a:ext cx="5092065" cy="5523442"/>
          </a:xfrm>
        </p:spPr>
        <p:txBody>
          <a:bodyPr/>
          <a:lstStyle>
            <a:lvl1pPr>
              <a:defRPr sz="3520">
                <a:latin typeface="Arial" panose="020B0604020202020204" pitchFamily="34" charset="0"/>
                <a:cs typeface="Arial" panose="020B0604020202020204" pitchFamily="34" charset="0"/>
              </a:defRPr>
            </a:lvl1pPr>
            <a:lvl2pPr>
              <a:defRPr sz="3080">
                <a:latin typeface="Arial" panose="020B0604020202020204" pitchFamily="34" charset="0"/>
                <a:cs typeface="Arial" panose="020B0604020202020204" pitchFamily="34" charset="0"/>
              </a:defRPr>
            </a:lvl2pPr>
            <a:lvl3pPr>
              <a:defRPr sz="2640">
                <a:latin typeface="Arial" panose="020B0604020202020204" pitchFamily="34" charset="0"/>
                <a:cs typeface="Arial" panose="020B0604020202020204" pitchFamily="34" charset="0"/>
              </a:defRPr>
            </a:lvl3pPr>
            <a:lvl4pPr>
              <a:defRPr sz="2200">
                <a:latin typeface="Arial" panose="020B0604020202020204" pitchFamily="34" charset="0"/>
                <a:cs typeface="Arial" panose="020B0604020202020204" pitchFamily="34" charset="0"/>
              </a:defRPr>
            </a:lvl4pPr>
            <a:lvl5pPr>
              <a:defRPr sz="2200">
                <a:latin typeface="Arial" panose="020B0604020202020204" pitchFamily="34" charset="0"/>
                <a:cs typeface="Arial" panose="020B0604020202020204" pitchFamily="34" charset="0"/>
              </a:defRPr>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atin typeface="Arial" panose="020B0604020202020204" pitchFamily="34" charset="0"/>
                <a:cs typeface="Arial" panose="020B0604020202020204" pitchFamily="34" charset="0"/>
              </a:defRPr>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59C406F7-2B82-4AD0-8215-E877A7F48A6C}" type="datetime1">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225774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2825" y="518160"/>
            <a:ext cx="3244096" cy="1813560"/>
          </a:xfrm>
        </p:spPr>
        <p:txBody>
          <a:bodyPr anchor="b"/>
          <a:lstStyle>
            <a:lvl1pPr>
              <a:defRPr sz="352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4276130" y="1119083"/>
            <a:ext cx="5092065" cy="5523442"/>
          </a:xfrm>
        </p:spPr>
        <p:txBody>
          <a:bodyPr anchor="t"/>
          <a:lstStyle>
            <a:lvl1pPr marL="0" indent="0">
              <a:buNone/>
              <a:defRPr sz="3520">
                <a:latin typeface="Arial" panose="020B0604020202020204" pitchFamily="34" charset="0"/>
                <a:cs typeface="Arial" panose="020B0604020202020204" pitchFamily="34" charset="0"/>
              </a:defRPr>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r>
              <a:rPr lang="en-US"/>
              <a:t>Click icon to add picture</a:t>
            </a:r>
          </a:p>
        </p:txBody>
      </p:sp>
      <p:sp>
        <p:nvSpPr>
          <p:cNvPr id="4" name="Text Placeholder 3"/>
          <p:cNvSpPr>
            <a:spLocks noGrp="1"/>
          </p:cNvSpPr>
          <p:nvPr>
            <p:ph type="body" sz="half" idx="2"/>
          </p:nvPr>
        </p:nvSpPr>
        <p:spPr>
          <a:xfrm>
            <a:off x="692825" y="2331720"/>
            <a:ext cx="3244096" cy="4319800"/>
          </a:xfrm>
        </p:spPr>
        <p:txBody>
          <a:bodyPr/>
          <a:lstStyle>
            <a:lvl1pPr marL="0" indent="0">
              <a:buNone/>
              <a:defRPr sz="1760">
                <a:latin typeface="Arial" panose="020B0604020202020204" pitchFamily="34" charset="0"/>
                <a:cs typeface="Arial" panose="020B0604020202020204" pitchFamily="34" charset="0"/>
              </a:defRPr>
            </a:lvl1pPr>
            <a:lvl2pPr marL="502920" indent="0">
              <a:buNone/>
              <a:defRPr sz="1540"/>
            </a:lvl2pPr>
            <a:lvl3pPr marL="1005840" indent="0">
              <a:buNone/>
              <a:defRPr sz="1320"/>
            </a:lvl3pPr>
            <a:lvl4pPr marL="1508760" indent="0">
              <a:buNone/>
              <a:defRPr sz="1100"/>
            </a:lvl4pPr>
            <a:lvl5pPr marL="2011680" indent="0">
              <a:buNone/>
              <a:defRPr sz="1100"/>
            </a:lvl5pPr>
            <a:lvl6pPr marL="2514600" indent="0">
              <a:buNone/>
              <a:defRPr sz="1100"/>
            </a:lvl6pPr>
            <a:lvl7pPr marL="3017520" indent="0">
              <a:buNone/>
              <a:defRPr sz="1100"/>
            </a:lvl7pPr>
            <a:lvl8pPr marL="3520440" indent="0">
              <a:buNone/>
              <a:defRPr sz="1100"/>
            </a:lvl8pPr>
            <a:lvl9pPr marL="4023360" indent="0">
              <a:buNone/>
              <a:defRPr sz="1100"/>
            </a:lvl9pPr>
          </a:lstStyle>
          <a:p>
            <a:pPr lvl="0"/>
            <a:r>
              <a:rPr lang="en-US"/>
              <a:t>Click to edit Master text styles</a:t>
            </a:r>
          </a:p>
        </p:txBody>
      </p:sp>
      <p:sp>
        <p:nvSpPr>
          <p:cNvPr id="5" name="Date Placeholder 4"/>
          <p:cNvSpPr>
            <a:spLocks noGrp="1"/>
          </p:cNvSpPr>
          <p:nvPr>
            <p:ph type="dt" sz="half" idx="10"/>
          </p:nvPr>
        </p:nvSpPr>
        <p:spPr/>
        <p:txBody>
          <a:bodyPr/>
          <a:lstStyle/>
          <a:p>
            <a:fld id="{B3DE7B13-CE20-4121-A6DD-288FD32C4160}" type="datetime1">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1234488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6D06EE-B9DB-4624-95EE-D7952D17CADE}" type="datetime1">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736356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8043" y="413808"/>
            <a:ext cx="2168843" cy="6586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84ABF8-3B7C-46D9-9FCD-84FACD50609D}" type="datetime1">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ED5DE-22B7-41E7-A943-79814E858A13}" type="slidenum">
              <a:rPr lang="en-US" smtClean="0"/>
              <a:t>‹#›</a:t>
            </a:fld>
            <a:endParaRPr lang="en-US"/>
          </a:p>
        </p:txBody>
      </p:sp>
    </p:spTree>
    <p:extLst>
      <p:ext uri="{BB962C8B-B14F-4D97-AF65-F5344CB8AC3E}">
        <p14:creationId xmlns:p14="http://schemas.microsoft.com/office/powerpoint/2010/main" val="4178501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18799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22022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30176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55390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48218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8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80201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263882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02920" y="1787652"/>
            <a:ext cx="4375404"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63932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4634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02279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4380" y="2409444"/>
            <a:ext cx="8549640" cy="163220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489215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04990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33912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99906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958534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62609-D086-42CE-96A2-DC921418782E}"/>
              </a:ext>
            </a:extLst>
          </p:cNvPr>
          <p:cNvSpPr>
            <a:spLocks noGrp="1"/>
          </p:cNvSpPr>
          <p:nvPr>
            <p:ph type="ctrTitle"/>
          </p:nvPr>
        </p:nvSpPr>
        <p:spPr>
          <a:xfrm>
            <a:off x="1257300" y="1272011"/>
            <a:ext cx="7543800" cy="2705947"/>
          </a:xfrm>
        </p:spPr>
        <p:txBody>
          <a:bodyPr anchor="b"/>
          <a:lstStyle>
            <a:lvl1pPr algn="ctr">
              <a:defRPr sz="4950"/>
            </a:lvl1pPr>
          </a:lstStyle>
          <a:p>
            <a:r>
              <a:rPr lang="en-US"/>
              <a:t>Click to edit Master title style</a:t>
            </a:r>
          </a:p>
        </p:txBody>
      </p:sp>
      <p:sp>
        <p:nvSpPr>
          <p:cNvPr id="3" name="Subtitle 2">
            <a:extLst>
              <a:ext uri="{FF2B5EF4-FFF2-40B4-BE49-F238E27FC236}">
                <a16:creationId xmlns:a16="http://schemas.microsoft.com/office/drawing/2014/main" id="{BA19B592-40D8-4AD7-B513-848797919C10}"/>
              </a:ext>
            </a:extLst>
          </p:cNvPr>
          <p:cNvSpPr>
            <a:spLocks noGrp="1"/>
          </p:cNvSpPr>
          <p:nvPr>
            <p:ph type="subTitle" idx="1"/>
          </p:nvPr>
        </p:nvSpPr>
        <p:spPr>
          <a:xfrm>
            <a:off x="1257300" y="4082310"/>
            <a:ext cx="7543800" cy="1876530"/>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p>
        </p:txBody>
      </p:sp>
      <p:sp>
        <p:nvSpPr>
          <p:cNvPr id="4" name="Date Placeholder 3">
            <a:extLst>
              <a:ext uri="{FF2B5EF4-FFF2-40B4-BE49-F238E27FC236}">
                <a16:creationId xmlns:a16="http://schemas.microsoft.com/office/drawing/2014/main" id="{C832F8EA-C9EE-4BBE-A41F-F6645ABAC2C2}"/>
              </a:ext>
            </a:extLst>
          </p:cNvPr>
          <p:cNvSpPr>
            <a:spLocks noGrp="1"/>
          </p:cNvSpPr>
          <p:nvPr>
            <p:ph type="dt" sz="half" idx="10"/>
          </p:nvPr>
        </p:nvSpPr>
        <p:spPr/>
        <p:txBody>
          <a:bodyPr/>
          <a:lstStyle/>
          <a:p>
            <a:fld id="{B8F4F005-B047-40BD-80EF-6CF062D599C8}" type="datetime1">
              <a:rPr lang="en-US" smtClean="0"/>
              <a:t>12/2/2025</a:t>
            </a:fld>
            <a:endParaRPr lang="en-US"/>
          </a:p>
        </p:txBody>
      </p:sp>
      <p:sp>
        <p:nvSpPr>
          <p:cNvPr id="5" name="Footer Placeholder 4">
            <a:extLst>
              <a:ext uri="{FF2B5EF4-FFF2-40B4-BE49-F238E27FC236}">
                <a16:creationId xmlns:a16="http://schemas.microsoft.com/office/drawing/2014/main" id="{B807DB50-34AF-48AA-AFDD-89CC8B3981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4C3A12-8467-443F-B4EB-EFA45FE13882}"/>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33276210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A782B-541D-4046-9A60-A28900658E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95C061-3FE9-4C60-8FB0-66BA60030A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AC2B18-04F5-40CD-9C3E-D7E1022B3AA4}"/>
              </a:ext>
            </a:extLst>
          </p:cNvPr>
          <p:cNvSpPr>
            <a:spLocks noGrp="1"/>
          </p:cNvSpPr>
          <p:nvPr>
            <p:ph type="dt" sz="half" idx="10"/>
          </p:nvPr>
        </p:nvSpPr>
        <p:spPr/>
        <p:txBody>
          <a:bodyPr/>
          <a:lstStyle/>
          <a:p>
            <a:fld id="{BB20CF53-3A7F-4C48-B1C5-82B0AF1D30B6}" type="datetime1">
              <a:rPr lang="en-US" smtClean="0"/>
              <a:t>12/2/2025</a:t>
            </a:fld>
            <a:endParaRPr lang="en-US"/>
          </a:p>
        </p:txBody>
      </p:sp>
      <p:sp>
        <p:nvSpPr>
          <p:cNvPr id="5" name="Footer Placeholder 4">
            <a:extLst>
              <a:ext uri="{FF2B5EF4-FFF2-40B4-BE49-F238E27FC236}">
                <a16:creationId xmlns:a16="http://schemas.microsoft.com/office/drawing/2014/main" id="{788A965E-16A7-4DD1-AA66-611E882F55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9785B8-2F30-4DD1-AC97-2F8F1ABEADC7}"/>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3520730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9655B-0617-4B1B-BA47-E5A9B936653C}"/>
              </a:ext>
            </a:extLst>
          </p:cNvPr>
          <p:cNvSpPr>
            <a:spLocks noGrp="1"/>
          </p:cNvSpPr>
          <p:nvPr>
            <p:ph type="title"/>
          </p:nvPr>
        </p:nvSpPr>
        <p:spPr>
          <a:xfrm>
            <a:off x="686276" y="1937704"/>
            <a:ext cx="8675370" cy="3233102"/>
          </a:xfrm>
        </p:spPr>
        <p:txBody>
          <a:bodyPr anchor="b"/>
          <a:lstStyle>
            <a:lvl1pPr>
              <a:defRPr sz="4950"/>
            </a:lvl1pPr>
          </a:lstStyle>
          <a:p>
            <a:r>
              <a:rPr lang="en-US"/>
              <a:t>Click to edit Master title style</a:t>
            </a:r>
          </a:p>
        </p:txBody>
      </p:sp>
      <p:sp>
        <p:nvSpPr>
          <p:cNvPr id="3" name="Text Placeholder 2">
            <a:extLst>
              <a:ext uri="{FF2B5EF4-FFF2-40B4-BE49-F238E27FC236}">
                <a16:creationId xmlns:a16="http://schemas.microsoft.com/office/drawing/2014/main" id="{C365AE34-BCF3-42AF-BF88-AD1542339B1F}"/>
              </a:ext>
            </a:extLst>
          </p:cNvPr>
          <p:cNvSpPr>
            <a:spLocks noGrp="1"/>
          </p:cNvSpPr>
          <p:nvPr>
            <p:ph type="body" idx="1"/>
          </p:nvPr>
        </p:nvSpPr>
        <p:spPr>
          <a:xfrm>
            <a:off x="686276" y="5201392"/>
            <a:ext cx="8675370" cy="1700212"/>
          </a:xfrm>
        </p:spPr>
        <p:txBody>
          <a:bodyPr/>
          <a:lstStyle>
            <a:lvl1pPr marL="0" indent="0">
              <a:buNone/>
              <a:defRPr sz="1980">
                <a:solidFill>
                  <a:schemeClr val="tx1">
                    <a:tint val="75000"/>
                  </a:schemeClr>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4916C7-736D-446E-9F23-9AF45E78F780}"/>
              </a:ext>
            </a:extLst>
          </p:cNvPr>
          <p:cNvSpPr>
            <a:spLocks noGrp="1"/>
          </p:cNvSpPr>
          <p:nvPr>
            <p:ph type="dt" sz="half" idx="10"/>
          </p:nvPr>
        </p:nvSpPr>
        <p:spPr/>
        <p:txBody>
          <a:bodyPr/>
          <a:lstStyle/>
          <a:p>
            <a:fld id="{42AAB493-99FF-4D8A-97BC-442BB29EE543}" type="datetime1">
              <a:rPr lang="en-US" smtClean="0"/>
              <a:t>12/2/2025</a:t>
            </a:fld>
            <a:endParaRPr lang="en-US"/>
          </a:p>
        </p:txBody>
      </p:sp>
      <p:sp>
        <p:nvSpPr>
          <p:cNvPr id="5" name="Footer Placeholder 4">
            <a:extLst>
              <a:ext uri="{FF2B5EF4-FFF2-40B4-BE49-F238E27FC236}">
                <a16:creationId xmlns:a16="http://schemas.microsoft.com/office/drawing/2014/main" id="{4705312D-8801-429B-A6EB-31A655E0C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2BA4A7-140C-4512-822A-ADE7D68CB21D}"/>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3971007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E216D-E26A-4C8E-83AD-C772996F0D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73B63A-EAF7-40E6-81AB-596B2FA87B28}"/>
              </a:ext>
            </a:extLst>
          </p:cNvPr>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247B4F-D0DC-44BA-AF3A-796E56FD5CB8}"/>
              </a:ext>
            </a:extLst>
          </p:cNvPr>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CAAE6F-7A73-4648-800B-635D5999EFEC}"/>
              </a:ext>
            </a:extLst>
          </p:cNvPr>
          <p:cNvSpPr>
            <a:spLocks noGrp="1"/>
          </p:cNvSpPr>
          <p:nvPr>
            <p:ph type="dt" sz="half" idx="10"/>
          </p:nvPr>
        </p:nvSpPr>
        <p:spPr/>
        <p:txBody>
          <a:bodyPr/>
          <a:lstStyle/>
          <a:p>
            <a:fld id="{BD4043EB-C019-48BE-88FD-DA046FA59B39}" type="datetime1">
              <a:rPr lang="en-US" smtClean="0"/>
              <a:t>12/2/2025</a:t>
            </a:fld>
            <a:endParaRPr lang="en-US"/>
          </a:p>
        </p:txBody>
      </p:sp>
      <p:sp>
        <p:nvSpPr>
          <p:cNvPr id="6" name="Footer Placeholder 5">
            <a:extLst>
              <a:ext uri="{FF2B5EF4-FFF2-40B4-BE49-F238E27FC236}">
                <a16:creationId xmlns:a16="http://schemas.microsoft.com/office/drawing/2014/main" id="{17F60789-093E-4C2C-98AF-1FBDAFAA5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4472A1-8BF4-4E81-BD9F-E04DB317AEA7}"/>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4187834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431F0-46BF-44E4-9576-110F09299D5B}"/>
              </a:ext>
            </a:extLst>
          </p:cNvPr>
          <p:cNvSpPr>
            <a:spLocks noGrp="1"/>
          </p:cNvSpPr>
          <p:nvPr>
            <p:ph type="title"/>
          </p:nvPr>
        </p:nvSpPr>
        <p:spPr>
          <a:xfrm>
            <a:off x="692825" y="413809"/>
            <a:ext cx="8675370" cy="1502305"/>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306CD1-266A-4646-BD80-0E9DFC0DD58F}"/>
              </a:ext>
            </a:extLst>
          </p:cNvPr>
          <p:cNvSpPr>
            <a:spLocks noGrp="1"/>
          </p:cNvSpPr>
          <p:nvPr>
            <p:ph type="body" idx="1"/>
          </p:nvPr>
        </p:nvSpPr>
        <p:spPr>
          <a:xfrm>
            <a:off x="692826" y="1905318"/>
            <a:ext cx="4255174"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4" name="Content Placeholder 3">
            <a:extLst>
              <a:ext uri="{FF2B5EF4-FFF2-40B4-BE49-F238E27FC236}">
                <a16:creationId xmlns:a16="http://schemas.microsoft.com/office/drawing/2014/main" id="{890313FE-FAD6-403D-BB10-0E708EC24A97}"/>
              </a:ext>
            </a:extLst>
          </p:cNvPr>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754C99-DD5D-4787-9B6F-B5E118EBA8D8}"/>
              </a:ext>
            </a:extLst>
          </p:cNvPr>
          <p:cNvSpPr>
            <a:spLocks noGrp="1"/>
          </p:cNvSpPr>
          <p:nvPr>
            <p:ph type="body" sz="quarter" idx="3"/>
          </p:nvPr>
        </p:nvSpPr>
        <p:spPr>
          <a:xfrm>
            <a:off x="5092065" y="1905318"/>
            <a:ext cx="4276130"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6" name="Content Placeholder 5">
            <a:extLst>
              <a:ext uri="{FF2B5EF4-FFF2-40B4-BE49-F238E27FC236}">
                <a16:creationId xmlns:a16="http://schemas.microsoft.com/office/drawing/2014/main" id="{5177EBA5-76B5-4C9A-BB03-C99F877A6757}"/>
              </a:ext>
            </a:extLst>
          </p:cNvPr>
          <p:cNvSpPr>
            <a:spLocks noGrp="1"/>
          </p:cNvSpPr>
          <p:nvPr>
            <p:ph sz="quarter" idx="4"/>
          </p:nvPr>
        </p:nvSpPr>
        <p:spPr>
          <a:xfrm>
            <a:off x="5092065"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E51C81-4A1A-411C-A7F9-B7ADB69212EE}"/>
              </a:ext>
            </a:extLst>
          </p:cNvPr>
          <p:cNvSpPr>
            <a:spLocks noGrp="1"/>
          </p:cNvSpPr>
          <p:nvPr>
            <p:ph type="dt" sz="half" idx="10"/>
          </p:nvPr>
        </p:nvSpPr>
        <p:spPr/>
        <p:txBody>
          <a:bodyPr/>
          <a:lstStyle/>
          <a:p>
            <a:fld id="{64B41C00-3EF0-4428-BE06-7665E5A8D6C4}" type="datetime1">
              <a:rPr lang="en-US" smtClean="0"/>
              <a:t>12/2/2025</a:t>
            </a:fld>
            <a:endParaRPr lang="en-US"/>
          </a:p>
        </p:txBody>
      </p:sp>
      <p:sp>
        <p:nvSpPr>
          <p:cNvPr id="8" name="Footer Placeholder 7">
            <a:extLst>
              <a:ext uri="{FF2B5EF4-FFF2-40B4-BE49-F238E27FC236}">
                <a16:creationId xmlns:a16="http://schemas.microsoft.com/office/drawing/2014/main" id="{BCC0EE25-D8F3-4991-9D69-587E28D9ED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ECC635-F52E-43E8-A7FE-34E537A1974E}"/>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21549421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3663C-4D6C-4510-BA69-1B17A4FCC5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9C35CA-4780-4B06-A3AD-C44DADD1607F}"/>
              </a:ext>
            </a:extLst>
          </p:cNvPr>
          <p:cNvSpPr>
            <a:spLocks noGrp="1"/>
          </p:cNvSpPr>
          <p:nvPr>
            <p:ph type="dt" sz="half" idx="10"/>
          </p:nvPr>
        </p:nvSpPr>
        <p:spPr/>
        <p:txBody>
          <a:bodyPr/>
          <a:lstStyle/>
          <a:p>
            <a:fld id="{0BF0AA7A-1776-4E1F-9F0C-612BDE2F3938}" type="datetime1">
              <a:rPr lang="en-US" smtClean="0"/>
              <a:t>12/2/2025</a:t>
            </a:fld>
            <a:endParaRPr lang="en-US"/>
          </a:p>
        </p:txBody>
      </p:sp>
      <p:sp>
        <p:nvSpPr>
          <p:cNvPr id="4" name="Footer Placeholder 3">
            <a:extLst>
              <a:ext uri="{FF2B5EF4-FFF2-40B4-BE49-F238E27FC236}">
                <a16:creationId xmlns:a16="http://schemas.microsoft.com/office/drawing/2014/main" id="{74442E63-688A-4339-AA21-C63CA1638D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BDAE29-208A-48AA-A02C-9978112FCDE6}"/>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33556042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D52E83-D629-4613-9270-B7AA1A706B6F}"/>
              </a:ext>
            </a:extLst>
          </p:cNvPr>
          <p:cNvSpPr>
            <a:spLocks noGrp="1"/>
          </p:cNvSpPr>
          <p:nvPr>
            <p:ph type="dt" sz="half" idx="10"/>
          </p:nvPr>
        </p:nvSpPr>
        <p:spPr/>
        <p:txBody>
          <a:bodyPr/>
          <a:lstStyle/>
          <a:p>
            <a:fld id="{E1E672F0-FB44-42E7-B88E-D47F62DB568C}" type="datetime1">
              <a:rPr lang="en-US" smtClean="0"/>
              <a:t>12/2/2025</a:t>
            </a:fld>
            <a:endParaRPr lang="en-US"/>
          </a:p>
        </p:txBody>
      </p:sp>
      <p:sp>
        <p:nvSpPr>
          <p:cNvPr id="3" name="Footer Placeholder 2">
            <a:extLst>
              <a:ext uri="{FF2B5EF4-FFF2-40B4-BE49-F238E27FC236}">
                <a16:creationId xmlns:a16="http://schemas.microsoft.com/office/drawing/2014/main" id="{9AF2A110-09CA-482D-9FDA-C1BB077E92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8D0FDF-75A2-4990-81B8-07A2249433DC}"/>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4789269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26AAE-C5C1-4717-BC68-0E395A251AD5}"/>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Content Placeholder 2">
            <a:extLst>
              <a:ext uri="{FF2B5EF4-FFF2-40B4-BE49-F238E27FC236}">
                <a16:creationId xmlns:a16="http://schemas.microsoft.com/office/drawing/2014/main" id="{9FF31029-8901-4DD8-A713-359F7A5AB28F}"/>
              </a:ext>
            </a:extLst>
          </p:cNvPr>
          <p:cNvSpPr>
            <a:spLocks noGrp="1"/>
          </p:cNvSpPr>
          <p:nvPr>
            <p:ph idx="1"/>
          </p:nvPr>
        </p:nvSpPr>
        <p:spPr>
          <a:xfrm>
            <a:off x="4276130" y="1119082"/>
            <a:ext cx="5092065" cy="5523442"/>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2ABEB5-6F46-42CF-BC31-E551938DA99D}"/>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CA44E02E-3F40-4D60-94DA-00A808DFE7F5}"/>
              </a:ext>
            </a:extLst>
          </p:cNvPr>
          <p:cNvSpPr>
            <a:spLocks noGrp="1"/>
          </p:cNvSpPr>
          <p:nvPr>
            <p:ph type="dt" sz="half" idx="10"/>
          </p:nvPr>
        </p:nvSpPr>
        <p:spPr/>
        <p:txBody>
          <a:bodyPr/>
          <a:lstStyle/>
          <a:p>
            <a:fld id="{587B0901-2DDC-401A-91FD-7F8D2453A569}" type="datetime1">
              <a:rPr lang="en-US" smtClean="0"/>
              <a:t>12/2/2025</a:t>
            </a:fld>
            <a:endParaRPr lang="en-US"/>
          </a:p>
        </p:txBody>
      </p:sp>
      <p:sp>
        <p:nvSpPr>
          <p:cNvPr id="6" name="Footer Placeholder 5">
            <a:extLst>
              <a:ext uri="{FF2B5EF4-FFF2-40B4-BE49-F238E27FC236}">
                <a16:creationId xmlns:a16="http://schemas.microsoft.com/office/drawing/2014/main" id="{D0645C86-A890-415A-97CE-2748156308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2EE565-BEE9-4ECA-9ADD-DAEDF5E128FA}"/>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36797194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2269B-B2AE-4DB5-A153-CBD29DC40FE9}"/>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Picture Placeholder 2">
            <a:extLst>
              <a:ext uri="{FF2B5EF4-FFF2-40B4-BE49-F238E27FC236}">
                <a16:creationId xmlns:a16="http://schemas.microsoft.com/office/drawing/2014/main" id="{47916F31-4B96-4773-A993-91151DD3AC33}"/>
              </a:ext>
            </a:extLst>
          </p:cNvPr>
          <p:cNvSpPr>
            <a:spLocks noGrp="1"/>
          </p:cNvSpPr>
          <p:nvPr>
            <p:ph type="pic" idx="1"/>
          </p:nvPr>
        </p:nvSpPr>
        <p:spPr>
          <a:xfrm>
            <a:off x="4276130" y="1119082"/>
            <a:ext cx="5092065" cy="5523442"/>
          </a:xfrm>
        </p:spPr>
        <p:txBody>
          <a:bodyPr/>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endParaRPr lang="en-US"/>
          </a:p>
        </p:txBody>
      </p:sp>
      <p:sp>
        <p:nvSpPr>
          <p:cNvPr id="4" name="Text Placeholder 3">
            <a:extLst>
              <a:ext uri="{FF2B5EF4-FFF2-40B4-BE49-F238E27FC236}">
                <a16:creationId xmlns:a16="http://schemas.microsoft.com/office/drawing/2014/main" id="{7DA43F13-0F62-44BA-96A9-EEE6D55AA79B}"/>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94B3E4EC-1A4B-457D-A855-28E6FFE1EAE4}"/>
              </a:ext>
            </a:extLst>
          </p:cNvPr>
          <p:cNvSpPr>
            <a:spLocks noGrp="1"/>
          </p:cNvSpPr>
          <p:nvPr>
            <p:ph type="dt" sz="half" idx="10"/>
          </p:nvPr>
        </p:nvSpPr>
        <p:spPr/>
        <p:txBody>
          <a:bodyPr/>
          <a:lstStyle/>
          <a:p>
            <a:fld id="{946562E7-5236-45D8-ABBE-854C13D5997E}" type="datetime1">
              <a:rPr lang="en-US" smtClean="0"/>
              <a:t>12/2/2025</a:t>
            </a:fld>
            <a:endParaRPr lang="en-US"/>
          </a:p>
        </p:txBody>
      </p:sp>
      <p:sp>
        <p:nvSpPr>
          <p:cNvPr id="6" name="Footer Placeholder 5">
            <a:extLst>
              <a:ext uri="{FF2B5EF4-FFF2-40B4-BE49-F238E27FC236}">
                <a16:creationId xmlns:a16="http://schemas.microsoft.com/office/drawing/2014/main" id="{C1083816-A87B-4ABD-AF84-004E477D74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578CEC-4CB6-44D0-8570-17E0F08AA298}"/>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473088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CED2-B775-4B76-B982-BE0AD1A195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73F8AF-D05E-426F-9622-48B6C8DCA9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4CAD54-A96E-4DFB-B6F0-EC4E1F15B1CB}"/>
              </a:ext>
            </a:extLst>
          </p:cNvPr>
          <p:cNvSpPr>
            <a:spLocks noGrp="1"/>
          </p:cNvSpPr>
          <p:nvPr>
            <p:ph type="dt" sz="half" idx="10"/>
          </p:nvPr>
        </p:nvSpPr>
        <p:spPr/>
        <p:txBody>
          <a:bodyPr/>
          <a:lstStyle/>
          <a:p>
            <a:fld id="{9E88D3D6-1861-4AC9-B7B6-11D3E02CFB0E}" type="datetime1">
              <a:rPr lang="en-US" smtClean="0"/>
              <a:t>12/2/2025</a:t>
            </a:fld>
            <a:endParaRPr lang="en-US"/>
          </a:p>
        </p:txBody>
      </p:sp>
      <p:sp>
        <p:nvSpPr>
          <p:cNvPr id="5" name="Footer Placeholder 4">
            <a:extLst>
              <a:ext uri="{FF2B5EF4-FFF2-40B4-BE49-F238E27FC236}">
                <a16:creationId xmlns:a16="http://schemas.microsoft.com/office/drawing/2014/main" id="{CF115E4F-848A-4512-AE0D-35FEFEB9FD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325C15-6ED8-4539-AE83-26161517BB86}"/>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33804510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40FB1-1060-4F49-9526-B6C3B689861A}"/>
              </a:ext>
            </a:extLst>
          </p:cNvPr>
          <p:cNvSpPr>
            <a:spLocks noGrp="1"/>
          </p:cNvSpPr>
          <p:nvPr>
            <p:ph type="title" orient="vert"/>
          </p:nvPr>
        </p:nvSpPr>
        <p:spPr>
          <a:xfrm>
            <a:off x="7198042" y="413808"/>
            <a:ext cx="2168843" cy="658675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12B544D-A36A-43BF-9F39-6A6D40F43996}"/>
              </a:ext>
            </a:extLst>
          </p:cNvPr>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DB3CA-52A2-414A-A374-AE4F1A426B11}"/>
              </a:ext>
            </a:extLst>
          </p:cNvPr>
          <p:cNvSpPr>
            <a:spLocks noGrp="1"/>
          </p:cNvSpPr>
          <p:nvPr>
            <p:ph type="dt" sz="half" idx="10"/>
          </p:nvPr>
        </p:nvSpPr>
        <p:spPr/>
        <p:txBody>
          <a:bodyPr/>
          <a:lstStyle/>
          <a:p>
            <a:fld id="{C4FAE94F-EC47-472D-B51A-7ADB57CB38A5}" type="datetime1">
              <a:rPr lang="en-US" smtClean="0"/>
              <a:t>12/2/2025</a:t>
            </a:fld>
            <a:endParaRPr lang="en-US"/>
          </a:p>
        </p:txBody>
      </p:sp>
      <p:sp>
        <p:nvSpPr>
          <p:cNvPr id="5" name="Footer Placeholder 4">
            <a:extLst>
              <a:ext uri="{FF2B5EF4-FFF2-40B4-BE49-F238E27FC236}">
                <a16:creationId xmlns:a16="http://schemas.microsoft.com/office/drawing/2014/main" id="{591383D9-B203-4596-B556-EB8EA38C9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8649FA-8E70-4F2C-AC55-63EA83211909}"/>
              </a:ext>
            </a:extLst>
          </p:cNvPr>
          <p:cNvSpPr>
            <a:spLocks noGrp="1"/>
          </p:cNvSpPr>
          <p:nvPr>
            <p:ph type="sldNum" sz="quarter" idx="12"/>
          </p:nvPr>
        </p:nvSpPr>
        <p:spPr/>
        <p:txBody>
          <a:bodyPr/>
          <a:lstStyle/>
          <a:p>
            <a:fld id="{FD42D14B-580D-4DCE-9CD7-DE720A294473}" type="slidenum">
              <a:rPr lang="en-US" smtClean="0"/>
              <a:t>‹#›</a:t>
            </a:fld>
            <a:endParaRPr lang="en-US"/>
          </a:p>
        </p:txBody>
      </p:sp>
    </p:spTree>
    <p:extLst>
      <p:ext uri="{BB962C8B-B14F-4D97-AF65-F5344CB8AC3E}">
        <p14:creationId xmlns:p14="http://schemas.microsoft.com/office/powerpoint/2010/main" val="37466345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4C1D1-3990-4130-89E0-54472D56B2F4}"/>
              </a:ext>
            </a:extLst>
          </p:cNvPr>
          <p:cNvSpPr>
            <a:spLocks noGrp="1"/>
          </p:cNvSpPr>
          <p:nvPr>
            <p:ph type="ctrTitle"/>
          </p:nvPr>
        </p:nvSpPr>
        <p:spPr>
          <a:xfrm>
            <a:off x="1257300" y="1272011"/>
            <a:ext cx="7543800" cy="2705947"/>
          </a:xfrm>
        </p:spPr>
        <p:txBody>
          <a:bodyPr anchor="b"/>
          <a:lstStyle>
            <a:lvl1pPr algn="ctr">
              <a:defRPr sz="4950"/>
            </a:lvl1pPr>
          </a:lstStyle>
          <a:p>
            <a:r>
              <a:rPr lang="en-US"/>
              <a:t>Click to edit Master title style</a:t>
            </a:r>
          </a:p>
        </p:txBody>
      </p:sp>
      <p:sp>
        <p:nvSpPr>
          <p:cNvPr id="3" name="Subtitle 2">
            <a:extLst>
              <a:ext uri="{FF2B5EF4-FFF2-40B4-BE49-F238E27FC236}">
                <a16:creationId xmlns:a16="http://schemas.microsoft.com/office/drawing/2014/main" id="{D7107DF0-FDBA-464B-8E45-5A97F9E75309}"/>
              </a:ext>
            </a:extLst>
          </p:cNvPr>
          <p:cNvSpPr>
            <a:spLocks noGrp="1"/>
          </p:cNvSpPr>
          <p:nvPr>
            <p:ph type="subTitle" idx="1"/>
          </p:nvPr>
        </p:nvSpPr>
        <p:spPr>
          <a:xfrm>
            <a:off x="1257300" y="4082310"/>
            <a:ext cx="7543800" cy="1876530"/>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p>
        </p:txBody>
      </p:sp>
      <p:sp>
        <p:nvSpPr>
          <p:cNvPr id="4" name="Date Placeholder 3">
            <a:extLst>
              <a:ext uri="{FF2B5EF4-FFF2-40B4-BE49-F238E27FC236}">
                <a16:creationId xmlns:a16="http://schemas.microsoft.com/office/drawing/2014/main" id="{115FB33B-D15A-45A7-BF64-C65D2B619DE9}"/>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5" name="Footer Placeholder 4">
            <a:extLst>
              <a:ext uri="{FF2B5EF4-FFF2-40B4-BE49-F238E27FC236}">
                <a16:creationId xmlns:a16="http://schemas.microsoft.com/office/drawing/2014/main" id="{B91BD2BB-CABB-4DBB-AE84-AD2E58CE2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6C1336-852F-4275-8BE8-7701CFAE27E6}"/>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2369840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C8AF4-86AE-4192-B906-0832AE9561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A240A1-1970-40DD-A0D2-4E42394423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6ECC72-8A10-4755-830B-D38E4C1561D5}"/>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5" name="Footer Placeholder 4">
            <a:extLst>
              <a:ext uri="{FF2B5EF4-FFF2-40B4-BE49-F238E27FC236}">
                <a16:creationId xmlns:a16="http://schemas.microsoft.com/office/drawing/2014/main" id="{6280CCE5-9980-44DB-8414-A044CA84D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10C23-E287-4AC4-93EF-8DEFD7395DA9}"/>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36007461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C925C-F481-40E6-B907-CF70EE87C610}"/>
              </a:ext>
            </a:extLst>
          </p:cNvPr>
          <p:cNvSpPr>
            <a:spLocks noGrp="1"/>
          </p:cNvSpPr>
          <p:nvPr>
            <p:ph type="title"/>
          </p:nvPr>
        </p:nvSpPr>
        <p:spPr>
          <a:xfrm>
            <a:off x="686276" y="1937704"/>
            <a:ext cx="8675370" cy="3233102"/>
          </a:xfrm>
        </p:spPr>
        <p:txBody>
          <a:bodyPr anchor="b"/>
          <a:lstStyle>
            <a:lvl1pPr>
              <a:defRPr sz="4950"/>
            </a:lvl1pPr>
          </a:lstStyle>
          <a:p>
            <a:r>
              <a:rPr lang="en-US"/>
              <a:t>Click to edit Master title style</a:t>
            </a:r>
          </a:p>
        </p:txBody>
      </p:sp>
      <p:sp>
        <p:nvSpPr>
          <p:cNvPr id="3" name="Text Placeholder 2">
            <a:extLst>
              <a:ext uri="{FF2B5EF4-FFF2-40B4-BE49-F238E27FC236}">
                <a16:creationId xmlns:a16="http://schemas.microsoft.com/office/drawing/2014/main" id="{3BBEAE98-E378-4099-946C-F27940E87339}"/>
              </a:ext>
            </a:extLst>
          </p:cNvPr>
          <p:cNvSpPr>
            <a:spLocks noGrp="1"/>
          </p:cNvSpPr>
          <p:nvPr>
            <p:ph type="body" idx="1"/>
          </p:nvPr>
        </p:nvSpPr>
        <p:spPr>
          <a:xfrm>
            <a:off x="686276" y="5201392"/>
            <a:ext cx="8675370" cy="1700212"/>
          </a:xfrm>
        </p:spPr>
        <p:txBody>
          <a:bodyPr/>
          <a:lstStyle>
            <a:lvl1pPr marL="0" indent="0">
              <a:buNone/>
              <a:defRPr sz="1980">
                <a:solidFill>
                  <a:schemeClr val="tx1">
                    <a:tint val="75000"/>
                  </a:schemeClr>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DBC7DA-A5CC-4462-8DEE-887FE4F3433C}"/>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5" name="Footer Placeholder 4">
            <a:extLst>
              <a:ext uri="{FF2B5EF4-FFF2-40B4-BE49-F238E27FC236}">
                <a16:creationId xmlns:a16="http://schemas.microsoft.com/office/drawing/2014/main" id="{F13BA0DE-5DC3-41DE-9B81-3C86987718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FDAC8C-BE98-4C11-9A62-F3329413436F}"/>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21409283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218CD-BF99-4E94-B360-D51E7C0206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E128EF-7056-4C7E-A8AD-3F98F0F01498}"/>
              </a:ext>
            </a:extLst>
          </p:cNvPr>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4EEF0E5-07B6-48CC-AB9E-A02C4A9336F8}"/>
              </a:ext>
            </a:extLst>
          </p:cNvPr>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2ADDDD-0F2F-4D72-B1EF-C6D256CDCF12}"/>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6" name="Footer Placeholder 5">
            <a:extLst>
              <a:ext uri="{FF2B5EF4-FFF2-40B4-BE49-F238E27FC236}">
                <a16:creationId xmlns:a16="http://schemas.microsoft.com/office/drawing/2014/main" id="{AE93CE78-26C4-44AD-ABF3-041F182C4E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ED70ED-9142-45E1-88CF-F4819F1799CE}"/>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29684602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12D03-BDB2-4EFB-B431-0CA414A5149A}"/>
              </a:ext>
            </a:extLst>
          </p:cNvPr>
          <p:cNvSpPr>
            <a:spLocks noGrp="1"/>
          </p:cNvSpPr>
          <p:nvPr>
            <p:ph type="title"/>
          </p:nvPr>
        </p:nvSpPr>
        <p:spPr>
          <a:xfrm>
            <a:off x="692825" y="413809"/>
            <a:ext cx="8675370" cy="1502305"/>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ECE79-A0ED-43A8-B74F-50DDCA702969}"/>
              </a:ext>
            </a:extLst>
          </p:cNvPr>
          <p:cNvSpPr>
            <a:spLocks noGrp="1"/>
          </p:cNvSpPr>
          <p:nvPr>
            <p:ph type="body" idx="1"/>
          </p:nvPr>
        </p:nvSpPr>
        <p:spPr>
          <a:xfrm>
            <a:off x="692826" y="1905318"/>
            <a:ext cx="4255174"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4" name="Content Placeholder 3">
            <a:extLst>
              <a:ext uri="{FF2B5EF4-FFF2-40B4-BE49-F238E27FC236}">
                <a16:creationId xmlns:a16="http://schemas.microsoft.com/office/drawing/2014/main" id="{946D6FA8-E727-4670-857F-F3AB15AE8EC1}"/>
              </a:ext>
            </a:extLst>
          </p:cNvPr>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298ED0-53EC-44E8-A96D-4A7EFBA4B6A7}"/>
              </a:ext>
            </a:extLst>
          </p:cNvPr>
          <p:cNvSpPr>
            <a:spLocks noGrp="1"/>
          </p:cNvSpPr>
          <p:nvPr>
            <p:ph type="body" sz="quarter" idx="3"/>
          </p:nvPr>
        </p:nvSpPr>
        <p:spPr>
          <a:xfrm>
            <a:off x="5092065" y="1905318"/>
            <a:ext cx="4276130"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6" name="Content Placeholder 5">
            <a:extLst>
              <a:ext uri="{FF2B5EF4-FFF2-40B4-BE49-F238E27FC236}">
                <a16:creationId xmlns:a16="http://schemas.microsoft.com/office/drawing/2014/main" id="{64D4C106-B5B4-4E40-9C50-DABABFB44BCA}"/>
              </a:ext>
            </a:extLst>
          </p:cNvPr>
          <p:cNvSpPr>
            <a:spLocks noGrp="1"/>
          </p:cNvSpPr>
          <p:nvPr>
            <p:ph sz="quarter" idx="4"/>
          </p:nvPr>
        </p:nvSpPr>
        <p:spPr>
          <a:xfrm>
            <a:off x="5092065"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9264BD-3F8D-4B09-98F4-6FAA65696D7C}"/>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8" name="Footer Placeholder 7">
            <a:extLst>
              <a:ext uri="{FF2B5EF4-FFF2-40B4-BE49-F238E27FC236}">
                <a16:creationId xmlns:a16="http://schemas.microsoft.com/office/drawing/2014/main" id="{B370C3AA-BA4E-4545-8C7E-E9B92F4B2FE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3DD51E-E6F9-4E17-8687-A70AC96E721B}"/>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19413752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94A9-2571-40E2-811A-5C79F238AE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37E4B8-43C3-4D32-844C-F9716C7CF7F6}"/>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4" name="Footer Placeholder 3">
            <a:extLst>
              <a:ext uri="{FF2B5EF4-FFF2-40B4-BE49-F238E27FC236}">
                <a16:creationId xmlns:a16="http://schemas.microsoft.com/office/drawing/2014/main" id="{A3C69040-59D5-46CB-9F3C-B9C54E40CA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D97F3C-3BC4-45FB-96A7-5A5F9CF5D00D}"/>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5636995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D0E1CE-D1ED-4952-A4ED-88A477D016E4}"/>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3" name="Footer Placeholder 2">
            <a:extLst>
              <a:ext uri="{FF2B5EF4-FFF2-40B4-BE49-F238E27FC236}">
                <a16:creationId xmlns:a16="http://schemas.microsoft.com/office/drawing/2014/main" id="{425E1F92-170A-43D2-890C-EAC1C8818C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3901B0-E284-4195-BD3F-88065662447F}"/>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14779816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93CD-B2D3-4A3B-BFCB-B481A1369B36}"/>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Content Placeholder 2">
            <a:extLst>
              <a:ext uri="{FF2B5EF4-FFF2-40B4-BE49-F238E27FC236}">
                <a16:creationId xmlns:a16="http://schemas.microsoft.com/office/drawing/2014/main" id="{F16A1A15-8E6C-4A93-8010-C71BE439A4F0}"/>
              </a:ext>
            </a:extLst>
          </p:cNvPr>
          <p:cNvSpPr>
            <a:spLocks noGrp="1"/>
          </p:cNvSpPr>
          <p:nvPr>
            <p:ph idx="1"/>
          </p:nvPr>
        </p:nvSpPr>
        <p:spPr>
          <a:xfrm>
            <a:off x="4276130" y="1119082"/>
            <a:ext cx="5092065" cy="5523442"/>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F1186B-80D6-4D32-A613-B28306B9765E}"/>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C15125DA-BE11-4FFD-894A-D3598A65B7EC}"/>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6" name="Footer Placeholder 5">
            <a:extLst>
              <a:ext uri="{FF2B5EF4-FFF2-40B4-BE49-F238E27FC236}">
                <a16:creationId xmlns:a16="http://schemas.microsoft.com/office/drawing/2014/main" id="{F782B9C8-CF09-4D7B-809A-93B872201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6E446C-B2C5-4EA8-AA79-7146D286504C}"/>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2646052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01D9-731A-4AF6-AB43-3454E244D52C}"/>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Picture Placeholder 2">
            <a:extLst>
              <a:ext uri="{FF2B5EF4-FFF2-40B4-BE49-F238E27FC236}">
                <a16:creationId xmlns:a16="http://schemas.microsoft.com/office/drawing/2014/main" id="{D7C1C694-AEDF-47E3-9C13-2D0896C01676}"/>
              </a:ext>
            </a:extLst>
          </p:cNvPr>
          <p:cNvSpPr>
            <a:spLocks noGrp="1"/>
          </p:cNvSpPr>
          <p:nvPr>
            <p:ph type="pic" idx="1"/>
          </p:nvPr>
        </p:nvSpPr>
        <p:spPr>
          <a:xfrm>
            <a:off x="4276130" y="1119082"/>
            <a:ext cx="5092065" cy="5523442"/>
          </a:xfrm>
        </p:spPr>
        <p:txBody>
          <a:bodyPr/>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endParaRPr lang="en-US"/>
          </a:p>
        </p:txBody>
      </p:sp>
      <p:sp>
        <p:nvSpPr>
          <p:cNvPr id="4" name="Text Placeholder 3">
            <a:extLst>
              <a:ext uri="{FF2B5EF4-FFF2-40B4-BE49-F238E27FC236}">
                <a16:creationId xmlns:a16="http://schemas.microsoft.com/office/drawing/2014/main" id="{77F5370B-4890-4296-8AF4-9923885C35CC}"/>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B8DC515E-7C42-403A-BBA4-E680EE4E4A9F}"/>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6" name="Footer Placeholder 5">
            <a:extLst>
              <a:ext uri="{FF2B5EF4-FFF2-40B4-BE49-F238E27FC236}">
                <a16:creationId xmlns:a16="http://schemas.microsoft.com/office/drawing/2014/main" id="{30B2F125-6A32-421F-B4D3-8E8D300E3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461EF9-7B6D-4660-9911-52D86F0C5699}"/>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21423203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2672-D278-4F4A-A098-D107A17F1E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D8108D-6254-45C0-A169-B3300E2382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636C33-C360-40CA-A3CD-C9BCBA8ACCE6}"/>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5" name="Footer Placeholder 4">
            <a:extLst>
              <a:ext uri="{FF2B5EF4-FFF2-40B4-BE49-F238E27FC236}">
                <a16:creationId xmlns:a16="http://schemas.microsoft.com/office/drawing/2014/main" id="{ACCB4F3B-01C6-4359-9EC6-FBC8627DA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3A25FB-598D-42DA-AB2B-EDF59CCF59E8}"/>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6347063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1C401B-F765-4E89-9DC8-27E9C122AF8A}"/>
              </a:ext>
            </a:extLst>
          </p:cNvPr>
          <p:cNvSpPr>
            <a:spLocks noGrp="1"/>
          </p:cNvSpPr>
          <p:nvPr>
            <p:ph type="title" orient="vert"/>
          </p:nvPr>
        </p:nvSpPr>
        <p:spPr>
          <a:xfrm>
            <a:off x="7198042" y="413808"/>
            <a:ext cx="2168843" cy="658675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842BC2-D8CB-4BBE-8B20-95C72E90F69B}"/>
              </a:ext>
            </a:extLst>
          </p:cNvPr>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6895B4-487C-4AD3-9B04-3607713B3C24}"/>
              </a:ext>
            </a:extLst>
          </p:cNvPr>
          <p:cNvSpPr>
            <a:spLocks noGrp="1"/>
          </p:cNvSpPr>
          <p:nvPr>
            <p:ph type="dt" sz="half" idx="10"/>
          </p:nvPr>
        </p:nvSpPr>
        <p:spPr/>
        <p:txBody>
          <a:bodyPr/>
          <a:lstStyle/>
          <a:p>
            <a:fld id="{C82F8E1D-2EF3-4E96-AB88-D49F10C972ED}" type="datetimeFigureOut">
              <a:rPr lang="en-US" smtClean="0"/>
              <a:t>12/2/2025</a:t>
            </a:fld>
            <a:endParaRPr lang="en-US"/>
          </a:p>
        </p:txBody>
      </p:sp>
      <p:sp>
        <p:nvSpPr>
          <p:cNvPr id="5" name="Footer Placeholder 4">
            <a:extLst>
              <a:ext uri="{FF2B5EF4-FFF2-40B4-BE49-F238E27FC236}">
                <a16:creationId xmlns:a16="http://schemas.microsoft.com/office/drawing/2014/main" id="{FA397D3C-393E-4E94-963A-19C83BB99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CBDB6-9DC4-48E2-9610-F8A487905BE6}"/>
              </a:ext>
            </a:extLst>
          </p:cNvPr>
          <p:cNvSpPr>
            <a:spLocks noGrp="1"/>
          </p:cNvSpPr>
          <p:nvPr>
            <p:ph type="sldNum" sz="quarter" idx="12"/>
          </p:nvPr>
        </p:nvSpPr>
        <p:spPr/>
        <p:txBody>
          <a:bodyPr/>
          <a:lstStyle/>
          <a:p>
            <a:fld id="{6F8D3426-4602-4636-8EB8-FAF9FD21ED48}" type="slidenum">
              <a:rPr lang="en-US" smtClean="0"/>
              <a:t>‹#›</a:t>
            </a:fld>
            <a:endParaRPr lang="en-US"/>
          </a:p>
        </p:txBody>
      </p:sp>
    </p:spTree>
    <p:extLst>
      <p:ext uri="{BB962C8B-B14F-4D97-AF65-F5344CB8AC3E}">
        <p14:creationId xmlns:p14="http://schemas.microsoft.com/office/powerpoint/2010/main" val="1928471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A67FFD58-B7CB-4687-B046-8CE6F29ECF8D}" type="datetime1">
              <a:rPr lang="en-US" smtClean="0"/>
              <a:t>12/2/2025</a:t>
            </a:fld>
            <a:endParaRPr lang="en-US"/>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236ED5DE-22B7-41E7-A943-79814E858A13}" type="slidenum">
              <a:rPr lang="en-US" smtClean="0"/>
              <a:t>‹#›</a:t>
            </a:fld>
            <a:endParaRPr lang="en-US"/>
          </a:p>
        </p:txBody>
      </p:sp>
    </p:spTree>
    <p:extLst>
      <p:ext uri="{BB962C8B-B14F-4D97-AF65-F5344CB8AC3E}">
        <p14:creationId xmlns:p14="http://schemas.microsoft.com/office/powerpoint/2010/main" val="17091785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1005840" rtl="0" eaLnBrk="1" latinLnBrk="0" hangingPunct="1">
        <a:lnSpc>
          <a:spcPct val="90000"/>
        </a:lnSpc>
        <a:spcBef>
          <a:spcPct val="0"/>
        </a:spcBef>
        <a:buNone/>
        <a:defRPr sz="484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02920" y="310896"/>
            <a:ext cx="9052560" cy="124358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02920" y="1787652"/>
            <a:ext cx="9052560"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428272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02920" y="310896"/>
            <a:ext cx="905256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02920" y="1787652"/>
            <a:ext cx="905256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19856" y="7228332"/>
            <a:ext cx="3218688"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a:xfrm>
            <a:off x="7242048" y="7228332"/>
            <a:ext cx="2313432"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8017674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Lst>
  <p:txStyles>
    <p:titleStyle>
      <a:lvl1pPr>
        <a:defRPr>
          <a:latin typeface="+mj-lt"/>
          <a:ea typeface="+mj-ea"/>
          <a:cs typeface="+mj-cs"/>
        </a:defRPr>
      </a:lvl1pPr>
    </p:titleStyle>
    <p:bodyStyle>
      <a:lvl1pPr marL="0">
        <a:defRPr>
          <a:latin typeface="+mn-lt"/>
          <a:ea typeface="+mn-ea"/>
          <a:cs typeface="+mn-cs"/>
        </a:defRPr>
      </a:lvl1pPr>
      <a:lvl2pPr marL="591674">
        <a:defRPr>
          <a:latin typeface="+mn-lt"/>
          <a:ea typeface="+mn-ea"/>
          <a:cs typeface="+mn-cs"/>
        </a:defRPr>
      </a:lvl2pPr>
      <a:lvl3pPr marL="1183348">
        <a:defRPr>
          <a:latin typeface="+mn-lt"/>
          <a:ea typeface="+mn-ea"/>
          <a:cs typeface="+mn-cs"/>
        </a:defRPr>
      </a:lvl3pPr>
      <a:lvl4pPr marL="1775022">
        <a:defRPr>
          <a:latin typeface="+mn-lt"/>
          <a:ea typeface="+mn-ea"/>
          <a:cs typeface="+mn-cs"/>
        </a:defRPr>
      </a:lvl4pPr>
      <a:lvl5pPr marL="2366696">
        <a:defRPr>
          <a:latin typeface="+mn-lt"/>
          <a:ea typeface="+mn-ea"/>
          <a:cs typeface="+mn-cs"/>
        </a:defRPr>
      </a:lvl5pPr>
      <a:lvl6pPr marL="2958370">
        <a:defRPr>
          <a:latin typeface="+mn-lt"/>
          <a:ea typeface="+mn-ea"/>
          <a:cs typeface="+mn-cs"/>
        </a:defRPr>
      </a:lvl6pPr>
      <a:lvl7pPr marL="3550044">
        <a:defRPr>
          <a:latin typeface="+mn-lt"/>
          <a:ea typeface="+mn-ea"/>
          <a:cs typeface="+mn-cs"/>
        </a:defRPr>
      </a:lvl7pPr>
      <a:lvl8pPr marL="4141718">
        <a:defRPr>
          <a:latin typeface="+mn-lt"/>
          <a:ea typeface="+mn-ea"/>
          <a:cs typeface="+mn-cs"/>
        </a:defRPr>
      </a:lvl8pPr>
      <a:lvl9pPr marL="4733392">
        <a:defRPr>
          <a:latin typeface="+mn-lt"/>
          <a:ea typeface="+mn-ea"/>
          <a:cs typeface="+mn-cs"/>
        </a:defRPr>
      </a:lvl9pPr>
    </p:bodyStyle>
    <p:otherStyle>
      <a:lvl1pPr marL="0">
        <a:defRPr>
          <a:latin typeface="+mn-lt"/>
          <a:ea typeface="+mn-ea"/>
          <a:cs typeface="+mn-cs"/>
        </a:defRPr>
      </a:lvl1pPr>
      <a:lvl2pPr marL="591674">
        <a:defRPr>
          <a:latin typeface="+mn-lt"/>
          <a:ea typeface="+mn-ea"/>
          <a:cs typeface="+mn-cs"/>
        </a:defRPr>
      </a:lvl2pPr>
      <a:lvl3pPr marL="1183348">
        <a:defRPr>
          <a:latin typeface="+mn-lt"/>
          <a:ea typeface="+mn-ea"/>
          <a:cs typeface="+mn-cs"/>
        </a:defRPr>
      </a:lvl3pPr>
      <a:lvl4pPr marL="1775022">
        <a:defRPr>
          <a:latin typeface="+mn-lt"/>
          <a:ea typeface="+mn-ea"/>
          <a:cs typeface="+mn-cs"/>
        </a:defRPr>
      </a:lvl4pPr>
      <a:lvl5pPr marL="2366696">
        <a:defRPr>
          <a:latin typeface="+mn-lt"/>
          <a:ea typeface="+mn-ea"/>
          <a:cs typeface="+mn-cs"/>
        </a:defRPr>
      </a:lvl5pPr>
      <a:lvl6pPr marL="2958370">
        <a:defRPr>
          <a:latin typeface="+mn-lt"/>
          <a:ea typeface="+mn-ea"/>
          <a:cs typeface="+mn-cs"/>
        </a:defRPr>
      </a:lvl6pPr>
      <a:lvl7pPr marL="3550044">
        <a:defRPr>
          <a:latin typeface="+mn-lt"/>
          <a:ea typeface="+mn-ea"/>
          <a:cs typeface="+mn-cs"/>
        </a:defRPr>
      </a:lvl7pPr>
      <a:lvl8pPr marL="4141718">
        <a:defRPr>
          <a:latin typeface="+mn-lt"/>
          <a:ea typeface="+mn-ea"/>
          <a:cs typeface="+mn-cs"/>
        </a:defRPr>
      </a:lvl8pPr>
      <a:lvl9pPr marL="4733392">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2366772" y="1005839"/>
            <a:ext cx="7252970" cy="18415"/>
          </a:xfrm>
          <a:custGeom>
            <a:avLst/>
            <a:gdLst/>
            <a:ahLst/>
            <a:cxnLst/>
            <a:rect l="l" t="t" r="r" b="b"/>
            <a:pathLst>
              <a:path w="7252970" h="18415">
                <a:moveTo>
                  <a:pt x="7252716" y="0"/>
                </a:moveTo>
                <a:lnTo>
                  <a:pt x="0" y="0"/>
                </a:lnTo>
                <a:lnTo>
                  <a:pt x="0" y="18288"/>
                </a:lnTo>
                <a:lnTo>
                  <a:pt x="7252716" y="18288"/>
                </a:lnTo>
                <a:lnTo>
                  <a:pt x="7252716" y="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502920" y="310896"/>
            <a:ext cx="9052560" cy="124358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502920" y="1787652"/>
            <a:ext cx="9052560"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12/2/2025</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636043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B758A6-07BD-4C4A-A864-A044F8F2B500}"/>
              </a:ext>
            </a:extLst>
          </p:cNvPr>
          <p:cNvSpPr>
            <a:spLocks noGrp="1"/>
          </p:cNvSpPr>
          <p:nvPr>
            <p:ph type="title"/>
          </p:nvPr>
        </p:nvSpPr>
        <p:spPr>
          <a:xfrm>
            <a:off x="691515" y="413809"/>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9B28AF-FBC5-46F9-B684-4473F490D2C6}"/>
              </a:ext>
            </a:extLst>
          </p:cNvPr>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564602-CD8A-4106-AC53-5F4D531B7622}"/>
              </a:ext>
            </a:extLst>
          </p:cNvPr>
          <p:cNvSpPr>
            <a:spLocks noGrp="1"/>
          </p:cNvSpPr>
          <p:nvPr>
            <p:ph type="dt" sz="half" idx="2"/>
          </p:nvPr>
        </p:nvSpPr>
        <p:spPr>
          <a:xfrm>
            <a:off x="691515" y="7203864"/>
            <a:ext cx="2263140"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0EE6D701-701F-43AB-9088-C6AFBE65DF4D}" type="datetime1">
              <a:rPr lang="en-US" smtClean="0"/>
              <a:t>12/2/2025</a:t>
            </a:fld>
            <a:endParaRPr lang="en-US"/>
          </a:p>
        </p:txBody>
      </p:sp>
      <p:sp>
        <p:nvSpPr>
          <p:cNvPr id="5" name="Footer Placeholder 4">
            <a:extLst>
              <a:ext uri="{FF2B5EF4-FFF2-40B4-BE49-F238E27FC236}">
                <a16:creationId xmlns:a16="http://schemas.microsoft.com/office/drawing/2014/main" id="{C37F6D6F-76D7-48B4-B63F-69F70B72550B}"/>
              </a:ext>
            </a:extLst>
          </p:cNvPr>
          <p:cNvSpPr>
            <a:spLocks noGrp="1"/>
          </p:cNvSpPr>
          <p:nvPr>
            <p:ph type="ftr" sz="quarter" idx="3"/>
          </p:nvPr>
        </p:nvSpPr>
        <p:spPr>
          <a:xfrm>
            <a:off x="3331845" y="7203864"/>
            <a:ext cx="339471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6A45904-5CE8-4850-B8A6-401D1146F10D}"/>
              </a:ext>
            </a:extLst>
          </p:cNvPr>
          <p:cNvSpPr>
            <a:spLocks noGrp="1"/>
          </p:cNvSpPr>
          <p:nvPr>
            <p:ph type="sldNum" sz="quarter" idx="4"/>
          </p:nvPr>
        </p:nvSpPr>
        <p:spPr>
          <a:xfrm>
            <a:off x="7103745" y="7203864"/>
            <a:ext cx="2263140"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FD42D14B-580D-4DCE-9CD7-DE720A294473}" type="slidenum">
              <a:rPr lang="en-US" smtClean="0"/>
              <a:t>‹#›</a:t>
            </a:fld>
            <a:endParaRPr lang="en-US"/>
          </a:p>
        </p:txBody>
      </p:sp>
    </p:spTree>
    <p:extLst>
      <p:ext uri="{BB962C8B-B14F-4D97-AF65-F5344CB8AC3E}">
        <p14:creationId xmlns:p14="http://schemas.microsoft.com/office/powerpoint/2010/main" val="73977415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ftr="0" dt="0"/>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47FD17-7C5E-4AD0-BE38-64D9C04B0F97}"/>
              </a:ext>
            </a:extLst>
          </p:cNvPr>
          <p:cNvSpPr>
            <a:spLocks noGrp="1"/>
          </p:cNvSpPr>
          <p:nvPr>
            <p:ph type="title"/>
          </p:nvPr>
        </p:nvSpPr>
        <p:spPr>
          <a:xfrm>
            <a:off x="691515" y="413809"/>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19C81F-FD31-4F0E-998E-53AB436E6817}"/>
              </a:ext>
            </a:extLst>
          </p:cNvPr>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E3608-8D06-46FC-AB30-5BC86AE4C9D2}"/>
              </a:ext>
            </a:extLst>
          </p:cNvPr>
          <p:cNvSpPr>
            <a:spLocks noGrp="1"/>
          </p:cNvSpPr>
          <p:nvPr>
            <p:ph type="dt" sz="half" idx="2"/>
          </p:nvPr>
        </p:nvSpPr>
        <p:spPr>
          <a:xfrm>
            <a:off x="691515" y="7203864"/>
            <a:ext cx="2263140"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C82F8E1D-2EF3-4E96-AB88-D49F10C972ED}" type="datetimeFigureOut">
              <a:rPr lang="en-US" smtClean="0"/>
              <a:t>12/2/2025</a:t>
            </a:fld>
            <a:endParaRPr lang="en-US"/>
          </a:p>
        </p:txBody>
      </p:sp>
      <p:sp>
        <p:nvSpPr>
          <p:cNvPr id="5" name="Footer Placeholder 4">
            <a:extLst>
              <a:ext uri="{FF2B5EF4-FFF2-40B4-BE49-F238E27FC236}">
                <a16:creationId xmlns:a16="http://schemas.microsoft.com/office/drawing/2014/main" id="{A542DE40-D78D-478B-8948-23F96B96ED21}"/>
              </a:ext>
            </a:extLst>
          </p:cNvPr>
          <p:cNvSpPr>
            <a:spLocks noGrp="1"/>
          </p:cNvSpPr>
          <p:nvPr>
            <p:ph type="ftr" sz="quarter" idx="3"/>
          </p:nvPr>
        </p:nvSpPr>
        <p:spPr>
          <a:xfrm>
            <a:off x="3331845" y="7203864"/>
            <a:ext cx="339471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618479-35AC-454C-92DF-A718CE0C605A}"/>
              </a:ext>
            </a:extLst>
          </p:cNvPr>
          <p:cNvSpPr>
            <a:spLocks noGrp="1"/>
          </p:cNvSpPr>
          <p:nvPr>
            <p:ph type="sldNum" sz="quarter" idx="4"/>
          </p:nvPr>
        </p:nvSpPr>
        <p:spPr>
          <a:xfrm>
            <a:off x="7103745" y="7203864"/>
            <a:ext cx="2263140"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6F8D3426-4602-4636-8EB8-FAF9FD21ED48}" type="slidenum">
              <a:rPr lang="en-US" smtClean="0"/>
              <a:t>‹#›</a:t>
            </a:fld>
            <a:endParaRPr lang="en-US"/>
          </a:p>
        </p:txBody>
      </p:sp>
    </p:spTree>
    <p:extLst>
      <p:ext uri="{BB962C8B-B14F-4D97-AF65-F5344CB8AC3E}">
        <p14:creationId xmlns:p14="http://schemas.microsoft.com/office/powerpoint/2010/main" val="249539091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6.png"/><Relationship Id="rId1" Type="http://schemas.openxmlformats.org/officeDocument/2006/relationships/slideLayout" Target="../slideLayouts/slideLayout44.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257300" y="4441495"/>
            <a:ext cx="7543799" cy="1785104"/>
          </a:xfrm>
          <a:prstGeom prst="rect">
            <a:avLst/>
          </a:prstGeom>
          <a:noFill/>
        </p:spPr>
        <p:txBody>
          <a:bodyPr wrap="square" lIns="91440" tIns="45720" rIns="91440" bIns="45720" rtlCol="0" anchor="t">
            <a:spAutoFit/>
          </a:bodyPr>
          <a:lstStyle/>
          <a:p>
            <a:pPr algn="ctr"/>
            <a:r>
              <a:rPr lang="en-US" sz="3300" b="1">
                <a:latin typeface="Arial" panose="020B0604020202020204" pitchFamily="34" charset="0"/>
                <a:cs typeface="Arial" panose="020B0604020202020204" pitchFamily="34" charset="0"/>
              </a:rPr>
              <a:t>Liberty Middle School </a:t>
            </a:r>
            <a:br>
              <a:rPr lang="en-US" sz="3300" b="1">
                <a:latin typeface="Arial" panose="020B0604020202020204" pitchFamily="34" charset="0"/>
                <a:cs typeface="Arial" panose="020B0604020202020204" pitchFamily="34" charset="0"/>
              </a:rPr>
            </a:br>
            <a:r>
              <a:rPr lang="en-US" sz="4400" b="1">
                <a:latin typeface="Arial" panose="020B0604020202020204" pitchFamily="34" charset="0"/>
                <a:cs typeface="Arial" panose="020B0604020202020204" pitchFamily="34" charset="0"/>
              </a:rPr>
              <a:t>Campus Improvement Plan</a:t>
            </a:r>
            <a:endParaRPr lang="en-US" sz="3300" b="1">
              <a:latin typeface="Arial" panose="020B0604020202020204" pitchFamily="34" charset="0"/>
              <a:cs typeface="Arial" panose="020B0604020202020204" pitchFamily="34" charset="0"/>
            </a:endParaRPr>
          </a:p>
          <a:p>
            <a:pPr algn="ctr"/>
            <a:r>
              <a:rPr lang="en-US" sz="3300" b="1">
                <a:latin typeface="Arial"/>
                <a:cs typeface="Arial"/>
              </a:rPr>
              <a:t>2025-2026</a:t>
            </a:r>
            <a:endParaRPr lang="en-US" sz="3300" b="1">
              <a:latin typeface="Arial" panose="020B0604020202020204" pitchFamily="34" charset="0"/>
              <a:cs typeface="Arial" panose="020B0604020202020204" pitchFamily="34" charset="0"/>
            </a:endParaRPr>
          </a:p>
        </p:txBody>
      </p:sp>
      <p:pic>
        <p:nvPicPr>
          <p:cNvPr id="13" name="Picture 12" descr="theme psja multicolor cubes tm-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7395" y="2020328"/>
            <a:ext cx="4045038" cy="1310577"/>
          </a:xfrm>
          <a:prstGeom prst="rect">
            <a:avLst/>
          </a:prstGeom>
        </p:spPr>
      </p:pic>
      <p:grpSp>
        <p:nvGrpSpPr>
          <p:cNvPr id="14" name="Group 13"/>
          <p:cNvGrpSpPr/>
          <p:nvPr/>
        </p:nvGrpSpPr>
        <p:grpSpPr>
          <a:xfrm>
            <a:off x="113915" y="114431"/>
            <a:ext cx="9847208" cy="507383"/>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16" name="Title 1"/>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485" spc="248">
                  <a:solidFill>
                    <a:schemeClr val="bg1"/>
                  </a:solidFill>
                  <a:latin typeface="Gill Sans"/>
                  <a:cs typeface="Gill Sans"/>
                </a:rPr>
                <a:t>PHARR-SAN JUAN-ALAMO INDEPENDENT SCHOOL DISTRICT</a:t>
              </a:r>
            </a:p>
          </p:txBody>
        </p:sp>
      </p:grpSp>
      <p:sp>
        <p:nvSpPr>
          <p:cNvPr id="3" name="TextBox 2"/>
          <p:cNvSpPr txBox="1"/>
          <p:nvPr/>
        </p:nvSpPr>
        <p:spPr>
          <a:xfrm>
            <a:off x="4812424" y="5440483"/>
            <a:ext cx="4201116" cy="320857"/>
          </a:xfrm>
          <a:prstGeom prst="rect">
            <a:avLst/>
          </a:prstGeom>
          <a:noFill/>
        </p:spPr>
        <p:txBody>
          <a:bodyPr wrap="square" rtlCol="0">
            <a:spAutoFit/>
          </a:bodyPr>
          <a:lstStyle/>
          <a:p>
            <a:r>
              <a:rPr lang="en-US" sz="1485"/>
              <a:t> </a:t>
            </a:r>
          </a:p>
        </p:txBody>
      </p:sp>
      <p:sp>
        <p:nvSpPr>
          <p:cNvPr id="5" name="Slide Number Placeholder 4">
            <a:extLst>
              <a:ext uri="{FF2B5EF4-FFF2-40B4-BE49-F238E27FC236}">
                <a16:creationId xmlns:a16="http://schemas.microsoft.com/office/drawing/2014/main" id="{ED471AA8-C425-4363-A03B-144693F24E71}"/>
              </a:ext>
            </a:extLst>
          </p:cNvPr>
          <p:cNvSpPr>
            <a:spLocks noGrp="1"/>
          </p:cNvSpPr>
          <p:nvPr>
            <p:ph type="sldNum" sz="quarter" idx="12"/>
          </p:nvPr>
        </p:nvSpPr>
        <p:spPr/>
        <p:txBody>
          <a:bodyPr/>
          <a:lstStyle/>
          <a:p>
            <a:fld id="{236ED5DE-22B7-41E7-A943-79814E858A13}" type="slidenum">
              <a:rPr lang="en-US" smtClean="0"/>
              <a:t>1</a:t>
            </a:fld>
            <a:endParaRPr lang="en-US"/>
          </a:p>
        </p:txBody>
      </p:sp>
      <p:pic>
        <p:nvPicPr>
          <p:cNvPr id="1026" name="Picture 2" descr="LMS">
            <a:extLst>
              <a:ext uri="{FF2B5EF4-FFF2-40B4-BE49-F238E27FC236}">
                <a16:creationId xmlns:a16="http://schemas.microsoft.com/office/drawing/2014/main" id="{20D321B5-DD5A-49B5-BB0A-14BF123689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502" y="1680250"/>
            <a:ext cx="3768630" cy="2431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100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801E-2C79-0115-2AD1-30374ECA873C}"/>
              </a:ext>
            </a:extLst>
          </p:cNvPr>
          <p:cNvSpPr>
            <a:spLocks noGrp="1"/>
          </p:cNvSpPr>
          <p:nvPr>
            <p:ph type="title"/>
          </p:nvPr>
        </p:nvSpPr>
        <p:spPr>
          <a:xfrm>
            <a:off x="141514" y="413810"/>
            <a:ext cx="9688285" cy="1502305"/>
          </a:xfrm>
        </p:spPr>
        <p:txBody>
          <a:bodyPr/>
          <a:lstStyle/>
          <a:p>
            <a:pPr algn="ctr"/>
            <a:r>
              <a:rPr lang="en-US" sz="4800">
                <a:latin typeface="Arial"/>
                <a:cs typeface="Arial"/>
              </a:rPr>
              <a:t>PSJA 2025 -2026 School Board</a:t>
            </a:r>
            <a:endParaRPr lang="es-MX" sz="4800">
              <a:latin typeface="Arial"/>
              <a:cs typeface="Arial"/>
            </a:endParaRPr>
          </a:p>
        </p:txBody>
      </p:sp>
      <p:sp>
        <p:nvSpPr>
          <p:cNvPr id="3" name="Content Placeholder 2">
            <a:extLst>
              <a:ext uri="{FF2B5EF4-FFF2-40B4-BE49-F238E27FC236}">
                <a16:creationId xmlns:a16="http://schemas.microsoft.com/office/drawing/2014/main" id="{2BA53092-7117-5177-B93C-FFDBE20D3023}"/>
              </a:ext>
            </a:extLst>
          </p:cNvPr>
          <p:cNvSpPr>
            <a:spLocks noGrp="1"/>
          </p:cNvSpPr>
          <p:nvPr>
            <p:ph idx="1"/>
          </p:nvPr>
        </p:nvSpPr>
        <p:spPr/>
        <p:txBody>
          <a:bodyPr vert="horz" lIns="91440" tIns="45720" rIns="91440" bIns="45720" rtlCol="0" anchor="t">
            <a:normAutofit/>
          </a:bodyPr>
          <a:lstStyle/>
          <a:p>
            <a:pPr marL="0" indent="0">
              <a:buNone/>
            </a:pPr>
            <a:endParaRPr lang="es-MX" sz="3200">
              <a:solidFill>
                <a:srgbClr val="000000"/>
              </a:solidFill>
              <a:latin typeface="+mn-lt"/>
              <a:cs typeface="Arial"/>
            </a:endParaRPr>
          </a:p>
          <a:p>
            <a:pPr marL="0" indent="0" algn="l">
              <a:buNone/>
            </a:pPr>
            <a:r>
              <a:rPr lang="es-MX" sz="3200" i="0">
                <a:solidFill>
                  <a:srgbClr val="000000"/>
                </a:solidFill>
                <a:effectLst/>
                <a:latin typeface="+mn-lt"/>
                <a:cs typeface="Arial"/>
              </a:rPr>
              <a:t>Dr. Cynthia Gutierrez</a:t>
            </a:r>
            <a:endParaRPr lang="es-MX" sz="3200" i="0">
              <a:solidFill>
                <a:srgbClr val="4A4A4A"/>
              </a:solidFill>
              <a:effectLst/>
              <a:latin typeface="+mn-lt"/>
              <a:ea typeface="Calibri" panose="020F0502020204030204"/>
            </a:endParaRPr>
          </a:p>
          <a:p>
            <a:pPr marL="0" indent="0" algn="l">
              <a:buNone/>
            </a:pPr>
            <a:r>
              <a:rPr lang="pt-BR" sz="3200">
                <a:solidFill>
                  <a:srgbClr val="000000"/>
                </a:solidFill>
                <a:latin typeface="+mn-lt"/>
                <a:cs typeface="Arial"/>
              </a:rPr>
              <a:t>Carlos G. Villegas Jr.</a:t>
            </a:r>
            <a:r>
              <a:rPr lang="pt-BR" sz="3200" i="0">
                <a:solidFill>
                  <a:srgbClr val="000000"/>
                </a:solidFill>
                <a:effectLst/>
                <a:latin typeface="+mn-lt"/>
                <a:cs typeface="Arial"/>
              </a:rPr>
              <a:t> </a:t>
            </a:r>
            <a:endParaRPr lang="pt-BR" sz="3200" i="0">
              <a:solidFill>
                <a:srgbClr val="595959"/>
              </a:solidFill>
              <a:effectLst/>
              <a:latin typeface="+mn-lt"/>
              <a:ea typeface="Calibri"/>
            </a:endParaRPr>
          </a:p>
          <a:p>
            <a:pPr marL="0" indent="0" algn="l">
              <a:buNone/>
            </a:pPr>
            <a:r>
              <a:rPr lang="pt-BR" sz="3200" i="0">
                <a:solidFill>
                  <a:srgbClr val="000000"/>
                </a:solidFill>
                <a:effectLst/>
                <a:latin typeface="+mn-lt"/>
                <a:cs typeface="Arial"/>
              </a:rPr>
              <a:t>Diana Serna </a:t>
            </a:r>
            <a:endParaRPr lang="pt-BR" sz="3200" i="0">
              <a:solidFill>
                <a:srgbClr val="595959"/>
              </a:solidFill>
              <a:effectLst/>
              <a:latin typeface="+mn-lt"/>
              <a:ea typeface="Calibri"/>
              <a:cs typeface="Arial"/>
            </a:endParaRPr>
          </a:p>
          <a:p>
            <a:pPr marL="0" indent="0" algn="l">
              <a:buNone/>
            </a:pPr>
            <a:r>
              <a:rPr lang="pt-BR" sz="3200" i="0">
                <a:solidFill>
                  <a:srgbClr val="000000"/>
                </a:solidFill>
                <a:effectLst/>
                <a:latin typeface="+mn-lt"/>
                <a:cs typeface="Arial"/>
              </a:rPr>
              <a:t>Yolanda Castillo </a:t>
            </a:r>
            <a:endParaRPr lang="pt-BR" sz="3200" i="0">
              <a:solidFill>
                <a:srgbClr val="595959"/>
              </a:solidFill>
              <a:effectLst/>
              <a:latin typeface="+mn-lt"/>
              <a:ea typeface="Calibri"/>
              <a:cs typeface="Arial"/>
            </a:endParaRPr>
          </a:p>
          <a:p>
            <a:pPr marL="0" indent="0" algn="l">
              <a:buNone/>
            </a:pPr>
            <a:r>
              <a:rPr lang="en-US" sz="3200" i="0">
                <a:solidFill>
                  <a:srgbClr val="000000"/>
                </a:solidFill>
                <a:effectLst/>
                <a:latin typeface="+mn-lt"/>
                <a:cs typeface="Arial"/>
              </a:rPr>
              <a:t>Ricardo Rodriguez</a:t>
            </a:r>
            <a:endParaRPr lang="es-MX" sz="3200" i="0">
              <a:solidFill>
                <a:srgbClr val="000000"/>
              </a:solidFill>
              <a:effectLst/>
              <a:latin typeface="+mn-lt"/>
              <a:ea typeface="Calibri"/>
              <a:cs typeface="Arial"/>
            </a:endParaRPr>
          </a:p>
          <a:p>
            <a:pPr marL="0" indent="0" algn="l">
              <a:buNone/>
            </a:pPr>
            <a:r>
              <a:rPr lang="es-MX" sz="3200" i="0">
                <a:solidFill>
                  <a:srgbClr val="000000"/>
                </a:solidFill>
                <a:effectLst/>
                <a:latin typeface="+mn-lt"/>
                <a:cs typeface="Arial"/>
              </a:rPr>
              <a:t>Griselda Quintanilla</a:t>
            </a:r>
          </a:p>
          <a:p>
            <a:pPr marL="0" indent="0" algn="l">
              <a:buNone/>
            </a:pPr>
            <a:r>
              <a:rPr lang="es-MX" sz="3200">
                <a:solidFill>
                  <a:srgbClr val="000000"/>
                </a:solidFill>
                <a:latin typeface="+mn-lt"/>
                <a:cs typeface="Arial"/>
              </a:rPr>
              <a:t>Ramona </a:t>
            </a:r>
            <a:r>
              <a:rPr lang="es-MX" sz="3200" err="1">
                <a:solidFill>
                  <a:srgbClr val="000000"/>
                </a:solidFill>
                <a:latin typeface="+mn-lt"/>
                <a:cs typeface="Arial"/>
              </a:rPr>
              <a:t>Barron</a:t>
            </a:r>
            <a:r>
              <a:rPr lang="es-MX" sz="3200" i="0">
                <a:solidFill>
                  <a:srgbClr val="000000"/>
                </a:solidFill>
                <a:effectLst/>
                <a:latin typeface="+mn-lt"/>
                <a:cs typeface="Arial"/>
              </a:rPr>
              <a:t> </a:t>
            </a:r>
            <a:endParaRPr lang="es-MX" sz="3200" i="0">
              <a:solidFill>
                <a:srgbClr val="595959"/>
              </a:solidFill>
              <a:effectLst/>
              <a:latin typeface="+mn-lt"/>
              <a:cs typeface="Arial"/>
            </a:endParaRPr>
          </a:p>
          <a:p>
            <a:pPr algn="l">
              <a:buFont typeface="Arial" panose="020B0604020202020204" pitchFamily="34" charset="0"/>
              <a:buChar char="•"/>
            </a:pPr>
            <a:endParaRPr lang="es-MX" b="0" i="0">
              <a:solidFill>
                <a:srgbClr val="4A4A4A"/>
              </a:solidFill>
              <a:effectLst/>
              <a:latin typeface="Open Sans" panose="020B0606030504020204" pitchFamily="34" charset="0"/>
            </a:endParaRPr>
          </a:p>
          <a:p>
            <a:pPr algn="l">
              <a:buFont typeface="Arial" panose="020B0604020202020204" pitchFamily="34" charset="0"/>
              <a:buChar char="•"/>
            </a:pPr>
            <a:endParaRPr lang="es-MX" b="0" i="0">
              <a:solidFill>
                <a:srgbClr val="4A4A4A"/>
              </a:solidFill>
              <a:effectLst/>
              <a:latin typeface="Open Sans" panose="020B0606030504020204" pitchFamily="34" charset="0"/>
            </a:endParaRPr>
          </a:p>
          <a:p>
            <a:pPr algn="l">
              <a:buFont typeface="Arial" panose="020B0604020202020204" pitchFamily="34" charset="0"/>
              <a:buChar char="•"/>
            </a:pPr>
            <a:endParaRPr lang="pt-BR" b="1" i="0">
              <a:solidFill>
                <a:srgbClr val="595959"/>
              </a:solidFill>
              <a:effectLst/>
              <a:latin typeface="Open Sans" panose="020B0606030504020204" pitchFamily="34" charset="0"/>
            </a:endParaRPr>
          </a:p>
          <a:p>
            <a:pPr algn="l">
              <a:buFont typeface="Arial" panose="020B0604020202020204" pitchFamily="34" charset="0"/>
              <a:buChar char="•"/>
            </a:pPr>
            <a:endParaRPr lang="pt-BR" b="1" i="0">
              <a:solidFill>
                <a:srgbClr val="595959"/>
              </a:solidFill>
              <a:effectLst/>
              <a:latin typeface="Open Sans" panose="020B0606030504020204" pitchFamily="34" charset="0"/>
            </a:endParaRPr>
          </a:p>
          <a:p>
            <a:pPr algn="l">
              <a:buFont typeface="Arial" panose="020B0604020202020204" pitchFamily="34" charset="0"/>
              <a:buChar char="•"/>
            </a:pPr>
            <a:endParaRPr lang="pt-BR" b="1" i="0">
              <a:solidFill>
                <a:srgbClr val="595959"/>
              </a:solidFill>
              <a:effectLst/>
              <a:latin typeface="Open Sans" panose="020B0606030504020204" pitchFamily="34" charset="0"/>
            </a:endParaRPr>
          </a:p>
          <a:p>
            <a:pPr algn="l">
              <a:buFont typeface="Arial" panose="020B0604020202020204" pitchFamily="34" charset="0"/>
              <a:buChar char="•"/>
            </a:pPr>
            <a:endParaRPr lang="es-MX" b="0" i="0">
              <a:solidFill>
                <a:srgbClr val="4A4A4A"/>
              </a:solidFill>
              <a:effectLst/>
              <a:latin typeface="Open Sans" panose="020B0606030504020204" pitchFamily="34" charset="0"/>
            </a:endParaRPr>
          </a:p>
          <a:p>
            <a:endParaRPr lang="es-MX"/>
          </a:p>
        </p:txBody>
      </p:sp>
      <p:sp>
        <p:nvSpPr>
          <p:cNvPr id="4" name="Slide Number Placeholder 3">
            <a:extLst>
              <a:ext uri="{FF2B5EF4-FFF2-40B4-BE49-F238E27FC236}">
                <a16:creationId xmlns:a16="http://schemas.microsoft.com/office/drawing/2014/main" id="{72658383-8562-438E-E1B0-89F1695062A7}"/>
              </a:ext>
            </a:extLst>
          </p:cNvPr>
          <p:cNvSpPr>
            <a:spLocks noGrp="1"/>
          </p:cNvSpPr>
          <p:nvPr>
            <p:ph type="sldNum" sz="quarter" idx="12"/>
          </p:nvPr>
        </p:nvSpPr>
        <p:spPr/>
        <p:txBody>
          <a:bodyPr/>
          <a:lstStyle/>
          <a:p>
            <a:fld id="{236ED5DE-22B7-41E7-A943-79814E858A13}" type="slidenum">
              <a:rPr lang="en-US" smtClean="0"/>
              <a:t>2</a:t>
            </a:fld>
            <a:endParaRPr lang="en-US"/>
          </a:p>
        </p:txBody>
      </p:sp>
    </p:spTree>
    <p:extLst>
      <p:ext uri="{BB962C8B-B14F-4D97-AF65-F5344CB8AC3E}">
        <p14:creationId xmlns:p14="http://schemas.microsoft.com/office/powerpoint/2010/main" val="163933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9019-C443-E968-9641-1D33A3C0FD01}"/>
              </a:ext>
            </a:extLst>
          </p:cNvPr>
          <p:cNvSpPr>
            <a:spLocks noGrp="1"/>
          </p:cNvSpPr>
          <p:nvPr>
            <p:ph type="title"/>
          </p:nvPr>
        </p:nvSpPr>
        <p:spPr/>
        <p:txBody>
          <a:bodyPr/>
          <a:lstStyle/>
          <a:p>
            <a:r>
              <a:rPr lang="en-US"/>
              <a:t>Superintendent’s Cabinet</a:t>
            </a:r>
            <a:endParaRPr lang="es-MX"/>
          </a:p>
        </p:txBody>
      </p:sp>
      <p:sp>
        <p:nvSpPr>
          <p:cNvPr id="3" name="Content Placeholder 2">
            <a:extLst>
              <a:ext uri="{FF2B5EF4-FFF2-40B4-BE49-F238E27FC236}">
                <a16:creationId xmlns:a16="http://schemas.microsoft.com/office/drawing/2014/main" id="{3310D5F2-B913-2687-721D-B528FDB9F39D}"/>
              </a:ext>
            </a:extLst>
          </p:cNvPr>
          <p:cNvSpPr>
            <a:spLocks noGrp="1"/>
          </p:cNvSpPr>
          <p:nvPr>
            <p:ph idx="1"/>
          </p:nvPr>
        </p:nvSpPr>
        <p:spPr>
          <a:xfrm>
            <a:off x="272143" y="1916115"/>
            <a:ext cx="9653910" cy="5287750"/>
          </a:xfrm>
        </p:spPr>
        <p:txBody>
          <a:bodyPr vert="horz" lIns="91440" tIns="45720" rIns="91440" bIns="45720" rtlCol="0" anchor="t">
            <a:normAutofit/>
          </a:bodyPr>
          <a:lstStyle/>
          <a:p>
            <a:pPr algn="l">
              <a:buFont typeface="Arial" panose="020B0604020202020204" pitchFamily="34" charset="0"/>
              <a:buChar char="•"/>
            </a:pPr>
            <a:r>
              <a:rPr lang="en-US" sz="2800" i="0">
                <a:solidFill>
                  <a:srgbClr val="000000"/>
                </a:solidFill>
                <a:effectLst/>
                <a:latin typeface="+mn-lt"/>
              </a:rPr>
              <a:t>Dr. Alejandro Elias, </a:t>
            </a:r>
            <a:r>
              <a:rPr lang="en-US" sz="2800" i="0">
                <a:solidFill>
                  <a:srgbClr val="595959"/>
                </a:solidFill>
                <a:effectLst/>
                <a:latin typeface="+mn-lt"/>
              </a:rPr>
              <a:t>Superintendent of Schools</a:t>
            </a:r>
          </a:p>
          <a:p>
            <a:pPr algn="l">
              <a:buFont typeface="Arial" panose="020B0604020202020204" pitchFamily="34" charset="0"/>
              <a:buChar char="•"/>
            </a:pPr>
            <a:r>
              <a:rPr lang="es-MX" sz="2800" i="0">
                <a:solidFill>
                  <a:srgbClr val="333333"/>
                </a:solidFill>
                <a:effectLst/>
                <a:latin typeface="+mn-lt"/>
              </a:rPr>
              <a:t>Ranulfo </a:t>
            </a:r>
            <a:r>
              <a:rPr lang="es-MX" sz="2800" i="0" err="1">
                <a:solidFill>
                  <a:srgbClr val="333333"/>
                </a:solidFill>
                <a:effectLst/>
                <a:latin typeface="+mn-lt"/>
              </a:rPr>
              <a:t>Marquez</a:t>
            </a:r>
            <a:r>
              <a:rPr lang="es-MX" sz="2800" i="0">
                <a:solidFill>
                  <a:srgbClr val="333333"/>
                </a:solidFill>
                <a:effectLst/>
                <a:latin typeface="+mn-lt"/>
              </a:rPr>
              <a:t>, </a:t>
            </a:r>
            <a:r>
              <a:rPr lang="es-MX" sz="2800" i="1" err="1">
                <a:solidFill>
                  <a:srgbClr val="333333"/>
                </a:solidFill>
                <a:effectLst/>
                <a:latin typeface="+mn-lt"/>
              </a:rPr>
              <a:t>Assistant</a:t>
            </a:r>
            <a:r>
              <a:rPr lang="es-MX" sz="2800" i="1">
                <a:solidFill>
                  <a:srgbClr val="333333"/>
                </a:solidFill>
                <a:effectLst/>
                <a:latin typeface="+mn-lt"/>
              </a:rPr>
              <a:t> </a:t>
            </a:r>
            <a:r>
              <a:rPr lang="es-MX" sz="2800" i="1" err="1">
                <a:solidFill>
                  <a:srgbClr val="333333"/>
                </a:solidFill>
                <a:effectLst/>
                <a:latin typeface="+mn-lt"/>
              </a:rPr>
              <a:t>Superintendent</a:t>
            </a:r>
            <a:r>
              <a:rPr lang="es-MX" sz="2800" i="1">
                <a:solidFill>
                  <a:srgbClr val="333333"/>
                </a:solidFill>
                <a:effectLst/>
                <a:latin typeface="+mn-lt"/>
              </a:rPr>
              <a:t> </a:t>
            </a:r>
            <a:r>
              <a:rPr lang="es-MX" sz="2800" i="1" err="1">
                <a:solidFill>
                  <a:srgbClr val="333333"/>
                </a:solidFill>
                <a:effectLst/>
                <a:latin typeface="+mn-lt"/>
              </a:rPr>
              <a:t>for</a:t>
            </a:r>
            <a:r>
              <a:rPr lang="es-MX" sz="2800" i="1">
                <a:solidFill>
                  <a:srgbClr val="333333"/>
                </a:solidFill>
                <a:effectLst/>
                <a:latin typeface="+mn-lt"/>
              </a:rPr>
              <a:t> </a:t>
            </a:r>
            <a:r>
              <a:rPr lang="es-MX" sz="2800" i="1" err="1">
                <a:solidFill>
                  <a:srgbClr val="333333"/>
                </a:solidFill>
                <a:effectLst/>
                <a:latin typeface="+mn-lt"/>
              </a:rPr>
              <a:t>Academics</a:t>
            </a:r>
            <a:endParaRPr lang="en-US" sz="2800" i="0">
              <a:solidFill>
                <a:srgbClr val="595959"/>
              </a:solidFill>
              <a:effectLst/>
              <a:latin typeface="+mn-lt"/>
            </a:endParaRPr>
          </a:p>
          <a:p>
            <a:pPr algn="l"/>
            <a:r>
              <a:rPr lang="es-MX" sz="2800" i="0">
                <a:solidFill>
                  <a:srgbClr val="333333"/>
                </a:solidFill>
                <a:effectLst/>
                <a:latin typeface="+mn-lt"/>
              </a:rPr>
              <a:t>Rebecca Gonzales,</a:t>
            </a:r>
            <a:r>
              <a:rPr lang="es-MX" sz="2800" i="1">
                <a:solidFill>
                  <a:srgbClr val="333333"/>
                </a:solidFill>
                <a:effectLst/>
                <a:latin typeface="+mn-lt"/>
              </a:rPr>
              <a:t> </a:t>
            </a:r>
            <a:r>
              <a:rPr lang="es-MX" sz="2800" i="1" err="1">
                <a:solidFill>
                  <a:srgbClr val="333333"/>
                </a:solidFill>
                <a:effectLst/>
                <a:latin typeface="+mn-lt"/>
              </a:rPr>
              <a:t>Assistant</a:t>
            </a:r>
            <a:r>
              <a:rPr lang="es-MX" sz="2800" i="1">
                <a:solidFill>
                  <a:srgbClr val="333333"/>
                </a:solidFill>
                <a:effectLst/>
                <a:latin typeface="+mn-lt"/>
              </a:rPr>
              <a:t> </a:t>
            </a:r>
            <a:r>
              <a:rPr lang="es-MX" sz="2800" i="1" err="1">
                <a:solidFill>
                  <a:srgbClr val="333333"/>
                </a:solidFill>
                <a:effectLst/>
                <a:latin typeface="+mn-lt"/>
              </a:rPr>
              <a:t>Superintendent</a:t>
            </a:r>
            <a:r>
              <a:rPr lang="es-MX" sz="2800" i="1">
                <a:solidFill>
                  <a:srgbClr val="333333"/>
                </a:solidFill>
                <a:effectLst/>
                <a:latin typeface="+mn-lt"/>
              </a:rPr>
              <a:t> </a:t>
            </a:r>
            <a:r>
              <a:rPr lang="es-MX" sz="2800" i="1" err="1">
                <a:solidFill>
                  <a:srgbClr val="333333"/>
                </a:solidFill>
                <a:effectLst/>
                <a:latin typeface="+mn-lt"/>
              </a:rPr>
              <a:t>for</a:t>
            </a:r>
            <a:r>
              <a:rPr lang="es-MX" sz="2800" i="1">
                <a:solidFill>
                  <a:srgbClr val="333333"/>
                </a:solidFill>
                <a:effectLst/>
                <a:latin typeface="+mn-lt"/>
              </a:rPr>
              <a:t> </a:t>
            </a:r>
            <a:r>
              <a:rPr lang="es-MX" sz="2800" i="1" err="1">
                <a:solidFill>
                  <a:srgbClr val="333333"/>
                </a:solidFill>
                <a:effectLst/>
                <a:latin typeface="+mn-lt"/>
              </a:rPr>
              <a:t>Finance</a:t>
            </a:r>
            <a:endParaRPr lang="es-MX" sz="2800" i="0">
              <a:solidFill>
                <a:srgbClr val="333333"/>
              </a:solidFill>
              <a:effectLst/>
              <a:latin typeface="+mn-lt"/>
            </a:endParaRPr>
          </a:p>
          <a:p>
            <a:pPr algn="l"/>
            <a:r>
              <a:rPr lang="es-MX" sz="2800" i="0">
                <a:solidFill>
                  <a:srgbClr val="333333"/>
                </a:solidFill>
                <a:effectLst/>
                <a:latin typeface="+mn-lt"/>
              </a:rPr>
              <a:t>Dr. Rebeca Garza, </a:t>
            </a:r>
            <a:r>
              <a:rPr lang="es-MX" sz="2800" i="1" err="1">
                <a:solidFill>
                  <a:srgbClr val="333333"/>
                </a:solidFill>
                <a:effectLst/>
                <a:latin typeface="+mn-lt"/>
              </a:rPr>
              <a:t>Assistant</a:t>
            </a:r>
            <a:r>
              <a:rPr lang="es-MX" sz="2800" i="1">
                <a:solidFill>
                  <a:srgbClr val="333333"/>
                </a:solidFill>
                <a:effectLst/>
                <a:latin typeface="+mn-lt"/>
              </a:rPr>
              <a:t> </a:t>
            </a:r>
            <a:r>
              <a:rPr lang="es-MX" sz="2800" i="1" err="1">
                <a:solidFill>
                  <a:srgbClr val="333333"/>
                </a:solidFill>
                <a:effectLst/>
                <a:latin typeface="+mn-lt"/>
              </a:rPr>
              <a:t>Superintendent</a:t>
            </a:r>
            <a:r>
              <a:rPr lang="es-MX" sz="2800" i="1">
                <a:solidFill>
                  <a:srgbClr val="333333"/>
                </a:solidFill>
                <a:effectLst/>
                <a:latin typeface="+mn-lt"/>
              </a:rPr>
              <a:t> </a:t>
            </a:r>
            <a:r>
              <a:rPr lang="es-MX" sz="2800" i="1" err="1">
                <a:solidFill>
                  <a:srgbClr val="333333"/>
                </a:solidFill>
                <a:effectLst/>
                <a:latin typeface="+mn-lt"/>
              </a:rPr>
              <a:t>for</a:t>
            </a:r>
            <a:r>
              <a:rPr lang="es-MX" sz="2800" i="1">
                <a:solidFill>
                  <a:srgbClr val="333333"/>
                </a:solidFill>
                <a:effectLst/>
                <a:latin typeface="+mn-lt"/>
              </a:rPr>
              <a:t> Human </a:t>
            </a:r>
            <a:r>
              <a:rPr lang="es-MX" sz="2800" i="1" err="1">
                <a:solidFill>
                  <a:srgbClr val="333333"/>
                </a:solidFill>
                <a:effectLst/>
                <a:latin typeface="+mn-lt"/>
              </a:rPr>
              <a:t>Resources</a:t>
            </a:r>
            <a:endParaRPr lang="es-MX" sz="2800" i="0">
              <a:solidFill>
                <a:srgbClr val="333333"/>
              </a:solidFill>
              <a:effectLst/>
              <a:latin typeface="+mn-lt"/>
            </a:endParaRPr>
          </a:p>
          <a:p>
            <a:r>
              <a:rPr lang="es-MX" sz="2800">
                <a:solidFill>
                  <a:srgbClr val="333333"/>
                </a:solidFill>
                <a:latin typeface="+mn-lt"/>
                <a:cs typeface="Arial"/>
              </a:rPr>
              <a:t>Rafael </a:t>
            </a:r>
            <a:r>
              <a:rPr lang="es-MX" sz="2800" err="1">
                <a:solidFill>
                  <a:srgbClr val="333333"/>
                </a:solidFill>
                <a:latin typeface="+mn-lt"/>
                <a:cs typeface="Arial"/>
              </a:rPr>
              <a:t>Gonzalez</a:t>
            </a:r>
            <a:r>
              <a:rPr lang="es-MX" sz="2800" i="0">
                <a:solidFill>
                  <a:srgbClr val="333333"/>
                </a:solidFill>
                <a:effectLst/>
                <a:latin typeface="+mn-lt"/>
                <a:cs typeface="Arial"/>
              </a:rPr>
              <a:t>,</a:t>
            </a:r>
            <a:r>
              <a:rPr lang="es-MX" sz="2800" i="1">
                <a:solidFill>
                  <a:srgbClr val="333333"/>
                </a:solidFill>
                <a:effectLst/>
                <a:latin typeface="+mn-lt"/>
                <a:cs typeface="Arial"/>
              </a:rPr>
              <a:t> </a:t>
            </a:r>
            <a:r>
              <a:rPr lang="es-MX" sz="2800" i="1" err="1">
                <a:solidFill>
                  <a:srgbClr val="333333"/>
                </a:solidFill>
                <a:latin typeface="+mn-lt"/>
                <a:cs typeface="Arial"/>
              </a:rPr>
              <a:t>Assistant</a:t>
            </a:r>
            <a:r>
              <a:rPr lang="es-MX" sz="2800" i="1">
                <a:solidFill>
                  <a:srgbClr val="333333"/>
                </a:solidFill>
                <a:latin typeface="+mn-lt"/>
                <a:cs typeface="Arial"/>
              </a:rPr>
              <a:t> </a:t>
            </a:r>
            <a:r>
              <a:rPr lang="es-MX" sz="2800" i="1" err="1">
                <a:solidFill>
                  <a:srgbClr val="333333"/>
                </a:solidFill>
                <a:latin typeface="+mn-lt"/>
                <a:cs typeface="Arial"/>
              </a:rPr>
              <a:t>Superintendent</a:t>
            </a:r>
            <a:r>
              <a:rPr lang="es-MX" sz="2800" i="1">
                <a:solidFill>
                  <a:srgbClr val="333333"/>
                </a:solidFill>
                <a:effectLst/>
                <a:latin typeface="+mn-lt"/>
                <a:cs typeface="Arial"/>
              </a:rPr>
              <a:t> </a:t>
            </a:r>
            <a:r>
              <a:rPr lang="es-MX" sz="2800" i="1" err="1">
                <a:solidFill>
                  <a:srgbClr val="333333"/>
                </a:solidFill>
                <a:effectLst/>
                <a:latin typeface="+mn-lt"/>
                <a:cs typeface="Arial"/>
              </a:rPr>
              <a:t>for</a:t>
            </a:r>
            <a:r>
              <a:rPr lang="es-MX" sz="2800" i="1">
                <a:solidFill>
                  <a:srgbClr val="333333"/>
                </a:solidFill>
                <a:effectLst/>
                <a:latin typeface="+mn-lt"/>
                <a:cs typeface="Arial"/>
              </a:rPr>
              <a:t> </a:t>
            </a:r>
            <a:r>
              <a:rPr lang="es-MX" sz="2800" i="1" err="1">
                <a:solidFill>
                  <a:srgbClr val="333333"/>
                </a:solidFill>
                <a:effectLst/>
                <a:latin typeface="+mn-lt"/>
                <a:cs typeface="Arial"/>
              </a:rPr>
              <a:t>School</a:t>
            </a:r>
            <a:r>
              <a:rPr lang="es-MX" sz="2800" i="1">
                <a:solidFill>
                  <a:srgbClr val="333333"/>
                </a:solidFill>
                <a:effectLst/>
                <a:latin typeface="+mn-lt"/>
                <a:cs typeface="Arial"/>
              </a:rPr>
              <a:t> </a:t>
            </a:r>
            <a:r>
              <a:rPr lang="es-MX" sz="2800" i="1" err="1">
                <a:solidFill>
                  <a:srgbClr val="333333"/>
                </a:solidFill>
                <a:effectLst/>
                <a:latin typeface="+mn-lt"/>
                <a:cs typeface="Arial"/>
              </a:rPr>
              <a:t>Operations</a:t>
            </a:r>
            <a:endParaRPr lang="es-MX" sz="2800" i="0">
              <a:solidFill>
                <a:srgbClr val="333333"/>
              </a:solidFill>
              <a:effectLst/>
              <a:latin typeface="+mn-lt"/>
              <a:cs typeface="Arial"/>
            </a:endParaRPr>
          </a:p>
          <a:p>
            <a:pPr algn="l"/>
            <a:r>
              <a:rPr lang="es-MX" sz="2800" i="0">
                <a:solidFill>
                  <a:srgbClr val="333333"/>
                </a:solidFill>
                <a:effectLst/>
                <a:latin typeface="+mn-lt"/>
              </a:rPr>
              <a:t>Dr. Orlando Noyola, </a:t>
            </a:r>
            <a:r>
              <a:rPr lang="es-MX" sz="2800" i="0" err="1">
                <a:solidFill>
                  <a:srgbClr val="333333"/>
                </a:solidFill>
                <a:effectLst/>
                <a:latin typeface="+mn-lt"/>
              </a:rPr>
              <a:t>Assistant</a:t>
            </a:r>
            <a:r>
              <a:rPr lang="es-MX" sz="2800" i="1">
                <a:solidFill>
                  <a:srgbClr val="333333"/>
                </a:solidFill>
                <a:effectLst/>
                <a:latin typeface="+mn-lt"/>
              </a:rPr>
              <a:t> </a:t>
            </a:r>
            <a:r>
              <a:rPr lang="es-MX" sz="2800" i="1" err="1">
                <a:solidFill>
                  <a:srgbClr val="333333"/>
                </a:solidFill>
                <a:effectLst/>
                <a:latin typeface="+mn-lt"/>
              </a:rPr>
              <a:t>Superintendent</a:t>
            </a:r>
            <a:r>
              <a:rPr lang="es-MX" sz="2800" i="1">
                <a:solidFill>
                  <a:srgbClr val="333333"/>
                </a:solidFill>
                <a:effectLst/>
                <a:latin typeface="+mn-lt"/>
              </a:rPr>
              <a:t> </a:t>
            </a:r>
            <a:r>
              <a:rPr lang="es-MX" sz="2800" i="1" err="1">
                <a:solidFill>
                  <a:srgbClr val="333333"/>
                </a:solidFill>
                <a:effectLst/>
                <a:latin typeface="+mn-lt"/>
              </a:rPr>
              <a:t>for</a:t>
            </a:r>
            <a:r>
              <a:rPr lang="es-MX" sz="2800" i="1">
                <a:solidFill>
                  <a:srgbClr val="333333"/>
                </a:solidFill>
                <a:effectLst/>
                <a:latin typeface="+mn-lt"/>
              </a:rPr>
              <a:t> </a:t>
            </a:r>
            <a:r>
              <a:rPr lang="es-MX" sz="2800" i="1" err="1">
                <a:solidFill>
                  <a:srgbClr val="333333"/>
                </a:solidFill>
                <a:effectLst/>
                <a:latin typeface="+mn-lt"/>
              </a:rPr>
              <a:t>Student</a:t>
            </a:r>
            <a:r>
              <a:rPr lang="es-MX" sz="2800" i="1">
                <a:solidFill>
                  <a:srgbClr val="333333"/>
                </a:solidFill>
                <a:effectLst/>
                <a:latin typeface="+mn-lt"/>
              </a:rPr>
              <a:t> </a:t>
            </a:r>
            <a:r>
              <a:rPr lang="es-MX" sz="2800" i="1" err="1">
                <a:solidFill>
                  <a:srgbClr val="333333"/>
                </a:solidFill>
                <a:effectLst/>
                <a:latin typeface="+mn-lt"/>
              </a:rPr>
              <a:t>Services</a:t>
            </a:r>
            <a:endParaRPr lang="es-MX" sz="2800" i="0">
              <a:solidFill>
                <a:srgbClr val="333333"/>
              </a:solidFill>
              <a:effectLst/>
              <a:latin typeface="+mn-lt"/>
            </a:endParaRPr>
          </a:p>
          <a:p>
            <a:pPr algn="l"/>
            <a:r>
              <a:rPr lang="es-MX" sz="2800" i="0">
                <a:solidFill>
                  <a:srgbClr val="333333"/>
                </a:solidFill>
                <a:effectLst/>
                <a:latin typeface="+mn-lt"/>
              </a:rPr>
              <a:t>Dr. Lauro Davalos,</a:t>
            </a:r>
            <a:r>
              <a:rPr lang="es-MX" sz="2800" i="1">
                <a:solidFill>
                  <a:srgbClr val="333333"/>
                </a:solidFill>
                <a:effectLst/>
                <a:latin typeface="+mn-lt"/>
              </a:rPr>
              <a:t> </a:t>
            </a:r>
            <a:r>
              <a:rPr lang="es-MX" sz="2800" i="1" err="1">
                <a:solidFill>
                  <a:srgbClr val="333333"/>
                </a:solidFill>
                <a:effectLst/>
                <a:latin typeface="+mn-lt"/>
              </a:rPr>
              <a:t>Assistant</a:t>
            </a:r>
            <a:r>
              <a:rPr lang="es-MX" sz="2800" i="1">
                <a:solidFill>
                  <a:srgbClr val="333333"/>
                </a:solidFill>
                <a:effectLst/>
                <a:latin typeface="+mn-lt"/>
              </a:rPr>
              <a:t> </a:t>
            </a:r>
            <a:r>
              <a:rPr lang="es-MX" sz="2800" i="1" err="1">
                <a:solidFill>
                  <a:srgbClr val="333333"/>
                </a:solidFill>
                <a:effectLst/>
                <a:latin typeface="+mn-lt"/>
              </a:rPr>
              <a:t>Superintendent</a:t>
            </a:r>
            <a:r>
              <a:rPr lang="es-MX" sz="2800" i="1">
                <a:solidFill>
                  <a:srgbClr val="333333"/>
                </a:solidFill>
                <a:effectLst/>
                <a:latin typeface="+mn-lt"/>
              </a:rPr>
              <a:t> </a:t>
            </a:r>
            <a:r>
              <a:rPr lang="es-MX" sz="2800" i="1" err="1">
                <a:solidFill>
                  <a:srgbClr val="333333"/>
                </a:solidFill>
                <a:effectLst/>
                <a:latin typeface="+mn-lt"/>
              </a:rPr>
              <a:t>for</a:t>
            </a:r>
            <a:r>
              <a:rPr lang="es-MX" sz="2800" i="1">
                <a:solidFill>
                  <a:srgbClr val="333333"/>
                </a:solidFill>
                <a:effectLst/>
                <a:latin typeface="+mn-lt"/>
              </a:rPr>
              <a:t> </a:t>
            </a:r>
            <a:r>
              <a:rPr lang="es-MX" sz="2800" i="1" err="1">
                <a:solidFill>
                  <a:srgbClr val="333333"/>
                </a:solidFill>
                <a:effectLst/>
                <a:latin typeface="+mn-lt"/>
              </a:rPr>
              <a:t>Technology</a:t>
            </a:r>
            <a:endParaRPr lang="es-MX" sz="2800" i="0">
              <a:solidFill>
                <a:srgbClr val="333333"/>
              </a:solidFill>
              <a:effectLst/>
              <a:latin typeface="+mn-lt"/>
            </a:endParaRPr>
          </a:p>
          <a:p>
            <a:endParaRPr lang="es-MX"/>
          </a:p>
        </p:txBody>
      </p:sp>
      <p:sp>
        <p:nvSpPr>
          <p:cNvPr id="4" name="Slide Number Placeholder 3">
            <a:extLst>
              <a:ext uri="{FF2B5EF4-FFF2-40B4-BE49-F238E27FC236}">
                <a16:creationId xmlns:a16="http://schemas.microsoft.com/office/drawing/2014/main" id="{9B680A2B-BDF3-9CEB-D895-7D88EE5B885A}"/>
              </a:ext>
            </a:extLst>
          </p:cNvPr>
          <p:cNvSpPr>
            <a:spLocks noGrp="1"/>
          </p:cNvSpPr>
          <p:nvPr>
            <p:ph type="sldNum" sz="quarter" idx="12"/>
          </p:nvPr>
        </p:nvSpPr>
        <p:spPr/>
        <p:txBody>
          <a:bodyPr/>
          <a:lstStyle/>
          <a:p>
            <a:fld id="{236ED5DE-22B7-41E7-A943-79814E858A13}" type="slidenum">
              <a:rPr lang="en-US" smtClean="0"/>
              <a:t>3</a:t>
            </a:fld>
            <a:endParaRPr lang="en-US"/>
          </a:p>
        </p:txBody>
      </p:sp>
    </p:spTree>
    <p:extLst>
      <p:ext uri="{BB962C8B-B14F-4D97-AF65-F5344CB8AC3E}">
        <p14:creationId xmlns:p14="http://schemas.microsoft.com/office/powerpoint/2010/main" val="4268177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4D3777-1CF8-4A35-BE13-C6DF0C1FAC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7CCC53CB-D702-43A4-9943-65A76B358E7F}"/>
              </a:ext>
            </a:extLst>
          </p:cNvPr>
          <p:cNvGrpSpPr/>
          <p:nvPr/>
        </p:nvGrpSpPr>
        <p:grpSpPr>
          <a:xfrm>
            <a:off x="113915" y="114431"/>
            <a:ext cx="9847208" cy="507383"/>
            <a:chOff x="-88900" y="203200"/>
            <a:chExt cx="9307602" cy="596900"/>
          </a:xfrm>
        </p:grpSpPr>
        <p:sp>
          <p:nvSpPr>
            <p:cNvPr id="8" name="Rectangle 7">
              <a:extLst>
                <a:ext uri="{FF2B5EF4-FFF2-40B4-BE49-F238E27FC236}">
                  <a16:creationId xmlns:a16="http://schemas.microsoft.com/office/drawing/2014/main" id="{EF7C51A8-08F6-44D8-A1D4-9B297BE984A4}"/>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FB6DD2AF-B946-40E6-9B41-648622D98ACB}"/>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10" name="Rectangle 9">
            <a:extLst>
              <a:ext uri="{FF2B5EF4-FFF2-40B4-BE49-F238E27FC236}">
                <a16:creationId xmlns:a16="http://schemas.microsoft.com/office/drawing/2014/main" id="{5E23411E-23F8-4063-A780-9EA59FDCAF5B}"/>
              </a:ext>
            </a:extLst>
          </p:cNvPr>
          <p:cNvSpPr/>
          <p:nvPr/>
        </p:nvSpPr>
        <p:spPr>
          <a:xfrm>
            <a:off x="263256" y="730850"/>
            <a:ext cx="9435830" cy="6801862"/>
          </a:xfrm>
          <a:prstGeom prst="rect">
            <a:avLst/>
          </a:prstGeom>
        </p:spPr>
        <p:txBody>
          <a:bodyPr wrap="square" lIns="91440" tIns="45720" rIns="91440" bIns="45720" anchor="t">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a:ln>
                <a:noFill/>
              </a:ln>
              <a:solidFill>
                <a:srgbClr val="000000"/>
              </a:solidFill>
              <a:effectLst/>
              <a:uLnTx/>
              <a:uFillTx/>
              <a:latin typeface="Century Gothic"/>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en-US"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Vision</a:t>
            </a:r>
          </a:p>
          <a:p>
            <a:pPr marL="800100" lvl="1" indent="-342900">
              <a:buFont typeface="Arial" panose="020B0604020202020204" pitchFamily="34" charset="0"/>
              <a:buChar char="•"/>
              <a:defRPr/>
            </a:pPr>
            <a:r>
              <a:rPr lang="en-US" sz="2400" b="0" i="0">
                <a:solidFill>
                  <a:srgbClr val="1E1E1F"/>
                </a:solidFill>
                <a:effectLst/>
                <a:latin typeface="lato" panose="020F0502020204030203" pitchFamily="34" charset="0"/>
              </a:rPr>
              <a:t>Every PSJA student is prepared to participate, compete, and excel in a global society to foster multi-generational prosperity.</a:t>
            </a:r>
          </a:p>
          <a:p>
            <a:pPr marL="800100" lvl="1" indent="-342900">
              <a:buFont typeface="Arial" panose="020B0604020202020204" pitchFamily="34" charset="0"/>
              <a:buChar char="•"/>
              <a:defRPr/>
            </a:pPr>
            <a:endPar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800100" lvl="1" indent="-342900">
              <a:buFont typeface="Arial" panose="020B0604020202020204" pitchFamily="34" charset="0"/>
              <a:buChar char="•"/>
              <a:defRPr/>
            </a:pPr>
            <a:endPar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lang="en-US" sz="2400" b="1">
                <a:solidFill>
                  <a:prstClr val="black"/>
                </a:solidFill>
                <a:latin typeface="Century Gothic" panose="020B0502020202020204" pitchFamily="34" charset="0"/>
              </a:rPr>
              <a:t>Mission</a:t>
            </a:r>
          </a:p>
          <a:p>
            <a:pPr lvl="1">
              <a:buFont typeface="Arial" panose="020B0604020202020204" pitchFamily="34" charset="0"/>
              <a:buChar char="•"/>
            </a:pPr>
            <a:r>
              <a:rPr lang="en-US" sz="2400" b="0" i="0">
                <a:solidFill>
                  <a:srgbClr val="1E1E1F"/>
                </a:solidFill>
                <a:effectLst/>
                <a:latin typeface="lato" panose="020B0604020202020204" pitchFamily="34" charset="0"/>
              </a:rPr>
              <a:t>As educational leaders, the PSJA team is engaged and empowered to connect all students with innovative instruction, outstanding facilities, technology, skills, and social-emotional support while prioritizing health and safety for all – from early childhood through their chosen career.</a:t>
            </a:r>
          </a:p>
          <a:p>
            <a:pPr algn="l"/>
            <a:r>
              <a:rPr lang="en-US" sz="2400" b="0" i="0">
                <a:solidFill>
                  <a:srgbClr val="1E1E1F"/>
                </a:solidFill>
                <a:effectLst/>
                <a:latin typeface="lato" panose="020B0604020202020204" pitchFamily="34" charset="0"/>
              </a:rPr>
              <a:t>	As one PSJA family, we build on our legacy of academic 	excellence, renowned college and career readiness, biliteracy 	and 	extracurricular programs, and our multicultural heritage to 	ensure every student has the experiences and resources 	necessary to achieve the highest levels of success</a:t>
            </a:r>
            <a:br>
              <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br>
            <a:endParaRPr kumimoji="0" lang="en-US" sz="2400" b="0" i="0" u="none" strike="noStrike" kern="1200" cap="none" spc="0" normalizeH="0" baseline="0" noProof="0">
              <a:ln>
                <a:noFill/>
              </a:ln>
              <a:solidFill>
                <a:prstClr val="black"/>
              </a:solidFill>
              <a:effectLst/>
              <a:uLnTx/>
              <a:uFillTx/>
              <a:latin typeface="Century Gothic"/>
              <a:ea typeface="+mn-ea"/>
              <a:cs typeface="Calibri"/>
            </a:endParaRPr>
          </a:p>
        </p:txBody>
      </p:sp>
    </p:spTree>
    <p:extLst>
      <p:ext uri="{BB962C8B-B14F-4D97-AF65-F5344CB8AC3E}">
        <p14:creationId xmlns:p14="http://schemas.microsoft.com/office/powerpoint/2010/main" val="2463477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2538-3AF5-4734-8A4A-7ACEA9718E3E}"/>
              </a:ext>
            </a:extLst>
          </p:cNvPr>
          <p:cNvSpPr>
            <a:spLocks noGrp="1"/>
          </p:cNvSpPr>
          <p:nvPr>
            <p:ph type="title"/>
          </p:nvPr>
        </p:nvSpPr>
        <p:spPr>
          <a:xfrm>
            <a:off x="186150" y="364928"/>
            <a:ext cx="10044746" cy="1567481"/>
          </a:xfrm>
        </p:spPr>
        <p:txBody>
          <a:bodyPr>
            <a:normAutofit/>
          </a:bodyPr>
          <a:lstStyle/>
          <a:p>
            <a:r>
              <a:rPr lang="en-US" sz="3800" b="1">
                <a:latin typeface="Arial"/>
                <a:cs typeface="Arial"/>
              </a:rPr>
              <a:t>                         2025-2026</a:t>
            </a:r>
          </a:p>
        </p:txBody>
      </p:sp>
      <p:sp>
        <p:nvSpPr>
          <p:cNvPr id="3" name="Slide Number Placeholder 2">
            <a:extLst>
              <a:ext uri="{FF2B5EF4-FFF2-40B4-BE49-F238E27FC236}">
                <a16:creationId xmlns:a16="http://schemas.microsoft.com/office/drawing/2014/main" id="{655E369A-2AC0-48C8-8446-CB2EB672470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C859AF0A-F0BF-42CC-8FEE-BF0067DED894}"/>
              </a:ext>
            </a:extLst>
          </p:cNvPr>
          <p:cNvGrpSpPr/>
          <p:nvPr/>
        </p:nvGrpSpPr>
        <p:grpSpPr>
          <a:xfrm>
            <a:off x="113915" y="114431"/>
            <a:ext cx="9847208" cy="507383"/>
            <a:chOff x="-88900" y="203200"/>
            <a:chExt cx="9307602" cy="596900"/>
          </a:xfrm>
        </p:grpSpPr>
        <p:sp>
          <p:nvSpPr>
            <p:cNvPr id="5" name="Rectangle 4">
              <a:extLst>
                <a:ext uri="{FF2B5EF4-FFF2-40B4-BE49-F238E27FC236}">
                  <a16:creationId xmlns:a16="http://schemas.microsoft.com/office/drawing/2014/main" id="{51BDDE1D-261E-43F6-A68B-A938D23A8927}"/>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2238D46E-14DC-46EB-ADCE-BA80DA83170D}"/>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pic>
        <p:nvPicPr>
          <p:cNvPr id="4" name="Picture 3">
            <a:extLst>
              <a:ext uri="{FF2B5EF4-FFF2-40B4-BE49-F238E27FC236}">
                <a16:creationId xmlns:a16="http://schemas.microsoft.com/office/drawing/2014/main" id="{498E809F-1671-4138-B84D-EF6BB55DAFE0}"/>
              </a:ext>
            </a:extLst>
          </p:cNvPr>
          <p:cNvPicPr>
            <a:picLocks noChangeAspect="1"/>
          </p:cNvPicPr>
          <p:nvPr/>
        </p:nvPicPr>
        <p:blipFill>
          <a:blip r:embed="rId2"/>
          <a:stretch>
            <a:fillRect/>
          </a:stretch>
        </p:blipFill>
        <p:spPr>
          <a:xfrm>
            <a:off x="846296" y="1419008"/>
            <a:ext cx="8876704" cy="5880107"/>
          </a:xfrm>
          <a:prstGeom prst="rect">
            <a:avLst/>
          </a:prstGeom>
        </p:spPr>
      </p:pic>
    </p:spTree>
    <p:extLst>
      <p:ext uri="{BB962C8B-B14F-4D97-AF65-F5344CB8AC3E}">
        <p14:creationId xmlns:p14="http://schemas.microsoft.com/office/powerpoint/2010/main" val="1519846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0001" y="1349829"/>
            <a:ext cx="7912350" cy="4201900"/>
          </a:xfrm>
        </p:spPr>
        <p:txBody>
          <a:bodyPr>
            <a:normAutofit fontScale="85000" lnSpcReduction="20000"/>
          </a:bodyPr>
          <a:lstStyle/>
          <a:p>
            <a:pPr marL="0" indent="0">
              <a:buNone/>
            </a:pPr>
            <a:r>
              <a:rPr lang="en-US" sz="2970" b="1" i="1">
                <a:solidFill>
                  <a:srgbClr val="002060"/>
                </a:solidFill>
              </a:rPr>
              <a:t>What We Believe In</a:t>
            </a:r>
          </a:p>
          <a:p>
            <a:pPr marL="0" indent="0">
              <a:buNone/>
            </a:pPr>
            <a:r>
              <a:rPr lang="en-US" b="1" i="1">
                <a:solidFill>
                  <a:srgbClr val="404040"/>
                </a:solidFill>
              </a:rPr>
              <a:t>Guiding Principles</a:t>
            </a:r>
          </a:p>
          <a:p>
            <a:r>
              <a:rPr lang="en-US"/>
              <a:t>Commitment to Greatness</a:t>
            </a:r>
          </a:p>
          <a:p>
            <a:r>
              <a:rPr lang="en-US"/>
              <a:t>Passion For our Work</a:t>
            </a:r>
          </a:p>
          <a:p>
            <a:r>
              <a:rPr lang="en-US"/>
              <a:t>Live the Golden Rule</a:t>
            </a:r>
          </a:p>
          <a:p>
            <a:r>
              <a:rPr lang="en-US"/>
              <a:t>No Excuses</a:t>
            </a:r>
          </a:p>
          <a:p>
            <a:r>
              <a:rPr lang="en-US"/>
              <a:t>Accountability</a:t>
            </a:r>
          </a:p>
          <a:p>
            <a:pPr marL="0" indent="0">
              <a:buNone/>
            </a:pPr>
            <a:r>
              <a:rPr lang="en-US" sz="2970" b="1" i="1">
                <a:solidFill>
                  <a:srgbClr val="002060"/>
                </a:solidFill>
              </a:rPr>
              <a:t>What We Want to Accomplish</a:t>
            </a:r>
          </a:p>
          <a:p>
            <a:pPr marL="0" indent="0">
              <a:buNone/>
            </a:pPr>
            <a:r>
              <a:rPr lang="en-US"/>
              <a:t>Every student will graduate bi-literate, college ready, college connected, and college complete.</a:t>
            </a:r>
          </a:p>
          <a:p>
            <a:pPr marL="0" indent="0">
              <a:buNone/>
            </a:pPr>
            <a:endParaRPr lang="en-US"/>
          </a:p>
          <a:p>
            <a:endParaRPr lang="en-US"/>
          </a:p>
        </p:txBody>
      </p:sp>
      <p:sp>
        <p:nvSpPr>
          <p:cNvPr id="7" name="Title 1"/>
          <p:cNvSpPr txBox="1">
            <a:spLocks/>
          </p:cNvSpPr>
          <p:nvPr/>
        </p:nvSpPr>
        <p:spPr>
          <a:xfrm>
            <a:off x="1001045" y="1126385"/>
            <a:ext cx="7792237" cy="531926"/>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310" b="0" i="0" u="none" strike="noStrike" kern="1200" cap="none" spc="248" normalizeH="0" baseline="0" noProof="0">
              <a:ln>
                <a:noFill/>
              </a:ln>
              <a:solidFill>
                <a:prstClr val="white"/>
              </a:solidFill>
              <a:effectLst/>
              <a:uLnTx/>
              <a:uFillTx/>
              <a:latin typeface="Gill Sans"/>
              <a:ea typeface="+mj-ea"/>
              <a:cs typeface="Gill Sans"/>
            </a:endParaRPr>
          </a:p>
        </p:txBody>
      </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455" y="850772"/>
            <a:ext cx="989800" cy="998114"/>
          </a:xfrm>
          <a:prstGeom prst="rect">
            <a:avLst/>
          </a:prstGeom>
        </p:spPr>
      </p:pic>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2819C89D-F23A-4D39-B9E7-32F46157A323}"/>
              </a:ext>
            </a:extLst>
          </p:cNvPr>
          <p:cNvGrpSpPr/>
          <p:nvPr/>
        </p:nvGrpSpPr>
        <p:grpSpPr>
          <a:xfrm>
            <a:off x="113915" y="114431"/>
            <a:ext cx="9847208" cy="507383"/>
            <a:chOff x="-88900" y="203200"/>
            <a:chExt cx="9307602" cy="596900"/>
          </a:xfrm>
        </p:grpSpPr>
        <p:sp>
          <p:nvSpPr>
            <p:cNvPr id="10" name="Rectangle 9">
              <a:extLst>
                <a:ext uri="{FF2B5EF4-FFF2-40B4-BE49-F238E27FC236}">
                  <a16:creationId xmlns:a16="http://schemas.microsoft.com/office/drawing/2014/main" id="{0D936BAD-80A3-46F3-A38B-A91622D12FD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A86C3177-6950-4B49-A886-91070A9316F8}"/>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Tree>
    <p:extLst>
      <p:ext uri="{BB962C8B-B14F-4D97-AF65-F5344CB8AC3E}">
        <p14:creationId xmlns:p14="http://schemas.microsoft.com/office/powerpoint/2010/main" val="412107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4D3777-1CF8-4A35-BE13-C6DF0C1FACBE}"/>
              </a:ext>
            </a:extLst>
          </p:cNvPr>
          <p:cNvSpPr>
            <a:spLocks noGrp="1"/>
          </p:cNvSpPr>
          <p:nvPr>
            <p:ph type="sldNum" sz="quarter" idx="12"/>
          </p:nvPr>
        </p:nvSpPr>
        <p:spPr/>
        <p:txBody>
          <a:bodyPr/>
          <a:lstStyle/>
          <a:p>
            <a:fld id="{236ED5DE-22B7-41E7-A943-79814E858A13}" type="slidenum">
              <a:rPr lang="en-US" smtClean="0"/>
              <a:t>7</a:t>
            </a:fld>
            <a:endParaRPr lang="en-US"/>
          </a:p>
        </p:txBody>
      </p:sp>
      <p:grpSp>
        <p:nvGrpSpPr>
          <p:cNvPr id="7" name="Group 6">
            <a:extLst>
              <a:ext uri="{FF2B5EF4-FFF2-40B4-BE49-F238E27FC236}">
                <a16:creationId xmlns:a16="http://schemas.microsoft.com/office/drawing/2014/main" id="{7CCC53CB-D702-43A4-9943-65A76B358E7F}"/>
              </a:ext>
            </a:extLst>
          </p:cNvPr>
          <p:cNvGrpSpPr/>
          <p:nvPr/>
        </p:nvGrpSpPr>
        <p:grpSpPr>
          <a:xfrm>
            <a:off x="113915" y="114431"/>
            <a:ext cx="9847208" cy="507383"/>
            <a:chOff x="-88900" y="203200"/>
            <a:chExt cx="9307602" cy="596900"/>
          </a:xfrm>
        </p:grpSpPr>
        <p:sp>
          <p:nvSpPr>
            <p:cNvPr id="8" name="Rectangle 7">
              <a:extLst>
                <a:ext uri="{FF2B5EF4-FFF2-40B4-BE49-F238E27FC236}">
                  <a16:creationId xmlns:a16="http://schemas.microsoft.com/office/drawing/2014/main" id="{EF7C51A8-08F6-44D8-A1D4-9B297BE984A4}"/>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9" name="Title 1">
              <a:extLst>
                <a:ext uri="{FF2B5EF4-FFF2-40B4-BE49-F238E27FC236}">
                  <a16:creationId xmlns:a16="http://schemas.microsoft.com/office/drawing/2014/main" id="{FB6DD2AF-B946-40E6-9B41-648622D98ACB}"/>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485" spc="248">
                  <a:solidFill>
                    <a:schemeClr val="bg1"/>
                  </a:solidFill>
                  <a:latin typeface="Gill Sans"/>
                  <a:cs typeface="Gill Sans"/>
                </a:rPr>
                <a:t>PHARR-SAN JUAN-ALAMO INDEPENDENT SCHOOL DISTRICT</a:t>
              </a:r>
            </a:p>
          </p:txBody>
        </p:sp>
      </p:grpSp>
      <p:sp>
        <p:nvSpPr>
          <p:cNvPr id="10" name="Rectangle 9">
            <a:extLst>
              <a:ext uri="{FF2B5EF4-FFF2-40B4-BE49-F238E27FC236}">
                <a16:creationId xmlns:a16="http://schemas.microsoft.com/office/drawing/2014/main" id="{5E23411E-23F8-4063-A780-9EA59FDCAF5B}"/>
              </a:ext>
            </a:extLst>
          </p:cNvPr>
          <p:cNvSpPr/>
          <p:nvPr/>
        </p:nvSpPr>
        <p:spPr>
          <a:xfrm>
            <a:off x="251513" y="2649392"/>
            <a:ext cx="9435830" cy="5355312"/>
          </a:xfrm>
          <a:prstGeom prst="rect">
            <a:avLst/>
          </a:prstGeom>
        </p:spPr>
        <p:txBody>
          <a:bodyPr wrap="square" lIns="91440" tIns="45720" rIns="91440" bIns="45720" anchor="t">
            <a:spAutoFit/>
          </a:bodyPr>
          <a:lstStyle/>
          <a:p>
            <a:pPr algn="just"/>
            <a:r>
              <a:rPr lang="en-US" sz="2400" b="1">
                <a:solidFill>
                  <a:srgbClr val="366091"/>
                </a:solidFill>
                <a:latin typeface="Arial"/>
                <a:cs typeface="Arial"/>
              </a:rPr>
              <a:t>LMS Vision</a:t>
            </a:r>
            <a:endParaRPr lang="en-US" sz="2400">
              <a:ea typeface="Calibri"/>
              <a:cs typeface="Calibri"/>
            </a:endParaRPr>
          </a:p>
          <a:p>
            <a:pPr algn="just"/>
            <a:r>
              <a:rPr lang="en-US" sz="2400">
                <a:solidFill>
                  <a:srgbClr val="366091"/>
                </a:solidFill>
                <a:latin typeface="Arial"/>
                <a:cs typeface="Arial"/>
              </a:rPr>
              <a:t>Our vision at </a:t>
            </a:r>
            <a:r>
              <a:rPr kumimoji="0" lang="en-US" sz="2400" i="0" u="none" strike="noStrike" cap="none" normalizeH="0" baseline="0">
                <a:ln>
                  <a:noFill/>
                </a:ln>
                <a:solidFill>
                  <a:srgbClr val="366091"/>
                </a:solidFill>
                <a:effectLst/>
                <a:latin typeface="Arial"/>
                <a:cs typeface="Arial"/>
              </a:rPr>
              <a:t>LMS </a:t>
            </a:r>
            <a:r>
              <a:rPr lang="en-US" sz="2400">
                <a:solidFill>
                  <a:srgbClr val="366091"/>
                </a:solidFill>
                <a:latin typeface="Arial"/>
                <a:cs typeface="Arial"/>
              </a:rPr>
              <a:t>is to help develop and inspire </a:t>
            </a:r>
            <a:r>
              <a:rPr kumimoji="0" lang="en-US" sz="2400" i="0" u="none" strike="noStrike" cap="none" normalizeH="0" baseline="0">
                <a:ln>
                  <a:noFill/>
                </a:ln>
                <a:solidFill>
                  <a:srgbClr val="366091"/>
                </a:solidFill>
                <a:effectLst/>
                <a:latin typeface="Arial"/>
                <a:cs typeface="Arial"/>
              </a:rPr>
              <a:t>students </a:t>
            </a:r>
            <a:r>
              <a:rPr lang="en-US" sz="2400">
                <a:solidFill>
                  <a:srgbClr val="366091"/>
                </a:solidFill>
                <a:latin typeface="Arial"/>
                <a:cs typeface="Arial"/>
              </a:rPr>
              <a:t>to be caring, </a:t>
            </a:r>
            <a:r>
              <a:rPr kumimoji="0" lang="en-US" sz="2400" i="0" u="none" strike="noStrike" cap="none" normalizeH="0" baseline="0">
                <a:ln>
                  <a:noFill/>
                </a:ln>
                <a:solidFill>
                  <a:srgbClr val="366091"/>
                </a:solidFill>
                <a:effectLst/>
                <a:latin typeface="Arial"/>
                <a:cs typeface="Arial"/>
              </a:rPr>
              <a:t>principled, knowledgeable, well-rounded members of society who continue to be life-long learners.</a:t>
            </a:r>
            <a:endParaRPr lang="en-US" sz="2400">
              <a:solidFill>
                <a:srgbClr val="366091"/>
              </a:solidFill>
              <a:latin typeface="Arial"/>
              <a:cs typeface="Arial"/>
            </a:endParaRPr>
          </a:p>
          <a:p>
            <a:pPr algn="ctr"/>
            <a:br>
              <a:rPr lang="en-US"/>
            </a:br>
            <a:endParaRPr lang="en-US" sz="2400">
              <a:ea typeface="Calibri"/>
              <a:cs typeface="Calibri"/>
            </a:endParaRPr>
          </a:p>
          <a:p>
            <a:pPr algn="just"/>
            <a:r>
              <a:rPr lang="en-US" sz="2400" b="1">
                <a:solidFill>
                  <a:srgbClr val="366091"/>
                </a:solidFill>
                <a:latin typeface="Arial"/>
                <a:cs typeface="Arial"/>
              </a:rPr>
              <a:t>LMS Mission</a:t>
            </a:r>
            <a:endParaRPr lang="en-US" sz="2400">
              <a:ea typeface="Calibri"/>
              <a:cs typeface="Calibri"/>
            </a:endParaRPr>
          </a:p>
          <a:p>
            <a:pPr algn="just"/>
            <a:r>
              <a:rPr lang="en-US" sz="2400">
                <a:solidFill>
                  <a:srgbClr val="366091"/>
                </a:solidFill>
                <a:latin typeface="Arial"/>
                <a:cs typeface="Arial"/>
              </a:rPr>
              <a:t>Our mission at LMS is to provide a safe and healthy community that fosters a well-balanced, multicultural experience; to prepare students with the 21st-century [Approaches to Learning (ATL)] skills required to succeed globally.</a:t>
            </a:r>
          </a:p>
          <a:p>
            <a:pPr algn="r"/>
            <a:r>
              <a:rPr lang="en-US" sz="1600">
                <a:solidFill>
                  <a:srgbClr val="366091"/>
                </a:solidFill>
                <a:latin typeface="Arial"/>
                <a:cs typeface="Arial"/>
              </a:rPr>
              <a:t>Revised and Revised by LMS IB Leadership Team (IBLT), 5/20/2025</a:t>
            </a:r>
            <a:endParaRPr lang="en-US" sz="1600">
              <a:ea typeface="Calibri"/>
              <a:cs typeface="Calibri"/>
            </a:endParaRPr>
          </a:p>
          <a:p>
            <a:pPr algn="ctr"/>
            <a:br>
              <a:rPr lang="en-US"/>
            </a:br>
            <a:endParaRPr lang="en-US"/>
          </a:p>
          <a:p>
            <a:pPr algn="ctr"/>
            <a:endParaRPr lang="en-US" sz="2400" b="1">
              <a:solidFill>
                <a:srgbClr val="000000"/>
              </a:solidFill>
              <a:latin typeface="Century Gothic" panose="020B0502020202020204" pitchFamily="34" charset="0"/>
            </a:endParaRPr>
          </a:p>
        </p:txBody>
      </p:sp>
      <p:pic>
        <p:nvPicPr>
          <p:cNvPr id="3" name="Picture 2">
            <a:extLst>
              <a:ext uri="{FF2B5EF4-FFF2-40B4-BE49-F238E27FC236}">
                <a16:creationId xmlns:a16="http://schemas.microsoft.com/office/drawing/2014/main" id="{59589A52-0477-4802-8D03-01D8D988455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421561" y="1089250"/>
            <a:ext cx="6813754" cy="1328738"/>
          </a:xfrm>
          <a:prstGeom prst="rect">
            <a:avLst/>
          </a:prstGeom>
          <a:noFill/>
          <a:ln>
            <a:noFill/>
          </a:ln>
        </p:spPr>
      </p:pic>
    </p:spTree>
    <p:extLst>
      <p:ext uri="{BB962C8B-B14F-4D97-AF65-F5344CB8AC3E}">
        <p14:creationId xmlns:p14="http://schemas.microsoft.com/office/powerpoint/2010/main" val="174400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4D3777-1CF8-4A35-BE13-C6DF0C1FACBE}"/>
              </a:ext>
            </a:extLst>
          </p:cNvPr>
          <p:cNvSpPr>
            <a:spLocks noGrp="1"/>
          </p:cNvSpPr>
          <p:nvPr>
            <p:ph type="sldNum" sz="quarter" idx="12"/>
          </p:nvPr>
        </p:nvSpPr>
        <p:spPr>
          <a:xfrm>
            <a:off x="7205201" y="6919297"/>
            <a:ext cx="2263140" cy="41380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7CCC53CB-D702-43A4-9943-65A76B358E7F}"/>
              </a:ext>
            </a:extLst>
          </p:cNvPr>
          <p:cNvGrpSpPr/>
          <p:nvPr/>
        </p:nvGrpSpPr>
        <p:grpSpPr>
          <a:xfrm>
            <a:off x="113915" y="1296"/>
            <a:ext cx="9847208" cy="507383"/>
            <a:chOff x="-88900" y="203200"/>
            <a:chExt cx="9307602" cy="596900"/>
          </a:xfrm>
        </p:grpSpPr>
        <p:sp>
          <p:nvSpPr>
            <p:cNvPr id="8" name="Rectangle 7">
              <a:extLst>
                <a:ext uri="{FF2B5EF4-FFF2-40B4-BE49-F238E27FC236}">
                  <a16:creationId xmlns:a16="http://schemas.microsoft.com/office/drawing/2014/main" id="{EF7C51A8-08F6-44D8-A1D4-9B297BE984A4}"/>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FB6DD2AF-B946-40E6-9B41-648622D98ACB}"/>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1485" b="0" i="0" u="none" strike="noStrike" kern="1200" cap="none" spc="248" normalizeH="0" baseline="0" noProof="0">
                <a:ln>
                  <a:noFill/>
                </a:ln>
                <a:solidFill>
                  <a:prstClr val="white"/>
                </a:solidFill>
                <a:effectLst/>
                <a:uLnTx/>
                <a:uFillTx/>
                <a:latin typeface="Gill Sans"/>
                <a:ea typeface="+mj-ea"/>
                <a:cs typeface="Gill Sans"/>
              </a:endParaRPr>
            </a:p>
          </p:txBody>
        </p:sp>
      </p:grpSp>
      <p:sp>
        <p:nvSpPr>
          <p:cNvPr id="10" name="Rectangle 9">
            <a:extLst>
              <a:ext uri="{FF2B5EF4-FFF2-40B4-BE49-F238E27FC236}">
                <a16:creationId xmlns:a16="http://schemas.microsoft.com/office/drawing/2014/main" id="{5E23411E-23F8-4063-A780-9EA59FDCAF5B}"/>
              </a:ext>
            </a:extLst>
          </p:cNvPr>
          <p:cNvSpPr/>
          <p:nvPr/>
        </p:nvSpPr>
        <p:spPr>
          <a:xfrm>
            <a:off x="-1699" y="511507"/>
            <a:ext cx="4458085" cy="1631216"/>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a:solidFill>
                  <a:srgbClr val="000000"/>
                </a:solidFill>
                <a:latin typeface="Century Gothic"/>
              </a:rPr>
              <a:t>2025-2026</a:t>
            </a:r>
            <a:endParaRPr kumimoji="0" lang="en-US" sz="2800" b="1" i="0" u="none" strike="noStrike" kern="1200" cap="none" spc="0" normalizeH="0" baseline="0" noProof="0">
              <a:ln>
                <a:noFill/>
              </a:ln>
              <a:solidFill>
                <a:srgbClr val="000000"/>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entury Gothic"/>
                <a:ea typeface="+mn-ea"/>
                <a:cs typeface="+mn-cs"/>
              </a:rPr>
              <a:t>Campus Leadership Team:</a:t>
            </a:r>
            <a:br>
              <a:rPr kumimoji="0" lang="en-US" sz="1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br>
            <a:r>
              <a:rPr kumimoji="0" lang="en-US" sz="1800" b="1" i="0" u="none" strike="noStrike" kern="1200" cap="none" spc="0" normalizeH="0" baseline="0" noProof="0">
                <a:ln>
                  <a:noFill/>
                </a:ln>
                <a:solidFill>
                  <a:srgbClr val="000000"/>
                </a:solidFill>
                <a:effectLst/>
                <a:uLnTx/>
                <a:uFillTx/>
                <a:latin typeface="Century Gothic"/>
                <a:ea typeface="+mn-ea"/>
                <a:cs typeface="+mn-cs"/>
              </a:rPr>
              <a:t>SBDM:</a:t>
            </a:r>
          </a:p>
          <a:p>
            <a:pPr>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Site Based Decision Making</a:t>
            </a:r>
            <a:r>
              <a:rPr lang="en-US">
                <a:solidFill>
                  <a:srgbClr val="000000"/>
                </a:solidFill>
                <a:latin typeface="Century Gothic"/>
              </a:rPr>
              <a:t>/Leadership Team</a:t>
            </a:r>
            <a:endParaRPr lang="en-US" sz="1800" b="0" i="0" u="none" strike="noStrike" kern="1200" cap="none" spc="0" normalizeH="0" baseline="0" noProof="0">
              <a:ln>
                <a:noFill/>
              </a:ln>
              <a:solidFill>
                <a:srgbClr val="000000"/>
              </a:solidFill>
              <a:effectLst/>
              <a:uLnTx/>
              <a:uFillTx/>
              <a:latin typeface="Century Gothic"/>
            </a:endParaRPr>
          </a:p>
        </p:txBody>
      </p:sp>
      <p:sp>
        <p:nvSpPr>
          <p:cNvPr id="11" name="Rectangle 10">
            <a:extLst>
              <a:ext uri="{FF2B5EF4-FFF2-40B4-BE49-F238E27FC236}">
                <a16:creationId xmlns:a16="http://schemas.microsoft.com/office/drawing/2014/main" id="{CC3E0BB6-D5BA-4C4B-B6B8-18FCFC9139A9}"/>
              </a:ext>
            </a:extLst>
          </p:cNvPr>
          <p:cNvSpPr/>
          <p:nvPr/>
        </p:nvSpPr>
        <p:spPr>
          <a:xfrm>
            <a:off x="0" y="2411638"/>
            <a:ext cx="2312762" cy="338554"/>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entury Gothic"/>
                <a:ea typeface="+mn-ea"/>
                <a:cs typeface="+mn-cs"/>
              </a:rPr>
              <a:t>MEMBERS:</a:t>
            </a:r>
            <a:endParaRPr kumimoji="0" lang="en-US" sz="1600" b="0" i="0" u="none" strike="noStrike" kern="1200" cap="none" spc="0" normalizeH="0" baseline="0" noProof="0">
              <a:ln>
                <a:noFill/>
              </a:ln>
              <a:solidFill>
                <a:srgbClr val="000000"/>
              </a:solidFill>
              <a:effectLst/>
              <a:uLnTx/>
              <a:uFillTx/>
              <a:latin typeface="Century Gothic"/>
              <a:ea typeface="+mn-ea"/>
              <a:cs typeface="+mn-cs"/>
            </a:endParaRPr>
          </a:p>
        </p:txBody>
      </p:sp>
      <p:graphicFrame>
        <p:nvGraphicFramePr>
          <p:cNvPr id="3" name="Table 3">
            <a:extLst>
              <a:ext uri="{FF2B5EF4-FFF2-40B4-BE49-F238E27FC236}">
                <a16:creationId xmlns:a16="http://schemas.microsoft.com/office/drawing/2014/main" id="{305A9B4C-99E4-4CF9-87A2-BA5AC6B24CFE}"/>
              </a:ext>
            </a:extLst>
          </p:cNvPr>
          <p:cNvGraphicFramePr>
            <a:graphicFrameLocks noGrp="1"/>
          </p:cNvGraphicFramePr>
          <p:nvPr>
            <p:extLst>
              <p:ext uri="{D42A27DB-BD31-4B8C-83A1-F6EECF244321}">
                <p14:modId xmlns:p14="http://schemas.microsoft.com/office/powerpoint/2010/main" val="1355326495"/>
              </p:ext>
            </p:extLst>
          </p:nvPr>
        </p:nvGraphicFramePr>
        <p:xfrm>
          <a:off x="3679902" y="807920"/>
          <a:ext cx="6030822" cy="6826601"/>
        </p:xfrm>
        <a:graphic>
          <a:graphicData uri="http://schemas.openxmlformats.org/drawingml/2006/table">
            <a:tbl>
              <a:tblPr firstRow="1" bandRow="1">
                <a:tableStyleId>{5C22544A-7EE6-4342-B048-85BDC9FD1C3A}</a:tableStyleId>
              </a:tblPr>
              <a:tblGrid>
                <a:gridCol w="3179223">
                  <a:extLst>
                    <a:ext uri="{9D8B030D-6E8A-4147-A177-3AD203B41FA5}">
                      <a16:colId xmlns:a16="http://schemas.microsoft.com/office/drawing/2014/main" val="4031162563"/>
                    </a:ext>
                  </a:extLst>
                </a:gridCol>
                <a:gridCol w="2851599">
                  <a:extLst>
                    <a:ext uri="{9D8B030D-6E8A-4147-A177-3AD203B41FA5}">
                      <a16:colId xmlns:a16="http://schemas.microsoft.com/office/drawing/2014/main" val="135203410"/>
                    </a:ext>
                  </a:extLst>
                </a:gridCol>
              </a:tblGrid>
              <a:tr h="385805">
                <a:tc>
                  <a:txBody>
                    <a:bodyPr/>
                    <a:lstStyle/>
                    <a:p>
                      <a:r>
                        <a:rPr lang="en-US" sz="1500">
                          <a:latin typeface="Arial"/>
                          <a:cs typeface="Arial"/>
                        </a:rPr>
                        <a:t>ROLE</a:t>
                      </a:r>
                    </a:p>
                  </a:txBody>
                  <a:tcPr>
                    <a:solidFill>
                      <a:schemeClr val="tx2"/>
                    </a:solidFill>
                  </a:tcPr>
                </a:tc>
                <a:tc>
                  <a:txBody>
                    <a:bodyPr/>
                    <a:lstStyle/>
                    <a:p>
                      <a:r>
                        <a:rPr lang="en-US" sz="1500">
                          <a:latin typeface="Arial"/>
                          <a:cs typeface="Arial"/>
                        </a:rPr>
                        <a:t>NAME</a:t>
                      </a:r>
                    </a:p>
                  </a:txBody>
                  <a:tcPr>
                    <a:solidFill>
                      <a:schemeClr val="tx2"/>
                    </a:solidFill>
                  </a:tcPr>
                </a:tc>
                <a:extLst>
                  <a:ext uri="{0D108BD9-81ED-4DB2-BD59-A6C34878D82A}">
                    <a16:rowId xmlns:a16="http://schemas.microsoft.com/office/drawing/2014/main" val="2520180622"/>
                  </a:ext>
                </a:extLst>
              </a:tr>
              <a:tr h="471540">
                <a:tc>
                  <a:txBody>
                    <a:bodyPr/>
                    <a:lstStyle/>
                    <a:p>
                      <a:pPr marL="55245" indent="0" algn="ctr" fontAlgn="b"/>
                      <a:r>
                        <a:rPr lang="en-US" sz="1400" b="1" i="0" u="none" strike="noStrike">
                          <a:solidFill>
                            <a:srgbClr val="000000"/>
                          </a:solidFill>
                          <a:effectLst/>
                          <a:latin typeface="Calibri Light"/>
                          <a:cs typeface="Arial"/>
                        </a:rPr>
                        <a:t>Principal</a:t>
                      </a:r>
                    </a:p>
                  </a:txBody>
                  <a:tcPr marL="9525" marR="9525" marT="9525" marB="0" anchor="ct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s-MX" sz="1400" b="0" i="0" kern="1200">
                          <a:solidFill>
                            <a:schemeClr val="dk1"/>
                          </a:solidFill>
                          <a:effectLst/>
                          <a:latin typeface="Calibri Light"/>
                          <a:ea typeface="+mn-ea"/>
                          <a:cs typeface="+mn-cs"/>
                        </a:rPr>
                        <a:t>Michelle Fox </a:t>
                      </a:r>
                      <a:endParaRPr lang="en-US" sz="1400" b="0">
                        <a:latin typeface="Calibri Light"/>
                        <a:cs typeface="Arial"/>
                      </a:endParaRPr>
                    </a:p>
                  </a:txBody>
                  <a:tcPr anchor="ctr"/>
                </a:tc>
                <a:extLst>
                  <a:ext uri="{0D108BD9-81ED-4DB2-BD59-A6C34878D82A}">
                    <a16:rowId xmlns:a16="http://schemas.microsoft.com/office/drawing/2014/main" val="2933731836"/>
                  </a:ext>
                </a:extLst>
              </a:tr>
              <a:tr h="364371">
                <a:tc>
                  <a:txBody>
                    <a:bodyPr/>
                    <a:lstStyle/>
                    <a:p>
                      <a:pPr marL="55245" indent="0" algn="ctr" fontAlgn="b"/>
                      <a:r>
                        <a:rPr lang="en-US" sz="1400" b="1" i="0" u="none" strike="noStrike">
                          <a:solidFill>
                            <a:srgbClr val="000000"/>
                          </a:solidFill>
                          <a:effectLst/>
                          <a:latin typeface="Calibri Light"/>
                          <a:cs typeface="Arial"/>
                        </a:rPr>
                        <a:t>Dean of Instruction</a:t>
                      </a:r>
                    </a:p>
                  </a:txBody>
                  <a:tcPr marL="9525" marR="9525" marT="9525" marB="0" anchor="ctr"/>
                </a:tc>
                <a:tc>
                  <a:txBody>
                    <a:bodyPr/>
                    <a:lstStyle/>
                    <a:p>
                      <a:pPr algn="ctr"/>
                      <a:r>
                        <a:rPr lang="en-US" sz="1400" b="0">
                          <a:latin typeface="Calibri Light"/>
                          <a:cs typeface="Arial"/>
                        </a:rPr>
                        <a:t>Julia Mason</a:t>
                      </a:r>
                    </a:p>
                  </a:txBody>
                  <a:tcPr anchor="ctr"/>
                </a:tc>
                <a:extLst>
                  <a:ext uri="{0D108BD9-81ED-4DB2-BD59-A6C34878D82A}">
                    <a16:rowId xmlns:a16="http://schemas.microsoft.com/office/drawing/2014/main" val="3667196136"/>
                  </a:ext>
                </a:extLst>
              </a:tr>
              <a:tr h="364371">
                <a:tc>
                  <a:txBody>
                    <a:bodyPr/>
                    <a:lstStyle/>
                    <a:p>
                      <a:pPr marL="55245" indent="0" algn="ctr" fontAlgn="b"/>
                      <a:r>
                        <a:rPr lang="en-US" sz="1400" b="1" i="0" u="none" strike="noStrike">
                          <a:solidFill>
                            <a:srgbClr val="000000"/>
                          </a:solidFill>
                          <a:effectLst/>
                          <a:latin typeface="Calibri Light"/>
                          <a:cs typeface="Arial"/>
                        </a:rPr>
                        <a:t>Asst. Principal 7</a:t>
                      </a:r>
                      <a:r>
                        <a:rPr lang="en-US" sz="1400" b="1" i="0" u="none" strike="noStrike" baseline="30000">
                          <a:solidFill>
                            <a:srgbClr val="000000"/>
                          </a:solidFill>
                          <a:effectLst/>
                          <a:latin typeface="Calibri Light"/>
                          <a:cs typeface="Arial"/>
                        </a:rPr>
                        <a:t>th</a:t>
                      </a:r>
                      <a:r>
                        <a:rPr lang="en-US" sz="1400" b="1" i="0" u="none" strike="noStrike">
                          <a:solidFill>
                            <a:srgbClr val="000000"/>
                          </a:solidFill>
                          <a:effectLst/>
                          <a:latin typeface="Calibri Light"/>
                          <a:cs typeface="Arial"/>
                        </a:rPr>
                        <a:t> </a:t>
                      </a:r>
                    </a:p>
                  </a:txBody>
                  <a:tcPr marL="9525" marR="9525" marT="9525" marB="0" anchor="ctr"/>
                </a:tc>
                <a:tc>
                  <a:txBody>
                    <a:bodyPr/>
                    <a:lstStyle/>
                    <a:p>
                      <a:pPr algn="ctr"/>
                      <a:r>
                        <a:rPr lang="en-US" sz="1400" b="0">
                          <a:latin typeface="Calibri Light"/>
                          <a:cs typeface="Arial"/>
                        </a:rPr>
                        <a:t>Miguel Salinas</a:t>
                      </a:r>
                    </a:p>
                  </a:txBody>
                  <a:tcPr anchor="ctr"/>
                </a:tc>
                <a:extLst>
                  <a:ext uri="{0D108BD9-81ED-4DB2-BD59-A6C34878D82A}">
                    <a16:rowId xmlns:a16="http://schemas.microsoft.com/office/drawing/2014/main" val="343178121"/>
                  </a:ext>
                </a:extLst>
              </a:tr>
              <a:tr h="385805">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b="1">
                          <a:latin typeface="Calibri Light"/>
                          <a:cs typeface="Arial"/>
                        </a:rPr>
                        <a:t>Asst. Principal 8</a:t>
                      </a:r>
                      <a:r>
                        <a:rPr lang="en-US" sz="1400" b="1" baseline="30000">
                          <a:latin typeface="Calibri Light"/>
                          <a:cs typeface="Arial"/>
                        </a:rPr>
                        <a:t>th</a:t>
                      </a:r>
                      <a:endParaRPr lang="en-US" sz="1400" b="1">
                        <a:latin typeface="Calibri Light"/>
                        <a:cs typeface="Arial"/>
                      </a:endParaRPr>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0">
                          <a:latin typeface="Calibri Light"/>
                          <a:cs typeface="Arial"/>
                        </a:rPr>
                        <a:t>Vianey Villegas</a:t>
                      </a:r>
                    </a:p>
                  </a:txBody>
                  <a:tcPr anchor="ctr"/>
                </a:tc>
                <a:extLst>
                  <a:ext uri="{0D108BD9-81ED-4DB2-BD59-A6C34878D82A}">
                    <a16:rowId xmlns:a16="http://schemas.microsoft.com/office/drawing/2014/main" val="2936854868"/>
                  </a:ext>
                </a:extLst>
              </a:tr>
              <a:tr h="385805">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r>
                        <a:rPr lang="en-US" sz="1400" b="1">
                          <a:latin typeface="Calibri Light"/>
                          <a:cs typeface="Arial"/>
                        </a:rPr>
                        <a:t>Asst. Principal 6</a:t>
                      </a:r>
                      <a:r>
                        <a:rPr lang="en-US" sz="1400" b="1" baseline="30000">
                          <a:latin typeface="Calibri Light"/>
                          <a:cs typeface="Arial"/>
                        </a:rPr>
                        <a:t>th</a:t>
                      </a:r>
                      <a:r>
                        <a:rPr lang="en-US" sz="1400" b="1">
                          <a:latin typeface="Calibri Light"/>
                          <a:cs typeface="Arial"/>
                        </a:rPr>
                        <a:t> </a:t>
                      </a:r>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0">
                          <a:latin typeface="Calibri Light"/>
                          <a:cs typeface="Arial"/>
                        </a:rPr>
                        <a:t>Alicia Flores</a:t>
                      </a:r>
                    </a:p>
                  </a:txBody>
                  <a:tcPr anchor="ctr"/>
                </a:tc>
                <a:extLst>
                  <a:ext uri="{0D108BD9-81ED-4DB2-BD59-A6C34878D82A}">
                    <a16:rowId xmlns:a16="http://schemas.microsoft.com/office/drawing/2014/main" val="3791038939"/>
                  </a:ext>
                </a:extLst>
              </a:tr>
              <a:tr h="364371">
                <a:tc>
                  <a:txBody>
                    <a:bodyPr/>
                    <a:lstStyle/>
                    <a:p>
                      <a:pPr marL="0" marR="0" lvl="0" indent="0" algn="ctr" defTabSz="1005840" rtl="0">
                        <a:lnSpc>
                          <a:spcPct val="100000"/>
                        </a:lnSpc>
                        <a:spcBef>
                          <a:spcPts val="0"/>
                        </a:spcBef>
                        <a:spcAft>
                          <a:spcPts val="0"/>
                        </a:spcAft>
                        <a:buClrTx/>
                        <a:buSzTx/>
                        <a:buFontTx/>
                        <a:buNone/>
                        <a:tabLst/>
                        <a:defRPr/>
                      </a:pPr>
                      <a:r>
                        <a:rPr lang="en-US" sz="1400" b="1">
                          <a:latin typeface="Calibri Light"/>
                          <a:cs typeface="Arial"/>
                        </a:rPr>
                        <a:t>Counselor</a:t>
                      </a:r>
                      <a:endParaRPr lang="en-US" sz="1400">
                        <a:latin typeface="Calibri Light"/>
                      </a:endParaRPr>
                    </a:p>
                  </a:txBody>
                  <a:tcPr anchor="ctr"/>
                </a:tc>
                <a:tc>
                  <a:txBody>
                    <a:bodyPr/>
                    <a:lstStyle/>
                    <a:p>
                      <a:pPr marL="0" marR="0" lvl="0" indent="0" algn="ctr">
                        <a:lnSpc>
                          <a:spcPct val="100000"/>
                        </a:lnSpc>
                        <a:spcBef>
                          <a:spcPts val="0"/>
                        </a:spcBef>
                        <a:spcAft>
                          <a:spcPts val="0"/>
                        </a:spcAft>
                        <a:buNone/>
                      </a:pPr>
                      <a:r>
                        <a:rPr lang="en-US" sz="1400" b="0">
                          <a:latin typeface="Calibri Light"/>
                          <a:cs typeface="Arial"/>
                        </a:rPr>
                        <a:t>Anabelle Jaime </a:t>
                      </a:r>
                    </a:p>
                  </a:txBody>
                  <a:tcPr anchor="ctr"/>
                </a:tc>
                <a:extLst>
                  <a:ext uri="{0D108BD9-81ED-4DB2-BD59-A6C34878D82A}">
                    <a16:rowId xmlns:a16="http://schemas.microsoft.com/office/drawing/2014/main" val="3201550633"/>
                  </a:ext>
                </a:extLst>
              </a:tr>
              <a:tr h="364371">
                <a:tc>
                  <a:txBody>
                    <a:bodyPr/>
                    <a:lstStyle/>
                    <a:p>
                      <a:pPr marL="0" marR="0" lvl="0" indent="0" algn="ctr" defTabSz="1005840" rtl="0">
                        <a:lnSpc>
                          <a:spcPct val="100000"/>
                        </a:lnSpc>
                        <a:spcBef>
                          <a:spcPts val="0"/>
                        </a:spcBef>
                        <a:spcAft>
                          <a:spcPts val="0"/>
                        </a:spcAft>
                        <a:buClrTx/>
                        <a:buSzTx/>
                        <a:buFontTx/>
                        <a:buNone/>
                        <a:tabLst/>
                        <a:defRPr/>
                      </a:pPr>
                      <a:r>
                        <a:rPr lang="en-US" sz="1400" b="1">
                          <a:latin typeface="Calibri Light"/>
                          <a:cs typeface="Arial"/>
                        </a:rPr>
                        <a:t>CLL</a:t>
                      </a:r>
                    </a:p>
                  </a:txBody>
                  <a:tcPr anchor="ctr"/>
                </a:tc>
                <a:tc>
                  <a:txBody>
                    <a:bodyPr/>
                    <a:lstStyle/>
                    <a:p>
                      <a:pPr marL="0" marR="0" lvl="0" indent="0" algn="ctr">
                        <a:lnSpc>
                          <a:spcPct val="100000"/>
                        </a:lnSpc>
                        <a:spcBef>
                          <a:spcPts val="0"/>
                        </a:spcBef>
                        <a:spcAft>
                          <a:spcPts val="0"/>
                        </a:spcAft>
                        <a:buNone/>
                      </a:pPr>
                      <a:r>
                        <a:rPr lang="en-US" sz="1400" b="0">
                          <a:latin typeface="Calibri Light"/>
                          <a:cs typeface="Arial"/>
                        </a:rPr>
                        <a:t>Jacquelyn Estrada</a:t>
                      </a:r>
                      <a:endParaRPr lang="en-US"/>
                    </a:p>
                  </a:txBody>
                  <a:tcPr anchor="ctr"/>
                </a:tc>
                <a:extLst>
                  <a:ext uri="{0D108BD9-81ED-4DB2-BD59-A6C34878D82A}">
                    <a16:rowId xmlns:a16="http://schemas.microsoft.com/office/drawing/2014/main" val="2287435563"/>
                  </a:ext>
                </a:extLst>
              </a:tr>
              <a:tr h="364371">
                <a:tc>
                  <a:txBody>
                    <a:bodyPr/>
                    <a:lstStyle/>
                    <a:p>
                      <a:pPr marL="0" marR="0" lvl="0" indent="0" algn="ctr" defTabSz="1005840" rtl="0">
                        <a:lnSpc>
                          <a:spcPct val="100000"/>
                        </a:lnSpc>
                        <a:spcBef>
                          <a:spcPts val="0"/>
                        </a:spcBef>
                        <a:spcAft>
                          <a:spcPts val="0"/>
                        </a:spcAft>
                        <a:buClrTx/>
                        <a:buSzTx/>
                        <a:buFontTx/>
                        <a:buNone/>
                        <a:tabLst/>
                        <a:defRPr/>
                      </a:pPr>
                      <a:r>
                        <a:rPr lang="en-US" sz="1400" b="1">
                          <a:latin typeface="Calibri Light"/>
                          <a:cs typeface="Arial"/>
                        </a:rPr>
                        <a:t>Librarian</a:t>
                      </a:r>
                    </a:p>
                  </a:txBody>
                  <a:tcPr anchor="ctr"/>
                </a:tc>
                <a:tc>
                  <a:txBody>
                    <a:bodyPr/>
                    <a:lstStyle/>
                    <a:p>
                      <a:pPr marL="0" marR="0" lvl="0" indent="0" algn="ctr" rtl="0">
                        <a:lnSpc>
                          <a:spcPct val="100000"/>
                        </a:lnSpc>
                        <a:spcBef>
                          <a:spcPts val="0"/>
                        </a:spcBef>
                        <a:spcAft>
                          <a:spcPts val="0"/>
                        </a:spcAft>
                        <a:buFontTx/>
                        <a:buNone/>
                      </a:pPr>
                      <a:r>
                        <a:rPr lang="en-US" sz="1400" b="0">
                          <a:latin typeface="Calibri Light"/>
                          <a:cs typeface="Arial"/>
                        </a:rPr>
                        <a:t>Danica Simons</a:t>
                      </a:r>
                      <a:endParaRPr lang="en-US"/>
                    </a:p>
                  </a:txBody>
                  <a:tcPr anchor="ctr"/>
                </a:tc>
                <a:extLst>
                  <a:ext uri="{0D108BD9-81ED-4DB2-BD59-A6C34878D82A}">
                    <a16:rowId xmlns:a16="http://schemas.microsoft.com/office/drawing/2014/main" val="289446569"/>
                  </a:ext>
                </a:extLst>
              </a:tr>
              <a:tr h="364371">
                <a:tc>
                  <a:txBody>
                    <a:bodyPr/>
                    <a:lstStyle/>
                    <a:p>
                      <a:pPr marL="0" marR="0" lvl="0" indent="0" algn="ctr" rtl="0">
                        <a:lnSpc>
                          <a:spcPct val="100000"/>
                        </a:lnSpc>
                        <a:spcBef>
                          <a:spcPts val="0"/>
                        </a:spcBef>
                        <a:spcAft>
                          <a:spcPts val="0"/>
                        </a:spcAft>
                        <a:buClrTx/>
                        <a:buSzTx/>
                        <a:buFontTx/>
                        <a:buNone/>
                      </a:pPr>
                      <a:r>
                        <a:rPr lang="en-US" sz="1400" b="1">
                          <a:latin typeface="Calibri Light"/>
                          <a:cs typeface="Arial"/>
                        </a:rPr>
                        <a:t>IB Representative</a:t>
                      </a:r>
                    </a:p>
                  </a:txBody>
                  <a:tcPr anchor="ctr"/>
                </a:tc>
                <a:tc>
                  <a:txBody>
                    <a:bodyPr/>
                    <a:lstStyle/>
                    <a:p>
                      <a:pPr marL="0" marR="0" lvl="0" indent="0" algn="ctr" rtl="0">
                        <a:lnSpc>
                          <a:spcPct val="100000"/>
                        </a:lnSpc>
                        <a:spcBef>
                          <a:spcPts val="0"/>
                        </a:spcBef>
                        <a:spcAft>
                          <a:spcPts val="0"/>
                        </a:spcAft>
                        <a:buFontTx/>
                        <a:buNone/>
                      </a:pPr>
                      <a:r>
                        <a:rPr lang="en-US" sz="1400" b="0">
                          <a:latin typeface="Calibri Light"/>
                          <a:cs typeface="Arial"/>
                        </a:rPr>
                        <a:t>Emma Saenz</a:t>
                      </a:r>
                    </a:p>
                  </a:txBody>
                  <a:tcPr anchor="ctr"/>
                </a:tc>
                <a:extLst>
                  <a:ext uri="{0D108BD9-81ED-4DB2-BD59-A6C34878D82A}">
                    <a16:rowId xmlns:a16="http://schemas.microsoft.com/office/drawing/2014/main" val="827238842"/>
                  </a:ext>
                </a:extLst>
              </a:tr>
              <a:tr h="364371">
                <a:tc>
                  <a:txBody>
                    <a:bodyPr/>
                    <a:lstStyle/>
                    <a:p>
                      <a:pPr marL="0" lvl="0" indent="0" algn="ctr">
                        <a:lnSpc>
                          <a:spcPct val="100000"/>
                        </a:lnSpc>
                        <a:spcBef>
                          <a:spcPts val="0"/>
                        </a:spcBef>
                        <a:spcAft>
                          <a:spcPts val="0"/>
                        </a:spcAft>
                        <a:buNone/>
                      </a:pPr>
                      <a:r>
                        <a:rPr lang="en-US" sz="1400" b="1">
                          <a:latin typeface="Calibri Light"/>
                          <a:cs typeface="Arial"/>
                        </a:rPr>
                        <a:t>Math Dept. Head</a:t>
                      </a:r>
                    </a:p>
                  </a:txBody>
                  <a:tcPr anchor="ctr"/>
                </a:tc>
                <a:tc>
                  <a:txBody>
                    <a:bodyPr/>
                    <a:lstStyle/>
                    <a:p>
                      <a:pPr marL="0" lvl="0" indent="0" algn="ctr">
                        <a:lnSpc>
                          <a:spcPct val="100000"/>
                        </a:lnSpc>
                        <a:spcBef>
                          <a:spcPts val="0"/>
                        </a:spcBef>
                        <a:spcAft>
                          <a:spcPts val="0"/>
                        </a:spcAft>
                        <a:buNone/>
                      </a:pPr>
                      <a:r>
                        <a:rPr lang="en-US" sz="1400" b="0">
                          <a:latin typeface="Calibri Light"/>
                          <a:cs typeface="Arial"/>
                        </a:rPr>
                        <a:t>Martin Chavez</a:t>
                      </a:r>
                    </a:p>
                  </a:txBody>
                  <a:tcPr anchor="ctr"/>
                </a:tc>
                <a:extLst>
                  <a:ext uri="{0D108BD9-81ED-4DB2-BD59-A6C34878D82A}">
                    <a16:rowId xmlns:a16="http://schemas.microsoft.com/office/drawing/2014/main" val="197341603"/>
                  </a:ext>
                </a:extLst>
              </a:tr>
              <a:tr h="364371">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latin typeface="Calibri Light"/>
                          <a:cs typeface="Arial"/>
                        </a:rPr>
                        <a:t>Science Dept. Head</a:t>
                      </a:r>
                    </a:p>
                  </a:txBody>
                  <a:tcPr anchor="ctr"/>
                </a:tc>
                <a:tc>
                  <a:txBody>
                    <a:bodyPr/>
                    <a:lstStyle/>
                    <a:p>
                      <a:pPr marL="0" marR="0" lvl="0" indent="0" algn="ctr" rtl="0" eaLnBrk="1" fontAlgn="auto" latinLnBrk="0" hangingPunct="1">
                        <a:lnSpc>
                          <a:spcPct val="100000"/>
                        </a:lnSpc>
                        <a:spcBef>
                          <a:spcPts val="0"/>
                        </a:spcBef>
                        <a:spcAft>
                          <a:spcPts val="0"/>
                        </a:spcAft>
                        <a:buFontTx/>
                        <a:buNone/>
                      </a:pPr>
                      <a:r>
                        <a:rPr lang="en-US" sz="1400" b="0">
                          <a:latin typeface="Calibri Light"/>
                          <a:cs typeface="Arial"/>
                        </a:rPr>
                        <a:t>Mike Vargas</a:t>
                      </a:r>
                    </a:p>
                  </a:txBody>
                  <a:tcPr anchor="ctr"/>
                </a:tc>
                <a:extLst>
                  <a:ext uri="{0D108BD9-81ED-4DB2-BD59-A6C34878D82A}">
                    <a16:rowId xmlns:a16="http://schemas.microsoft.com/office/drawing/2014/main" val="2941494350"/>
                  </a:ext>
                </a:extLst>
              </a:tr>
              <a:tr h="364371">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latin typeface="Calibri Light"/>
                          <a:cs typeface="Arial"/>
                        </a:rPr>
                        <a:t>RLA Dept. Head</a:t>
                      </a:r>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0">
                          <a:latin typeface="Calibri Light"/>
                          <a:cs typeface="Arial"/>
                        </a:rPr>
                        <a:t>Debra Villarreal</a:t>
                      </a:r>
                    </a:p>
                  </a:txBody>
                  <a:tcPr anchor="ctr"/>
                </a:tc>
                <a:extLst>
                  <a:ext uri="{0D108BD9-81ED-4DB2-BD59-A6C34878D82A}">
                    <a16:rowId xmlns:a16="http://schemas.microsoft.com/office/drawing/2014/main" val="2628779994"/>
                  </a:ext>
                </a:extLst>
              </a:tr>
              <a:tr h="364371">
                <a:tc>
                  <a:txBody>
                    <a:bodyPr/>
                    <a:lstStyle/>
                    <a:p>
                      <a:pPr marL="0" lvl="0" indent="0" algn="ctr">
                        <a:lnSpc>
                          <a:spcPct val="100000"/>
                        </a:lnSpc>
                        <a:spcBef>
                          <a:spcPts val="0"/>
                        </a:spcBef>
                        <a:spcAft>
                          <a:spcPts val="0"/>
                        </a:spcAft>
                        <a:buNone/>
                      </a:pPr>
                      <a:r>
                        <a:rPr lang="en-US" sz="1400" b="1">
                          <a:latin typeface="Calibri Light"/>
                          <a:cs typeface="Arial"/>
                        </a:rPr>
                        <a:t>Social Studies Dept. Head</a:t>
                      </a:r>
                    </a:p>
                  </a:txBody>
                  <a:tcPr anchor="ctr"/>
                </a:tc>
                <a:tc>
                  <a:txBody>
                    <a:bodyPr/>
                    <a:lstStyle/>
                    <a:p>
                      <a:pPr marL="0" lvl="0" indent="0" algn="ctr">
                        <a:lnSpc>
                          <a:spcPct val="100000"/>
                        </a:lnSpc>
                        <a:spcBef>
                          <a:spcPts val="0"/>
                        </a:spcBef>
                        <a:spcAft>
                          <a:spcPts val="0"/>
                        </a:spcAft>
                        <a:buNone/>
                      </a:pPr>
                      <a:r>
                        <a:rPr lang="en-US" sz="1400" b="0">
                          <a:latin typeface="Calibri Light"/>
                          <a:cs typeface="Arial"/>
                        </a:rPr>
                        <a:t>Miguel Torres</a:t>
                      </a:r>
                    </a:p>
                  </a:txBody>
                  <a:tcPr anchor="ctr"/>
                </a:tc>
                <a:extLst>
                  <a:ext uri="{0D108BD9-81ED-4DB2-BD59-A6C34878D82A}">
                    <a16:rowId xmlns:a16="http://schemas.microsoft.com/office/drawing/2014/main" val="490325868"/>
                  </a:ext>
                </a:extLst>
              </a:tr>
              <a:tr h="364371">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latin typeface="Calibri Light"/>
                          <a:cs typeface="Arial"/>
                        </a:rPr>
                        <a:t>SPED Representative</a:t>
                      </a:r>
                    </a:p>
                  </a:txBody>
                  <a:tcPr anchor="ctr"/>
                </a:tc>
                <a:tc>
                  <a:txBody>
                    <a:bodyPr/>
                    <a:lstStyle/>
                    <a:p>
                      <a:pPr marL="0" marR="0" lvl="0" indent="0" algn="ctr" rtl="0" eaLnBrk="1" fontAlgn="auto" latinLnBrk="0" hangingPunct="1">
                        <a:lnSpc>
                          <a:spcPct val="100000"/>
                        </a:lnSpc>
                        <a:spcBef>
                          <a:spcPts val="0"/>
                        </a:spcBef>
                        <a:spcAft>
                          <a:spcPts val="0"/>
                        </a:spcAft>
                        <a:buFontTx/>
                        <a:buNone/>
                      </a:pPr>
                      <a:r>
                        <a:rPr lang="en-US" sz="1400" b="0">
                          <a:latin typeface="Calibri Light"/>
                          <a:cs typeface="Arial"/>
                        </a:rPr>
                        <a:t>Tiffani Galaviz</a:t>
                      </a:r>
                    </a:p>
                  </a:txBody>
                  <a:tcPr anchor="ctr"/>
                </a:tc>
                <a:extLst>
                  <a:ext uri="{0D108BD9-81ED-4DB2-BD59-A6C34878D82A}">
                    <a16:rowId xmlns:a16="http://schemas.microsoft.com/office/drawing/2014/main" val="1431131346"/>
                  </a:ext>
                </a:extLst>
              </a:tr>
              <a:tr h="364371">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latin typeface="Calibri Light"/>
                          <a:cs typeface="Arial"/>
                        </a:rPr>
                        <a:t>Athletics Representative</a:t>
                      </a:r>
                    </a:p>
                  </a:txBody>
                  <a:tcPr anchor="ctr"/>
                </a:tc>
                <a:tc>
                  <a:txBody>
                    <a:bodyPr/>
                    <a:lstStyle/>
                    <a:p>
                      <a:pPr marL="0" marR="0" lvl="0" indent="0" algn="ctr" rtl="0" eaLnBrk="1" fontAlgn="auto" latinLnBrk="0" hangingPunct="1">
                        <a:lnSpc>
                          <a:spcPct val="100000"/>
                        </a:lnSpc>
                        <a:spcBef>
                          <a:spcPts val="0"/>
                        </a:spcBef>
                        <a:spcAft>
                          <a:spcPts val="0"/>
                        </a:spcAft>
                        <a:buFontTx/>
                        <a:buNone/>
                      </a:pPr>
                      <a:r>
                        <a:rPr lang="en-US" sz="1400" b="0">
                          <a:latin typeface="Calibri Light"/>
                          <a:cs typeface="Arial"/>
                        </a:rPr>
                        <a:t>Mark Gonzalez</a:t>
                      </a:r>
                    </a:p>
                  </a:txBody>
                  <a:tcPr anchor="ctr"/>
                </a:tc>
                <a:extLst>
                  <a:ext uri="{0D108BD9-81ED-4DB2-BD59-A6C34878D82A}">
                    <a16:rowId xmlns:a16="http://schemas.microsoft.com/office/drawing/2014/main" val="1830837382"/>
                  </a:ext>
                </a:extLst>
              </a:tr>
              <a:tr h="364371">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latin typeface="Calibri Light"/>
                          <a:cs typeface="Arial"/>
                        </a:rPr>
                        <a:t>Fine Arts Representative</a:t>
                      </a:r>
                    </a:p>
                  </a:txBody>
                  <a:tcPr anchor="ct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0">
                          <a:latin typeface="Calibri Light"/>
                          <a:cs typeface="Arial"/>
                        </a:rPr>
                        <a:t>Aldo Peralta</a:t>
                      </a:r>
                    </a:p>
                  </a:txBody>
                  <a:tcPr anchor="ctr"/>
                </a:tc>
                <a:extLst>
                  <a:ext uri="{0D108BD9-81ED-4DB2-BD59-A6C34878D82A}">
                    <a16:rowId xmlns:a16="http://schemas.microsoft.com/office/drawing/2014/main" val="3956139831"/>
                  </a:ext>
                </a:extLst>
              </a:tr>
              <a:tr h="460823">
                <a:tc>
                  <a:txBody>
                    <a:bodyPr/>
                    <a:lstStyle/>
                    <a:p>
                      <a:pPr marL="0" marR="0" lvl="0" indent="0" algn="ctr" rtl="0" eaLnBrk="1" fontAlgn="auto" latinLnBrk="0" hangingPunct="1">
                        <a:lnSpc>
                          <a:spcPct val="100000"/>
                        </a:lnSpc>
                        <a:spcBef>
                          <a:spcPts val="0"/>
                        </a:spcBef>
                        <a:spcAft>
                          <a:spcPts val="0"/>
                        </a:spcAft>
                        <a:buClrTx/>
                        <a:buSzTx/>
                        <a:buFontTx/>
                        <a:buNone/>
                      </a:pPr>
                      <a:r>
                        <a:rPr lang="en-US" sz="1400" b="1">
                          <a:latin typeface="Calibri Light"/>
                          <a:cs typeface="Arial"/>
                        </a:rPr>
                        <a:t>Language Representative</a:t>
                      </a:r>
                    </a:p>
                  </a:txBody>
                  <a:tcPr anchor="ctr"/>
                </a:tc>
                <a:tc>
                  <a:txBody>
                    <a:bodyPr/>
                    <a:lstStyle/>
                    <a:p>
                      <a:pPr marL="0" marR="0" lvl="0" indent="0" algn="ctr">
                        <a:lnSpc>
                          <a:spcPct val="100000"/>
                        </a:lnSpc>
                        <a:spcBef>
                          <a:spcPts val="0"/>
                        </a:spcBef>
                        <a:spcAft>
                          <a:spcPts val="0"/>
                        </a:spcAft>
                        <a:buNone/>
                      </a:pPr>
                      <a:r>
                        <a:rPr lang="en-US" sz="1400">
                          <a:latin typeface="Calibri Light"/>
                        </a:rPr>
                        <a:t>Gerardo Monrreal</a:t>
                      </a:r>
                    </a:p>
                  </a:txBody>
                  <a:tcPr anchor="ctr"/>
                </a:tc>
                <a:extLst>
                  <a:ext uri="{0D108BD9-81ED-4DB2-BD59-A6C34878D82A}">
                    <a16:rowId xmlns:a16="http://schemas.microsoft.com/office/drawing/2014/main" val="2095966459"/>
                  </a:ext>
                </a:extLst>
              </a:tr>
            </a:tbl>
          </a:graphicData>
        </a:graphic>
      </p:graphicFrame>
    </p:spTree>
    <p:extLst>
      <p:ext uri="{BB962C8B-B14F-4D97-AF65-F5344CB8AC3E}">
        <p14:creationId xmlns:p14="http://schemas.microsoft.com/office/powerpoint/2010/main" val="651510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4D3777-1CF8-4A35-BE13-C6DF0C1FAC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7CCC53CB-D702-43A4-9943-65A76B358E7F}"/>
              </a:ext>
            </a:extLst>
          </p:cNvPr>
          <p:cNvGrpSpPr/>
          <p:nvPr/>
        </p:nvGrpSpPr>
        <p:grpSpPr>
          <a:xfrm>
            <a:off x="113915" y="114431"/>
            <a:ext cx="9847208" cy="507383"/>
            <a:chOff x="-88900" y="203200"/>
            <a:chExt cx="9307602" cy="596900"/>
          </a:xfrm>
        </p:grpSpPr>
        <p:sp>
          <p:nvSpPr>
            <p:cNvPr id="8" name="Rectangle 7">
              <a:extLst>
                <a:ext uri="{FF2B5EF4-FFF2-40B4-BE49-F238E27FC236}">
                  <a16:creationId xmlns:a16="http://schemas.microsoft.com/office/drawing/2014/main" id="{EF7C51A8-08F6-44D8-A1D4-9B297BE984A4}"/>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FB6DD2AF-B946-40E6-9B41-648622D98ACB}"/>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2" name="Rectangle 1">
            <a:extLst>
              <a:ext uri="{FF2B5EF4-FFF2-40B4-BE49-F238E27FC236}">
                <a16:creationId xmlns:a16="http://schemas.microsoft.com/office/drawing/2014/main" id="{1F914689-494D-4291-8718-A502BBC115CD}"/>
              </a:ext>
            </a:extLst>
          </p:cNvPr>
          <p:cNvSpPr/>
          <p:nvPr/>
        </p:nvSpPr>
        <p:spPr>
          <a:xfrm>
            <a:off x="248055" y="6434423"/>
            <a:ext cx="9562290" cy="338554"/>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Campuses must post SBDM agenda and minutes to campus website within 10 days following meeting.</a:t>
            </a:r>
          </a:p>
        </p:txBody>
      </p:sp>
      <p:sp>
        <p:nvSpPr>
          <p:cNvPr id="11" name="Rectangle 10">
            <a:extLst>
              <a:ext uri="{FF2B5EF4-FFF2-40B4-BE49-F238E27FC236}">
                <a16:creationId xmlns:a16="http://schemas.microsoft.com/office/drawing/2014/main" id="{CC3E0BB6-D5BA-4C4B-B6B8-18FCFC9139A9}"/>
              </a:ext>
            </a:extLst>
          </p:cNvPr>
          <p:cNvSpPr/>
          <p:nvPr/>
        </p:nvSpPr>
        <p:spPr>
          <a:xfrm>
            <a:off x="376769" y="1117658"/>
            <a:ext cx="9435830"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SBDM Quarterly Meetings:</a:t>
            </a:r>
            <a:endParaRPr kumimoji="0" lang="en-US" sz="24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graphicFrame>
        <p:nvGraphicFramePr>
          <p:cNvPr id="3" name="Table 3">
            <a:extLst>
              <a:ext uri="{FF2B5EF4-FFF2-40B4-BE49-F238E27FC236}">
                <a16:creationId xmlns:a16="http://schemas.microsoft.com/office/drawing/2014/main" id="{305A9B4C-99E4-4CF9-87A2-BA5AC6B24CFE}"/>
              </a:ext>
            </a:extLst>
          </p:cNvPr>
          <p:cNvGraphicFramePr>
            <a:graphicFrameLocks noGrp="1"/>
          </p:cNvGraphicFramePr>
          <p:nvPr>
            <p:extLst>
              <p:ext uri="{D42A27DB-BD31-4B8C-83A1-F6EECF244321}">
                <p14:modId xmlns:p14="http://schemas.microsoft.com/office/powerpoint/2010/main" val="330283315"/>
              </p:ext>
            </p:extLst>
          </p:nvPr>
        </p:nvGraphicFramePr>
        <p:xfrm>
          <a:off x="248056" y="1919603"/>
          <a:ext cx="9200744" cy="4230825"/>
        </p:xfrm>
        <a:graphic>
          <a:graphicData uri="http://schemas.openxmlformats.org/drawingml/2006/table">
            <a:tbl>
              <a:tblPr firstRow="1" bandRow="1">
                <a:tableStyleId>{5C22544A-7EE6-4342-B048-85BDC9FD1C3A}</a:tableStyleId>
              </a:tblPr>
              <a:tblGrid>
                <a:gridCol w="2546621">
                  <a:extLst>
                    <a:ext uri="{9D8B030D-6E8A-4147-A177-3AD203B41FA5}">
                      <a16:colId xmlns:a16="http://schemas.microsoft.com/office/drawing/2014/main" val="4031162563"/>
                    </a:ext>
                  </a:extLst>
                </a:gridCol>
                <a:gridCol w="6654123">
                  <a:extLst>
                    <a:ext uri="{9D8B030D-6E8A-4147-A177-3AD203B41FA5}">
                      <a16:colId xmlns:a16="http://schemas.microsoft.com/office/drawing/2014/main" val="135203410"/>
                    </a:ext>
                  </a:extLst>
                </a:gridCol>
              </a:tblGrid>
              <a:tr h="846165">
                <a:tc>
                  <a:txBody>
                    <a:bodyPr/>
                    <a:lstStyle/>
                    <a:p>
                      <a:r>
                        <a:rPr lang="en-US">
                          <a:latin typeface="Arial" panose="020B0604020202020204" pitchFamily="34" charset="0"/>
                          <a:cs typeface="Arial" panose="020B0604020202020204" pitchFamily="34" charset="0"/>
                        </a:rPr>
                        <a:t>Month</a:t>
                      </a:r>
                    </a:p>
                  </a:txBody>
                  <a:tcPr>
                    <a:solidFill>
                      <a:schemeClr val="tx2"/>
                    </a:solidFill>
                  </a:tcPr>
                </a:tc>
                <a:tc>
                  <a:txBody>
                    <a:bodyPr/>
                    <a:lstStyle/>
                    <a:p>
                      <a:r>
                        <a:rPr lang="en-US">
                          <a:latin typeface="Arial" panose="020B0604020202020204" pitchFamily="34" charset="0"/>
                          <a:cs typeface="Arial" panose="020B0604020202020204" pitchFamily="34" charset="0"/>
                        </a:rPr>
                        <a:t>Date</a:t>
                      </a:r>
                    </a:p>
                  </a:txBody>
                  <a:tcPr>
                    <a:solidFill>
                      <a:schemeClr val="tx2"/>
                    </a:solidFill>
                  </a:tcPr>
                </a:tc>
                <a:extLst>
                  <a:ext uri="{0D108BD9-81ED-4DB2-BD59-A6C34878D82A}">
                    <a16:rowId xmlns:a16="http://schemas.microsoft.com/office/drawing/2014/main" val="2520180622"/>
                  </a:ext>
                </a:extLst>
              </a:tr>
              <a:tr h="846165">
                <a:tc>
                  <a:txBody>
                    <a:bodyPr/>
                    <a:lstStyle/>
                    <a:p>
                      <a:r>
                        <a:rPr lang="en-US"/>
                        <a:t>1</a:t>
                      </a:r>
                      <a:r>
                        <a:rPr lang="en-US" baseline="30000"/>
                        <a:t>st</a:t>
                      </a:r>
                      <a:r>
                        <a:rPr lang="en-US"/>
                        <a:t> Quarter</a:t>
                      </a:r>
                    </a:p>
                  </a:txBody>
                  <a:tcPr/>
                </a:tc>
                <a:tc>
                  <a:txBody>
                    <a:bodyPr/>
                    <a:lstStyle/>
                    <a:p>
                      <a:pPr marL="0" marR="0" lvl="0" indent="0" algn="l" rtl="0" eaLnBrk="1" fontAlgn="auto" latinLnBrk="0" hangingPunct="1">
                        <a:lnSpc>
                          <a:spcPct val="100000"/>
                        </a:lnSpc>
                        <a:spcBef>
                          <a:spcPts val="0"/>
                        </a:spcBef>
                        <a:spcAft>
                          <a:spcPts val="0"/>
                        </a:spcAft>
                        <a:buFontTx/>
                        <a:buNone/>
                      </a:pPr>
                      <a:r>
                        <a:rPr lang="en-US">
                          <a:latin typeface="Arial"/>
                          <a:cs typeface="Arial"/>
                        </a:rPr>
                        <a:t>August 15, 2025</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33731836"/>
                  </a:ext>
                </a:extLst>
              </a:tr>
              <a:tr h="846165">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a:t>2</a:t>
                      </a:r>
                      <a:r>
                        <a:rPr lang="en-US" baseline="30000"/>
                        <a:t>nd</a:t>
                      </a:r>
                      <a:r>
                        <a:rPr lang="en-US"/>
                        <a:t> Quarter</a:t>
                      </a:r>
                    </a:p>
                  </a:txBody>
                  <a:tcPr/>
                </a:tc>
                <a:tc>
                  <a:txBody>
                    <a:bodyPr/>
                    <a:lstStyle/>
                    <a:p>
                      <a:r>
                        <a:rPr lang="en-US">
                          <a:latin typeface="Arial"/>
                          <a:cs typeface="Arial"/>
                        </a:rPr>
                        <a:t>November 6, 2025</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67196136"/>
                  </a:ext>
                </a:extLst>
              </a:tr>
              <a:tr h="846165">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a:t>3</a:t>
                      </a:r>
                      <a:r>
                        <a:rPr lang="en-US" baseline="30000"/>
                        <a:t>rd</a:t>
                      </a:r>
                      <a:r>
                        <a:rPr lang="en-US"/>
                        <a:t> Quarter</a:t>
                      </a:r>
                    </a:p>
                  </a:txBody>
                  <a:tcPr/>
                </a:tc>
                <a:tc>
                  <a:txBody>
                    <a:bodyPr/>
                    <a:lstStyle/>
                    <a:p>
                      <a:r>
                        <a:rPr lang="en-US">
                          <a:latin typeface="Arial"/>
                          <a:cs typeface="Arial"/>
                        </a:rPr>
                        <a:t>February 5, 2026</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3178121"/>
                  </a:ext>
                </a:extLst>
              </a:tr>
              <a:tr h="846165">
                <a:tc>
                  <a:txBody>
                    <a:bodyPr/>
                    <a:lstStyle/>
                    <a:p>
                      <a:pPr marL="0" marR="0" lvl="0" indent="0" algn="l" defTabSz="1005840" rtl="0" eaLnBrk="1" fontAlgn="auto" latinLnBrk="0" hangingPunct="1">
                        <a:lnSpc>
                          <a:spcPct val="100000"/>
                        </a:lnSpc>
                        <a:spcBef>
                          <a:spcPts val="0"/>
                        </a:spcBef>
                        <a:spcAft>
                          <a:spcPts val="0"/>
                        </a:spcAft>
                        <a:buClrTx/>
                        <a:buSzTx/>
                        <a:buFontTx/>
                        <a:buNone/>
                        <a:tabLst/>
                        <a:defRPr/>
                      </a:pPr>
                      <a:r>
                        <a:rPr lang="en-US"/>
                        <a:t>4</a:t>
                      </a:r>
                      <a:r>
                        <a:rPr lang="en-US" baseline="30000"/>
                        <a:t>th</a:t>
                      </a:r>
                      <a:r>
                        <a:rPr lang="en-US"/>
                        <a:t> Quarter</a:t>
                      </a:r>
                    </a:p>
                  </a:txBody>
                  <a:tcPr/>
                </a:tc>
                <a:tc>
                  <a:txBody>
                    <a:bodyPr/>
                    <a:lstStyle/>
                    <a:p>
                      <a:r>
                        <a:rPr lang="en-US">
                          <a:latin typeface="Arial"/>
                          <a:cs typeface="Arial"/>
                        </a:rPr>
                        <a:t>June 11, 2026</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36854868"/>
                  </a:ext>
                </a:extLst>
              </a:tr>
            </a:tbl>
          </a:graphicData>
        </a:graphic>
      </p:graphicFrame>
    </p:spTree>
    <p:extLst>
      <p:ext uri="{BB962C8B-B14F-4D97-AF65-F5344CB8AC3E}">
        <p14:creationId xmlns:p14="http://schemas.microsoft.com/office/powerpoint/2010/main" val="1241105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1439" y="419100"/>
            <a:ext cx="9875521" cy="6629379"/>
          </a:xfrm>
          <a:prstGeom prst="rect">
            <a:avLst/>
          </a:prstGeom>
        </p:spPr>
        <p:txBody>
          <a:bodyPr vert="horz" wrap="square" lIns="0" tIns="12065" rIns="0" bIns="0" rtlCol="0">
            <a:spAutoFit/>
          </a:bodyPr>
          <a:lstStyle/>
          <a:p>
            <a:pPr marL="2008505" marR="0" lvl="0" indent="0" algn="ctr" defTabSz="914400" rtl="0" eaLnBrk="1" fontAlgn="auto" latinLnBrk="0" hangingPunct="1">
              <a:lnSpc>
                <a:spcPct val="100000"/>
              </a:lnSpc>
              <a:spcBef>
                <a:spcPts val="95"/>
              </a:spcBef>
              <a:spcAft>
                <a:spcPts val="0"/>
              </a:spcAft>
              <a:buClrTx/>
              <a:buSzTx/>
              <a:buFontTx/>
              <a:buNone/>
              <a:tabLst/>
              <a:defRPr/>
            </a:pPr>
            <a:r>
              <a:rPr kumimoji="0" sz="1300" b="0" i="0" u="none" strike="noStrike" kern="1200" cap="none" spc="-5" normalizeH="0" baseline="0" noProof="0">
                <a:ln>
                  <a:noFill/>
                </a:ln>
                <a:solidFill>
                  <a:prstClr val="black"/>
                </a:solidFill>
                <a:effectLst/>
                <a:uLnTx/>
                <a:uFillTx/>
                <a:latin typeface="Calibri"/>
                <a:ea typeface="+mn-ea"/>
                <a:cs typeface="Calibri"/>
              </a:rPr>
              <a:t>Executive</a:t>
            </a:r>
            <a:r>
              <a:rPr kumimoji="0" sz="1300" b="0" i="0" u="none" strike="noStrike" kern="1200" cap="none" spc="-10" normalizeH="0" baseline="0" noProof="0">
                <a:ln>
                  <a:noFill/>
                </a:ln>
                <a:solidFill>
                  <a:prstClr val="black"/>
                </a:solidFill>
                <a:effectLst/>
                <a:uLnTx/>
                <a:uFillTx/>
                <a:latin typeface="Calibri"/>
                <a:ea typeface="+mn-ea"/>
                <a:cs typeface="Calibri"/>
              </a:rPr>
              <a:t> </a:t>
            </a:r>
            <a:r>
              <a:rPr kumimoji="0" sz="1300" b="0" i="0" u="none" strike="noStrike" kern="1200" cap="none" spc="-5" normalizeH="0" baseline="0" noProof="0">
                <a:ln>
                  <a:noFill/>
                </a:ln>
                <a:solidFill>
                  <a:prstClr val="black"/>
                </a:solidFill>
                <a:effectLst/>
                <a:uLnTx/>
                <a:uFillTx/>
                <a:latin typeface="Calibri"/>
                <a:ea typeface="+mn-ea"/>
                <a:cs typeface="Calibri"/>
              </a:rPr>
              <a:t>Summary</a:t>
            </a:r>
            <a:endParaRPr kumimoji="0" sz="1300" b="0" i="0" u="none" strike="noStrike" kern="1200" cap="none" spc="0" normalizeH="0" baseline="0" noProof="0">
              <a:ln>
                <a:noFill/>
              </a:ln>
              <a:solidFill>
                <a:prstClr val="black"/>
              </a:solidFill>
              <a:effectLst/>
              <a:uLnTx/>
              <a:uFillTx/>
              <a:latin typeface="Calibri"/>
              <a:ea typeface="+mn-ea"/>
              <a:cs typeface="Calibri"/>
            </a:endParaRPr>
          </a:p>
          <a:p>
            <a:pPr marL="1981200" marR="0" lvl="0" indent="0" algn="ctr" defTabSz="914400" rtl="0" eaLnBrk="1" fontAlgn="auto" latinLnBrk="0" hangingPunct="1">
              <a:lnSpc>
                <a:spcPct val="100000"/>
              </a:lnSpc>
              <a:spcBef>
                <a:spcPts val="950"/>
              </a:spcBef>
              <a:spcAft>
                <a:spcPts val="0"/>
              </a:spcAft>
              <a:buClrTx/>
              <a:buSzTx/>
              <a:buFontTx/>
              <a:buNone/>
              <a:tabLst/>
              <a:defRPr/>
            </a:pPr>
            <a:r>
              <a:rPr kumimoji="0" sz="1300" b="0" i="0" u="none" strike="noStrike" kern="1200" cap="none" spc="-5" normalizeH="0" baseline="0" noProof="0">
                <a:ln>
                  <a:noFill/>
                </a:ln>
                <a:solidFill>
                  <a:prstClr val="black"/>
                </a:solidFill>
                <a:effectLst/>
                <a:uLnTx/>
                <a:uFillTx/>
                <a:latin typeface="Calibri"/>
                <a:ea typeface="+mn-ea"/>
                <a:cs typeface="Calibri"/>
              </a:rPr>
              <a:t>Campus Improvement Plan: School Year</a:t>
            </a:r>
            <a:r>
              <a:rPr kumimoji="0" sz="1300" b="0" i="0" u="none" strike="noStrike" kern="1200" cap="none" spc="10" normalizeH="0" baseline="0" noProof="0">
                <a:ln>
                  <a:noFill/>
                </a:ln>
                <a:solidFill>
                  <a:prstClr val="black"/>
                </a:solidFill>
                <a:effectLst/>
                <a:uLnTx/>
                <a:uFillTx/>
                <a:latin typeface="Calibri"/>
                <a:ea typeface="+mn-ea"/>
                <a:cs typeface="Calibri"/>
              </a:rPr>
              <a:t> </a:t>
            </a:r>
            <a:r>
              <a:rPr kumimoji="0" lang="en-US" sz="1300" b="0" i="0" u="none" strike="noStrike" kern="1200" cap="none" spc="-5" normalizeH="0" baseline="0" noProof="0">
                <a:ln>
                  <a:noFill/>
                </a:ln>
                <a:solidFill>
                  <a:prstClr val="black"/>
                </a:solidFill>
                <a:effectLst/>
                <a:uLnTx/>
                <a:uFillTx/>
                <a:latin typeface="Calibri"/>
                <a:ea typeface="+mn-ea"/>
                <a:cs typeface="Calibri"/>
              </a:rPr>
              <a:t>2024</a:t>
            </a:r>
            <a:r>
              <a:rPr kumimoji="0" sz="1300" b="0" i="0" u="none" strike="noStrike" kern="1200" cap="none" spc="-5" normalizeH="0" baseline="0" noProof="0">
                <a:ln>
                  <a:noFill/>
                </a:ln>
                <a:solidFill>
                  <a:prstClr val="black"/>
                </a:solidFill>
                <a:effectLst/>
                <a:uLnTx/>
                <a:uFillTx/>
                <a:latin typeface="Calibri"/>
                <a:ea typeface="+mn-ea"/>
                <a:cs typeface="Calibri"/>
              </a:rPr>
              <a:t>-</a:t>
            </a:r>
            <a:r>
              <a:rPr kumimoji="0" lang="en-US" sz="1300" b="0" i="0" u="none" strike="noStrike" kern="1200" cap="none" spc="-5" normalizeH="0" baseline="0" noProof="0">
                <a:ln>
                  <a:noFill/>
                </a:ln>
                <a:solidFill>
                  <a:prstClr val="black"/>
                </a:solidFill>
                <a:effectLst/>
                <a:uLnTx/>
                <a:uFillTx/>
                <a:latin typeface="Calibri"/>
                <a:ea typeface="+mn-ea"/>
                <a:cs typeface="Calibri"/>
              </a:rPr>
              <a:t>2025</a:t>
            </a:r>
            <a:endParaRPr kumimoji="0" sz="13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50"/>
              </a:spcBef>
              <a:spcAft>
                <a:spcPts val="0"/>
              </a:spcAft>
              <a:buClrTx/>
              <a:buSzTx/>
              <a:buFontTx/>
              <a:buNone/>
              <a:tabLst/>
              <a:defRPr/>
            </a:pPr>
            <a:endParaRPr kumimoji="0" sz="950" b="0" i="0" u="none" strike="noStrike" kern="1200" cap="none" spc="0" normalizeH="0" baseline="0" noProof="0">
              <a:ln>
                <a:noFill/>
              </a:ln>
              <a:solidFill>
                <a:prstClr val="black"/>
              </a:solidFill>
              <a:effectLst/>
              <a:uLnTx/>
              <a:uFillTx/>
              <a:latin typeface="Calibri"/>
              <a:ea typeface="+mn-ea"/>
              <a:cs typeface="Calibri"/>
            </a:endParaRPr>
          </a:p>
          <a:p>
            <a:pPr marL="4210685"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5" normalizeH="0" baseline="0" noProof="0">
                <a:ln>
                  <a:noFill/>
                </a:ln>
                <a:solidFill>
                  <a:prstClr val="black"/>
                </a:solidFill>
                <a:effectLst/>
                <a:uLnTx/>
                <a:uFillTx/>
                <a:latin typeface="Calibri"/>
                <a:ea typeface="+mn-ea"/>
                <a:cs typeface="Calibri"/>
              </a:rPr>
              <a:t>Campus Name</a:t>
            </a:r>
            <a:r>
              <a:rPr kumimoji="0" sz="1300" b="0" i="0" u="none" strike="noStrike" kern="1200" cap="none" spc="-5" normalizeH="0" baseline="0" noProof="0">
                <a:ln>
                  <a:noFill/>
                </a:ln>
                <a:solidFill>
                  <a:prstClr val="black"/>
                </a:solidFill>
                <a:effectLst/>
                <a:uLnTx/>
                <a:uFillTx/>
                <a:latin typeface="Calibri"/>
                <a:ea typeface="+mn-ea"/>
                <a:cs typeface="Calibri"/>
              </a:rPr>
              <a:t>: Liberty Middle</a:t>
            </a:r>
            <a:r>
              <a:rPr kumimoji="0" sz="1300" b="0" i="0" u="none" strike="noStrike" kern="1200" cap="none" spc="15" normalizeH="0" baseline="0" noProof="0">
                <a:ln>
                  <a:noFill/>
                </a:ln>
                <a:solidFill>
                  <a:prstClr val="black"/>
                </a:solidFill>
                <a:effectLst/>
                <a:uLnTx/>
                <a:uFillTx/>
                <a:latin typeface="Calibri"/>
                <a:ea typeface="+mn-ea"/>
                <a:cs typeface="Calibri"/>
              </a:rPr>
              <a:t> </a:t>
            </a:r>
            <a:r>
              <a:rPr kumimoji="0" sz="1300" b="0" i="0" u="none" strike="noStrike" kern="1200" cap="none" spc="-5" normalizeH="0" baseline="0" noProof="0">
                <a:ln>
                  <a:noFill/>
                </a:ln>
                <a:solidFill>
                  <a:prstClr val="black"/>
                </a:solidFill>
                <a:effectLst/>
                <a:uLnTx/>
                <a:uFillTx/>
                <a:latin typeface="Calibri"/>
                <a:ea typeface="+mn-ea"/>
                <a:cs typeface="Calibri"/>
              </a:rPr>
              <a:t>School</a:t>
            </a:r>
            <a:endParaRPr kumimoji="0" sz="1300" b="0" i="0" u="none" strike="noStrike" kern="1200" cap="none" spc="0" normalizeH="0" baseline="0" noProof="0">
              <a:ln>
                <a:noFill/>
              </a:ln>
              <a:solidFill>
                <a:prstClr val="black"/>
              </a:solidFill>
              <a:effectLst/>
              <a:uLnTx/>
              <a:uFillTx/>
              <a:latin typeface="Calibri"/>
              <a:ea typeface="+mn-ea"/>
              <a:cs typeface="Calibri"/>
            </a:endParaRPr>
          </a:p>
          <a:p>
            <a:pPr marL="114300" marR="159385" lvl="0" indent="0" algn="l" defTabSz="914400" rtl="0" eaLnBrk="1" fontAlgn="auto" latinLnBrk="0" hangingPunct="1">
              <a:lnSpc>
                <a:spcPct val="109500"/>
              </a:lnSpc>
              <a:spcBef>
                <a:spcPts val="860"/>
              </a:spcBef>
              <a:spcAft>
                <a:spcPts val="0"/>
              </a:spcAft>
              <a:buClrTx/>
              <a:buSzTx/>
              <a:buFontTx/>
              <a:buNone/>
              <a:tabLst/>
              <a:defRPr/>
            </a:pPr>
            <a:endParaRPr kumimoji="0" lang="en-US" sz="1000" b="1" i="0" u="none" strike="noStrike" kern="1200" cap="none" spc="-5" normalizeH="0" baseline="0" noProof="0">
              <a:ln>
                <a:noFill/>
              </a:ln>
              <a:solidFill>
                <a:prstClr val="black"/>
              </a:solidFill>
              <a:effectLst/>
              <a:uLnTx/>
              <a:uFillTx/>
              <a:latin typeface="Calibri"/>
              <a:ea typeface="+mn-ea"/>
              <a:cs typeface="Calibri"/>
            </a:endParaRPr>
          </a:p>
          <a:p>
            <a:pPr marL="114300" marR="159385" lvl="0" indent="0" algn="l" defTabSz="914400" rtl="0" eaLnBrk="1" fontAlgn="auto" latinLnBrk="0" hangingPunct="1">
              <a:lnSpc>
                <a:spcPct val="109500"/>
              </a:lnSpc>
              <a:spcBef>
                <a:spcPts val="860"/>
              </a:spcBef>
              <a:spcAft>
                <a:spcPts val="0"/>
              </a:spcAft>
              <a:buClrTx/>
              <a:buSzTx/>
              <a:buFontTx/>
              <a:buNone/>
              <a:tabLst/>
              <a:defRPr/>
            </a:pPr>
            <a:endParaRPr kumimoji="0" lang="en-US" sz="1000" b="1" i="0" u="none" strike="noStrike" kern="1200" cap="none" spc="-5" normalizeH="0" baseline="0" noProof="0">
              <a:ln>
                <a:noFill/>
              </a:ln>
              <a:solidFill>
                <a:prstClr val="black"/>
              </a:solidFill>
              <a:effectLst/>
              <a:uLnTx/>
              <a:uFillTx/>
              <a:latin typeface="Calibri"/>
              <a:ea typeface="+mn-ea"/>
              <a:cs typeface="Calibri"/>
            </a:endParaRPr>
          </a:p>
          <a:p>
            <a:pPr marL="114300" marR="159385" lvl="0" indent="0" algn="l" defTabSz="914400" rtl="0" eaLnBrk="1" fontAlgn="auto" latinLnBrk="0" hangingPunct="1">
              <a:lnSpc>
                <a:spcPct val="109500"/>
              </a:lnSpc>
              <a:spcBef>
                <a:spcPts val="860"/>
              </a:spcBef>
              <a:spcAft>
                <a:spcPts val="0"/>
              </a:spcAft>
              <a:buClrTx/>
              <a:buSzTx/>
              <a:buFontTx/>
              <a:buNone/>
              <a:tabLst/>
              <a:defRPr/>
            </a:pPr>
            <a:r>
              <a:rPr kumimoji="0" sz="1000" b="1" i="0" u="none" strike="noStrike" kern="1200" cap="none" spc="-5" normalizeH="0" baseline="0" noProof="0">
                <a:ln>
                  <a:noFill/>
                </a:ln>
                <a:solidFill>
                  <a:prstClr val="black"/>
                </a:solidFill>
                <a:effectLst/>
                <a:uLnTx/>
                <a:uFillTx/>
                <a:latin typeface="Calibri"/>
                <a:ea typeface="+mn-ea"/>
                <a:cs typeface="Calibri"/>
              </a:rPr>
              <a:t>Mission: </a:t>
            </a:r>
            <a:r>
              <a:rPr kumimoji="0" sz="1000" b="0" i="0" u="none" strike="noStrike" kern="1200" cap="none" spc="-5" normalizeH="0" baseline="0" noProof="0">
                <a:ln>
                  <a:noFill/>
                </a:ln>
                <a:solidFill>
                  <a:prstClr val="black"/>
                </a:solidFill>
                <a:effectLst/>
                <a:uLnTx/>
                <a:uFillTx/>
                <a:latin typeface="Calibri"/>
                <a:ea typeface="+mn-ea"/>
                <a:cs typeface="Calibri"/>
              </a:rPr>
              <a:t>At Liberty Middle School, we envision our students as principled, knowledgeable, well-rounded members of society who continue to be life-long learners. It is our  mission to provide our students a safe and healthy community that fosters a well-balanced, multicultural experience and prepares students with the </a:t>
            </a:r>
            <a:r>
              <a:rPr kumimoji="0" sz="1000" b="0" i="0" u="none" strike="noStrike" kern="1200" cap="none" spc="-10" normalizeH="0" baseline="0" noProof="0">
                <a:ln>
                  <a:noFill/>
                </a:ln>
                <a:solidFill>
                  <a:prstClr val="black"/>
                </a:solidFill>
                <a:effectLst/>
                <a:uLnTx/>
                <a:uFillTx/>
                <a:latin typeface="Calibri"/>
                <a:ea typeface="+mn-ea"/>
                <a:cs typeface="Calibri"/>
              </a:rPr>
              <a:t>21</a:t>
            </a:r>
            <a:r>
              <a:rPr kumimoji="0" sz="1000" b="0" i="0" u="none" strike="noStrike" kern="1200" cap="none" spc="-15" normalizeH="0" baseline="29914" noProof="0">
                <a:ln>
                  <a:noFill/>
                </a:ln>
                <a:solidFill>
                  <a:prstClr val="black"/>
                </a:solidFill>
                <a:effectLst/>
                <a:uLnTx/>
                <a:uFillTx/>
                <a:latin typeface="Calibri"/>
                <a:ea typeface="+mn-ea"/>
                <a:cs typeface="Calibri"/>
              </a:rPr>
              <a:t>st </a:t>
            </a:r>
            <a:r>
              <a:rPr kumimoji="0" sz="1000" b="0" i="0" u="none" strike="noStrike" kern="1200" cap="none" spc="-5" normalizeH="0" baseline="0" noProof="0">
                <a:ln>
                  <a:noFill/>
                </a:ln>
                <a:solidFill>
                  <a:prstClr val="black"/>
                </a:solidFill>
                <a:effectLst/>
                <a:uLnTx/>
                <a:uFillTx/>
                <a:latin typeface="Calibri"/>
                <a:ea typeface="+mn-ea"/>
                <a:cs typeface="Calibri"/>
              </a:rPr>
              <a:t>century skills required  to succeed</a:t>
            </a:r>
            <a:r>
              <a:rPr kumimoji="0" sz="1000" b="0" i="0" u="none" strike="noStrike" kern="1200" cap="none" spc="5"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globally.</a:t>
            </a:r>
            <a:endParaRPr kumimoji="0" sz="1000" b="0" i="0" u="none" strike="noStrike" kern="1200" cap="none" spc="0" normalizeH="0" baseline="0" noProof="0">
              <a:ln>
                <a:noFill/>
              </a:ln>
              <a:solidFill>
                <a:prstClr val="black"/>
              </a:solidFill>
              <a:effectLst/>
              <a:uLnTx/>
              <a:uFillTx/>
              <a:latin typeface="Calibri"/>
              <a:ea typeface="+mn-ea"/>
              <a:cs typeface="Calibri"/>
            </a:endParaRPr>
          </a:p>
          <a:p>
            <a:pPr marL="114300" marR="123825" lvl="0" indent="0" algn="l" defTabSz="914400" rtl="0" eaLnBrk="1" fontAlgn="auto" latinLnBrk="0" hangingPunct="1">
              <a:lnSpc>
                <a:spcPct val="109600"/>
              </a:lnSpc>
              <a:spcBef>
                <a:spcPts val="805"/>
              </a:spcBef>
              <a:spcAft>
                <a:spcPts val="0"/>
              </a:spcAft>
              <a:buClrTx/>
              <a:buSzTx/>
              <a:buFontTx/>
              <a:buNone/>
              <a:tabLst/>
              <a:defRPr/>
            </a:pPr>
            <a:r>
              <a:rPr kumimoji="0" sz="1000" b="1" i="0" u="none" strike="noStrike" kern="1200" cap="none" spc="-5" normalizeH="0" baseline="0" noProof="0">
                <a:ln>
                  <a:noFill/>
                </a:ln>
                <a:solidFill>
                  <a:prstClr val="black"/>
                </a:solidFill>
                <a:effectLst/>
                <a:uLnTx/>
                <a:uFillTx/>
                <a:latin typeface="Calibri"/>
                <a:ea typeface="+mn-ea"/>
                <a:cs typeface="Calibri"/>
              </a:rPr>
              <a:t>Demographics Summary: </a:t>
            </a:r>
            <a:r>
              <a:rPr kumimoji="0" sz="1000" b="0" i="0" u="none" strike="noStrike" kern="1200" cap="none" spc="-10" normalizeH="0" baseline="0" noProof="0">
                <a:ln>
                  <a:noFill/>
                </a:ln>
                <a:solidFill>
                  <a:prstClr val="black"/>
                </a:solidFill>
                <a:effectLst/>
                <a:uLnTx/>
                <a:uFillTx/>
                <a:latin typeface="Calibri"/>
                <a:ea typeface="+mn-ea"/>
                <a:cs typeface="Calibri"/>
              </a:rPr>
              <a:t>The </a:t>
            </a:r>
            <a:r>
              <a:rPr kumimoji="0" sz="1000" b="0" i="0" u="none" strike="noStrike" kern="1200" cap="none" spc="-5" normalizeH="0" baseline="0" noProof="0">
                <a:ln>
                  <a:noFill/>
                </a:ln>
                <a:solidFill>
                  <a:prstClr val="black"/>
                </a:solidFill>
                <a:effectLst/>
                <a:uLnTx/>
                <a:uFillTx/>
                <a:latin typeface="Calibri"/>
                <a:ea typeface="+mn-ea"/>
                <a:cs typeface="Calibri"/>
              </a:rPr>
              <a:t>enrollment at Liberty Middle School as of </a:t>
            </a:r>
            <a:r>
              <a:rPr kumimoji="0" lang="en-US" sz="1000" b="0" i="0" u="none" strike="noStrike" kern="1200" cap="none" spc="-5" normalizeH="0" baseline="0" noProof="0">
                <a:ln>
                  <a:noFill/>
                </a:ln>
                <a:solidFill>
                  <a:prstClr val="black"/>
                </a:solidFill>
                <a:effectLst/>
                <a:uLnTx/>
                <a:uFillTx/>
                <a:latin typeface="Calibri"/>
                <a:ea typeface="+mn-ea"/>
                <a:cs typeface="Calibri"/>
              </a:rPr>
              <a:t>September 1</a:t>
            </a:r>
            <a:r>
              <a:rPr kumimoji="0" sz="1000" b="0" i="0" u="none" strike="noStrike" kern="1200" cap="none" spc="-5" normalizeH="0" baseline="0" noProof="0">
                <a:ln>
                  <a:noFill/>
                </a:ln>
                <a:solidFill>
                  <a:prstClr val="black"/>
                </a:solidFill>
                <a:effectLst/>
                <a:uLnTx/>
                <a:uFillTx/>
                <a:latin typeface="Calibri"/>
                <a:ea typeface="+mn-ea"/>
                <a:cs typeface="Calibri"/>
              </a:rPr>
              <a:t>, </a:t>
            </a:r>
            <a:r>
              <a:rPr kumimoji="0" lang="en-US" sz="1000" b="0" i="0" u="none" strike="noStrike" kern="1200" cap="none" spc="-10" normalizeH="0" baseline="0" noProof="0">
                <a:ln>
                  <a:noFill/>
                </a:ln>
                <a:solidFill>
                  <a:prstClr val="black"/>
                </a:solidFill>
                <a:effectLst/>
                <a:uLnTx/>
                <a:uFillTx/>
                <a:latin typeface="Calibri"/>
                <a:ea typeface="+mn-ea"/>
                <a:cs typeface="Calibri"/>
              </a:rPr>
              <a:t>2025</a:t>
            </a:r>
            <a:r>
              <a:rPr kumimoji="0" sz="1000" b="0" i="0" u="none" strike="noStrike" kern="1200" cap="none" spc="-10"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is </a:t>
            </a:r>
            <a:r>
              <a:rPr kumimoji="0" lang="en-US" sz="1000" b="0" i="0" u="none" strike="noStrike" kern="1200" cap="none" spc="-10" normalizeH="0" baseline="0" noProof="0">
                <a:ln>
                  <a:noFill/>
                </a:ln>
                <a:solidFill>
                  <a:prstClr val="black"/>
                </a:solidFill>
                <a:effectLst/>
                <a:uLnTx/>
                <a:uFillTx/>
                <a:latin typeface="Calibri"/>
                <a:ea typeface="+mn-ea"/>
                <a:cs typeface="Calibri"/>
              </a:rPr>
              <a:t>710</a:t>
            </a:r>
            <a:r>
              <a:rPr kumimoji="0" sz="1000" b="0" i="0" u="none" strike="noStrike" kern="1200" cap="none" spc="-10"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students. Liberty’s student population is 9</a:t>
            </a:r>
            <a:r>
              <a:rPr kumimoji="0" lang="en-US" sz="1000" b="0" i="0" u="none" strike="noStrike" kern="1200" cap="none" spc="-5" normalizeH="0" baseline="0" noProof="0">
                <a:ln>
                  <a:noFill/>
                </a:ln>
                <a:solidFill>
                  <a:prstClr val="black"/>
                </a:solidFill>
                <a:effectLst/>
                <a:uLnTx/>
                <a:uFillTx/>
                <a:latin typeface="Calibri"/>
                <a:ea typeface="+mn-ea"/>
                <a:cs typeface="Calibri"/>
              </a:rPr>
              <a:t>9</a:t>
            </a:r>
            <a:r>
              <a:rPr kumimoji="0" sz="1000" b="0" i="0" u="none" strike="noStrike" kern="1200" cap="none" spc="-5" normalizeH="0" baseline="0" noProof="0">
                <a:ln>
                  <a:noFill/>
                </a:ln>
                <a:solidFill>
                  <a:prstClr val="black"/>
                </a:solidFill>
                <a:effectLst/>
                <a:uLnTx/>
                <a:uFillTx/>
                <a:latin typeface="Calibri"/>
                <a:ea typeface="+mn-ea"/>
                <a:cs typeface="Calibri"/>
              </a:rPr>
              <a:t>% Hispanic</a:t>
            </a:r>
            <a:r>
              <a:rPr kumimoji="0" lang="en-US" sz="1000" b="0" i="0" u="none" strike="noStrike" kern="1200" cap="none" spc="-5" normalizeH="0" baseline="0" noProof="0">
                <a:ln>
                  <a:noFill/>
                </a:ln>
                <a:solidFill>
                  <a:prstClr val="black"/>
                </a:solidFill>
                <a:effectLst/>
                <a:uLnTx/>
                <a:uFillTx/>
                <a:latin typeface="Calibri"/>
                <a:ea typeface="+mn-ea"/>
                <a:cs typeface="Calibri"/>
              </a:rPr>
              <a:t> and</a:t>
            </a:r>
            <a:r>
              <a:rPr kumimoji="0" sz="1000" b="0" i="0" u="none" strike="noStrike" kern="1200" cap="none" spc="-5" normalizeH="0" baseline="0" noProof="0">
                <a:ln>
                  <a:noFill/>
                </a:ln>
                <a:solidFill>
                  <a:prstClr val="black"/>
                </a:solidFill>
                <a:effectLst/>
                <a:uLnTx/>
                <a:uFillTx/>
                <a:latin typeface="Calibri"/>
                <a:ea typeface="+mn-ea"/>
                <a:cs typeface="Calibri"/>
              </a:rPr>
              <a:t> 1% White.  Our student population is largely economically disadvantaged (9</a:t>
            </a:r>
            <a:r>
              <a:rPr kumimoji="0" lang="en-US" sz="1000" b="0" i="0" u="none" strike="noStrike" kern="1200" cap="none" spc="-5" normalizeH="0" baseline="0" noProof="0">
                <a:ln>
                  <a:noFill/>
                </a:ln>
                <a:solidFill>
                  <a:prstClr val="black"/>
                </a:solidFill>
                <a:effectLst/>
                <a:uLnTx/>
                <a:uFillTx/>
                <a:latin typeface="Calibri"/>
                <a:ea typeface="+mn-ea"/>
                <a:cs typeface="Calibri"/>
              </a:rPr>
              <a:t>3.9</a:t>
            </a:r>
            <a:r>
              <a:rPr kumimoji="0" sz="1000" b="0" i="0" u="none" strike="noStrike" kern="1200" cap="none" spc="-5" normalizeH="0" baseline="0" noProof="0">
                <a:ln>
                  <a:noFill/>
                </a:ln>
                <a:solidFill>
                  <a:prstClr val="black"/>
                </a:solidFill>
                <a:effectLst/>
                <a:uLnTx/>
                <a:uFillTx/>
                <a:latin typeface="Calibri"/>
                <a:ea typeface="+mn-ea"/>
                <a:cs typeface="Calibri"/>
              </a:rPr>
              <a:t>%) and serve </a:t>
            </a:r>
            <a:r>
              <a:rPr kumimoji="0" lang="en-US" sz="1000" b="0" i="0" u="none" strike="noStrike" kern="1200" cap="none" spc="-5" normalizeH="0" baseline="0" noProof="0">
                <a:ln>
                  <a:noFill/>
                </a:ln>
                <a:solidFill>
                  <a:prstClr val="black"/>
                </a:solidFill>
                <a:effectLst/>
                <a:uLnTx/>
                <a:uFillTx/>
                <a:latin typeface="Calibri"/>
                <a:ea typeface="+mn-ea"/>
                <a:cs typeface="Calibri"/>
              </a:rPr>
              <a:t>.7</a:t>
            </a:r>
            <a:r>
              <a:rPr kumimoji="0" sz="1000" b="0" i="0" u="none" strike="noStrike" kern="1200" cap="none" spc="-5" normalizeH="0" baseline="0" noProof="0">
                <a:ln>
                  <a:noFill/>
                </a:ln>
                <a:solidFill>
                  <a:prstClr val="black"/>
                </a:solidFill>
                <a:effectLst/>
                <a:uLnTx/>
                <a:uFillTx/>
                <a:latin typeface="Calibri"/>
                <a:ea typeface="+mn-ea"/>
                <a:cs typeface="Calibri"/>
              </a:rPr>
              <a:t>% </a:t>
            </a:r>
            <a:r>
              <a:rPr kumimoji="0" sz="1000" b="0" i="0" u="none" strike="noStrike" kern="1200" cap="none" spc="0" normalizeH="0" baseline="0" noProof="0">
                <a:ln>
                  <a:noFill/>
                </a:ln>
                <a:solidFill>
                  <a:prstClr val="black"/>
                </a:solidFill>
                <a:effectLst/>
                <a:uLnTx/>
                <a:uFillTx/>
                <a:latin typeface="Calibri"/>
                <a:ea typeface="+mn-ea"/>
                <a:cs typeface="Calibri"/>
              </a:rPr>
              <a:t>of </a:t>
            </a:r>
            <a:r>
              <a:rPr kumimoji="0" sz="1000" b="0" i="0" u="none" strike="noStrike" kern="1200" cap="none" spc="-5" normalizeH="0" baseline="0" noProof="0">
                <a:ln>
                  <a:noFill/>
                </a:ln>
                <a:solidFill>
                  <a:prstClr val="black"/>
                </a:solidFill>
                <a:effectLst/>
                <a:uLnTx/>
                <a:uFillTx/>
                <a:latin typeface="Calibri"/>
                <a:ea typeface="+mn-ea"/>
                <a:cs typeface="Calibri"/>
              </a:rPr>
              <a:t>our students as migrants. </a:t>
            </a:r>
            <a:r>
              <a:rPr kumimoji="0" sz="1000" b="0" i="0" u="none" strike="noStrike" kern="1200" cap="none" spc="-10" normalizeH="0" baseline="0" noProof="0">
                <a:ln>
                  <a:noFill/>
                </a:ln>
                <a:solidFill>
                  <a:prstClr val="black"/>
                </a:solidFill>
                <a:effectLst/>
                <a:uLnTx/>
                <a:uFillTx/>
                <a:latin typeface="Calibri"/>
                <a:ea typeface="+mn-ea"/>
                <a:cs typeface="Calibri"/>
              </a:rPr>
              <a:t>Over </a:t>
            </a:r>
            <a:r>
              <a:rPr kumimoji="0" lang="en-US" sz="1000" b="0" i="0" u="none" strike="noStrike" kern="1200" cap="none" spc="-10" normalizeH="0" baseline="0" noProof="0">
                <a:ln>
                  <a:noFill/>
                </a:ln>
                <a:solidFill>
                  <a:prstClr val="black"/>
                </a:solidFill>
                <a:effectLst/>
                <a:uLnTx/>
                <a:uFillTx/>
                <a:latin typeface="Calibri"/>
                <a:ea typeface="+mn-ea"/>
                <a:cs typeface="Calibri"/>
              </a:rPr>
              <a:t>17</a:t>
            </a:r>
            <a:r>
              <a:rPr kumimoji="0" sz="1000" b="0" i="0" u="none" strike="noStrike" kern="1200" cap="none" spc="-10" normalizeH="0" baseline="0" noProof="0">
                <a:ln>
                  <a:noFill/>
                </a:ln>
                <a:solidFill>
                  <a:prstClr val="black"/>
                </a:solidFill>
                <a:effectLst/>
                <a:uLnTx/>
                <a:uFillTx/>
                <a:latin typeface="Calibri"/>
                <a:ea typeface="+mn-ea"/>
                <a:cs typeface="Calibri"/>
              </a:rPr>
              <a:t>% </a:t>
            </a:r>
            <a:r>
              <a:rPr kumimoji="0" sz="1000" b="0" i="0" u="none" strike="noStrike" kern="1200" cap="none" spc="0" normalizeH="0" baseline="0" noProof="0">
                <a:ln>
                  <a:noFill/>
                </a:ln>
                <a:solidFill>
                  <a:prstClr val="black"/>
                </a:solidFill>
                <a:effectLst/>
                <a:uLnTx/>
                <a:uFillTx/>
                <a:latin typeface="Calibri"/>
                <a:ea typeface="+mn-ea"/>
                <a:cs typeface="Calibri"/>
              </a:rPr>
              <a:t>of </a:t>
            </a:r>
            <a:r>
              <a:rPr kumimoji="0" sz="1000" b="0" i="0" u="none" strike="noStrike" kern="1200" cap="none" spc="-5" normalizeH="0" baseline="0" noProof="0">
                <a:ln>
                  <a:noFill/>
                </a:ln>
                <a:solidFill>
                  <a:prstClr val="black"/>
                </a:solidFill>
                <a:effectLst/>
                <a:uLnTx/>
                <a:uFillTx/>
                <a:latin typeface="Calibri"/>
                <a:ea typeface="+mn-ea"/>
                <a:cs typeface="Calibri"/>
              </a:rPr>
              <a:t>our student population receives special  education services, an additional </a:t>
            </a:r>
            <a:r>
              <a:rPr kumimoji="0" sz="1000" b="0" i="0" u="none" strike="noStrike" kern="1200" cap="none" spc="-10" normalizeH="0" baseline="0" noProof="0">
                <a:ln>
                  <a:noFill/>
                </a:ln>
                <a:solidFill>
                  <a:prstClr val="black"/>
                </a:solidFill>
                <a:effectLst/>
                <a:uLnTx/>
                <a:uFillTx/>
                <a:latin typeface="Calibri"/>
                <a:ea typeface="+mn-ea"/>
                <a:cs typeface="Calibri"/>
              </a:rPr>
              <a:t>10% </a:t>
            </a:r>
            <a:r>
              <a:rPr kumimoji="0" sz="1000" b="0" i="0" u="none" strike="noStrike" kern="1200" cap="none" spc="-5" normalizeH="0" baseline="0" noProof="0">
                <a:ln>
                  <a:noFill/>
                </a:ln>
                <a:solidFill>
                  <a:prstClr val="black"/>
                </a:solidFill>
                <a:effectLst/>
                <a:uLnTx/>
                <a:uFillTx/>
                <a:latin typeface="Calibri"/>
                <a:ea typeface="+mn-ea"/>
                <a:cs typeface="Calibri"/>
              </a:rPr>
              <a:t>receive accommodations under </a:t>
            </a:r>
            <a:r>
              <a:rPr kumimoji="0" sz="1000" b="0" i="0" u="none" strike="noStrike" kern="1200" cap="none" spc="-10" normalizeH="0" baseline="0" noProof="0">
                <a:ln>
                  <a:noFill/>
                </a:ln>
                <a:solidFill>
                  <a:prstClr val="black"/>
                </a:solidFill>
                <a:effectLst/>
                <a:uLnTx/>
                <a:uFillTx/>
                <a:latin typeface="Calibri"/>
                <a:ea typeface="+mn-ea"/>
                <a:cs typeface="Calibri"/>
              </a:rPr>
              <a:t>504 </a:t>
            </a:r>
            <a:r>
              <a:rPr kumimoji="0" sz="1000" b="0" i="0" u="none" strike="noStrike" kern="1200" cap="none" spc="-5" normalizeH="0" baseline="0" noProof="0">
                <a:ln>
                  <a:noFill/>
                </a:ln>
                <a:solidFill>
                  <a:prstClr val="black"/>
                </a:solidFill>
                <a:effectLst/>
                <a:uLnTx/>
                <a:uFillTx/>
                <a:latin typeface="Calibri"/>
                <a:ea typeface="+mn-ea"/>
                <a:cs typeface="Calibri"/>
              </a:rPr>
              <a:t>and </a:t>
            </a:r>
            <a:r>
              <a:rPr kumimoji="0" lang="en-US" sz="1000" b="0" i="0" u="none" strike="noStrike" kern="1200" cap="none" spc="-5" normalizeH="0" baseline="0" noProof="0">
                <a:ln>
                  <a:noFill/>
                </a:ln>
                <a:solidFill>
                  <a:prstClr val="black"/>
                </a:solidFill>
                <a:effectLst/>
                <a:uLnTx/>
                <a:uFillTx/>
                <a:latin typeface="Calibri"/>
                <a:ea typeface="+mn-ea"/>
                <a:cs typeface="Calibri"/>
              </a:rPr>
              <a:t>an additional 8 </a:t>
            </a:r>
            <a:r>
              <a:rPr kumimoji="0" sz="1000" b="0" i="0" u="none" strike="noStrike" kern="1200" cap="none" spc="-5" normalizeH="0" baseline="0" noProof="0">
                <a:ln>
                  <a:noFill/>
                </a:ln>
                <a:solidFill>
                  <a:prstClr val="black"/>
                </a:solidFill>
                <a:effectLst/>
                <a:uLnTx/>
                <a:uFillTx/>
                <a:latin typeface="Calibri"/>
                <a:ea typeface="+mn-ea"/>
                <a:cs typeface="Calibri"/>
              </a:rPr>
              <a:t>% of our population is serviced through RtI. Our gifted and talented population accounts for  approximately </a:t>
            </a:r>
            <a:r>
              <a:rPr kumimoji="0" lang="en-US" sz="1000" b="0" i="0" u="none" strike="noStrike" kern="1200" cap="none" spc="-5" normalizeH="0" baseline="0" noProof="0">
                <a:ln>
                  <a:noFill/>
                </a:ln>
                <a:solidFill>
                  <a:prstClr val="black"/>
                </a:solidFill>
                <a:effectLst/>
                <a:uLnTx/>
                <a:uFillTx/>
                <a:latin typeface="Calibri"/>
                <a:ea typeface="+mn-ea"/>
                <a:cs typeface="Calibri"/>
              </a:rPr>
              <a:t>10.3</a:t>
            </a:r>
            <a:r>
              <a:rPr kumimoji="0" sz="1000" b="0" i="0" u="none" strike="noStrike" kern="1200" cap="none" spc="-5" normalizeH="0" baseline="0" noProof="0">
                <a:ln>
                  <a:noFill/>
                </a:ln>
                <a:solidFill>
                  <a:prstClr val="black"/>
                </a:solidFill>
                <a:effectLst/>
                <a:uLnTx/>
                <a:uFillTx/>
                <a:latin typeface="Calibri"/>
                <a:ea typeface="+mn-ea"/>
                <a:cs typeface="Calibri"/>
              </a:rPr>
              <a:t>% of our student population. We serve an English Learner population of </a:t>
            </a:r>
            <a:r>
              <a:rPr kumimoji="0" lang="en-US" sz="1000" b="0" i="0" u="none" strike="noStrike" kern="1200" cap="none" spc="-5" normalizeH="0" baseline="0" noProof="0">
                <a:ln>
                  <a:noFill/>
                </a:ln>
                <a:solidFill>
                  <a:prstClr val="black"/>
                </a:solidFill>
                <a:effectLst/>
                <a:uLnTx/>
                <a:uFillTx/>
                <a:latin typeface="Calibri"/>
                <a:ea typeface="+mn-ea"/>
                <a:cs typeface="Calibri"/>
              </a:rPr>
              <a:t>over 38.3</a:t>
            </a:r>
            <a:r>
              <a:rPr kumimoji="0" sz="1000" b="0" i="0" u="none" strike="noStrike" kern="1200" cap="none" spc="-5" normalizeH="0" baseline="0" noProof="0">
                <a:ln>
                  <a:noFill/>
                </a:ln>
                <a:solidFill>
                  <a:prstClr val="black"/>
                </a:solidFill>
                <a:effectLst/>
                <a:uLnTx/>
                <a:uFillTx/>
                <a:latin typeface="Calibri"/>
                <a:ea typeface="+mn-ea"/>
                <a:cs typeface="Calibri"/>
              </a:rPr>
              <a:t>%. For 20</a:t>
            </a:r>
            <a:r>
              <a:rPr kumimoji="0" lang="en-US" sz="1000" b="0" i="0" u="none" strike="noStrike" kern="1200" cap="none" spc="-5" normalizeH="0" baseline="0" noProof="0">
                <a:ln>
                  <a:noFill/>
                </a:ln>
                <a:solidFill>
                  <a:prstClr val="black"/>
                </a:solidFill>
                <a:effectLst/>
                <a:uLnTx/>
                <a:uFillTx/>
                <a:latin typeface="Calibri"/>
                <a:ea typeface="+mn-ea"/>
                <a:cs typeface="Calibri"/>
              </a:rPr>
              <a:t>24</a:t>
            </a:r>
            <a:r>
              <a:rPr kumimoji="0" sz="1000" b="0" i="0" u="none" strike="noStrike" kern="1200" cap="none" spc="-5" normalizeH="0" baseline="0" noProof="0">
                <a:ln>
                  <a:noFill/>
                </a:ln>
                <a:solidFill>
                  <a:prstClr val="black"/>
                </a:solidFill>
                <a:effectLst/>
                <a:uLnTx/>
                <a:uFillTx/>
                <a:latin typeface="Calibri"/>
                <a:ea typeface="+mn-ea"/>
                <a:cs typeface="Calibri"/>
              </a:rPr>
              <a:t>-</a:t>
            </a:r>
            <a:r>
              <a:rPr kumimoji="0" lang="en-US" sz="1000" b="0" i="0" u="none" strike="noStrike" kern="1200" cap="none" spc="-5" normalizeH="0" baseline="0" noProof="0">
                <a:ln>
                  <a:noFill/>
                </a:ln>
                <a:solidFill>
                  <a:prstClr val="black"/>
                </a:solidFill>
                <a:effectLst/>
                <a:uLnTx/>
                <a:uFillTx/>
                <a:latin typeface="Calibri"/>
                <a:ea typeface="+mn-ea"/>
                <a:cs typeface="Calibri"/>
              </a:rPr>
              <a:t>2025</a:t>
            </a:r>
            <a:r>
              <a:rPr kumimoji="0" sz="1000" b="0" i="0" u="none" strike="noStrike" kern="1200" cap="none" spc="-5" normalizeH="0" baseline="0" noProof="0">
                <a:ln>
                  <a:noFill/>
                </a:ln>
                <a:solidFill>
                  <a:prstClr val="black"/>
                </a:solidFill>
                <a:effectLst/>
                <a:uLnTx/>
                <a:uFillTx/>
                <a:latin typeface="Calibri"/>
                <a:ea typeface="+mn-ea"/>
                <a:cs typeface="Calibri"/>
              </a:rPr>
              <a:t>, </a:t>
            </a:r>
            <a:r>
              <a:rPr kumimoji="0" sz="1000" b="0" i="0" u="none" strike="noStrike" kern="1200" cap="none" spc="0" normalizeH="0" baseline="0" noProof="0">
                <a:ln>
                  <a:noFill/>
                </a:ln>
                <a:solidFill>
                  <a:prstClr val="black"/>
                </a:solidFill>
                <a:effectLst/>
                <a:uLnTx/>
                <a:uFillTx/>
                <a:latin typeface="Calibri"/>
                <a:ea typeface="+mn-ea"/>
                <a:cs typeface="Calibri"/>
              </a:rPr>
              <a:t>the </a:t>
            </a:r>
            <a:r>
              <a:rPr kumimoji="0" sz="1000" b="0" i="0" u="none" strike="noStrike" kern="1200" cap="none" spc="-5" normalizeH="0" baseline="0" noProof="0">
                <a:ln>
                  <a:noFill/>
                </a:ln>
                <a:solidFill>
                  <a:prstClr val="black"/>
                </a:solidFill>
                <a:effectLst/>
                <a:uLnTx/>
                <a:uFillTx/>
                <a:latin typeface="Calibri"/>
                <a:ea typeface="+mn-ea"/>
                <a:cs typeface="Calibri"/>
              </a:rPr>
              <a:t>attendance rate for the campus was </a:t>
            </a:r>
            <a:r>
              <a:rPr kumimoji="0" lang="en-US" sz="1000" b="0" i="0" u="none" strike="noStrike" kern="1200" cap="none" spc="-5" normalizeH="0" baseline="0" noProof="0">
                <a:ln>
                  <a:noFill/>
                </a:ln>
                <a:solidFill>
                  <a:prstClr val="black"/>
                </a:solidFill>
                <a:effectLst/>
                <a:uLnTx/>
                <a:uFillTx/>
                <a:latin typeface="Calibri"/>
                <a:ea typeface="+mn-ea"/>
                <a:cs typeface="Calibri"/>
              </a:rPr>
              <a:t>93 %</a:t>
            </a:r>
            <a:r>
              <a:rPr kumimoji="0" sz="1000" b="0" i="0" u="none" strike="noStrike" kern="1200" cap="none" spc="-5" normalizeH="0" baseline="0" noProof="0">
                <a:ln>
                  <a:noFill/>
                </a:ln>
                <a:solidFill>
                  <a:prstClr val="black"/>
                </a:solidFill>
                <a:effectLst/>
                <a:uLnTx/>
                <a:uFillTx/>
                <a:latin typeface="Calibri"/>
                <a:ea typeface="+mn-ea"/>
                <a:cs typeface="Calibri"/>
              </a:rPr>
              <a:t>. </a:t>
            </a:r>
            <a:endParaRPr kumimoji="0" lang="en-US" sz="1000" b="0" i="0" u="none" strike="noStrike" kern="1200" cap="none" spc="-5" normalizeH="0" baseline="0" noProof="0">
              <a:ln>
                <a:noFill/>
              </a:ln>
              <a:solidFill>
                <a:prstClr val="black"/>
              </a:solidFill>
              <a:effectLst/>
              <a:uLnTx/>
              <a:uFillTx/>
              <a:latin typeface="Calibri"/>
              <a:ea typeface="+mn-ea"/>
              <a:cs typeface="Calibri"/>
            </a:endParaRPr>
          </a:p>
          <a:p>
            <a:pPr marL="114300" marR="123825" lvl="0" indent="0" algn="l" defTabSz="914400" rtl="0" eaLnBrk="1" fontAlgn="auto" latinLnBrk="0" hangingPunct="1">
              <a:lnSpc>
                <a:spcPct val="109600"/>
              </a:lnSpc>
              <a:spcBef>
                <a:spcPts val="805"/>
              </a:spcBef>
              <a:spcAft>
                <a:spcPts val="0"/>
              </a:spcAft>
              <a:buClrTx/>
              <a:buSzTx/>
              <a:buFontTx/>
              <a:buNone/>
              <a:tabLst/>
              <a:defRPr/>
            </a:pPr>
            <a:r>
              <a:rPr kumimoji="0" sz="1000" b="1" i="0" u="none" strike="noStrike" kern="1200" cap="none" spc="-5" normalizeH="0" baseline="0" noProof="0">
                <a:ln>
                  <a:noFill/>
                </a:ln>
                <a:solidFill>
                  <a:prstClr val="black"/>
                </a:solidFill>
                <a:effectLst/>
                <a:uLnTx/>
                <a:uFillTx/>
                <a:latin typeface="Calibri"/>
                <a:ea typeface="+mn-ea"/>
                <a:cs typeface="Calibri"/>
              </a:rPr>
              <a:t>Comprehensive Needs Assessment Summary: </a:t>
            </a:r>
            <a:r>
              <a:rPr kumimoji="0" sz="1000" b="0" i="0" u="none" strike="noStrike" kern="1200" cap="none" spc="-5" normalizeH="0" baseline="0" noProof="0">
                <a:ln>
                  <a:noFill/>
                </a:ln>
                <a:solidFill>
                  <a:prstClr val="black"/>
                </a:solidFill>
                <a:effectLst/>
                <a:uLnTx/>
                <a:uFillTx/>
                <a:latin typeface="Calibri"/>
                <a:ea typeface="+mn-ea"/>
                <a:cs typeface="Calibri"/>
              </a:rPr>
              <a:t>Based </a:t>
            </a:r>
            <a:r>
              <a:rPr kumimoji="0" sz="1000" b="0" i="0" u="none" strike="noStrike" kern="1200" cap="none" spc="-10" normalizeH="0" baseline="0" noProof="0">
                <a:ln>
                  <a:noFill/>
                </a:ln>
                <a:solidFill>
                  <a:prstClr val="black"/>
                </a:solidFill>
                <a:effectLst/>
                <a:uLnTx/>
                <a:uFillTx/>
                <a:latin typeface="Calibri"/>
                <a:ea typeface="+mn-ea"/>
                <a:cs typeface="Calibri"/>
              </a:rPr>
              <a:t>on </a:t>
            </a:r>
            <a:r>
              <a:rPr kumimoji="0" lang="es-MX" sz="1000" b="0" i="0" u="none" strike="noStrike" kern="1200" cap="none" spc="-10" normalizeH="0" baseline="0" noProof="0">
                <a:ln>
                  <a:noFill/>
                </a:ln>
                <a:solidFill>
                  <a:prstClr val="black"/>
                </a:solidFill>
                <a:effectLst/>
                <a:uLnTx/>
                <a:uFillTx/>
                <a:latin typeface="Calibri"/>
                <a:ea typeface="+mn-ea"/>
                <a:cs typeface="Calibri"/>
              </a:rPr>
              <a:t>2025</a:t>
            </a:r>
            <a:r>
              <a:rPr kumimoji="0" sz="1000" b="0" i="0" u="none" strike="noStrike" kern="1200" cap="none" spc="-10"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accountability, Liberty Middle School received an overall grade of </a:t>
            </a:r>
            <a:r>
              <a:rPr kumimoji="0" lang="en-US" sz="1000" b="0" i="0" u="none" strike="noStrike" kern="1200" cap="none" spc="-5" normalizeH="0" baseline="0" noProof="0">
                <a:ln>
                  <a:noFill/>
                </a:ln>
                <a:solidFill>
                  <a:prstClr val="black"/>
                </a:solidFill>
                <a:effectLst/>
                <a:uLnTx/>
                <a:uFillTx/>
                <a:latin typeface="Calibri"/>
                <a:ea typeface="+mn-ea"/>
                <a:cs typeface="Calibri"/>
              </a:rPr>
              <a:t>86</a:t>
            </a:r>
            <a:r>
              <a:rPr kumimoji="0" sz="1000" b="0" i="0" u="none" strike="noStrike" kern="1200" cap="none" spc="-5" normalizeH="0" baseline="0" noProof="0">
                <a:ln>
                  <a:noFill/>
                </a:ln>
                <a:solidFill>
                  <a:prstClr val="black"/>
                </a:solidFill>
                <a:effectLst/>
                <a:uLnTx/>
                <a:uFillTx/>
                <a:latin typeface="Calibri"/>
                <a:ea typeface="+mn-ea"/>
                <a:cs typeface="Calibri"/>
              </a:rPr>
              <a:t> (</a:t>
            </a:r>
            <a:r>
              <a:rPr kumimoji="0" lang="en-US" sz="1000" b="0" i="0" u="none" strike="noStrike" kern="1200" cap="none" spc="-5" normalizeH="0" baseline="0" noProof="0">
                <a:ln>
                  <a:noFill/>
                </a:ln>
                <a:solidFill>
                  <a:prstClr val="black"/>
                </a:solidFill>
                <a:effectLst/>
                <a:uLnTx/>
                <a:uFillTx/>
                <a:latin typeface="Calibri"/>
                <a:ea typeface="+mn-ea"/>
                <a:cs typeface="Calibri"/>
              </a:rPr>
              <a:t>B</a:t>
            </a:r>
            <a:r>
              <a:rPr kumimoji="0" sz="1000" b="0" i="0" u="none" strike="noStrike" kern="1200" cap="none" spc="-5" normalizeH="0" baseline="0" noProof="0">
                <a:ln>
                  <a:noFill/>
                </a:ln>
                <a:solidFill>
                  <a:prstClr val="black"/>
                </a:solidFill>
                <a:effectLst/>
                <a:uLnTx/>
                <a:uFillTx/>
                <a:latin typeface="Calibri"/>
                <a:ea typeface="+mn-ea"/>
                <a:cs typeface="Calibri"/>
              </a:rPr>
              <a:t> Rating) in the three domains. In the  Student Achievement domain, which is based on performance on the STAAR, Liberty’s scaled score was 7</a:t>
            </a:r>
            <a:r>
              <a:rPr kumimoji="0" lang="en-US" sz="1000" b="0" i="0" u="none" strike="noStrike" kern="1200" cap="none" spc="-5" normalizeH="0" baseline="0" noProof="0">
                <a:ln>
                  <a:noFill/>
                </a:ln>
                <a:solidFill>
                  <a:prstClr val="black"/>
                </a:solidFill>
                <a:effectLst/>
                <a:uLnTx/>
                <a:uFillTx/>
                <a:latin typeface="Calibri"/>
                <a:ea typeface="+mn-ea"/>
                <a:cs typeface="Calibri"/>
              </a:rPr>
              <a:t>6</a:t>
            </a:r>
            <a:r>
              <a:rPr kumimoji="0" sz="1000" b="0" i="0" u="none" strike="noStrike" kern="1200" cap="none" spc="-5" normalizeH="0" baseline="0" noProof="0">
                <a:ln>
                  <a:noFill/>
                </a:ln>
                <a:solidFill>
                  <a:prstClr val="black"/>
                </a:solidFill>
                <a:effectLst/>
                <a:uLnTx/>
                <a:uFillTx/>
                <a:latin typeface="Calibri"/>
                <a:ea typeface="+mn-ea"/>
                <a:cs typeface="Calibri"/>
              </a:rPr>
              <a:t>. In the School Progress domain which measures student  improvement from year to </a:t>
            </a:r>
            <a:r>
              <a:rPr kumimoji="0" sz="1000" b="0" i="0" u="none" strike="noStrike" kern="1200" cap="none" spc="0" normalizeH="0" baseline="0" noProof="0">
                <a:ln>
                  <a:noFill/>
                </a:ln>
                <a:solidFill>
                  <a:prstClr val="black"/>
                </a:solidFill>
                <a:effectLst/>
                <a:uLnTx/>
                <a:uFillTx/>
                <a:latin typeface="Calibri"/>
                <a:ea typeface="+mn-ea"/>
                <a:cs typeface="Calibri"/>
              </a:rPr>
              <a:t>year </a:t>
            </a:r>
            <a:r>
              <a:rPr kumimoji="0" sz="1000" b="0" i="0" u="none" strike="noStrike" kern="1200" cap="none" spc="-5" normalizeH="0" baseline="0" noProof="0">
                <a:ln>
                  <a:noFill/>
                </a:ln>
                <a:solidFill>
                  <a:prstClr val="black"/>
                </a:solidFill>
                <a:effectLst/>
                <a:uLnTx/>
                <a:uFillTx/>
                <a:latin typeface="Calibri"/>
                <a:ea typeface="+mn-ea"/>
                <a:cs typeface="Calibri"/>
              </a:rPr>
              <a:t>and performance relative </a:t>
            </a:r>
            <a:r>
              <a:rPr kumimoji="0" sz="1000" b="0" i="0" u="none" strike="noStrike" kern="1200" cap="none" spc="0" normalizeH="0" baseline="0" noProof="0">
                <a:ln>
                  <a:noFill/>
                </a:ln>
                <a:solidFill>
                  <a:prstClr val="black"/>
                </a:solidFill>
                <a:effectLst/>
                <a:uLnTx/>
                <a:uFillTx/>
                <a:latin typeface="Calibri"/>
                <a:ea typeface="+mn-ea"/>
                <a:cs typeface="Calibri"/>
              </a:rPr>
              <a:t>to </a:t>
            </a:r>
            <a:r>
              <a:rPr kumimoji="0" sz="1000" b="0" i="0" u="none" strike="noStrike" kern="1200" cap="none" spc="-5" normalizeH="0" baseline="0" noProof="0">
                <a:ln>
                  <a:noFill/>
                </a:ln>
                <a:solidFill>
                  <a:prstClr val="black"/>
                </a:solidFill>
                <a:effectLst/>
                <a:uLnTx/>
                <a:uFillTx/>
                <a:latin typeface="Calibri"/>
                <a:ea typeface="+mn-ea"/>
                <a:cs typeface="Calibri"/>
              </a:rPr>
              <a:t>similar campuses, Liberty’s score was an </a:t>
            </a:r>
            <a:r>
              <a:rPr kumimoji="0" lang="en-US" sz="1000" b="0" i="0" u="none" strike="noStrike" kern="1200" cap="none" spc="-5" normalizeH="0" baseline="0" noProof="0">
                <a:ln>
                  <a:noFill/>
                </a:ln>
                <a:solidFill>
                  <a:prstClr val="black"/>
                </a:solidFill>
                <a:effectLst/>
                <a:uLnTx/>
                <a:uFillTx/>
                <a:latin typeface="Calibri"/>
                <a:ea typeface="+mn-ea"/>
                <a:cs typeface="Calibri"/>
              </a:rPr>
              <a:t>89</a:t>
            </a:r>
            <a:r>
              <a:rPr kumimoji="0" sz="1000" b="0" i="0" u="none" strike="noStrike" kern="1200" cap="none" spc="-5" normalizeH="0" baseline="0" noProof="0">
                <a:ln>
                  <a:noFill/>
                </a:ln>
                <a:solidFill>
                  <a:prstClr val="black"/>
                </a:solidFill>
                <a:effectLst/>
                <a:uLnTx/>
                <a:uFillTx/>
                <a:latin typeface="Calibri"/>
                <a:ea typeface="+mn-ea"/>
                <a:cs typeface="Calibri"/>
              </a:rPr>
              <a:t> due to </a:t>
            </a:r>
            <a:r>
              <a:rPr kumimoji="0" lang="en-US" sz="1000" b="0" i="0" u="none" strike="noStrike" kern="1200" cap="none" spc="-5" normalizeH="0" baseline="0" noProof="0">
                <a:ln>
                  <a:noFill/>
                </a:ln>
                <a:solidFill>
                  <a:prstClr val="black"/>
                </a:solidFill>
                <a:effectLst/>
                <a:uLnTx/>
                <a:uFillTx/>
                <a:latin typeface="Calibri"/>
                <a:ea typeface="+mn-ea"/>
                <a:cs typeface="Calibri"/>
              </a:rPr>
              <a:t>Relative Performance</a:t>
            </a:r>
            <a:r>
              <a:rPr kumimoji="0" sz="1000" b="0" i="0" u="none" strike="noStrike" kern="1200" cap="none" spc="-5" normalizeH="0" baseline="0" noProof="0">
                <a:ln>
                  <a:noFill/>
                </a:ln>
                <a:solidFill>
                  <a:prstClr val="black"/>
                </a:solidFill>
                <a:effectLst/>
                <a:uLnTx/>
                <a:uFillTx/>
                <a:latin typeface="Calibri"/>
                <a:ea typeface="+mn-ea"/>
                <a:cs typeface="Calibri"/>
              </a:rPr>
              <a:t>  and in the Closing the Gaps </a:t>
            </a:r>
            <a:r>
              <a:rPr kumimoji="0" sz="1000" b="0" i="0" u="none" strike="noStrike" kern="1200" cap="none" spc="-10" normalizeH="0" baseline="0" noProof="0">
                <a:ln>
                  <a:noFill/>
                </a:ln>
                <a:solidFill>
                  <a:prstClr val="black"/>
                </a:solidFill>
                <a:effectLst/>
                <a:uLnTx/>
                <a:uFillTx/>
                <a:latin typeface="Calibri"/>
                <a:ea typeface="+mn-ea"/>
                <a:cs typeface="Calibri"/>
              </a:rPr>
              <a:t>domain </a:t>
            </a:r>
            <a:r>
              <a:rPr kumimoji="0" sz="1000" b="0" i="0" u="none" strike="noStrike" kern="1200" cap="none" spc="-5" normalizeH="0" baseline="0" noProof="0">
                <a:ln>
                  <a:noFill/>
                </a:ln>
                <a:solidFill>
                  <a:prstClr val="black"/>
                </a:solidFill>
                <a:effectLst/>
                <a:uLnTx/>
                <a:uFillTx/>
                <a:latin typeface="Calibri"/>
                <a:ea typeface="+mn-ea"/>
                <a:cs typeface="Calibri"/>
              </a:rPr>
              <a:t>which measures student groups against annual targets, Liberty’s scaled score was a </a:t>
            </a:r>
            <a:r>
              <a:rPr kumimoji="0" lang="en-US" sz="1000" b="0" i="0" u="none" strike="noStrike" kern="1200" cap="none" spc="-5" normalizeH="0" baseline="0" noProof="0">
                <a:ln>
                  <a:noFill/>
                </a:ln>
                <a:solidFill>
                  <a:prstClr val="black"/>
                </a:solidFill>
                <a:effectLst/>
                <a:uLnTx/>
                <a:uFillTx/>
                <a:latin typeface="Calibri"/>
                <a:ea typeface="+mn-ea"/>
                <a:cs typeface="Calibri"/>
              </a:rPr>
              <a:t>78</a:t>
            </a:r>
            <a:r>
              <a:rPr kumimoji="0" sz="1000" b="0" i="0" u="none" strike="noStrike" kern="1200" cap="none" spc="-5" normalizeH="0" baseline="0" noProof="0">
                <a:ln>
                  <a:noFill/>
                </a:ln>
                <a:solidFill>
                  <a:prstClr val="black"/>
                </a:solidFill>
                <a:effectLst/>
                <a:uLnTx/>
                <a:uFillTx/>
                <a:latin typeface="Calibri"/>
                <a:ea typeface="+mn-ea"/>
                <a:cs typeface="Calibri"/>
              </a:rPr>
              <a:t>. Liberty earned </a:t>
            </a:r>
            <a:r>
              <a:rPr kumimoji="0" lang="en-US" sz="1000" b="0" i="0" u="none" strike="noStrike" kern="1200" cap="none" spc="-5" normalizeH="0" baseline="0" noProof="0">
                <a:ln>
                  <a:noFill/>
                </a:ln>
                <a:solidFill>
                  <a:prstClr val="black"/>
                </a:solidFill>
                <a:effectLst/>
                <a:uLnTx/>
                <a:uFillTx/>
                <a:latin typeface="Calibri"/>
                <a:ea typeface="+mn-ea"/>
                <a:cs typeface="Calibri"/>
              </a:rPr>
              <a:t>6</a:t>
            </a:r>
            <a:r>
              <a:rPr kumimoji="0" sz="1000" b="0" i="0" u="none" strike="noStrike" kern="1200" cap="none" spc="-5" normalizeH="0" baseline="0" noProof="0">
                <a:ln>
                  <a:noFill/>
                </a:ln>
                <a:solidFill>
                  <a:prstClr val="black"/>
                </a:solidFill>
                <a:effectLst/>
                <a:uLnTx/>
                <a:uFillTx/>
                <a:latin typeface="Calibri"/>
                <a:ea typeface="+mn-ea"/>
                <a:cs typeface="Calibri"/>
              </a:rPr>
              <a:t> distinctions: ELA/</a:t>
            </a:r>
            <a:r>
              <a:rPr kumimoji="0" lang="en-US" sz="1000" b="0" i="0" u="none" strike="noStrike" kern="1200" cap="none" spc="-5" normalizeH="0" baseline="0" noProof="0">
                <a:ln>
                  <a:noFill/>
                </a:ln>
                <a:solidFill>
                  <a:prstClr val="black"/>
                </a:solidFill>
                <a:effectLst/>
                <a:uLnTx/>
                <a:uFillTx/>
                <a:latin typeface="Calibri"/>
                <a:ea typeface="+mn-ea"/>
                <a:cs typeface="Calibri"/>
              </a:rPr>
              <a:t>Reading</a:t>
            </a:r>
            <a:r>
              <a:rPr kumimoji="0" sz="1000" b="0" i="0" u="none" strike="noStrike" kern="1200" cap="none" spc="-5" normalizeH="0" baseline="0" noProof="0">
                <a:ln>
                  <a:noFill/>
                </a:ln>
                <a:solidFill>
                  <a:prstClr val="black"/>
                </a:solidFill>
                <a:effectLst/>
                <a:uLnTx/>
                <a:uFillTx/>
                <a:latin typeface="Calibri"/>
                <a:ea typeface="+mn-ea"/>
                <a:cs typeface="Calibri"/>
              </a:rPr>
              <a:t>,  </a:t>
            </a:r>
            <a:r>
              <a:rPr lang="en-US" sz="1000" spc="-5">
                <a:solidFill>
                  <a:prstClr val="black"/>
                </a:solidFill>
                <a:latin typeface="Calibri"/>
                <a:cs typeface="Calibri"/>
              </a:rPr>
              <a:t>Mathematics, Social Studies, Science</a:t>
            </a:r>
            <a:r>
              <a:rPr kumimoji="0" lang="en-US" sz="1000" b="0" i="0" u="none" strike="noStrike" kern="1200" cap="none" spc="-5" normalizeH="0" baseline="0" noProof="0">
                <a:ln>
                  <a:noFill/>
                </a:ln>
                <a:solidFill>
                  <a:prstClr val="black"/>
                </a:solidFill>
                <a:effectLst/>
                <a:uLnTx/>
                <a:uFillTx/>
                <a:latin typeface="Calibri"/>
                <a:ea typeface="+mn-ea"/>
                <a:cs typeface="Calibri"/>
              </a:rPr>
              <a:t>, Comparative Closing the Gaps,</a:t>
            </a:r>
            <a:r>
              <a:rPr kumimoji="0" sz="1000" b="0" i="0" u="none" strike="noStrike" kern="1200" cap="none" spc="-5" normalizeH="0" baseline="0" noProof="0">
                <a:ln>
                  <a:noFill/>
                </a:ln>
                <a:solidFill>
                  <a:prstClr val="black"/>
                </a:solidFill>
                <a:effectLst/>
                <a:uLnTx/>
                <a:uFillTx/>
                <a:latin typeface="Calibri"/>
                <a:ea typeface="+mn-ea"/>
                <a:cs typeface="Calibri"/>
              </a:rPr>
              <a:t> and Post-Secondary Readiness. </a:t>
            </a:r>
            <a:endParaRPr kumimoji="0" lang="en-US" sz="1000" b="0" i="0" u="none" strike="noStrike" kern="1200" cap="none" spc="-5" normalizeH="0" baseline="0" noProof="0">
              <a:ln>
                <a:noFill/>
              </a:ln>
              <a:solidFill>
                <a:prstClr val="black"/>
              </a:solidFill>
              <a:effectLst/>
              <a:uLnTx/>
              <a:uFillTx/>
              <a:latin typeface="Calibri"/>
              <a:ea typeface="+mn-ea"/>
              <a:cs typeface="Calibri"/>
            </a:endParaRPr>
          </a:p>
          <a:p>
            <a:pPr marL="114300" marR="132715" lvl="0" indent="0" algn="l" defTabSz="914400" rtl="0" eaLnBrk="1" fontAlgn="auto" latinLnBrk="0" hangingPunct="1">
              <a:lnSpc>
                <a:spcPct val="109500"/>
              </a:lnSpc>
              <a:spcBef>
                <a:spcPts val="815"/>
              </a:spcBef>
              <a:spcAft>
                <a:spcPts val="0"/>
              </a:spcAft>
              <a:buClrTx/>
              <a:buSzTx/>
              <a:buFontTx/>
              <a:buNone/>
              <a:tabLst/>
              <a:defRPr/>
            </a:pPr>
            <a:r>
              <a:rPr kumimoji="0" sz="1000" b="1" i="0" u="none" strike="noStrike" kern="1200" cap="none" spc="-5" normalizeH="0" baseline="0" noProof="0">
                <a:ln>
                  <a:noFill/>
                </a:ln>
                <a:solidFill>
                  <a:prstClr val="black"/>
                </a:solidFill>
                <a:effectLst/>
                <a:uLnTx/>
                <a:uFillTx/>
                <a:latin typeface="Calibri"/>
                <a:ea typeface="+mn-ea"/>
                <a:cs typeface="Calibri"/>
              </a:rPr>
              <a:t>Curriculum and Instruction and Assessment</a:t>
            </a:r>
            <a:r>
              <a:rPr kumimoji="0" sz="1000" b="0" i="0" u="none" strike="noStrike" kern="1200" cap="none" spc="-5" normalizeH="0" baseline="0" noProof="0">
                <a:ln>
                  <a:noFill/>
                </a:ln>
                <a:solidFill>
                  <a:prstClr val="black"/>
                </a:solidFill>
                <a:effectLst/>
                <a:uLnTx/>
                <a:uFillTx/>
                <a:latin typeface="Calibri"/>
                <a:ea typeface="+mn-ea"/>
                <a:cs typeface="Calibri"/>
              </a:rPr>
              <a:t>: Liberty Middle School is an authorized International Baccalaureate </a:t>
            </a:r>
            <a:r>
              <a:rPr kumimoji="0" sz="1000" b="0" i="0" u="none" strike="noStrike" kern="1200" cap="none" spc="0" normalizeH="0" baseline="0" noProof="0">
                <a:ln>
                  <a:noFill/>
                </a:ln>
                <a:solidFill>
                  <a:prstClr val="black"/>
                </a:solidFill>
                <a:effectLst/>
                <a:uLnTx/>
                <a:uFillTx/>
                <a:latin typeface="Calibri"/>
                <a:ea typeface="+mn-ea"/>
                <a:cs typeface="Calibri"/>
              </a:rPr>
              <a:t>World </a:t>
            </a:r>
            <a:r>
              <a:rPr kumimoji="0" sz="1000" b="0" i="0" u="none" strike="noStrike" kern="1200" cap="none" spc="-5" normalizeH="0" baseline="0" noProof="0">
                <a:ln>
                  <a:noFill/>
                </a:ln>
                <a:solidFill>
                  <a:prstClr val="black"/>
                </a:solidFill>
                <a:effectLst/>
                <a:uLnTx/>
                <a:uFillTx/>
                <a:latin typeface="Calibri"/>
                <a:ea typeface="+mn-ea"/>
                <a:cs typeface="Calibri"/>
              </a:rPr>
              <a:t>School promoting a well-rounded education and the ten  attributes of the Learner Profile. IB learners strive to be balanced, caring, communicators, inquirers, knowledgeable, open-minded, principled, reflective, risk takers, </a:t>
            </a:r>
            <a:r>
              <a:rPr kumimoji="0" sz="1000" b="0" i="0" u="none" strike="noStrike" kern="1200" cap="none" spc="-10" normalizeH="0" baseline="0" noProof="0">
                <a:ln>
                  <a:noFill/>
                </a:ln>
                <a:solidFill>
                  <a:prstClr val="black"/>
                </a:solidFill>
                <a:effectLst/>
                <a:uLnTx/>
                <a:uFillTx/>
                <a:latin typeface="Calibri"/>
                <a:ea typeface="+mn-ea"/>
                <a:cs typeface="Calibri"/>
              </a:rPr>
              <a:t>and  </a:t>
            </a:r>
            <a:r>
              <a:rPr kumimoji="0" sz="1000" b="0" i="0" u="none" strike="noStrike" kern="1200" cap="none" spc="-5" normalizeH="0" baseline="0" noProof="0">
                <a:ln>
                  <a:noFill/>
                </a:ln>
                <a:solidFill>
                  <a:prstClr val="black"/>
                </a:solidFill>
                <a:effectLst/>
                <a:uLnTx/>
                <a:uFillTx/>
                <a:latin typeface="Calibri"/>
                <a:ea typeface="+mn-ea"/>
                <a:cs typeface="Calibri"/>
              </a:rPr>
              <a:t>thinkers. Teachers are encouraged to write and implement units of study that make natural connections within and among the content </a:t>
            </a:r>
            <a:r>
              <a:rPr kumimoji="0" sz="1000" b="0" i="0" u="none" strike="noStrike" kern="1200" cap="none" spc="0" normalizeH="0" baseline="0" noProof="0">
                <a:ln>
                  <a:noFill/>
                </a:ln>
                <a:solidFill>
                  <a:prstClr val="black"/>
                </a:solidFill>
                <a:effectLst/>
                <a:uLnTx/>
                <a:uFillTx/>
                <a:latin typeface="Calibri"/>
                <a:ea typeface="+mn-ea"/>
                <a:cs typeface="Calibri"/>
              </a:rPr>
              <a:t>areas. </a:t>
            </a:r>
            <a:r>
              <a:rPr kumimoji="0" sz="1000" b="0" i="0" u="none" strike="noStrike" kern="1200" cap="none" spc="-5" normalizeH="0" baseline="0" noProof="0">
                <a:ln>
                  <a:noFill/>
                </a:ln>
                <a:solidFill>
                  <a:prstClr val="black"/>
                </a:solidFill>
                <a:effectLst/>
                <a:uLnTx/>
                <a:uFillTx/>
                <a:latin typeface="Calibri"/>
                <a:ea typeface="+mn-ea"/>
                <a:cs typeface="Calibri"/>
              </a:rPr>
              <a:t>Liberty boasts a strong  commitment to the District’s Dual Language Enrichment and </a:t>
            </a:r>
            <a:r>
              <a:rPr kumimoji="0" sz="1000" b="0" i="0" u="none" strike="noStrike" kern="1200" cap="none" spc="-10" normalizeH="0" baseline="0" noProof="0">
                <a:ln>
                  <a:noFill/>
                </a:ln>
                <a:solidFill>
                  <a:prstClr val="black"/>
                </a:solidFill>
                <a:effectLst/>
                <a:uLnTx/>
                <a:uFillTx/>
                <a:latin typeface="Calibri"/>
                <a:ea typeface="+mn-ea"/>
                <a:cs typeface="Calibri"/>
              </a:rPr>
              <a:t>Academic </a:t>
            </a:r>
            <a:r>
              <a:rPr kumimoji="0" sz="1000" b="0" i="0" u="none" strike="noStrike" kern="1200" cap="none" spc="-5" normalizeH="0" baseline="0" noProof="0">
                <a:ln>
                  <a:noFill/>
                </a:ln>
                <a:solidFill>
                  <a:prstClr val="black"/>
                </a:solidFill>
                <a:effectLst/>
                <a:uLnTx/>
                <a:uFillTx/>
                <a:latin typeface="Calibri"/>
                <a:ea typeface="+mn-ea"/>
                <a:cs typeface="Calibri"/>
              </a:rPr>
              <a:t>UIL Programs as </a:t>
            </a:r>
            <a:r>
              <a:rPr kumimoji="0" sz="1000" b="0" i="0" u="none" strike="noStrike" kern="1200" cap="none" spc="-10" normalizeH="0" baseline="0" noProof="0">
                <a:ln>
                  <a:noFill/>
                </a:ln>
                <a:solidFill>
                  <a:prstClr val="black"/>
                </a:solidFill>
                <a:effectLst/>
                <a:uLnTx/>
                <a:uFillTx/>
                <a:latin typeface="Calibri"/>
                <a:ea typeface="+mn-ea"/>
                <a:cs typeface="Calibri"/>
              </a:rPr>
              <a:t>well </a:t>
            </a:r>
            <a:r>
              <a:rPr kumimoji="0" sz="1000" b="0" i="0" u="none" strike="noStrike" kern="1200" cap="none" spc="-5" normalizeH="0" baseline="0" noProof="0">
                <a:ln>
                  <a:noFill/>
                </a:ln>
                <a:solidFill>
                  <a:prstClr val="black"/>
                </a:solidFill>
                <a:effectLst/>
                <a:uLnTx/>
                <a:uFillTx/>
                <a:latin typeface="Calibri"/>
                <a:ea typeface="+mn-ea"/>
                <a:cs typeface="Calibri"/>
              </a:rPr>
              <a:t>as participation in athletics and the arts. In order to address achievement gaps in  ELA/R and mathematics, all </a:t>
            </a:r>
            <a:r>
              <a:rPr kumimoji="0" sz="1000" b="0" i="0" u="none" strike="noStrike" kern="1200" cap="none" spc="0" normalizeH="0" baseline="0" noProof="0">
                <a:ln>
                  <a:noFill/>
                </a:ln>
                <a:solidFill>
                  <a:prstClr val="black"/>
                </a:solidFill>
                <a:effectLst/>
                <a:uLnTx/>
                <a:uFillTx/>
                <a:latin typeface="Calibri"/>
                <a:ea typeface="+mn-ea"/>
                <a:cs typeface="Calibri"/>
              </a:rPr>
              <a:t>6</a:t>
            </a:r>
            <a:r>
              <a:rPr kumimoji="0" sz="1000" b="0" i="0" u="none" strike="noStrike" kern="1200" cap="none" spc="0" normalizeH="0" baseline="29914" noProof="0">
                <a:ln>
                  <a:noFill/>
                </a:ln>
                <a:solidFill>
                  <a:prstClr val="black"/>
                </a:solidFill>
                <a:effectLst/>
                <a:uLnTx/>
                <a:uFillTx/>
                <a:latin typeface="Calibri"/>
                <a:ea typeface="+mn-ea"/>
                <a:cs typeface="Calibri"/>
              </a:rPr>
              <a:t>th </a:t>
            </a:r>
            <a:r>
              <a:rPr kumimoji="0" lang="en-US" sz="1000" b="0" i="0" u="none" strike="noStrike" kern="1200" cap="none" spc="-5"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 7</a:t>
            </a:r>
            <a:r>
              <a:rPr kumimoji="0" sz="1000" b="0" i="0" u="none" strike="noStrike" kern="1200" cap="none" spc="-7" normalizeH="0" baseline="29914" noProof="0">
                <a:ln>
                  <a:noFill/>
                </a:ln>
                <a:solidFill>
                  <a:prstClr val="black"/>
                </a:solidFill>
                <a:effectLst/>
                <a:uLnTx/>
                <a:uFillTx/>
                <a:latin typeface="Calibri"/>
                <a:ea typeface="+mn-ea"/>
                <a:cs typeface="Calibri"/>
              </a:rPr>
              <a:t>th </a:t>
            </a:r>
            <a:r>
              <a:rPr kumimoji="0" lang="en-US" sz="1000" b="0" i="0" u="none" strike="noStrike" kern="1200" cap="none" spc="-7" normalizeH="0" baseline="29914" noProof="0">
                <a:ln>
                  <a:noFill/>
                </a:ln>
                <a:solidFill>
                  <a:prstClr val="black"/>
                </a:solidFill>
                <a:effectLst/>
                <a:uLnTx/>
                <a:uFillTx/>
                <a:latin typeface="Calibri"/>
                <a:ea typeface="+mn-ea"/>
                <a:cs typeface="Calibri"/>
              </a:rPr>
              <a:t> </a:t>
            </a:r>
            <a:r>
              <a:rPr kumimoji="0" lang="en-US" sz="1000" b="0" i="0" u="none" strike="noStrike" kern="1200" cap="none" spc="-5" normalizeH="0" baseline="0" noProof="0">
                <a:ln>
                  <a:noFill/>
                </a:ln>
                <a:solidFill>
                  <a:prstClr val="black"/>
                </a:solidFill>
                <a:effectLst/>
                <a:uLnTx/>
                <a:uFillTx/>
                <a:latin typeface="Calibri"/>
                <a:ea typeface="+mn-ea"/>
                <a:cs typeface="Calibri"/>
              </a:rPr>
              <a:t>and 8</a:t>
            </a:r>
            <a:r>
              <a:rPr kumimoji="0" lang="en-US" sz="1000" b="0" i="0" u="none" strike="noStrike" kern="1200" cap="none" spc="-5" normalizeH="0" baseline="30000" noProof="0">
                <a:ln>
                  <a:noFill/>
                </a:ln>
                <a:solidFill>
                  <a:prstClr val="black"/>
                </a:solidFill>
                <a:effectLst/>
                <a:uLnTx/>
                <a:uFillTx/>
                <a:latin typeface="Calibri"/>
                <a:ea typeface="+mn-ea"/>
                <a:cs typeface="Calibri"/>
              </a:rPr>
              <a:t>th</a:t>
            </a:r>
            <a:r>
              <a:rPr kumimoji="0" lang="en-US" sz="1000" b="0" i="0" u="none" strike="noStrike" kern="1200" cap="none" spc="-5" normalizeH="0" baseline="0" noProof="0">
                <a:ln>
                  <a:noFill/>
                </a:ln>
                <a:solidFill>
                  <a:prstClr val="black"/>
                </a:solidFill>
                <a:effectLst/>
                <a:uLnTx/>
                <a:uFillTx/>
                <a:latin typeface="Calibri"/>
                <a:ea typeface="+mn-ea"/>
                <a:cs typeface="Calibri"/>
              </a:rPr>
              <a:t> g</a:t>
            </a:r>
            <a:r>
              <a:rPr kumimoji="0" sz="1000" b="0" i="0" u="none" strike="noStrike" kern="1200" cap="none" spc="-5" normalizeH="0" baseline="0" noProof="0">
                <a:ln>
                  <a:noFill/>
                </a:ln>
                <a:solidFill>
                  <a:prstClr val="black"/>
                </a:solidFill>
                <a:effectLst/>
                <a:uLnTx/>
                <a:uFillTx/>
                <a:latin typeface="Calibri"/>
                <a:ea typeface="+mn-ea"/>
                <a:cs typeface="Calibri"/>
              </a:rPr>
              <a:t>raders have been scheduled </a:t>
            </a:r>
            <a:r>
              <a:rPr kumimoji="0" sz="1000" b="0" i="0" u="none" strike="noStrike" kern="1200" cap="none" spc="0" normalizeH="0" baseline="0" noProof="0">
                <a:ln>
                  <a:noFill/>
                </a:ln>
                <a:solidFill>
                  <a:prstClr val="black"/>
                </a:solidFill>
                <a:effectLst/>
                <a:uLnTx/>
                <a:uFillTx/>
                <a:latin typeface="Calibri"/>
                <a:ea typeface="+mn-ea"/>
                <a:cs typeface="Calibri"/>
              </a:rPr>
              <a:t>to </a:t>
            </a:r>
            <a:r>
              <a:rPr kumimoji="0" sz="1000" b="0" i="0" u="none" strike="noStrike" kern="1200" cap="none" spc="-5" normalizeH="0" baseline="0" noProof="0">
                <a:ln>
                  <a:noFill/>
                </a:ln>
                <a:solidFill>
                  <a:prstClr val="black"/>
                </a:solidFill>
                <a:effectLst/>
                <a:uLnTx/>
                <a:uFillTx/>
                <a:latin typeface="Calibri"/>
                <a:ea typeface="+mn-ea"/>
                <a:cs typeface="Calibri"/>
              </a:rPr>
              <a:t>90-minute blocks. Enrichment classes in </a:t>
            </a:r>
            <a:r>
              <a:rPr kumimoji="0" sz="1000" b="0" i="0" u="none" strike="noStrike" kern="1200" cap="none" spc="-10" normalizeH="0" baseline="0" noProof="0">
                <a:ln>
                  <a:noFill/>
                </a:ln>
                <a:solidFill>
                  <a:prstClr val="black"/>
                </a:solidFill>
                <a:effectLst/>
                <a:uLnTx/>
                <a:uFillTx/>
                <a:latin typeface="Calibri"/>
                <a:ea typeface="+mn-ea"/>
                <a:cs typeface="Calibri"/>
              </a:rPr>
              <a:t>8</a:t>
            </a:r>
            <a:r>
              <a:rPr kumimoji="0" sz="1000" b="0" i="0" u="none" strike="noStrike" kern="1200" cap="none" spc="-15" normalizeH="0" baseline="29914" noProof="0">
                <a:ln>
                  <a:noFill/>
                </a:ln>
                <a:solidFill>
                  <a:prstClr val="black"/>
                </a:solidFill>
                <a:effectLst/>
                <a:uLnTx/>
                <a:uFillTx/>
                <a:latin typeface="Calibri"/>
                <a:ea typeface="+mn-ea"/>
                <a:cs typeface="Calibri"/>
              </a:rPr>
              <a:t>th  </a:t>
            </a:r>
            <a:r>
              <a:rPr kumimoji="0" sz="1000" b="0" i="0" u="none" strike="noStrike" kern="1200" cap="none" spc="-5" normalizeH="0" baseline="0" noProof="0">
                <a:ln>
                  <a:noFill/>
                </a:ln>
                <a:solidFill>
                  <a:prstClr val="black"/>
                </a:solidFill>
                <a:effectLst/>
                <a:uLnTx/>
                <a:uFillTx/>
                <a:latin typeface="Calibri"/>
                <a:ea typeface="+mn-ea"/>
                <a:cs typeface="Calibri"/>
              </a:rPr>
              <a:t>grade science and social studies have been created to serve English Learners and an intentional 8</a:t>
            </a:r>
            <a:r>
              <a:rPr kumimoji="0" sz="1000" b="0" i="0" u="none" strike="noStrike" kern="1200" cap="none" spc="-7" normalizeH="0" baseline="29914" noProof="0">
                <a:ln>
                  <a:noFill/>
                </a:ln>
                <a:solidFill>
                  <a:prstClr val="black"/>
                </a:solidFill>
                <a:effectLst/>
                <a:uLnTx/>
                <a:uFillTx/>
                <a:latin typeface="Calibri"/>
                <a:ea typeface="+mn-ea"/>
                <a:cs typeface="Calibri"/>
              </a:rPr>
              <a:t>th </a:t>
            </a:r>
            <a:r>
              <a:rPr kumimoji="0" sz="1000" b="0" i="0" u="none" strike="noStrike" kern="1200" cap="none" spc="-5" normalizeH="0" baseline="0" noProof="0">
                <a:ln>
                  <a:noFill/>
                </a:ln>
                <a:solidFill>
                  <a:prstClr val="black"/>
                </a:solidFill>
                <a:effectLst/>
                <a:uLnTx/>
                <a:uFillTx/>
                <a:latin typeface="Calibri"/>
                <a:ea typeface="+mn-ea"/>
                <a:cs typeface="Calibri"/>
              </a:rPr>
              <a:t>grade cohort of students respectively. Liberty follows the District curriculum  for the content areas and assesses regularly to monitor the performance and progress of students. Assessment data </a:t>
            </a:r>
            <a:r>
              <a:rPr kumimoji="0" sz="1000" b="0" i="0" u="none" strike="noStrike" kern="1200" cap="none" spc="-10" normalizeH="0" baseline="0" noProof="0">
                <a:ln>
                  <a:noFill/>
                </a:ln>
                <a:solidFill>
                  <a:prstClr val="black"/>
                </a:solidFill>
                <a:effectLst/>
                <a:uLnTx/>
                <a:uFillTx/>
                <a:latin typeface="Calibri"/>
                <a:ea typeface="+mn-ea"/>
                <a:cs typeface="Calibri"/>
              </a:rPr>
              <a:t>is </a:t>
            </a:r>
            <a:r>
              <a:rPr kumimoji="0" sz="1000" b="0" i="0" u="none" strike="noStrike" kern="1200" cap="none" spc="-5" normalizeH="0" baseline="0" noProof="0">
                <a:ln>
                  <a:noFill/>
                </a:ln>
                <a:solidFill>
                  <a:prstClr val="black"/>
                </a:solidFill>
                <a:effectLst/>
                <a:uLnTx/>
                <a:uFillTx/>
                <a:latin typeface="Calibri"/>
                <a:ea typeface="+mn-ea"/>
                <a:cs typeface="Calibri"/>
              </a:rPr>
              <a:t>used to determine direction </a:t>
            </a:r>
            <a:r>
              <a:rPr kumimoji="0" sz="1000" b="0" i="0" u="none" strike="noStrike" kern="1200" cap="none" spc="0" normalizeH="0" baseline="0" noProof="0">
                <a:ln>
                  <a:noFill/>
                </a:ln>
                <a:solidFill>
                  <a:prstClr val="black"/>
                </a:solidFill>
                <a:effectLst/>
                <a:uLnTx/>
                <a:uFillTx/>
                <a:latin typeface="Calibri"/>
                <a:ea typeface="+mn-ea"/>
                <a:cs typeface="Calibri"/>
              </a:rPr>
              <a:t>in </a:t>
            </a:r>
            <a:r>
              <a:rPr kumimoji="0" sz="1000" b="0" i="0" u="none" strike="noStrike" kern="1200" cap="none" spc="-5" normalizeH="0" baseline="0" noProof="0">
                <a:ln>
                  <a:noFill/>
                </a:ln>
                <a:solidFill>
                  <a:prstClr val="black"/>
                </a:solidFill>
                <a:effectLst/>
                <a:uLnTx/>
                <a:uFillTx/>
                <a:latin typeface="Calibri"/>
                <a:ea typeface="+mn-ea"/>
                <a:cs typeface="Calibri"/>
              </a:rPr>
              <a:t>instruction </a:t>
            </a:r>
            <a:r>
              <a:rPr kumimoji="0" sz="1000" b="0" i="0" u="none" strike="noStrike" kern="1200" cap="none" spc="-10" normalizeH="0" baseline="0" noProof="0">
                <a:ln>
                  <a:noFill/>
                </a:ln>
                <a:solidFill>
                  <a:prstClr val="black"/>
                </a:solidFill>
                <a:effectLst/>
                <a:uLnTx/>
                <a:uFillTx/>
                <a:latin typeface="Calibri"/>
                <a:ea typeface="+mn-ea"/>
                <a:cs typeface="Calibri"/>
              </a:rPr>
              <a:t>and </a:t>
            </a:r>
            <a:r>
              <a:rPr kumimoji="0" sz="1000" b="0" i="0" u="none" strike="noStrike" kern="1200" cap="none" spc="-5" normalizeH="0" baseline="0" noProof="0">
                <a:ln>
                  <a:noFill/>
                </a:ln>
                <a:solidFill>
                  <a:prstClr val="black"/>
                </a:solidFill>
                <a:effectLst/>
                <a:uLnTx/>
                <a:uFillTx/>
                <a:latin typeface="Calibri"/>
                <a:ea typeface="+mn-ea"/>
                <a:cs typeface="Calibri"/>
              </a:rPr>
              <a:t>in planning  appropriate</a:t>
            </a:r>
            <a:r>
              <a:rPr kumimoji="0" sz="1000" b="0" i="0" u="none" strike="noStrike" kern="1200" cap="none" spc="-10"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interventions.</a:t>
            </a:r>
            <a:endParaRPr kumimoji="0" sz="1000" b="0" i="0" u="none" strike="noStrike" kern="1200" cap="none" spc="0" normalizeH="0" baseline="0" noProof="0">
              <a:ln>
                <a:noFill/>
              </a:ln>
              <a:solidFill>
                <a:prstClr val="black"/>
              </a:solidFill>
              <a:effectLst/>
              <a:uLnTx/>
              <a:uFillTx/>
              <a:latin typeface="Calibri"/>
              <a:ea typeface="+mn-ea"/>
              <a:cs typeface="Calibri"/>
            </a:endParaRPr>
          </a:p>
          <a:p>
            <a:pPr marL="114300" marR="106045" lvl="0" indent="0" algn="l" defTabSz="914400" rtl="0" eaLnBrk="1" fontAlgn="auto" latinLnBrk="0" hangingPunct="1">
              <a:lnSpc>
                <a:spcPct val="109500"/>
              </a:lnSpc>
              <a:spcBef>
                <a:spcPts val="819"/>
              </a:spcBef>
              <a:spcAft>
                <a:spcPts val="0"/>
              </a:spcAft>
              <a:buClrTx/>
              <a:buSzTx/>
              <a:buFontTx/>
              <a:buNone/>
              <a:tabLst/>
              <a:defRPr/>
            </a:pPr>
            <a:r>
              <a:rPr kumimoji="0" sz="1000" b="1" i="0" u="none" strike="noStrike" kern="1200" cap="none" spc="-5" normalizeH="0" baseline="0" noProof="0">
                <a:ln>
                  <a:noFill/>
                </a:ln>
                <a:solidFill>
                  <a:prstClr val="black"/>
                </a:solidFill>
                <a:effectLst/>
                <a:uLnTx/>
                <a:uFillTx/>
                <a:latin typeface="Calibri"/>
                <a:ea typeface="+mn-ea"/>
                <a:cs typeface="Calibri"/>
              </a:rPr>
              <a:t>Summary of Goals: </a:t>
            </a:r>
            <a:r>
              <a:rPr kumimoji="0" sz="1000" b="0" i="0" u="none" strike="noStrike" kern="1200" cap="none" spc="-5" normalizeH="0" baseline="0" noProof="0">
                <a:ln>
                  <a:noFill/>
                </a:ln>
                <a:solidFill>
                  <a:prstClr val="black"/>
                </a:solidFill>
                <a:effectLst/>
                <a:uLnTx/>
                <a:uFillTx/>
                <a:latin typeface="Calibri"/>
                <a:ea typeface="+mn-ea"/>
                <a:cs typeface="Calibri"/>
              </a:rPr>
              <a:t>In our pursuit of excellence and student success, Liberty Middle School has identified the following three areas for improvement this year: to promote  literacy across the content </a:t>
            </a:r>
            <a:r>
              <a:rPr kumimoji="0" sz="1000" b="0" i="0" u="none" strike="noStrike" kern="1200" cap="none" spc="-10" normalizeH="0" baseline="0" noProof="0">
                <a:ln>
                  <a:noFill/>
                </a:ln>
                <a:solidFill>
                  <a:prstClr val="black"/>
                </a:solidFill>
                <a:effectLst/>
                <a:uLnTx/>
                <a:uFillTx/>
                <a:latin typeface="Calibri"/>
                <a:ea typeface="+mn-ea"/>
                <a:cs typeface="Calibri"/>
              </a:rPr>
              <a:t>areas </a:t>
            </a:r>
            <a:r>
              <a:rPr kumimoji="0" sz="1000" b="0" i="0" u="none" strike="noStrike" kern="1200" cap="none" spc="-5" normalizeH="0" baseline="0" noProof="0">
                <a:ln>
                  <a:noFill/>
                </a:ln>
                <a:solidFill>
                  <a:prstClr val="black"/>
                </a:solidFill>
                <a:effectLst/>
                <a:uLnTx/>
                <a:uFillTx/>
                <a:latin typeface="Calibri"/>
                <a:ea typeface="+mn-ea"/>
                <a:cs typeface="Calibri"/>
              </a:rPr>
              <a:t>by engaging students in </a:t>
            </a:r>
            <a:r>
              <a:rPr kumimoji="0" sz="1000" b="0" i="0" u="none" strike="noStrike" kern="1200" cap="none" spc="-10" normalizeH="0" baseline="0" noProof="0">
                <a:ln>
                  <a:noFill/>
                </a:ln>
                <a:solidFill>
                  <a:prstClr val="black"/>
                </a:solidFill>
                <a:effectLst/>
                <a:uLnTx/>
                <a:uFillTx/>
                <a:latin typeface="Calibri"/>
                <a:ea typeface="+mn-ea"/>
                <a:cs typeface="Calibri"/>
              </a:rPr>
              <a:t>the </a:t>
            </a:r>
            <a:r>
              <a:rPr kumimoji="0" sz="1000" b="0" i="0" u="none" strike="noStrike" kern="1200" cap="none" spc="-5" normalizeH="0" baseline="0" noProof="0">
                <a:ln>
                  <a:noFill/>
                </a:ln>
                <a:solidFill>
                  <a:prstClr val="black"/>
                </a:solidFill>
                <a:effectLst/>
                <a:uLnTx/>
                <a:uFillTx/>
                <a:latin typeface="Calibri"/>
                <a:ea typeface="+mn-ea"/>
                <a:cs typeface="Calibri"/>
              </a:rPr>
              <a:t>receptive (listening and reading) and productive (speaking and writing) language domains consistently; to refine  lesson planning to include details and specificity for engaging, rigorous and relevant instruction; to enrich our data analysis by consistent, continual progress monitoring by  students, teachers, and administration and by appropriate responses to the data with interventions providing the necessary supports to students </a:t>
            </a:r>
            <a:r>
              <a:rPr kumimoji="0" sz="1000" b="0" i="0" u="none" strike="noStrike" kern="1200" cap="none" spc="0" normalizeH="0" baseline="0" noProof="0">
                <a:ln>
                  <a:noFill/>
                </a:ln>
                <a:solidFill>
                  <a:prstClr val="black"/>
                </a:solidFill>
                <a:effectLst/>
                <a:uLnTx/>
                <a:uFillTx/>
                <a:latin typeface="Calibri"/>
                <a:ea typeface="+mn-ea"/>
                <a:cs typeface="Calibri"/>
              </a:rPr>
              <a:t>so </a:t>
            </a:r>
            <a:r>
              <a:rPr kumimoji="0" sz="1000" b="0" i="0" u="none" strike="noStrike" kern="1200" cap="none" spc="-5" normalizeH="0" baseline="0" noProof="0">
                <a:ln>
                  <a:noFill/>
                </a:ln>
                <a:solidFill>
                  <a:prstClr val="black"/>
                </a:solidFill>
                <a:effectLst/>
                <a:uLnTx/>
                <a:uFillTx/>
                <a:latin typeface="Calibri"/>
                <a:ea typeface="+mn-ea"/>
                <a:cs typeface="Calibri"/>
              </a:rPr>
              <a:t>they can be successful. In  addition, our goal for Student Achievement is to have at least </a:t>
            </a:r>
            <a:r>
              <a:rPr kumimoji="0" sz="1000" b="0" i="0" u="none" strike="noStrike" kern="1200" cap="none" spc="-10" normalizeH="0" baseline="0" noProof="0">
                <a:ln>
                  <a:noFill/>
                </a:ln>
                <a:solidFill>
                  <a:prstClr val="black"/>
                </a:solidFill>
                <a:effectLst/>
                <a:uLnTx/>
                <a:uFillTx/>
                <a:latin typeface="Calibri"/>
                <a:ea typeface="+mn-ea"/>
                <a:cs typeface="Calibri"/>
              </a:rPr>
              <a:t>75% </a:t>
            </a:r>
            <a:r>
              <a:rPr kumimoji="0" sz="1000" b="0" i="0" u="none" strike="noStrike" kern="1200" cap="none" spc="-5" normalizeH="0" baseline="0" noProof="0">
                <a:ln>
                  <a:noFill/>
                </a:ln>
                <a:solidFill>
                  <a:prstClr val="black"/>
                </a:solidFill>
                <a:effectLst/>
                <a:uLnTx/>
                <a:uFillTx/>
                <a:latin typeface="Calibri"/>
                <a:ea typeface="+mn-ea"/>
                <a:cs typeface="Calibri"/>
              </a:rPr>
              <a:t>of our students at the “approaches” level, </a:t>
            </a:r>
            <a:r>
              <a:rPr kumimoji="0" sz="1000" b="0" i="0" u="none" strike="noStrike" kern="1200" cap="none" spc="-10" normalizeH="0" baseline="0" noProof="0">
                <a:ln>
                  <a:noFill/>
                </a:ln>
                <a:solidFill>
                  <a:prstClr val="black"/>
                </a:solidFill>
                <a:effectLst/>
                <a:uLnTx/>
                <a:uFillTx/>
                <a:latin typeface="Calibri"/>
                <a:ea typeface="+mn-ea"/>
                <a:cs typeface="Calibri"/>
              </a:rPr>
              <a:t>50% </a:t>
            </a:r>
            <a:r>
              <a:rPr kumimoji="0" sz="1000" b="0" i="0" u="none" strike="noStrike" kern="1200" cap="none" spc="-5" normalizeH="0" baseline="0" noProof="0">
                <a:ln>
                  <a:noFill/>
                </a:ln>
                <a:solidFill>
                  <a:prstClr val="black"/>
                </a:solidFill>
                <a:effectLst/>
                <a:uLnTx/>
                <a:uFillTx/>
                <a:latin typeface="Calibri"/>
                <a:ea typeface="+mn-ea"/>
                <a:cs typeface="Calibri"/>
              </a:rPr>
              <a:t>at the “meets” level and </a:t>
            </a:r>
            <a:r>
              <a:rPr kumimoji="0" sz="1000" b="0" i="0" u="none" strike="noStrike" kern="1200" cap="none" spc="-10" normalizeH="0" baseline="0" noProof="0">
                <a:ln>
                  <a:noFill/>
                </a:ln>
                <a:solidFill>
                  <a:prstClr val="black"/>
                </a:solidFill>
                <a:effectLst/>
                <a:uLnTx/>
                <a:uFillTx/>
                <a:latin typeface="Calibri"/>
                <a:ea typeface="+mn-ea"/>
                <a:cs typeface="Calibri"/>
              </a:rPr>
              <a:t>25% </a:t>
            </a:r>
            <a:r>
              <a:rPr kumimoji="0" sz="1000" b="0" i="0" u="none" strike="noStrike" kern="1200" cap="none" spc="-5" normalizeH="0" baseline="0" noProof="0">
                <a:ln>
                  <a:noFill/>
                </a:ln>
                <a:solidFill>
                  <a:prstClr val="black"/>
                </a:solidFill>
                <a:effectLst/>
                <a:uLnTx/>
                <a:uFillTx/>
                <a:latin typeface="Calibri"/>
                <a:ea typeface="+mn-ea"/>
                <a:cs typeface="Calibri"/>
              </a:rPr>
              <a:t>at the “masters” level on STAAR.  With regard to School Progress, our goal is to have at least </a:t>
            </a:r>
            <a:r>
              <a:rPr kumimoji="0" lang="en-US" sz="1000" b="0" i="0" u="none" strike="noStrike" kern="1200" cap="none" spc="-10" normalizeH="0" baseline="0" noProof="0">
                <a:ln>
                  <a:noFill/>
                </a:ln>
                <a:solidFill>
                  <a:prstClr val="black"/>
                </a:solidFill>
                <a:effectLst/>
                <a:uLnTx/>
                <a:uFillTx/>
                <a:latin typeface="Calibri"/>
                <a:ea typeface="+mn-ea"/>
                <a:cs typeface="Calibri"/>
              </a:rPr>
              <a:t>80</a:t>
            </a:r>
            <a:r>
              <a:rPr kumimoji="0" sz="1000" b="0" i="0" u="none" strike="noStrike" kern="1200" cap="none" spc="-10"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of our students show </a:t>
            </a:r>
            <a:r>
              <a:rPr kumimoji="0" lang="en-US" sz="1000" b="0" i="0" u="none" strike="noStrike" kern="1200" cap="none" spc="-5" normalizeH="0" baseline="0" noProof="0">
                <a:ln>
                  <a:noFill/>
                </a:ln>
                <a:solidFill>
                  <a:prstClr val="black"/>
                </a:solidFill>
                <a:effectLst/>
                <a:uLnTx/>
                <a:uFillTx/>
                <a:latin typeface="Calibri"/>
                <a:ea typeface="+mn-ea"/>
                <a:cs typeface="Calibri"/>
              </a:rPr>
              <a:t>academic growth </a:t>
            </a:r>
            <a:r>
              <a:rPr kumimoji="0" sz="1000" b="0" i="0" u="none" strike="noStrike" kern="1200" cap="none" spc="-5" normalizeH="0" baseline="0" noProof="0">
                <a:ln>
                  <a:noFill/>
                </a:ln>
                <a:solidFill>
                  <a:prstClr val="black"/>
                </a:solidFill>
                <a:effectLst/>
                <a:uLnTx/>
                <a:uFillTx/>
                <a:latin typeface="Calibri"/>
                <a:ea typeface="+mn-ea"/>
                <a:cs typeface="Calibri"/>
              </a:rPr>
              <a:t>on </a:t>
            </a:r>
            <a:r>
              <a:rPr kumimoji="0" sz="1000" b="0" i="0" u="none" strike="noStrike" kern="1200" cap="none" spc="-10" normalizeH="0" baseline="0" noProof="0">
                <a:ln>
                  <a:noFill/>
                </a:ln>
                <a:solidFill>
                  <a:prstClr val="black"/>
                </a:solidFill>
                <a:effectLst/>
                <a:uLnTx/>
                <a:uFillTx/>
                <a:latin typeface="Calibri"/>
                <a:ea typeface="+mn-ea"/>
                <a:cs typeface="Calibri"/>
              </a:rPr>
              <a:t>STAAR. </a:t>
            </a:r>
            <a:r>
              <a:rPr kumimoji="0" sz="1000" b="0" i="0" u="none" strike="noStrike" kern="1200" cap="none" spc="0" normalizeH="0" baseline="0" noProof="0">
                <a:ln>
                  <a:noFill/>
                </a:ln>
                <a:solidFill>
                  <a:prstClr val="black"/>
                </a:solidFill>
                <a:effectLst/>
                <a:uLnTx/>
                <a:uFillTx/>
                <a:latin typeface="Calibri"/>
                <a:ea typeface="+mn-ea"/>
                <a:cs typeface="Calibri"/>
              </a:rPr>
              <a:t>We </a:t>
            </a:r>
            <a:r>
              <a:rPr kumimoji="0" sz="1000" b="0" i="0" u="none" strike="noStrike" kern="1200" cap="none" spc="-5" normalizeH="0" baseline="0" noProof="0">
                <a:ln>
                  <a:noFill/>
                </a:ln>
                <a:solidFill>
                  <a:prstClr val="black"/>
                </a:solidFill>
                <a:effectLst/>
                <a:uLnTx/>
                <a:uFillTx/>
                <a:latin typeface="Calibri"/>
                <a:ea typeface="+mn-ea"/>
                <a:cs typeface="Calibri"/>
              </a:rPr>
              <a:t>believe that if we are successful in  attaining the prescribed goals, we </a:t>
            </a:r>
            <a:r>
              <a:rPr kumimoji="0" sz="1000" b="0" i="0" u="none" strike="noStrike" kern="1200" cap="none" spc="-10" normalizeH="0" baseline="0" noProof="0">
                <a:ln>
                  <a:noFill/>
                </a:ln>
                <a:solidFill>
                  <a:prstClr val="black"/>
                </a:solidFill>
                <a:effectLst/>
                <a:uLnTx/>
                <a:uFillTx/>
                <a:latin typeface="Calibri"/>
                <a:ea typeface="+mn-ea"/>
                <a:cs typeface="Calibri"/>
              </a:rPr>
              <a:t>will </a:t>
            </a:r>
            <a:r>
              <a:rPr kumimoji="0" sz="1000" b="0" i="0" u="none" strike="noStrike" kern="1200" cap="none" spc="5" normalizeH="0" baseline="0" noProof="0">
                <a:ln>
                  <a:noFill/>
                </a:ln>
                <a:solidFill>
                  <a:prstClr val="black"/>
                </a:solidFill>
                <a:effectLst/>
                <a:uLnTx/>
                <a:uFillTx/>
                <a:latin typeface="Calibri"/>
                <a:ea typeface="+mn-ea"/>
                <a:cs typeface="Calibri"/>
              </a:rPr>
              <a:t>be </a:t>
            </a:r>
            <a:r>
              <a:rPr kumimoji="0" sz="1000" b="0" i="0" u="none" strike="noStrike" kern="1200" cap="none" spc="-5" normalizeH="0" baseline="0" noProof="0">
                <a:ln>
                  <a:noFill/>
                </a:ln>
                <a:solidFill>
                  <a:prstClr val="black"/>
                </a:solidFill>
                <a:effectLst/>
                <a:uLnTx/>
                <a:uFillTx/>
                <a:latin typeface="Calibri"/>
                <a:ea typeface="+mn-ea"/>
                <a:cs typeface="Calibri"/>
              </a:rPr>
              <a:t>successful in Closing the</a:t>
            </a:r>
            <a:r>
              <a:rPr kumimoji="0" sz="1000" b="0" i="0" u="none" strike="noStrike" kern="1200" cap="none" spc="35" normalizeH="0" baseline="0" noProof="0">
                <a:ln>
                  <a:noFill/>
                </a:ln>
                <a:solidFill>
                  <a:prstClr val="black"/>
                </a:solidFill>
                <a:effectLst/>
                <a:uLnTx/>
                <a:uFillTx/>
                <a:latin typeface="Calibri"/>
                <a:ea typeface="+mn-ea"/>
                <a:cs typeface="Calibri"/>
              </a:rPr>
              <a:t> </a:t>
            </a:r>
            <a:r>
              <a:rPr kumimoji="0" sz="1000" b="0" i="0" u="none" strike="noStrike" kern="1200" cap="none" spc="-5" normalizeH="0" baseline="0" noProof="0">
                <a:ln>
                  <a:noFill/>
                </a:ln>
                <a:solidFill>
                  <a:prstClr val="black"/>
                </a:solidFill>
                <a:effectLst/>
                <a:uLnTx/>
                <a:uFillTx/>
                <a:latin typeface="Calibri"/>
                <a:ea typeface="+mn-ea"/>
                <a:cs typeface="Calibri"/>
              </a:rPr>
              <a:t>Gaps.</a:t>
            </a:r>
            <a:endParaRPr kumimoji="0" lang="en-US" sz="1000" b="0" i="0" u="none" strike="noStrike" kern="1200" cap="none" spc="-5" normalizeH="0" baseline="0" noProof="0">
              <a:ln>
                <a:noFill/>
              </a:ln>
              <a:solidFill>
                <a:prstClr val="black"/>
              </a:solidFill>
              <a:effectLst/>
              <a:uLnTx/>
              <a:uFillTx/>
              <a:latin typeface="Calibri"/>
              <a:ea typeface="+mn-ea"/>
              <a:cs typeface="Calibri"/>
            </a:endParaRPr>
          </a:p>
          <a:p>
            <a:pPr marL="114300" marR="106045" lvl="0" indent="0" algn="l" defTabSz="914400" rtl="0" eaLnBrk="1" fontAlgn="auto" latinLnBrk="0" hangingPunct="1">
              <a:lnSpc>
                <a:spcPct val="109500"/>
              </a:lnSpc>
              <a:spcBef>
                <a:spcPts val="819"/>
              </a:spcBef>
              <a:spcAft>
                <a:spcPts val="0"/>
              </a:spcAft>
              <a:buClrTx/>
              <a:buSzTx/>
              <a:buFontTx/>
              <a:buNone/>
              <a:tabLst/>
              <a:defRPr/>
            </a:pPr>
            <a:endParaRPr kumimoji="0" sz="10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20"/>
              </a:spcBef>
              <a:spcAft>
                <a:spcPts val="0"/>
              </a:spcAft>
              <a:buClrTx/>
              <a:buSzTx/>
              <a:buFontTx/>
              <a:buNone/>
              <a:tabLst/>
              <a:defRPr/>
            </a:pPr>
            <a:endParaRPr kumimoji="0" sz="1000" b="0" i="0" u="none" strike="noStrike" kern="1200" cap="none" spc="0" normalizeH="0" baseline="0" noProof="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20"/>
              </a:spcBef>
              <a:spcAft>
                <a:spcPts val="0"/>
              </a:spcAft>
              <a:buClrTx/>
              <a:buSzTx/>
              <a:buFontTx/>
              <a:buNone/>
              <a:tabLst/>
              <a:defRPr/>
            </a:pPr>
            <a:r>
              <a:rPr kumimoji="0" sz="1000" b="1" i="0" u="sng" strike="noStrike" kern="1200" cap="none" spc="0" normalizeH="0" baseline="0" noProof="0">
                <a:ln>
                  <a:noFill/>
                </a:ln>
                <a:solidFill>
                  <a:prstClr val="black"/>
                </a:solidFill>
                <a:effectLst/>
                <a:uLnTx/>
                <a:uFill>
                  <a:solidFill>
                    <a:srgbClr val="000000"/>
                  </a:solidFill>
                </a:uFill>
                <a:latin typeface="Calibri"/>
                <a:ea typeface="+mn-ea"/>
                <a:cs typeface="Calibri"/>
              </a:rPr>
              <a:t> 	</a:t>
            </a:r>
            <a:r>
              <a:rPr kumimoji="0" lang="en-US" sz="1000" b="1" i="0" u="sng" strike="noStrike" kern="1200" cap="none" spc="0" normalizeH="0" baseline="0" noProof="0">
                <a:ln>
                  <a:noFill/>
                </a:ln>
                <a:solidFill>
                  <a:prstClr val="black"/>
                </a:solidFill>
                <a:effectLst/>
                <a:uLnTx/>
                <a:uFill>
                  <a:solidFill>
                    <a:srgbClr val="000000"/>
                  </a:solidFill>
                </a:uFill>
                <a:latin typeface="Calibri"/>
                <a:ea typeface="+mn-ea"/>
                <a:cs typeface="Calibri"/>
              </a:rPr>
              <a:t>_________________</a:t>
            </a:r>
            <a:r>
              <a:rPr kumimoji="0" sz="1000" b="1" i="0" u="none" strike="noStrike" kern="1200" cap="none" spc="-5" normalizeH="0" baseline="0" noProof="0">
                <a:ln>
                  <a:noFill/>
                </a:ln>
                <a:solidFill>
                  <a:prstClr val="black"/>
                </a:solidFill>
                <a:effectLst/>
                <a:uLnTx/>
                <a:uFillTx/>
                <a:latin typeface="Calibri"/>
                <a:ea typeface="+mn-ea"/>
                <a:cs typeface="Calibri"/>
              </a:rPr>
              <a:t>Principal</a:t>
            </a:r>
            <a:r>
              <a:rPr kumimoji="0" sz="1000" b="1" i="0" u="none" strike="noStrike" kern="1200" cap="none" spc="-30" normalizeH="0" baseline="0" noProof="0">
                <a:ln>
                  <a:noFill/>
                </a:ln>
                <a:solidFill>
                  <a:prstClr val="black"/>
                </a:solidFill>
                <a:effectLst/>
                <a:uLnTx/>
                <a:uFillTx/>
                <a:latin typeface="Calibri"/>
                <a:ea typeface="+mn-ea"/>
                <a:cs typeface="Calibri"/>
              </a:rPr>
              <a:t> </a:t>
            </a:r>
            <a:r>
              <a:rPr kumimoji="0" sz="1000" b="1" i="0" u="none" strike="noStrike" kern="1200" cap="none" spc="-5" normalizeH="0" baseline="0" noProof="0">
                <a:ln>
                  <a:noFill/>
                </a:ln>
                <a:solidFill>
                  <a:prstClr val="black"/>
                </a:solidFill>
                <a:effectLst/>
                <a:uLnTx/>
                <a:uFillTx/>
                <a:latin typeface="Calibri"/>
                <a:ea typeface="+mn-ea"/>
                <a:cs typeface="Calibri"/>
              </a:rPr>
              <a:t>Signature</a:t>
            </a:r>
            <a:r>
              <a:rPr kumimoji="0" lang="en-US" sz="1000" b="1" i="0" u="none" strike="noStrike" kern="1200" cap="none" spc="-5" normalizeH="0" baseline="0" noProof="0">
                <a:ln>
                  <a:noFill/>
                </a:ln>
                <a:solidFill>
                  <a:prstClr val="black"/>
                </a:solidFill>
                <a:effectLst/>
                <a:uLnTx/>
                <a:uFillTx/>
                <a:latin typeface="Calibri"/>
                <a:ea typeface="+mn-ea"/>
                <a:cs typeface="Calibri"/>
              </a:rPr>
              <a:t>      </a:t>
            </a:r>
            <a:r>
              <a:rPr kumimoji="0" lang="en-US" sz="1000" b="1" i="0" u="sng" strike="noStrike" kern="1200" cap="none" spc="0" normalizeH="0" baseline="0" noProof="0">
                <a:ln>
                  <a:noFill/>
                </a:ln>
                <a:solidFill>
                  <a:prstClr val="black"/>
                </a:solidFill>
                <a:effectLst/>
                <a:uLnTx/>
                <a:uFill>
                  <a:solidFill>
                    <a:srgbClr val="000000"/>
                  </a:solidFill>
                </a:uFill>
                <a:latin typeface="Calibri"/>
                <a:ea typeface="+mn-ea"/>
                <a:cs typeface="Calibri"/>
              </a:rPr>
              <a:t> ___________________	_________</a:t>
            </a:r>
            <a:r>
              <a:rPr kumimoji="0" lang="en-US" sz="1000" b="1" i="0" u="none" strike="noStrike" kern="1200" cap="none" spc="-5" normalizeH="0" baseline="0" noProof="0">
                <a:ln>
                  <a:noFill/>
                </a:ln>
                <a:solidFill>
                  <a:prstClr val="black"/>
                </a:solidFill>
                <a:effectLst/>
                <a:uLnTx/>
                <a:uFill>
                  <a:solidFill>
                    <a:srgbClr val="000000"/>
                  </a:solidFill>
                </a:uFill>
                <a:latin typeface="Calibri"/>
                <a:ea typeface="+mn-ea"/>
                <a:cs typeface="Calibri"/>
              </a:rPr>
              <a:t>Me</a:t>
            </a:r>
            <a:r>
              <a:rPr kumimoji="0" lang="en-US" sz="1000" b="1" i="0" u="none" strike="noStrike" kern="1200" cap="none" spc="-5" normalizeH="0" baseline="0" noProof="0" err="1">
                <a:ln>
                  <a:noFill/>
                </a:ln>
                <a:solidFill>
                  <a:prstClr val="black"/>
                </a:solidFill>
                <a:effectLst/>
                <a:uLnTx/>
                <a:uFill>
                  <a:solidFill>
                    <a:srgbClr val="000000"/>
                  </a:solidFill>
                </a:uFill>
                <a:latin typeface="Calibri"/>
                <a:ea typeface="+mn-ea"/>
                <a:cs typeface="Calibri"/>
              </a:rPr>
              <a:t>mber</a:t>
            </a:r>
            <a:r>
              <a:rPr kumimoji="0" lang="en-US" sz="1000" b="1" i="0" u="none" strike="noStrike" kern="1200" cap="none" spc="-30" normalizeH="0" baseline="0" noProof="0">
                <a:ln>
                  <a:noFill/>
                </a:ln>
                <a:solidFill>
                  <a:prstClr val="black"/>
                </a:solidFill>
                <a:effectLst/>
                <a:uLnTx/>
                <a:uFillTx/>
                <a:latin typeface="Calibri"/>
                <a:ea typeface="+mn-ea"/>
                <a:cs typeface="Calibri"/>
              </a:rPr>
              <a:t>   </a:t>
            </a:r>
            <a:r>
              <a:rPr kumimoji="0" lang="en-US" sz="1000" b="1" i="0" u="none" strike="noStrike" kern="1200" cap="none" spc="-5" normalizeH="0" baseline="0" noProof="0">
                <a:ln>
                  <a:noFill/>
                </a:ln>
                <a:solidFill>
                  <a:prstClr val="black"/>
                </a:solidFill>
                <a:effectLst/>
                <a:uLnTx/>
                <a:uFillTx/>
                <a:latin typeface="Calibri"/>
                <a:ea typeface="+mn-ea"/>
                <a:cs typeface="Calibri"/>
              </a:rPr>
              <a:t>Signature  __________________</a:t>
            </a:r>
            <a:r>
              <a:rPr kumimoji="0" lang="en-US" sz="1000" b="1" i="0" u="sng" strike="noStrike" kern="1200" cap="none" spc="0" normalizeH="0" baseline="0" noProof="0">
                <a:ln>
                  <a:noFill/>
                </a:ln>
                <a:solidFill>
                  <a:prstClr val="black"/>
                </a:solidFill>
                <a:effectLst/>
                <a:uLnTx/>
                <a:uFill>
                  <a:solidFill>
                    <a:srgbClr val="000000"/>
                  </a:solidFill>
                </a:uFill>
                <a:latin typeface="Calibri"/>
                <a:ea typeface="+mn-ea"/>
                <a:cs typeface="Calibri"/>
              </a:rPr>
              <a:t> 	________</a:t>
            </a:r>
            <a:r>
              <a:rPr kumimoji="0" lang="en-US" sz="1000" b="1" i="0" u="none" strike="noStrike" kern="1200" cap="none" spc="-5" normalizeH="0" baseline="0" noProof="0">
                <a:ln>
                  <a:noFill/>
                </a:ln>
                <a:solidFill>
                  <a:prstClr val="black"/>
                </a:solidFill>
                <a:effectLst/>
                <a:uLnTx/>
                <a:uFillTx/>
                <a:latin typeface="Calibri"/>
                <a:ea typeface="+mn-ea"/>
                <a:cs typeface="Calibri"/>
              </a:rPr>
              <a:t>Parent</a:t>
            </a:r>
            <a:r>
              <a:rPr kumimoji="0" lang="en-US" sz="1000" b="1" i="0" u="none" strike="noStrike" kern="1200" cap="none" spc="-30" normalizeH="0" baseline="0" noProof="0">
                <a:ln>
                  <a:noFill/>
                </a:ln>
                <a:solidFill>
                  <a:prstClr val="black"/>
                </a:solidFill>
                <a:effectLst/>
                <a:uLnTx/>
                <a:uFillTx/>
                <a:latin typeface="Calibri"/>
                <a:ea typeface="+mn-ea"/>
                <a:cs typeface="Calibri"/>
              </a:rPr>
              <a:t> </a:t>
            </a:r>
            <a:r>
              <a:rPr kumimoji="0" lang="en-US" sz="1000" b="1" i="0" u="none" strike="noStrike" kern="1200" cap="none" spc="-5" normalizeH="0" baseline="0" noProof="0">
                <a:ln>
                  <a:noFill/>
                </a:ln>
                <a:solidFill>
                  <a:prstClr val="black"/>
                </a:solidFill>
                <a:effectLst/>
                <a:uLnTx/>
                <a:uFillTx/>
                <a:latin typeface="Calibri"/>
                <a:ea typeface="+mn-ea"/>
                <a:cs typeface="Calibri"/>
              </a:rPr>
              <a:t>Signature</a:t>
            </a:r>
            <a:endParaRPr kumimoji="0" lang="en-US" sz="1000" b="0" i="0" u="none" strike="noStrike" kern="1200" cap="none" spc="0" normalizeH="0" baseline="0" noProof="0">
              <a:ln>
                <a:noFill/>
              </a:ln>
              <a:solidFill>
                <a:prstClr val="black"/>
              </a:solidFill>
              <a:effectLst/>
              <a:uLnTx/>
              <a:uFillTx/>
              <a:latin typeface="Calibri"/>
              <a:ea typeface="+mn-ea"/>
              <a:cs typeface="Calibri"/>
            </a:endParaRPr>
          </a:p>
          <a:p>
            <a:pPr marL="6159500" marR="0" lvl="0" indent="0" algn="l" defTabSz="914400" rtl="0" eaLnBrk="1" fontAlgn="auto" latinLnBrk="0" hangingPunct="1">
              <a:lnSpc>
                <a:spcPct val="100000"/>
              </a:lnSpc>
              <a:spcBef>
                <a:spcPts val="0"/>
              </a:spcBef>
              <a:spcAft>
                <a:spcPts val="0"/>
              </a:spcAft>
              <a:buClrTx/>
              <a:buSzTx/>
              <a:buFontTx/>
              <a:buNone/>
              <a:tabLst>
                <a:tab pos="8218805" algn="l"/>
              </a:tabLst>
              <a:defRPr/>
            </a:pPr>
            <a:endParaRPr kumimoji="0" sz="1050" b="0" i="0" u="none" strike="noStrike" kern="1200" cap="none" spc="0" normalizeH="0" baseline="0" noProof="0">
              <a:ln>
                <a:noFill/>
              </a:ln>
              <a:solidFill>
                <a:prstClr val="black"/>
              </a:solidFill>
              <a:effectLst/>
              <a:uLnTx/>
              <a:uFillTx/>
              <a:latin typeface="Calibri"/>
              <a:ea typeface="+mn-ea"/>
              <a:cs typeface="Calibri"/>
            </a:endParaRPr>
          </a:p>
        </p:txBody>
      </p:sp>
      <p:sp>
        <p:nvSpPr>
          <p:cNvPr id="3" name="object 3"/>
          <p:cNvSpPr/>
          <p:nvPr/>
        </p:nvSpPr>
        <p:spPr>
          <a:xfrm>
            <a:off x="182879" y="457200"/>
            <a:ext cx="2132328" cy="80962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01045" y="1126385"/>
            <a:ext cx="7792237" cy="531926"/>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310" spc="248">
              <a:solidFill>
                <a:schemeClr val="bg1"/>
              </a:solidFill>
              <a:latin typeface="Gill Sans"/>
              <a:cs typeface="Gill Sans"/>
            </a:endParaRPr>
          </a:p>
        </p:txBody>
      </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455" y="850772"/>
            <a:ext cx="989800" cy="998114"/>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11</a:t>
            </a:fld>
            <a:endParaRPr lang="en-US"/>
          </a:p>
        </p:txBody>
      </p:sp>
      <p:grpSp>
        <p:nvGrpSpPr>
          <p:cNvPr id="8" name="Group 7">
            <a:extLst>
              <a:ext uri="{FF2B5EF4-FFF2-40B4-BE49-F238E27FC236}">
                <a16:creationId xmlns:a16="http://schemas.microsoft.com/office/drawing/2014/main" id="{2819C89D-F23A-4D39-B9E7-32F46157A323}"/>
              </a:ext>
            </a:extLst>
          </p:cNvPr>
          <p:cNvGrpSpPr/>
          <p:nvPr/>
        </p:nvGrpSpPr>
        <p:grpSpPr>
          <a:xfrm>
            <a:off x="113915" y="114431"/>
            <a:ext cx="9847208" cy="507383"/>
            <a:chOff x="-88900" y="203200"/>
            <a:chExt cx="9307602" cy="596900"/>
          </a:xfrm>
        </p:grpSpPr>
        <p:sp>
          <p:nvSpPr>
            <p:cNvPr id="10" name="Rectangle 9">
              <a:extLst>
                <a:ext uri="{FF2B5EF4-FFF2-40B4-BE49-F238E27FC236}">
                  <a16:creationId xmlns:a16="http://schemas.microsoft.com/office/drawing/2014/main" id="{0D936BAD-80A3-46F3-A38B-A91622D12FD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11" name="Title 1">
              <a:extLst>
                <a:ext uri="{FF2B5EF4-FFF2-40B4-BE49-F238E27FC236}">
                  <a16:creationId xmlns:a16="http://schemas.microsoft.com/office/drawing/2014/main" id="{A86C3177-6950-4B49-A886-91070A9316F8}"/>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485" spc="248">
                  <a:solidFill>
                    <a:schemeClr val="bg1"/>
                  </a:solidFill>
                  <a:latin typeface="Gill Sans"/>
                  <a:cs typeface="Gill Sans"/>
                </a:rPr>
                <a:t>PHARR-SAN JUAN-ALAMO INDEPENDENT SCHOOL DISTRICT</a:t>
              </a:r>
            </a:p>
          </p:txBody>
        </p:sp>
      </p:grpSp>
      <p:sp>
        <p:nvSpPr>
          <p:cNvPr id="6" name="Rectangle 5">
            <a:extLst>
              <a:ext uri="{FF2B5EF4-FFF2-40B4-BE49-F238E27FC236}">
                <a16:creationId xmlns:a16="http://schemas.microsoft.com/office/drawing/2014/main" id="{83860C6B-46A8-463F-8190-84D1C12B952E}"/>
              </a:ext>
            </a:extLst>
          </p:cNvPr>
          <p:cNvSpPr/>
          <p:nvPr/>
        </p:nvSpPr>
        <p:spPr>
          <a:xfrm>
            <a:off x="251461" y="1265380"/>
            <a:ext cx="9620513" cy="6948056"/>
          </a:xfrm>
          <a:prstGeom prst="rect">
            <a:avLst/>
          </a:prstGeom>
        </p:spPr>
        <p:txBody>
          <a:bodyPr wrap="square" lIns="91440" tIns="45720" rIns="91440" bIns="45720" anchor="t">
            <a:spAutoFit/>
          </a:bodyPr>
          <a:lstStyle/>
          <a:p>
            <a:pPr algn="ctr"/>
            <a:r>
              <a:rPr lang="en-US" sz="1485" b="1">
                <a:solidFill>
                  <a:srgbClr val="000000"/>
                </a:solidFill>
                <a:latin typeface="Calibri" panose="020F0502020204030204" pitchFamily="34" charset="0"/>
              </a:rPr>
              <a:t>THE STATE OF TEXAS PUBLIC EDUCATION MISSION AND ACADEMIC GOALS </a:t>
            </a:r>
          </a:p>
          <a:p>
            <a:pPr algn="ctr"/>
            <a:endParaRPr lang="en-US" sz="1485" b="1">
              <a:solidFill>
                <a:srgbClr val="000000"/>
              </a:solidFill>
              <a:latin typeface="Calibri" panose="020F0502020204030204" pitchFamily="34" charset="0"/>
            </a:endParaRPr>
          </a:p>
          <a:p>
            <a:r>
              <a:rPr lang="en-US" sz="1155" b="1">
                <a:solidFill>
                  <a:srgbClr val="000000"/>
                </a:solidFill>
                <a:latin typeface="Calibri" panose="020F0502020204030204" pitchFamily="34" charset="0"/>
              </a:rPr>
              <a:t>The mission of the public education system of this state is to ensure that all Texas children have access to a quality education that enables them to achieve their potential and fully participate now and the future in the social, economic, and education opportunities of our state and nation. That mission is grounded on the conviction that a general diffusion of knowledge is essential for the welfare of this state and for the preservation of the liberties and rights of citizens. It is further grounded on the conviction that a successful public education system is directly related to a strong, dedicated, and supportive family; and that parental involvement in the school is essential for the maximum educational achievement of a child.</a:t>
            </a: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pPr algn="ctr"/>
            <a:r>
              <a:rPr lang="en-US" sz="1485" b="1"/>
              <a:t>THE STATE OF TEXAS PUBLIC EDUCATION GOALS </a:t>
            </a:r>
          </a:p>
          <a:p>
            <a:pPr algn="ctr"/>
            <a:endParaRPr lang="en-US" sz="1485"/>
          </a:p>
          <a:p>
            <a:r>
              <a:rPr lang="en-US" sz="1155" b="1"/>
              <a:t>GOAL #1: The student in the public education system will demonstrate exemplary performance in the reading and writing of the English language. </a:t>
            </a:r>
            <a:endParaRPr lang="en-US" sz="1155"/>
          </a:p>
          <a:p>
            <a:r>
              <a:rPr lang="en-US" sz="1155" b="1"/>
              <a:t>GOAL #2: The students in the public education system will demonstrate exemplary performance in the understanding of mathematics. </a:t>
            </a:r>
            <a:endParaRPr lang="en-US" sz="1155"/>
          </a:p>
          <a:p>
            <a:r>
              <a:rPr lang="en-US" sz="1155" b="1"/>
              <a:t>GOAL #3: The students in the public education system will demonstrate exemplary performance in the understanding of science. </a:t>
            </a:r>
            <a:endParaRPr lang="en-US" sz="1155"/>
          </a:p>
          <a:p>
            <a:r>
              <a:rPr lang="en-US" sz="1150" b="1"/>
              <a:t>GOAL #4: The students in the public education system will demonstrate exemplary performance in the understanding of social studies. </a:t>
            </a:r>
            <a:endParaRPr lang="en-US" sz="1150" b="1">
              <a:cs typeface="Calibri"/>
            </a:endParaRP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pPr algn="ctr"/>
            <a:r>
              <a:rPr lang="en-US" sz="1485" b="1"/>
              <a:t>THE STATE OF TEXAS PUBLIC EDUCATION OBJECTIVES </a:t>
            </a:r>
          </a:p>
          <a:p>
            <a:pPr algn="ctr"/>
            <a:endParaRPr lang="en-US" sz="1320" b="1"/>
          </a:p>
          <a:p>
            <a:r>
              <a:rPr lang="en-US" sz="1155" b="1"/>
              <a:t>Objective #1: Parents will be full partners with educators in the education of their children. </a:t>
            </a:r>
            <a:endParaRPr lang="en-US" sz="1155"/>
          </a:p>
          <a:p>
            <a:r>
              <a:rPr lang="en-US" sz="1155" b="1"/>
              <a:t>Objective #2: Students will be encouraged and challenged to meet their full educational potential. </a:t>
            </a:r>
            <a:endParaRPr lang="en-US" sz="1155"/>
          </a:p>
          <a:p>
            <a:r>
              <a:rPr lang="en-US" sz="1155" b="1"/>
              <a:t>Objective #3: Through enhanced dropout prevention efforts, all students will remain in school until they obtain a high school diploma. </a:t>
            </a:r>
            <a:endParaRPr lang="en-US" sz="1155"/>
          </a:p>
          <a:p>
            <a:r>
              <a:rPr lang="en-US" sz="1155" b="1"/>
              <a:t>Objective #4: A well-balanced and appropriate curriculum will be provided to all students. </a:t>
            </a:r>
            <a:endParaRPr lang="en-US" sz="1155"/>
          </a:p>
          <a:p>
            <a:r>
              <a:rPr lang="en-US" sz="1155" b="1"/>
              <a:t>Objective #5: Qualified and highly effective personnel will be recruited, developed, and retained. </a:t>
            </a:r>
            <a:endParaRPr lang="en-US" sz="1155"/>
          </a:p>
          <a:p>
            <a:r>
              <a:rPr lang="en-US" sz="1155" b="1"/>
              <a:t>Objective #6: The state’s students will demonstrate exemplary performance in the comparison to national and international standards. </a:t>
            </a:r>
            <a:endParaRPr lang="en-US" sz="1155"/>
          </a:p>
          <a:p>
            <a:r>
              <a:rPr lang="en-US" sz="1155" b="1"/>
              <a:t>Objective #7: School campuses will maintain a safe and disciplined environment conducive to student learning. </a:t>
            </a:r>
            <a:endParaRPr lang="en-US" sz="1155"/>
          </a:p>
          <a:p>
            <a:r>
              <a:rPr lang="en-US" sz="1155" b="1"/>
              <a:t>Objective #8: Educators will keep abreast of the development of creative and innovative techniques as appropriate to improve student learning. </a:t>
            </a:r>
            <a:endParaRPr lang="en-US" sz="1155"/>
          </a:p>
          <a:p>
            <a:r>
              <a:rPr lang="en-US" sz="1155" b="1"/>
              <a:t>Objective #9: Technology will be implemented and used to increase the effectiveness of student learning, instructional management, staff development, and administration. </a:t>
            </a:r>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endParaRPr lang="en-US" sz="1155" b="1">
              <a:solidFill>
                <a:srgbClr val="000000"/>
              </a:solidFill>
              <a:latin typeface="Calibri" panose="020F0502020204030204" pitchFamily="34" charset="0"/>
            </a:endParaRPr>
          </a:p>
          <a:p>
            <a:r>
              <a:rPr lang="en-US" sz="1155" b="1">
                <a:solidFill>
                  <a:srgbClr val="000000"/>
                </a:solidFill>
                <a:latin typeface="Calibri" panose="020F0502020204030204" pitchFamily="34" charset="0"/>
              </a:rPr>
              <a:t> </a:t>
            </a:r>
            <a:endParaRPr lang="en-US" sz="1155"/>
          </a:p>
        </p:txBody>
      </p:sp>
    </p:spTree>
    <p:extLst>
      <p:ext uri="{BB962C8B-B14F-4D97-AF65-F5344CB8AC3E}">
        <p14:creationId xmlns:p14="http://schemas.microsoft.com/office/powerpoint/2010/main" val="3503389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1CAE65-3ED8-46B0-A295-E57E39DDDC11}"/>
              </a:ext>
            </a:extLst>
          </p:cNvPr>
          <p:cNvSpPr>
            <a:spLocks noGrp="1"/>
          </p:cNvSpPr>
          <p:nvPr>
            <p:ph type="title"/>
          </p:nvPr>
        </p:nvSpPr>
        <p:spPr>
          <a:xfrm>
            <a:off x="421105" y="413810"/>
            <a:ext cx="9523380" cy="1502305"/>
          </a:xfrm>
        </p:spPr>
        <p:txBody>
          <a:bodyPr>
            <a:normAutofit/>
          </a:bodyPr>
          <a:lstStyle/>
          <a:p>
            <a:r>
              <a:rPr lang="en-US" sz="2700">
                <a:latin typeface="Arial"/>
                <a:cs typeface="Arial"/>
              </a:rPr>
              <a:t>Liberty Middle School  </a:t>
            </a:r>
            <a:br>
              <a:rPr lang="en-US" sz="4800"/>
            </a:br>
            <a:r>
              <a:rPr lang="en-US" sz="3200" b="1">
                <a:latin typeface="Arial"/>
                <a:cs typeface="Arial"/>
              </a:rPr>
              <a:t>Comprehensive Needs Assessment 2025-2026</a:t>
            </a:r>
            <a:endParaRPr lang="en-US" b="1"/>
          </a:p>
        </p:txBody>
      </p:sp>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4" name="TextBox 3">
            <a:extLst>
              <a:ext uri="{FF2B5EF4-FFF2-40B4-BE49-F238E27FC236}">
                <a16:creationId xmlns:a16="http://schemas.microsoft.com/office/drawing/2014/main" id="{57BB3DD4-4DE3-4607-8DB8-24D57A74CD67}"/>
              </a:ext>
            </a:extLst>
          </p:cNvPr>
          <p:cNvSpPr txBox="1"/>
          <p:nvPr/>
        </p:nvSpPr>
        <p:spPr>
          <a:xfrm>
            <a:off x="486245" y="2036871"/>
            <a:ext cx="9300012"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Based on </a:t>
            </a:r>
            <a:r>
              <a:rPr lang="en-US" sz="2400">
                <a:solidFill>
                  <a:prstClr val="black"/>
                </a:solidFill>
                <a:latin typeface="Calibri" panose="020F0502020204030204"/>
              </a:rPr>
              <a:t>2025</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accountability, Liberty Middle School received an overall grade of </a:t>
            </a:r>
            <a:r>
              <a:rPr lang="en-US" sz="2400">
                <a:solidFill>
                  <a:prstClr val="black"/>
                </a:solidFill>
                <a:latin typeface="Calibri" panose="020F0502020204030204"/>
              </a:rPr>
              <a:t>86 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t>
            </a:r>
            <a:r>
              <a:rPr lang="en-US" sz="2400">
                <a:solidFill>
                  <a:prstClr val="black"/>
                </a:solidFill>
                <a:latin typeface="Calibri" panose="020F0502020204030204"/>
              </a:rPr>
              <a:t>B</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Rating) in the three domains. In the Student Achievement domain, which is based on performance on the STAAR, Liberty’s scaled score was </a:t>
            </a:r>
            <a:r>
              <a:rPr lang="en-US" sz="2400">
                <a:solidFill>
                  <a:prstClr val="black"/>
                </a:solidFill>
                <a:latin typeface="Calibri" panose="020F0502020204030204"/>
              </a:rPr>
              <a:t>76</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In the School Progress domain which measures student improvement from year to year</a:t>
            </a:r>
            <a:r>
              <a:rPr lang="en-US" sz="2400">
                <a:solidFill>
                  <a:prstClr val="black"/>
                </a:solidFill>
                <a:latin typeface="Calibri" panose="020F0502020204030204"/>
              </a:rPr>
              <a:t>,</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solidFill>
                  <a:prstClr val="black"/>
                </a:solidFill>
                <a:latin typeface="Calibri" panose="020F0502020204030204"/>
              </a:rPr>
              <a:t>Liberty's score was 73. In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performance relative to similar campuses, Liberty’s score was </a:t>
            </a:r>
            <a:r>
              <a:rPr lang="en-US" sz="2400">
                <a:solidFill>
                  <a:prstClr val="black"/>
                </a:solidFill>
                <a:latin typeface="Calibri" panose="020F0502020204030204"/>
              </a:rPr>
              <a:t>an</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2400">
                <a:solidFill>
                  <a:prstClr val="black"/>
                </a:solidFill>
                <a:latin typeface="Calibri" panose="020F0502020204030204"/>
              </a:rPr>
              <a:t>89,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and in the Closing the Gaps domain which measures student groups against annual targets, Liberty’s scaled score was 78.  </a:t>
            </a:r>
            <a:endParaRPr lang="en-US" sz="2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Based on the </a:t>
            </a:r>
            <a:r>
              <a:rPr lang="en-US" sz="2400">
                <a:solidFill>
                  <a:prstClr val="black"/>
                </a:solidFill>
                <a:latin typeface="Calibri" panose="020F0502020204030204"/>
              </a:rPr>
              <a:t>district's attendance report, Liberty's yearly attendance increased from 93% to 94%. Plans of action for the 2025-2026 school year will be initiated with consistent progress monitoring to ensure Liberty increases in performance and attendance.</a:t>
            </a:r>
            <a:endParaRPr lang="en-US" sz="2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163772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1CAE65-3ED8-46B0-A295-E57E39DDDC11}"/>
              </a:ext>
            </a:extLst>
          </p:cNvPr>
          <p:cNvSpPr>
            <a:spLocks noGrp="1"/>
          </p:cNvSpPr>
          <p:nvPr>
            <p:ph type="title"/>
          </p:nvPr>
        </p:nvSpPr>
        <p:spPr>
          <a:xfrm>
            <a:off x="421105" y="413810"/>
            <a:ext cx="9523380" cy="1502305"/>
          </a:xfrm>
        </p:spPr>
        <p:txBody>
          <a:bodyPr>
            <a:normAutofit/>
          </a:bodyPr>
          <a:lstStyle/>
          <a:p>
            <a:r>
              <a:rPr lang="en-US" sz="2700"/>
              <a:t>Liberty Middle School</a:t>
            </a:r>
            <a:br>
              <a:rPr lang="en-US"/>
            </a:br>
            <a:r>
              <a:rPr lang="en-US" sz="3200" b="1"/>
              <a:t>Comprehensive Needs Assessment 2025-2026</a:t>
            </a:r>
            <a:endParaRPr lang="en-US" b="1"/>
          </a:p>
        </p:txBody>
      </p:sp>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11" name="Rectangle 10">
            <a:extLst>
              <a:ext uri="{FF2B5EF4-FFF2-40B4-BE49-F238E27FC236}">
                <a16:creationId xmlns:a16="http://schemas.microsoft.com/office/drawing/2014/main" id="{5B02898D-6BAC-40E3-9DF4-C31A1069ECFB}"/>
              </a:ext>
            </a:extLst>
          </p:cNvPr>
          <p:cNvSpPr/>
          <p:nvPr/>
        </p:nvSpPr>
        <p:spPr>
          <a:xfrm>
            <a:off x="6975996" y="1546783"/>
            <a:ext cx="2518638" cy="369332"/>
          </a:xfrm>
          <a:prstGeom prst="rect">
            <a:avLst/>
          </a:prstGeom>
        </p:spPr>
        <p:txBody>
          <a:bodyPr wrap="non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Arial"/>
                <a:ea typeface="+mn-ea"/>
                <a:cs typeface="Arial"/>
              </a:rPr>
              <a:t>(Data from 2024-2025)</a:t>
            </a:r>
          </a:p>
        </p:txBody>
      </p:sp>
      <p:graphicFrame>
        <p:nvGraphicFramePr>
          <p:cNvPr id="13" name="Table 12">
            <a:extLst>
              <a:ext uri="{FF2B5EF4-FFF2-40B4-BE49-F238E27FC236}">
                <a16:creationId xmlns:a16="http://schemas.microsoft.com/office/drawing/2014/main" id="{7383CCE7-2807-4C2D-AA29-A996FDDC7094}"/>
              </a:ext>
            </a:extLst>
          </p:cNvPr>
          <p:cNvGraphicFramePr>
            <a:graphicFrameLocks noGrp="1"/>
          </p:cNvGraphicFramePr>
          <p:nvPr>
            <p:extLst>
              <p:ext uri="{D42A27DB-BD31-4B8C-83A1-F6EECF244321}">
                <p14:modId xmlns:p14="http://schemas.microsoft.com/office/powerpoint/2010/main" val="2864193663"/>
              </p:ext>
            </p:extLst>
          </p:nvPr>
        </p:nvGraphicFramePr>
        <p:xfrm>
          <a:off x="113915" y="2159835"/>
          <a:ext cx="9768174" cy="5044029"/>
        </p:xfrm>
        <a:graphic>
          <a:graphicData uri="http://schemas.openxmlformats.org/drawingml/2006/table">
            <a:tbl>
              <a:tblPr firstRow="1" bandRow="1">
                <a:tableStyleId>{5940675A-B579-460E-94D1-54222C63F5DA}</a:tableStyleId>
              </a:tblPr>
              <a:tblGrid>
                <a:gridCol w="2254128">
                  <a:extLst>
                    <a:ext uri="{9D8B030D-6E8A-4147-A177-3AD203B41FA5}">
                      <a16:colId xmlns:a16="http://schemas.microsoft.com/office/drawing/2014/main" val="1202089258"/>
                    </a:ext>
                  </a:extLst>
                </a:gridCol>
                <a:gridCol w="2328588">
                  <a:extLst>
                    <a:ext uri="{9D8B030D-6E8A-4147-A177-3AD203B41FA5}">
                      <a16:colId xmlns:a16="http://schemas.microsoft.com/office/drawing/2014/main" val="2247720907"/>
                    </a:ext>
                  </a:extLst>
                </a:gridCol>
                <a:gridCol w="3515674">
                  <a:extLst>
                    <a:ext uri="{9D8B030D-6E8A-4147-A177-3AD203B41FA5}">
                      <a16:colId xmlns:a16="http://schemas.microsoft.com/office/drawing/2014/main" val="4206855945"/>
                    </a:ext>
                  </a:extLst>
                </a:gridCol>
                <a:gridCol w="1669784">
                  <a:extLst>
                    <a:ext uri="{9D8B030D-6E8A-4147-A177-3AD203B41FA5}">
                      <a16:colId xmlns:a16="http://schemas.microsoft.com/office/drawing/2014/main" val="3050221060"/>
                    </a:ext>
                  </a:extLst>
                </a:gridCol>
              </a:tblGrid>
              <a:tr h="436885">
                <a:tc>
                  <a:txBody>
                    <a:bodyPr/>
                    <a:lstStyle/>
                    <a:p>
                      <a:pPr algn="ctr"/>
                      <a:r>
                        <a:rPr lang="en-US" sz="1600"/>
                        <a:t>Area Reviewed</a:t>
                      </a:r>
                    </a:p>
                  </a:txBody>
                  <a:tcPr/>
                </a:tc>
                <a:tc>
                  <a:txBody>
                    <a:bodyPr/>
                    <a:lstStyle/>
                    <a:p>
                      <a:pPr algn="ctr"/>
                      <a:r>
                        <a:rPr lang="en-US" sz="1600"/>
                        <a:t>Summary of Strengths</a:t>
                      </a:r>
                    </a:p>
                  </a:txBody>
                  <a:tcPr/>
                </a:tc>
                <a:tc>
                  <a:txBody>
                    <a:bodyPr/>
                    <a:lstStyle/>
                    <a:p>
                      <a:pPr algn="ctr"/>
                      <a:r>
                        <a:rPr lang="en-US" sz="1600"/>
                        <a:t>Summary of Needs</a:t>
                      </a:r>
                    </a:p>
                  </a:txBody>
                  <a:tcPr/>
                </a:tc>
                <a:tc>
                  <a:txBody>
                    <a:bodyPr/>
                    <a:lstStyle/>
                    <a:p>
                      <a:pPr algn="ctr"/>
                      <a:r>
                        <a:rPr lang="en-US" sz="1600"/>
                        <a:t>Priorities</a:t>
                      </a:r>
                    </a:p>
                  </a:txBody>
                  <a:tcPr/>
                </a:tc>
                <a:extLst>
                  <a:ext uri="{0D108BD9-81ED-4DB2-BD59-A6C34878D82A}">
                    <a16:rowId xmlns:a16="http://schemas.microsoft.com/office/drawing/2014/main" val="4288286301"/>
                  </a:ext>
                </a:extLst>
              </a:tr>
              <a:tr h="1707821">
                <a:tc>
                  <a:txBody>
                    <a:bodyPr/>
                    <a:lstStyle/>
                    <a:p>
                      <a:pPr algn="ctr"/>
                      <a:endParaRPr lang="en-US" sz="1600"/>
                    </a:p>
                    <a:p>
                      <a:pPr algn="ctr"/>
                      <a:r>
                        <a:rPr lang="en-US" sz="1600"/>
                        <a:t>Domain 1:</a:t>
                      </a:r>
                    </a:p>
                    <a:p>
                      <a:pPr algn="ctr"/>
                      <a:r>
                        <a:rPr lang="en-US" sz="1600"/>
                        <a:t>Student Achievement</a:t>
                      </a:r>
                    </a:p>
                  </a:txBody>
                  <a:tcPr/>
                </a:tc>
                <a:tc>
                  <a:txBody>
                    <a:bodyPr/>
                    <a:lstStyle/>
                    <a:p>
                      <a:pPr marL="171450" indent="-171450" algn="l">
                        <a:buFont typeface="Arial" panose="020B0604020202020204" pitchFamily="34" charset="0"/>
                        <a:buChar char="•"/>
                      </a:pPr>
                      <a:r>
                        <a:rPr lang="en-US" sz="1000" baseline="0"/>
                        <a:t>Algebra continues to perform at 100%.</a:t>
                      </a:r>
                    </a:p>
                    <a:p>
                      <a:pPr marL="171450" indent="-171450" algn="l">
                        <a:buFont typeface="Arial" panose="020B0604020202020204" pitchFamily="34" charset="0"/>
                        <a:buChar char="•"/>
                      </a:pPr>
                      <a:r>
                        <a:rPr lang="en-US" sz="1000" baseline="0"/>
                        <a:t>Mathematics overall scored at the 71% Approaches level, 43% Meets, and 19 % Masters level</a:t>
                      </a:r>
                    </a:p>
                    <a:p>
                      <a:pPr marL="171450" indent="-171450" algn="l">
                        <a:buFont typeface="Arial" panose="020B0604020202020204" pitchFamily="34" charset="0"/>
                        <a:buChar char="•"/>
                      </a:pPr>
                      <a:r>
                        <a:rPr lang="en-US" sz="1000" baseline="0"/>
                        <a:t>Reading overall scored at the 76% Approaches, 51 % Meets, and 25% Masters level</a:t>
                      </a:r>
                    </a:p>
                  </a:txBody>
                  <a:tcPr/>
                </a:tc>
                <a:tc>
                  <a:txBody>
                    <a:bodyPr/>
                    <a:lstStyle/>
                    <a:p>
                      <a:pPr marL="171450" indent="-171450" algn="l">
                        <a:buFont typeface="Arial" panose="020B0604020202020204" pitchFamily="34" charset="0"/>
                        <a:buChar char="•"/>
                      </a:pPr>
                      <a:r>
                        <a:rPr lang="en-US" sz="1000" b="0" u="none"/>
                        <a:t>7th Grade Math Approaches was at 42%, Meets was at 17%, and Masters at 3%.</a:t>
                      </a:r>
                    </a:p>
                    <a:p>
                      <a:pPr marL="171450" indent="-171450" algn="l">
                        <a:buFont typeface="Arial" panose="020B0604020202020204" pitchFamily="34" charset="0"/>
                        <a:buChar char="•"/>
                      </a:pPr>
                      <a:r>
                        <a:rPr lang="en-US" sz="1000" b="0" u="none"/>
                        <a:t>7</a:t>
                      </a:r>
                      <a:r>
                        <a:rPr lang="en-US" sz="1000" b="0" u="none" baseline="30000"/>
                        <a:t>th</a:t>
                      </a:r>
                      <a:r>
                        <a:rPr lang="en-US" sz="1000" b="0" u="none"/>
                        <a:t> Grade Overall Scale Score was a 49 </a:t>
                      </a:r>
                    </a:p>
                    <a:p>
                      <a:pPr marL="171450" indent="-171450" algn="l">
                        <a:buFont typeface="Arial" panose="020B0604020202020204" pitchFamily="34" charset="0"/>
                        <a:buChar char="•"/>
                      </a:pPr>
                      <a:r>
                        <a:rPr lang="en-US" sz="1000" b="0" u="none"/>
                        <a:t>6</a:t>
                      </a:r>
                      <a:r>
                        <a:rPr lang="en-US" sz="1000" b="0" u="none" baseline="30000"/>
                        <a:t>th</a:t>
                      </a:r>
                      <a:r>
                        <a:rPr lang="en-US" sz="1000" b="0" u="none"/>
                        <a:t> Grade Math Meets was at 32% dropping from 36%</a:t>
                      </a:r>
                    </a:p>
                    <a:p>
                      <a:pPr marL="0" indent="0" algn="l">
                        <a:buFont typeface="Arial" panose="020B0604020202020204" pitchFamily="34" charset="0"/>
                        <a:buNone/>
                      </a:pPr>
                      <a:endParaRPr lang="en-US" sz="1000" b="0" u="none"/>
                    </a:p>
                  </a:txBody>
                  <a:tcPr/>
                </a:tc>
                <a:tc>
                  <a:txBody>
                    <a:bodyPr/>
                    <a:lstStyle/>
                    <a:p>
                      <a:pPr algn="ctr"/>
                      <a:r>
                        <a:rPr lang="en-US" sz="1000"/>
                        <a:t>Improve</a:t>
                      </a:r>
                      <a:r>
                        <a:rPr lang="en-US" sz="1000" baseline="0"/>
                        <a:t> student learning outcomes in :</a:t>
                      </a:r>
                    </a:p>
                    <a:p>
                      <a:pPr marL="171450" indent="-171450" algn="l">
                        <a:buFont typeface="Arial" panose="020B0604020202020204" pitchFamily="34" charset="0"/>
                        <a:buChar char="•"/>
                      </a:pPr>
                      <a:r>
                        <a:rPr lang="en-US" sz="1000" b="0"/>
                        <a:t>Mathematics 7</a:t>
                      </a:r>
                      <a:r>
                        <a:rPr lang="en-US" sz="1000" b="0" baseline="30000"/>
                        <a:t>th</a:t>
                      </a:r>
                      <a:r>
                        <a:rPr lang="en-US" sz="1000" b="0"/>
                        <a:t> Grade and 6</a:t>
                      </a:r>
                      <a:r>
                        <a:rPr lang="en-US" sz="1000" b="0" baseline="30000"/>
                        <a:t>th</a:t>
                      </a:r>
                      <a:r>
                        <a:rPr lang="en-US" sz="1000" b="0"/>
                        <a:t> Grade</a:t>
                      </a:r>
                    </a:p>
                    <a:p>
                      <a:pPr marL="171450" indent="-171450" algn="l">
                        <a:buFont typeface="Arial" panose="020B0604020202020204" pitchFamily="34" charset="0"/>
                        <a:buChar char="•"/>
                      </a:pPr>
                      <a:r>
                        <a:rPr lang="en-US" sz="1000" b="0"/>
                        <a:t>Provide targeted small group instruction in mathematics</a:t>
                      </a:r>
                    </a:p>
                  </a:txBody>
                  <a:tcPr/>
                </a:tc>
                <a:extLst>
                  <a:ext uri="{0D108BD9-81ED-4DB2-BD59-A6C34878D82A}">
                    <a16:rowId xmlns:a16="http://schemas.microsoft.com/office/drawing/2014/main" val="2754653580"/>
                  </a:ext>
                </a:extLst>
              </a:tr>
              <a:tr h="2899323">
                <a:tc>
                  <a:txBody>
                    <a:bodyPr/>
                    <a:lstStyle/>
                    <a:p>
                      <a:pPr algn="ctr"/>
                      <a:endParaRPr lang="en-US" sz="1600"/>
                    </a:p>
                    <a:p>
                      <a:pPr algn="ctr"/>
                      <a:r>
                        <a:rPr lang="en-US" sz="1600"/>
                        <a:t>Domain 2:</a:t>
                      </a:r>
                    </a:p>
                    <a:p>
                      <a:pPr algn="ctr"/>
                      <a:r>
                        <a:rPr lang="en-US" sz="1600"/>
                        <a:t>Student Progress</a:t>
                      </a:r>
                    </a:p>
                  </a:txBody>
                  <a:tcPr/>
                </a:tc>
                <a:tc>
                  <a:txBody>
                    <a:bodyPr/>
                    <a:lstStyle/>
                    <a:p>
                      <a:pPr marL="171450" indent="-171450" algn="l">
                        <a:buFont typeface="Arial" panose="020B0604020202020204" pitchFamily="34" charset="0"/>
                        <a:buChar char="•"/>
                      </a:pPr>
                      <a:r>
                        <a:rPr lang="en-US" sz="1000" baseline="0"/>
                        <a:t>Math Algebra was at 93 % growth which gave a Scale Score of 97</a:t>
                      </a:r>
                    </a:p>
                    <a:p>
                      <a:pPr marL="171450" indent="-171450" algn="l">
                        <a:buFont typeface="Arial" panose="020B0604020202020204" pitchFamily="34" charset="0"/>
                        <a:buChar char="•"/>
                      </a:pPr>
                      <a:r>
                        <a:rPr lang="en-US" sz="1000" baseline="0"/>
                        <a:t>7</a:t>
                      </a:r>
                      <a:r>
                        <a:rPr lang="en-US" sz="1000" baseline="30000"/>
                        <a:t>th</a:t>
                      </a:r>
                      <a:r>
                        <a:rPr lang="en-US" sz="1000" baseline="0"/>
                        <a:t> Grade Reading was 71% growth which gave a Scale Score of 82</a:t>
                      </a:r>
                    </a:p>
                    <a:p>
                      <a:pPr marL="171450" indent="-171450" algn="l">
                        <a:buFont typeface="Arial" panose="020B0604020202020204" pitchFamily="34" charset="0"/>
                        <a:buChar char="•"/>
                      </a:pPr>
                      <a:r>
                        <a:rPr lang="en-US" sz="1000" baseline="0"/>
                        <a:t>8</a:t>
                      </a:r>
                      <a:r>
                        <a:rPr lang="en-US" sz="1000" baseline="30000"/>
                        <a:t>th</a:t>
                      </a:r>
                      <a:r>
                        <a:rPr lang="en-US" sz="1000" baseline="0"/>
                        <a:t> Grade Math was 79% growth which gave a Scale Score of 89</a:t>
                      </a:r>
                    </a:p>
                  </a:txBody>
                  <a:tcPr/>
                </a:tc>
                <a:tc>
                  <a:txBody>
                    <a:bodyPr/>
                    <a:lstStyle/>
                    <a:p>
                      <a:pPr marL="171450" indent="-171450" algn="l">
                        <a:buFont typeface="Arial" panose="020B0604020202020204" pitchFamily="34" charset="0"/>
                        <a:buChar char="•"/>
                      </a:pPr>
                      <a:r>
                        <a:rPr lang="en-US" sz="1000"/>
                        <a:t>6</a:t>
                      </a:r>
                      <a:r>
                        <a:rPr lang="en-US" sz="1000" baseline="30000"/>
                        <a:t>th</a:t>
                      </a:r>
                      <a:r>
                        <a:rPr lang="en-US" sz="1000"/>
                        <a:t> Grade Math was 46% growth which gave a Scale Score of 55</a:t>
                      </a:r>
                    </a:p>
                    <a:p>
                      <a:pPr marL="171450" indent="-171450" algn="l">
                        <a:buFont typeface="Arial" panose="020B0604020202020204" pitchFamily="34" charset="0"/>
                        <a:buChar char="•"/>
                      </a:pPr>
                      <a:r>
                        <a:rPr lang="en-US" sz="1000"/>
                        <a:t>7</a:t>
                      </a:r>
                      <a:r>
                        <a:rPr lang="en-US" sz="1000" baseline="30000"/>
                        <a:t>th</a:t>
                      </a:r>
                      <a:r>
                        <a:rPr lang="en-US" sz="1000"/>
                        <a:t> Grade Math was 49% growth which gave a Scale Score of 56</a:t>
                      </a:r>
                    </a:p>
                    <a:p>
                      <a:pPr marL="171450" indent="-171450" algn="l">
                        <a:buFont typeface="Arial" panose="020B0604020202020204" pitchFamily="34" charset="0"/>
                        <a:buChar char="•"/>
                      </a:pPr>
                      <a:r>
                        <a:rPr lang="en-US" sz="1000"/>
                        <a:t>6</a:t>
                      </a:r>
                      <a:r>
                        <a:rPr lang="en-US" sz="1000" baseline="30000"/>
                        <a:t>th</a:t>
                      </a:r>
                      <a:r>
                        <a:rPr lang="en-US" sz="1000"/>
                        <a:t> Grade Reading was 59% growth which gave a Scale Score of 67</a:t>
                      </a:r>
                    </a:p>
                  </a:txBody>
                  <a:tcPr/>
                </a:tc>
                <a:tc>
                  <a:txBody>
                    <a:bodyPr/>
                    <a:lstStyle/>
                    <a:p>
                      <a:pPr marL="171450" indent="-171450" algn="l">
                        <a:buFont typeface="Arial" panose="020B0604020202020204" pitchFamily="34" charset="0"/>
                        <a:buChar char="•"/>
                      </a:pPr>
                      <a:r>
                        <a:rPr lang="en-US" sz="1000"/>
                        <a:t>Address</a:t>
                      </a:r>
                      <a:r>
                        <a:rPr lang="en-US" sz="1000" baseline="0"/>
                        <a:t> the needs of identified students to meet the progress measure in 2025- 2026 in Reading and Mathematics</a:t>
                      </a:r>
                    </a:p>
                    <a:p>
                      <a:pPr marL="171450" indent="-171450" algn="l">
                        <a:buFont typeface="Arial" panose="020B0604020202020204" pitchFamily="34" charset="0"/>
                        <a:buChar char="•"/>
                      </a:pPr>
                      <a:r>
                        <a:rPr lang="en-US" sz="1000" baseline="0" err="1"/>
                        <a:t>Campuswide</a:t>
                      </a:r>
                      <a:r>
                        <a:rPr lang="en-US" sz="1000" baseline="0"/>
                        <a:t> use of consistent progress monitoring tool.</a:t>
                      </a:r>
                    </a:p>
                    <a:p>
                      <a:pPr marL="171450" indent="-171450" algn="l">
                        <a:buFont typeface="Arial" panose="020B0604020202020204" pitchFamily="34" charset="0"/>
                        <a:buChar char="•"/>
                      </a:pPr>
                      <a:r>
                        <a:rPr lang="en-US" sz="1000" baseline="0"/>
                        <a:t>Monitor all  Continuous Enrolled and Special Education students. </a:t>
                      </a:r>
                      <a:endParaRPr lang="en-US" sz="1000"/>
                    </a:p>
                  </a:txBody>
                  <a:tcPr/>
                </a:tc>
                <a:extLst>
                  <a:ext uri="{0D108BD9-81ED-4DB2-BD59-A6C34878D82A}">
                    <a16:rowId xmlns:a16="http://schemas.microsoft.com/office/drawing/2014/main" val="2765654621"/>
                  </a:ext>
                </a:extLst>
              </a:tr>
            </a:tbl>
          </a:graphicData>
        </a:graphic>
      </p:graphicFrame>
    </p:spTree>
    <p:extLst>
      <p:ext uri="{BB962C8B-B14F-4D97-AF65-F5344CB8AC3E}">
        <p14:creationId xmlns:p14="http://schemas.microsoft.com/office/powerpoint/2010/main" val="2728098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1CAE65-3ED8-46B0-A295-E57E39DDDC11}"/>
              </a:ext>
            </a:extLst>
          </p:cNvPr>
          <p:cNvSpPr>
            <a:spLocks noGrp="1"/>
          </p:cNvSpPr>
          <p:nvPr>
            <p:ph type="title"/>
          </p:nvPr>
        </p:nvSpPr>
        <p:spPr>
          <a:xfrm>
            <a:off x="355789" y="304953"/>
            <a:ext cx="9523380" cy="1320647"/>
          </a:xfrm>
        </p:spPr>
        <p:txBody>
          <a:bodyPr>
            <a:normAutofit/>
          </a:bodyPr>
          <a:lstStyle/>
          <a:p>
            <a:r>
              <a:rPr lang="en-US" sz="2700"/>
              <a:t>Liberty Middle School</a:t>
            </a:r>
            <a:br>
              <a:rPr lang="en-US"/>
            </a:br>
            <a:r>
              <a:rPr lang="en-US" sz="3200" b="1"/>
              <a:t>Comprehensive Needs Assessment 2025-2026</a:t>
            </a:r>
            <a:endParaRPr lang="en-US" b="1"/>
          </a:p>
        </p:txBody>
      </p:sp>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11" name="Rectangle 10">
            <a:extLst>
              <a:ext uri="{FF2B5EF4-FFF2-40B4-BE49-F238E27FC236}">
                <a16:creationId xmlns:a16="http://schemas.microsoft.com/office/drawing/2014/main" id="{5B02898D-6BAC-40E3-9DF4-C31A1069ECFB}"/>
              </a:ext>
            </a:extLst>
          </p:cNvPr>
          <p:cNvSpPr/>
          <p:nvPr/>
        </p:nvSpPr>
        <p:spPr>
          <a:xfrm>
            <a:off x="6975996" y="1383496"/>
            <a:ext cx="2518638" cy="369332"/>
          </a:xfrm>
          <a:prstGeom prst="rect">
            <a:avLst/>
          </a:prstGeom>
        </p:spPr>
        <p:txBody>
          <a:bodyPr wrap="non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Arial"/>
                <a:ea typeface="+mn-ea"/>
                <a:cs typeface="Arial"/>
              </a:rPr>
              <a:t>(Data from 2024-2025)</a:t>
            </a:r>
            <a:endParaRPr kumimoji="0" lang="en-US" sz="1800" b="0" i="0" u="none" strike="noStrike" kern="1200" cap="none" spc="0" normalizeH="0" baseline="0" noProof="0">
              <a:ln>
                <a:noFill/>
              </a:ln>
              <a:solidFill>
                <a:prstClr val="black"/>
              </a:solidFill>
              <a:effectLst/>
              <a:uLnTx/>
              <a:uFillTx/>
              <a:latin typeface="Arial"/>
              <a:ea typeface="+mn-lt"/>
              <a:cs typeface="Arial"/>
            </a:endParaRPr>
          </a:p>
        </p:txBody>
      </p:sp>
      <p:graphicFrame>
        <p:nvGraphicFramePr>
          <p:cNvPr id="6" name="Table 5">
            <a:extLst>
              <a:ext uri="{FF2B5EF4-FFF2-40B4-BE49-F238E27FC236}">
                <a16:creationId xmlns:a16="http://schemas.microsoft.com/office/drawing/2014/main" id="{8E328896-F10D-43FA-8DCB-79332C322992}"/>
              </a:ext>
            </a:extLst>
          </p:cNvPr>
          <p:cNvGraphicFramePr>
            <a:graphicFrameLocks noGrp="1"/>
          </p:cNvGraphicFramePr>
          <p:nvPr>
            <p:extLst>
              <p:ext uri="{D42A27DB-BD31-4B8C-83A1-F6EECF244321}">
                <p14:modId xmlns:p14="http://schemas.microsoft.com/office/powerpoint/2010/main" val="2904093824"/>
              </p:ext>
            </p:extLst>
          </p:nvPr>
        </p:nvGraphicFramePr>
        <p:xfrm>
          <a:off x="410219" y="2113013"/>
          <a:ext cx="8909049" cy="3788756"/>
        </p:xfrm>
        <a:graphic>
          <a:graphicData uri="http://schemas.openxmlformats.org/drawingml/2006/table">
            <a:tbl>
              <a:tblPr firstRow="1" bandRow="1">
                <a:tableStyleId>{5940675A-B579-460E-94D1-54222C63F5DA}</a:tableStyleId>
              </a:tblPr>
              <a:tblGrid>
                <a:gridCol w="2055874">
                  <a:extLst>
                    <a:ext uri="{9D8B030D-6E8A-4147-A177-3AD203B41FA5}">
                      <a16:colId xmlns:a16="http://schemas.microsoft.com/office/drawing/2014/main" val="2039740216"/>
                    </a:ext>
                  </a:extLst>
                </a:gridCol>
                <a:gridCol w="2123785">
                  <a:extLst>
                    <a:ext uri="{9D8B030D-6E8A-4147-A177-3AD203B41FA5}">
                      <a16:colId xmlns:a16="http://schemas.microsoft.com/office/drawing/2014/main" val="1821118928"/>
                    </a:ext>
                  </a:extLst>
                </a:gridCol>
                <a:gridCol w="3206466">
                  <a:extLst>
                    <a:ext uri="{9D8B030D-6E8A-4147-A177-3AD203B41FA5}">
                      <a16:colId xmlns:a16="http://schemas.microsoft.com/office/drawing/2014/main" val="3828641167"/>
                    </a:ext>
                  </a:extLst>
                </a:gridCol>
                <a:gridCol w="1522924">
                  <a:extLst>
                    <a:ext uri="{9D8B030D-6E8A-4147-A177-3AD203B41FA5}">
                      <a16:colId xmlns:a16="http://schemas.microsoft.com/office/drawing/2014/main" val="1688955038"/>
                    </a:ext>
                  </a:extLst>
                </a:gridCol>
              </a:tblGrid>
              <a:tr h="3788756">
                <a:tc>
                  <a:txBody>
                    <a:bodyPr/>
                    <a:lstStyle/>
                    <a:p>
                      <a:pPr algn="ctr"/>
                      <a:endParaRPr lang="en-US" sz="1600"/>
                    </a:p>
                    <a:p>
                      <a:pPr algn="ctr"/>
                      <a:r>
                        <a:rPr lang="en-US" sz="1600"/>
                        <a:t>Domain 3:</a:t>
                      </a:r>
                    </a:p>
                    <a:p>
                      <a:pPr algn="ctr"/>
                      <a:r>
                        <a:rPr lang="en-US" sz="1600"/>
                        <a:t>Closing the</a:t>
                      </a:r>
                      <a:r>
                        <a:rPr lang="en-US" sz="1600" baseline="0"/>
                        <a:t> Achievement Gap</a:t>
                      </a:r>
                      <a:endParaRPr lang="en-US" sz="1600"/>
                    </a:p>
                  </a:txBody>
                  <a:tcPr/>
                </a:tc>
                <a:tc>
                  <a:txBody>
                    <a:bodyPr/>
                    <a:lstStyle/>
                    <a:p>
                      <a:pPr marL="0" indent="0" algn="l">
                        <a:buFont typeface="Arial" panose="020B0604020202020204" pitchFamily="34" charset="0"/>
                        <a:buNone/>
                      </a:pPr>
                      <a:endParaRPr lang="en-US" sz="1000"/>
                    </a:p>
                    <a:p>
                      <a:pPr marL="0" indent="0" algn="l">
                        <a:buFont typeface="Arial" panose="020B0604020202020204" pitchFamily="34" charset="0"/>
                        <a:buNone/>
                      </a:pPr>
                      <a:r>
                        <a:rPr lang="en-US" sz="1000" u="sng"/>
                        <a:t>Academic Achievement Status:</a:t>
                      </a:r>
                    </a:p>
                    <a:p>
                      <a:pPr marL="0" indent="0" algn="l">
                        <a:buFont typeface="Arial" panose="020B0604020202020204" pitchFamily="34" charset="0"/>
                        <a:buNone/>
                      </a:pPr>
                      <a:r>
                        <a:rPr lang="en-US" sz="1000"/>
                        <a:t>ELA/Reading – Met all Targets</a:t>
                      </a:r>
                    </a:p>
                    <a:p>
                      <a:pPr marL="0" indent="0" algn="l">
                        <a:buFont typeface="Arial" panose="020B0604020202020204" pitchFamily="34" charset="0"/>
                        <a:buNone/>
                      </a:pPr>
                      <a:endParaRPr lang="en-US" sz="1000"/>
                    </a:p>
                    <a:p>
                      <a:pPr marL="0" indent="0" algn="l">
                        <a:buFont typeface="Arial" panose="020B0604020202020204" pitchFamily="34" charset="0"/>
                        <a:buNone/>
                      </a:pPr>
                      <a:r>
                        <a:rPr lang="en-US" sz="1000" u="sng"/>
                        <a:t>Growth Status</a:t>
                      </a:r>
                      <a:r>
                        <a:rPr lang="en-US" sz="1000"/>
                        <a:t>:</a:t>
                      </a:r>
                    </a:p>
                    <a:p>
                      <a:pPr marL="0" indent="0" algn="l">
                        <a:buFont typeface="Arial" panose="020B0604020202020204" pitchFamily="34" charset="0"/>
                        <a:buNone/>
                      </a:pPr>
                      <a:r>
                        <a:rPr lang="en-US" sz="1000"/>
                        <a:t>ELA/Reading – Met all Targets</a:t>
                      </a:r>
                    </a:p>
                    <a:p>
                      <a:pPr marL="0" indent="0" algn="l">
                        <a:buFont typeface="Arial" panose="020B0604020202020204" pitchFamily="34" charset="0"/>
                        <a:buNone/>
                      </a:pPr>
                      <a:r>
                        <a:rPr lang="en-US" sz="1000"/>
                        <a:t>Math – No Targets</a:t>
                      </a:r>
                    </a:p>
                    <a:p>
                      <a:pPr marL="0" indent="0" algn="l">
                        <a:buFont typeface="Arial" panose="020B0604020202020204" pitchFamily="34" charset="0"/>
                        <a:buNone/>
                      </a:pPr>
                      <a:endParaRPr lang="en-US" sz="1000"/>
                    </a:p>
                    <a:p>
                      <a:pPr marL="0" indent="0" algn="l">
                        <a:buFont typeface="Arial" panose="020B0604020202020204" pitchFamily="34" charset="0"/>
                        <a:buNone/>
                      </a:pPr>
                      <a:r>
                        <a:rPr lang="en-US" sz="1000"/>
                        <a:t>TELPAS met target with a 62 improving 23 points from previous year</a:t>
                      </a:r>
                    </a:p>
                  </a:txBody>
                  <a:tcPr/>
                </a:tc>
                <a:tc>
                  <a:txBody>
                    <a:bodyPr/>
                    <a:lstStyle/>
                    <a:p>
                      <a:pPr marL="171450" indent="-171450" algn="l">
                        <a:buFont typeface="Arial" charset="0"/>
                        <a:buChar char="•"/>
                      </a:pPr>
                      <a:r>
                        <a:rPr lang="en-US" sz="900" baseline="0"/>
                        <a:t>Did not Meet targets:</a:t>
                      </a:r>
                    </a:p>
                    <a:p>
                      <a:pPr marL="171450" indent="-171450" algn="l">
                        <a:buFont typeface="Arial" charset="0"/>
                        <a:buChar char="•"/>
                      </a:pPr>
                      <a:r>
                        <a:rPr lang="en-US" sz="900" u="sng" baseline="0"/>
                        <a:t>Academic Achievement Status: Did not Meet Targets</a:t>
                      </a:r>
                    </a:p>
                    <a:p>
                      <a:pPr marL="0" indent="0" algn="l">
                        <a:buFontTx/>
                        <a:buNone/>
                      </a:pPr>
                      <a:r>
                        <a:rPr lang="en-US" sz="700" baseline="0"/>
                        <a:t>        Math                                                      </a:t>
                      </a:r>
                      <a:r>
                        <a:rPr lang="en-US" sz="700" u="sng" baseline="0"/>
                        <a:t>Meets or Above           Target</a:t>
                      </a:r>
                    </a:p>
                    <a:p>
                      <a:pPr marL="0" indent="0" algn="l">
                        <a:buFont typeface="Arial" charset="0"/>
                        <a:buNone/>
                      </a:pPr>
                      <a:r>
                        <a:rPr lang="en-US" sz="700" baseline="0"/>
                        <a:t>                                </a:t>
                      </a:r>
                      <a:r>
                        <a:rPr lang="en-US" sz="700" i="1" u="none" baseline="0"/>
                        <a:t>All Students</a:t>
                      </a:r>
                      <a:r>
                        <a:rPr lang="en-US" sz="700" i="1" baseline="0"/>
                        <a:t>                              43%                          47%</a:t>
                      </a:r>
                    </a:p>
                    <a:p>
                      <a:pPr marL="0" indent="0" algn="l">
                        <a:buFont typeface="Arial" charset="0"/>
                        <a:buNone/>
                      </a:pPr>
                      <a:r>
                        <a:rPr lang="en-US" sz="700" i="1" baseline="0"/>
                        <a:t>            </a:t>
                      </a:r>
                    </a:p>
                    <a:p>
                      <a:pPr marL="0" indent="0" algn="l">
                        <a:buFont typeface="Arial" charset="0"/>
                        <a:buNone/>
                      </a:pPr>
                      <a:r>
                        <a:rPr lang="en-US" sz="700" i="1" baseline="0"/>
                        <a:t>                                Cont. Enrolled                         44%                           49%</a:t>
                      </a:r>
                    </a:p>
                    <a:p>
                      <a:pPr marL="171450" indent="-171450" algn="l">
                        <a:buFont typeface="Arial" panose="020B0604020202020204" pitchFamily="34" charset="0"/>
                        <a:buChar char="•"/>
                      </a:pPr>
                      <a:r>
                        <a:rPr lang="en-US" sz="1100" i="0" u="sng" baseline="0"/>
                        <a:t>Growth : Did not Meet Targets</a:t>
                      </a:r>
                      <a:endParaRPr lang="en-US" sz="1050" i="1" baseline="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mn-lt"/>
                          <a:ea typeface="+mn-ea"/>
                          <a:cs typeface="+mn-cs"/>
                        </a:rPr>
                        <a:t>                                                                             </a:t>
                      </a:r>
                      <a:r>
                        <a:rPr kumimoji="0" lang="en-US" sz="800" b="0" i="0" u="sng" strike="noStrike" kern="1200" cap="none" spc="0" normalizeH="0" baseline="0" noProof="0">
                          <a:ln>
                            <a:noFill/>
                          </a:ln>
                          <a:solidFill>
                            <a:prstClr val="black"/>
                          </a:solidFill>
                          <a:effectLst/>
                          <a:uLnTx/>
                          <a:uFillTx/>
                          <a:latin typeface="+mn-lt"/>
                          <a:ea typeface="+mn-ea"/>
                          <a:cs typeface="+mn-cs"/>
                        </a:rPr>
                        <a:t>Component Score       Target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mn-lt"/>
                          <a:ea typeface="+mn-ea"/>
                          <a:cs typeface="+mn-cs"/>
                        </a:rPr>
                        <a:t>                                         </a:t>
                      </a:r>
                      <a:r>
                        <a:rPr kumimoji="0" lang="en-US" sz="800" b="0" i="1" u="none" strike="noStrike" kern="1200" cap="none" spc="0" normalizeH="0" baseline="0" noProof="0">
                          <a:ln>
                            <a:noFill/>
                          </a:ln>
                          <a:solidFill>
                            <a:prstClr val="black"/>
                          </a:solidFill>
                          <a:effectLst/>
                          <a:uLnTx/>
                          <a:uFillTx/>
                          <a:latin typeface="+mn-lt"/>
                          <a:ea typeface="+mn-ea"/>
                          <a:cs typeface="+mn-cs"/>
                        </a:rPr>
                        <a:t>All Students                       61%                          67%</a:t>
                      </a:r>
                      <a:endParaRPr kumimoji="0" lang="en-US" sz="800" b="0" i="0" u="sng"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US" sz="1000" b="0" i="1" u="none" strike="noStrike" kern="1200" cap="none" spc="0" normalizeH="0" baseline="0" noProof="0">
                          <a:ln>
                            <a:noFill/>
                          </a:ln>
                          <a:solidFill>
                            <a:prstClr val="black"/>
                          </a:solidFill>
                          <a:effectLst/>
                          <a:uLnTx/>
                          <a:uFillTx/>
                          <a:latin typeface="+mn-lt"/>
                          <a:ea typeface="+mn-ea"/>
                          <a:cs typeface="+mn-cs"/>
                        </a:rPr>
                        <a:t>                                </a:t>
                      </a:r>
                      <a:r>
                        <a:rPr kumimoji="0" lang="en-US" sz="800" b="0" i="1" u="none" strike="noStrike" kern="1200" cap="none" spc="0" normalizeH="0" baseline="0" noProof="0">
                          <a:ln>
                            <a:noFill/>
                          </a:ln>
                          <a:solidFill>
                            <a:prstClr val="black"/>
                          </a:solidFill>
                          <a:effectLst/>
                          <a:uLnTx/>
                          <a:uFillTx/>
                          <a:latin typeface="+mn-lt"/>
                          <a:ea typeface="+mn-ea"/>
                          <a:cs typeface="+mn-cs"/>
                        </a:rPr>
                        <a:t>Cont. Enrolled                   60%                         67%</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US" sz="800" b="0" i="1" u="none" strike="noStrike" kern="1200" cap="none" spc="0" normalizeH="0" baseline="0" noProof="0">
                          <a:ln>
                            <a:noFill/>
                          </a:ln>
                          <a:solidFill>
                            <a:prstClr val="black"/>
                          </a:solidFill>
                          <a:effectLst/>
                          <a:uLnTx/>
                          <a:uFillTx/>
                          <a:latin typeface="+mn-lt"/>
                          <a:ea typeface="+mn-ea"/>
                          <a:cs typeface="+mn-cs"/>
                        </a:rPr>
                        <a:t>                                        Hispanic                              61%                         64 %</a:t>
                      </a:r>
                    </a:p>
                    <a:p>
                      <a:pPr marL="171450" indent="-171450" algn="l">
                        <a:buFont typeface="Arial" panose="020B0604020202020204" pitchFamily="34" charset="0"/>
                        <a:buChar char="•"/>
                      </a:pPr>
                      <a:endParaRPr lang="en-US" sz="1000" i="0" u="sng" baseline="0"/>
                    </a:p>
                    <a:p>
                      <a:pPr marL="171450" indent="-171450" algn="l">
                        <a:buFont typeface="Arial" panose="020B0604020202020204" pitchFamily="34" charset="0"/>
                        <a:buChar char="•"/>
                      </a:pPr>
                      <a:r>
                        <a:rPr lang="en-US" sz="1000" i="0" u="sng" baseline="0"/>
                        <a:t>Student Success Status: Did not Meet Targets</a:t>
                      </a:r>
                      <a:endParaRPr lang="en-US" sz="900" i="1" baseline="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mn-lt"/>
                          <a:ea typeface="+mn-ea"/>
                          <a:cs typeface="+mn-cs"/>
                        </a:rPr>
                        <a:t>                                                                             </a:t>
                      </a:r>
                      <a:r>
                        <a:rPr kumimoji="0" lang="en-US" sz="700" b="0" i="0" u="sng" strike="noStrike" kern="1200" cap="none" spc="0" normalizeH="0" baseline="0" noProof="0">
                          <a:ln>
                            <a:noFill/>
                          </a:ln>
                          <a:solidFill>
                            <a:prstClr val="black"/>
                          </a:solidFill>
                          <a:effectLst/>
                          <a:uLnTx/>
                          <a:uFillTx/>
                          <a:latin typeface="+mn-lt"/>
                          <a:ea typeface="+mn-ea"/>
                          <a:cs typeface="+mn-cs"/>
                        </a:rPr>
                        <a:t>Component Score       Target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mn-lt"/>
                          <a:ea typeface="+mn-ea"/>
                          <a:cs typeface="+mn-cs"/>
                        </a:rPr>
                        <a:t>                                         </a:t>
                      </a:r>
                      <a:r>
                        <a:rPr kumimoji="0" lang="en-US" sz="700" b="0" i="1" u="none" strike="noStrike" kern="1200" cap="none" spc="0" normalizeH="0" baseline="0" noProof="0">
                          <a:ln>
                            <a:noFill/>
                          </a:ln>
                          <a:solidFill>
                            <a:prstClr val="black"/>
                          </a:solidFill>
                          <a:effectLst/>
                          <a:uLnTx/>
                          <a:uFillTx/>
                          <a:latin typeface="+mn-lt"/>
                          <a:ea typeface="+mn-ea"/>
                          <a:cs typeface="+mn-cs"/>
                        </a:rPr>
                        <a:t>All Students                       45%                          47%</a:t>
                      </a:r>
                      <a:endParaRPr kumimoji="0" lang="en-US" sz="700" b="0" i="0" u="sng" strike="noStrike" kern="1200" cap="none" spc="0" normalizeH="0" baseline="0" noProof="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US" sz="800" b="0" i="1" u="none" strike="noStrike" kern="1200" cap="none" spc="0" normalizeH="0" baseline="0" noProof="0">
                          <a:ln>
                            <a:noFill/>
                          </a:ln>
                          <a:solidFill>
                            <a:prstClr val="black"/>
                          </a:solidFill>
                          <a:effectLst/>
                          <a:uLnTx/>
                          <a:uFillTx/>
                          <a:latin typeface="+mn-lt"/>
                          <a:ea typeface="+mn-ea"/>
                          <a:cs typeface="+mn-cs"/>
                        </a:rPr>
                        <a:t>                                    </a:t>
                      </a:r>
                      <a:r>
                        <a:rPr kumimoji="0" lang="en-US" sz="700" b="0" i="1" u="none" strike="noStrike" kern="1200" cap="none" spc="0" normalizeH="0" baseline="0" noProof="0">
                          <a:ln>
                            <a:noFill/>
                          </a:ln>
                          <a:solidFill>
                            <a:prstClr val="black"/>
                          </a:solidFill>
                          <a:effectLst/>
                          <a:uLnTx/>
                          <a:uFillTx/>
                          <a:latin typeface="+mn-lt"/>
                          <a:ea typeface="+mn-ea"/>
                          <a:cs typeface="+mn-cs"/>
                        </a:rPr>
                        <a:t>Cont. Enrolled                      46%                          48%</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US" sz="700" b="0" i="1" u="none" strike="noStrike" kern="1200" cap="none" spc="0" normalizeH="0" baseline="0" noProof="0">
                          <a:ln>
                            <a:noFill/>
                          </a:ln>
                          <a:solidFill>
                            <a:prstClr val="black"/>
                          </a:solidFill>
                          <a:effectLst/>
                          <a:uLnTx/>
                          <a:uFillTx/>
                          <a:latin typeface="+mn-lt"/>
                          <a:ea typeface="+mn-ea"/>
                          <a:cs typeface="+mn-cs"/>
                        </a:rPr>
                        <a:t>                                        </a:t>
                      </a:r>
                      <a:r>
                        <a:rPr kumimoji="0" lang="en-US" sz="700" b="0" i="0" u="none" strike="noStrike" kern="1200" cap="none" spc="0" normalizeH="0" baseline="0" noProof="0">
                          <a:ln>
                            <a:noFill/>
                          </a:ln>
                          <a:solidFill>
                            <a:prstClr val="black"/>
                          </a:solidFill>
                          <a:effectLst/>
                          <a:uLnTx/>
                          <a:uFillTx/>
                          <a:latin typeface="+mn-lt"/>
                          <a:ea typeface="+mn-ea"/>
                          <a:cs typeface="+mn-cs"/>
                        </a:rPr>
                        <a:t>                 </a:t>
                      </a:r>
                      <a:endParaRPr lang="en-US" sz="1000" i="1" baseline="0"/>
                    </a:p>
                  </a:txBody>
                  <a:tcPr/>
                </a:tc>
                <a:tc>
                  <a:txBody>
                    <a:bodyPr/>
                    <a:lstStyle/>
                    <a:p>
                      <a:pPr marL="171450" indent="-171450" algn="l">
                        <a:buFont typeface="Arial" panose="020B0604020202020204" pitchFamily="34" charset="0"/>
                        <a:buChar char="•"/>
                      </a:pPr>
                      <a:r>
                        <a:rPr lang="en-US" sz="1000"/>
                        <a:t>EB, and Special Ed. population groups will receive additional support and intensive interventions in reading, writing, math, science, and social studies.</a:t>
                      </a:r>
                    </a:p>
                    <a:p>
                      <a:pPr marL="171450" indent="-171450" algn="l">
                        <a:buFont typeface="Arial" panose="020B0604020202020204" pitchFamily="34" charset="0"/>
                        <a:buChar char="•"/>
                      </a:pPr>
                      <a:r>
                        <a:rPr lang="en-US" sz="1000"/>
                        <a:t>Set and monitor goals for achievement,  provide interventions.(approaches, meets, masters)</a:t>
                      </a:r>
                    </a:p>
                    <a:p>
                      <a:pPr marL="171450" indent="-171450" algn="l">
                        <a:buFont typeface="Arial" panose="020B0604020202020204" pitchFamily="34" charset="0"/>
                        <a:buChar char="•"/>
                      </a:pPr>
                      <a:r>
                        <a:rPr lang="en-US" sz="1000"/>
                        <a:t>Intentional interventions for EBs for listening speaking, reading, and writing.</a:t>
                      </a:r>
                    </a:p>
                    <a:p>
                      <a:pPr algn="l"/>
                      <a:endParaRPr lang="en-US" sz="1000"/>
                    </a:p>
                  </a:txBody>
                  <a:tcPr anchor="ctr"/>
                </a:tc>
                <a:extLst>
                  <a:ext uri="{0D108BD9-81ED-4DB2-BD59-A6C34878D82A}">
                    <a16:rowId xmlns:a16="http://schemas.microsoft.com/office/drawing/2014/main" val="2587099727"/>
                  </a:ext>
                </a:extLst>
              </a:tr>
            </a:tbl>
          </a:graphicData>
        </a:graphic>
      </p:graphicFrame>
      <p:graphicFrame>
        <p:nvGraphicFramePr>
          <p:cNvPr id="9" name="Table 8">
            <a:extLst>
              <a:ext uri="{FF2B5EF4-FFF2-40B4-BE49-F238E27FC236}">
                <a16:creationId xmlns:a16="http://schemas.microsoft.com/office/drawing/2014/main" id="{125836CD-B141-4124-88E4-8DEC98D8A619}"/>
              </a:ext>
            </a:extLst>
          </p:cNvPr>
          <p:cNvGraphicFramePr>
            <a:graphicFrameLocks noGrp="1"/>
          </p:cNvGraphicFramePr>
          <p:nvPr/>
        </p:nvGraphicFramePr>
        <p:xfrm>
          <a:off x="421105" y="1766848"/>
          <a:ext cx="8909049" cy="335280"/>
        </p:xfrm>
        <a:graphic>
          <a:graphicData uri="http://schemas.openxmlformats.org/drawingml/2006/table">
            <a:tbl>
              <a:tblPr firstRow="1" bandRow="1">
                <a:tableStyleId>{5940675A-B579-460E-94D1-54222C63F5DA}</a:tableStyleId>
              </a:tblPr>
              <a:tblGrid>
                <a:gridCol w="2055874">
                  <a:extLst>
                    <a:ext uri="{9D8B030D-6E8A-4147-A177-3AD203B41FA5}">
                      <a16:colId xmlns:a16="http://schemas.microsoft.com/office/drawing/2014/main" val="3618921763"/>
                    </a:ext>
                  </a:extLst>
                </a:gridCol>
                <a:gridCol w="2123785">
                  <a:extLst>
                    <a:ext uri="{9D8B030D-6E8A-4147-A177-3AD203B41FA5}">
                      <a16:colId xmlns:a16="http://schemas.microsoft.com/office/drawing/2014/main" val="1095880065"/>
                    </a:ext>
                  </a:extLst>
                </a:gridCol>
                <a:gridCol w="3206466">
                  <a:extLst>
                    <a:ext uri="{9D8B030D-6E8A-4147-A177-3AD203B41FA5}">
                      <a16:colId xmlns:a16="http://schemas.microsoft.com/office/drawing/2014/main" val="3635265668"/>
                    </a:ext>
                  </a:extLst>
                </a:gridCol>
                <a:gridCol w="1522924">
                  <a:extLst>
                    <a:ext uri="{9D8B030D-6E8A-4147-A177-3AD203B41FA5}">
                      <a16:colId xmlns:a16="http://schemas.microsoft.com/office/drawing/2014/main" val="508863420"/>
                    </a:ext>
                  </a:extLst>
                </a:gridCol>
              </a:tblGrid>
              <a:tr h="327380">
                <a:tc>
                  <a:txBody>
                    <a:bodyPr/>
                    <a:lstStyle/>
                    <a:p>
                      <a:pPr algn="ctr"/>
                      <a:r>
                        <a:rPr lang="en-US" sz="1600"/>
                        <a:t>Area Reviewed</a:t>
                      </a:r>
                    </a:p>
                  </a:txBody>
                  <a:tcPr/>
                </a:tc>
                <a:tc>
                  <a:txBody>
                    <a:bodyPr/>
                    <a:lstStyle/>
                    <a:p>
                      <a:pPr algn="ctr"/>
                      <a:r>
                        <a:rPr lang="en-US" sz="1600"/>
                        <a:t>Summary of Strengths</a:t>
                      </a:r>
                    </a:p>
                  </a:txBody>
                  <a:tcPr/>
                </a:tc>
                <a:tc>
                  <a:txBody>
                    <a:bodyPr/>
                    <a:lstStyle/>
                    <a:p>
                      <a:pPr algn="ctr"/>
                      <a:r>
                        <a:rPr lang="en-US" sz="1600"/>
                        <a:t>Summary of Needs</a:t>
                      </a:r>
                    </a:p>
                  </a:txBody>
                  <a:tcPr/>
                </a:tc>
                <a:tc>
                  <a:txBody>
                    <a:bodyPr/>
                    <a:lstStyle/>
                    <a:p>
                      <a:pPr algn="ctr"/>
                      <a:r>
                        <a:rPr lang="en-US" sz="1600"/>
                        <a:t>Priorities</a:t>
                      </a:r>
                    </a:p>
                  </a:txBody>
                  <a:tcPr/>
                </a:tc>
                <a:extLst>
                  <a:ext uri="{0D108BD9-81ED-4DB2-BD59-A6C34878D82A}">
                    <a16:rowId xmlns:a16="http://schemas.microsoft.com/office/drawing/2014/main" val="1100313294"/>
                  </a:ext>
                </a:extLst>
              </a:tr>
            </a:tbl>
          </a:graphicData>
        </a:graphic>
      </p:graphicFrame>
    </p:spTree>
    <p:extLst>
      <p:ext uri="{BB962C8B-B14F-4D97-AF65-F5344CB8AC3E}">
        <p14:creationId xmlns:p14="http://schemas.microsoft.com/office/powerpoint/2010/main" val="2627756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1CAE65-3ED8-46B0-A295-E57E39DDDC11}"/>
              </a:ext>
            </a:extLst>
          </p:cNvPr>
          <p:cNvSpPr>
            <a:spLocks noGrp="1"/>
          </p:cNvSpPr>
          <p:nvPr>
            <p:ph type="title"/>
          </p:nvPr>
        </p:nvSpPr>
        <p:spPr>
          <a:xfrm>
            <a:off x="421105" y="413810"/>
            <a:ext cx="9523380" cy="1467713"/>
          </a:xfrm>
        </p:spPr>
        <p:txBody>
          <a:bodyPr>
            <a:normAutofit/>
          </a:bodyPr>
          <a:lstStyle/>
          <a:p>
            <a:r>
              <a:rPr lang="en-US" sz="2700"/>
              <a:t>Liberty Middle School </a:t>
            </a:r>
            <a:br>
              <a:rPr lang="en-US"/>
            </a:br>
            <a:r>
              <a:rPr lang="en-US" sz="3200" b="1"/>
              <a:t>Comprehensive Needs Assessment 2025-2026</a:t>
            </a:r>
            <a:endParaRPr lang="en-US" b="1"/>
          </a:p>
        </p:txBody>
      </p:sp>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11" name="Rectangle 10">
            <a:extLst>
              <a:ext uri="{FF2B5EF4-FFF2-40B4-BE49-F238E27FC236}">
                <a16:creationId xmlns:a16="http://schemas.microsoft.com/office/drawing/2014/main" id="{5B02898D-6BAC-40E3-9DF4-C31A1069ECFB}"/>
              </a:ext>
            </a:extLst>
          </p:cNvPr>
          <p:cNvSpPr/>
          <p:nvPr/>
        </p:nvSpPr>
        <p:spPr>
          <a:xfrm>
            <a:off x="6975996" y="1546783"/>
            <a:ext cx="2518638" cy="646331"/>
          </a:xfrm>
          <a:prstGeom prst="rect">
            <a:avLst/>
          </a:prstGeom>
        </p:spPr>
        <p:txBody>
          <a:bodyPr wrap="non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Arial"/>
                <a:ea typeface="+mn-ea"/>
                <a:cs typeface="Arial"/>
              </a:rPr>
              <a:t>(Data from 2024-2025)</a:t>
            </a:r>
            <a:endParaRPr kumimoji="0" lang="en-US" sz="1800" b="0" i="0" u="none" strike="noStrike" kern="1200" cap="none" spc="0" normalizeH="0" baseline="0" noProof="0">
              <a:ln>
                <a:noFill/>
              </a:ln>
              <a:solidFill>
                <a:prstClr val="black"/>
              </a:solidFill>
              <a:effectLst/>
              <a:uLnTx/>
              <a:uFillTx/>
              <a:latin typeface="Arial"/>
              <a:ea typeface="+mn-lt"/>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 name="Table 3">
            <a:extLst>
              <a:ext uri="{FF2B5EF4-FFF2-40B4-BE49-F238E27FC236}">
                <a16:creationId xmlns:a16="http://schemas.microsoft.com/office/drawing/2014/main" id="{E45C0538-2100-47A0-A638-C885F3B934E3}"/>
              </a:ext>
            </a:extLst>
          </p:cNvPr>
          <p:cNvGraphicFramePr>
            <a:graphicFrameLocks noGrp="1"/>
          </p:cNvGraphicFramePr>
          <p:nvPr>
            <p:extLst>
              <p:ext uri="{D42A27DB-BD31-4B8C-83A1-F6EECF244321}">
                <p14:modId xmlns:p14="http://schemas.microsoft.com/office/powerpoint/2010/main" val="4199527288"/>
              </p:ext>
            </p:extLst>
          </p:nvPr>
        </p:nvGraphicFramePr>
        <p:xfrm>
          <a:off x="113915" y="2380104"/>
          <a:ext cx="9847208" cy="2409610"/>
        </p:xfrm>
        <a:graphic>
          <a:graphicData uri="http://schemas.openxmlformats.org/drawingml/2006/table">
            <a:tbl>
              <a:tblPr firstRow="1" bandRow="1">
                <a:tableStyleId>{5940675A-B579-460E-94D1-54222C63F5DA}</a:tableStyleId>
              </a:tblPr>
              <a:tblGrid>
                <a:gridCol w="2266473">
                  <a:extLst>
                    <a:ext uri="{9D8B030D-6E8A-4147-A177-3AD203B41FA5}">
                      <a16:colId xmlns:a16="http://schemas.microsoft.com/office/drawing/2014/main" val="3352434874"/>
                    </a:ext>
                  </a:extLst>
                </a:gridCol>
                <a:gridCol w="2351678">
                  <a:extLst>
                    <a:ext uri="{9D8B030D-6E8A-4147-A177-3AD203B41FA5}">
                      <a16:colId xmlns:a16="http://schemas.microsoft.com/office/drawing/2014/main" val="3279549463"/>
                    </a:ext>
                  </a:extLst>
                </a:gridCol>
                <a:gridCol w="3561600">
                  <a:extLst>
                    <a:ext uri="{9D8B030D-6E8A-4147-A177-3AD203B41FA5}">
                      <a16:colId xmlns:a16="http://schemas.microsoft.com/office/drawing/2014/main" val="4276653405"/>
                    </a:ext>
                  </a:extLst>
                </a:gridCol>
                <a:gridCol w="1667457">
                  <a:extLst>
                    <a:ext uri="{9D8B030D-6E8A-4147-A177-3AD203B41FA5}">
                      <a16:colId xmlns:a16="http://schemas.microsoft.com/office/drawing/2014/main" val="2699801921"/>
                    </a:ext>
                  </a:extLst>
                </a:gridCol>
              </a:tblGrid>
              <a:tr h="2409610">
                <a:tc>
                  <a:txBody>
                    <a:bodyPr/>
                    <a:lstStyle/>
                    <a:p>
                      <a:pPr algn="ctr"/>
                      <a:endParaRPr lang="en-US" sz="1600"/>
                    </a:p>
                    <a:p>
                      <a:pPr algn="ctr"/>
                      <a:r>
                        <a:rPr lang="en-US" sz="1600"/>
                        <a:t>Distinctions</a:t>
                      </a:r>
                    </a:p>
                  </a:txBody>
                  <a:tcPr/>
                </a:tc>
                <a:tc>
                  <a:txBody>
                    <a:bodyPr/>
                    <a:lstStyle/>
                    <a:p>
                      <a:pPr algn="l"/>
                      <a:r>
                        <a:rPr lang="en-US" sz="1000"/>
                        <a:t>Campus Distinctions (6)</a:t>
                      </a:r>
                    </a:p>
                    <a:p>
                      <a:pPr marL="171450" indent="-171450" algn="l">
                        <a:buFont typeface="Arial" panose="020B0604020202020204" pitchFamily="34" charset="0"/>
                        <a:buChar char="•"/>
                      </a:pPr>
                      <a:r>
                        <a:rPr lang="en-US" sz="1000"/>
                        <a:t>ELA/Reading</a:t>
                      </a:r>
                      <a:r>
                        <a:rPr lang="en-US" sz="1000" baseline="0"/>
                        <a:t> </a:t>
                      </a:r>
                    </a:p>
                    <a:p>
                      <a:pPr marL="171450" indent="-171450" algn="l">
                        <a:buFont typeface="Arial" panose="020B0604020202020204" pitchFamily="34" charset="0"/>
                        <a:buChar char="•"/>
                      </a:pPr>
                      <a:r>
                        <a:rPr lang="en-US" sz="1000" baseline="0"/>
                        <a:t>Mathematics</a:t>
                      </a:r>
                    </a:p>
                    <a:p>
                      <a:pPr marL="171450" indent="-171450" algn="l">
                        <a:buFont typeface="Arial" panose="020B0604020202020204" pitchFamily="34" charset="0"/>
                        <a:buChar char="•"/>
                      </a:pPr>
                      <a:r>
                        <a:rPr lang="en-US" sz="1000" baseline="0"/>
                        <a:t>Science</a:t>
                      </a:r>
                    </a:p>
                    <a:p>
                      <a:pPr marL="171450" indent="-171450" algn="l">
                        <a:buFont typeface="Arial" panose="020B0604020202020204" pitchFamily="34" charset="0"/>
                        <a:buChar char="•"/>
                      </a:pPr>
                      <a:r>
                        <a:rPr lang="en-US" sz="1000" baseline="0"/>
                        <a:t>Social Studies</a:t>
                      </a:r>
                    </a:p>
                    <a:p>
                      <a:pPr marL="171450" indent="-171450" algn="l">
                        <a:buFont typeface="Arial" panose="020B0604020202020204" pitchFamily="34" charset="0"/>
                        <a:buChar char="•"/>
                      </a:pPr>
                      <a:r>
                        <a:rPr lang="en-US" sz="1000" baseline="0"/>
                        <a:t>Comparative Closing the Gaps</a:t>
                      </a:r>
                    </a:p>
                    <a:p>
                      <a:pPr marL="171450" indent="-171450" algn="l">
                        <a:buFont typeface="Arial" panose="020B0604020202020204" pitchFamily="34" charset="0"/>
                        <a:buChar char="•"/>
                      </a:pPr>
                      <a:r>
                        <a:rPr lang="en-US" sz="1000" baseline="0"/>
                        <a:t>Postsecondary Readiness</a:t>
                      </a:r>
                      <a:endParaRPr lang="en-US" sz="1000"/>
                    </a:p>
                  </a:txBody>
                  <a:tcPr/>
                </a:tc>
                <a:tc>
                  <a:txBody>
                    <a:bodyPr/>
                    <a:lstStyle/>
                    <a:p>
                      <a:pPr marL="0" indent="0" algn="l">
                        <a:buFont typeface="Arial" panose="020B0604020202020204" pitchFamily="34" charset="0"/>
                        <a:buNone/>
                      </a:pPr>
                      <a:r>
                        <a:rPr lang="en-US" sz="1000" u="sng" baseline="0"/>
                        <a:t>Not Earned (1)</a:t>
                      </a:r>
                    </a:p>
                    <a:p>
                      <a:pPr marL="171450" indent="-171450" algn="l">
                        <a:buFont typeface="Arial" panose="020B0604020202020204" pitchFamily="34" charset="0"/>
                        <a:buChar char="•"/>
                      </a:pPr>
                      <a:r>
                        <a:rPr lang="en-US" sz="1000" u="none" baseline="0"/>
                        <a:t>Academic Growth</a:t>
                      </a:r>
                    </a:p>
                  </a:txBody>
                  <a:tcPr/>
                </a:tc>
                <a:tc>
                  <a:txBody>
                    <a:bodyPr/>
                    <a:lstStyle/>
                    <a:p>
                      <a:pPr marL="171450" indent="-171450" algn="l">
                        <a:buFont typeface="Arial" panose="020B0604020202020204" pitchFamily="34" charset="0"/>
                        <a:buChar char="•"/>
                      </a:pPr>
                      <a:r>
                        <a:rPr lang="en-US" sz="900"/>
                        <a:t>Provide Professional development to ensure teachers</a:t>
                      </a:r>
                      <a:r>
                        <a:rPr lang="en-US" sz="900" baseline="0"/>
                        <a:t> understand the level of rigor on the state assessment for their content.</a:t>
                      </a:r>
                    </a:p>
                    <a:p>
                      <a:pPr marL="171450" indent="-171450" algn="l">
                        <a:buFont typeface="Arial" panose="020B0604020202020204" pitchFamily="34" charset="0"/>
                        <a:buChar char="•"/>
                      </a:pPr>
                      <a:r>
                        <a:rPr lang="en-US" sz="900" baseline="0"/>
                        <a:t>Utilize strategies of the Common Instructional Framework</a:t>
                      </a:r>
                    </a:p>
                    <a:p>
                      <a:pPr marL="171450" indent="-171450" algn="l">
                        <a:buFont typeface="Arial" panose="020B0604020202020204" pitchFamily="34" charset="0"/>
                        <a:buChar char="•"/>
                      </a:pPr>
                      <a:r>
                        <a:rPr lang="en-US" sz="900" baseline="0"/>
                        <a:t>Assess and Monitor frequently through common formative assessments</a:t>
                      </a:r>
                    </a:p>
                    <a:p>
                      <a:pPr marL="171450" indent="-171450" algn="l">
                        <a:buFont typeface="Arial" panose="020B0604020202020204" pitchFamily="34" charset="0"/>
                        <a:buChar char="•"/>
                      </a:pPr>
                      <a:r>
                        <a:rPr lang="en-US" sz="900" baseline="0"/>
                        <a:t>Consistent progress monitoring</a:t>
                      </a:r>
                      <a:endParaRPr lang="en-US" sz="900"/>
                    </a:p>
                  </a:txBody>
                  <a:tcPr/>
                </a:tc>
                <a:extLst>
                  <a:ext uri="{0D108BD9-81ED-4DB2-BD59-A6C34878D82A}">
                    <a16:rowId xmlns:a16="http://schemas.microsoft.com/office/drawing/2014/main" val="2295611270"/>
                  </a:ext>
                </a:extLst>
              </a:tr>
            </a:tbl>
          </a:graphicData>
        </a:graphic>
      </p:graphicFrame>
      <p:graphicFrame>
        <p:nvGraphicFramePr>
          <p:cNvPr id="6" name="Table 5">
            <a:extLst>
              <a:ext uri="{FF2B5EF4-FFF2-40B4-BE49-F238E27FC236}">
                <a16:creationId xmlns:a16="http://schemas.microsoft.com/office/drawing/2014/main" id="{37C77213-1AB4-4A0F-956D-33DB9E54BD71}"/>
              </a:ext>
            </a:extLst>
          </p:cNvPr>
          <p:cNvGraphicFramePr>
            <a:graphicFrameLocks noGrp="1"/>
          </p:cNvGraphicFramePr>
          <p:nvPr/>
        </p:nvGraphicFramePr>
        <p:xfrm>
          <a:off x="136976" y="2068513"/>
          <a:ext cx="9763965" cy="335280"/>
        </p:xfrm>
        <a:graphic>
          <a:graphicData uri="http://schemas.openxmlformats.org/drawingml/2006/table">
            <a:tbl>
              <a:tblPr firstRow="1" bandRow="1">
                <a:tableStyleId>{5940675A-B579-460E-94D1-54222C63F5DA}</a:tableStyleId>
              </a:tblPr>
              <a:tblGrid>
                <a:gridCol w="2253157">
                  <a:extLst>
                    <a:ext uri="{9D8B030D-6E8A-4147-A177-3AD203B41FA5}">
                      <a16:colId xmlns:a16="http://schemas.microsoft.com/office/drawing/2014/main" val="3716684632"/>
                    </a:ext>
                  </a:extLst>
                </a:gridCol>
                <a:gridCol w="2327584">
                  <a:extLst>
                    <a:ext uri="{9D8B030D-6E8A-4147-A177-3AD203B41FA5}">
                      <a16:colId xmlns:a16="http://schemas.microsoft.com/office/drawing/2014/main" val="3846483848"/>
                    </a:ext>
                  </a:extLst>
                </a:gridCol>
                <a:gridCol w="3514160">
                  <a:extLst>
                    <a:ext uri="{9D8B030D-6E8A-4147-A177-3AD203B41FA5}">
                      <a16:colId xmlns:a16="http://schemas.microsoft.com/office/drawing/2014/main" val="286658083"/>
                    </a:ext>
                  </a:extLst>
                </a:gridCol>
                <a:gridCol w="1669064">
                  <a:extLst>
                    <a:ext uri="{9D8B030D-6E8A-4147-A177-3AD203B41FA5}">
                      <a16:colId xmlns:a16="http://schemas.microsoft.com/office/drawing/2014/main" val="4105485874"/>
                    </a:ext>
                  </a:extLst>
                </a:gridCol>
              </a:tblGrid>
              <a:tr h="327380">
                <a:tc>
                  <a:txBody>
                    <a:bodyPr/>
                    <a:lstStyle/>
                    <a:p>
                      <a:pPr algn="ctr"/>
                      <a:r>
                        <a:rPr lang="en-US" sz="1600"/>
                        <a:t>Area Reviewed</a:t>
                      </a:r>
                    </a:p>
                  </a:txBody>
                  <a:tcPr/>
                </a:tc>
                <a:tc>
                  <a:txBody>
                    <a:bodyPr/>
                    <a:lstStyle/>
                    <a:p>
                      <a:pPr algn="ctr"/>
                      <a:r>
                        <a:rPr lang="en-US" sz="1600"/>
                        <a:t>Summary of Strengths</a:t>
                      </a:r>
                    </a:p>
                  </a:txBody>
                  <a:tcPr/>
                </a:tc>
                <a:tc>
                  <a:txBody>
                    <a:bodyPr/>
                    <a:lstStyle/>
                    <a:p>
                      <a:pPr algn="ctr"/>
                      <a:r>
                        <a:rPr lang="en-US" sz="1600"/>
                        <a:t>Summary of Needs</a:t>
                      </a:r>
                    </a:p>
                  </a:txBody>
                  <a:tcPr/>
                </a:tc>
                <a:tc>
                  <a:txBody>
                    <a:bodyPr/>
                    <a:lstStyle/>
                    <a:p>
                      <a:pPr algn="ctr"/>
                      <a:r>
                        <a:rPr lang="en-US" sz="1600"/>
                        <a:t>Priorities</a:t>
                      </a:r>
                    </a:p>
                  </a:txBody>
                  <a:tcPr/>
                </a:tc>
                <a:extLst>
                  <a:ext uri="{0D108BD9-81ED-4DB2-BD59-A6C34878D82A}">
                    <a16:rowId xmlns:a16="http://schemas.microsoft.com/office/drawing/2014/main" val="2872701214"/>
                  </a:ext>
                </a:extLst>
              </a:tr>
            </a:tbl>
          </a:graphicData>
        </a:graphic>
      </p:graphicFrame>
    </p:spTree>
    <p:extLst>
      <p:ext uri="{BB962C8B-B14F-4D97-AF65-F5344CB8AC3E}">
        <p14:creationId xmlns:p14="http://schemas.microsoft.com/office/powerpoint/2010/main" val="1258287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1CAE65-3ED8-46B0-A295-E57E39DDDC11}"/>
              </a:ext>
            </a:extLst>
          </p:cNvPr>
          <p:cNvSpPr>
            <a:spLocks noGrp="1"/>
          </p:cNvSpPr>
          <p:nvPr>
            <p:ph type="title"/>
          </p:nvPr>
        </p:nvSpPr>
        <p:spPr>
          <a:xfrm>
            <a:off x="421105" y="413810"/>
            <a:ext cx="9523380" cy="1502305"/>
          </a:xfrm>
        </p:spPr>
        <p:txBody>
          <a:bodyPr>
            <a:normAutofit/>
          </a:bodyPr>
          <a:lstStyle/>
          <a:p>
            <a:r>
              <a:rPr lang="en-US" sz="2700">
                <a:latin typeface="Arial"/>
                <a:cs typeface="Arial"/>
              </a:rPr>
              <a:t>Liberty Middle School </a:t>
            </a:r>
            <a:br>
              <a:rPr lang="en-US" sz="4800"/>
            </a:br>
            <a:r>
              <a:rPr lang="en-US" sz="3200" b="1">
                <a:latin typeface="Arial"/>
                <a:cs typeface="Arial"/>
              </a:rPr>
              <a:t>Comprehensive Needs Assessment 2025-2026</a:t>
            </a:r>
            <a:endParaRPr lang="en-US" b="1"/>
          </a:p>
        </p:txBody>
      </p:sp>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graphicFrame>
        <p:nvGraphicFramePr>
          <p:cNvPr id="9" name="Table 8">
            <a:extLst>
              <a:ext uri="{FF2B5EF4-FFF2-40B4-BE49-F238E27FC236}">
                <a16:creationId xmlns:a16="http://schemas.microsoft.com/office/drawing/2014/main" id="{63B0EFEA-CD0B-4C76-9C52-10FF21929DE2}"/>
              </a:ext>
            </a:extLst>
          </p:cNvPr>
          <p:cNvGraphicFramePr>
            <a:graphicFrameLocks noGrp="1"/>
          </p:cNvGraphicFramePr>
          <p:nvPr/>
        </p:nvGraphicFramePr>
        <p:xfrm>
          <a:off x="251005" y="2034601"/>
          <a:ext cx="9115880" cy="4773778"/>
        </p:xfrm>
        <a:graphic>
          <a:graphicData uri="http://schemas.openxmlformats.org/drawingml/2006/table">
            <a:tbl>
              <a:tblPr firstRow="1" bandRow="1">
                <a:tableStyleId>{5940675A-B579-460E-94D1-54222C63F5DA}</a:tableStyleId>
              </a:tblPr>
              <a:tblGrid>
                <a:gridCol w="3080015">
                  <a:extLst>
                    <a:ext uri="{9D8B030D-6E8A-4147-A177-3AD203B41FA5}">
                      <a16:colId xmlns:a16="http://schemas.microsoft.com/office/drawing/2014/main" val="3926307766"/>
                    </a:ext>
                  </a:extLst>
                </a:gridCol>
                <a:gridCol w="1834992">
                  <a:extLst>
                    <a:ext uri="{9D8B030D-6E8A-4147-A177-3AD203B41FA5}">
                      <a16:colId xmlns:a16="http://schemas.microsoft.com/office/drawing/2014/main" val="42897280"/>
                    </a:ext>
                  </a:extLst>
                </a:gridCol>
                <a:gridCol w="2188918">
                  <a:extLst>
                    <a:ext uri="{9D8B030D-6E8A-4147-A177-3AD203B41FA5}">
                      <a16:colId xmlns:a16="http://schemas.microsoft.com/office/drawing/2014/main" val="2546185293"/>
                    </a:ext>
                  </a:extLst>
                </a:gridCol>
                <a:gridCol w="2011955">
                  <a:extLst>
                    <a:ext uri="{9D8B030D-6E8A-4147-A177-3AD203B41FA5}">
                      <a16:colId xmlns:a16="http://schemas.microsoft.com/office/drawing/2014/main" val="3144047283"/>
                    </a:ext>
                  </a:extLst>
                </a:gridCol>
              </a:tblGrid>
              <a:tr h="564845">
                <a:tc>
                  <a:txBody>
                    <a:bodyPr/>
                    <a:lstStyle/>
                    <a:p>
                      <a:pPr algn="ctr"/>
                      <a:r>
                        <a:rPr lang="en-US" sz="1600"/>
                        <a:t>Area Reviewed</a:t>
                      </a:r>
                    </a:p>
                  </a:txBody>
                  <a:tcPr/>
                </a:tc>
                <a:tc>
                  <a:txBody>
                    <a:bodyPr/>
                    <a:lstStyle/>
                    <a:p>
                      <a:pPr algn="ctr"/>
                      <a:r>
                        <a:rPr lang="en-US" sz="1600"/>
                        <a:t>Summary of Strengths</a:t>
                      </a:r>
                    </a:p>
                  </a:txBody>
                  <a:tcPr/>
                </a:tc>
                <a:tc>
                  <a:txBody>
                    <a:bodyPr/>
                    <a:lstStyle/>
                    <a:p>
                      <a:pPr algn="ctr"/>
                      <a:r>
                        <a:rPr lang="en-US" sz="1600"/>
                        <a:t>Summary of Needs</a:t>
                      </a:r>
                    </a:p>
                  </a:txBody>
                  <a:tcPr/>
                </a:tc>
                <a:tc>
                  <a:txBody>
                    <a:bodyPr/>
                    <a:lstStyle/>
                    <a:p>
                      <a:pPr algn="ctr"/>
                      <a:r>
                        <a:rPr lang="en-US" sz="1600"/>
                        <a:t>Priorities</a:t>
                      </a:r>
                    </a:p>
                  </a:txBody>
                  <a:tcPr/>
                </a:tc>
                <a:extLst>
                  <a:ext uri="{0D108BD9-81ED-4DB2-BD59-A6C34878D82A}">
                    <a16:rowId xmlns:a16="http://schemas.microsoft.com/office/drawing/2014/main" val="1568919670"/>
                  </a:ext>
                </a:extLst>
              </a:tr>
              <a:tr h="981046">
                <a:tc>
                  <a:txBody>
                    <a:bodyPr/>
                    <a:lstStyle/>
                    <a:p>
                      <a:pPr algn="ctr"/>
                      <a:r>
                        <a:rPr lang="en-US" sz="1600"/>
                        <a:t>Family and Community Involvement</a:t>
                      </a:r>
                    </a:p>
                  </a:txBody>
                  <a:tcPr/>
                </a:tc>
                <a:tc>
                  <a:txBody>
                    <a:bodyPr/>
                    <a:lstStyle/>
                    <a:p>
                      <a:pPr marL="171450" indent="-171450" algn="l">
                        <a:buFont typeface="Arial" panose="020B0604020202020204" pitchFamily="34" charset="0"/>
                        <a:buChar char="•"/>
                      </a:pPr>
                      <a:r>
                        <a:rPr lang="en-US" sz="1000" b="0" u="none" baseline="0"/>
                        <a:t>Communication in both English  and Spanish</a:t>
                      </a:r>
                    </a:p>
                    <a:p>
                      <a:pPr marL="171450" indent="-171450" algn="l">
                        <a:buFont typeface="Arial" panose="020B0604020202020204" pitchFamily="34" charset="0"/>
                        <a:buChar char="•"/>
                      </a:pPr>
                      <a:r>
                        <a:rPr lang="en-US" sz="1000" b="0" u="none" baseline="0"/>
                        <a:t>Parent Liaison campus level</a:t>
                      </a:r>
                    </a:p>
                    <a:p>
                      <a:pPr marL="171450" indent="-171450" algn="l">
                        <a:buFont typeface="Arial" panose="020B0604020202020204" pitchFamily="34" charset="0"/>
                        <a:buChar char="•"/>
                      </a:pPr>
                      <a:r>
                        <a:rPr lang="en-US" sz="1000" b="0" u="none" baseline="0"/>
                        <a:t>Parent Volunteers</a:t>
                      </a:r>
                    </a:p>
                    <a:p>
                      <a:pPr marL="171450" indent="-171450" algn="l">
                        <a:buFont typeface="Arial" panose="020B0604020202020204" pitchFamily="34" charset="0"/>
                        <a:buChar char="•"/>
                      </a:pPr>
                      <a:r>
                        <a:rPr lang="en-US" sz="1000" b="0" u="none" baseline="0"/>
                        <a:t>Business Partnerships</a:t>
                      </a:r>
                    </a:p>
                  </a:txBody>
                  <a:tcPr/>
                </a:tc>
                <a:tc>
                  <a:txBody>
                    <a:bodyPr/>
                    <a:lstStyle/>
                    <a:p>
                      <a:pPr marL="171450" indent="-171450" algn="l">
                        <a:buFont typeface="Arial" panose="020B0604020202020204" pitchFamily="34" charset="0"/>
                        <a:buChar char="•"/>
                      </a:pPr>
                      <a:r>
                        <a:rPr lang="en-US" sz="1000" b="0"/>
                        <a:t>Secondary</a:t>
                      </a:r>
                      <a:r>
                        <a:rPr lang="en-US" sz="1000" b="0" baseline="0"/>
                        <a:t> parent involvement is low</a:t>
                      </a:r>
                    </a:p>
                    <a:p>
                      <a:pPr marL="171450" indent="-171450" algn="l">
                        <a:buFont typeface="Arial" panose="020B0604020202020204" pitchFamily="34" charset="0"/>
                        <a:buChar char="•"/>
                      </a:pPr>
                      <a:r>
                        <a:rPr lang="en-US" sz="1000" b="0" baseline="0"/>
                        <a:t>Low Average of parents with high school diplomas and/or postsecondary education</a:t>
                      </a:r>
                    </a:p>
                  </a:txBody>
                  <a:tcPr/>
                </a:tc>
                <a:tc>
                  <a:txBody>
                    <a:bodyPr/>
                    <a:lstStyle/>
                    <a:p>
                      <a:pPr marL="171450" indent="-171450" algn="l">
                        <a:buFont typeface="Arial" panose="020B0604020202020204" pitchFamily="34" charset="0"/>
                        <a:buChar char="•"/>
                      </a:pPr>
                      <a:r>
                        <a:rPr lang="en-US" sz="1000"/>
                        <a:t>Create opportunities for parents to receive postsecondary training/education</a:t>
                      </a:r>
                    </a:p>
                    <a:p>
                      <a:pPr marL="171450" indent="-171450" algn="l">
                        <a:buFont typeface="Arial" panose="020B0604020202020204" pitchFamily="34" charset="0"/>
                        <a:buChar char="•"/>
                      </a:pPr>
                      <a:r>
                        <a:rPr lang="en-US" sz="1000"/>
                        <a:t>Create opportunities</a:t>
                      </a:r>
                      <a:r>
                        <a:rPr lang="en-US" sz="1000" baseline="0"/>
                        <a:t> for parents to attend and become involved with the Parent Advisory Council (PAC)</a:t>
                      </a:r>
                      <a:endParaRPr lang="en-US" sz="1000"/>
                    </a:p>
                  </a:txBody>
                  <a:tcPr/>
                </a:tc>
                <a:extLst>
                  <a:ext uri="{0D108BD9-81ED-4DB2-BD59-A6C34878D82A}">
                    <a16:rowId xmlns:a16="http://schemas.microsoft.com/office/drawing/2014/main" val="256868202"/>
                  </a:ext>
                </a:extLst>
              </a:tr>
              <a:tr h="785573">
                <a:tc>
                  <a:txBody>
                    <a:bodyPr/>
                    <a:lstStyle/>
                    <a:p>
                      <a:pPr algn="ctr"/>
                      <a:r>
                        <a:rPr lang="en-US" sz="1600"/>
                        <a:t>Technology</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Availability of technology resources for students and teachers, and staff. 	</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b="0" i="0" u="none" strike="noStrike" kern="1200" baseline="0">
                          <a:solidFill>
                            <a:schemeClr val="tx1"/>
                          </a:solidFill>
                          <a:latin typeface="+mn-lt"/>
                          <a:ea typeface="+mn-ea"/>
                          <a:cs typeface="+mn-cs"/>
                        </a:rPr>
                        <a:t>Integration of technology in instruction</a:t>
                      </a:r>
                      <a:r>
                        <a:rPr lang="en-US" sz="1600" b="0" i="0" u="none" strike="noStrike" kern="1200" baseline="0">
                          <a:solidFill>
                            <a:schemeClr val="tx1"/>
                          </a:solidFill>
                          <a:latin typeface="+mn-lt"/>
                          <a:ea typeface="+mn-ea"/>
                          <a:cs typeface="+mn-cs"/>
                        </a:rPr>
                        <a:t> </a:t>
                      </a:r>
                      <a:r>
                        <a:rPr lang="en-US" sz="900" b="0" i="0" u="none" strike="noStrike" kern="1200" baseline="0">
                          <a:solidFill>
                            <a:schemeClr val="tx1"/>
                          </a:solidFill>
                          <a:latin typeface="+mn-lt"/>
                          <a:ea typeface="+mn-ea"/>
                          <a:cs typeface="+mn-cs"/>
                        </a:rPr>
                        <a:t>and update the infrastructure, increase the use of student technology for instructional rigor.</a:t>
                      </a:r>
                      <a:endParaRPr lang="en-US" sz="1600" b="0" i="0" u="none" strike="noStrike" kern="1200" baseline="0">
                        <a:solidFill>
                          <a:schemeClr val="tx1"/>
                        </a:solidFill>
                        <a:latin typeface="+mn-lt"/>
                        <a:ea typeface="+mn-ea"/>
                        <a:cs typeface="+mn-cs"/>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i="0" u="none" strike="noStrike" kern="1200" baseline="0">
                          <a:solidFill>
                            <a:schemeClr val="tx1"/>
                          </a:solidFill>
                          <a:latin typeface="+mn-lt"/>
                          <a:ea typeface="+mn-ea"/>
                          <a:cs typeface="+mn-cs"/>
                        </a:rPr>
                        <a:t>Provide training on the implementation of technology integration; increase on-line resource use 	</a:t>
                      </a:r>
                    </a:p>
                  </a:txBody>
                  <a:tcPr/>
                </a:tc>
                <a:extLst>
                  <a:ext uri="{0D108BD9-81ED-4DB2-BD59-A6C34878D82A}">
                    <a16:rowId xmlns:a16="http://schemas.microsoft.com/office/drawing/2014/main" val="1989504624"/>
                  </a:ext>
                </a:extLst>
              </a:tr>
              <a:tr h="1278332">
                <a:tc>
                  <a:txBody>
                    <a:bodyPr/>
                    <a:lstStyle/>
                    <a:p>
                      <a:pPr algn="ctr"/>
                      <a:r>
                        <a:rPr lang="en-US" sz="1600"/>
                        <a:t>School Culture and Climate</a:t>
                      </a:r>
                    </a:p>
                  </a:txBody>
                  <a:tcPr/>
                </a:tc>
                <a:tc>
                  <a:txBody>
                    <a:bodyPr/>
                    <a:lstStyle/>
                    <a:p>
                      <a:pPr marL="171450" indent="-171450" algn="l">
                        <a:buFont typeface="Arial" charset="0"/>
                        <a:buChar char="•"/>
                      </a:pPr>
                      <a:r>
                        <a:rPr lang="en-US" sz="1000" baseline="0"/>
                        <a:t>Collaborative Learning </a:t>
                      </a:r>
                    </a:p>
                    <a:p>
                      <a:pPr marL="0" indent="0" algn="l">
                        <a:buFont typeface="Arial" charset="0"/>
                        <a:buNone/>
                      </a:pPr>
                      <a:r>
                        <a:rPr lang="en-US" sz="1000" baseline="0"/>
                        <a:t>       Communities with common    </a:t>
                      </a:r>
                    </a:p>
                    <a:p>
                      <a:pPr marL="0" indent="0" algn="l">
                        <a:buFont typeface="Arial" charset="0"/>
                        <a:buNone/>
                      </a:pPr>
                      <a:r>
                        <a:rPr lang="en-US" sz="1000" baseline="0"/>
                        <a:t>        planning periods</a:t>
                      </a:r>
                    </a:p>
                    <a:p>
                      <a:pPr marL="171450" indent="-171450" algn="l">
                        <a:buFont typeface="Arial" panose="020B0604020202020204" pitchFamily="34" charset="0"/>
                        <a:buChar char="•"/>
                      </a:pPr>
                      <a:r>
                        <a:rPr lang="en-US" sz="1000" baseline="0"/>
                        <a:t>Customer Service</a:t>
                      </a:r>
                    </a:p>
                    <a:p>
                      <a:pPr marL="171450" indent="-171450" algn="l">
                        <a:buFont typeface="Arial" panose="020B0604020202020204" pitchFamily="34" charset="0"/>
                        <a:buChar char="•"/>
                      </a:pPr>
                      <a:r>
                        <a:rPr lang="en-US" sz="1000" baseline="0"/>
                        <a:t>College for All Culture</a:t>
                      </a:r>
                    </a:p>
                    <a:p>
                      <a:pPr marL="171450" indent="-171450" algn="l">
                        <a:buFont typeface="Arial" panose="020B0604020202020204" pitchFamily="34" charset="0"/>
                        <a:buChar char="•"/>
                      </a:pPr>
                      <a:r>
                        <a:rPr lang="en-US" sz="1000" baseline="0"/>
                        <a:t>Safe and Civil Schools Initiative</a:t>
                      </a:r>
                    </a:p>
                    <a:p>
                      <a:pPr marL="171450" indent="-171450" algn="l">
                        <a:buFont typeface="Arial" panose="020B0604020202020204" pitchFamily="34" charset="0"/>
                        <a:buChar char="•"/>
                      </a:pPr>
                      <a:r>
                        <a:rPr lang="en-US" sz="1000" baseline="0"/>
                        <a:t>ARP- Attendance Recovery Program (37% recovery)</a:t>
                      </a:r>
                      <a:endParaRPr lang="en-US" sz="1000"/>
                    </a:p>
                  </a:txBody>
                  <a:tcPr/>
                </a:tc>
                <a:tc>
                  <a:txBody>
                    <a:bodyPr/>
                    <a:lstStyle/>
                    <a:p>
                      <a:pPr marL="171450" indent="-171450" algn="l">
                        <a:buFont typeface="Arial" charset="0"/>
                        <a:buChar char="•"/>
                      </a:pPr>
                      <a:r>
                        <a:rPr lang="en-US" sz="1000"/>
                        <a:t>Student</a:t>
                      </a:r>
                      <a:r>
                        <a:rPr lang="en-US" sz="1000" baseline="0"/>
                        <a:t> attendance </a:t>
                      </a:r>
                    </a:p>
                    <a:p>
                      <a:pPr marL="171450" indent="-171450" algn="l">
                        <a:buFont typeface="Arial" charset="0"/>
                        <a:buChar char="•"/>
                      </a:pPr>
                      <a:r>
                        <a:rPr lang="en-US" sz="1000" baseline="0"/>
                        <a:t>Chronic Absences</a:t>
                      </a:r>
                    </a:p>
                    <a:p>
                      <a:pPr marL="171450" indent="-171450" algn="l">
                        <a:buFont typeface="Arial" charset="0"/>
                        <a:buChar char="•"/>
                      </a:pPr>
                      <a:r>
                        <a:rPr lang="en-US" sz="1000" baseline="0"/>
                        <a:t>PD</a:t>
                      </a:r>
                    </a:p>
                    <a:p>
                      <a:pPr marL="171450" indent="-171450" algn="l">
                        <a:buFont typeface="Arial" charset="0"/>
                        <a:buChar char="•"/>
                      </a:pPr>
                      <a:r>
                        <a:rPr lang="en-US" sz="1000" baseline="0"/>
                        <a:t>Culture Survey</a:t>
                      </a:r>
                    </a:p>
                    <a:p>
                      <a:pPr marL="171450" indent="-171450" algn="l">
                        <a:buFont typeface="Arial" charset="0"/>
                        <a:buChar char="•"/>
                      </a:pPr>
                      <a:r>
                        <a:rPr lang="en-US" sz="1000" baseline="0"/>
                        <a:t>Revisit Vision statement</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t>Build public relations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t>Improve student retention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t>Use Attendance Recovery</a:t>
                      </a:r>
                      <a:r>
                        <a:rPr lang="en-US" sz="1000" baseline="0"/>
                        <a:t> Program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a:t>Mentor students with high absenteeism</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a:t>Increase Social Media presence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a:t>Celebrating student progress, achievement, and attendance</a:t>
                      </a:r>
                      <a:endParaRPr lang="en-US" sz="1000"/>
                    </a:p>
                  </a:txBody>
                  <a:tcPr/>
                </a:tc>
                <a:extLst>
                  <a:ext uri="{0D108BD9-81ED-4DB2-BD59-A6C34878D82A}">
                    <a16:rowId xmlns:a16="http://schemas.microsoft.com/office/drawing/2014/main" val="3926250575"/>
                  </a:ext>
                </a:extLst>
              </a:tr>
              <a:tr h="635405">
                <a:tc>
                  <a:txBody>
                    <a:bodyPr/>
                    <a:lstStyle/>
                    <a:p>
                      <a:pPr algn="ctr"/>
                      <a:r>
                        <a:rPr lang="en-US" sz="1600"/>
                        <a:t>Staff</a:t>
                      </a:r>
                      <a:r>
                        <a:rPr lang="en-US" sz="1600" baseline="0"/>
                        <a:t> Quality, Recruitment, and Retention</a:t>
                      </a:r>
                      <a:endParaRPr lang="en-US" sz="1600"/>
                    </a:p>
                  </a:txBody>
                  <a:tcPr/>
                </a:tc>
                <a:tc>
                  <a:txBody>
                    <a:bodyPr/>
                    <a:lstStyle/>
                    <a:p>
                      <a:pPr marL="171450" indent="-171450" algn="l">
                        <a:buFont typeface="Arial" panose="020B0604020202020204" pitchFamily="34" charset="0"/>
                        <a:buChar char="•"/>
                      </a:pPr>
                      <a:r>
                        <a:rPr lang="en-US" sz="1000"/>
                        <a:t>Highly</a:t>
                      </a:r>
                      <a:r>
                        <a:rPr lang="en-US" sz="1000" baseline="0"/>
                        <a:t> Qualified Staff</a:t>
                      </a:r>
                    </a:p>
                    <a:p>
                      <a:pPr marL="171450" indent="-171450" algn="l">
                        <a:buFont typeface="Arial" panose="020B0604020202020204" pitchFamily="34" charset="0"/>
                        <a:buChar char="•"/>
                      </a:pPr>
                      <a:r>
                        <a:rPr lang="en-US" sz="1000" baseline="0"/>
                        <a:t>TTESS Evaluation Tool</a:t>
                      </a:r>
                    </a:p>
                    <a:p>
                      <a:pPr marL="171450" indent="-171450" algn="l">
                        <a:buFont typeface="Arial" panose="020B0604020202020204" pitchFamily="34" charset="0"/>
                        <a:buChar char="•"/>
                      </a:pPr>
                      <a:r>
                        <a:rPr lang="en-US" sz="1000" baseline="0"/>
                        <a:t>High retention rate</a:t>
                      </a:r>
                      <a:endParaRPr lang="en-US" sz="1000"/>
                    </a:p>
                  </a:txBody>
                  <a:tcPr/>
                </a:tc>
                <a:tc>
                  <a:txBody>
                    <a:bodyPr/>
                    <a:lstStyle/>
                    <a:p>
                      <a:pPr marL="171450" indent="-171450" algn="l">
                        <a:buFont typeface="Arial" panose="020B0604020202020204" pitchFamily="34" charset="0"/>
                        <a:buChar char="•"/>
                      </a:pPr>
                      <a:endParaRPr lang="en-US" sz="1000" b="1"/>
                    </a:p>
                  </a:txBody>
                  <a:tcPr/>
                </a:tc>
                <a:tc>
                  <a:txBody>
                    <a:bodyPr/>
                    <a:lstStyle/>
                    <a:p>
                      <a:pPr marL="171450" indent="-171450" algn="l">
                        <a:buFont typeface="Arial" panose="020B0604020202020204" pitchFamily="34" charset="0"/>
                        <a:buChar char="•"/>
                      </a:pPr>
                      <a:endParaRPr lang="en-US" sz="1000"/>
                    </a:p>
                  </a:txBody>
                  <a:tcPr/>
                </a:tc>
                <a:extLst>
                  <a:ext uri="{0D108BD9-81ED-4DB2-BD59-A6C34878D82A}">
                    <a16:rowId xmlns:a16="http://schemas.microsoft.com/office/drawing/2014/main" val="495336564"/>
                  </a:ext>
                </a:extLst>
              </a:tr>
            </a:tbl>
          </a:graphicData>
        </a:graphic>
      </p:graphicFrame>
      <p:sp>
        <p:nvSpPr>
          <p:cNvPr id="6" name="Rectangle 5">
            <a:extLst>
              <a:ext uri="{FF2B5EF4-FFF2-40B4-BE49-F238E27FC236}">
                <a16:creationId xmlns:a16="http://schemas.microsoft.com/office/drawing/2014/main" id="{0A3D7758-F069-68BE-BD02-635161F51063}"/>
              </a:ext>
            </a:extLst>
          </p:cNvPr>
          <p:cNvSpPr/>
          <p:nvPr/>
        </p:nvSpPr>
        <p:spPr>
          <a:xfrm>
            <a:off x="6975996" y="1546783"/>
            <a:ext cx="2518638" cy="369332"/>
          </a:xfrm>
          <a:prstGeom prst="rect">
            <a:avLst/>
          </a:prstGeom>
        </p:spPr>
        <p:txBody>
          <a:bodyPr wrap="non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Arial"/>
                <a:ea typeface="+mn-ea"/>
                <a:cs typeface="Arial"/>
              </a:rPr>
              <a:t>(Data from </a:t>
            </a:r>
            <a:r>
              <a:rPr lang="en-US" i="1">
                <a:solidFill>
                  <a:prstClr val="black"/>
                </a:solidFill>
                <a:latin typeface="Arial"/>
                <a:cs typeface="Arial"/>
              </a:rPr>
              <a:t>2024-2025</a:t>
            </a:r>
            <a:r>
              <a:rPr kumimoji="0" lang="en-US" sz="1800" b="0" i="1" u="none" strike="noStrike" kern="1200" cap="none" spc="0" normalizeH="0" baseline="0" noProof="0">
                <a:ln>
                  <a:noFill/>
                </a:ln>
                <a:solidFill>
                  <a:prstClr val="black"/>
                </a:solidFill>
                <a:effectLst/>
                <a:uLnTx/>
                <a:uFillTx/>
                <a:latin typeface="Arial"/>
                <a:ea typeface="+mn-ea"/>
                <a:cs typeface="Arial"/>
              </a:rPr>
              <a:t>)</a:t>
            </a:r>
          </a:p>
        </p:txBody>
      </p:sp>
    </p:spTree>
    <p:extLst>
      <p:ext uri="{BB962C8B-B14F-4D97-AF65-F5344CB8AC3E}">
        <p14:creationId xmlns:p14="http://schemas.microsoft.com/office/powerpoint/2010/main" val="2976759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165A9D-A8D7-040C-A11E-1906C9687D29}"/>
              </a:ext>
            </a:extLst>
          </p:cNvPr>
          <p:cNvSpPr>
            <a:spLocks noGrp="1"/>
          </p:cNvSpPr>
          <p:nvPr>
            <p:ph type="title"/>
          </p:nvPr>
        </p:nvSpPr>
        <p:spPr>
          <a:xfrm>
            <a:off x="691515" y="566737"/>
            <a:ext cx="8675370" cy="1502305"/>
          </a:xfrm>
        </p:spPr>
        <p:txBody>
          <a:bodyPr/>
          <a:lstStyle/>
          <a:p>
            <a:pPr algn="ctr"/>
            <a:r>
              <a:rPr lang="en-US"/>
              <a:t>Liberty Middle School </a:t>
            </a:r>
            <a:br>
              <a:rPr lang="en-US"/>
            </a:br>
            <a:r>
              <a:rPr lang="en-US" sz="3600"/>
              <a:t>Campus Timeline</a:t>
            </a:r>
            <a:endParaRPr lang="en-US"/>
          </a:p>
        </p:txBody>
      </p:sp>
      <p:graphicFrame>
        <p:nvGraphicFramePr>
          <p:cNvPr id="6" name="Table 8">
            <a:extLst>
              <a:ext uri="{FF2B5EF4-FFF2-40B4-BE49-F238E27FC236}">
                <a16:creationId xmlns:a16="http://schemas.microsoft.com/office/drawing/2014/main" id="{6DCC8715-7429-8D9F-1B4D-7694AD79B466}"/>
              </a:ext>
            </a:extLst>
          </p:cNvPr>
          <p:cNvGraphicFramePr>
            <a:graphicFrameLocks noGrp="1"/>
          </p:cNvGraphicFramePr>
          <p:nvPr>
            <p:ph idx="1"/>
            <p:extLst>
              <p:ext uri="{D42A27DB-BD31-4B8C-83A1-F6EECF244321}">
                <p14:modId xmlns:p14="http://schemas.microsoft.com/office/powerpoint/2010/main" val="2330528012"/>
              </p:ext>
            </p:extLst>
          </p:nvPr>
        </p:nvGraphicFramePr>
        <p:xfrm>
          <a:off x="289722" y="1867028"/>
          <a:ext cx="9478956" cy="5538852"/>
        </p:xfrm>
        <a:graphic>
          <a:graphicData uri="http://schemas.openxmlformats.org/drawingml/2006/table">
            <a:tbl>
              <a:tblPr firstRow="1" bandRow="1">
                <a:tableStyleId>{5C22544A-7EE6-4342-B048-85BDC9FD1C3A}</a:tableStyleId>
              </a:tblPr>
              <a:tblGrid>
                <a:gridCol w="2237815">
                  <a:extLst>
                    <a:ext uri="{9D8B030D-6E8A-4147-A177-3AD203B41FA5}">
                      <a16:colId xmlns:a16="http://schemas.microsoft.com/office/drawing/2014/main" val="3421226749"/>
                    </a:ext>
                  </a:extLst>
                </a:gridCol>
                <a:gridCol w="7241141">
                  <a:extLst>
                    <a:ext uri="{9D8B030D-6E8A-4147-A177-3AD203B41FA5}">
                      <a16:colId xmlns:a16="http://schemas.microsoft.com/office/drawing/2014/main" val="4226941666"/>
                    </a:ext>
                  </a:extLst>
                </a:gridCol>
              </a:tblGrid>
              <a:tr h="529649">
                <a:tc>
                  <a:txBody>
                    <a:bodyPr/>
                    <a:lstStyle/>
                    <a:p>
                      <a:r>
                        <a:rPr lang="en-US"/>
                        <a:t>Date</a:t>
                      </a:r>
                    </a:p>
                  </a:txBody>
                  <a:tcPr/>
                </a:tc>
                <a:tc>
                  <a:txBody>
                    <a:bodyPr/>
                    <a:lstStyle/>
                    <a:p>
                      <a:r>
                        <a:rPr lang="en-US"/>
                        <a:t>Events</a:t>
                      </a:r>
                    </a:p>
                  </a:txBody>
                  <a:tcPr/>
                </a:tc>
                <a:extLst>
                  <a:ext uri="{0D108BD9-81ED-4DB2-BD59-A6C34878D82A}">
                    <a16:rowId xmlns:a16="http://schemas.microsoft.com/office/drawing/2014/main" val="3162258020"/>
                  </a:ext>
                </a:extLst>
              </a:tr>
              <a:tr h="727490">
                <a:tc>
                  <a:txBody>
                    <a:bodyPr/>
                    <a:lstStyle/>
                    <a:p>
                      <a:r>
                        <a:rPr lang="en-US" sz="1600"/>
                        <a:t>August 15, 2025</a:t>
                      </a:r>
                    </a:p>
                  </a:txBody>
                  <a:tcPr/>
                </a:tc>
                <a:tc>
                  <a:txBody>
                    <a:bodyPr/>
                    <a:lstStyle/>
                    <a:p>
                      <a:r>
                        <a:rPr lang="en-US" sz="1600"/>
                        <a:t>Campus Leadership TEAM met to disaggregate STAAR data and to conduct Campus Needs Assessment. </a:t>
                      </a:r>
                    </a:p>
                  </a:txBody>
                  <a:tcPr/>
                </a:tc>
                <a:extLst>
                  <a:ext uri="{0D108BD9-81ED-4DB2-BD59-A6C34878D82A}">
                    <a16:rowId xmlns:a16="http://schemas.microsoft.com/office/drawing/2014/main" val="968268114"/>
                  </a:ext>
                </a:extLst>
              </a:tr>
              <a:tr h="727490">
                <a:tc>
                  <a:txBody>
                    <a:bodyPr/>
                    <a:lstStyle/>
                    <a:p>
                      <a:r>
                        <a:rPr lang="en-US" sz="1600"/>
                        <a:t>August 19-20, 2025</a:t>
                      </a:r>
                    </a:p>
                  </a:txBody>
                  <a:tcPr/>
                </a:tc>
                <a:tc>
                  <a:txBody>
                    <a:bodyPr/>
                    <a:lstStyle/>
                    <a:p>
                      <a:r>
                        <a:rPr lang="en-US" sz="1600"/>
                        <a:t>Campus Leadership TEAM met with Liberty staff to review campus data and results.</a:t>
                      </a:r>
                    </a:p>
                  </a:txBody>
                  <a:tcPr/>
                </a:tc>
                <a:extLst>
                  <a:ext uri="{0D108BD9-81ED-4DB2-BD59-A6C34878D82A}">
                    <a16:rowId xmlns:a16="http://schemas.microsoft.com/office/drawing/2014/main" val="2945556946"/>
                  </a:ext>
                </a:extLst>
              </a:tr>
              <a:tr h="1043374">
                <a:tc>
                  <a:txBody>
                    <a:bodyPr/>
                    <a:lstStyle/>
                    <a:p>
                      <a:r>
                        <a:rPr lang="en-US" sz="1600"/>
                        <a:t>September 2025</a:t>
                      </a:r>
                    </a:p>
                  </a:txBody>
                  <a:tcPr/>
                </a:tc>
                <a:tc>
                  <a:txBody>
                    <a:bodyPr/>
                    <a:lstStyle/>
                    <a:p>
                      <a:r>
                        <a:rPr lang="en-US" sz="1600"/>
                        <a:t>Campus Leadership TEAM present campus assessment results by Domain to teachers.  Campus staff participated in goal setting for 20253-2025 academic year.</a:t>
                      </a:r>
                    </a:p>
                    <a:p>
                      <a:r>
                        <a:rPr lang="en-US" sz="1600"/>
                        <a:t>Academic Success Committee meet to work on the Targeted Improvement Plan</a:t>
                      </a:r>
                    </a:p>
                  </a:txBody>
                  <a:tcPr/>
                </a:tc>
                <a:extLst>
                  <a:ext uri="{0D108BD9-81ED-4DB2-BD59-A6C34878D82A}">
                    <a16:rowId xmlns:a16="http://schemas.microsoft.com/office/drawing/2014/main" val="4186223307"/>
                  </a:ext>
                </a:extLst>
              </a:tr>
              <a:tr h="529649">
                <a:tc>
                  <a:txBody>
                    <a:bodyPr/>
                    <a:lstStyle/>
                    <a:p>
                      <a:r>
                        <a:rPr lang="en-US" sz="1600"/>
                        <a:t>September 2025</a:t>
                      </a:r>
                    </a:p>
                  </a:txBody>
                  <a:tcPr/>
                </a:tc>
                <a:tc>
                  <a:txBody>
                    <a:bodyPr/>
                    <a:lstStyle/>
                    <a:p>
                      <a:r>
                        <a:rPr lang="en-US" sz="1600"/>
                        <a:t>Campus staff analyze STAAR data to plan interventions/support</a:t>
                      </a:r>
                    </a:p>
                  </a:txBody>
                  <a:tcPr/>
                </a:tc>
                <a:extLst>
                  <a:ext uri="{0D108BD9-81ED-4DB2-BD59-A6C34878D82A}">
                    <a16:rowId xmlns:a16="http://schemas.microsoft.com/office/drawing/2014/main" val="2706620691"/>
                  </a:ext>
                </a:extLst>
              </a:tr>
              <a:tr h="569186">
                <a:tc>
                  <a:txBody>
                    <a:bodyPr/>
                    <a:lstStyle/>
                    <a:p>
                      <a:r>
                        <a:rPr lang="en-US" sz="1600"/>
                        <a:t>September 2025</a:t>
                      </a:r>
                    </a:p>
                  </a:txBody>
                  <a:tcPr/>
                </a:tc>
                <a:tc>
                  <a:txBody>
                    <a:bodyPr/>
                    <a:lstStyle/>
                    <a:p>
                      <a:r>
                        <a:rPr lang="en-US" sz="1600"/>
                        <a:t>Interventions begin.  </a:t>
                      </a:r>
                    </a:p>
                    <a:p>
                      <a:r>
                        <a:rPr lang="en-US" sz="1600"/>
                        <a:t>Teachers will use the STAAR 2025 data to group students according to student growth for Math and Reading, and Meets &amp; Above for Science and Social Studies.</a:t>
                      </a:r>
                    </a:p>
                  </a:txBody>
                  <a:tcPr/>
                </a:tc>
                <a:extLst>
                  <a:ext uri="{0D108BD9-81ED-4DB2-BD59-A6C34878D82A}">
                    <a16:rowId xmlns:a16="http://schemas.microsoft.com/office/drawing/2014/main" val="3911687359"/>
                  </a:ext>
                </a:extLst>
              </a:tr>
              <a:tr h="569186">
                <a:tc>
                  <a:txBody>
                    <a:bodyPr/>
                    <a:lstStyle/>
                    <a:p>
                      <a:r>
                        <a:rPr lang="en-US" sz="1600"/>
                        <a:t>November 2025</a:t>
                      </a:r>
                    </a:p>
                  </a:txBody>
                  <a:tcPr/>
                </a:tc>
                <a:tc>
                  <a:txBody>
                    <a:bodyPr/>
                    <a:lstStyle/>
                    <a:p>
                      <a:r>
                        <a:rPr lang="en-US" sz="1600"/>
                        <a:t>Members of the Campus Leadership TEAM revisit the goals, progress monitoring, and make any changes according to data findings.</a:t>
                      </a:r>
                    </a:p>
                  </a:txBody>
                  <a:tcPr/>
                </a:tc>
                <a:extLst>
                  <a:ext uri="{0D108BD9-81ED-4DB2-BD59-A6C34878D82A}">
                    <a16:rowId xmlns:a16="http://schemas.microsoft.com/office/drawing/2014/main" val="80210861"/>
                  </a:ext>
                </a:extLst>
              </a:tr>
              <a:tr h="569186">
                <a:tc>
                  <a:txBody>
                    <a:bodyPr/>
                    <a:lstStyle/>
                    <a:p>
                      <a:r>
                        <a:rPr lang="en-US" sz="1600"/>
                        <a:t>January 2026</a:t>
                      </a:r>
                    </a:p>
                  </a:txBody>
                  <a:tcPr/>
                </a:tc>
                <a:tc>
                  <a:txBody>
                    <a:bodyPr/>
                    <a:lstStyle/>
                    <a:p>
                      <a:r>
                        <a:rPr lang="en-US" sz="1600"/>
                        <a:t>Campus teachers conduct student conferences based on BM2 data, goal setting, and review tutorial lists.</a:t>
                      </a:r>
                    </a:p>
                  </a:txBody>
                  <a:tcPr/>
                </a:tc>
                <a:extLst>
                  <a:ext uri="{0D108BD9-81ED-4DB2-BD59-A6C34878D82A}">
                    <a16:rowId xmlns:a16="http://schemas.microsoft.com/office/drawing/2014/main" val="1303166955"/>
                  </a:ext>
                </a:extLst>
              </a:tr>
            </a:tbl>
          </a:graphicData>
        </a:graphic>
      </p:graphicFrame>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Tree>
    <p:extLst>
      <p:ext uri="{BB962C8B-B14F-4D97-AF65-F5344CB8AC3E}">
        <p14:creationId xmlns:p14="http://schemas.microsoft.com/office/powerpoint/2010/main" val="1866695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165A9D-A8D7-040C-A11E-1906C9687D29}"/>
              </a:ext>
            </a:extLst>
          </p:cNvPr>
          <p:cNvSpPr>
            <a:spLocks noGrp="1"/>
          </p:cNvSpPr>
          <p:nvPr>
            <p:ph type="title"/>
          </p:nvPr>
        </p:nvSpPr>
        <p:spPr>
          <a:xfrm>
            <a:off x="691515" y="566737"/>
            <a:ext cx="8675370" cy="1502305"/>
          </a:xfrm>
        </p:spPr>
        <p:txBody>
          <a:bodyPr/>
          <a:lstStyle/>
          <a:p>
            <a:pPr algn="ctr"/>
            <a:r>
              <a:rPr lang="en-US"/>
              <a:t>Liberty Middle School </a:t>
            </a:r>
            <a:br>
              <a:rPr lang="en-US"/>
            </a:br>
            <a:r>
              <a:rPr lang="en-US" sz="3600"/>
              <a:t>Campus Timeline</a:t>
            </a:r>
            <a:endParaRPr lang="en-US"/>
          </a:p>
        </p:txBody>
      </p:sp>
      <p:graphicFrame>
        <p:nvGraphicFramePr>
          <p:cNvPr id="6" name="Table 8">
            <a:extLst>
              <a:ext uri="{FF2B5EF4-FFF2-40B4-BE49-F238E27FC236}">
                <a16:creationId xmlns:a16="http://schemas.microsoft.com/office/drawing/2014/main" id="{6DCC8715-7429-8D9F-1B4D-7694AD79B466}"/>
              </a:ext>
            </a:extLst>
          </p:cNvPr>
          <p:cNvGraphicFramePr>
            <a:graphicFrameLocks noGrp="1"/>
          </p:cNvGraphicFramePr>
          <p:nvPr>
            <p:ph idx="1"/>
            <p:extLst>
              <p:ext uri="{D42A27DB-BD31-4B8C-83A1-F6EECF244321}">
                <p14:modId xmlns:p14="http://schemas.microsoft.com/office/powerpoint/2010/main" val="2585005170"/>
              </p:ext>
            </p:extLst>
          </p:nvPr>
        </p:nvGraphicFramePr>
        <p:xfrm>
          <a:off x="207969" y="2069042"/>
          <a:ext cx="9478956" cy="4450726"/>
        </p:xfrm>
        <a:graphic>
          <a:graphicData uri="http://schemas.openxmlformats.org/drawingml/2006/table">
            <a:tbl>
              <a:tblPr firstRow="1" bandRow="1">
                <a:tableStyleId>{5C22544A-7EE6-4342-B048-85BDC9FD1C3A}</a:tableStyleId>
              </a:tblPr>
              <a:tblGrid>
                <a:gridCol w="2237815">
                  <a:extLst>
                    <a:ext uri="{9D8B030D-6E8A-4147-A177-3AD203B41FA5}">
                      <a16:colId xmlns:a16="http://schemas.microsoft.com/office/drawing/2014/main" val="3421226749"/>
                    </a:ext>
                  </a:extLst>
                </a:gridCol>
                <a:gridCol w="7241141">
                  <a:extLst>
                    <a:ext uri="{9D8B030D-6E8A-4147-A177-3AD203B41FA5}">
                      <a16:colId xmlns:a16="http://schemas.microsoft.com/office/drawing/2014/main" val="4226941666"/>
                    </a:ext>
                  </a:extLst>
                </a:gridCol>
              </a:tblGrid>
              <a:tr h="529649">
                <a:tc>
                  <a:txBody>
                    <a:bodyPr/>
                    <a:lstStyle/>
                    <a:p>
                      <a:r>
                        <a:rPr lang="en-US"/>
                        <a:t>Date</a:t>
                      </a:r>
                    </a:p>
                  </a:txBody>
                  <a:tcPr/>
                </a:tc>
                <a:tc>
                  <a:txBody>
                    <a:bodyPr/>
                    <a:lstStyle/>
                    <a:p>
                      <a:r>
                        <a:rPr lang="en-US"/>
                        <a:t>Events</a:t>
                      </a:r>
                    </a:p>
                  </a:txBody>
                  <a:tcPr/>
                </a:tc>
                <a:extLst>
                  <a:ext uri="{0D108BD9-81ED-4DB2-BD59-A6C34878D82A}">
                    <a16:rowId xmlns:a16="http://schemas.microsoft.com/office/drawing/2014/main" val="3162258020"/>
                  </a:ext>
                </a:extLst>
              </a:tr>
              <a:tr h="727490">
                <a:tc>
                  <a:txBody>
                    <a:bodyPr/>
                    <a:lstStyle/>
                    <a:p>
                      <a:r>
                        <a:rPr lang="en-US" sz="1600"/>
                        <a:t>February 2026</a:t>
                      </a:r>
                    </a:p>
                  </a:txBody>
                  <a:tcPr/>
                </a:tc>
                <a:tc>
                  <a:txBody>
                    <a:bodyPr/>
                    <a:lstStyle/>
                    <a:p>
                      <a:r>
                        <a:rPr lang="en-US" sz="1600"/>
                        <a:t>Campus Leadership TEAM meets to disaggregate STAAR data and to conduct Campus Needs Assessment and keep ourselves accountable for using the Targeted Improvement Plan. TELPAS TESTING</a:t>
                      </a:r>
                    </a:p>
                  </a:txBody>
                  <a:tcPr/>
                </a:tc>
                <a:extLst>
                  <a:ext uri="{0D108BD9-81ED-4DB2-BD59-A6C34878D82A}">
                    <a16:rowId xmlns:a16="http://schemas.microsoft.com/office/drawing/2014/main" val="968268114"/>
                  </a:ext>
                </a:extLst>
              </a:tr>
              <a:tr h="727490">
                <a:tc>
                  <a:txBody>
                    <a:bodyPr/>
                    <a:lstStyle/>
                    <a:p>
                      <a:r>
                        <a:rPr lang="en-US" sz="1600"/>
                        <a:t>March 2026</a:t>
                      </a:r>
                    </a:p>
                  </a:txBody>
                  <a:tcPr/>
                </a:tc>
                <a:tc>
                  <a:txBody>
                    <a:bodyPr/>
                    <a:lstStyle/>
                    <a:p>
                      <a:r>
                        <a:rPr lang="en-US" sz="1600"/>
                        <a:t>Progress Monitoring check-in to ensure students are on their pathway to meet their goals.</a:t>
                      </a:r>
                    </a:p>
                  </a:txBody>
                  <a:tcPr/>
                </a:tc>
                <a:extLst>
                  <a:ext uri="{0D108BD9-81ED-4DB2-BD59-A6C34878D82A}">
                    <a16:rowId xmlns:a16="http://schemas.microsoft.com/office/drawing/2014/main" val="2945556946"/>
                  </a:ext>
                </a:extLst>
              </a:tr>
              <a:tr h="1043374">
                <a:tc>
                  <a:txBody>
                    <a:bodyPr/>
                    <a:lstStyle/>
                    <a:p>
                      <a:r>
                        <a:rPr lang="en-US" sz="1600"/>
                        <a:t>April 2026</a:t>
                      </a:r>
                    </a:p>
                  </a:txBody>
                  <a:tcPr/>
                </a:tc>
                <a:tc>
                  <a:txBody>
                    <a:bodyPr/>
                    <a:lstStyle/>
                    <a:p>
                      <a:r>
                        <a:rPr lang="en-US" sz="1600"/>
                        <a:t>STAAR Academies by content area</a:t>
                      </a:r>
                    </a:p>
                  </a:txBody>
                  <a:tcPr/>
                </a:tc>
                <a:extLst>
                  <a:ext uri="{0D108BD9-81ED-4DB2-BD59-A6C34878D82A}">
                    <a16:rowId xmlns:a16="http://schemas.microsoft.com/office/drawing/2014/main" val="4186223307"/>
                  </a:ext>
                </a:extLst>
              </a:tr>
              <a:tr h="529649">
                <a:tc>
                  <a:txBody>
                    <a:bodyPr/>
                    <a:lstStyle/>
                    <a:p>
                      <a:r>
                        <a:rPr lang="en-US" sz="1600"/>
                        <a:t>May 2026</a:t>
                      </a:r>
                    </a:p>
                  </a:txBody>
                  <a:tcPr/>
                </a:tc>
                <a:tc>
                  <a:txBody>
                    <a:bodyPr/>
                    <a:lstStyle/>
                    <a:p>
                      <a:r>
                        <a:rPr lang="en-US" sz="1600"/>
                        <a:t>STAAR TESTING</a:t>
                      </a:r>
                    </a:p>
                  </a:txBody>
                  <a:tcPr/>
                </a:tc>
                <a:extLst>
                  <a:ext uri="{0D108BD9-81ED-4DB2-BD59-A6C34878D82A}">
                    <a16:rowId xmlns:a16="http://schemas.microsoft.com/office/drawing/2014/main" val="2706620691"/>
                  </a:ext>
                </a:extLst>
              </a:tr>
              <a:tr h="797604">
                <a:tc>
                  <a:txBody>
                    <a:bodyPr/>
                    <a:lstStyle/>
                    <a:p>
                      <a:r>
                        <a:rPr lang="en-US" sz="1600"/>
                        <a:t>June 2026</a:t>
                      </a:r>
                    </a:p>
                  </a:txBody>
                  <a:tcPr/>
                </a:tc>
                <a:tc>
                  <a:txBody>
                    <a:bodyPr/>
                    <a:lstStyle/>
                    <a:p>
                      <a:pPr lvl="0">
                        <a:buNone/>
                      </a:pPr>
                      <a:r>
                        <a:rPr lang="en-US" sz="1600" b="0" i="0" u="none" strike="noStrike" noProof="0">
                          <a:latin typeface="Calibri"/>
                        </a:rPr>
                        <a:t>Campus Leadership TEAM meets to disaggregate STAAR data and to conduct Campus Needs Assessment. </a:t>
                      </a:r>
                      <a:endParaRPr lang="en-US"/>
                    </a:p>
                  </a:txBody>
                  <a:tcPr/>
                </a:tc>
                <a:extLst>
                  <a:ext uri="{0D108BD9-81ED-4DB2-BD59-A6C34878D82A}">
                    <a16:rowId xmlns:a16="http://schemas.microsoft.com/office/drawing/2014/main" val="3911687359"/>
                  </a:ext>
                </a:extLst>
              </a:tr>
            </a:tbl>
          </a:graphicData>
        </a:graphic>
      </p:graphicFrame>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Tree>
    <p:extLst>
      <p:ext uri="{BB962C8B-B14F-4D97-AF65-F5344CB8AC3E}">
        <p14:creationId xmlns:p14="http://schemas.microsoft.com/office/powerpoint/2010/main" val="41414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950F72-00D1-49EF-AD42-6774DACEE27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3EA8E1CD-3B4A-4A19-8627-8C836BDB272B}"/>
              </a:ext>
            </a:extLst>
          </p:cNvPr>
          <p:cNvSpPr txBox="1">
            <a:spLocks/>
          </p:cNvSpPr>
          <p:nvPr/>
        </p:nvSpPr>
        <p:spPr>
          <a:xfrm>
            <a:off x="843915" y="566210"/>
            <a:ext cx="8675370" cy="1502305"/>
          </a:xfrm>
          <a:prstGeom prst="rect">
            <a:avLst/>
          </a:prstGeom>
        </p:spPr>
        <p:txBody>
          <a:bodyPr vert="horz" lIns="91440" tIns="45720" rIns="91440" bIns="45720" rtlCol="0" anchor="ctr">
            <a:normAutofit/>
          </a:bodyPr>
          <a:lstStyle>
            <a:lvl1pPr algn="l" defTabSz="1005840" rtl="0" eaLnBrk="1" latinLnBrk="0" hangingPunct="1">
              <a:lnSpc>
                <a:spcPct val="90000"/>
              </a:lnSpc>
              <a:spcBef>
                <a:spcPct val="0"/>
              </a:spcBef>
              <a:buNone/>
              <a:defRPr sz="484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100584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Arial"/>
                <a:ea typeface="+mj-ea"/>
                <a:cs typeface="Arial"/>
              </a:rPr>
              <a:t>School Profile-Demographics</a:t>
            </a:r>
            <a:endParaRPr kumimoji="0" lang="en-US" sz="4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endParaRPr>
          </a:p>
        </p:txBody>
      </p:sp>
      <p:grpSp>
        <p:nvGrpSpPr>
          <p:cNvPr id="10" name="Group 9">
            <a:extLst>
              <a:ext uri="{FF2B5EF4-FFF2-40B4-BE49-F238E27FC236}">
                <a16:creationId xmlns:a16="http://schemas.microsoft.com/office/drawing/2014/main" id="{91E763CB-5E4B-4F1A-9159-FD0097FD4726}"/>
              </a:ext>
            </a:extLst>
          </p:cNvPr>
          <p:cNvGrpSpPr/>
          <p:nvPr/>
        </p:nvGrpSpPr>
        <p:grpSpPr>
          <a:xfrm>
            <a:off x="113915" y="114431"/>
            <a:ext cx="9847208" cy="507383"/>
            <a:chOff x="-88900" y="203200"/>
            <a:chExt cx="9307602" cy="596900"/>
          </a:xfrm>
        </p:grpSpPr>
        <p:sp>
          <p:nvSpPr>
            <p:cNvPr id="8" name="Rectangle 7">
              <a:extLst>
                <a:ext uri="{FF2B5EF4-FFF2-40B4-BE49-F238E27FC236}">
                  <a16:creationId xmlns:a16="http://schemas.microsoft.com/office/drawing/2014/main" id="{2C957260-160D-45F2-9991-48C52E47429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10A985F7-638A-4ED1-B4A9-938BF337FC1D}"/>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graphicFrame>
        <p:nvGraphicFramePr>
          <p:cNvPr id="2" name="Table 1">
            <a:extLst>
              <a:ext uri="{FF2B5EF4-FFF2-40B4-BE49-F238E27FC236}">
                <a16:creationId xmlns:a16="http://schemas.microsoft.com/office/drawing/2014/main" id="{EB3A1AAC-F1EC-4828-A03A-38CC5D85E9BB}"/>
              </a:ext>
            </a:extLst>
          </p:cNvPr>
          <p:cNvGraphicFramePr>
            <a:graphicFrameLocks noGrp="1"/>
          </p:cNvGraphicFramePr>
          <p:nvPr>
            <p:extLst>
              <p:ext uri="{D42A27DB-BD31-4B8C-83A1-F6EECF244321}">
                <p14:modId xmlns:p14="http://schemas.microsoft.com/office/powerpoint/2010/main" val="2839321551"/>
              </p:ext>
            </p:extLst>
          </p:nvPr>
        </p:nvGraphicFramePr>
        <p:xfrm>
          <a:off x="113915" y="2259556"/>
          <a:ext cx="9796718" cy="2040696"/>
        </p:xfrm>
        <a:graphic>
          <a:graphicData uri="http://schemas.openxmlformats.org/drawingml/2006/table">
            <a:tbl>
              <a:tblPr firstRow="1" bandRow="1">
                <a:tableStyleId>{5940675A-B579-460E-94D1-54222C63F5DA}</a:tableStyleId>
              </a:tblPr>
              <a:tblGrid>
                <a:gridCol w="1000223">
                  <a:extLst>
                    <a:ext uri="{9D8B030D-6E8A-4147-A177-3AD203B41FA5}">
                      <a16:colId xmlns:a16="http://schemas.microsoft.com/office/drawing/2014/main" val="1862398259"/>
                    </a:ext>
                  </a:extLst>
                </a:gridCol>
                <a:gridCol w="758205">
                  <a:extLst>
                    <a:ext uri="{9D8B030D-6E8A-4147-A177-3AD203B41FA5}">
                      <a16:colId xmlns:a16="http://schemas.microsoft.com/office/drawing/2014/main" val="2186668839"/>
                    </a:ext>
                  </a:extLst>
                </a:gridCol>
                <a:gridCol w="936171">
                  <a:extLst>
                    <a:ext uri="{9D8B030D-6E8A-4147-A177-3AD203B41FA5}">
                      <a16:colId xmlns:a16="http://schemas.microsoft.com/office/drawing/2014/main" val="856461543"/>
                    </a:ext>
                  </a:extLst>
                </a:gridCol>
                <a:gridCol w="892629">
                  <a:extLst>
                    <a:ext uri="{9D8B030D-6E8A-4147-A177-3AD203B41FA5}">
                      <a16:colId xmlns:a16="http://schemas.microsoft.com/office/drawing/2014/main" val="355390661"/>
                    </a:ext>
                  </a:extLst>
                </a:gridCol>
                <a:gridCol w="816428">
                  <a:extLst>
                    <a:ext uri="{9D8B030D-6E8A-4147-A177-3AD203B41FA5}">
                      <a16:colId xmlns:a16="http://schemas.microsoft.com/office/drawing/2014/main" val="3212363028"/>
                    </a:ext>
                  </a:extLst>
                </a:gridCol>
                <a:gridCol w="990600">
                  <a:extLst>
                    <a:ext uri="{9D8B030D-6E8A-4147-A177-3AD203B41FA5}">
                      <a16:colId xmlns:a16="http://schemas.microsoft.com/office/drawing/2014/main" val="1641551372"/>
                    </a:ext>
                  </a:extLst>
                </a:gridCol>
                <a:gridCol w="696686">
                  <a:extLst>
                    <a:ext uri="{9D8B030D-6E8A-4147-A177-3AD203B41FA5}">
                      <a16:colId xmlns:a16="http://schemas.microsoft.com/office/drawing/2014/main" val="4215207298"/>
                    </a:ext>
                  </a:extLst>
                </a:gridCol>
                <a:gridCol w="816429">
                  <a:extLst>
                    <a:ext uri="{9D8B030D-6E8A-4147-A177-3AD203B41FA5}">
                      <a16:colId xmlns:a16="http://schemas.microsoft.com/office/drawing/2014/main" val="84018760"/>
                    </a:ext>
                  </a:extLst>
                </a:gridCol>
                <a:gridCol w="892628">
                  <a:extLst>
                    <a:ext uri="{9D8B030D-6E8A-4147-A177-3AD203B41FA5}">
                      <a16:colId xmlns:a16="http://schemas.microsoft.com/office/drawing/2014/main" val="2342247587"/>
                    </a:ext>
                  </a:extLst>
                </a:gridCol>
                <a:gridCol w="1055915">
                  <a:extLst>
                    <a:ext uri="{9D8B030D-6E8A-4147-A177-3AD203B41FA5}">
                      <a16:colId xmlns:a16="http://schemas.microsoft.com/office/drawing/2014/main" val="1988182950"/>
                    </a:ext>
                  </a:extLst>
                </a:gridCol>
                <a:gridCol w="940804">
                  <a:extLst>
                    <a:ext uri="{9D8B030D-6E8A-4147-A177-3AD203B41FA5}">
                      <a16:colId xmlns:a16="http://schemas.microsoft.com/office/drawing/2014/main" val="718461232"/>
                    </a:ext>
                  </a:extLst>
                </a:gridCol>
              </a:tblGrid>
              <a:tr h="562950">
                <a:tc>
                  <a:txBody>
                    <a:bodyPr/>
                    <a:lstStyle/>
                    <a:p>
                      <a:endParaRPr lang="en-US"/>
                    </a:p>
                  </a:txBody>
                  <a:tcPr/>
                </a:tc>
                <a:tc>
                  <a:txBody>
                    <a:bodyPr/>
                    <a:lstStyle/>
                    <a:p>
                      <a:pPr algn="ctr"/>
                      <a:r>
                        <a:rPr lang="en-US" sz="1400" b="1"/>
                        <a:t>ALL</a:t>
                      </a:r>
                    </a:p>
                  </a:txBody>
                  <a:tcPr>
                    <a:solidFill>
                      <a:schemeClr val="bg1">
                        <a:lumMod val="95000"/>
                      </a:schemeClr>
                    </a:solidFill>
                  </a:tcPr>
                </a:tc>
                <a:tc>
                  <a:txBody>
                    <a:bodyPr/>
                    <a:lstStyle/>
                    <a:p>
                      <a:pPr algn="ctr"/>
                      <a:r>
                        <a:rPr lang="en-US" sz="1400" b="1"/>
                        <a:t>MALE</a:t>
                      </a:r>
                    </a:p>
                  </a:txBody>
                  <a:tcPr>
                    <a:solidFill>
                      <a:schemeClr val="bg1">
                        <a:lumMod val="95000"/>
                      </a:schemeClr>
                    </a:solidFill>
                  </a:tcPr>
                </a:tc>
                <a:tc>
                  <a:txBody>
                    <a:bodyPr/>
                    <a:lstStyle/>
                    <a:p>
                      <a:pPr algn="ctr"/>
                      <a:r>
                        <a:rPr lang="en-US" sz="1400" b="1"/>
                        <a:t>FEMALE</a:t>
                      </a:r>
                    </a:p>
                  </a:txBody>
                  <a:tcPr>
                    <a:solidFill>
                      <a:schemeClr val="bg1">
                        <a:lumMod val="95000"/>
                      </a:schemeClr>
                    </a:solidFill>
                  </a:tcPr>
                </a:tc>
                <a:tc>
                  <a:txBody>
                    <a:bodyPr/>
                    <a:lstStyle/>
                    <a:p>
                      <a:pPr algn="ctr"/>
                      <a:r>
                        <a:rPr lang="en-US" sz="1400" b="1"/>
                        <a:t>SPED</a:t>
                      </a:r>
                    </a:p>
                  </a:txBody>
                  <a:tcPr>
                    <a:solidFill>
                      <a:schemeClr val="bg1">
                        <a:lumMod val="95000"/>
                      </a:schemeClr>
                    </a:solidFill>
                  </a:tcPr>
                </a:tc>
                <a:tc>
                  <a:txBody>
                    <a:bodyPr/>
                    <a:lstStyle/>
                    <a:p>
                      <a:pPr algn="ctr"/>
                      <a:r>
                        <a:rPr lang="en-US" sz="1400" b="1"/>
                        <a:t>LEP</a:t>
                      </a:r>
                    </a:p>
                  </a:txBody>
                  <a:tcPr>
                    <a:solidFill>
                      <a:schemeClr val="bg1">
                        <a:lumMod val="95000"/>
                      </a:schemeClr>
                    </a:solidFill>
                  </a:tcPr>
                </a:tc>
                <a:tc>
                  <a:txBody>
                    <a:bodyPr/>
                    <a:lstStyle/>
                    <a:p>
                      <a:pPr algn="ctr"/>
                      <a:r>
                        <a:rPr lang="en-US" sz="1400" b="1"/>
                        <a:t>M1</a:t>
                      </a:r>
                    </a:p>
                  </a:txBody>
                  <a:tcPr>
                    <a:solidFill>
                      <a:schemeClr val="bg1">
                        <a:lumMod val="95000"/>
                      </a:schemeClr>
                    </a:solidFill>
                  </a:tcPr>
                </a:tc>
                <a:tc>
                  <a:txBody>
                    <a:bodyPr/>
                    <a:lstStyle/>
                    <a:p>
                      <a:pPr algn="ctr"/>
                      <a:r>
                        <a:rPr lang="en-US" sz="1400" b="1"/>
                        <a:t>M2</a:t>
                      </a:r>
                    </a:p>
                  </a:txBody>
                  <a:tcPr>
                    <a:solidFill>
                      <a:schemeClr val="bg1">
                        <a:lumMod val="95000"/>
                      </a:schemeClr>
                    </a:solidFill>
                  </a:tcPr>
                </a:tc>
                <a:tc>
                  <a:txBody>
                    <a:bodyPr/>
                    <a:lstStyle/>
                    <a:p>
                      <a:pPr algn="ctr"/>
                      <a:r>
                        <a:rPr lang="en-US" sz="1400" b="1"/>
                        <a:t>MIGRANT</a:t>
                      </a:r>
                    </a:p>
                  </a:txBody>
                  <a:tcPr>
                    <a:solidFill>
                      <a:schemeClr val="bg1">
                        <a:lumMod val="95000"/>
                      </a:schemeClr>
                    </a:solidFill>
                  </a:tcPr>
                </a:tc>
                <a:tc>
                  <a:txBody>
                    <a:bodyPr/>
                    <a:lstStyle/>
                    <a:p>
                      <a:pPr algn="ctr"/>
                      <a:r>
                        <a:rPr lang="en-US" sz="1400" b="1"/>
                        <a:t>ECD</a:t>
                      </a:r>
                    </a:p>
                  </a:txBody>
                  <a:tcPr>
                    <a:solidFill>
                      <a:schemeClr val="bg1">
                        <a:lumMod val="95000"/>
                      </a:schemeClr>
                    </a:solidFill>
                  </a:tcPr>
                </a:tc>
                <a:tc>
                  <a:txBody>
                    <a:bodyPr/>
                    <a:lstStyle/>
                    <a:p>
                      <a:pPr algn="ctr"/>
                      <a:r>
                        <a:rPr lang="en-US" sz="1400" b="1"/>
                        <a:t>GT</a:t>
                      </a:r>
                    </a:p>
                  </a:txBody>
                  <a:tcPr>
                    <a:solidFill>
                      <a:schemeClr val="bg1">
                        <a:lumMod val="95000"/>
                      </a:schemeClr>
                    </a:solidFill>
                  </a:tcPr>
                </a:tc>
                <a:extLst>
                  <a:ext uri="{0D108BD9-81ED-4DB2-BD59-A6C34878D82A}">
                    <a16:rowId xmlns:a16="http://schemas.microsoft.com/office/drawing/2014/main" val="2937638455"/>
                  </a:ext>
                </a:extLst>
              </a:tr>
              <a:tr h="738873">
                <a:tc>
                  <a:txBody>
                    <a:bodyPr/>
                    <a:lstStyle/>
                    <a:p>
                      <a:r>
                        <a:rPr lang="en-US" sz="1400"/>
                        <a:t>Number</a:t>
                      </a:r>
                    </a:p>
                  </a:txBody>
                  <a:tcPr/>
                </a:tc>
                <a:tc>
                  <a:txBody>
                    <a:bodyPr/>
                    <a:lstStyle/>
                    <a:p>
                      <a:pPr algn="ctr"/>
                      <a:r>
                        <a:rPr lang="en-US" b="0"/>
                        <a:t>710</a:t>
                      </a:r>
                    </a:p>
                  </a:txBody>
                  <a:tcPr/>
                </a:tc>
                <a:tc>
                  <a:txBody>
                    <a:bodyPr/>
                    <a:lstStyle/>
                    <a:p>
                      <a:pPr algn="ctr"/>
                      <a:r>
                        <a:rPr lang="en-US"/>
                        <a:t>365</a:t>
                      </a:r>
                    </a:p>
                  </a:txBody>
                  <a:tcPr/>
                </a:tc>
                <a:tc>
                  <a:txBody>
                    <a:bodyPr/>
                    <a:lstStyle/>
                    <a:p>
                      <a:pPr algn="ctr"/>
                      <a:r>
                        <a:rPr lang="en-US"/>
                        <a:t>345</a:t>
                      </a:r>
                    </a:p>
                  </a:txBody>
                  <a:tcPr/>
                </a:tc>
                <a:tc>
                  <a:txBody>
                    <a:bodyPr/>
                    <a:lstStyle/>
                    <a:p>
                      <a:pPr algn="ctr"/>
                      <a:r>
                        <a:rPr lang="en-US"/>
                        <a:t>119</a:t>
                      </a:r>
                    </a:p>
                  </a:txBody>
                  <a:tcPr/>
                </a:tc>
                <a:tc>
                  <a:txBody>
                    <a:bodyPr/>
                    <a:lstStyle/>
                    <a:p>
                      <a:pPr algn="ctr"/>
                      <a:r>
                        <a:rPr lang="en-US"/>
                        <a:t>272</a:t>
                      </a:r>
                    </a:p>
                  </a:txBody>
                  <a:tcPr/>
                </a:tc>
                <a:tc>
                  <a:txBody>
                    <a:bodyPr/>
                    <a:lstStyle/>
                    <a:p>
                      <a:pPr algn="ctr"/>
                      <a:r>
                        <a:rPr lang="en-US">
                          <a:solidFill>
                            <a:schemeClr val="tx1"/>
                          </a:solidFill>
                        </a:rPr>
                        <a:t>49</a:t>
                      </a:r>
                    </a:p>
                  </a:txBody>
                  <a:tcPr/>
                </a:tc>
                <a:tc>
                  <a:txBody>
                    <a:bodyPr/>
                    <a:lstStyle/>
                    <a:p>
                      <a:pPr algn="ctr"/>
                      <a:r>
                        <a:rPr lang="en-US">
                          <a:solidFill>
                            <a:schemeClr val="tx1"/>
                          </a:solidFill>
                        </a:rPr>
                        <a:t>27</a:t>
                      </a:r>
                    </a:p>
                  </a:txBody>
                  <a:tcPr/>
                </a:tc>
                <a:tc>
                  <a:txBody>
                    <a:bodyPr/>
                    <a:lstStyle/>
                    <a:p>
                      <a:pPr algn="ctr"/>
                      <a:r>
                        <a:rPr lang="en-US"/>
                        <a:t>5</a:t>
                      </a:r>
                    </a:p>
                  </a:txBody>
                  <a:tcPr/>
                </a:tc>
                <a:tc>
                  <a:txBody>
                    <a:bodyPr/>
                    <a:lstStyle/>
                    <a:p>
                      <a:pPr algn="ctr"/>
                      <a:r>
                        <a:rPr lang="en-US"/>
                        <a:t>667</a:t>
                      </a:r>
                    </a:p>
                  </a:txBody>
                  <a:tcPr/>
                </a:tc>
                <a:tc>
                  <a:txBody>
                    <a:bodyPr/>
                    <a:lstStyle/>
                    <a:p>
                      <a:pPr algn="ctr"/>
                      <a:r>
                        <a:rPr lang="en-US"/>
                        <a:t>73</a:t>
                      </a:r>
                    </a:p>
                  </a:txBody>
                  <a:tcPr/>
                </a:tc>
                <a:extLst>
                  <a:ext uri="{0D108BD9-81ED-4DB2-BD59-A6C34878D82A}">
                    <a16:rowId xmlns:a16="http://schemas.microsoft.com/office/drawing/2014/main" val="2246332200"/>
                  </a:ext>
                </a:extLst>
              </a:tr>
              <a:tr h="738873">
                <a:tc>
                  <a:txBody>
                    <a:bodyPr/>
                    <a:lstStyle/>
                    <a:p>
                      <a:r>
                        <a:rPr lang="en-US" sz="1400"/>
                        <a:t>Percent</a:t>
                      </a:r>
                    </a:p>
                  </a:txBody>
                  <a:tcPr/>
                </a:tc>
                <a:tc>
                  <a:txBody>
                    <a:bodyPr/>
                    <a:lstStyle/>
                    <a:p>
                      <a:pPr algn="ctr"/>
                      <a:r>
                        <a:rPr lang="en-US"/>
                        <a:t>100%</a:t>
                      </a:r>
                    </a:p>
                  </a:txBody>
                  <a:tcPr/>
                </a:tc>
                <a:tc>
                  <a:txBody>
                    <a:bodyPr/>
                    <a:lstStyle/>
                    <a:p>
                      <a:pPr algn="l"/>
                      <a:r>
                        <a:rPr lang="en-US" sz="1800"/>
                        <a:t>51.4%</a:t>
                      </a:r>
                    </a:p>
                  </a:txBody>
                  <a:tcPr/>
                </a:tc>
                <a:tc>
                  <a:txBody>
                    <a:bodyPr/>
                    <a:lstStyle/>
                    <a:p>
                      <a:pPr algn="ctr"/>
                      <a:r>
                        <a:rPr lang="en-US" sz="1600"/>
                        <a:t>48.6%</a:t>
                      </a:r>
                      <a:endParaRPr lang="en-US"/>
                    </a:p>
                  </a:txBody>
                  <a:tcPr/>
                </a:tc>
                <a:tc>
                  <a:txBody>
                    <a:bodyPr/>
                    <a:lstStyle/>
                    <a:p>
                      <a:pPr algn="ctr"/>
                      <a:r>
                        <a:rPr lang="en-US"/>
                        <a:t>16.8%</a:t>
                      </a:r>
                    </a:p>
                  </a:txBody>
                  <a:tcPr/>
                </a:tc>
                <a:tc>
                  <a:txBody>
                    <a:bodyPr/>
                    <a:lstStyle/>
                    <a:p>
                      <a:pPr algn="ctr"/>
                      <a:r>
                        <a:rPr lang="en-US"/>
                        <a:t>38.3%</a:t>
                      </a:r>
                    </a:p>
                  </a:txBody>
                  <a:tcPr/>
                </a:tc>
                <a:tc>
                  <a:txBody>
                    <a:bodyPr/>
                    <a:lstStyle/>
                    <a:p>
                      <a:pPr algn="ctr"/>
                      <a:r>
                        <a:rPr lang="en-US">
                          <a:solidFill>
                            <a:schemeClr val="tx1"/>
                          </a:solidFill>
                        </a:rPr>
                        <a:t>6.9 %</a:t>
                      </a:r>
                    </a:p>
                  </a:txBody>
                  <a:tcPr/>
                </a:tc>
                <a:tc>
                  <a:txBody>
                    <a:bodyPr/>
                    <a:lstStyle/>
                    <a:p>
                      <a:pPr algn="ctr"/>
                      <a:r>
                        <a:rPr lang="en-US">
                          <a:solidFill>
                            <a:schemeClr val="tx1"/>
                          </a:solidFill>
                        </a:rPr>
                        <a:t>3.8 %</a:t>
                      </a:r>
                    </a:p>
                  </a:txBody>
                  <a:tcPr/>
                </a:tc>
                <a:tc>
                  <a:txBody>
                    <a:bodyPr/>
                    <a:lstStyle/>
                    <a:p>
                      <a:pPr algn="ctr"/>
                      <a:r>
                        <a:rPr lang="en-US"/>
                        <a:t>0.7%</a:t>
                      </a:r>
                    </a:p>
                  </a:txBody>
                  <a:tcPr/>
                </a:tc>
                <a:tc>
                  <a:txBody>
                    <a:bodyPr/>
                    <a:lstStyle/>
                    <a:p>
                      <a:pPr algn="ctr"/>
                      <a:r>
                        <a:rPr lang="en-US"/>
                        <a:t>93.9 %</a:t>
                      </a:r>
                    </a:p>
                  </a:txBody>
                  <a:tcPr/>
                </a:tc>
                <a:tc>
                  <a:txBody>
                    <a:bodyPr/>
                    <a:lstStyle/>
                    <a:p>
                      <a:pPr algn="ctr"/>
                      <a:r>
                        <a:rPr lang="en-US"/>
                        <a:t>10.3 %</a:t>
                      </a:r>
                    </a:p>
                  </a:txBody>
                  <a:tcPr/>
                </a:tc>
                <a:extLst>
                  <a:ext uri="{0D108BD9-81ED-4DB2-BD59-A6C34878D82A}">
                    <a16:rowId xmlns:a16="http://schemas.microsoft.com/office/drawing/2014/main" val="4272197671"/>
                  </a:ext>
                </a:extLst>
              </a:tr>
            </a:tbl>
          </a:graphicData>
        </a:graphic>
      </p:graphicFrame>
      <p:graphicFrame>
        <p:nvGraphicFramePr>
          <p:cNvPr id="5" name="Table 4">
            <a:extLst>
              <a:ext uri="{FF2B5EF4-FFF2-40B4-BE49-F238E27FC236}">
                <a16:creationId xmlns:a16="http://schemas.microsoft.com/office/drawing/2014/main" id="{402B30BE-C985-40B9-8010-6CC4B6955BC4}"/>
              </a:ext>
            </a:extLst>
          </p:cNvPr>
          <p:cNvGraphicFramePr>
            <a:graphicFrameLocks noGrp="1"/>
          </p:cNvGraphicFramePr>
          <p:nvPr>
            <p:extLst>
              <p:ext uri="{D42A27DB-BD31-4B8C-83A1-F6EECF244321}">
                <p14:modId xmlns:p14="http://schemas.microsoft.com/office/powerpoint/2010/main" val="3807353894"/>
              </p:ext>
            </p:extLst>
          </p:nvPr>
        </p:nvGraphicFramePr>
        <p:xfrm>
          <a:off x="615209" y="4731426"/>
          <a:ext cx="9132781" cy="1746771"/>
        </p:xfrm>
        <a:graphic>
          <a:graphicData uri="http://schemas.openxmlformats.org/drawingml/2006/table">
            <a:tbl>
              <a:tblPr firstRow="1" bandRow="1">
                <a:tableStyleId>{5940675A-B579-460E-94D1-54222C63F5DA}</a:tableStyleId>
              </a:tblPr>
              <a:tblGrid>
                <a:gridCol w="1304683">
                  <a:extLst>
                    <a:ext uri="{9D8B030D-6E8A-4147-A177-3AD203B41FA5}">
                      <a16:colId xmlns:a16="http://schemas.microsoft.com/office/drawing/2014/main" val="481906763"/>
                    </a:ext>
                  </a:extLst>
                </a:gridCol>
                <a:gridCol w="1189643">
                  <a:extLst>
                    <a:ext uri="{9D8B030D-6E8A-4147-A177-3AD203B41FA5}">
                      <a16:colId xmlns:a16="http://schemas.microsoft.com/office/drawing/2014/main" val="3835502515"/>
                    </a:ext>
                  </a:extLst>
                </a:gridCol>
                <a:gridCol w="1259853">
                  <a:extLst>
                    <a:ext uri="{9D8B030D-6E8A-4147-A177-3AD203B41FA5}">
                      <a16:colId xmlns:a16="http://schemas.microsoft.com/office/drawing/2014/main" val="956394822"/>
                    </a:ext>
                  </a:extLst>
                </a:gridCol>
                <a:gridCol w="1128329">
                  <a:extLst>
                    <a:ext uri="{9D8B030D-6E8A-4147-A177-3AD203B41FA5}">
                      <a16:colId xmlns:a16="http://schemas.microsoft.com/office/drawing/2014/main" val="2871749804"/>
                    </a:ext>
                  </a:extLst>
                </a:gridCol>
                <a:gridCol w="1398298">
                  <a:extLst>
                    <a:ext uri="{9D8B030D-6E8A-4147-A177-3AD203B41FA5}">
                      <a16:colId xmlns:a16="http://schemas.microsoft.com/office/drawing/2014/main" val="892457117"/>
                    </a:ext>
                  </a:extLst>
                </a:gridCol>
                <a:gridCol w="1142174">
                  <a:extLst>
                    <a:ext uri="{9D8B030D-6E8A-4147-A177-3AD203B41FA5}">
                      <a16:colId xmlns:a16="http://schemas.microsoft.com/office/drawing/2014/main" val="2895106953"/>
                    </a:ext>
                  </a:extLst>
                </a:gridCol>
                <a:gridCol w="1709801">
                  <a:extLst>
                    <a:ext uri="{9D8B030D-6E8A-4147-A177-3AD203B41FA5}">
                      <a16:colId xmlns:a16="http://schemas.microsoft.com/office/drawing/2014/main" val="488093730"/>
                    </a:ext>
                  </a:extLst>
                </a:gridCol>
              </a:tblGrid>
              <a:tr h="556021">
                <a:tc>
                  <a:txBody>
                    <a:bodyPr/>
                    <a:lstStyle/>
                    <a:p>
                      <a:endParaRPr lang="en-US"/>
                    </a:p>
                  </a:txBody>
                  <a:tcPr/>
                </a:tc>
                <a:tc>
                  <a:txBody>
                    <a:bodyPr/>
                    <a:lstStyle/>
                    <a:p>
                      <a:pPr algn="ctr"/>
                      <a:r>
                        <a:rPr lang="en-US" sz="1400"/>
                        <a:t>ALL</a:t>
                      </a:r>
                    </a:p>
                  </a:txBody>
                  <a:tcPr>
                    <a:solidFill>
                      <a:schemeClr val="bg1">
                        <a:lumMod val="85000"/>
                      </a:schemeClr>
                    </a:solidFill>
                  </a:tcPr>
                </a:tc>
                <a:tc>
                  <a:txBody>
                    <a:bodyPr/>
                    <a:lstStyle/>
                    <a:p>
                      <a:pPr algn="ctr"/>
                      <a:r>
                        <a:rPr lang="en-US" sz="1400"/>
                        <a:t>HISPANIC</a:t>
                      </a:r>
                    </a:p>
                  </a:txBody>
                  <a:tcPr>
                    <a:solidFill>
                      <a:schemeClr val="bg1">
                        <a:lumMod val="85000"/>
                      </a:schemeClr>
                    </a:solidFill>
                  </a:tcPr>
                </a:tc>
                <a:tc>
                  <a:txBody>
                    <a:bodyPr/>
                    <a:lstStyle/>
                    <a:p>
                      <a:pPr algn="ctr"/>
                      <a:r>
                        <a:rPr lang="en-US" sz="1400"/>
                        <a:t>ASIAN</a:t>
                      </a:r>
                    </a:p>
                  </a:txBody>
                  <a:tcPr>
                    <a:solidFill>
                      <a:schemeClr val="bg1">
                        <a:lumMod val="85000"/>
                      </a:schemeClr>
                    </a:solidFill>
                  </a:tcPr>
                </a:tc>
                <a:tc>
                  <a:txBody>
                    <a:bodyPr/>
                    <a:lstStyle/>
                    <a:p>
                      <a:pPr algn="ctr"/>
                      <a:r>
                        <a:rPr lang="en-US" sz="1400"/>
                        <a:t>BLACK</a:t>
                      </a:r>
                    </a:p>
                  </a:txBody>
                  <a:tcPr>
                    <a:solidFill>
                      <a:schemeClr val="bg1">
                        <a:lumMod val="85000"/>
                      </a:schemeClr>
                    </a:solidFill>
                  </a:tcPr>
                </a:tc>
                <a:tc>
                  <a:txBody>
                    <a:bodyPr/>
                    <a:lstStyle/>
                    <a:p>
                      <a:pPr algn="ctr"/>
                      <a:r>
                        <a:rPr lang="en-US" sz="1400"/>
                        <a:t>WHITE</a:t>
                      </a:r>
                    </a:p>
                  </a:txBody>
                  <a:tcPr>
                    <a:solidFill>
                      <a:schemeClr val="bg1">
                        <a:lumMod val="85000"/>
                      </a:schemeClr>
                    </a:solidFill>
                  </a:tcPr>
                </a:tc>
                <a:tc>
                  <a:txBody>
                    <a:bodyPr/>
                    <a:lstStyle/>
                    <a:p>
                      <a:pPr algn="ctr"/>
                      <a:r>
                        <a:rPr lang="en-US" sz="1400"/>
                        <a:t>AMERICAN INDIAN/ALASKAN</a:t>
                      </a:r>
                    </a:p>
                  </a:txBody>
                  <a:tcPr>
                    <a:solidFill>
                      <a:schemeClr val="bg1">
                        <a:lumMod val="85000"/>
                      </a:schemeClr>
                    </a:solidFill>
                  </a:tcPr>
                </a:tc>
                <a:extLst>
                  <a:ext uri="{0D108BD9-81ED-4DB2-BD59-A6C34878D82A}">
                    <a16:rowId xmlns:a16="http://schemas.microsoft.com/office/drawing/2014/main" val="1023539701"/>
                  </a:ext>
                </a:extLst>
              </a:tr>
              <a:tr h="595375">
                <a:tc>
                  <a:txBody>
                    <a:bodyPr/>
                    <a:lstStyle/>
                    <a:p>
                      <a:r>
                        <a:rPr lang="en-US"/>
                        <a:t>Number</a:t>
                      </a:r>
                    </a:p>
                  </a:txBody>
                  <a:tcPr/>
                </a:tc>
                <a:tc>
                  <a:txBody>
                    <a:bodyPr/>
                    <a:lstStyle/>
                    <a:p>
                      <a:pPr algn="ctr"/>
                      <a:r>
                        <a:rPr lang="en-US"/>
                        <a:t>710</a:t>
                      </a:r>
                    </a:p>
                  </a:txBody>
                  <a:tcPr/>
                </a:tc>
                <a:tc>
                  <a:txBody>
                    <a:bodyPr/>
                    <a:lstStyle/>
                    <a:p>
                      <a:pPr algn="ctr"/>
                      <a:r>
                        <a:rPr lang="en-US"/>
                        <a:t>705</a:t>
                      </a:r>
                    </a:p>
                  </a:txBody>
                  <a:tcPr/>
                </a:tc>
                <a:tc>
                  <a:txBody>
                    <a:bodyPr/>
                    <a:lstStyle/>
                    <a:p>
                      <a:pPr algn="ctr"/>
                      <a:r>
                        <a:rPr lang="en-US"/>
                        <a:t>0</a:t>
                      </a:r>
                    </a:p>
                  </a:txBody>
                  <a:tcPr/>
                </a:tc>
                <a:tc>
                  <a:txBody>
                    <a:bodyPr/>
                    <a:lstStyle/>
                    <a:p>
                      <a:pPr algn="ctr"/>
                      <a:r>
                        <a:rPr lang="en-US"/>
                        <a:t>0</a:t>
                      </a:r>
                    </a:p>
                  </a:txBody>
                  <a:tcPr/>
                </a:tc>
                <a:tc>
                  <a:txBody>
                    <a:bodyPr/>
                    <a:lstStyle/>
                    <a:p>
                      <a:pPr algn="ctr"/>
                      <a:r>
                        <a:rPr lang="en-US"/>
                        <a:t>5</a:t>
                      </a:r>
                    </a:p>
                  </a:txBody>
                  <a:tcPr/>
                </a:tc>
                <a:tc>
                  <a:txBody>
                    <a:bodyPr/>
                    <a:lstStyle/>
                    <a:p>
                      <a:pPr algn="ctr"/>
                      <a:r>
                        <a:rPr lang="en-US"/>
                        <a:t>0</a:t>
                      </a:r>
                    </a:p>
                  </a:txBody>
                  <a:tcPr/>
                </a:tc>
                <a:extLst>
                  <a:ext uri="{0D108BD9-81ED-4DB2-BD59-A6C34878D82A}">
                    <a16:rowId xmlns:a16="http://schemas.microsoft.com/office/drawing/2014/main" val="588866228"/>
                  </a:ext>
                </a:extLst>
              </a:tr>
              <a:tr h="595375">
                <a:tc>
                  <a:txBody>
                    <a:bodyPr/>
                    <a:lstStyle/>
                    <a:p>
                      <a:r>
                        <a:rPr lang="en-US"/>
                        <a:t>Percent</a:t>
                      </a:r>
                    </a:p>
                  </a:txBody>
                  <a:tcPr/>
                </a:tc>
                <a:tc>
                  <a:txBody>
                    <a:bodyPr/>
                    <a:lstStyle/>
                    <a:p>
                      <a:pPr algn="ctr"/>
                      <a:r>
                        <a:rPr lang="en-US"/>
                        <a:t>100%</a:t>
                      </a:r>
                    </a:p>
                  </a:txBody>
                  <a:tcPr/>
                </a:tc>
                <a:tc>
                  <a:txBody>
                    <a:bodyPr/>
                    <a:lstStyle/>
                    <a:p>
                      <a:pPr algn="ctr"/>
                      <a:r>
                        <a:rPr lang="en-US"/>
                        <a:t>99 %</a:t>
                      </a:r>
                    </a:p>
                  </a:txBody>
                  <a:tcPr/>
                </a:tc>
                <a:tc>
                  <a:txBody>
                    <a:bodyPr/>
                    <a:lstStyle/>
                    <a:p>
                      <a:pPr algn="ctr"/>
                      <a:r>
                        <a:rPr lang="en-US"/>
                        <a:t>0%</a:t>
                      </a:r>
                    </a:p>
                  </a:txBody>
                  <a:tcPr/>
                </a:tc>
                <a:tc>
                  <a:txBody>
                    <a:bodyPr/>
                    <a:lstStyle/>
                    <a:p>
                      <a:pPr algn="ctr"/>
                      <a:r>
                        <a:rPr lang="en-US"/>
                        <a:t>0%</a:t>
                      </a:r>
                    </a:p>
                  </a:txBody>
                  <a:tcPr/>
                </a:tc>
                <a:tc>
                  <a:txBody>
                    <a:bodyPr/>
                    <a:lstStyle/>
                    <a:p>
                      <a:pPr algn="ctr"/>
                      <a:r>
                        <a:rPr lang="en-US"/>
                        <a:t>.7%</a:t>
                      </a:r>
                    </a:p>
                  </a:txBody>
                  <a:tcPr/>
                </a:tc>
                <a:tc>
                  <a:txBody>
                    <a:bodyPr/>
                    <a:lstStyle/>
                    <a:p>
                      <a:pPr algn="ctr"/>
                      <a:r>
                        <a:rPr lang="en-US"/>
                        <a:t>0</a:t>
                      </a:r>
                    </a:p>
                  </a:txBody>
                  <a:tcPr/>
                </a:tc>
                <a:extLst>
                  <a:ext uri="{0D108BD9-81ED-4DB2-BD59-A6C34878D82A}">
                    <a16:rowId xmlns:a16="http://schemas.microsoft.com/office/drawing/2014/main" val="2833393907"/>
                  </a:ext>
                </a:extLst>
              </a:tr>
            </a:tbl>
          </a:graphicData>
        </a:graphic>
      </p:graphicFrame>
    </p:spTree>
    <p:extLst>
      <p:ext uri="{BB962C8B-B14F-4D97-AF65-F5344CB8AC3E}">
        <p14:creationId xmlns:p14="http://schemas.microsoft.com/office/powerpoint/2010/main" val="436101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4D3777-1CF8-4A35-BE13-C6DF0C1FAC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7CCC53CB-D702-43A4-9943-65A76B358E7F}"/>
              </a:ext>
            </a:extLst>
          </p:cNvPr>
          <p:cNvGrpSpPr/>
          <p:nvPr/>
        </p:nvGrpSpPr>
        <p:grpSpPr>
          <a:xfrm>
            <a:off x="113915" y="114431"/>
            <a:ext cx="9847208" cy="507383"/>
            <a:chOff x="-88900" y="203200"/>
            <a:chExt cx="9307602" cy="596900"/>
          </a:xfrm>
        </p:grpSpPr>
        <p:sp>
          <p:nvSpPr>
            <p:cNvPr id="8" name="Rectangle 7">
              <a:extLst>
                <a:ext uri="{FF2B5EF4-FFF2-40B4-BE49-F238E27FC236}">
                  <a16:creationId xmlns:a16="http://schemas.microsoft.com/office/drawing/2014/main" id="{EF7C51A8-08F6-44D8-A1D4-9B297BE984A4}"/>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FB6DD2AF-B946-40E6-9B41-648622D98ACB}"/>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10" name="Rectangle 9">
            <a:extLst>
              <a:ext uri="{FF2B5EF4-FFF2-40B4-BE49-F238E27FC236}">
                <a16:creationId xmlns:a16="http://schemas.microsoft.com/office/drawing/2014/main" id="{5E23411E-23F8-4063-A780-9EA59FDCAF5B}"/>
              </a:ext>
            </a:extLst>
          </p:cNvPr>
          <p:cNvSpPr/>
          <p:nvPr/>
        </p:nvSpPr>
        <p:spPr>
          <a:xfrm>
            <a:off x="263256" y="730850"/>
            <a:ext cx="9435830" cy="1200329"/>
          </a:xfrm>
          <a:prstGeom prst="rect">
            <a:avLst/>
          </a:prstGeom>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entury Gothic"/>
              </a:rPr>
              <a:t>School Profile:</a:t>
            </a:r>
          </a:p>
          <a:p>
            <a:pPr marL="0" marR="0" lvl="0" indent="0" algn="l" defTabSz="457200" rtl="0" eaLnBrk="1" fontAlgn="auto" latinLnBrk="0" hangingPunct="1">
              <a:lnSpc>
                <a:spcPct val="100000"/>
              </a:lnSpc>
              <a:spcBef>
                <a:spcPts val="0"/>
              </a:spcBef>
              <a:spcAft>
                <a:spcPts val="0"/>
              </a:spcAft>
              <a:buClrTx/>
              <a:buSzTx/>
              <a:buFontTx/>
              <a:buNone/>
              <a:tabLst/>
              <a:defRPr/>
            </a:pPr>
            <a:br>
              <a:rPr lang="en-US" sz="2000" b="0" i="0" u="none" strike="noStrike" kern="1200" cap="none" spc="0" normalizeH="0" baseline="0" noProof="0">
                <a:ln>
                  <a:noFill/>
                </a:ln>
                <a:effectLst/>
                <a:uLnTx/>
                <a:uFillTx/>
                <a:latin typeface="Century Gothic" panose="020B0502020202020204" pitchFamily="34" charset="0"/>
              </a:rPr>
            </a:br>
            <a:r>
              <a:rPr kumimoji="0" lang="en-US" sz="2800" b="1" i="0" u="none" strike="noStrike" kern="1200" cap="none" spc="0" normalizeH="0" baseline="0" noProof="0">
                <a:ln>
                  <a:noFill/>
                </a:ln>
                <a:solidFill>
                  <a:srgbClr val="FF0000"/>
                </a:solidFill>
                <a:effectLst/>
                <a:uLnTx/>
                <a:uFillTx/>
                <a:latin typeface="Century Gothic"/>
                <a:ea typeface="+mn-ea"/>
                <a:cs typeface="+mn-cs"/>
              </a:rPr>
              <a:t>Liberty Middle School</a:t>
            </a:r>
            <a:endParaRPr lang="en-US" sz="2000" b="1" i="0" u="none" strike="noStrike" kern="1200" cap="none" spc="0" normalizeH="0" baseline="0" noProof="0">
              <a:ln>
                <a:noFill/>
              </a:ln>
              <a:solidFill>
                <a:srgbClr val="FF0000"/>
              </a:solidFill>
              <a:effectLst/>
              <a:uLnTx/>
              <a:uFillTx/>
              <a:latin typeface="Calibri"/>
              <a:cs typeface="Calibri"/>
            </a:endParaRPr>
          </a:p>
        </p:txBody>
      </p:sp>
      <p:sp>
        <p:nvSpPr>
          <p:cNvPr id="13" name="Rectangle 12">
            <a:extLst>
              <a:ext uri="{FF2B5EF4-FFF2-40B4-BE49-F238E27FC236}">
                <a16:creationId xmlns:a16="http://schemas.microsoft.com/office/drawing/2014/main" id="{9557E99C-21D4-4731-BAB1-A715F02CAF0B}"/>
              </a:ext>
            </a:extLst>
          </p:cNvPr>
          <p:cNvSpPr/>
          <p:nvPr/>
        </p:nvSpPr>
        <p:spPr>
          <a:xfrm>
            <a:off x="258543" y="2017713"/>
            <a:ext cx="9244686" cy="2677656"/>
          </a:xfrm>
          <a:prstGeom prst="rect">
            <a:avLst/>
          </a:prstGeom>
          <a:ln>
            <a:noFill/>
          </a:ln>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Liberty  Middle School is an IB: International Baccalaureate World Scholar, located in Pharr, Texas. The campus participates in a Title I program. Student enrollment is 710. Student demographics consist of </a:t>
            </a:r>
            <a:r>
              <a:rPr lang="en-US" sz="2800">
                <a:solidFill>
                  <a:prstClr val="black"/>
                </a:solidFill>
                <a:latin typeface="Calibri" panose="020F0502020204030204"/>
                <a:cs typeface="Calibri"/>
              </a:rPr>
              <a:t>38</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.3% LEP, 93.9% Economically Disadvantaged, 99 % Hispanic/Latino, 0% Asian, 0 Black and 0.7% White. </a:t>
            </a:r>
            <a:r>
              <a:rPr lang="en-US" sz="2800">
                <a:solidFill>
                  <a:prstClr val="black"/>
                </a:solidFill>
                <a:latin typeface="Calibri" panose="020F0502020204030204"/>
                <a:cs typeface="Calibri"/>
              </a:rPr>
              <a:t>Liberty Middle School is TEA B – Rated Campus</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rPr>
              <a:t> </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9701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58008939"/>
              </p:ext>
            </p:extLst>
          </p:nvPr>
        </p:nvGraphicFramePr>
        <p:xfrm>
          <a:off x="2106120" y="1878277"/>
          <a:ext cx="5032303" cy="5299893"/>
        </p:xfrm>
        <a:graphic>
          <a:graphicData uri="http://schemas.openxmlformats.org/drawingml/2006/table">
            <a:tbl>
              <a:tblPr firstRow="1" bandRow="1">
                <a:tableStyleId>{5C22544A-7EE6-4342-B048-85BDC9FD1C3A}</a:tableStyleId>
              </a:tblPr>
              <a:tblGrid>
                <a:gridCol w="1909439">
                  <a:extLst>
                    <a:ext uri="{9D8B030D-6E8A-4147-A177-3AD203B41FA5}">
                      <a16:colId xmlns:a16="http://schemas.microsoft.com/office/drawing/2014/main" val="20000"/>
                    </a:ext>
                  </a:extLst>
                </a:gridCol>
                <a:gridCol w="1359754">
                  <a:extLst>
                    <a:ext uri="{9D8B030D-6E8A-4147-A177-3AD203B41FA5}">
                      <a16:colId xmlns:a16="http://schemas.microsoft.com/office/drawing/2014/main" val="20001"/>
                    </a:ext>
                  </a:extLst>
                </a:gridCol>
                <a:gridCol w="1763110">
                  <a:extLst>
                    <a:ext uri="{9D8B030D-6E8A-4147-A177-3AD203B41FA5}">
                      <a16:colId xmlns:a16="http://schemas.microsoft.com/office/drawing/2014/main" val="20002"/>
                    </a:ext>
                  </a:extLst>
                </a:gridCol>
              </a:tblGrid>
              <a:tr h="811153">
                <a:tc>
                  <a:txBody>
                    <a:bodyPr/>
                    <a:lstStyle/>
                    <a:p>
                      <a:endParaRPr lang="en-US" sz="1600"/>
                    </a:p>
                  </a:txBody>
                  <a:tcPr marL="75438" marR="75438" marT="37719" marB="37719">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1600"/>
                        <a:t>2024</a:t>
                      </a:r>
                    </a:p>
                    <a:p>
                      <a:pPr algn="ctr"/>
                      <a:r>
                        <a:rPr lang="en-US" sz="1600"/>
                        <a:t>Performance</a:t>
                      </a:r>
                    </a:p>
                  </a:txBody>
                  <a:tcPr marL="75438" marR="75438" marT="37719" marB="37719">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1600"/>
                        <a:t>2025</a:t>
                      </a:r>
                    </a:p>
                    <a:p>
                      <a:pPr algn="ctr"/>
                      <a:r>
                        <a:rPr lang="en-US" sz="1600"/>
                        <a:t>Performance</a:t>
                      </a:r>
                    </a:p>
                  </a:txBody>
                  <a:tcPr marL="75438" marR="75438" marT="37719" marB="37719">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811153">
                <a:tc>
                  <a:txBody>
                    <a:bodyPr/>
                    <a:lstStyle/>
                    <a:p>
                      <a:pPr algn="ctr"/>
                      <a:r>
                        <a:rPr lang="en-US" sz="1600"/>
                        <a:t>Domain 1</a:t>
                      </a:r>
                    </a:p>
                    <a:p>
                      <a:pPr algn="ctr"/>
                      <a:r>
                        <a:rPr lang="en-US" sz="1600"/>
                        <a:t>Student Achievement</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p>
                    <a:p>
                      <a:pPr algn="ctr"/>
                      <a:r>
                        <a:rPr lang="en-US" sz="1600"/>
                        <a:t>74</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p>
                    <a:p>
                      <a:pPr algn="ctr"/>
                      <a:r>
                        <a:rPr lang="en-US" sz="1600"/>
                        <a:t>76</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2099447">
                <a:tc>
                  <a:txBody>
                    <a:bodyPr/>
                    <a:lstStyle/>
                    <a:p>
                      <a:pPr algn="ctr"/>
                      <a:r>
                        <a:rPr lang="en-US" sz="1600"/>
                        <a:t>Domain 2</a:t>
                      </a:r>
                    </a:p>
                    <a:p>
                      <a:pPr algn="ctr"/>
                      <a:endParaRPr lang="en-US" sz="1600"/>
                    </a:p>
                    <a:p>
                      <a:pPr marL="285750" indent="-285750" algn="l">
                        <a:buFont typeface="Arial" panose="020B0604020202020204" pitchFamily="34" charset="0"/>
                        <a:buChar char="•"/>
                      </a:pPr>
                      <a:r>
                        <a:rPr lang="en-US" sz="1600"/>
                        <a:t>School Progress</a:t>
                      </a:r>
                    </a:p>
                    <a:p>
                      <a:pPr marL="285750" indent="-285750" algn="l">
                        <a:buFont typeface="Arial" panose="020B0604020202020204" pitchFamily="34" charset="0"/>
                        <a:buChar char="•"/>
                      </a:pPr>
                      <a:r>
                        <a:rPr lang="en-US" sz="1600"/>
                        <a:t>Academic Growth</a:t>
                      </a:r>
                    </a:p>
                    <a:p>
                      <a:pPr marL="285750" indent="-285750" algn="l">
                        <a:buFont typeface="Arial" panose="020B0604020202020204" pitchFamily="34" charset="0"/>
                        <a:buChar char="•"/>
                      </a:pPr>
                      <a:r>
                        <a:rPr lang="en-US" sz="1600"/>
                        <a:t>Relative Performance</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a:t>Academic Growth:</a:t>
                      </a:r>
                    </a:p>
                    <a:p>
                      <a:pPr algn="ctr"/>
                      <a:r>
                        <a:rPr lang="en-US" sz="1600"/>
                        <a:t> 67 (scaled score)</a:t>
                      </a:r>
                    </a:p>
                    <a:p>
                      <a:pPr algn="ctr"/>
                      <a:endParaRPr lang="en-US" sz="1600"/>
                    </a:p>
                    <a:p>
                      <a:pPr algn="ctr"/>
                      <a:r>
                        <a:rPr lang="en-US" sz="1600"/>
                        <a:t>Relative Performance: 86 (scaled score)</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a:t>Academic Growth:</a:t>
                      </a:r>
                    </a:p>
                    <a:p>
                      <a:pPr algn="ctr"/>
                      <a:r>
                        <a:rPr lang="en-US" sz="1600"/>
                        <a:t> 73 (scaled score)</a:t>
                      </a:r>
                    </a:p>
                    <a:p>
                      <a:pPr algn="ctr"/>
                      <a:endParaRPr lang="en-US" sz="1600"/>
                    </a:p>
                    <a:p>
                      <a:pPr algn="ctr"/>
                      <a:r>
                        <a:rPr lang="en-US" sz="1600"/>
                        <a:t>Relative Performance: 89 (scaled score)</a:t>
                      </a:r>
                    </a:p>
                    <a:p>
                      <a:pPr algn="ctr"/>
                      <a:endParaRPr lang="en-US" sz="1600"/>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2"/>
                  </a:ext>
                </a:extLst>
              </a:tr>
              <a:tr h="811153">
                <a:tc>
                  <a:txBody>
                    <a:bodyPr/>
                    <a:lstStyle/>
                    <a:p>
                      <a:pPr algn="ctr"/>
                      <a:r>
                        <a:rPr lang="en-US" sz="1600"/>
                        <a:t>Domain 3</a:t>
                      </a:r>
                    </a:p>
                    <a:p>
                      <a:pPr algn="ctr"/>
                      <a:r>
                        <a:rPr lang="en-US" sz="1600"/>
                        <a:t>Closing the Gap</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p>
                    <a:p>
                      <a:pPr algn="ctr"/>
                      <a:r>
                        <a:rPr lang="en-US" sz="1600"/>
                        <a:t>65</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p>
                    <a:p>
                      <a:pPr algn="ctr"/>
                      <a:r>
                        <a:rPr lang="en-US" sz="1600"/>
                        <a:t>78</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3"/>
                  </a:ext>
                </a:extLst>
              </a:tr>
              <a:tr h="596436">
                <a:tc>
                  <a:txBody>
                    <a:bodyPr/>
                    <a:lstStyle/>
                    <a:p>
                      <a:pPr algn="ctr"/>
                      <a:r>
                        <a:rPr lang="en-US" sz="1600"/>
                        <a:t>Distinctions</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a:t>4</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a:t>6</a:t>
                      </a:r>
                    </a:p>
                  </a:txBody>
                  <a:tcPr marL="75438" marR="75438" marT="37719" marB="37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4"/>
                  </a:ext>
                </a:extLst>
              </a:tr>
            </a:tbl>
          </a:graphicData>
        </a:graphic>
      </p:graphicFrame>
      <p:grpSp>
        <p:nvGrpSpPr>
          <p:cNvPr id="5" name="Group 4"/>
          <p:cNvGrpSpPr/>
          <p:nvPr/>
        </p:nvGrpSpPr>
        <p:grpSpPr>
          <a:xfrm>
            <a:off x="1602755" y="1360622"/>
            <a:ext cx="5676350" cy="507383"/>
            <a:chOff x="-88900" y="203200"/>
            <a:chExt cx="9307602" cy="596900"/>
          </a:xfrm>
          <a:solidFill>
            <a:schemeClr val="accent1"/>
          </a:solidFill>
        </p:grpSpPr>
        <p:sp>
          <p:nvSpPr>
            <p:cNvPr id="6" name="Rectangle 5"/>
            <p:cNvSpPr/>
            <p:nvPr/>
          </p:nvSpPr>
          <p:spPr>
            <a:xfrm>
              <a:off x="-88900" y="203200"/>
              <a:ext cx="9307602" cy="596900"/>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p:cNvSpPr txBox="1">
              <a:spLocks/>
            </p:cNvSpPr>
            <p:nvPr/>
          </p:nvSpPr>
          <p:spPr>
            <a:xfrm>
              <a:off x="0" y="241879"/>
              <a:ext cx="9143999" cy="469901"/>
            </a:xfrm>
            <a:prstGeom prst="rect">
              <a:avLst/>
            </a:prstGeom>
            <a:grpFill/>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sz="2310" b="0" i="0" u="none" strike="noStrike" kern="1200" cap="none" spc="248" normalizeH="0" baseline="0" noProof="0">
                <a:ln>
                  <a:noFill/>
                </a:ln>
                <a:solidFill>
                  <a:prstClr val="white"/>
                </a:solidFill>
                <a:effectLst/>
                <a:uLnTx/>
                <a:uFillTx/>
                <a:latin typeface="Gill Sans"/>
                <a:ea typeface="+mj-ea"/>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0387" y="772831"/>
            <a:ext cx="989800" cy="998114"/>
          </a:xfrm>
          <a:prstGeom prst="rect">
            <a:avLst/>
          </a:prstGeom>
        </p:spPr>
      </p:pic>
      <p:sp>
        <p:nvSpPr>
          <p:cNvPr id="3" name="Rectangle 2"/>
          <p:cNvSpPr/>
          <p:nvPr/>
        </p:nvSpPr>
        <p:spPr>
          <a:xfrm>
            <a:off x="800845" y="1232052"/>
            <a:ext cx="6345200" cy="492443"/>
          </a:xfrm>
          <a:prstGeom prst="rect">
            <a:avLst/>
          </a:prstGeom>
        </p:spPr>
        <p:txBody>
          <a:bodyPr wrap="non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a:ln>
                  <a:noFill/>
                </a:ln>
                <a:solidFill>
                  <a:prstClr val="white"/>
                </a:solidFill>
                <a:effectLst/>
                <a:uLnTx/>
                <a:uFillTx/>
                <a:latin typeface="Calibri" panose="020F0502020204030204"/>
                <a:ea typeface="+mn-ea"/>
                <a:cs typeface="+mn-cs"/>
              </a:rPr>
              <a:t>              Student Achievement Summary  </a:t>
            </a:r>
            <a:r>
              <a:rPr lang="en-US" sz="2600">
                <a:solidFill>
                  <a:prstClr val="white"/>
                </a:solidFill>
                <a:latin typeface="Calibri" panose="020F0502020204030204"/>
              </a:rPr>
              <a:t>2025</a:t>
            </a:r>
            <a:endParaRPr kumimoji="0" lang="en-US" sz="264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6ED5DE-22B7-41E7-A943-79814E858A13}" type="slidenum">
              <a:rPr kumimoji="0" lang="en-US" sz="132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32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059F4645-6F7C-49E6-B668-673AD3E1EB3A}"/>
              </a:ext>
            </a:extLst>
          </p:cNvPr>
          <p:cNvGrpSpPr/>
          <p:nvPr/>
        </p:nvGrpSpPr>
        <p:grpSpPr>
          <a:xfrm>
            <a:off x="113915" y="114431"/>
            <a:ext cx="9847208" cy="507383"/>
            <a:chOff x="-88900" y="203200"/>
            <a:chExt cx="9307602" cy="596900"/>
          </a:xfrm>
        </p:grpSpPr>
        <p:sp>
          <p:nvSpPr>
            <p:cNvPr id="21" name="Rectangle 20">
              <a:extLst>
                <a:ext uri="{FF2B5EF4-FFF2-40B4-BE49-F238E27FC236}">
                  <a16:creationId xmlns:a16="http://schemas.microsoft.com/office/drawing/2014/main" id="{76B317C8-A339-40C6-8FBC-C87F373BD13C}"/>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itle 1">
              <a:extLst>
                <a:ext uri="{FF2B5EF4-FFF2-40B4-BE49-F238E27FC236}">
                  <a16:creationId xmlns:a16="http://schemas.microsoft.com/office/drawing/2014/main" id="{9C0789E7-67F1-443D-A1D7-A6EE85071A77}"/>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Light" panose="020F0302020204030204"/>
                  <a:ea typeface="+mj-ea"/>
                  <a:cs typeface="+mj-cs"/>
                </a:rPr>
                <a:t>2019 ACCOUNTABILITY SUMMARY</a:t>
              </a:r>
              <a:endParaRPr kumimoji="0" lang="en-US" sz="1485" b="0" i="0" u="none" strike="noStrike" kern="1200" cap="none" spc="248" normalizeH="0" baseline="0" noProof="0">
                <a:ln>
                  <a:noFill/>
                </a:ln>
                <a:solidFill>
                  <a:prstClr val="white"/>
                </a:solidFill>
                <a:effectLst/>
                <a:uLnTx/>
                <a:uFillTx/>
                <a:latin typeface="Gill Sans"/>
                <a:ea typeface="+mj-ea"/>
                <a:cs typeface="Gill Sans"/>
              </a:endParaRPr>
            </a:p>
          </p:txBody>
        </p:sp>
      </p:grpSp>
      <p:sp>
        <p:nvSpPr>
          <p:cNvPr id="23" name="Title 1">
            <a:extLst>
              <a:ext uri="{FF2B5EF4-FFF2-40B4-BE49-F238E27FC236}">
                <a16:creationId xmlns:a16="http://schemas.microsoft.com/office/drawing/2014/main" id="{4AEF7C96-2B05-4AB0-BE9E-CE33B1FF709E}"/>
              </a:ext>
            </a:extLst>
          </p:cNvPr>
          <p:cNvSpPr>
            <a:spLocks noGrp="1"/>
          </p:cNvSpPr>
          <p:nvPr>
            <p:ph type="title"/>
          </p:nvPr>
        </p:nvSpPr>
        <p:spPr>
          <a:xfrm>
            <a:off x="97982" y="199049"/>
            <a:ext cx="8675370" cy="1502305"/>
          </a:xfrm>
        </p:spPr>
        <p:txBody>
          <a:bodyPr>
            <a:normAutofit/>
          </a:bodyPr>
          <a:lstStyle/>
          <a:p>
            <a:r>
              <a:rPr lang="en-US" sz="3200">
                <a:solidFill>
                  <a:srgbClr val="FF0000"/>
                </a:solidFill>
                <a:latin typeface="Arial"/>
                <a:cs typeface="Arial"/>
              </a:rPr>
              <a:t>School Profile</a:t>
            </a:r>
            <a:br>
              <a:rPr lang="en-US" sz="3200">
                <a:latin typeface="Arial"/>
                <a:cs typeface="Arial"/>
              </a:rPr>
            </a:br>
            <a:r>
              <a:rPr lang="en-US" sz="1400">
                <a:latin typeface="Arial"/>
                <a:cs typeface="Arial"/>
              </a:rPr>
              <a:t>2025 Accountability Summary</a:t>
            </a:r>
            <a:endParaRPr lang="en-US" sz="1400"/>
          </a:p>
        </p:txBody>
      </p:sp>
    </p:spTree>
    <p:extLst>
      <p:ext uri="{BB962C8B-B14F-4D97-AF65-F5344CB8AC3E}">
        <p14:creationId xmlns:p14="http://schemas.microsoft.com/office/powerpoint/2010/main" val="4041615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DD1BB0C1-0E48-F60C-B784-D261325E7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029" y="912636"/>
            <a:ext cx="8917896" cy="3006618"/>
          </a:xfrm>
          <a:prstGeom prst="rect">
            <a:avLst/>
          </a:prstGeom>
        </p:spPr>
      </p:pic>
      <p:grpSp>
        <p:nvGrpSpPr>
          <p:cNvPr id="7" name="Group 6">
            <a:extLst>
              <a:ext uri="{FF2B5EF4-FFF2-40B4-BE49-F238E27FC236}">
                <a16:creationId xmlns:a16="http://schemas.microsoft.com/office/drawing/2014/main" id="{7CCC53CB-D702-43A4-9943-65A76B358E7F}"/>
              </a:ext>
            </a:extLst>
          </p:cNvPr>
          <p:cNvGrpSpPr/>
          <p:nvPr/>
        </p:nvGrpSpPr>
        <p:grpSpPr>
          <a:xfrm>
            <a:off x="113915" y="114431"/>
            <a:ext cx="9847208" cy="507383"/>
            <a:chOff x="-88900" y="203200"/>
            <a:chExt cx="9307602" cy="596900"/>
          </a:xfrm>
        </p:grpSpPr>
        <p:sp>
          <p:nvSpPr>
            <p:cNvPr id="8" name="Rectangle 7">
              <a:extLst>
                <a:ext uri="{FF2B5EF4-FFF2-40B4-BE49-F238E27FC236}">
                  <a16:creationId xmlns:a16="http://schemas.microsoft.com/office/drawing/2014/main" id="{EF7C51A8-08F6-44D8-A1D4-9B297BE984A4}"/>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FB6DD2AF-B946-40E6-9B41-648622D98ACB}"/>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485" b="0" i="0" u="none" strike="noStrike" kern="1200" cap="none" spc="248" normalizeH="0" baseline="0" noProof="0">
                  <a:ln>
                    <a:noFill/>
                  </a:ln>
                  <a:solidFill>
                    <a:prstClr val="white"/>
                  </a:solidFill>
                  <a:effectLst/>
                  <a:uLnTx/>
                  <a:uFillTx/>
                  <a:latin typeface="Gill Sans"/>
                  <a:ea typeface="+mj-ea"/>
                  <a:cs typeface="Gill Sans"/>
                </a:rPr>
                <a:t>PHARR-SAN JUAN-ALAMO INDEPENDENT SCHOOL DISTRICT</a:t>
              </a:r>
            </a:p>
          </p:txBody>
        </p:sp>
      </p:grpSp>
      <p:sp>
        <p:nvSpPr>
          <p:cNvPr id="14" name="TextBox 13">
            <a:extLst>
              <a:ext uri="{FF2B5EF4-FFF2-40B4-BE49-F238E27FC236}">
                <a16:creationId xmlns:a16="http://schemas.microsoft.com/office/drawing/2014/main" id="{28274B8C-68F9-01A9-8328-FA3D4C960145}"/>
              </a:ext>
            </a:extLst>
          </p:cNvPr>
          <p:cNvSpPr txBox="1"/>
          <p:nvPr/>
        </p:nvSpPr>
        <p:spPr>
          <a:xfrm>
            <a:off x="2331171" y="564783"/>
            <a:ext cx="5029200" cy="375552"/>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800" b="1">
                <a:solidFill>
                  <a:srgbClr val="FF0000"/>
                </a:solidFill>
                <a:effectLst/>
                <a:latin typeface="Calibri"/>
                <a:ea typeface="Calibri"/>
                <a:cs typeface="Times New Roman"/>
              </a:rPr>
              <a:t>Liberty Middle School / </a:t>
            </a:r>
            <a:r>
              <a:rPr lang="en-US" b="1">
                <a:solidFill>
                  <a:srgbClr val="FF0000"/>
                </a:solidFill>
                <a:latin typeface="Calibri"/>
                <a:ea typeface="Calibri"/>
                <a:cs typeface="Times New Roman"/>
              </a:rPr>
              <a:t>20253-2025</a:t>
            </a:r>
            <a:r>
              <a:rPr lang="en-US" sz="1800" b="1">
                <a:solidFill>
                  <a:srgbClr val="FF0000"/>
                </a:solidFill>
                <a:effectLst/>
                <a:latin typeface="Calibri"/>
                <a:ea typeface="Calibri"/>
                <a:cs typeface="Times New Roman"/>
              </a:rPr>
              <a:t> Data</a:t>
            </a:r>
            <a:endParaRPr lang="es-MX" sz="2400">
              <a:solidFill>
                <a:srgbClr val="FF0000"/>
              </a:solidFill>
              <a:effectLst/>
              <a:latin typeface="Calibri"/>
              <a:ea typeface="Calibri"/>
              <a:cs typeface="Times New Roman"/>
            </a:endParaRPr>
          </a:p>
        </p:txBody>
      </p:sp>
      <p:graphicFrame>
        <p:nvGraphicFramePr>
          <p:cNvPr id="17" name="Table 16">
            <a:extLst>
              <a:ext uri="{FF2B5EF4-FFF2-40B4-BE49-F238E27FC236}">
                <a16:creationId xmlns:a16="http://schemas.microsoft.com/office/drawing/2014/main" id="{E2BC890A-3AA2-4544-19B0-69E4DC4C116B}"/>
              </a:ext>
            </a:extLst>
          </p:cNvPr>
          <p:cNvGraphicFramePr>
            <a:graphicFrameLocks noGrp="1"/>
          </p:cNvGraphicFramePr>
          <p:nvPr>
            <p:extLst>
              <p:ext uri="{D42A27DB-BD31-4B8C-83A1-F6EECF244321}">
                <p14:modId xmlns:p14="http://schemas.microsoft.com/office/powerpoint/2010/main" val="3829746634"/>
              </p:ext>
            </p:extLst>
          </p:nvPr>
        </p:nvGraphicFramePr>
        <p:xfrm>
          <a:off x="113916" y="3907437"/>
          <a:ext cx="4591900" cy="3261377"/>
        </p:xfrm>
        <a:graphic>
          <a:graphicData uri="http://schemas.openxmlformats.org/drawingml/2006/table">
            <a:tbl>
              <a:tblPr firstRow="1" firstCol="1" bandRow="1">
                <a:tableStyleId>{5C22544A-7EE6-4342-B048-85BDC9FD1C3A}</a:tableStyleId>
              </a:tblPr>
              <a:tblGrid>
                <a:gridCol w="881411">
                  <a:extLst>
                    <a:ext uri="{9D8B030D-6E8A-4147-A177-3AD203B41FA5}">
                      <a16:colId xmlns:a16="http://schemas.microsoft.com/office/drawing/2014/main" val="2763069515"/>
                    </a:ext>
                  </a:extLst>
                </a:gridCol>
                <a:gridCol w="646490">
                  <a:extLst>
                    <a:ext uri="{9D8B030D-6E8A-4147-A177-3AD203B41FA5}">
                      <a16:colId xmlns:a16="http://schemas.microsoft.com/office/drawing/2014/main" val="3880323312"/>
                    </a:ext>
                  </a:extLst>
                </a:gridCol>
                <a:gridCol w="786715">
                  <a:extLst>
                    <a:ext uri="{9D8B030D-6E8A-4147-A177-3AD203B41FA5}">
                      <a16:colId xmlns:a16="http://schemas.microsoft.com/office/drawing/2014/main" val="4248507321"/>
                    </a:ext>
                  </a:extLst>
                </a:gridCol>
                <a:gridCol w="1100854">
                  <a:extLst>
                    <a:ext uri="{9D8B030D-6E8A-4147-A177-3AD203B41FA5}">
                      <a16:colId xmlns:a16="http://schemas.microsoft.com/office/drawing/2014/main" val="2592375710"/>
                    </a:ext>
                  </a:extLst>
                </a:gridCol>
                <a:gridCol w="680180">
                  <a:extLst>
                    <a:ext uri="{9D8B030D-6E8A-4147-A177-3AD203B41FA5}">
                      <a16:colId xmlns:a16="http://schemas.microsoft.com/office/drawing/2014/main" val="2233599065"/>
                    </a:ext>
                  </a:extLst>
                </a:gridCol>
                <a:gridCol w="496250">
                  <a:extLst>
                    <a:ext uri="{9D8B030D-6E8A-4147-A177-3AD203B41FA5}">
                      <a16:colId xmlns:a16="http://schemas.microsoft.com/office/drawing/2014/main" val="2430679464"/>
                    </a:ext>
                  </a:extLst>
                </a:gridCol>
              </a:tblGrid>
              <a:tr h="1141825">
                <a:tc>
                  <a:txBody>
                    <a:bodyPr/>
                    <a:lstStyle/>
                    <a:p>
                      <a:pPr marL="0" marR="0">
                        <a:lnSpc>
                          <a:spcPct val="107000"/>
                        </a:lnSpc>
                        <a:spcBef>
                          <a:spcPts val="0"/>
                        </a:spcBef>
                        <a:spcAft>
                          <a:spcPts val="0"/>
                        </a:spcAft>
                      </a:pPr>
                      <a:r>
                        <a:rPr lang="en-US" sz="900">
                          <a:effectLst/>
                        </a:rPr>
                        <a:t>Domain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Scaled Score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Better of School Progress A or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Better of Student Achievement or School Progress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Weight</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Pts.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02579693"/>
                  </a:ext>
                </a:extLst>
              </a:tr>
              <a:tr h="529888">
                <a:tc>
                  <a:txBody>
                    <a:bodyPr/>
                    <a:lstStyle/>
                    <a:p>
                      <a:pPr marL="0" marR="0">
                        <a:lnSpc>
                          <a:spcPct val="107000"/>
                        </a:lnSpc>
                        <a:spcBef>
                          <a:spcPts val="0"/>
                        </a:spcBef>
                        <a:spcAft>
                          <a:spcPts val="0"/>
                        </a:spcAft>
                      </a:pPr>
                      <a:r>
                        <a:rPr lang="en-US" sz="700">
                          <a:effectLst/>
                        </a:rPr>
                        <a:t>I - Student Achievement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74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5600324"/>
                  </a:ext>
                </a:extLst>
              </a:tr>
              <a:tr h="529888">
                <a:tc>
                  <a:txBody>
                    <a:bodyPr/>
                    <a:lstStyle/>
                    <a:p>
                      <a:pPr marL="0" marR="0">
                        <a:lnSpc>
                          <a:spcPct val="107000"/>
                        </a:lnSpc>
                        <a:spcBef>
                          <a:spcPts val="0"/>
                        </a:spcBef>
                        <a:spcAft>
                          <a:spcPts val="0"/>
                        </a:spcAft>
                      </a:pPr>
                      <a:r>
                        <a:rPr lang="en-US" sz="700">
                          <a:effectLst/>
                        </a:rPr>
                        <a:t>II - School Progress Part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67</a:t>
                      </a:r>
                    </a:p>
                  </a:txBody>
                  <a:tcPr marL="68580" marR="68580" marT="0" marB="0"/>
                </a:tc>
                <a:tc>
                  <a:txBody>
                    <a:bodyPr/>
                    <a:lstStyle/>
                    <a:p>
                      <a:pPr marL="0" marR="0">
                        <a:lnSpc>
                          <a:spcPct val="107000"/>
                        </a:lnSpc>
                        <a:spcBef>
                          <a:spcPts val="0"/>
                        </a:spcBef>
                        <a:spcAft>
                          <a:spcPts val="0"/>
                        </a:spcAft>
                      </a:pPr>
                      <a:endParaRPr lang="en-US" sz="900">
                        <a:effectLst/>
                      </a:endParaRPr>
                    </a:p>
                  </a:txBody>
                  <a:tcPr marL="68580" marR="68580" marT="0" marB="0"/>
                </a:tc>
                <a:tc>
                  <a:txBody>
                    <a:bodyPr/>
                    <a:lstStyle/>
                    <a:p>
                      <a:pPr marL="0" marR="0">
                        <a:lnSpc>
                          <a:spcPct val="107000"/>
                        </a:lnSpc>
                        <a:spcBef>
                          <a:spcPts val="0"/>
                        </a:spcBef>
                        <a:spcAft>
                          <a:spcPts val="0"/>
                        </a:spcAft>
                      </a:pPr>
                      <a:endParaRPr lang="en-US" sz="900">
                        <a:effectLst/>
                      </a:endParaRPr>
                    </a:p>
                  </a:txBody>
                  <a:tcPr marL="68580" marR="68580" marT="0" marB="0"/>
                </a:tc>
                <a:tc>
                  <a:txBody>
                    <a:bodyPr/>
                    <a:lstStyle/>
                    <a:p>
                      <a:pPr marL="0" marR="0">
                        <a:lnSpc>
                          <a:spcPct val="107000"/>
                        </a:lnSpc>
                        <a:spcBef>
                          <a:spcPts val="0"/>
                        </a:spcBef>
                        <a:spcAft>
                          <a:spcPts val="0"/>
                        </a:spcAft>
                      </a:pPr>
                      <a:endParaRPr lang="en-US" sz="900">
                        <a:effectLst/>
                      </a:endParaRPr>
                    </a:p>
                  </a:txBody>
                  <a:tcPr marL="68580" marR="68580" marT="0" marB="0"/>
                </a:tc>
                <a:tc>
                  <a:txBody>
                    <a:bodyPr/>
                    <a:lstStyle/>
                    <a:p>
                      <a:pPr marL="0" marR="0">
                        <a:lnSpc>
                          <a:spcPct val="107000"/>
                        </a:lnSpc>
                        <a:spcBef>
                          <a:spcPts val="0"/>
                        </a:spcBef>
                        <a:spcAft>
                          <a:spcPts val="0"/>
                        </a:spcAft>
                      </a:pPr>
                      <a:endParaRPr lang="en-US" sz="900">
                        <a:effectLst/>
                      </a:endParaRPr>
                    </a:p>
                  </a:txBody>
                  <a:tcPr marL="68580" marR="68580" marT="0" marB="0"/>
                </a:tc>
                <a:extLst>
                  <a:ext uri="{0D108BD9-81ED-4DB2-BD59-A6C34878D82A}">
                    <a16:rowId xmlns:a16="http://schemas.microsoft.com/office/drawing/2014/main" val="2925313578"/>
                  </a:ext>
                </a:extLst>
              </a:tr>
              <a:tr h="709142">
                <a:tc>
                  <a:txBody>
                    <a:bodyPr/>
                    <a:lstStyle/>
                    <a:p>
                      <a:pPr marL="0" marR="0">
                        <a:lnSpc>
                          <a:spcPct val="107000"/>
                        </a:lnSpc>
                        <a:spcBef>
                          <a:spcPts val="0"/>
                        </a:spcBef>
                        <a:spcAft>
                          <a:spcPts val="0"/>
                        </a:spcAft>
                      </a:pPr>
                      <a:r>
                        <a:rPr lang="en-US" sz="700">
                          <a:effectLst/>
                        </a:rPr>
                        <a:t>II- Relative Performance </a:t>
                      </a:r>
                      <a:endParaRPr lang="es-MX" sz="1100">
                        <a:effectLst/>
                      </a:endParaRPr>
                    </a:p>
                    <a:p>
                      <a:pPr marL="0" marR="0">
                        <a:lnSpc>
                          <a:spcPct val="107000"/>
                        </a:lnSpc>
                        <a:spcBef>
                          <a:spcPts val="0"/>
                        </a:spcBef>
                        <a:spcAft>
                          <a:spcPts val="0"/>
                        </a:spcAft>
                      </a:pPr>
                      <a:r>
                        <a:rPr lang="en-US" sz="700">
                          <a:effectLst/>
                        </a:rPr>
                        <a:t>Part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86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86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86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70%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60.2</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2639348"/>
                  </a:ext>
                </a:extLst>
              </a:tr>
              <a:tr h="350634">
                <a:tc>
                  <a:txBody>
                    <a:bodyPr/>
                    <a:lstStyle/>
                    <a:p>
                      <a:pPr marL="0" marR="0">
                        <a:lnSpc>
                          <a:spcPct val="107000"/>
                        </a:lnSpc>
                        <a:spcBef>
                          <a:spcPts val="0"/>
                        </a:spcBef>
                        <a:spcAft>
                          <a:spcPts val="0"/>
                        </a:spcAft>
                      </a:pPr>
                      <a:r>
                        <a:rPr lang="en-US" sz="700">
                          <a:effectLst/>
                        </a:rPr>
                        <a:t>III- Closing the Gaps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65</a:t>
                      </a: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30%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19.5</a:t>
                      </a:r>
                    </a:p>
                  </a:txBody>
                  <a:tcPr marL="68580" marR="68580" marT="0" marB="0"/>
                </a:tc>
                <a:extLst>
                  <a:ext uri="{0D108BD9-81ED-4DB2-BD59-A6C34878D82A}">
                    <a16:rowId xmlns:a16="http://schemas.microsoft.com/office/drawing/2014/main" val="2292132165"/>
                  </a:ext>
                </a:extLst>
              </a:tr>
            </a:tbl>
          </a:graphicData>
        </a:graphic>
      </p:graphicFrame>
      <p:graphicFrame>
        <p:nvGraphicFramePr>
          <p:cNvPr id="18" name="Table 17">
            <a:extLst>
              <a:ext uri="{FF2B5EF4-FFF2-40B4-BE49-F238E27FC236}">
                <a16:creationId xmlns:a16="http://schemas.microsoft.com/office/drawing/2014/main" id="{615D6BAB-A6D9-E10C-CC25-F44B6B608711}"/>
              </a:ext>
            </a:extLst>
          </p:cNvPr>
          <p:cNvGraphicFramePr>
            <a:graphicFrameLocks noGrp="1"/>
          </p:cNvGraphicFramePr>
          <p:nvPr>
            <p:extLst>
              <p:ext uri="{D42A27DB-BD31-4B8C-83A1-F6EECF244321}">
                <p14:modId xmlns:p14="http://schemas.microsoft.com/office/powerpoint/2010/main" val="1773302400"/>
              </p:ext>
            </p:extLst>
          </p:nvPr>
        </p:nvGraphicFramePr>
        <p:xfrm>
          <a:off x="4838654" y="3900796"/>
          <a:ext cx="5043435" cy="3261377"/>
        </p:xfrm>
        <a:graphic>
          <a:graphicData uri="http://schemas.openxmlformats.org/drawingml/2006/table">
            <a:tbl>
              <a:tblPr firstRow="1" firstCol="1" bandRow="1">
                <a:tableStyleId>{5C22544A-7EE6-4342-B048-85BDC9FD1C3A}</a:tableStyleId>
              </a:tblPr>
              <a:tblGrid>
                <a:gridCol w="968083">
                  <a:extLst>
                    <a:ext uri="{9D8B030D-6E8A-4147-A177-3AD203B41FA5}">
                      <a16:colId xmlns:a16="http://schemas.microsoft.com/office/drawing/2014/main" val="1531960384"/>
                    </a:ext>
                  </a:extLst>
                </a:gridCol>
                <a:gridCol w="710061">
                  <a:extLst>
                    <a:ext uri="{9D8B030D-6E8A-4147-A177-3AD203B41FA5}">
                      <a16:colId xmlns:a16="http://schemas.microsoft.com/office/drawing/2014/main" val="1115477849"/>
                    </a:ext>
                  </a:extLst>
                </a:gridCol>
                <a:gridCol w="864074">
                  <a:extLst>
                    <a:ext uri="{9D8B030D-6E8A-4147-A177-3AD203B41FA5}">
                      <a16:colId xmlns:a16="http://schemas.microsoft.com/office/drawing/2014/main" val="1962853026"/>
                    </a:ext>
                  </a:extLst>
                </a:gridCol>
                <a:gridCol w="1209105">
                  <a:extLst>
                    <a:ext uri="{9D8B030D-6E8A-4147-A177-3AD203B41FA5}">
                      <a16:colId xmlns:a16="http://schemas.microsoft.com/office/drawing/2014/main" val="1925664838"/>
                    </a:ext>
                  </a:extLst>
                </a:gridCol>
                <a:gridCol w="747065">
                  <a:extLst>
                    <a:ext uri="{9D8B030D-6E8A-4147-A177-3AD203B41FA5}">
                      <a16:colId xmlns:a16="http://schemas.microsoft.com/office/drawing/2014/main" val="4089171232"/>
                    </a:ext>
                  </a:extLst>
                </a:gridCol>
                <a:gridCol w="545047">
                  <a:extLst>
                    <a:ext uri="{9D8B030D-6E8A-4147-A177-3AD203B41FA5}">
                      <a16:colId xmlns:a16="http://schemas.microsoft.com/office/drawing/2014/main" val="2757114792"/>
                    </a:ext>
                  </a:extLst>
                </a:gridCol>
              </a:tblGrid>
              <a:tr h="1141825">
                <a:tc>
                  <a:txBody>
                    <a:bodyPr/>
                    <a:lstStyle/>
                    <a:p>
                      <a:pPr marL="0" marR="0">
                        <a:lnSpc>
                          <a:spcPct val="107000"/>
                        </a:lnSpc>
                        <a:spcBef>
                          <a:spcPts val="0"/>
                        </a:spcBef>
                        <a:spcAft>
                          <a:spcPts val="0"/>
                        </a:spcAft>
                      </a:pPr>
                      <a:r>
                        <a:rPr lang="en-US" sz="900">
                          <a:effectLst/>
                        </a:rPr>
                        <a:t>Domain</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Scaled Score</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Better of School Progress A or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Better of Student Achievement or School Progress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Weight</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Pts.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7132073"/>
                  </a:ext>
                </a:extLst>
              </a:tr>
              <a:tr h="529888">
                <a:tc>
                  <a:txBody>
                    <a:bodyPr/>
                    <a:lstStyle/>
                    <a:p>
                      <a:pPr marL="0" marR="0">
                        <a:lnSpc>
                          <a:spcPct val="107000"/>
                        </a:lnSpc>
                        <a:spcBef>
                          <a:spcPts val="0"/>
                        </a:spcBef>
                        <a:spcAft>
                          <a:spcPts val="0"/>
                        </a:spcAft>
                      </a:pPr>
                      <a:r>
                        <a:rPr lang="en-US" sz="700">
                          <a:effectLst/>
                        </a:rPr>
                        <a:t>I - Student Achievement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76</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86286893"/>
                  </a:ext>
                </a:extLst>
              </a:tr>
              <a:tr h="529888">
                <a:tc>
                  <a:txBody>
                    <a:bodyPr/>
                    <a:lstStyle/>
                    <a:p>
                      <a:pPr marL="0" marR="0">
                        <a:lnSpc>
                          <a:spcPct val="107000"/>
                        </a:lnSpc>
                        <a:spcBef>
                          <a:spcPts val="0"/>
                        </a:spcBef>
                        <a:spcAft>
                          <a:spcPts val="0"/>
                        </a:spcAft>
                      </a:pPr>
                      <a:r>
                        <a:rPr lang="en-US" sz="700">
                          <a:effectLst/>
                        </a:rPr>
                        <a:t>II - School Progress Part A</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3257164"/>
                  </a:ext>
                </a:extLst>
              </a:tr>
              <a:tr h="709142">
                <a:tc>
                  <a:txBody>
                    <a:bodyPr/>
                    <a:lstStyle/>
                    <a:p>
                      <a:pPr marL="0" marR="0">
                        <a:lnSpc>
                          <a:spcPct val="107000"/>
                        </a:lnSpc>
                        <a:spcBef>
                          <a:spcPts val="0"/>
                        </a:spcBef>
                        <a:spcAft>
                          <a:spcPts val="0"/>
                        </a:spcAft>
                      </a:pPr>
                      <a:r>
                        <a:rPr lang="en-US" sz="700">
                          <a:effectLst/>
                        </a:rPr>
                        <a:t>II- Relative Performance </a:t>
                      </a:r>
                      <a:endParaRPr lang="es-MX" sz="1100">
                        <a:effectLst/>
                      </a:endParaRPr>
                    </a:p>
                    <a:p>
                      <a:pPr marL="0" marR="0">
                        <a:lnSpc>
                          <a:spcPct val="107000"/>
                        </a:lnSpc>
                        <a:spcBef>
                          <a:spcPts val="0"/>
                        </a:spcBef>
                        <a:spcAft>
                          <a:spcPts val="0"/>
                        </a:spcAft>
                      </a:pPr>
                      <a:r>
                        <a:rPr lang="en-US" sz="700">
                          <a:effectLst/>
                        </a:rPr>
                        <a:t>Part B</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89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89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89</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70%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62.3</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91104315"/>
                  </a:ext>
                </a:extLst>
              </a:tr>
              <a:tr h="350634">
                <a:tc>
                  <a:txBody>
                    <a:bodyPr/>
                    <a:lstStyle/>
                    <a:p>
                      <a:pPr marL="0" marR="0">
                        <a:lnSpc>
                          <a:spcPct val="107000"/>
                        </a:lnSpc>
                        <a:spcBef>
                          <a:spcPts val="0"/>
                        </a:spcBef>
                        <a:spcAft>
                          <a:spcPts val="0"/>
                        </a:spcAft>
                      </a:pPr>
                      <a:r>
                        <a:rPr lang="en-US" sz="700">
                          <a:effectLst/>
                        </a:rPr>
                        <a:t>III- Closing the Gaps</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78</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 </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30%</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900">
                          <a:effectLst/>
                        </a:rPr>
                        <a:t>23.4</a:t>
                      </a:r>
                      <a:endParaRPr lang="es-MX"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5211113"/>
                  </a:ext>
                </a:extLst>
              </a:tr>
            </a:tbl>
          </a:graphicData>
        </a:graphic>
      </p:graphicFrame>
      <p:sp>
        <p:nvSpPr>
          <p:cNvPr id="19" name="Rectangle 1">
            <a:extLst>
              <a:ext uri="{FF2B5EF4-FFF2-40B4-BE49-F238E27FC236}">
                <a16:creationId xmlns:a16="http://schemas.microsoft.com/office/drawing/2014/main" id="{515CCC53-4FC9-13A1-527A-D13A5603E48E}"/>
              </a:ext>
            </a:extLst>
          </p:cNvPr>
          <p:cNvSpPr>
            <a:spLocks noChangeArrowheads="1"/>
          </p:cNvSpPr>
          <p:nvPr/>
        </p:nvSpPr>
        <p:spPr bwMode="auto">
          <a:xfrm>
            <a:off x="3427413" y="3609974"/>
            <a:ext cx="17338282" cy="698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MX"/>
          </a:p>
        </p:txBody>
      </p:sp>
      <p:sp>
        <p:nvSpPr>
          <p:cNvPr id="21" name="TextBox 20">
            <a:extLst>
              <a:ext uri="{FF2B5EF4-FFF2-40B4-BE49-F238E27FC236}">
                <a16:creationId xmlns:a16="http://schemas.microsoft.com/office/drawing/2014/main" id="{6B3A4166-9C53-C96D-D12E-B7030D6DBA1E}"/>
              </a:ext>
            </a:extLst>
          </p:cNvPr>
          <p:cNvSpPr txBox="1"/>
          <p:nvPr/>
        </p:nvSpPr>
        <p:spPr>
          <a:xfrm>
            <a:off x="1444222" y="7062037"/>
            <a:ext cx="1501917" cy="595932"/>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3200" b="1">
                <a:ln w="9525" cap="flat" cmpd="sng" algn="ctr">
                  <a:solidFill>
                    <a:srgbClr val="FFFFFF"/>
                  </a:solidFill>
                  <a:prstDash val="solid"/>
                  <a:round/>
                </a:ln>
                <a:solidFill>
                  <a:srgbClr val="4472C4"/>
                </a:solidFill>
                <a:effectLst>
                  <a:outerShdw blurRad="12700" dist="38100" dir="2700000" algn="tl">
                    <a:schemeClr val="accent5">
                      <a:lumMod val="60000"/>
                      <a:lumOff val="40000"/>
                    </a:schemeClr>
                  </a:outerShdw>
                </a:effectLst>
                <a:latin typeface="Calibri"/>
                <a:ea typeface="Calibri"/>
                <a:cs typeface="Times New Roman"/>
              </a:rPr>
              <a:t>2024</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0B0121C3-3C2C-DFAE-AC40-C72E632EFC5B}"/>
              </a:ext>
            </a:extLst>
          </p:cNvPr>
          <p:cNvSpPr txBox="1"/>
          <p:nvPr/>
        </p:nvSpPr>
        <p:spPr>
          <a:xfrm>
            <a:off x="6674288" y="7168814"/>
            <a:ext cx="1739024" cy="595932"/>
          </a:xfrm>
          <a:prstGeom prst="rect">
            <a:avLst/>
          </a:prstGeom>
          <a:noFill/>
        </p:spPr>
        <p:txBody>
          <a:bodyPr wrap="square">
            <a:spAutoFit/>
          </a:bodyPr>
          <a:lstStyle/>
          <a:p>
            <a:pPr marL="0" marR="0" algn="ctr">
              <a:lnSpc>
                <a:spcPct val="107000"/>
              </a:lnSpc>
              <a:spcBef>
                <a:spcPts val="0"/>
              </a:spcBef>
              <a:spcAft>
                <a:spcPts val="800"/>
              </a:spcAft>
            </a:pPr>
            <a:r>
              <a:rPr lang="en-US" sz="3200" b="1">
                <a:ln w="9525" cap="flat" cmpd="sng" algn="ctr">
                  <a:solidFill>
                    <a:srgbClr val="FFFFFF"/>
                  </a:solidFill>
                  <a:prstDash val="solid"/>
                  <a:round/>
                </a:ln>
                <a:solidFill>
                  <a:srgbClr val="4472C4"/>
                </a:solidFill>
                <a:effectLst>
                  <a:outerShdw blurRad="12700" dist="38100" dir="2700000" algn="tl">
                    <a:schemeClr val="accent5">
                      <a:lumMod val="60000"/>
                      <a:lumOff val="40000"/>
                    </a:schemeClr>
                  </a:outerShdw>
                </a:effectLst>
                <a:latin typeface="Calibri" panose="020F0502020204030204" pitchFamily="34" charset="0"/>
                <a:ea typeface="Calibri" panose="020F0502020204030204" pitchFamily="34" charset="0"/>
                <a:cs typeface="Times New Roman" panose="02020603050405020304" pitchFamily="18" charset="0"/>
              </a:rPr>
              <a:t>2025</a:t>
            </a:r>
            <a:endParaRPr lang="es-MX"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 Box 22">
            <a:extLst>
              <a:ext uri="{FF2B5EF4-FFF2-40B4-BE49-F238E27FC236}">
                <a16:creationId xmlns:a16="http://schemas.microsoft.com/office/drawing/2014/main" id="{BE99EAA6-82FF-FBDD-F0DD-071FA5FABECE}"/>
              </a:ext>
            </a:extLst>
          </p:cNvPr>
          <p:cNvSpPr txBox="1"/>
          <p:nvPr/>
        </p:nvSpPr>
        <p:spPr>
          <a:xfrm>
            <a:off x="8413312" y="7227736"/>
            <a:ext cx="1468777" cy="430233"/>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600" b="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Overall </a:t>
            </a:r>
            <a:r>
              <a:rPr lang="en-US" sz="1600" b="1">
                <a:highlight>
                  <a:srgbClr val="FFFF00"/>
                </a:highlight>
                <a:latin typeface="Calibri" panose="020F0502020204030204" pitchFamily="34" charset="0"/>
                <a:ea typeface="Calibri" panose="020F0502020204030204" pitchFamily="34" charset="0"/>
                <a:cs typeface="Times New Roman" panose="02020603050405020304" pitchFamily="18" charset="0"/>
              </a:rPr>
              <a:t>86</a:t>
            </a:r>
            <a:r>
              <a:rPr lang="en-US" sz="1600" b="1">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 B</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8B850E22-E9D4-238C-E6ED-E6792B276B0C}"/>
              </a:ext>
            </a:extLst>
          </p:cNvPr>
          <p:cNvSpPr txBox="1"/>
          <p:nvPr/>
        </p:nvSpPr>
        <p:spPr>
          <a:xfrm>
            <a:off x="2845963" y="7158288"/>
            <a:ext cx="2091968" cy="375552"/>
          </a:xfrm>
          <a:prstGeom prst="rect">
            <a:avLst/>
          </a:prstGeom>
          <a:noFill/>
        </p:spPr>
        <p:txBody>
          <a:bodyPr wrap="square" lIns="91440" tIns="45720" rIns="91440" bIns="45720" anchor="t">
            <a:spAutoFit/>
          </a:bodyPr>
          <a:lstStyle/>
          <a:p>
            <a:pPr marL="0" marR="0">
              <a:lnSpc>
                <a:spcPct val="107000"/>
              </a:lnSpc>
              <a:spcBef>
                <a:spcPts val="0"/>
              </a:spcBef>
              <a:spcAft>
                <a:spcPts val="800"/>
              </a:spcAft>
            </a:pPr>
            <a:r>
              <a:rPr lang="en-US" sz="1800" b="1">
                <a:effectLst/>
                <a:latin typeface="Calibri"/>
                <a:ea typeface="Calibri"/>
                <a:cs typeface="Times New Roman"/>
              </a:rPr>
              <a:t>Overall </a:t>
            </a:r>
            <a:r>
              <a:rPr lang="en-US" b="1">
                <a:latin typeface="Calibri"/>
                <a:ea typeface="Calibri"/>
                <a:cs typeface="Times New Roman"/>
              </a:rPr>
              <a:t>79.7/80</a:t>
            </a:r>
            <a:r>
              <a:rPr lang="en-US" sz="1800" b="1">
                <a:effectLst/>
                <a:latin typeface="Calibri"/>
                <a:ea typeface="Calibri"/>
                <a:cs typeface="Times New Roman"/>
              </a:rPr>
              <a:t> = </a:t>
            </a:r>
            <a:r>
              <a:rPr lang="en-US" b="1">
                <a:latin typeface="Calibri"/>
                <a:ea typeface="Calibri"/>
                <a:cs typeface="Times New Roman"/>
              </a:rPr>
              <a:t>B</a:t>
            </a:r>
            <a:endParaRPr lang="es-MX" sz="1800">
              <a:effectLst/>
              <a:latin typeface="Calibri"/>
              <a:ea typeface="Calibri"/>
              <a:cs typeface="Times New Roman"/>
            </a:endParaRPr>
          </a:p>
        </p:txBody>
      </p:sp>
      <p:sp>
        <p:nvSpPr>
          <p:cNvPr id="33" name="Pie 4">
            <a:extLst>
              <a:ext uri="{FF2B5EF4-FFF2-40B4-BE49-F238E27FC236}">
                <a16:creationId xmlns:a16="http://schemas.microsoft.com/office/drawing/2014/main" id="{06409271-392C-D635-DCFB-D1E6BFB46C0A}"/>
              </a:ext>
            </a:extLst>
          </p:cNvPr>
          <p:cNvSpPr/>
          <p:nvPr/>
        </p:nvSpPr>
        <p:spPr>
          <a:xfrm>
            <a:off x="860061" y="1270476"/>
            <a:ext cx="2300763" cy="2065894"/>
          </a:xfrm>
          <a:prstGeom prst="pie">
            <a:avLst>
              <a:gd name="adj1" fmla="val 3101423"/>
              <a:gd name="adj2" fmla="val 17913552"/>
            </a:avLst>
          </a:prstGeom>
          <a:solidFill>
            <a:srgbClr val="FF6600"/>
          </a:solidFill>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Bef>
                <a:spcPts val="0"/>
              </a:spcBef>
              <a:spcAft>
                <a:spcPts val="800"/>
              </a:spcAft>
            </a:pPr>
            <a:r>
              <a:rPr lang="en-US" sz="1100">
                <a:effectLst/>
                <a:ea typeface="Calibri" panose="020F0502020204030204" pitchFamily="34" charset="0"/>
                <a:cs typeface="Times New Roman" panose="02020603050405020304" pitchFamily="18" charset="0"/>
              </a:rPr>
              <a:t> </a:t>
            </a:r>
            <a:endParaRPr lang="es-MX" sz="1100">
              <a:effectLst/>
              <a:ea typeface="Calibri" panose="020F050202020403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F7115053-BB7B-B1CE-A24A-5949EA1075D8}"/>
              </a:ext>
            </a:extLst>
          </p:cNvPr>
          <p:cNvSpPr txBox="1"/>
          <p:nvPr/>
        </p:nvSpPr>
        <p:spPr>
          <a:xfrm>
            <a:off x="988651" y="1488781"/>
            <a:ext cx="1408198" cy="1659878"/>
          </a:xfrm>
          <a:prstGeom prst="rect">
            <a:avLst/>
          </a:prstGeom>
          <a:noFill/>
        </p:spPr>
        <p:txBody>
          <a:bodyPr wrap="square" lIns="91440" tIns="45720" rIns="91440" bIns="45720" anchor="t">
            <a:spAutoFit/>
          </a:bodyPr>
          <a:lstStyle/>
          <a:p>
            <a:pPr marL="0" marR="0">
              <a:lnSpc>
                <a:spcPct val="107000"/>
              </a:lnSpc>
              <a:spcBef>
                <a:spcPts val="0"/>
              </a:spcBef>
              <a:spcAft>
                <a:spcPts val="0"/>
              </a:spcAft>
            </a:pPr>
            <a:r>
              <a:rPr lang="en-US">
                <a:solidFill>
                  <a:srgbClr val="000000"/>
                </a:solidFill>
                <a:effectLst>
                  <a:outerShdw blurRad="38100" dist="19050" dir="2700000" algn="tl">
                    <a:schemeClr val="dk1">
                      <a:alpha val="40000"/>
                    </a:schemeClr>
                  </a:outerShdw>
                </a:effectLst>
                <a:latin typeface="Calibri"/>
                <a:ea typeface="Calibri"/>
                <a:cs typeface="Times New Roman"/>
              </a:rPr>
              <a:t>2025</a:t>
            </a:r>
            <a:r>
              <a:rPr lang="en-US" sz="1800">
                <a:ln>
                  <a:noFill/>
                </a:ln>
                <a:solidFill>
                  <a:srgbClr val="000000"/>
                </a:solidFill>
                <a:effectLst>
                  <a:outerShdw blurRad="38100" dist="19050" dir="2700000" algn="tl">
                    <a:schemeClr val="dk1">
                      <a:alpha val="40000"/>
                    </a:schemeClr>
                  </a:outerShdw>
                </a:effectLst>
                <a:latin typeface="Calibri"/>
                <a:ea typeface="Calibri"/>
                <a:cs typeface="Times New Roman"/>
              </a:rPr>
              <a:t> STAAR </a:t>
            </a:r>
            <a:endParaRPr lang="es-MX" sz="1400">
              <a:effectLst/>
              <a:latin typeface="Calibri"/>
              <a:ea typeface="Calibri"/>
              <a:cs typeface="Times New Roman"/>
            </a:endParaRPr>
          </a:p>
          <a:p>
            <a:pPr>
              <a:lnSpc>
                <a:spcPct val="107000"/>
              </a:lnSpc>
            </a:pPr>
            <a:r>
              <a:rPr lang="en-US" sz="1400">
                <a:solidFill>
                  <a:srgbClr val="000000"/>
                </a:solidFill>
                <a:effectLst>
                  <a:outerShdw blurRad="38100" dist="19050" dir="2700000" algn="tl">
                    <a:schemeClr val="dk1">
                      <a:alpha val="40000"/>
                    </a:schemeClr>
                  </a:outerShdw>
                </a:effectLst>
                <a:latin typeface="Calibri"/>
                <a:ea typeface="Calibri"/>
                <a:cs typeface="Times New Roman"/>
              </a:rPr>
              <a:t>Academic Achievement</a:t>
            </a:r>
            <a:endParaRPr lang="es-MX"/>
          </a:p>
          <a:p>
            <a:pPr>
              <a:lnSpc>
                <a:spcPct val="107000"/>
              </a:lnSpc>
            </a:pPr>
            <a:r>
              <a:rPr lang="en-US" sz="3200">
                <a:ln>
                  <a:noFill/>
                </a:ln>
                <a:solidFill>
                  <a:srgbClr val="000000"/>
                </a:solidFill>
                <a:effectLst>
                  <a:outerShdw blurRad="38100" dist="19050" dir="2700000" algn="tl">
                    <a:schemeClr val="dk1">
                      <a:alpha val="40000"/>
                    </a:schemeClr>
                  </a:outerShdw>
                </a:effectLst>
                <a:latin typeface="Calibri"/>
                <a:ea typeface="Calibri"/>
                <a:cs typeface="Times New Roman"/>
              </a:rPr>
              <a:t> </a:t>
            </a:r>
            <a:r>
              <a:rPr lang="en-US" sz="3200">
                <a:solidFill>
                  <a:srgbClr val="000000"/>
                </a:solidFill>
                <a:effectLst>
                  <a:outerShdw blurRad="38100" dist="19050" dir="2700000" algn="tl">
                    <a:schemeClr val="dk1">
                      <a:alpha val="40000"/>
                    </a:schemeClr>
                  </a:outerShdw>
                </a:effectLst>
                <a:latin typeface="Calibri"/>
                <a:ea typeface="Calibri"/>
                <a:cs typeface="Times New Roman"/>
              </a:rPr>
              <a:t>76</a:t>
            </a:r>
            <a:r>
              <a:rPr lang="en-US" sz="3200" b="1">
                <a:solidFill>
                  <a:srgbClr val="000000"/>
                </a:solidFill>
                <a:effectLst>
                  <a:outerShdw blurRad="38100" dist="19050" dir="2700000" algn="tl">
                    <a:schemeClr val="dk1">
                      <a:alpha val="40000"/>
                    </a:schemeClr>
                  </a:outerShdw>
                </a:effectLst>
                <a:latin typeface="Calibri"/>
                <a:ea typeface="Calibri"/>
                <a:cs typeface="Times New Roman"/>
              </a:rPr>
              <a:t> </a:t>
            </a:r>
            <a:r>
              <a:rPr lang="en-US" sz="3200" b="1">
                <a:ln>
                  <a:noFill/>
                </a:ln>
                <a:solidFill>
                  <a:srgbClr val="000000"/>
                </a:solidFill>
                <a:effectLst>
                  <a:outerShdw blurRad="38100" dist="19050" dir="2700000" algn="tl">
                    <a:schemeClr val="dk1">
                      <a:alpha val="40000"/>
                    </a:schemeClr>
                  </a:outerShdw>
                </a:effectLst>
                <a:latin typeface="Calibri"/>
                <a:ea typeface="Calibri"/>
                <a:cs typeface="Times New Roman"/>
              </a:rPr>
              <a:t>%</a:t>
            </a:r>
            <a:endParaRPr lang="es-MX" sz="1400">
              <a:effectLst/>
              <a:latin typeface="Calibri"/>
              <a:ea typeface="Calibri"/>
              <a:cs typeface="Times New Roman"/>
            </a:endParaRPr>
          </a:p>
          <a:p>
            <a:pPr marL="0" marR="0">
              <a:lnSpc>
                <a:spcPct val="107000"/>
              </a:lnSpc>
              <a:spcBef>
                <a:spcPts val="0"/>
              </a:spcBef>
              <a:spcAft>
                <a:spcPts val="0"/>
              </a:spcAft>
            </a:pPr>
            <a:r>
              <a:rPr lang="en-US" sz="1800">
                <a:ln>
                  <a:noFill/>
                </a:ln>
                <a:solidFill>
                  <a:srgbClr val="FFFFFF"/>
                </a:solidFill>
                <a:effectLst>
                  <a:outerShdw blurRad="38100" dist="19050" dir="2700000" algn="tl">
                    <a:schemeClr val="dk1">
                      <a:alpha val="40000"/>
                    </a:schemeClr>
                  </a:outerShdw>
                </a:effectLst>
                <a:latin typeface="Calibri"/>
                <a:ea typeface="Calibri"/>
                <a:cs typeface="Times New Roman"/>
              </a:rPr>
              <a:t>    </a:t>
            </a:r>
            <a:r>
              <a:rPr lang="en-US" sz="1600">
                <a:solidFill>
                  <a:srgbClr val="FFFFFF"/>
                </a:solidFill>
                <a:effectLst>
                  <a:outerShdw blurRad="38100" dist="19050" dir="2700000" algn="tl">
                    <a:schemeClr val="dk1">
                      <a:alpha val="40000"/>
                    </a:schemeClr>
                  </a:outerShdw>
                </a:effectLst>
                <a:latin typeface="Calibri"/>
                <a:ea typeface="Calibri"/>
                <a:cs typeface="Times New Roman"/>
              </a:rPr>
              <a:t>2024-</a:t>
            </a:r>
            <a:r>
              <a:rPr lang="en-US" sz="1600">
                <a:ln>
                  <a:noFill/>
                </a:ln>
                <a:solidFill>
                  <a:srgbClr val="FFFFFF"/>
                </a:solidFill>
                <a:effectLst>
                  <a:outerShdw blurRad="38100" dist="19050" dir="2700000" algn="tl">
                    <a:schemeClr val="dk1">
                      <a:alpha val="40000"/>
                    </a:schemeClr>
                  </a:outerShdw>
                </a:effectLst>
                <a:latin typeface="Calibri"/>
                <a:ea typeface="Calibri"/>
                <a:cs typeface="Times New Roman"/>
              </a:rPr>
              <a:t> </a:t>
            </a:r>
            <a:r>
              <a:rPr lang="en-US" sz="1600">
                <a:solidFill>
                  <a:srgbClr val="FFFFFF"/>
                </a:solidFill>
                <a:effectLst>
                  <a:outerShdw blurRad="38100" dist="19050" dir="2700000" algn="tl">
                    <a:schemeClr val="dk1">
                      <a:alpha val="40000"/>
                    </a:schemeClr>
                  </a:outerShdw>
                </a:effectLst>
                <a:latin typeface="Calibri"/>
                <a:ea typeface="Calibri"/>
                <a:cs typeface="Times New Roman"/>
              </a:rPr>
              <a:t>74</a:t>
            </a:r>
            <a:r>
              <a:rPr lang="en-US" sz="1600">
                <a:ln>
                  <a:noFill/>
                </a:ln>
                <a:solidFill>
                  <a:srgbClr val="FFFFFF"/>
                </a:solidFill>
                <a:effectLst>
                  <a:outerShdw blurRad="38100" dist="19050" dir="2700000" algn="tl">
                    <a:schemeClr val="dk1">
                      <a:alpha val="40000"/>
                    </a:schemeClr>
                  </a:outerShdw>
                </a:effectLst>
                <a:latin typeface="Calibri"/>
                <a:ea typeface="Calibri"/>
                <a:cs typeface="Times New Roman"/>
              </a:rPr>
              <a:t>%</a:t>
            </a:r>
            <a:endParaRPr lang="es-MX" sz="1400">
              <a:effectLst/>
              <a:latin typeface="Calibri"/>
              <a:ea typeface="Calibri"/>
              <a:cs typeface="Times New Roman"/>
            </a:endParaRPr>
          </a:p>
        </p:txBody>
      </p:sp>
      <p:sp>
        <p:nvSpPr>
          <p:cNvPr id="34" name="Pie 7">
            <a:extLst>
              <a:ext uri="{FF2B5EF4-FFF2-40B4-BE49-F238E27FC236}">
                <a16:creationId xmlns:a16="http://schemas.microsoft.com/office/drawing/2014/main" id="{F6B634CD-2158-9A88-742E-87B3A5E8FB71}"/>
              </a:ext>
            </a:extLst>
          </p:cNvPr>
          <p:cNvSpPr/>
          <p:nvPr/>
        </p:nvSpPr>
        <p:spPr>
          <a:xfrm>
            <a:off x="2863495" y="1259349"/>
            <a:ext cx="2065344" cy="2098572"/>
          </a:xfrm>
          <a:prstGeom prst="pie">
            <a:avLst>
              <a:gd name="adj1" fmla="val 3055528"/>
              <a:gd name="adj2" fmla="val 17942142"/>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MX"/>
          </a:p>
        </p:txBody>
      </p:sp>
      <p:sp>
        <p:nvSpPr>
          <p:cNvPr id="37" name="TextBox 36">
            <a:extLst>
              <a:ext uri="{FF2B5EF4-FFF2-40B4-BE49-F238E27FC236}">
                <a16:creationId xmlns:a16="http://schemas.microsoft.com/office/drawing/2014/main" id="{4C9093DF-1A70-570B-5335-B49D7E411BBA}"/>
              </a:ext>
            </a:extLst>
          </p:cNvPr>
          <p:cNvSpPr txBox="1"/>
          <p:nvPr/>
        </p:nvSpPr>
        <p:spPr>
          <a:xfrm>
            <a:off x="2868112" y="1480284"/>
            <a:ext cx="1546567" cy="1856086"/>
          </a:xfrm>
          <a:prstGeom prst="rect">
            <a:avLst/>
          </a:prstGeom>
          <a:noFill/>
        </p:spPr>
        <p:txBody>
          <a:bodyPr wrap="square" lIns="91440" tIns="45720" rIns="91440" bIns="45720" anchor="t">
            <a:spAutoFit/>
          </a:bodyPr>
          <a:lstStyle/>
          <a:p>
            <a:pPr marL="0" marR="0">
              <a:lnSpc>
                <a:spcPct val="107000"/>
              </a:lnSpc>
              <a:spcBef>
                <a:spcPts val="0"/>
              </a:spcBef>
              <a:spcAft>
                <a:spcPts val="0"/>
              </a:spcAft>
            </a:pPr>
            <a:r>
              <a:rPr lang="en-US" sz="2000">
                <a:solidFill>
                  <a:srgbClr val="000000"/>
                </a:solidFill>
                <a:effectLst>
                  <a:outerShdw blurRad="38100" dist="19050" dir="2700000" algn="tl">
                    <a:schemeClr val="dk1">
                      <a:alpha val="40000"/>
                    </a:schemeClr>
                  </a:outerShdw>
                </a:effectLst>
                <a:latin typeface="Calibri"/>
                <a:ea typeface="Calibri"/>
                <a:cs typeface="Times New Roman"/>
              </a:rPr>
              <a:t>2025</a:t>
            </a:r>
            <a:r>
              <a:rPr lang="en-US" sz="2000">
                <a:ln>
                  <a:noFill/>
                </a:ln>
                <a:solidFill>
                  <a:srgbClr val="000000"/>
                </a:solidFill>
                <a:effectLst>
                  <a:outerShdw blurRad="38100" dist="19050" dir="2700000" algn="tl">
                    <a:schemeClr val="dk1">
                      <a:alpha val="40000"/>
                    </a:schemeClr>
                  </a:outerShdw>
                </a:effectLst>
                <a:latin typeface="Calibri"/>
                <a:ea typeface="Calibri"/>
                <a:cs typeface="Times New Roman"/>
              </a:rPr>
              <a:t> STAAR </a:t>
            </a:r>
            <a:endParaRPr lang="es-MX" sz="1600">
              <a:effectLst/>
              <a:latin typeface="Calibri"/>
              <a:ea typeface="Calibri"/>
              <a:cs typeface="Times New Roman"/>
            </a:endParaRPr>
          </a:p>
          <a:p>
            <a:pPr marL="0" marR="0">
              <a:lnSpc>
                <a:spcPct val="107000"/>
              </a:lnSpc>
              <a:spcBef>
                <a:spcPts val="0"/>
              </a:spcBef>
              <a:spcAft>
                <a:spcPts val="0"/>
              </a:spcAft>
            </a:pPr>
            <a:r>
              <a:rPr lang="en-US" sz="150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Academic</a:t>
            </a:r>
            <a:r>
              <a:rPr lang="en-US" sz="1600">
                <a:ln>
                  <a:noFill/>
                </a:ln>
                <a:solidFill>
                  <a:srgbClr val="000000"/>
                </a:solidFill>
                <a:effectLst>
                  <a:outerShdw blurRad="38100" dist="19050" dir="2700000" algn="tl">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 Growth</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3600">
                <a:ln>
                  <a:noFill/>
                </a:ln>
                <a:solidFill>
                  <a:srgbClr val="000000"/>
                </a:solidFill>
                <a:effectLst>
                  <a:outerShdw blurRad="38100" dist="19050" dir="2700000" algn="tl">
                    <a:schemeClr val="dk1">
                      <a:alpha val="40000"/>
                    </a:schemeClr>
                  </a:outerShdw>
                </a:effectLst>
                <a:latin typeface="Calibri"/>
                <a:ea typeface="Calibri"/>
                <a:cs typeface="Times New Roman"/>
              </a:rPr>
              <a:t>  73</a:t>
            </a:r>
            <a:r>
              <a:rPr lang="en-US" sz="3200" b="1">
                <a:solidFill>
                  <a:srgbClr val="000000"/>
                </a:solidFill>
                <a:effectLst>
                  <a:outerShdw blurRad="38100" dist="19050" dir="2700000" algn="tl">
                    <a:schemeClr val="dk1">
                      <a:alpha val="40000"/>
                    </a:schemeClr>
                  </a:outerShdw>
                </a:effectLst>
                <a:latin typeface="Calibri"/>
                <a:ea typeface="Calibri"/>
                <a:cs typeface="Times New Roman"/>
              </a:rPr>
              <a:t> </a:t>
            </a:r>
            <a:r>
              <a:rPr lang="en-US" sz="3600" b="1">
                <a:ln>
                  <a:noFill/>
                </a:ln>
                <a:solidFill>
                  <a:srgbClr val="000000"/>
                </a:solidFill>
                <a:effectLst>
                  <a:outerShdw blurRad="38100" dist="19050" dir="2700000" algn="tl">
                    <a:schemeClr val="dk1">
                      <a:alpha val="40000"/>
                    </a:schemeClr>
                  </a:outerShdw>
                </a:effectLst>
                <a:latin typeface="Calibri"/>
                <a:ea typeface="Calibri"/>
                <a:cs typeface="Times New Roman"/>
              </a:rPr>
              <a:t>%</a:t>
            </a:r>
            <a:endParaRPr lang="es-MX" sz="1600">
              <a:effectLst/>
              <a:latin typeface="Calibri"/>
              <a:ea typeface="Calibri"/>
              <a:cs typeface="Times New Roman"/>
            </a:endParaRPr>
          </a:p>
          <a:p>
            <a:pPr marL="0" marR="0">
              <a:lnSpc>
                <a:spcPct val="107000"/>
              </a:lnSpc>
              <a:spcBef>
                <a:spcPts val="0"/>
              </a:spcBef>
              <a:spcAft>
                <a:spcPts val="0"/>
              </a:spcAft>
            </a:pPr>
            <a:r>
              <a:rPr lang="en-US" sz="2000">
                <a:ln>
                  <a:noFill/>
                </a:ln>
                <a:solidFill>
                  <a:srgbClr val="FFFFFF"/>
                </a:solidFill>
                <a:effectLst>
                  <a:outerShdw blurRad="38100" dist="19050" dir="2700000" algn="tl">
                    <a:schemeClr val="dk1">
                      <a:alpha val="40000"/>
                    </a:schemeClr>
                  </a:outerShdw>
                </a:effectLst>
                <a:latin typeface="Calibri"/>
                <a:ea typeface="Calibri"/>
                <a:cs typeface="Times New Roman"/>
              </a:rPr>
              <a:t>    </a:t>
            </a:r>
            <a:r>
              <a:rPr lang="en-US">
                <a:solidFill>
                  <a:srgbClr val="FFFFFF"/>
                </a:solidFill>
                <a:effectLst>
                  <a:outerShdw blurRad="38100" dist="19050" dir="2700000" algn="tl">
                    <a:schemeClr val="dk1">
                      <a:alpha val="40000"/>
                    </a:schemeClr>
                  </a:outerShdw>
                </a:effectLst>
                <a:latin typeface="Calibri"/>
                <a:ea typeface="Calibri"/>
                <a:cs typeface="Times New Roman"/>
              </a:rPr>
              <a:t>2024-</a:t>
            </a:r>
            <a:r>
              <a:rPr lang="en-US">
                <a:ln>
                  <a:noFill/>
                </a:ln>
                <a:solidFill>
                  <a:srgbClr val="FFFFFF"/>
                </a:solidFill>
                <a:effectLst>
                  <a:outerShdw blurRad="38100" dist="19050" dir="2700000" algn="tl">
                    <a:schemeClr val="dk1">
                      <a:alpha val="40000"/>
                    </a:schemeClr>
                  </a:outerShdw>
                </a:effectLst>
                <a:latin typeface="Calibri"/>
                <a:ea typeface="Calibri"/>
                <a:cs typeface="Times New Roman"/>
              </a:rPr>
              <a:t> 67%</a:t>
            </a:r>
            <a:endParaRPr lang="es-MX" sz="1600">
              <a:effectLst/>
              <a:latin typeface="Calibri"/>
              <a:ea typeface="Calibri"/>
              <a:cs typeface="Times New Roman"/>
            </a:endParaRPr>
          </a:p>
        </p:txBody>
      </p:sp>
      <p:sp>
        <p:nvSpPr>
          <p:cNvPr id="38" name="Pie 9">
            <a:extLst>
              <a:ext uri="{FF2B5EF4-FFF2-40B4-BE49-F238E27FC236}">
                <a16:creationId xmlns:a16="http://schemas.microsoft.com/office/drawing/2014/main" id="{41B64707-5324-A996-5B7A-609629E6D235}"/>
              </a:ext>
            </a:extLst>
          </p:cNvPr>
          <p:cNvSpPr/>
          <p:nvPr/>
        </p:nvSpPr>
        <p:spPr>
          <a:xfrm>
            <a:off x="4586937" y="1205279"/>
            <a:ext cx="2205878" cy="2228856"/>
          </a:xfrm>
          <a:prstGeom prst="pie">
            <a:avLst>
              <a:gd name="adj1" fmla="val 3011667"/>
              <a:gd name="adj2" fmla="val 18123716"/>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pPr>
            <a:r>
              <a:rPr lang="en-US">
                <a:solidFill>
                  <a:srgbClr val="000000"/>
                </a:solidFill>
                <a:effectLst>
                  <a:outerShdw blurRad="38100" dist="19050" dir="2700000" algn="tl">
                    <a:schemeClr val="dk1">
                      <a:alpha val="40000"/>
                    </a:schemeClr>
                  </a:outerShdw>
                </a:effectLst>
                <a:latin typeface="Calibri"/>
                <a:ea typeface="Calibri"/>
                <a:cs typeface="Times New Roman"/>
              </a:rPr>
              <a:t>2025</a:t>
            </a:r>
            <a:r>
              <a:rPr lang="en-US" sz="1800">
                <a:ln>
                  <a:noFill/>
                </a:ln>
                <a:solidFill>
                  <a:srgbClr val="000000"/>
                </a:solidFill>
                <a:effectLst>
                  <a:outerShdw blurRad="38100" dist="19050" dir="2700000" algn="tl">
                    <a:schemeClr val="dk1">
                      <a:alpha val="40000"/>
                    </a:schemeClr>
                  </a:outerShdw>
                </a:effectLst>
                <a:latin typeface="Calibri"/>
                <a:ea typeface="Calibri"/>
                <a:cs typeface="Times New Roman"/>
              </a:rPr>
              <a:t> </a:t>
            </a:r>
            <a:r>
              <a:rPr lang="en-US">
                <a:solidFill>
                  <a:srgbClr val="000000"/>
                </a:solidFill>
                <a:effectLst>
                  <a:outerShdw blurRad="38100" dist="19050" dir="2700000" algn="tl">
                    <a:schemeClr val="dk1">
                      <a:alpha val="40000"/>
                    </a:schemeClr>
                  </a:outerShdw>
                </a:effectLst>
                <a:latin typeface="Calibri"/>
                <a:ea typeface="Calibri"/>
                <a:cs typeface="Times New Roman"/>
              </a:rPr>
              <a:t>Relative  Performance      </a:t>
            </a:r>
            <a:r>
              <a:rPr lang="en-US" sz="3200" b="1">
                <a:solidFill>
                  <a:srgbClr val="000000"/>
                </a:solidFill>
                <a:effectLst>
                  <a:outerShdw blurRad="38100" dist="19050" dir="2700000" algn="tl">
                    <a:schemeClr val="dk1">
                      <a:alpha val="40000"/>
                    </a:schemeClr>
                  </a:outerShdw>
                </a:effectLst>
                <a:latin typeface="Calibri"/>
                <a:ea typeface="Calibri"/>
                <a:cs typeface="Times New Roman"/>
              </a:rPr>
              <a:t>89</a:t>
            </a:r>
            <a:r>
              <a:rPr lang="en-US" sz="3200" b="1">
                <a:ln>
                  <a:noFill/>
                </a:ln>
                <a:solidFill>
                  <a:srgbClr val="000000"/>
                </a:solidFill>
                <a:effectLst>
                  <a:outerShdw blurRad="38100" dist="19050" dir="2700000" algn="tl">
                    <a:schemeClr val="dk1">
                      <a:alpha val="40000"/>
                    </a:schemeClr>
                  </a:outerShdw>
                </a:effectLst>
                <a:latin typeface="Calibri"/>
                <a:ea typeface="Calibri"/>
                <a:cs typeface="Times New Roman"/>
              </a:rPr>
              <a:t> %</a:t>
            </a:r>
            <a:endParaRPr lang="es-MX" sz="3200" b="1">
              <a:latin typeface="Calibri"/>
              <a:ea typeface="Calibri"/>
              <a:cs typeface="Times New Roman"/>
            </a:endParaRPr>
          </a:p>
          <a:p>
            <a:pPr marL="0" marR="0">
              <a:lnSpc>
                <a:spcPct val="107000"/>
              </a:lnSpc>
              <a:spcBef>
                <a:spcPts val="0"/>
              </a:spcBef>
              <a:spcAft>
                <a:spcPts val="0"/>
              </a:spcAft>
            </a:pPr>
            <a:r>
              <a:rPr lang="en-US" sz="1800">
                <a:ln>
                  <a:noFill/>
                </a:ln>
                <a:solidFill>
                  <a:srgbClr val="000000"/>
                </a:solidFill>
                <a:effectLst>
                  <a:outerShdw blurRad="38100" dist="19050" dir="2700000" algn="tl">
                    <a:schemeClr val="dk1">
                      <a:alpha val="40000"/>
                    </a:schemeClr>
                  </a:outerShdw>
                </a:effectLst>
                <a:latin typeface="Calibri"/>
                <a:ea typeface="Calibri"/>
                <a:cs typeface="Times New Roman"/>
              </a:rPr>
              <a:t> ECD </a:t>
            </a:r>
            <a:r>
              <a:rPr lang="en-US">
                <a:solidFill>
                  <a:srgbClr val="000000"/>
                </a:solidFill>
                <a:effectLst>
                  <a:outerShdw blurRad="38100" dist="19050" dir="2700000" algn="tl">
                    <a:schemeClr val="dk1">
                      <a:alpha val="40000"/>
                    </a:schemeClr>
                  </a:outerShdw>
                </a:effectLst>
                <a:latin typeface="Calibri"/>
                <a:ea typeface="Calibri"/>
                <a:cs typeface="Times New Roman"/>
              </a:rPr>
              <a:t>97.4%</a:t>
            </a:r>
            <a:r>
              <a:rPr lang="en-US" sz="1800">
                <a:ln>
                  <a:noFill/>
                </a:ln>
                <a:solidFill>
                  <a:srgbClr val="000000"/>
                </a:solidFill>
                <a:effectLst>
                  <a:outerShdw blurRad="38100" dist="19050" dir="2700000" algn="tl">
                    <a:schemeClr val="dk1">
                      <a:alpha val="40000"/>
                    </a:schemeClr>
                  </a:outerShdw>
                </a:effectLst>
                <a:latin typeface="Calibri"/>
                <a:ea typeface="Calibri"/>
                <a:cs typeface="Times New Roman"/>
              </a:rPr>
              <a:t>    </a:t>
            </a:r>
            <a:r>
              <a:rPr lang="en-US">
                <a:solidFill>
                  <a:srgbClr val="FFFFFF"/>
                </a:solidFill>
                <a:effectLst>
                  <a:outerShdw blurRad="38100" dist="19050" dir="2700000" algn="tl">
                    <a:schemeClr val="dk1">
                      <a:alpha val="40000"/>
                    </a:schemeClr>
                  </a:outerShdw>
                </a:effectLst>
                <a:latin typeface="Calibri"/>
                <a:ea typeface="Calibri"/>
                <a:cs typeface="Times New Roman"/>
              </a:rPr>
              <a:t>2024</a:t>
            </a:r>
            <a:r>
              <a:rPr lang="en-US" sz="1800">
                <a:ln>
                  <a:noFill/>
                </a:ln>
                <a:solidFill>
                  <a:srgbClr val="FFFFFF"/>
                </a:solidFill>
                <a:effectLst>
                  <a:outerShdw blurRad="38100" dist="19050" dir="2700000" algn="tl">
                    <a:schemeClr val="dk1">
                      <a:alpha val="40000"/>
                    </a:schemeClr>
                  </a:outerShdw>
                </a:effectLst>
                <a:latin typeface="Calibri"/>
                <a:ea typeface="Calibri"/>
                <a:cs typeface="Times New Roman"/>
              </a:rPr>
              <a:t> – </a:t>
            </a:r>
            <a:r>
              <a:rPr lang="en-US">
                <a:solidFill>
                  <a:srgbClr val="FFFFFF"/>
                </a:solidFill>
                <a:effectLst>
                  <a:outerShdw blurRad="38100" dist="19050" dir="2700000" algn="tl">
                    <a:schemeClr val="dk1">
                      <a:alpha val="40000"/>
                    </a:schemeClr>
                  </a:outerShdw>
                </a:effectLst>
                <a:latin typeface="Calibri"/>
                <a:ea typeface="Calibri"/>
                <a:cs typeface="Times New Roman"/>
              </a:rPr>
              <a:t>86</a:t>
            </a:r>
            <a:r>
              <a:rPr lang="en-US" sz="1800">
                <a:ln>
                  <a:noFill/>
                </a:ln>
                <a:solidFill>
                  <a:srgbClr val="FFFFFF"/>
                </a:solidFill>
                <a:effectLst>
                  <a:outerShdw blurRad="38100" dist="19050" dir="2700000" algn="tl">
                    <a:schemeClr val="dk1">
                      <a:alpha val="40000"/>
                    </a:schemeClr>
                  </a:outerShdw>
                </a:effectLst>
                <a:latin typeface="Calibri"/>
                <a:ea typeface="Calibri"/>
                <a:cs typeface="Times New Roman"/>
              </a:rPr>
              <a:t>%</a:t>
            </a:r>
            <a:endParaRPr lang="es-MX" sz="1800">
              <a:effectLst/>
              <a:latin typeface="Calibri"/>
              <a:ea typeface="Calibri"/>
              <a:cs typeface="Times New Roman"/>
            </a:endParaRPr>
          </a:p>
        </p:txBody>
      </p:sp>
    </p:spTree>
    <p:extLst>
      <p:ext uri="{BB962C8B-B14F-4D97-AF65-F5344CB8AC3E}">
        <p14:creationId xmlns:p14="http://schemas.microsoft.com/office/powerpoint/2010/main" val="2665716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10328" y="-287492"/>
            <a:ext cx="1507800" cy="1560586"/>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35603" y="478432"/>
            <a:ext cx="532429" cy="73141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285872" y="742492"/>
            <a:ext cx="567165" cy="77913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719230" y="0"/>
            <a:ext cx="2339170" cy="1678281"/>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a:xfrm>
            <a:off x="7264399" y="7203863"/>
            <a:ext cx="2263140" cy="413808"/>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fld id="{FD42D14B-580D-4DCE-9CD7-DE720A294473}" type="slidenum">
              <a:rPr kumimoji="0" lang="en-US" sz="1200" b="0" i="0" u="none" strike="noStrike" cap="none" spc="0" normalizeH="0" baseline="0" noProof="0">
                <a:ln>
                  <a:noFill/>
                </a:ln>
                <a:effectLst/>
                <a:uLnTx/>
                <a:uFillTx/>
              </a:rPr>
              <a:pPr marR="0" lvl="0" indent="0" defTabSz="914400" fontAlgn="auto">
                <a:spcBef>
                  <a:spcPts val="0"/>
                </a:spcBef>
                <a:spcAft>
                  <a:spcPts val="600"/>
                </a:spcAft>
                <a:buClrTx/>
                <a:buSzTx/>
                <a:buFontTx/>
                <a:buNone/>
                <a:tabLst/>
                <a:defRPr/>
              </a:pPr>
              <a:t>23</a:t>
            </a:fld>
            <a:endParaRPr kumimoji="0" lang="en-US" sz="1200" b="0" i="0" u="none" strike="noStrike" cap="none" spc="0" normalizeH="0" baseline="0" noProof="0">
              <a:ln>
                <a:noFill/>
              </a:ln>
              <a:effectLst/>
              <a:uLnTx/>
              <a:uFillTx/>
            </a:endParaRPr>
          </a:p>
        </p:txBody>
      </p:sp>
      <p:sp>
        <p:nvSpPr>
          <p:cNvPr id="49" name="Isosceles Triangle 4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0483" y="6930901"/>
            <a:ext cx="1232974" cy="841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5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273366" y="7313562"/>
            <a:ext cx="672294" cy="458838"/>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4AEA74C-EAD5-9A6C-211A-895C99F2D058}"/>
              </a:ext>
            </a:extLst>
          </p:cNvPr>
          <p:cNvPicPr>
            <a:picLocks noChangeAspect="1"/>
          </p:cNvPicPr>
          <p:nvPr/>
        </p:nvPicPr>
        <p:blipFill>
          <a:blip r:embed="rId2"/>
          <a:stretch>
            <a:fillRect/>
          </a:stretch>
        </p:blipFill>
        <p:spPr>
          <a:xfrm>
            <a:off x="0" y="656070"/>
            <a:ext cx="9829800" cy="5205234"/>
          </a:xfrm>
          <a:prstGeom prst="rect">
            <a:avLst/>
          </a:prstGeom>
        </p:spPr>
      </p:pic>
    </p:spTree>
    <p:extLst>
      <p:ext uri="{BB962C8B-B14F-4D97-AF65-F5344CB8AC3E}">
        <p14:creationId xmlns:p14="http://schemas.microsoft.com/office/powerpoint/2010/main" val="365941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45825" y="2672"/>
            <a:ext cx="1548239" cy="2001476"/>
            <a:chOff x="-648769" y="2358"/>
            <a:chExt cx="1876653" cy="1766008"/>
          </a:xfrm>
        </p:grpSpPr>
        <p:sp>
          <p:nvSpPr>
            <p:cNvPr id="42" name="Freeform: Shape 41">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158692" y="6937649"/>
            <a:ext cx="731417" cy="532429"/>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Isosceles Triangle 46">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334" y="6483922"/>
            <a:ext cx="1866121" cy="1288476"/>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a:xfrm>
            <a:off x="7264399" y="7203863"/>
            <a:ext cx="2263140" cy="413808"/>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fld id="{FD42D14B-580D-4DCE-9CD7-DE720A294473}" type="slidenum">
              <a:rPr kumimoji="0" lang="en-US" sz="1200" b="0" i="0" u="none" strike="noStrike" cap="none" spc="0" normalizeH="0" baseline="0" noProof="0">
                <a:ln>
                  <a:noFill/>
                </a:ln>
                <a:effectLst/>
                <a:uLnTx/>
                <a:uFillTx/>
              </a:rPr>
              <a:pPr marR="0" lvl="0" indent="0" defTabSz="914400" fontAlgn="auto">
                <a:spcBef>
                  <a:spcPts val="0"/>
                </a:spcBef>
                <a:spcAft>
                  <a:spcPts val="600"/>
                </a:spcAft>
                <a:buClrTx/>
                <a:buSzTx/>
                <a:buFontTx/>
                <a:buNone/>
                <a:tabLst/>
                <a:defRPr/>
              </a:pPr>
              <a:t>24</a:t>
            </a:fld>
            <a:endParaRPr kumimoji="0" lang="en-US" sz="1200" b="0" i="0" u="none" strike="noStrike" cap="none" spc="0" normalizeH="0" baseline="0" noProof="0">
              <a:ln>
                <a:noFill/>
              </a:ln>
              <a:effectLst/>
              <a:uLnTx/>
              <a:uFillTx/>
            </a:endParaRPr>
          </a:p>
        </p:txBody>
      </p:sp>
      <p:pic>
        <p:nvPicPr>
          <p:cNvPr id="5" name="Picture 4">
            <a:extLst>
              <a:ext uri="{FF2B5EF4-FFF2-40B4-BE49-F238E27FC236}">
                <a16:creationId xmlns:a16="http://schemas.microsoft.com/office/drawing/2014/main" id="{00203C0B-7D89-BCD9-18FE-CEC464ADC899}"/>
              </a:ext>
            </a:extLst>
          </p:cNvPr>
          <p:cNvPicPr>
            <a:picLocks noChangeAspect="1"/>
          </p:cNvPicPr>
          <p:nvPr/>
        </p:nvPicPr>
        <p:blipFill>
          <a:blip r:embed="rId2"/>
          <a:stretch>
            <a:fillRect/>
          </a:stretch>
        </p:blipFill>
        <p:spPr>
          <a:xfrm>
            <a:off x="181720" y="438912"/>
            <a:ext cx="9629792" cy="5411687"/>
          </a:xfrm>
          <a:prstGeom prst="rect">
            <a:avLst/>
          </a:prstGeom>
        </p:spPr>
      </p:pic>
    </p:spTree>
    <p:extLst>
      <p:ext uri="{BB962C8B-B14F-4D97-AF65-F5344CB8AC3E}">
        <p14:creationId xmlns:p14="http://schemas.microsoft.com/office/powerpoint/2010/main" val="581284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5">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57275"/>
            <a:ext cx="10058400" cy="565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3" name="Group 27">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45826" y="1059220"/>
            <a:ext cx="1548239" cy="1456957"/>
            <a:chOff x="-648769" y="2358"/>
            <a:chExt cx="1876653" cy="1766008"/>
          </a:xfrm>
        </p:grpSpPr>
        <p:sp>
          <p:nvSpPr>
            <p:cNvPr id="29" name="Freeform: Shape 28">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Rectangle 3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8187" y="6035049"/>
            <a:ext cx="532429" cy="532429"/>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Isosceles Triangle 33">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335" y="5777190"/>
            <a:ext cx="1866121" cy="937935"/>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p:txBody>
          <a:bodyPr/>
          <a:lstStyle/>
          <a:p>
            <a:pPr marL="0" marR="0" lvl="0" indent="0" algn="r" defTabSz="754380" rtl="0" eaLnBrk="1" fontAlgn="auto" latinLnBrk="0" hangingPunct="1">
              <a:lnSpc>
                <a:spcPct val="100000"/>
              </a:lnSpc>
              <a:spcBef>
                <a:spcPts val="0"/>
              </a:spcBef>
              <a:spcAft>
                <a:spcPts val="0"/>
              </a:spcAft>
              <a:buClrTx/>
              <a:buSzTx/>
              <a:buFontTx/>
              <a:buNone/>
              <a:tabLst/>
              <a:defRPr/>
            </a:pPr>
            <a:fld id="{FD42D14B-580D-4DCE-9CD7-DE720A294473}" type="slidenum">
              <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754380" rtl="0" eaLnBrk="1" fontAlgn="auto" latinLnBrk="0" hangingPunct="1">
                <a:lnSpc>
                  <a:spcPct val="100000"/>
                </a:lnSpc>
                <a:spcBef>
                  <a:spcPts val="0"/>
                </a:spcBef>
                <a:spcAft>
                  <a:spcPts val="0"/>
                </a:spcAft>
                <a:buClrTx/>
                <a:buSzTx/>
                <a:buFontTx/>
                <a:buNone/>
                <a:tabLst/>
                <a:defRPr/>
              </a:pPr>
              <a:t>25</a:t>
            </a:fld>
            <a:endPar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1A6FB55-CD0A-BEA7-533D-A09BA666AF49}"/>
              </a:ext>
            </a:extLst>
          </p:cNvPr>
          <p:cNvPicPr>
            <a:picLocks noChangeAspect="1"/>
          </p:cNvPicPr>
          <p:nvPr/>
        </p:nvPicPr>
        <p:blipFill>
          <a:blip r:embed="rId2"/>
          <a:stretch>
            <a:fillRect/>
          </a:stretch>
        </p:blipFill>
        <p:spPr>
          <a:xfrm>
            <a:off x="74313" y="827532"/>
            <a:ext cx="9909773" cy="6117336"/>
          </a:xfrm>
          <a:prstGeom prst="rect">
            <a:avLst/>
          </a:prstGeom>
        </p:spPr>
      </p:pic>
    </p:spTree>
    <p:extLst>
      <p:ext uri="{BB962C8B-B14F-4D97-AF65-F5344CB8AC3E}">
        <p14:creationId xmlns:p14="http://schemas.microsoft.com/office/powerpoint/2010/main" val="69104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584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10328" y="-287492"/>
            <a:ext cx="1507800" cy="1560586"/>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35603" y="478432"/>
            <a:ext cx="532429" cy="73141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285872" y="742492"/>
            <a:ext cx="567165" cy="77913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719230" y="0"/>
            <a:ext cx="2339170" cy="1678281"/>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a:xfrm>
            <a:off x="7264399" y="7203863"/>
            <a:ext cx="2263140" cy="413808"/>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fld id="{FD42D14B-580D-4DCE-9CD7-DE720A294473}" type="slidenum">
              <a:rPr kumimoji="0" lang="en-US" sz="1200" b="0" i="0" u="none" strike="noStrike" cap="none" spc="0" normalizeH="0" baseline="0" noProof="0">
                <a:ln>
                  <a:noFill/>
                </a:ln>
                <a:effectLst/>
                <a:uLnTx/>
                <a:uFillTx/>
              </a:rPr>
              <a:pPr marR="0" lvl="0" indent="0" defTabSz="914400" fontAlgn="auto">
                <a:spcBef>
                  <a:spcPts val="0"/>
                </a:spcBef>
                <a:spcAft>
                  <a:spcPts val="600"/>
                </a:spcAft>
                <a:buClrTx/>
                <a:buSzTx/>
                <a:buFontTx/>
                <a:buNone/>
                <a:tabLst/>
                <a:defRPr/>
              </a:pPr>
              <a:t>26</a:t>
            </a:fld>
            <a:endParaRPr kumimoji="0" lang="en-US" sz="1200" b="0" i="0" u="none" strike="noStrike" cap="none" spc="0" normalizeH="0" baseline="0" noProof="0">
              <a:ln>
                <a:noFill/>
              </a:ln>
              <a:effectLst/>
              <a:uLnTx/>
              <a:uFillTx/>
            </a:endParaRPr>
          </a:p>
        </p:txBody>
      </p:sp>
      <p:sp>
        <p:nvSpPr>
          <p:cNvPr id="49" name="Isosceles Triangle 4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0483" y="6930901"/>
            <a:ext cx="1232974" cy="841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5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273366" y="7313562"/>
            <a:ext cx="672294" cy="458838"/>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C848AFE-8F22-6CC1-4950-067D31C121BC}"/>
              </a:ext>
            </a:extLst>
          </p:cNvPr>
          <p:cNvPicPr>
            <a:picLocks noChangeAspect="1"/>
          </p:cNvPicPr>
          <p:nvPr/>
        </p:nvPicPr>
        <p:blipFill>
          <a:blip r:embed="rId2"/>
          <a:stretch>
            <a:fillRect/>
          </a:stretch>
        </p:blipFill>
        <p:spPr>
          <a:xfrm>
            <a:off x="84915" y="1020142"/>
            <a:ext cx="9888569" cy="5523455"/>
          </a:xfrm>
          <a:prstGeom prst="rect">
            <a:avLst/>
          </a:prstGeom>
        </p:spPr>
      </p:pic>
    </p:spTree>
    <p:extLst>
      <p:ext uri="{BB962C8B-B14F-4D97-AF65-F5344CB8AC3E}">
        <p14:creationId xmlns:p14="http://schemas.microsoft.com/office/powerpoint/2010/main" val="3611271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5">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57275"/>
            <a:ext cx="10058400" cy="565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3" name="Group 27">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45826" y="1059220"/>
            <a:ext cx="1548239" cy="1456957"/>
            <a:chOff x="-648769" y="2358"/>
            <a:chExt cx="1876653" cy="1766008"/>
          </a:xfrm>
        </p:grpSpPr>
        <p:sp>
          <p:nvSpPr>
            <p:cNvPr id="29" name="Freeform: Shape 28">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Rectangle 3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8187" y="6035049"/>
            <a:ext cx="532429" cy="532429"/>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Isosceles Triangle 33">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335" y="5777190"/>
            <a:ext cx="1866121" cy="937935"/>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p:txBody>
          <a:bodyPr/>
          <a:lstStyle/>
          <a:p>
            <a:pPr marL="0" marR="0" lvl="0" indent="0" algn="r" defTabSz="754380" rtl="0" eaLnBrk="1" fontAlgn="auto" latinLnBrk="0" hangingPunct="1">
              <a:lnSpc>
                <a:spcPct val="100000"/>
              </a:lnSpc>
              <a:spcBef>
                <a:spcPts val="0"/>
              </a:spcBef>
              <a:spcAft>
                <a:spcPts val="0"/>
              </a:spcAft>
              <a:buClrTx/>
              <a:buSzTx/>
              <a:buFontTx/>
              <a:buNone/>
              <a:tabLst/>
              <a:defRPr/>
            </a:pPr>
            <a:fld id="{FD42D14B-580D-4DCE-9CD7-DE720A294473}" type="slidenum">
              <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754380" rtl="0" eaLnBrk="1" fontAlgn="auto" latinLnBrk="0" hangingPunct="1">
                <a:lnSpc>
                  <a:spcPct val="100000"/>
                </a:lnSpc>
                <a:spcBef>
                  <a:spcPts val="0"/>
                </a:spcBef>
                <a:spcAft>
                  <a:spcPts val="0"/>
                </a:spcAft>
                <a:buClrTx/>
                <a:buSzTx/>
                <a:buFontTx/>
                <a:buNone/>
                <a:tabLst/>
                <a:defRPr/>
              </a:pPr>
              <a:t>27</a:t>
            </a:fld>
            <a:endPar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058BF82-4282-8BCD-51BA-05D877550E28}"/>
              </a:ext>
            </a:extLst>
          </p:cNvPr>
          <p:cNvPicPr>
            <a:picLocks noChangeAspect="1"/>
          </p:cNvPicPr>
          <p:nvPr/>
        </p:nvPicPr>
        <p:blipFill>
          <a:blip r:embed="rId2"/>
          <a:stretch>
            <a:fillRect/>
          </a:stretch>
        </p:blipFill>
        <p:spPr>
          <a:xfrm>
            <a:off x="165162" y="788345"/>
            <a:ext cx="9728076" cy="5616209"/>
          </a:xfrm>
          <a:prstGeom prst="rect">
            <a:avLst/>
          </a:prstGeom>
        </p:spPr>
      </p:pic>
    </p:spTree>
    <p:extLst>
      <p:ext uri="{BB962C8B-B14F-4D97-AF65-F5344CB8AC3E}">
        <p14:creationId xmlns:p14="http://schemas.microsoft.com/office/powerpoint/2010/main" val="3580444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5">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57275"/>
            <a:ext cx="10058400" cy="565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3" name="Group 27">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45826" y="1059220"/>
            <a:ext cx="1548239" cy="1456957"/>
            <a:chOff x="-648769" y="2358"/>
            <a:chExt cx="1876653" cy="1766008"/>
          </a:xfrm>
        </p:grpSpPr>
        <p:sp>
          <p:nvSpPr>
            <p:cNvPr id="29" name="Freeform: Shape 28">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Rectangle 3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8187" y="6035049"/>
            <a:ext cx="532429" cy="532429"/>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Isosceles Triangle 33">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335" y="5777190"/>
            <a:ext cx="1866121" cy="937935"/>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p:txBody>
          <a:bodyPr/>
          <a:lstStyle/>
          <a:p>
            <a:pPr marL="0" marR="0" lvl="0" indent="0" algn="r" defTabSz="754380" rtl="0" eaLnBrk="1" fontAlgn="auto" latinLnBrk="0" hangingPunct="1">
              <a:lnSpc>
                <a:spcPct val="100000"/>
              </a:lnSpc>
              <a:spcBef>
                <a:spcPts val="0"/>
              </a:spcBef>
              <a:spcAft>
                <a:spcPts val="0"/>
              </a:spcAft>
              <a:buClrTx/>
              <a:buSzTx/>
              <a:buFontTx/>
              <a:buNone/>
              <a:tabLst/>
              <a:defRPr/>
            </a:pPr>
            <a:fld id="{FD42D14B-580D-4DCE-9CD7-DE720A294473}" type="slidenum">
              <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754380" rtl="0" eaLnBrk="1" fontAlgn="auto" latinLnBrk="0" hangingPunct="1">
                <a:lnSpc>
                  <a:spcPct val="100000"/>
                </a:lnSpc>
                <a:spcBef>
                  <a:spcPts val="0"/>
                </a:spcBef>
                <a:spcAft>
                  <a:spcPts val="0"/>
                </a:spcAft>
                <a:buClrTx/>
                <a:buSzTx/>
                <a:buFontTx/>
                <a:buNone/>
                <a:tabLst/>
                <a:defRPr/>
              </a:pPr>
              <a:t>28</a:t>
            </a:fld>
            <a:endPar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D962FF2-E1A4-3860-CD42-20772C07C480}"/>
              </a:ext>
            </a:extLst>
          </p:cNvPr>
          <p:cNvPicPr>
            <a:picLocks noChangeAspect="1"/>
          </p:cNvPicPr>
          <p:nvPr/>
        </p:nvPicPr>
        <p:blipFill>
          <a:blip r:embed="rId2"/>
          <a:stretch>
            <a:fillRect/>
          </a:stretch>
        </p:blipFill>
        <p:spPr>
          <a:xfrm>
            <a:off x="4669" y="932688"/>
            <a:ext cx="9953147" cy="5559791"/>
          </a:xfrm>
          <a:prstGeom prst="rect">
            <a:avLst/>
          </a:prstGeom>
        </p:spPr>
      </p:pic>
    </p:spTree>
    <p:extLst>
      <p:ext uri="{BB962C8B-B14F-4D97-AF65-F5344CB8AC3E}">
        <p14:creationId xmlns:p14="http://schemas.microsoft.com/office/powerpoint/2010/main" val="3859475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5">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57275"/>
            <a:ext cx="10058400" cy="565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3" name="Group 27">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45826" y="1059220"/>
            <a:ext cx="1548239" cy="1456957"/>
            <a:chOff x="-648769" y="2358"/>
            <a:chExt cx="1876653" cy="1766008"/>
          </a:xfrm>
        </p:grpSpPr>
        <p:sp>
          <p:nvSpPr>
            <p:cNvPr id="29" name="Freeform: Shape 28">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Rectangle 3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8187" y="6035049"/>
            <a:ext cx="532429" cy="532429"/>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Isosceles Triangle 33">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335" y="5777190"/>
            <a:ext cx="1866121" cy="937935"/>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p:txBody>
          <a:bodyPr/>
          <a:lstStyle/>
          <a:p>
            <a:pPr marL="0" marR="0" lvl="0" indent="0" algn="r" defTabSz="754380" rtl="0" eaLnBrk="1" fontAlgn="auto" latinLnBrk="0" hangingPunct="1">
              <a:lnSpc>
                <a:spcPct val="100000"/>
              </a:lnSpc>
              <a:spcBef>
                <a:spcPts val="0"/>
              </a:spcBef>
              <a:spcAft>
                <a:spcPts val="0"/>
              </a:spcAft>
              <a:buClrTx/>
              <a:buSzTx/>
              <a:buFontTx/>
              <a:buNone/>
              <a:tabLst/>
              <a:defRPr/>
            </a:pPr>
            <a:fld id="{FD42D14B-580D-4DCE-9CD7-DE720A294473}" type="slidenum">
              <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754380" rtl="0" eaLnBrk="1" fontAlgn="auto" latinLnBrk="0" hangingPunct="1">
                <a:lnSpc>
                  <a:spcPct val="100000"/>
                </a:lnSpc>
                <a:spcBef>
                  <a:spcPts val="0"/>
                </a:spcBef>
                <a:spcAft>
                  <a:spcPts val="0"/>
                </a:spcAft>
                <a:buClrTx/>
                <a:buSzTx/>
                <a:buFontTx/>
                <a:buNone/>
                <a:tabLst/>
                <a:defRPr/>
              </a:pPr>
              <a:t>29</a:t>
            </a:fld>
            <a:endPar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B6F7D9A-4890-1B8A-D344-0A63100B0932}"/>
              </a:ext>
            </a:extLst>
          </p:cNvPr>
          <p:cNvPicPr>
            <a:picLocks noChangeAspect="1"/>
          </p:cNvPicPr>
          <p:nvPr/>
        </p:nvPicPr>
        <p:blipFill>
          <a:blip r:embed="rId2"/>
          <a:stretch>
            <a:fillRect/>
          </a:stretch>
        </p:blipFill>
        <p:spPr>
          <a:xfrm>
            <a:off x="100584" y="889254"/>
            <a:ext cx="9792654" cy="5657850"/>
          </a:xfrm>
          <a:prstGeom prst="rect">
            <a:avLst/>
          </a:prstGeom>
        </p:spPr>
      </p:pic>
    </p:spTree>
    <p:extLst>
      <p:ext uri="{BB962C8B-B14F-4D97-AF65-F5344CB8AC3E}">
        <p14:creationId xmlns:p14="http://schemas.microsoft.com/office/powerpoint/2010/main" val="2972273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5">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57275"/>
            <a:ext cx="10058400" cy="5657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3" name="Group 27">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45826" y="1059220"/>
            <a:ext cx="1548239" cy="1456957"/>
            <a:chOff x="-648769" y="2358"/>
            <a:chExt cx="1876653" cy="1766008"/>
          </a:xfrm>
        </p:grpSpPr>
        <p:sp>
          <p:nvSpPr>
            <p:cNvPr id="29" name="Freeform: Shape 28">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2" name="Rectangle 3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8187" y="6035049"/>
            <a:ext cx="532429" cy="532429"/>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Isosceles Triangle 33">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335" y="5777190"/>
            <a:ext cx="1866121" cy="937935"/>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9EA9077F-8F79-40D2-A3C0-AFCE6F8103E6}"/>
              </a:ext>
            </a:extLst>
          </p:cNvPr>
          <p:cNvSpPr>
            <a:spLocks noGrp="1"/>
          </p:cNvSpPr>
          <p:nvPr>
            <p:ph type="sldNum" sz="quarter" idx="12"/>
          </p:nvPr>
        </p:nvSpPr>
        <p:spPr/>
        <p:txBody>
          <a:bodyPr/>
          <a:lstStyle/>
          <a:p>
            <a:pPr marL="0" marR="0" lvl="0" indent="0" algn="r" defTabSz="754380" rtl="0" eaLnBrk="1" fontAlgn="auto" latinLnBrk="0" hangingPunct="1">
              <a:lnSpc>
                <a:spcPct val="100000"/>
              </a:lnSpc>
              <a:spcBef>
                <a:spcPts val="0"/>
              </a:spcBef>
              <a:spcAft>
                <a:spcPts val="0"/>
              </a:spcAft>
              <a:buClrTx/>
              <a:buSzTx/>
              <a:buFontTx/>
              <a:buNone/>
              <a:tabLst/>
              <a:defRPr/>
            </a:pPr>
            <a:fld id="{FD42D14B-580D-4DCE-9CD7-DE720A294473}" type="slidenum">
              <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754380" rtl="0" eaLnBrk="1" fontAlgn="auto" latinLnBrk="0" hangingPunct="1">
                <a:lnSpc>
                  <a:spcPct val="100000"/>
                </a:lnSpc>
                <a:spcBef>
                  <a:spcPts val="0"/>
                </a:spcBef>
                <a:spcAft>
                  <a:spcPts val="0"/>
                </a:spcAft>
                <a:buClrTx/>
                <a:buSzTx/>
                <a:buFontTx/>
                <a:buNone/>
                <a:tabLst/>
                <a:defRPr/>
              </a:pPr>
              <a:t>30</a:t>
            </a:fld>
            <a:endParaRPr kumimoji="0" lang="en-US" sz="99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5DB7100-BAD4-13DF-CC36-B8F06F5DC365}"/>
              </a:ext>
            </a:extLst>
          </p:cNvPr>
          <p:cNvPicPr>
            <a:picLocks noChangeAspect="1"/>
          </p:cNvPicPr>
          <p:nvPr/>
        </p:nvPicPr>
        <p:blipFill>
          <a:blip r:embed="rId2"/>
          <a:stretch>
            <a:fillRect/>
          </a:stretch>
        </p:blipFill>
        <p:spPr>
          <a:xfrm>
            <a:off x="84915" y="905256"/>
            <a:ext cx="9888569" cy="5742672"/>
          </a:xfrm>
          <a:prstGeom prst="rect">
            <a:avLst/>
          </a:prstGeom>
        </p:spPr>
      </p:pic>
    </p:spTree>
    <p:extLst>
      <p:ext uri="{BB962C8B-B14F-4D97-AF65-F5344CB8AC3E}">
        <p14:creationId xmlns:p14="http://schemas.microsoft.com/office/powerpoint/2010/main" val="3244010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picture containing drawing, star&#10;&#10;Description automatically generated">
            <a:extLst>
              <a:ext uri="{FF2B5EF4-FFF2-40B4-BE49-F238E27FC236}">
                <a16:creationId xmlns:a16="http://schemas.microsoft.com/office/drawing/2014/main" id="{8B0AA091-72EA-43BE-B5AC-4691AF42F7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01" y="1057275"/>
            <a:ext cx="9897309" cy="56578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a:extLst>
              <a:ext uri="{FF2B5EF4-FFF2-40B4-BE49-F238E27FC236}">
                <a16:creationId xmlns:a16="http://schemas.microsoft.com/office/drawing/2014/main" id="{C69469A1-91C5-45EF-9140-97FDBEC0CD03}"/>
              </a:ext>
            </a:extLst>
          </p:cNvPr>
          <p:cNvGraphicFramePr/>
          <p:nvPr/>
        </p:nvGraphicFramePr>
        <p:xfrm>
          <a:off x="1676400" y="1651000"/>
          <a:ext cx="6705600" cy="4470400"/>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6" descr="Liberty Middle School / Homepage">
            <a:extLst>
              <a:ext uri="{FF2B5EF4-FFF2-40B4-BE49-F238E27FC236}">
                <a16:creationId xmlns:a16="http://schemas.microsoft.com/office/drawing/2014/main" id="{5D044836-8754-4170-87C7-EA0094D78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9373" y="2158498"/>
            <a:ext cx="1339653" cy="86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911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picture containing drawing, star&#10;&#10;Description automatically generated">
            <a:extLst>
              <a:ext uri="{FF2B5EF4-FFF2-40B4-BE49-F238E27FC236}">
                <a16:creationId xmlns:a16="http://schemas.microsoft.com/office/drawing/2014/main" id="{19BEAADD-79B1-4967-B24F-0AB42A6C9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993" y="852282"/>
            <a:ext cx="10503921" cy="60596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a:extLst>
              <a:ext uri="{FF2B5EF4-FFF2-40B4-BE49-F238E27FC236}">
                <a16:creationId xmlns:a16="http://schemas.microsoft.com/office/drawing/2014/main" id="{C69469A1-91C5-45EF-9140-97FDBEC0CD03}"/>
              </a:ext>
            </a:extLst>
          </p:cNvPr>
          <p:cNvGraphicFramePr/>
          <p:nvPr>
            <p:extLst>
              <p:ext uri="{D42A27DB-BD31-4B8C-83A1-F6EECF244321}">
                <p14:modId xmlns:p14="http://schemas.microsoft.com/office/powerpoint/2010/main" val="891507058"/>
              </p:ext>
            </p:extLst>
          </p:nvPr>
        </p:nvGraphicFramePr>
        <p:xfrm>
          <a:off x="959005" y="1503947"/>
          <a:ext cx="7643574" cy="4718433"/>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6" descr="Liberty Middle School / Homepage">
            <a:extLst>
              <a:ext uri="{FF2B5EF4-FFF2-40B4-BE49-F238E27FC236}">
                <a16:creationId xmlns:a16="http://schemas.microsoft.com/office/drawing/2014/main" id="{DD2EC628-5311-458A-886E-847AEE6395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7421" y="1967315"/>
            <a:ext cx="1244551" cy="800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3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icture containing drawing, star&#10;&#10;Description automatically generated">
            <a:extLst>
              <a:ext uri="{FF2B5EF4-FFF2-40B4-BE49-F238E27FC236}">
                <a16:creationId xmlns:a16="http://schemas.microsoft.com/office/drawing/2014/main" id="{858E2FC8-6D63-4EB9-ADF7-CC680324C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190" y="852280"/>
            <a:ext cx="10570317" cy="604257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a:extLst>
              <a:ext uri="{FF2B5EF4-FFF2-40B4-BE49-F238E27FC236}">
                <a16:creationId xmlns:a16="http://schemas.microsoft.com/office/drawing/2014/main" id="{C69469A1-91C5-45EF-9140-97FDBEC0CD03}"/>
              </a:ext>
            </a:extLst>
          </p:cNvPr>
          <p:cNvGraphicFramePr/>
          <p:nvPr>
            <p:extLst>
              <p:ext uri="{D42A27DB-BD31-4B8C-83A1-F6EECF244321}">
                <p14:modId xmlns:p14="http://schemas.microsoft.com/office/powerpoint/2010/main" val="3789454327"/>
              </p:ext>
            </p:extLst>
          </p:nvPr>
        </p:nvGraphicFramePr>
        <p:xfrm>
          <a:off x="1479883" y="1443789"/>
          <a:ext cx="7170821" cy="4752474"/>
        </p:xfrm>
        <a:graphic>
          <a:graphicData uri="http://schemas.openxmlformats.org/drawingml/2006/chart">
            <c:chart xmlns:c="http://schemas.openxmlformats.org/drawingml/2006/chart" xmlns:r="http://schemas.openxmlformats.org/officeDocument/2006/relationships" r:id="rId3"/>
          </a:graphicData>
        </a:graphic>
      </p:graphicFrame>
      <p:pic>
        <p:nvPicPr>
          <p:cNvPr id="1030" name="Picture 6" descr="Liberty Middle School / Homepage">
            <a:extLst>
              <a:ext uri="{FF2B5EF4-FFF2-40B4-BE49-F238E27FC236}">
                <a16:creationId xmlns:a16="http://schemas.microsoft.com/office/drawing/2014/main" id="{C4A79855-0151-4E10-9257-25DFA44468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9373" y="2044198"/>
            <a:ext cx="1339653" cy="861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0574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fld id="{236ED5DE-22B7-41E7-A943-79814E858A13}" type="slidenum">
              <a:rPr lang="en-US" smtClean="0"/>
              <a:pPr/>
              <a:t>34</a:t>
            </a:fld>
            <a:endParaRPr lang="en-US"/>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485" spc="248">
                  <a:solidFill>
                    <a:schemeClr val="bg1"/>
                  </a:solidFill>
                  <a:latin typeface="Gill Sans"/>
                  <a:cs typeface="Gill Sans"/>
                </a:rPr>
                <a:t>PHARR-SAN JUAN-ALAMO INDEPENDENT SCHOOL DISTRICT</a:t>
              </a:r>
            </a:p>
          </p:txBody>
        </p:sp>
      </p:grpSp>
      <p:sp>
        <p:nvSpPr>
          <p:cNvPr id="12" name="TextBox 11">
            <a:extLst>
              <a:ext uri="{FF2B5EF4-FFF2-40B4-BE49-F238E27FC236}">
                <a16:creationId xmlns:a16="http://schemas.microsoft.com/office/drawing/2014/main" id="{5AC3A5C9-3C20-405B-80EA-BFDD3FBF391F}"/>
              </a:ext>
            </a:extLst>
          </p:cNvPr>
          <p:cNvSpPr txBox="1"/>
          <p:nvPr/>
        </p:nvSpPr>
        <p:spPr>
          <a:xfrm>
            <a:off x="587829" y="3314698"/>
            <a:ext cx="8882742" cy="1420132"/>
          </a:xfrm>
          <a:prstGeom prst="rect">
            <a:avLst/>
          </a:prstGeom>
          <a:noFill/>
        </p:spPr>
        <p:txBody>
          <a:bodyPr wrap="square" lIns="91440" tIns="45720" rIns="91440" bIns="45720" anchor="t">
            <a:spAutoFit/>
          </a:bodyPr>
          <a:lstStyle/>
          <a:p>
            <a:pPr algn="ctr"/>
            <a:r>
              <a:rPr lang="en-US" sz="2800" b="1">
                <a:ea typeface="+mn-lt"/>
                <a:cs typeface="+mn-lt"/>
              </a:rPr>
              <a:t>Goal Area 1:</a:t>
            </a:r>
            <a:r>
              <a:rPr lang="en-US" sz="2800">
                <a:ea typeface="+mn-lt"/>
                <a:cs typeface="+mn-lt"/>
              </a:rPr>
              <a:t>  Student Achievement</a:t>
            </a:r>
            <a:endParaRPr lang="en-US"/>
          </a:p>
          <a:p>
            <a:pPr algn="ctr"/>
            <a:endParaRPr lang="en-US" sz="2800">
              <a:cs typeface="Calibri"/>
            </a:endParaRPr>
          </a:p>
          <a:p>
            <a:pPr marL="0" marR="0" algn="ctr">
              <a:lnSpc>
                <a:spcPct val="107000"/>
              </a:lnSpc>
              <a:spcBef>
                <a:spcPts val="280"/>
              </a:spcBef>
              <a:spcAft>
                <a:spcPts val="0"/>
              </a:spcAft>
            </a:pPr>
            <a:endParaRPr lang="en-US" sz="2800" b="1" u="sng">
              <a:solidFill>
                <a:srgbClr val="61020E"/>
              </a:solidFill>
              <a:effectLst/>
              <a:latin typeface="Arial"/>
              <a:ea typeface="MS Gothic"/>
              <a:cs typeface="Times New Roman" panose="02020603050405020304" pitchFamily="18" charset="0"/>
            </a:endParaRPr>
          </a:p>
        </p:txBody>
      </p:sp>
    </p:spTree>
    <p:extLst>
      <p:ext uri="{BB962C8B-B14F-4D97-AF65-F5344CB8AC3E}">
        <p14:creationId xmlns:p14="http://schemas.microsoft.com/office/powerpoint/2010/main" val="41320443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676356472"/>
              </p:ext>
            </p:extLst>
          </p:nvPr>
        </p:nvGraphicFramePr>
        <p:xfrm>
          <a:off x="137541" y="268104"/>
          <a:ext cx="9570717" cy="7141456"/>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395">
                <a:tc>
                  <a:txBody>
                    <a:bodyPr/>
                    <a:lstStyle/>
                    <a:p>
                      <a:pPr marL="17780">
                        <a:lnSpc>
                          <a:spcPct val="100000"/>
                        </a:lnSpc>
                        <a:spcBef>
                          <a:spcPts val="5"/>
                        </a:spcBef>
                      </a:pPr>
                      <a:r>
                        <a:rPr sz="700" b="0">
                          <a:latin typeface="Calibri Light"/>
                          <a:cs typeface="Calibri Light"/>
                        </a:rPr>
                        <a:t>Goal Area</a:t>
                      </a:r>
                      <a:r>
                        <a:rPr sz="700" b="0" spc="30">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a:txBody>
                    <a:bodyPr/>
                    <a:lstStyle/>
                    <a:p>
                      <a:pPr marL="17780">
                        <a:lnSpc>
                          <a:spcPts val="800"/>
                        </a:lnSpc>
                      </a:pPr>
                      <a:r>
                        <a:rPr sz="700" b="0" spc="-10">
                          <a:latin typeface="Calibri Light"/>
                          <a:cs typeface="Calibri Light"/>
                        </a:rPr>
                        <a:t>Student </a:t>
                      </a:r>
                      <a:r>
                        <a:rPr sz="700" b="0" spc="-5">
                          <a:latin typeface="Calibri Light"/>
                          <a:cs typeface="Calibri Light"/>
                        </a:rPr>
                        <a:t>Achievement</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0396">
                <a:tc>
                  <a:txBody>
                    <a:bodyPr/>
                    <a:lstStyle/>
                    <a:p>
                      <a:pPr marL="17780">
                        <a:lnSpc>
                          <a:spcPct val="100000"/>
                        </a:lnSpc>
                        <a:spcBef>
                          <a:spcPts val="5"/>
                        </a:spcBef>
                      </a:pPr>
                      <a:r>
                        <a:rPr sz="700" b="0">
                          <a:latin typeface="Calibri Light"/>
                          <a:cs typeface="Calibri Light"/>
                        </a:rPr>
                        <a:t>Annual Goal</a:t>
                      </a:r>
                      <a:r>
                        <a:rPr sz="700" b="0" spc="3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5">
                  <a:txBody>
                    <a:bodyPr/>
                    <a:lstStyle/>
                    <a:p>
                      <a:pPr marL="17780">
                        <a:lnSpc>
                          <a:spcPct val="100000"/>
                        </a:lnSpc>
                        <a:spcBef>
                          <a:spcPts val="5"/>
                        </a:spcBef>
                      </a:pPr>
                      <a:r>
                        <a:rPr lang="en-US" sz="700" b="0" spc="-5">
                          <a:latin typeface="Calibri Light"/>
                          <a:cs typeface="Calibri Light"/>
                        </a:rPr>
                        <a:t>By </a:t>
                      </a:r>
                      <a:r>
                        <a:rPr lang="en-US" sz="700" b="0" spc="-10">
                          <a:latin typeface="Calibri Light"/>
                          <a:cs typeface="Calibri Light"/>
                        </a:rPr>
                        <a:t>June 2026, </a:t>
                      </a:r>
                      <a:r>
                        <a:rPr lang="en-US" sz="700" b="0" spc="-5">
                          <a:latin typeface="Calibri Light"/>
                          <a:cs typeface="Calibri Light"/>
                        </a:rPr>
                        <a:t>Liberty Middle </a:t>
                      </a:r>
                      <a:r>
                        <a:rPr lang="en-US" sz="700" b="0" spc="-10">
                          <a:latin typeface="Calibri Light"/>
                          <a:cs typeface="Calibri Light"/>
                        </a:rPr>
                        <a:t>School </a:t>
                      </a:r>
                      <a:r>
                        <a:rPr lang="en-US" sz="700" b="0" spc="-5">
                          <a:latin typeface="Calibri Light"/>
                          <a:cs typeface="Calibri Light"/>
                        </a:rPr>
                        <a:t>will improve to </a:t>
                      </a:r>
                      <a:r>
                        <a:rPr lang="en-US" sz="700" b="0" spc="-10">
                          <a:latin typeface="Calibri Light"/>
                          <a:cs typeface="Calibri Light"/>
                        </a:rPr>
                        <a:t>the </a:t>
                      </a:r>
                      <a:r>
                        <a:rPr lang="en-US" sz="700" b="0" spc="-5">
                          <a:latin typeface="Calibri Light"/>
                          <a:cs typeface="Calibri Light"/>
                        </a:rPr>
                        <a:t>following levels on STAAR Reading at least 8</a:t>
                      </a:r>
                      <a:r>
                        <a:rPr lang="en-US" sz="700" b="0" spc="-10">
                          <a:latin typeface="Calibri Light"/>
                          <a:cs typeface="Calibri Light"/>
                        </a:rPr>
                        <a:t>0% </a:t>
                      </a:r>
                      <a:r>
                        <a:rPr lang="en-US" sz="700" b="0" spc="-5">
                          <a:latin typeface="Calibri Light"/>
                          <a:cs typeface="Calibri Light"/>
                        </a:rPr>
                        <a:t>at Approaches, </a:t>
                      </a:r>
                      <a:r>
                        <a:rPr lang="en-US" sz="700" b="0" spc="-10">
                          <a:latin typeface="Calibri Light"/>
                          <a:cs typeface="Calibri Light"/>
                        </a:rPr>
                        <a:t>50% </a:t>
                      </a:r>
                      <a:r>
                        <a:rPr lang="en-US" sz="700" b="0" spc="-5">
                          <a:latin typeface="Calibri Light"/>
                          <a:cs typeface="Calibri Light"/>
                        </a:rPr>
                        <a:t>at Meets, </a:t>
                      </a:r>
                      <a:r>
                        <a:rPr lang="en-US" sz="700" b="0" spc="-10">
                          <a:latin typeface="Calibri Light"/>
                          <a:cs typeface="Calibri Light"/>
                        </a:rPr>
                        <a:t>30% </a:t>
                      </a:r>
                      <a:r>
                        <a:rPr lang="en-US" sz="700" b="0" spc="-5">
                          <a:latin typeface="Calibri Light"/>
                          <a:cs typeface="Calibri Light"/>
                        </a:rPr>
                        <a:t>at</a:t>
                      </a:r>
                      <a:r>
                        <a:rPr lang="en-US" sz="700" b="0">
                          <a:latin typeface="Calibri Light"/>
                          <a:cs typeface="Calibri Light"/>
                        </a:rPr>
                        <a:t> </a:t>
                      </a:r>
                      <a:r>
                        <a:rPr lang="en-US" sz="700" b="0" spc="-10">
                          <a:latin typeface="Calibri Light"/>
                          <a:cs typeface="Calibri Light"/>
                        </a:rPr>
                        <a:t>Masters.</a:t>
                      </a:r>
                      <a:endParaRPr lang="en-US" sz="700">
                        <a:latin typeface="Calibri Light"/>
                        <a:cs typeface="Calibri Light"/>
                      </a:endParaRPr>
                    </a:p>
                  </a:txBody>
                  <a:tcPr marL="0" marR="0" marT="635"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20402">
                <a:tc>
                  <a:txBody>
                    <a:bodyPr/>
                    <a:lstStyle/>
                    <a:p>
                      <a:pPr marL="17780">
                        <a:lnSpc>
                          <a:spcPct val="100000"/>
                        </a:lnSpc>
                        <a:spcBef>
                          <a:spcPts val="5"/>
                        </a:spcBef>
                      </a:pPr>
                      <a:r>
                        <a:rPr sz="700" b="0">
                          <a:latin typeface="Calibri Light"/>
                          <a:cs typeface="Calibri Light"/>
                        </a:rPr>
                        <a:t>Objective:1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6">
                  <a:txBody>
                    <a:bodyPr/>
                    <a:lstStyle/>
                    <a:p>
                      <a:pPr marL="17780">
                        <a:lnSpc>
                          <a:spcPts val="800"/>
                        </a:lnSpc>
                      </a:pPr>
                      <a:r>
                        <a:rPr lang="en-US" sz="700" b="0" spc="-5">
                          <a:latin typeface="Calibri Light"/>
                          <a:cs typeface="Calibri Light"/>
                        </a:rPr>
                        <a:t>By </a:t>
                      </a:r>
                      <a:r>
                        <a:rPr lang="en-US" sz="700" b="0" spc="-10">
                          <a:latin typeface="Calibri Light"/>
                          <a:cs typeface="Calibri Light"/>
                        </a:rPr>
                        <a:t>June 2026, </a:t>
                      </a:r>
                      <a:r>
                        <a:rPr lang="en-US" sz="700" b="0" spc="-5">
                          <a:latin typeface="Calibri Light"/>
                          <a:cs typeface="Calibri Light"/>
                        </a:rPr>
                        <a:t>all </a:t>
                      </a:r>
                      <a:r>
                        <a:rPr lang="en-US" sz="700" b="0" spc="-10">
                          <a:latin typeface="Calibri Light"/>
                          <a:cs typeface="Calibri Light"/>
                        </a:rPr>
                        <a:t>students </a:t>
                      </a:r>
                      <a:r>
                        <a:rPr lang="en-US" sz="700" b="0" spc="-5">
                          <a:latin typeface="Calibri Light"/>
                          <a:cs typeface="Calibri Light"/>
                        </a:rPr>
                        <a:t>will improve Reading performance in grades </a:t>
                      </a:r>
                      <a:r>
                        <a:rPr lang="en-US" sz="700" b="0" spc="-10">
                          <a:latin typeface="Calibri Light"/>
                          <a:cs typeface="Calibri Light"/>
                        </a:rPr>
                        <a:t>6th, 7th, and 8th </a:t>
                      </a:r>
                      <a:r>
                        <a:rPr lang="en-US" sz="700" b="0" spc="-5">
                          <a:latin typeface="Calibri Light"/>
                          <a:cs typeface="Calibri Light"/>
                        </a:rPr>
                        <a:t>by implementing an effective systemic literacy plan across </a:t>
                      </a:r>
                      <a:r>
                        <a:rPr lang="en-US" sz="700" b="0" spc="-10">
                          <a:latin typeface="Calibri Light"/>
                          <a:cs typeface="Calibri Light"/>
                        </a:rPr>
                        <a:t>the </a:t>
                      </a:r>
                      <a:r>
                        <a:rPr lang="en-US" sz="700" b="0" spc="-5">
                          <a:latin typeface="Calibri Light"/>
                          <a:cs typeface="Calibri Light"/>
                        </a:rPr>
                        <a:t>content areas.</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513331">
                <a:tc>
                  <a:txBody>
                    <a:bodyPr/>
                    <a:lstStyle/>
                    <a:p>
                      <a:pPr marL="17780">
                        <a:lnSpc>
                          <a:spcPct val="100000"/>
                        </a:lnSpc>
                        <a:spcBef>
                          <a:spcPts val="5"/>
                        </a:spcBef>
                      </a:pPr>
                      <a:r>
                        <a:rPr sz="700" b="0" spc="-10">
                          <a:latin typeface="Calibri Light"/>
                          <a:cs typeface="Calibri Light"/>
                        </a:rPr>
                        <a:t>Campus CLCs </a:t>
                      </a:r>
                      <a:r>
                        <a:rPr sz="700" b="0" spc="-5">
                          <a:latin typeface="Calibri Light"/>
                          <a:cs typeface="Calibri Light"/>
                        </a:rPr>
                        <a:t>will serve as a vehicle</a:t>
                      </a:r>
                      <a:r>
                        <a:rPr sz="700" b="0">
                          <a:latin typeface="Calibri Light"/>
                          <a:cs typeface="Calibri Light"/>
                        </a:rPr>
                        <a:t> </a:t>
                      </a:r>
                      <a:r>
                        <a:rPr sz="700" b="0" spc="-5">
                          <a:latin typeface="Calibri Light"/>
                          <a:cs typeface="Calibri Light"/>
                        </a:rPr>
                        <a:t>to</a:t>
                      </a:r>
                      <a:endParaRPr sz="700">
                        <a:latin typeface="Calibri Light"/>
                        <a:cs typeface="Calibri Light"/>
                      </a:endParaRPr>
                    </a:p>
                    <a:p>
                      <a:pPr marL="17780">
                        <a:lnSpc>
                          <a:spcPct val="100000"/>
                        </a:lnSpc>
                        <a:spcBef>
                          <a:spcPts val="110"/>
                        </a:spcBef>
                      </a:pPr>
                      <a:r>
                        <a:rPr sz="700" b="0" spc="-5">
                          <a:latin typeface="Calibri Light"/>
                          <a:cs typeface="Calibri Light"/>
                        </a:rPr>
                        <a:t>implement a systemic literacy</a:t>
                      </a:r>
                      <a:r>
                        <a:rPr sz="700" b="0" spc="-20">
                          <a:latin typeface="Calibri Light"/>
                          <a:cs typeface="Calibri Light"/>
                        </a:rPr>
                        <a:t> </a:t>
                      </a:r>
                      <a:r>
                        <a:rPr sz="700" b="0" spc="-5">
                          <a:latin typeface="Calibri Light"/>
                          <a:cs typeface="Calibri Light"/>
                        </a:rPr>
                        <a:t>plan.</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Classroom </a:t>
                      </a:r>
                      <a:r>
                        <a:rPr sz="700" b="0" spc="-5">
                          <a:latin typeface="Calibri Light"/>
                          <a:cs typeface="Calibri Light"/>
                        </a:rPr>
                        <a:t>Teachers</a:t>
                      </a:r>
                      <a:endParaRPr sz="700">
                        <a:latin typeface="Calibri Light"/>
                        <a:cs typeface="Calibri Light"/>
                      </a:endParaRPr>
                    </a:p>
                    <a:p>
                      <a:pPr marL="17780" marR="316230">
                        <a:lnSpc>
                          <a:spcPct val="112900"/>
                        </a:lnSpc>
                      </a:pPr>
                      <a:r>
                        <a:rPr sz="700" b="0" spc="-5">
                          <a:latin typeface="Calibri Light"/>
                          <a:cs typeface="Calibri Light"/>
                        </a:rPr>
                        <a:t>AVID Teacher  </a:t>
                      </a:r>
                      <a:r>
                        <a:rPr lang="en-US" sz="700" b="0" spc="-5">
                          <a:latin typeface="Calibri Light"/>
                          <a:cs typeface="Calibri Light"/>
                        </a:rPr>
                        <a:t>Life Coach</a:t>
                      </a:r>
                      <a:r>
                        <a:rPr sz="700" b="0" spc="-5">
                          <a:latin typeface="Calibri Light"/>
                          <a:cs typeface="Calibri Light"/>
                        </a:rPr>
                        <a:t>/Department</a:t>
                      </a:r>
                      <a:r>
                        <a:rPr sz="700" b="0" spc="-75">
                          <a:latin typeface="Calibri Light"/>
                          <a:cs typeface="Calibri Light"/>
                        </a:rPr>
                        <a:t> </a:t>
                      </a:r>
                      <a:r>
                        <a:rPr sz="700" b="0" spc="-5">
                          <a:latin typeface="Calibri Light"/>
                          <a:cs typeface="Calibri Light"/>
                        </a:rPr>
                        <a:t>Chairs  Librarian  Administrators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Library </a:t>
                      </a:r>
                      <a:r>
                        <a:rPr sz="700" b="0" spc="-10">
                          <a:latin typeface="Calibri Light"/>
                          <a:cs typeface="Calibri Light"/>
                        </a:rPr>
                        <a:t>and </a:t>
                      </a:r>
                      <a:r>
                        <a:rPr sz="700" b="0" spc="-5">
                          <a:latin typeface="Calibri Light"/>
                          <a:cs typeface="Calibri Light"/>
                        </a:rPr>
                        <a:t>Collection</a:t>
                      </a:r>
                      <a:endParaRPr sz="700">
                        <a:latin typeface="Calibri Light"/>
                        <a:cs typeface="Calibri Light"/>
                      </a:endParaRPr>
                    </a:p>
                    <a:p>
                      <a:pPr marL="17780" marR="3810">
                        <a:lnSpc>
                          <a:spcPct val="112900"/>
                        </a:lnSpc>
                      </a:pPr>
                      <a:r>
                        <a:rPr sz="700" b="0" spc="-5">
                          <a:latin typeface="Calibri Light"/>
                          <a:cs typeface="Calibri Light"/>
                        </a:rPr>
                        <a:t>STAR Reading </a:t>
                      </a:r>
                      <a:r>
                        <a:rPr sz="700" b="0" spc="-10">
                          <a:latin typeface="Calibri Light"/>
                          <a:cs typeface="Calibri Light"/>
                        </a:rPr>
                        <a:t>Program/Data  </a:t>
                      </a:r>
                      <a:r>
                        <a:rPr sz="700" b="0" spc="-5" err="1">
                          <a:latin typeface="Calibri Light"/>
                          <a:cs typeface="Calibri Light"/>
                        </a:rPr>
                        <a:t>MyON</a:t>
                      </a:r>
                      <a:r>
                        <a:rPr sz="700" b="0" spc="-5">
                          <a:latin typeface="Calibri Light"/>
                          <a:cs typeface="Calibri Light"/>
                        </a:rPr>
                        <a:t>/Accelerated Reader  </a:t>
                      </a:r>
                      <a:r>
                        <a:rPr sz="700" b="0" spc="-10">
                          <a:latin typeface="Calibri Light"/>
                          <a:cs typeface="Calibri Light"/>
                        </a:rPr>
                        <a:t>Data: </a:t>
                      </a:r>
                      <a:r>
                        <a:rPr sz="700" b="0" spc="-5">
                          <a:latin typeface="Calibri Light"/>
                          <a:cs typeface="Calibri Light"/>
                        </a:rPr>
                        <a:t>STAAR </a:t>
                      </a:r>
                      <a:r>
                        <a:rPr lang="en-US" sz="700" b="0" spc="-10">
                          <a:latin typeface="Calibri Light"/>
                          <a:cs typeface="Calibri Light"/>
                        </a:rPr>
                        <a:t> 2025</a:t>
                      </a:r>
                      <a:r>
                        <a:rPr sz="700" b="0" spc="-15">
                          <a:latin typeface="Calibri Light"/>
                          <a:cs typeface="Calibri Light"/>
                        </a:rPr>
                        <a:t> </a:t>
                      </a:r>
                      <a:r>
                        <a:rPr lang="en-US" sz="700" b="0" spc="-15">
                          <a:latin typeface="Calibri Light"/>
                          <a:cs typeface="Calibri Light"/>
                        </a:rPr>
                        <a:t>and </a:t>
                      </a:r>
                      <a:r>
                        <a:rPr sz="700" b="0" spc="-10">
                          <a:latin typeface="Calibri Light"/>
                          <a:cs typeface="Calibri Light"/>
                        </a:rPr>
                        <a:t>TELPAS</a:t>
                      </a:r>
                      <a:r>
                        <a:rPr lang="en-US" sz="700" b="0" spc="-10">
                          <a:latin typeface="Calibri Light"/>
                          <a:cs typeface="Calibri Light"/>
                        </a:rPr>
                        <a:t> </a:t>
                      </a:r>
                      <a:r>
                        <a:rPr lang="en-US" sz="700" b="0" spc="-5">
                          <a:latin typeface="Calibri Light"/>
                          <a:cs typeface="Calibri Light"/>
                        </a:rPr>
                        <a:t>2025</a:t>
                      </a:r>
                      <a:endParaRPr lang="en-US" sz="700" b="0">
                        <a:latin typeface="Calibri Light"/>
                        <a:cs typeface="Calibri Light"/>
                      </a:endParaRPr>
                    </a:p>
                    <a:p>
                      <a:pPr marL="17780" marR="3810">
                        <a:lnSpc>
                          <a:spcPct val="112900"/>
                        </a:lnSpc>
                      </a:pPr>
                      <a:r>
                        <a:rPr sz="700" b="0" spc="-5">
                          <a:latin typeface="Calibri Light"/>
                          <a:cs typeface="Calibri Light"/>
                        </a:rPr>
                        <a:t>B</a:t>
                      </a:r>
                      <a:r>
                        <a:rPr sz="700" b="0">
                          <a:latin typeface="Calibri Light"/>
                          <a:cs typeface="Calibri Light"/>
                        </a:rPr>
                        <a:t>e</a:t>
                      </a:r>
                      <a:r>
                        <a:rPr sz="700" b="0" spc="-5">
                          <a:latin typeface="Calibri Light"/>
                          <a:cs typeface="Calibri Light"/>
                        </a:rPr>
                        <a:t>n</a:t>
                      </a:r>
                      <a:r>
                        <a:rPr sz="700" b="0">
                          <a:latin typeface="Calibri Light"/>
                          <a:cs typeface="Calibri Light"/>
                        </a:rPr>
                        <a:t>c</a:t>
                      </a:r>
                      <a:r>
                        <a:rPr sz="700" b="0" spc="-5">
                          <a:latin typeface="Calibri Light"/>
                          <a:cs typeface="Calibri Light"/>
                        </a:rPr>
                        <a:t>h</a:t>
                      </a:r>
                      <a:r>
                        <a:rPr sz="700" b="0">
                          <a:latin typeface="Calibri Light"/>
                          <a:cs typeface="Calibri Light"/>
                        </a:rPr>
                        <a:t>m</a:t>
                      </a:r>
                      <a:r>
                        <a:rPr sz="700" b="0" spc="-5">
                          <a:latin typeface="Calibri Light"/>
                          <a:cs typeface="Calibri Light"/>
                        </a:rPr>
                        <a:t>a</a:t>
                      </a:r>
                      <a:r>
                        <a:rPr sz="700" b="0">
                          <a:latin typeface="Calibri Light"/>
                          <a:cs typeface="Calibri Light"/>
                        </a:rPr>
                        <a:t>rk </a:t>
                      </a:r>
                      <a:r>
                        <a:rPr sz="700" b="0" spc="-10">
                          <a:latin typeface="Calibri Light"/>
                          <a:cs typeface="Calibri Light"/>
                        </a:rPr>
                        <a:t>Data </a:t>
                      </a:r>
                      <a:r>
                        <a:rPr lang="en-US" sz="700" b="0" spc="-5">
                          <a:latin typeface="Calibri Light"/>
                          <a:cs typeface="Calibri Light"/>
                        </a:rPr>
                        <a:t>–</a:t>
                      </a:r>
                      <a:r>
                        <a:rPr sz="700" b="0" spc="-5">
                          <a:latin typeface="Calibri Light"/>
                          <a:cs typeface="Calibri Light"/>
                        </a:rPr>
                        <a:t> </a:t>
                      </a:r>
                      <a:r>
                        <a:rPr lang="en-US" sz="700" b="0" spc="-10">
                          <a:latin typeface="Calibri Light"/>
                          <a:cs typeface="Calibri Light"/>
                        </a:rPr>
                        <a:t>2025 and 2026</a:t>
                      </a:r>
                      <a:r>
                        <a:rPr sz="700" b="0" spc="-10">
                          <a:latin typeface="Calibri Light"/>
                          <a:cs typeface="Calibri Light"/>
                        </a:rPr>
                        <a:t> </a:t>
                      </a:r>
                      <a:endParaRPr lang="en-US" sz="700" b="0" spc="-10">
                        <a:latin typeface="Calibri Light"/>
                        <a:cs typeface="Calibri Light"/>
                      </a:endParaRPr>
                    </a:p>
                    <a:p>
                      <a:pPr marL="17780" marR="3810">
                        <a:lnSpc>
                          <a:spcPct val="112900"/>
                        </a:lnSpc>
                      </a:pPr>
                      <a:r>
                        <a:rPr sz="700" b="0" spc="-5">
                          <a:latin typeface="Calibri Light"/>
                          <a:cs typeface="Calibri Light"/>
                        </a:rPr>
                        <a:t>AVID Strategies  </a:t>
                      </a:r>
                      <a:endParaRPr lang="en-US" sz="700" b="0" spc="-5">
                        <a:latin typeface="Calibri Light"/>
                        <a:cs typeface="Calibri Light"/>
                      </a:endParaRPr>
                    </a:p>
                    <a:p>
                      <a:pPr marL="17780" marR="3810">
                        <a:lnSpc>
                          <a:spcPct val="112900"/>
                        </a:lnSpc>
                      </a:pPr>
                      <a:r>
                        <a:rPr sz="700" b="0" spc="-5">
                          <a:latin typeface="Calibri Light"/>
                          <a:cs typeface="Calibri Light"/>
                        </a:rPr>
                        <a:t>Literacy Committee  Planning/Meeting Times  </a:t>
                      </a:r>
                      <a:r>
                        <a:rPr sz="700" b="0" spc="-5" err="1">
                          <a:latin typeface="Calibri Light"/>
                          <a:cs typeface="Calibri Light"/>
                        </a:rPr>
                        <a:t>PearDeck,Google</a:t>
                      </a:r>
                      <a:r>
                        <a:rPr sz="700" b="0" spc="-15">
                          <a:latin typeface="Calibri Light"/>
                          <a:cs typeface="Calibri Light"/>
                        </a:rPr>
                        <a:t> </a:t>
                      </a:r>
                      <a:r>
                        <a:rPr sz="700" b="0" spc="-10">
                          <a:latin typeface="Calibri Light"/>
                          <a:cs typeface="Calibri Light"/>
                        </a:rPr>
                        <a:t>Classroom</a:t>
                      </a:r>
                      <a:endParaRPr sz="700">
                        <a:latin typeface="Calibri Light"/>
                        <a:cs typeface="Calibri Light"/>
                      </a:endParaRPr>
                    </a:p>
                    <a:p>
                      <a:pPr marL="17780">
                        <a:lnSpc>
                          <a:spcPct val="100000"/>
                        </a:lnSpc>
                        <a:spcBef>
                          <a:spcPts val="110"/>
                        </a:spcBef>
                      </a:pP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p>
                      <a:pPr marL="17780" marR="290830">
                        <a:lnSpc>
                          <a:spcPct val="112900"/>
                        </a:lnSpc>
                      </a:pPr>
                      <a:r>
                        <a:rPr lang="en-US" sz="700" b="0" spc="-10">
                          <a:latin typeface="Calibri Light"/>
                          <a:cs typeface="Calibri Light"/>
                        </a:rPr>
                        <a:t>through  August </a:t>
                      </a:r>
                      <a:r>
                        <a:rPr lang="en-US" sz="700" b="0" spc="-6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Literacy Committee Documentation</a:t>
                      </a:r>
                      <a:endParaRPr sz="700">
                        <a:latin typeface="Calibri Light"/>
                        <a:cs typeface="Calibri Light"/>
                      </a:endParaRPr>
                    </a:p>
                    <a:p>
                      <a:pPr marL="17780" marR="498475">
                        <a:lnSpc>
                          <a:spcPct val="112900"/>
                        </a:lnSpc>
                      </a:pPr>
                      <a:r>
                        <a:rPr sz="700" b="0" spc="-10">
                          <a:latin typeface="Calibri Light"/>
                          <a:cs typeface="Calibri Light"/>
                        </a:rPr>
                        <a:t>(Agendas/Attendance/Minutes)  </a:t>
                      </a:r>
                      <a:r>
                        <a:rPr sz="700" b="0" spc="-5">
                          <a:latin typeface="Calibri Light"/>
                          <a:cs typeface="Calibri Light"/>
                        </a:rPr>
                        <a:t>Literacy </a:t>
                      </a:r>
                      <a:r>
                        <a:rPr sz="700" b="0" spc="-10">
                          <a:latin typeface="Calibri Light"/>
                          <a:cs typeface="Calibri Light"/>
                        </a:rPr>
                        <a:t>Plan</a:t>
                      </a:r>
                      <a:endParaRPr sz="700">
                        <a:latin typeface="Calibri Light"/>
                        <a:cs typeface="Calibri Light"/>
                      </a:endParaRPr>
                    </a:p>
                    <a:p>
                      <a:pPr marL="17780" marR="150495">
                        <a:lnSpc>
                          <a:spcPct val="112900"/>
                        </a:lnSpc>
                      </a:pPr>
                      <a:r>
                        <a:rPr sz="700" b="0" spc="-10">
                          <a:latin typeface="Calibri Light"/>
                          <a:cs typeface="Calibri Light"/>
                        </a:rPr>
                        <a:t>CLC Agendas/Attendance </a:t>
                      </a:r>
                      <a:r>
                        <a:rPr sz="700" b="0" spc="-5">
                          <a:latin typeface="Calibri Light"/>
                          <a:cs typeface="Calibri Light"/>
                        </a:rPr>
                        <a:t>Documentation  Individualized </a:t>
                      </a:r>
                      <a:r>
                        <a:rPr sz="700" b="0" spc="-10">
                          <a:latin typeface="Calibri Light"/>
                          <a:cs typeface="Calibri Light"/>
                        </a:rPr>
                        <a:t>Student Plans  </a:t>
                      </a:r>
                      <a:r>
                        <a:rPr sz="700" b="0" spc="-5">
                          <a:latin typeface="Calibri Light"/>
                          <a:cs typeface="Calibri Light"/>
                        </a:rPr>
                        <a:t>Walkthrough</a:t>
                      </a:r>
                      <a:r>
                        <a:rPr sz="700" b="0" spc="-10">
                          <a:latin typeface="Calibri Light"/>
                          <a:cs typeface="Calibri Light"/>
                        </a:rPr>
                        <a:t> </a:t>
                      </a:r>
                      <a:r>
                        <a:rPr sz="700" b="0" spc="-5">
                          <a:latin typeface="Calibri Light"/>
                          <a:cs typeface="Calibri Light"/>
                        </a:rPr>
                        <a:t>Documentation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Gains: </a:t>
                      </a:r>
                      <a:r>
                        <a:rPr sz="700" b="0" spc="-5">
                          <a:latin typeface="Calibri Light"/>
                          <a:cs typeface="Calibri Light"/>
                        </a:rPr>
                        <a:t>Local</a:t>
                      </a:r>
                      <a:r>
                        <a:rPr sz="700" b="0">
                          <a:latin typeface="Calibri Light"/>
                          <a:cs typeface="Calibri Light"/>
                        </a:rPr>
                        <a:t> </a:t>
                      </a:r>
                      <a:r>
                        <a:rPr sz="700" b="0" spc="-10">
                          <a:latin typeface="Calibri Light"/>
                          <a:cs typeface="Calibri Light"/>
                        </a:rPr>
                        <a:t>Assessments</a:t>
                      </a:r>
                      <a:endParaRPr sz="700">
                        <a:latin typeface="Calibri Light"/>
                        <a:cs typeface="Calibri Light"/>
                      </a:endParaRPr>
                    </a:p>
                    <a:p>
                      <a:pPr marL="17780" marR="136525">
                        <a:lnSpc>
                          <a:spcPct val="11290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  Gains: </a:t>
                      </a:r>
                      <a:r>
                        <a:rPr sz="700" b="0" spc="-5">
                          <a:latin typeface="Calibri Light"/>
                          <a:cs typeface="Calibri Light"/>
                        </a:rPr>
                        <a:t>AR </a:t>
                      </a:r>
                      <a:r>
                        <a:rPr sz="700" b="0" spc="-10">
                          <a:latin typeface="Calibri Light"/>
                          <a:cs typeface="Calibri Light"/>
                        </a:rPr>
                        <a:t>Tests</a:t>
                      </a:r>
                      <a:endParaRPr sz="700">
                        <a:latin typeface="Calibri Light"/>
                        <a:cs typeface="Calibri Light"/>
                      </a:endParaRPr>
                    </a:p>
                    <a:p>
                      <a:pPr marL="17780" marR="115570">
                        <a:lnSpc>
                          <a:spcPct val="112900"/>
                        </a:lnSpc>
                      </a:pPr>
                      <a:r>
                        <a:rPr sz="700" b="0" spc="-10">
                          <a:latin typeface="Calibri Light"/>
                          <a:cs typeface="Calibri Light"/>
                        </a:rPr>
                        <a:t>Gains: Class </a:t>
                      </a:r>
                      <a:r>
                        <a:rPr sz="700" b="0" spc="-5">
                          <a:latin typeface="Calibri Light"/>
                          <a:cs typeface="Calibri Light"/>
                        </a:rPr>
                        <a:t>Performance  </a:t>
                      </a:r>
                      <a:r>
                        <a:rPr sz="700" b="0" spc="-10">
                          <a:latin typeface="Calibri Light"/>
                          <a:cs typeface="Calibri Light"/>
                        </a:rPr>
                        <a:t>Gains: </a:t>
                      </a:r>
                      <a:r>
                        <a:rPr sz="700" b="0" spc="-5">
                          <a:latin typeface="Calibri Light"/>
                          <a:cs typeface="Calibri Light"/>
                        </a:rPr>
                        <a:t>STAR Reading</a:t>
                      </a:r>
                      <a:r>
                        <a:rPr sz="700" b="0" spc="-40">
                          <a:latin typeface="Calibri Light"/>
                          <a:cs typeface="Calibri Light"/>
                        </a:rPr>
                        <a:t> </a:t>
                      </a:r>
                      <a:r>
                        <a:rPr sz="700" b="0" spc="-5">
                          <a:latin typeface="Calibri Light"/>
                          <a:cs typeface="Calibri Light"/>
                        </a:rPr>
                        <a:t>Level</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a:latin typeface="Calibri Light"/>
                          <a:cs typeface="Calibri Light"/>
                        </a:rPr>
                        <a:t>*Formative:</a:t>
                      </a:r>
                      <a:endParaRPr sz="700">
                        <a:latin typeface="Calibri Light"/>
                        <a:cs typeface="Calibri Light"/>
                      </a:endParaRPr>
                    </a:p>
                    <a:p>
                      <a:pPr marL="17780" marR="149860">
                        <a:lnSpc>
                          <a:spcPct val="112900"/>
                        </a:lnSpc>
                      </a:pPr>
                      <a:r>
                        <a:rPr sz="700" b="0" spc="-5">
                          <a:latin typeface="Calibri Light"/>
                          <a:cs typeface="Calibri Light"/>
                        </a:rPr>
                        <a:t>Checks for  </a:t>
                      </a:r>
                      <a:r>
                        <a:rPr sz="700" b="0" spc="-10">
                          <a:latin typeface="Calibri Light"/>
                          <a:cs typeface="Calibri Light"/>
                        </a:rPr>
                        <a:t>Understanding  Assignment</a:t>
                      </a:r>
                      <a:r>
                        <a:rPr sz="700" b="0" spc="-45">
                          <a:latin typeface="Calibri Light"/>
                          <a:cs typeface="Calibri Light"/>
                        </a:rPr>
                        <a:t> </a:t>
                      </a:r>
                      <a:r>
                        <a:rPr sz="700" b="0" spc="-5">
                          <a:latin typeface="Calibri Light"/>
                          <a:cs typeface="Calibri Light"/>
                        </a:rPr>
                        <a:t>Grades</a:t>
                      </a:r>
                      <a:endParaRPr sz="700">
                        <a:latin typeface="Calibri Light"/>
                        <a:cs typeface="Calibri Light"/>
                      </a:endParaRPr>
                    </a:p>
                    <a:p>
                      <a:pPr marL="17780" marR="96520">
                        <a:lnSpc>
                          <a:spcPct val="112900"/>
                        </a:lnSpc>
                      </a:pPr>
                      <a:r>
                        <a:rPr sz="700" b="0">
                          <a:latin typeface="Calibri Light"/>
                          <a:cs typeface="Calibri Light"/>
                        </a:rPr>
                        <a:t>*Summative:  </a:t>
                      </a:r>
                      <a:r>
                        <a:rPr sz="700" b="0" spc="-5">
                          <a:latin typeface="Calibri Light"/>
                          <a:cs typeface="Calibri Light"/>
                        </a:rPr>
                        <a:t>Weekly </a:t>
                      </a:r>
                      <a:r>
                        <a:rPr sz="700" b="0" spc="-10">
                          <a:latin typeface="Calibri Light"/>
                          <a:cs typeface="Calibri Light"/>
                        </a:rPr>
                        <a:t>Assessments  </a:t>
                      </a:r>
                      <a:r>
                        <a:rPr sz="700" b="0" spc="-5">
                          <a:latin typeface="Calibri Light"/>
                          <a:cs typeface="Calibri Light"/>
                        </a:rPr>
                        <a:t>CBAs</a:t>
                      </a:r>
                      <a:endParaRPr sz="700">
                        <a:latin typeface="Calibri Light"/>
                        <a:cs typeface="Calibri Light"/>
                      </a:endParaRPr>
                    </a:p>
                    <a:p>
                      <a:pPr marL="17780" marR="87630">
                        <a:lnSpc>
                          <a:spcPct val="112900"/>
                        </a:lnSpc>
                      </a:pPr>
                      <a:r>
                        <a:rPr sz="700" b="0" spc="-5">
                          <a:latin typeface="Calibri Light"/>
                          <a:cs typeface="Calibri Light"/>
                        </a:rPr>
                        <a:t>Benchmarks STAAR  AR</a:t>
                      </a:r>
                      <a:r>
                        <a:rPr sz="700" b="0" spc="-10">
                          <a:latin typeface="Calibri Light"/>
                          <a:cs typeface="Calibri Light"/>
                        </a:rPr>
                        <a:t> Tests</a:t>
                      </a:r>
                      <a:endParaRPr sz="700">
                        <a:latin typeface="Calibri Light"/>
                        <a:cs typeface="Calibri Light"/>
                      </a:endParaRPr>
                    </a:p>
                    <a:p>
                      <a:pPr marL="17780">
                        <a:lnSpc>
                          <a:spcPct val="100000"/>
                        </a:lnSpc>
                        <a:spcBef>
                          <a:spcPts val="110"/>
                        </a:spcBef>
                      </a:pPr>
                      <a:r>
                        <a:rPr sz="700" b="0" spc="-5">
                          <a:latin typeface="Calibri Light"/>
                          <a:cs typeface="Calibri Light"/>
                        </a:rPr>
                        <a:t>Lexiles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Title I - 4: High-Quality </a:t>
                      </a:r>
                      <a:r>
                        <a:rPr sz="700" b="0" spc="-10">
                          <a:latin typeface="Calibri Light"/>
                          <a:cs typeface="Calibri Light"/>
                        </a:rPr>
                        <a:t>and</a:t>
                      </a:r>
                      <a:r>
                        <a:rPr sz="700" b="0" spc="-5">
                          <a:latin typeface="Calibri Light"/>
                          <a:cs typeface="Calibri Light"/>
                        </a:rPr>
                        <a:t> Ongoing</a:t>
                      </a:r>
                      <a:endParaRPr sz="700">
                        <a:latin typeface="Calibri Light"/>
                        <a:cs typeface="Calibri Light"/>
                      </a:endParaRPr>
                    </a:p>
                    <a:p>
                      <a:pPr marL="17780" marR="24130">
                        <a:lnSpc>
                          <a:spcPct val="112900"/>
                        </a:lnSpc>
                        <a:tabLst>
                          <a:tab pos="1463675" algn="l"/>
                        </a:tabLst>
                      </a:pPr>
                      <a:r>
                        <a:rPr sz="700" b="0" spc="-10">
                          <a:latin typeface="Calibri Light"/>
                          <a:cs typeface="Calibri Light"/>
                        </a:rPr>
                        <a:t>Professional</a:t>
                      </a:r>
                      <a:r>
                        <a:rPr sz="700" b="0" spc="15">
                          <a:latin typeface="Calibri Light"/>
                          <a:cs typeface="Calibri Light"/>
                        </a:rPr>
                        <a:t> </a:t>
                      </a:r>
                      <a:r>
                        <a:rPr sz="700" b="0" spc="-5">
                          <a:latin typeface="Calibri Light"/>
                          <a:cs typeface="Calibri Light"/>
                        </a:rPr>
                        <a:t>Development	a.  Required: select </a:t>
                      </a:r>
                      <a:r>
                        <a:rPr sz="700" b="0" spc="-10">
                          <a:latin typeface="Calibri Light"/>
                          <a:cs typeface="Calibri Light"/>
                        </a:rPr>
                        <a:t>professional </a:t>
                      </a:r>
                      <a:r>
                        <a:rPr sz="700" b="0" spc="-5">
                          <a:latin typeface="Calibri Light"/>
                          <a:cs typeface="Calibri Light"/>
                        </a:rPr>
                        <a:t>development  to meet </a:t>
                      </a:r>
                      <a:r>
                        <a:rPr sz="700" b="0" spc="-10">
                          <a:latin typeface="Calibri Light"/>
                          <a:cs typeface="Calibri Light"/>
                        </a:rPr>
                        <a:t>the </a:t>
                      </a:r>
                      <a:r>
                        <a:rPr sz="700" b="0" spc="-5">
                          <a:latin typeface="Calibri Light"/>
                          <a:cs typeface="Calibri Light"/>
                        </a:rPr>
                        <a:t>needs of</a:t>
                      </a:r>
                      <a:r>
                        <a:rPr sz="700" b="0" spc="-20">
                          <a:latin typeface="Calibri Light"/>
                          <a:cs typeface="Calibri Light"/>
                        </a:rPr>
                        <a:t> </a:t>
                      </a:r>
                      <a:r>
                        <a:rPr sz="700" b="0" spc="-5">
                          <a:latin typeface="Calibri Light"/>
                          <a:cs typeface="Calibri Light"/>
                        </a:rPr>
                        <a:t>teachers</a:t>
                      </a:r>
                      <a:endParaRPr sz="700">
                        <a:latin typeface="Calibri Light"/>
                        <a:cs typeface="Calibri Light"/>
                      </a:endParaRPr>
                    </a:p>
                    <a:p>
                      <a:pPr marL="17780" marR="48260">
                        <a:lnSpc>
                          <a:spcPct val="112900"/>
                        </a:lnSpc>
                        <a:tabLst>
                          <a:tab pos="482600" algn="l"/>
                          <a:tab pos="872490" algn="l"/>
                          <a:tab pos="1434465" algn="l"/>
                        </a:tabLst>
                      </a:pPr>
                      <a:r>
                        <a:rPr sz="700" b="0" spc="-5">
                          <a:latin typeface="Calibri Light"/>
                          <a:cs typeface="Calibri Light"/>
                        </a:rPr>
                        <a:t>b. </a:t>
                      </a:r>
                      <a:r>
                        <a:rPr sz="700" b="0" spc="-10">
                          <a:latin typeface="Calibri Light"/>
                          <a:cs typeface="Calibri Light"/>
                        </a:rPr>
                        <a:t>Best </a:t>
                      </a:r>
                      <a:r>
                        <a:rPr sz="700" b="0" spc="-5">
                          <a:latin typeface="Calibri Light"/>
                          <a:cs typeface="Calibri Light"/>
                        </a:rPr>
                        <a:t>Practice: utilize </a:t>
                      </a:r>
                      <a:r>
                        <a:rPr sz="700" b="0" spc="-10">
                          <a:latin typeface="Calibri Light"/>
                          <a:cs typeface="Calibri Light"/>
                        </a:rPr>
                        <a:t>profesional  </a:t>
                      </a:r>
                      <a:r>
                        <a:rPr sz="700" b="0" spc="-5">
                          <a:latin typeface="Calibri Light"/>
                          <a:cs typeface="Calibri Light"/>
                        </a:rPr>
                        <a:t>learning communities to meet </a:t>
                      </a:r>
                      <a:r>
                        <a:rPr sz="700" b="0" spc="-10">
                          <a:latin typeface="Calibri Light"/>
                          <a:cs typeface="Calibri Light"/>
                        </a:rPr>
                        <a:t>the </a:t>
                      </a:r>
                      <a:r>
                        <a:rPr sz="700" b="0" spc="-5">
                          <a:latin typeface="Calibri Light"/>
                          <a:cs typeface="Calibri Light"/>
                        </a:rPr>
                        <a:t>needs  </a:t>
                      </a:r>
                      <a:r>
                        <a:rPr sz="700" b="0" spc="-10">
                          <a:latin typeface="Calibri Light"/>
                          <a:cs typeface="Calibri Light"/>
                        </a:rPr>
                        <a:t>and </a:t>
                      </a:r>
                      <a:r>
                        <a:rPr sz="700" b="0" spc="-5">
                          <a:latin typeface="Calibri Light"/>
                          <a:cs typeface="Calibri Light"/>
                        </a:rPr>
                        <a:t>schedules</a:t>
                      </a:r>
                      <a:r>
                        <a:rPr sz="700" b="0">
                          <a:latin typeface="Calibri Light"/>
                          <a:cs typeface="Calibri Light"/>
                        </a:rPr>
                        <a:t> </a:t>
                      </a:r>
                      <a:r>
                        <a:rPr sz="700" b="0" spc="-5">
                          <a:latin typeface="Calibri Light"/>
                          <a:cs typeface="Calibri Light"/>
                        </a:rPr>
                        <a:t>of teachers.	c.  </a:t>
                      </a:r>
                      <a:r>
                        <a:rPr sz="700" b="0" spc="-10">
                          <a:latin typeface="Calibri Light"/>
                          <a:cs typeface="Calibri Light"/>
                        </a:rPr>
                        <a:t>Best </a:t>
                      </a:r>
                      <a:r>
                        <a:rPr sz="700" b="0" spc="-5">
                          <a:latin typeface="Calibri Light"/>
                          <a:cs typeface="Calibri Light"/>
                        </a:rPr>
                        <a:t>Practice: Rearrange </a:t>
                      </a:r>
                      <a:r>
                        <a:rPr sz="700" b="0" spc="-10">
                          <a:latin typeface="Calibri Light"/>
                          <a:cs typeface="Calibri Light"/>
                        </a:rPr>
                        <a:t>the school day </a:t>
                      </a:r>
                      <a:r>
                        <a:rPr sz="700" b="0" spc="-5">
                          <a:latin typeface="Calibri Light"/>
                          <a:cs typeface="Calibri Light"/>
                        </a:rPr>
                        <a:t>to  provide a block of time for collaborative  planning.</a:t>
                      </a:r>
                      <a:endParaRPr lang="en-US" sz="700" b="0" spc="-5">
                        <a:latin typeface="Calibri Light"/>
                        <a:cs typeface="Calibri Light"/>
                      </a:endParaRPr>
                    </a:p>
                    <a:p>
                      <a:pPr marL="17780" marR="48260">
                        <a:lnSpc>
                          <a:spcPct val="112900"/>
                        </a:lnSpc>
                        <a:tabLst>
                          <a:tab pos="482600" algn="l"/>
                          <a:tab pos="872490" algn="l"/>
                          <a:tab pos="1434465" algn="l"/>
                        </a:tabLst>
                      </a:pPr>
                      <a:r>
                        <a:rPr sz="700" b="0" spc="-5">
                          <a:latin typeface="Calibri Light"/>
                          <a:cs typeface="Calibri Light"/>
                        </a:rPr>
                        <a:t>Title </a:t>
                      </a:r>
                      <a:r>
                        <a:rPr sz="700" b="0" spc="-10">
                          <a:latin typeface="Calibri Light"/>
                          <a:cs typeface="Calibri Light"/>
                        </a:rPr>
                        <a:t>I,II,II State  Compensatory</a:t>
                      </a:r>
                      <a:r>
                        <a:rPr sz="700" b="0" spc="35">
                          <a:latin typeface="Calibri Light"/>
                          <a:cs typeface="Calibri Light"/>
                        </a:rPr>
                        <a:t> </a:t>
                      </a:r>
                      <a:r>
                        <a:rPr sz="700" b="0" spc="-5">
                          <a:latin typeface="Calibri Light"/>
                          <a:cs typeface="Calibri Light"/>
                        </a:rPr>
                        <a:t>Fund</a:t>
                      </a:r>
                      <a:r>
                        <a:rPr lang="en-US" sz="700" b="0" spc="-5">
                          <a:latin typeface="Calibri Light"/>
                          <a:cs typeface="Calibri Light"/>
                        </a:rPr>
                        <a:t>,</a:t>
                      </a:r>
                      <a:r>
                        <a:rPr sz="700" b="0" spc="-10">
                          <a:latin typeface="Calibri Light"/>
                          <a:cs typeface="Calibri Light"/>
                        </a:rPr>
                        <a:t> </a:t>
                      </a:r>
                      <a:r>
                        <a:rPr sz="700" b="0" spc="-5">
                          <a:latin typeface="Calibri Light"/>
                          <a:cs typeface="Calibri Light"/>
                        </a:rPr>
                        <a:t>Bilingual  Funds Local</a:t>
                      </a:r>
                      <a:r>
                        <a:rPr sz="700" b="0" spc="-1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402">
                <a:tc gridSpan="8">
                  <a:txBody>
                    <a:bodyPr/>
                    <a:lstStyle/>
                    <a:p>
                      <a:pPr marL="17780">
                        <a:lnSpc>
                          <a:spcPct val="100000"/>
                        </a:lnSpc>
                        <a:spcBef>
                          <a:spcPts val="5"/>
                        </a:spcBef>
                      </a:pPr>
                      <a:r>
                        <a:rPr sz="700" b="0" spc="-10">
                          <a:latin typeface="Calibri Light"/>
                          <a:cs typeface="Calibri Light"/>
                        </a:rPr>
                        <a:t>Assemble </a:t>
                      </a:r>
                      <a:r>
                        <a:rPr sz="700" b="0" spc="-5">
                          <a:latin typeface="Calibri Light"/>
                          <a:cs typeface="Calibri Light"/>
                        </a:rPr>
                        <a:t>a literacy committee for program implementation </a:t>
                      </a:r>
                      <a:r>
                        <a:rPr sz="700" b="0" spc="-10">
                          <a:latin typeface="Calibri Light"/>
                          <a:cs typeface="Calibri Light"/>
                        </a:rPr>
                        <a:t>and</a:t>
                      </a:r>
                      <a:r>
                        <a:rPr sz="700" b="0" spc="10">
                          <a:latin typeface="Calibri Light"/>
                          <a:cs typeface="Calibri Light"/>
                        </a:rPr>
                        <a:t> </a:t>
                      </a:r>
                      <a:r>
                        <a:rPr sz="700" b="0" spc="-5">
                          <a:latin typeface="Calibri Light"/>
                          <a:cs typeface="Calibri Light"/>
                        </a:rPr>
                        <a:t>development.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89">
                <a:tc gridSpan="8">
                  <a:txBody>
                    <a:bodyPr/>
                    <a:lstStyle/>
                    <a:p>
                      <a:pPr marL="17780">
                        <a:lnSpc>
                          <a:spcPct val="100000"/>
                        </a:lnSpc>
                        <a:spcBef>
                          <a:spcPts val="5"/>
                        </a:spcBef>
                      </a:pPr>
                      <a:r>
                        <a:rPr sz="700" b="0" spc="-5">
                          <a:latin typeface="Calibri Light"/>
                          <a:cs typeface="Calibri Light"/>
                        </a:rPr>
                        <a:t>Analyze </a:t>
                      </a:r>
                      <a:r>
                        <a:rPr sz="700" b="0" spc="-10">
                          <a:latin typeface="Calibri Light"/>
                          <a:cs typeface="Calibri Light"/>
                        </a:rPr>
                        <a:t>the </a:t>
                      </a:r>
                      <a:r>
                        <a:rPr sz="700" b="0" spc="-5">
                          <a:latin typeface="Calibri Light"/>
                          <a:cs typeface="Calibri Light"/>
                        </a:rPr>
                        <a:t>results of </a:t>
                      </a:r>
                      <a:r>
                        <a:rPr sz="700" b="0" spc="-10">
                          <a:latin typeface="Calibri Light"/>
                          <a:cs typeface="Calibri Light"/>
                        </a:rPr>
                        <a:t>the </a:t>
                      </a:r>
                      <a:r>
                        <a:rPr lang="en-US" sz="700" b="0" spc="-10">
                          <a:latin typeface="Calibri Light"/>
                          <a:cs typeface="Calibri Light"/>
                        </a:rPr>
                        <a:t>2025</a:t>
                      </a:r>
                      <a:r>
                        <a:rPr sz="700" b="0" spc="-10">
                          <a:latin typeface="Calibri Light"/>
                          <a:cs typeface="Calibri Light"/>
                        </a:rPr>
                        <a:t> </a:t>
                      </a:r>
                      <a:r>
                        <a:rPr sz="700" b="0" spc="-5">
                          <a:latin typeface="Calibri Light"/>
                          <a:cs typeface="Calibri Light"/>
                        </a:rPr>
                        <a:t>Reading STAR </a:t>
                      </a:r>
                      <a:r>
                        <a:rPr sz="700" b="0" spc="-10">
                          <a:latin typeface="Calibri Light"/>
                          <a:cs typeface="Calibri Light"/>
                        </a:rPr>
                        <a:t>diagnostic assessment, </a:t>
                      </a:r>
                      <a:r>
                        <a:rPr sz="700" b="0" spc="-5">
                          <a:latin typeface="Calibri Light"/>
                          <a:cs typeface="Calibri Light"/>
                        </a:rPr>
                        <a:t>STAAR </a:t>
                      </a:r>
                      <a:r>
                        <a:rPr lang="es-MX" sz="700" b="0" spc="-10">
                          <a:latin typeface="Calibri Light"/>
                          <a:cs typeface="Calibri Light"/>
                        </a:rPr>
                        <a:t>2025</a:t>
                      </a:r>
                      <a:r>
                        <a:rPr sz="700" b="0" spc="-10">
                          <a:latin typeface="Calibri Light"/>
                          <a:cs typeface="Calibri Light"/>
                        </a:rPr>
                        <a:t>, TELPAS </a:t>
                      </a:r>
                      <a:r>
                        <a:rPr lang="en-US" sz="700" b="0" spc="-10">
                          <a:latin typeface="Calibri Light"/>
                          <a:cs typeface="Calibri Light"/>
                        </a:rPr>
                        <a:t>2025</a:t>
                      </a:r>
                      <a:r>
                        <a:rPr sz="700" b="0" spc="-10">
                          <a:latin typeface="Calibri Light"/>
                          <a:cs typeface="Calibri Light"/>
                        </a:rPr>
                        <a:t>, and </a:t>
                      </a:r>
                      <a:r>
                        <a:rPr lang="en-US" sz="700" b="0" spc="-10">
                          <a:latin typeface="Calibri Light"/>
                          <a:cs typeface="Calibri Light"/>
                        </a:rPr>
                        <a:t>2025</a:t>
                      </a:r>
                      <a:r>
                        <a:rPr sz="700" b="0" spc="-10">
                          <a:latin typeface="Calibri Light"/>
                          <a:cs typeface="Calibri Light"/>
                        </a:rPr>
                        <a:t> </a:t>
                      </a:r>
                      <a:r>
                        <a:rPr sz="700" b="0" spc="-5">
                          <a:latin typeface="Calibri Light"/>
                          <a:cs typeface="Calibri Light"/>
                        </a:rPr>
                        <a:t>benchmark </a:t>
                      </a:r>
                      <a:r>
                        <a:rPr sz="700" b="0" spc="-10">
                          <a:latin typeface="Calibri Light"/>
                          <a:cs typeface="Calibri Light"/>
                        </a:rPr>
                        <a:t>data </a:t>
                      </a:r>
                      <a:r>
                        <a:rPr sz="700" b="0" spc="-5">
                          <a:latin typeface="Calibri Light"/>
                          <a:cs typeface="Calibri Light"/>
                        </a:rPr>
                        <a:t>to personalize </a:t>
                      </a:r>
                      <a:r>
                        <a:rPr sz="700" b="0" spc="-10">
                          <a:latin typeface="Calibri Light"/>
                          <a:cs typeface="Calibri Light"/>
                        </a:rPr>
                        <a:t>the </a:t>
                      </a:r>
                      <a:r>
                        <a:rPr sz="700" b="0" spc="-5">
                          <a:latin typeface="Calibri Light"/>
                          <a:cs typeface="Calibri Light"/>
                        </a:rPr>
                        <a:t>instructional needs of all</a:t>
                      </a:r>
                      <a:r>
                        <a:rPr sz="700" b="0" spc="85">
                          <a:latin typeface="Calibri Light"/>
                          <a:cs typeface="Calibri Light"/>
                        </a:rPr>
                        <a:t> </a:t>
                      </a:r>
                      <a:r>
                        <a:rPr sz="700" b="0" spc="-10">
                          <a:latin typeface="Calibri Light"/>
                          <a:cs typeface="Calibri Light"/>
                        </a:rPr>
                        <a:t>students.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96">
                <a:tc gridSpan="8">
                  <a:txBody>
                    <a:bodyPr/>
                    <a:lstStyle/>
                    <a:p>
                      <a:pPr marL="17780">
                        <a:lnSpc>
                          <a:spcPct val="100000"/>
                        </a:lnSpc>
                        <a:spcBef>
                          <a:spcPts val="5"/>
                        </a:spcBef>
                      </a:pPr>
                      <a:r>
                        <a:rPr sz="700" b="0" spc="-5">
                          <a:latin typeface="Calibri Light"/>
                          <a:cs typeface="Calibri Light"/>
                        </a:rPr>
                        <a:t>Develop a plan to implement </a:t>
                      </a:r>
                      <a:r>
                        <a:rPr sz="700" b="0" spc="-10">
                          <a:latin typeface="Calibri Light"/>
                          <a:cs typeface="Calibri Light"/>
                        </a:rPr>
                        <a:t>and </a:t>
                      </a:r>
                      <a:r>
                        <a:rPr sz="700" b="0" spc="-5">
                          <a:latin typeface="Calibri Light"/>
                          <a:cs typeface="Calibri Light"/>
                        </a:rPr>
                        <a:t>monitor literacy (reading </a:t>
                      </a:r>
                      <a:r>
                        <a:rPr sz="700" b="0" spc="-10">
                          <a:latin typeface="Calibri Light"/>
                          <a:cs typeface="Calibri Light"/>
                        </a:rPr>
                        <a:t>and </a:t>
                      </a:r>
                      <a:r>
                        <a:rPr sz="700" b="0" spc="-5">
                          <a:latin typeface="Calibri Light"/>
                          <a:cs typeface="Calibri Light"/>
                        </a:rPr>
                        <a:t>writing) practices across all</a:t>
                      </a:r>
                      <a:r>
                        <a:rPr sz="700" b="0" spc="-10">
                          <a:latin typeface="Calibri Light"/>
                          <a:cs typeface="Calibri Light"/>
                        </a:rPr>
                        <a:t> contents.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0">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062">
                <a:tc>
                  <a:txBody>
                    <a:bodyPr/>
                    <a:lstStyle/>
                    <a:p>
                      <a:pPr marL="17780">
                        <a:lnSpc>
                          <a:spcPct val="100000"/>
                        </a:lnSpc>
                        <a:spcBef>
                          <a:spcPts val="5"/>
                        </a:spcBef>
                      </a:pPr>
                      <a:r>
                        <a:rPr sz="700" b="0" spc="-5">
                          <a:latin typeface="Calibri Light"/>
                          <a:cs typeface="Calibri Light"/>
                        </a:rPr>
                        <a:t>Targeted interventions will</a:t>
                      </a:r>
                      <a:r>
                        <a:rPr sz="700" b="0" spc="-15">
                          <a:latin typeface="Calibri Light"/>
                          <a:cs typeface="Calibri Light"/>
                        </a:rPr>
                        <a:t> </a:t>
                      </a:r>
                      <a:r>
                        <a:rPr sz="700" b="0" spc="-5">
                          <a:latin typeface="Calibri Light"/>
                          <a:cs typeface="Calibri Light"/>
                        </a:rPr>
                        <a:t>be</a:t>
                      </a:r>
                      <a:endParaRPr sz="700">
                        <a:latin typeface="Calibri Light"/>
                        <a:cs typeface="Calibri Light"/>
                      </a:endParaRPr>
                    </a:p>
                    <a:p>
                      <a:pPr marL="17780" marR="17780">
                        <a:lnSpc>
                          <a:spcPct val="112900"/>
                        </a:lnSpc>
                      </a:pPr>
                      <a:r>
                        <a:rPr sz="700" b="0" spc="-5">
                          <a:latin typeface="Calibri Light"/>
                          <a:cs typeface="Calibri Light"/>
                        </a:rPr>
                        <a:t>implemented </a:t>
                      </a:r>
                      <a:r>
                        <a:rPr sz="700" b="0" spc="-10">
                          <a:latin typeface="Calibri Light"/>
                          <a:cs typeface="Calibri Light"/>
                        </a:rPr>
                        <a:t>and </a:t>
                      </a:r>
                      <a:r>
                        <a:rPr sz="700" b="0" spc="-5">
                          <a:latin typeface="Calibri Light"/>
                          <a:cs typeface="Calibri Light"/>
                        </a:rPr>
                        <a:t>monitored </a:t>
                      </a:r>
                      <a:r>
                        <a:rPr sz="700" b="0" spc="-10">
                          <a:latin typeface="Calibri Light"/>
                          <a:cs typeface="Calibri Light"/>
                        </a:rPr>
                        <a:t>based </a:t>
                      </a:r>
                      <a:r>
                        <a:rPr sz="700" b="0" spc="-5">
                          <a:latin typeface="Calibri Light"/>
                          <a:cs typeface="Calibri Light"/>
                        </a:rPr>
                        <a:t>on  identified areas of concern.</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Classroom </a:t>
                      </a:r>
                      <a:r>
                        <a:rPr sz="700" b="0" spc="-5">
                          <a:latin typeface="Calibri Light"/>
                          <a:cs typeface="Calibri Light"/>
                        </a:rPr>
                        <a:t>Teachers</a:t>
                      </a:r>
                      <a:endParaRPr sz="700">
                        <a:latin typeface="Calibri Light"/>
                        <a:cs typeface="Calibri Light"/>
                      </a:endParaRPr>
                    </a:p>
                    <a:p>
                      <a:pPr marL="17780" marR="316230">
                        <a:lnSpc>
                          <a:spcPct val="112900"/>
                        </a:lnSpc>
                      </a:pPr>
                      <a:r>
                        <a:rPr sz="700" b="0" spc="-5">
                          <a:latin typeface="Calibri Light"/>
                          <a:cs typeface="Calibri Light"/>
                        </a:rPr>
                        <a:t>AVID Teacher  </a:t>
                      </a:r>
                      <a:r>
                        <a:rPr lang="en-US" sz="700" b="0" spc="-5">
                          <a:latin typeface="Calibri Light"/>
                          <a:cs typeface="Calibri Light"/>
                        </a:rPr>
                        <a:t>Life Coach</a:t>
                      </a:r>
                      <a:r>
                        <a:rPr sz="700" b="0" spc="-5">
                          <a:latin typeface="Calibri Light"/>
                          <a:cs typeface="Calibri Light"/>
                        </a:rPr>
                        <a:t>/Department</a:t>
                      </a:r>
                      <a:r>
                        <a:rPr sz="700" b="0" spc="-75">
                          <a:latin typeface="Calibri Light"/>
                          <a:cs typeface="Calibri Light"/>
                        </a:rPr>
                        <a:t> </a:t>
                      </a:r>
                      <a:r>
                        <a:rPr sz="700" b="0" spc="-5">
                          <a:latin typeface="Calibri Light"/>
                          <a:cs typeface="Calibri Light"/>
                        </a:rPr>
                        <a:t>Chairs  Administrators</a:t>
                      </a:r>
                      <a:endParaRPr sz="700">
                        <a:latin typeface="Calibri Light"/>
                        <a:cs typeface="Calibri Light"/>
                      </a:endParaRPr>
                    </a:p>
                    <a:p>
                      <a:pPr marL="17780">
                        <a:lnSpc>
                          <a:spcPct val="100000"/>
                        </a:lnSpc>
                        <a:spcBef>
                          <a:spcPts val="110"/>
                        </a:spcBef>
                      </a:pPr>
                      <a:r>
                        <a:rPr sz="700" b="0" spc="-10">
                          <a:latin typeface="Calibri Light"/>
                          <a:cs typeface="Calibri Light"/>
                        </a:rPr>
                        <a:t>Tutors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Planning </a:t>
                      </a:r>
                      <a:r>
                        <a:rPr sz="700" b="0" spc="-5">
                          <a:latin typeface="Calibri Light"/>
                          <a:cs typeface="Calibri Light"/>
                        </a:rPr>
                        <a:t>Time</a:t>
                      </a:r>
                      <a:endParaRPr sz="700">
                        <a:latin typeface="Calibri Light"/>
                        <a:cs typeface="Calibri Light"/>
                      </a:endParaRPr>
                    </a:p>
                    <a:p>
                      <a:pPr marL="17780">
                        <a:lnSpc>
                          <a:spcPct val="100000"/>
                        </a:lnSpc>
                        <a:spcBef>
                          <a:spcPts val="110"/>
                        </a:spcBef>
                      </a:pPr>
                      <a:r>
                        <a:rPr sz="700" b="0" spc="-5">
                          <a:latin typeface="Calibri Light"/>
                          <a:cs typeface="Calibri Light"/>
                        </a:rPr>
                        <a:t>Summit</a:t>
                      </a:r>
                      <a:r>
                        <a:rPr sz="700" b="0" spc="-10">
                          <a:latin typeface="Calibri Light"/>
                          <a:cs typeface="Calibri Light"/>
                        </a:rPr>
                        <a:t> K12</a:t>
                      </a:r>
                      <a:endParaRPr sz="700">
                        <a:latin typeface="Calibri Light"/>
                        <a:cs typeface="Calibri Light"/>
                      </a:endParaRPr>
                    </a:p>
                    <a:p>
                      <a:pPr marL="17780" marR="345440">
                        <a:lnSpc>
                          <a:spcPct val="112900"/>
                        </a:lnSpc>
                      </a:pPr>
                      <a:r>
                        <a:rPr lang="en-US" sz="700" b="0" spc="-5">
                          <a:latin typeface="Calibri Light"/>
                          <a:cs typeface="Calibri Light"/>
                        </a:rPr>
                        <a:t>Galaxy</a:t>
                      </a:r>
                      <a:r>
                        <a:rPr sz="700" b="0" spc="-5">
                          <a:latin typeface="Calibri Light"/>
                          <a:cs typeface="Calibri Light"/>
                        </a:rPr>
                        <a:t>/</a:t>
                      </a:r>
                      <a:r>
                        <a:rPr lang="en-US" sz="700" b="0" spc="-5">
                          <a:latin typeface="Calibri Light"/>
                          <a:cs typeface="Calibri Light"/>
                        </a:rPr>
                        <a:t>Lexia</a:t>
                      </a:r>
                    </a:p>
                    <a:p>
                      <a:pPr marL="17780" marR="345440">
                        <a:lnSpc>
                          <a:spcPct val="112900"/>
                        </a:lnSpc>
                      </a:pPr>
                      <a:r>
                        <a:rPr sz="700" b="0" spc="-10">
                          <a:latin typeface="Calibri Light"/>
                          <a:cs typeface="Calibri Light"/>
                        </a:rPr>
                        <a:t> </a:t>
                      </a:r>
                      <a:r>
                        <a:rPr sz="700" b="0" spc="-10" err="1">
                          <a:latin typeface="Calibri Light"/>
                          <a:cs typeface="Calibri Light"/>
                        </a:rPr>
                        <a:t>Istation</a:t>
                      </a:r>
                      <a:endParaRPr sz="700">
                        <a:latin typeface="Calibri Light"/>
                        <a:cs typeface="Calibri Light"/>
                      </a:endParaRPr>
                    </a:p>
                    <a:p>
                      <a:pPr marL="17780" marR="123825">
                        <a:lnSpc>
                          <a:spcPct val="112900"/>
                        </a:lnSpc>
                      </a:pPr>
                      <a:r>
                        <a:rPr sz="700" b="0" spc="-10">
                          <a:latin typeface="Calibri Light"/>
                          <a:cs typeface="Calibri Light"/>
                        </a:rPr>
                        <a:t>Google Classroom</a:t>
                      </a:r>
                      <a:endParaRPr lang="en-US" sz="700" b="0" spc="-10">
                        <a:latin typeface="Calibri Light"/>
                        <a:cs typeface="Calibri Light"/>
                      </a:endParaRPr>
                    </a:p>
                    <a:p>
                      <a:pPr marL="17780" marR="123825">
                        <a:lnSpc>
                          <a:spcPct val="112900"/>
                        </a:lnSpc>
                      </a:pPr>
                      <a:r>
                        <a:rPr sz="700" b="0" spc="-10">
                          <a:latin typeface="Calibri Light"/>
                          <a:cs typeface="Calibri Light"/>
                        </a:rPr>
                        <a:t> </a:t>
                      </a:r>
                      <a:r>
                        <a:rPr sz="700" b="0" spc="-5">
                          <a:latin typeface="Calibri Light"/>
                          <a:cs typeface="Calibri Light"/>
                        </a:rPr>
                        <a:t>AVID Strategies  Time/Schedule for</a:t>
                      </a:r>
                      <a:r>
                        <a:rPr sz="700" b="0" spc="-65">
                          <a:latin typeface="Calibri Light"/>
                          <a:cs typeface="Calibri Light"/>
                        </a:rPr>
                        <a:t> </a:t>
                      </a:r>
                      <a:r>
                        <a:rPr sz="700" b="0" spc="-5">
                          <a:latin typeface="Calibri Light"/>
                          <a:cs typeface="Calibri Light"/>
                        </a:rPr>
                        <a:t>Tutorials  (before, during, or after  </a:t>
                      </a:r>
                      <a:r>
                        <a:rPr sz="700" b="0" spc="-10">
                          <a:latin typeface="Calibri Light"/>
                          <a:cs typeface="Calibri Light"/>
                        </a:rPr>
                        <a:t>school)  </a:t>
                      </a:r>
                      <a:endParaRPr lang="en-US" sz="700" b="0" spc="-10">
                        <a:latin typeface="Calibri Light"/>
                        <a:cs typeface="Calibri Light"/>
                      </a:endParaRPr>
                    </a:p>
                    <a:p>
                      <a:pPr marL="17780" marR="123825">
                        <a:lnSpc>
                          <a:spcPct val="112900"/>
                        </a:lnSpc>
                      </a:pPr>
                      <a:r>
                        <a:rPr sz="700" b="0" spc="-5">
                          <a:latin typeface="Calibri Light"/>
                          <a:cs typeface="Calibri Light"/>
                        </a:rPr>
                        <a:t>Technology:</a:t>
                      </a:r>
                      <a:r>
                        <a:rPr sz="700" b="0" spc="125">
                          <a:latin typeface="Calibri Light"/>
                          <a:cs typeface="Calibri Light"/>
                        </a:rPr>
                        <a:t> </a:t>
                      </a:r>
                      <a:r>
                        <a:rPr sz="700" b="0" spc="-5">
                          <a:latin typeface="Calibri Light"/>
                          <a:cs typeface="Calibri Light"/>
                        </a:rPr>
                        <a:t>computers,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5">
                          <a:latin typeface="Calibri Light"/>
                          <a:cs typeface="Calibri Light"/>
                        </a:rPr>
                        <a:t>October</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p>
                      <a:pPr marL="17780" marR="290830">
                        <a:lnSpc>
                          <a:spcPct val="112900"/>
                        </a:lnSpc>
                      </a:pPr>
                      <a:r>
                        <a:rPr lang="en-US" sz="700" b="0" spc="-10">
                          <a:latin typeface="Calibri Light"/>
                          <a:cs typeface="Calibri Light"/>
                        </a:rPr>
                        <a:t>through  August</a:t>
                      </a:r>
                      <a:r>
                        <a:rPr lang="en-US" sz="700" b="0" spc="-6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Intervention </a:t>
                      </a:r>
                      <a:r>
                        <a:rPr sz="700" b="0" spc="-10">
                          <a:latin typeface="Calibri Light"/>
                          <a:cs typeface="Calibri Light"/>
                        </a:rPr>
                        <a:t>Lists (appr/meets/masters)</a:t>
                      </a:r>
                      <a:endParaRPr sz="700">
                        <a:latin typeface="Calibri Light"/>
                        <a:cs typeface="Calibri Light"/>
                      </a:endParaRPr>
                    </a:p>
                    <a:p>
                      <a:pPr marL="17780" marR="585470">
                        <a:lnSpc>
                          <a:spcPct val="112900"/>
                        </a:lnSpc>
                      </a:pPr>
                      <a:r>
                        <a:rPr sz="700" b="0" spc="-5">
                          <a:latin typeface="Calibri Light"/>
                          <a:cs typeface="Calibri Light"/>
                        </a:rPr>
                        <a:t>Attendance </a:t>
                      </a:r>
                      <a:r>
                        <a:rPr sz="700" b="0" spc="-10">
                          <a:latin typeface="Calibri Light"/>
                          <a:cs typeface="Calibri Light"/>
                        </a:rPr>
                        <a:t>Lists </a:t>
                      </a:r>
                      <a:r>
                        <a:rPr sz="700" b="0" spc="-5">
                          <a:latin typeface="Calibri Light"/>
                          <a:cs typeface="Calibri Light"/>
                        </a:rPr>
                        <a:t>for Tutorials  Home </a:t>
                      </a:r>
                      <a:r>
                        <a:rPr sz="700" b="0" spc="-10">
                          <a:latin typeface="Calibri Light"/>
                          <a:cs typeface="Calibri Light"/>
                        </a:rPr>
                        <a:t>Contact</a:t>
                      </a:r>
                      <a:r>
                        <a:rPr sz="700" b="0" spc="-5">
                          <a:latin typeface="Calibri Light"/>
                          <a:cs typeface="Calibri Light"/>
                        </a:rPr>
                        <a:t> </a:t>
                      </a:r>
                      <a:r>
                        <a:rPr sz="700" b="0" spc="-10">
                          <a:latin typeface="Calibri Light"/>
                          <a:cs typeface="Calibri Light"/>
                        </a:rPr>
                        <a:t>Logs</a:t>
                      </a:r>
                      <a:endParaRPr sz="700">
                        <a:latin typeface="Calibri Light"/>
                        <a:cs typeface="Calibri Light"/>
                      </a:endParaRPr>
                    </a:p>
                    <a:p>
                      <a:pPr marL="17780" marR="344805">
                        <a:lnSpc>
                          <a:spcPct val="112900"/>
                        </a:lnSpc>
                      </a:pPr>
                      <a:r>
                        <a:rPr sz="700" b="0" spc="-5">
                          <a:latin typeface="Calibri Light"/>
                          <a:cs typeface="Calibri Light"/>
                        </a:rPr>
                        <a:t>Completion of </a:t>
                      </a:r>
                      <a:r>
                        <a:rPr sz="700" b="0" spc="-10">
                          <a:latin typeface="Calibri Light"/>
                          <a:cs typeface="Calibri Light"/>
                        </a:rPr>
                        <a:t>Assignments/Lessons  </a:t>
                      </a:r>
                      <a:r>
                        <a:rPr sz="700" b="0" spc="-5">
                          <a:latin typeface="Calibri Light"/>
                          <a:cs typeface="Calibri Light"/>
                        </a:rPr>
                        <a:t>Reports (</a:t>
                      </a:r>
                      <a:r>
                        <a:rPr lang="en-US" sz="700" b="0" spc="-5">
                          <a:latin typeface="Calibri Light"/>
                          <a:cs typeface="Calibri Light"/>
                        </a:rPr>
                        <a:t>Education Galaxy</a:t>
                      </a:r>
                      <a:r>
                        <a:rPr sz="700" b="0" spc="-10">
                          <a:latin typeface="Calibri Light"/>
                          <a:cs typeface="Calibri Light"/>
                        </a:rPr>
                        <a:t>, </a:t>
                      </a:r>
                      <a:r>
                        <a:rPr lang="en-US" sz="700" b="0" spc="-5">
                          <a:latin typeface="Calibri Light"/>
                          <a:cs typeface="Calibri Light"/>
                        </a:rPr>
                        <a:t>Lexia</a:t>
                      </a:r>
                      <a:r>
                        <a:rPr sz="700" b="0" spc="-10">
                          <a:latin typeface="Calibri Light"/>
                          <a:cs typeface="Calibri Light"/>
                        </a:rPr>
                        <a:t>,  </a:t>
                      </a:r>
                      <a:r>
                        <a:rPr sz="700" b="0" spc="-5">
                          <a:latin typeface="Calibri Light"/>
                          <a:cs typeface="Calibri Light"/>
                        </a:rPr>
                        <a:t>Summit </a:t>
                      </a:r>
                      <a:r>
                        <a:rPr sz="700" b="0" spc="-10">
                          <a:latin typeface="Calibri Light"/>
                          <a:cs typeface="Calibri Light"/>
                        </a:rPr>
                        <a:t>K12, </a:t>
                      </a:r>
                      <a:r>
                        <a:rPr sz="700" b="0" spc="-10" err="1">
                          <a:latin typeface="Calibri Light"/>
                          <a:cs typeface="Calibri Light"/>
                        </a:rPr>
                        <a:t>Istation</a:t>
                      </a:r>
                      <a:r>
                        <a:rPr sz="700" b="0" spc="-10">
                          <a:latin typeface="Calibri Light"/>
                          <a:cs typeface="Calibri Light"/>
                        </a:rPr>
                        <a:t>)</a:t>
                      </a:r>
                      <a:endParaRPr sz="700">
                        <a:latin typeface="Calibri Light"/>
                        <a:cs typeface="Calibri Light"/>
                      </a:endParaRPr>
                    </a:p>
                    <a:p>
                      <a:pPr marL="17780">
                        <a:lnSpc>
                          <a:spcPct val="100000"/>
                        </a:lnSpc>
                        <a:spcBef>
                          <a:spcPts val="110"/>
                        </a:spcBef>
                      </a:pPr>
                      <a:r>
                        <a:rPr sz="700" b="0" spc="-5">
                          <a:latin typeface="Calibri Light"/>
                          <a:cs typeface="Calibri Light"/>
                        </a:rPr>
                        <a:t>Walkthrough</a:t>
                      </a:r>
                      <a:r>
                        <a:rPr sz="700" b="0" spc="-10">
                          <a:latin typeface="Calibri Light"/>
                          <a:cs typeface="Calibri Light"/>
                        </a:rPr>
                        <a:t> </a:t>
                      </a:r>
                      <a:r>
                        <a:rPr sz="700" b="0" spc="-5">
                          <a:latin typeface="Calibri Light"/>
                          <a:cs typeface="Calibri Light"/>
                        </a:rPr>
                        <a:t>Documentation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Gains:  </a:t>
                      </a:r>
                      <a:r>
                        <a:rPr sz="700" b="0" spc="-5">
                          <a:latin typeface="Calibri Light"/>
                          <a:cs typeface="Calibri Light"/>
                        </a:rPr>
                        <a:t>Local</a:t>
                      </a:r>
                      <a:r>
                        <a:rPr sz="700" b="0" spc="-25">
                          <a:latin typeface="Calibri Light"/>
                          <a:cs typeface="Calibri Light"/>
                        </a:rPr>
                        <a:t> </a:t>
                      </a:r>
                      <a:r>
                        <a:rPr sz="700" b="0" spc="-10">
                          <a:latin typeface="Calibri Light"/>
                          <a:cs typeface="Calibri Light"/>
                        </a:rPr>
                        <a:t>Assessments</a:t>
                      </a:r>
                      <a:endParaRPr sz="700">
                        <a:latin typeface="Calibri Light"/>
                        <a:cs typeface="Calibri Light"/>
                      </a:endParaRPr>
                    </a:p>
                    <a:p>
                      <a:pPr marL="17780" marR="136525">
                        <a:lnSpc>
                          <a:spcPct val="11290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  Gains:  Class</a:t>
                      </a:r>
                      <a:r>
                        <a:rPr sz="700" b="0" spc="-50">
                          <a:latin typeface="Calibri Light"/>
                          <a:cs typeface="Calibri Light"/>
                        </a:rPr>
                        <a:t> </a:t>
                      </a:r>
                      <a:r>
                        <a:rPr sz="700" b="0" spc="-5">
                          <a:latin typeface="Calibri Light"/>
                          <a:cs typeface="Calibri Light"/>
                        </a:rPr>
                        <a:t>Performance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a:latin typeface="Calibri Light"/>
                          <a:cs typeface="Calibri Light"/>
                        </a:rPr>
                        <a:t>*Formative:</a:t>
                      </a:r>
                      <a:endParaRPr sz="700">
                        <a:latin typeface="Calibri Light"/>
                        <a:cs typeface="Calibri Light"/>
                      </a:endParaRPr>
                    </a:p>
                    <a:p>
                      <a:pPr marL="17780" marR="149860">
                        <a:lnSpc>
                          <a:spcPct val="112900"/>
                        </a:lnSpc>
                      </a:pPr>
                      <a:r>
                        <a:rPr sz="700" b="0" spc="-5">
                          <a:latin typeface="Calibri Light"/>
                          <a:cs typeface="Calibri Light"/>
                        </a:rPr>
                        <a:t>Checks for  </a:t>
                      </a:r>
                      <a:r>
                        <a:rPr sz="700" b="0" spc="-10">
                          <a:latin typeface="Calibri Light"/>
                          <a:cs typeface="Calibri Light"/>
                        </a:rPr>
                        <a:t>Understanding  Assignment</a:t>
                      </a:r>
                      <a:r>
                        <a:rPr sz="700" b="0" spc="-45">
                          <a:latin typeface="Calibri Light"/>
                          <a:cs typeface="Calibri Light"/>
                        </a:rPr>
                        <a:t> </a:t>
                      </a:r>
                      <a:r>
                        <a:rPr sz="700" b="0" spc="-5">
                          <a:latin typeface="Calibri Light"/>
                          <a:cs typeface="Calibri Light"/>
                        </a:rPr>
                        <a:t>Grades</a:t>
                      </a:r>
                      <a:endParaRPr sz="700">
                        <a:latin typeface="Calibri Light"/>
                        <a:cs typeface="Calibri Light"/>
                      </a:endParaRPr>
                    </a:p>
                    <a:p>
                      <a:pPr marL="17780" marR="96520">
                        <a:lnSpc>
                          <a:spcPct val="112900"/>
                        </a:lnSpc>
                      </a:pPr>
                      <a:r>
                        <a:rPr sz="700" b="0">
                          <a:latin typeface="Calibri Light"/>
                          <a:cs typeface="Calibri Light"/>
                        </a:rPr>
                        <a:t>*Summative:  </a:t>
                      </a:r>
                      <a:r>
                        <a:rPr sz="700" b="0" spc="-5">
                          <a:latin typeface="Calibri Light"/>
                          <a:cs typeface="Calibri Light"/>
                        </a:rPr>
                        <a:t>Weekly </a:t>
                      </a:r>
                      <a:r>
                        <a:rPr sz="700" b="0" spc="-10">
                          <a:latin typeface="Calibri Light"/>
                          <a:cs typeface="Calibri Light"/>
                        </a:rPr>
                        <a:t>Assessments  </a:t>
                      </a:r>
                      <a:r>
                        <a:rPr sz="700" b="0" spc="-5">
                          <a:latin typeface="Calibri Light"/>
                          <a:cs typeface="Calibri Light"/>
                        </a:rPr>
                        <a:t>CBAs</a:t>
                      </a:r>
                      <a:endParaRPr sz="700">
                        <a:latin typeface="Calibri Light"/>
                        <a:cs typeface="Calibri Light"/>
                      </a:endParaRPr>
                    </a:p>
                    <a:p>
                      <a:pPr marL="17780" marR="87630">
                        <a:lnSpc>
                          <a:spcPct val="112900"/>
                        </a:lnSpc>
                      </a:pPr>
                      <a:r>
                        <a:rPr sz="700" b="0" spc="-5">
                          <a:latin typeface="Calibri Light"/>
                          <a:cs typeface="Calibri Light"/>
                        </a:rPr>
                        <a:t>Benchmarks STAAR  Lexiles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Title I - 9: Effectively </a:t>
                      </a:r>
                      <a:r>
                        <a:rPr sz="700" b="0" spc="-10">
                          <a:latin typeface="Calibri Light"/>
                          <a:cs typeface="Calibri Light"/>
                        </a:rPr>
                        <a:t>and </a:t>
                      </a:r>
                      <a:r>
                        <a:rPr sz="700" b="0" spc="-5">
                          <a:latin typeface="Calibri Light"/>
                          <a:cs typeface="Calibri Light"/>
                        </a:rPr>
                        <a:t>Timely</a:t>
                      </a:r>
                      <a:r>
                        <a:rPr sz="700" b="0" spc="25">
                          <a:latin typeface="Calibri Light"/>
                          <a:cs typeface="Calibri Light"/>
                        </a:rPr>
                        <a:t> </a:t>
                      </a:r>
                      <a:r>
                        <a:rPr sz="700" b="0" spc="-10">
                          <a:latin typeface="Calibri Light"/>
                          <a:cs typeface="Calibri Light"/>
                        </a:rPr>
                        <a:t>Assistance</a:t>
                      </a:r>
                      <a:endParaRPr sz="700">
                        <a:latin typeface="Calibri Light"/>
                        <a:cs typeface="Calibri Light"/>
                      </a:endParaRPr>
                    </a:p>
                    <a:p>
                      <a:pPr marL="17780">
                        <a:lnSpc>
                          <a:spcPct val="100000"/>
                        </a:lnSpc>
                        <a:spcBef>
                          <a:spcPts val="110"/>
                        </a:spcBef>
                      </a:pP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a:t>
                      </a:r>
                      <a:r>
                        <a:rPr sz="700" b="0" spc="-20">
                          <a:latin typeface="Calibri Light"/>
                          <a:cs typeface="Calibri Light"/>
                        </a:rPr>
                        <a:t> </a:t>
                      </a:r>
                      <a:r>
                        <a:rPr sz="700" b="0" spc="-5">
                          <a:latin typeface="Calibri Light"/>
                          <a:cs typeface="Calibri Light"/>
                        </a:rPr>
                        <a:t>Difficulty</a:t>
                      </a:r>
                      <a:endParaRPr sz="700">
                        <a:latin typeface="Calibri Light"/>
                        <a:cs typeface="Calibri Light"/>
                      </a:endParaRPr>
                    </a:p>
                    <a:p>
                      <a:pPr marL="17780" marR="144145">
                        <a:lnSpc>
                          <a:spcPct val="112900"/>
                        </a:lnSpc>
                        <a:buAutoNum type="alphaLcPeriod"/>
                        <a:tabLst>
                          <a:tab pos="120650" algn="l"/>
                        </a:tabLst>
                      </a:pPr>
                      <a:r>
                        <a:rPr sz="700" b="0" spc="-5">
                          <a:latin typeface="Calibri Light"/>
                          <a:cs typeface="Calibri Light"/>
                        </a:rPr>
                        <a:t>Required: Analyze individual </a:t>
                      </a:r>
                      <a:r>
                        <a:rPr sz="700" b="0" spc="-10">
                          <a:latin typeface="Calibri Light"/>
                          <a:cs typeface="Calibri Light"/>
                        </a:rPr>
                        <a:t>student  data </a:t>
                      </a:r>
                      <a:r>
                        <a:rPr sz="700" b="0" spc="-5">
                          <a:latin typeface="Calibri Light"/>
                          <a:cs typeface="Calibri Light"/>
                        </a:rPr>
                        <a:t>to identify needs </a:t>
                      </a:r>
                      <a:r>
                        <a:rPr sz="700" b="0" spc="-10">
                          <a:latin typeface="Calibri Light"/>
                          <a:cs typeface="Calibri Light"/>
                        </a:rPr>
                        <a:t>and </a:t>
                      </a:r>
                      <a:r>
                        <a:rPr sz="700" b="0" spc="-5">
                          <a:latin typeface="Calibri Light"/>
                          <a:cs typeface="Calibri Light"/>
                        </a:rPr>
                        <a:t>provide  </a:t>
                      </a:r>
                      <a:r>
                        <a:rPr sz="700" b="0" spc="-10">
                          <a:latin typeface="Calibri Light"/>
                          <a:cs typeface="Calibri Light"/>
                        </a:rPr>
                        <a:t>additional </a:t>
                      </a:r>
                      <a:r>
                        <a:rPr sz="700" b="0" spc="-5">
                          <a:latin typeface="Calibri Light"/>
                          <a:cs typeface="Calibri Light"/>
                        </a:rPr>
                        <a:t>learning opportunities for all  </a:t>
                      </a:r>
                      <a:r>
                        <a:rPr sz="700" b="0" spc="-10">
                          <a:latin typeface="Calibri Light"/>
                          <a:cs typeface="Calibri Light"/>
                        </a:rPr>
                        <a:t>students </a:t>
                      </a:r>
                      <a:r>
                        <a:rPr sz="700" b="0" spc="-5">
                          <a:latin typeface="Calibri Light"/>
                          <a:cs typeface="Calibri Light"/>
                        </a:rPr>
                        <a:t>who need</a:t>
                      </a:r>
                      <a:r>
                        <a:rPr sz="700" b="0" spc="-15">
                          <a:latin typeface="Calibri Light"/>
                          <a:cs typeface="Calibri Light"/>
                        </a:rPr>
                        <a:t> </a:t>
                      </a:r>
                      <a:r>
                        <a:rPr sz="700" b="0" spc="-5">
                          <a:latin typeface="Calibri Light"/>
                          <a:cs typeface="Calibri Light"/>
                        </a:rPr>
                        <a:t>it.</a:t>
                      </a:r>
                      <a:endParaRPr sz="700">
                        <a:latin typeface="Calibri Light"/>
                        <a:cs typeface="Calibri Light"/>
                      </a:endParaRPr>
                    </a:p>
                    <a:p>
                      <a:pPr marL="17780" marR="5080">
                        <a:lnSpc>
                          <a:spcPct val="112900"/>
                        </a:lnSpc>
                        <a:buAutoNum type="alphaLcPeriod"/>
                        <a:tabLst>
                          <a:tab pos="105410" algn="l"/>
                          <a:tab pos="1251585" algn="l"/>
                        </a:tabLst>
                      </a:pPr>
                      <a:r>
                        <a:rPr sz="700" b="0" spc="-10">
                          <a:latin typeface="Calibri Light"/>
                          <a:cs typeface="Calibri Light"/>
                        </a:rPr>
                        <a:t>and </a:t>
                      </a:r>
                      <a:r>
                        <a:rPr sz="700" b="0" spc="-5">
                          <a:latin typeface="Calibri Light"/>
                          <a:cs typeface="Calibri Light"/>
                        </a:rPr>
                        <a:t>c. </a:t>
                      </a:r>
                      <a:r>
                        <a:rPr sz="700" b="0" spc="-10">
                          <a:latin typeface="Calibri Light"/>
                          <a:cs typeface="Calibri Light"/>
                        </a:rPr>
                        <a:t>Best </a:t>
                      </a:r>
                      <a:r>
                        <a:rPr sz="700" b="0" spc="-5">
                          <a:latin typeface="Calibri Light"/>
                          <a:cs typeface="Calibri Light"/>
                        </a:rPr>
                        <a:t>Practices: Provide  individualized </a:t>
                      </a:r>
                      <a:r>
                        <a:rPr sz="700" b="0" spc="-10">
                          <a:latin typeface="Calibri Light"/>
                          <a:cs typeface="Calibri Light"/>
                        </a:rPr>
                        <a:t>and </a:t>
                      </a:r>
                      <a:r>
                        <a:rPr sz="700" b="0" spc="-5">
                          <a:latin typeface="Calibri Light"/>
                          <a:cs typeface="Calibri Light"/>
                        </a:rPr>
                        <a:t>small group learning  </a:t>
                      </a:r>
                      <a:r>
                        <a:rPr sz="700" b="0" spc="-10">
                          <a:latin typeface="Calibri Light"/>
                          <a:cs typeface="Calibri Light"/>
                        </a:rPr>
                        <a:t>sessions; </a:t>
                      </a:r>
                      <a:r>
                        <a:rPr sz="700" b="0" spc="-5">
                          <a:latin typeface="Calibri Light"/>
                          <a:cs typeface="Calibri Light"/>
                        </a:rPr>
                        <a:t>incorporate </a:t>
                      </a:r>
                      <a:r>
                        <a:rPr sz="700" b="0" spc="-10">
                          <a:latin typeface="Calibri Light"/>
                          <a:cs typeface="Calibri Light"/>
                        </a:rPr>
                        <a:t>computer-assisted  </a:t>
                      </a:r>
                      <a:r>
                        <a:rPr sz="700" b="0" spc="-5">
                          <a:latin typeface="Calibri Light"/>
                          <a:cs typeface="Calibri Light"/>
                        </a:rPr>
                        <a:t>instruction	Title</a:t>
                      </a:r>
                      <a:r>
                        <a:rPr sz="700" b="0" spc="-50">
                          <a:latin typeface="Calibri Light"/>
                          <a:cs typeface="Calibri Light"/>
                        </a:rPr>
                        <a:t> </a:t>
                      </a:r>
                      <a:r>
                        <a:rPr sz="700" b="0" spc="-10">
                          <a:latin typeface="Calibri Light"/>
                          <a:cs typeface="Calibri Light"/>
                        </a:rPr>
                        <a:t>I,II,II</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402">
                <a:tc gridSpan="8">
                  <a:txBody>
                    <a:bodyPr/>
                    <a:lstStyle/>
                    <a:p>
                      <a:pPr marL="17780">
                        <a:lnSpc>
                          <a:spcPct val="100000"/>
                        </a:lnSpc>
                        <a:spcBef>
                          <a:spcPts val="5"/>
                        </a:spcBef>
                      </a:pPr>
                      <a:r>
                        <a:rPr sz="700" b="0" spc="-10">
                          <a:latin typeface="Calibri Light"/>
                          <a:cs typeface="Calibri Light"/>
                        </a:rPr>
                        <a:t>Conduct </a:t>
                      </a:r>
                      <a:r>
                        <a:rPr sz="700" b="0" spc="-5">
                          <a:latin typeface="Calibri Light"/>
                          <a:cs typeface="Calibri Light"/>
                        </a:rPr>
                        <a:t>campus review </a:t>
                      </a:r>
                      <a:r>
                        <a:rPr sz="700" b="0" spc="-10">
                          <a:latin typeface="Calibri Light"/>
                          <a:cs typeface="Calibri Light"/>
                        </a:rPr>
                        <a:t>sessions through CLCs </a:t>
                      </a:r>
                      <a:r>
                        <a:rPr sz="700" b="0" spc="-5">
                          <a:latin typeface="Calibri Light"/>
                          <a:cs typeface="Calibri Light"/>
                        </a:rPr>
                        <a:t>to identify </a:t>
                      </a:r>
                      <a:r>
                        <a:rPr sz="700" b="0" spc="-10">
                          <a:latin typeface="Calibri Light"/>
                          <a:cs typeface="Calibri Light"/>
                        </a:rPr>
                        <a:t>and </a:t>
                      </a:r>
                      <a:r>
                        <a:rPr sz="700" b="0" spc="-5">
                          <a:latin typeface="Calibri Light"/>
                          <a:cs typeface="Calibri Light"/>
                        </a:rPr>
                        <a:t>immediately </a:t>
                      </a:r>
                      <a:r>
                        <a:rPr sz="700" b="0" spc="-10">
                          <a:latin typeface="Calibri Light"/>
                          <a:cs typeface="Calibri Light"/>
                        </a:rPr>
                        <a:t>address </a:t>
                      </a:r>
                      <a:r>
                        <a:rPr sz="700" b="0" spc="-5">
                          <a:latin typeface="Calibri Light"/>
                          <a:cs typeface="Calibri Light"/>
                        </a:rPr>
                        <a:t>areas of</a:t>
                      </a:r>
                      <a:r>
                        <a:rPr sz="700" b="0" spc="10">
                          <a:latin typeface="Calibri Light"/>
                          <a:cs typeface="Calibri Light"/>
                        </a:rPr>
                        <a:t> </a:t>
                      </a:r>
                      <a:r>
                        <a:rPr sz="700" b="0" spc="-5">
                          <a:latin typeface="Calibri Light"/>
                          <a:cs typeface="Calibri Light"/>
                        </a:rPr>
                        <a:t>concern.</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389">
                <a:tc gridSpan="8">
                  <a:txBody>
                    <a:bodyPr/>
                    <a:lstStyle/>
                    <a:p>
                      <a:pPr marL="17780">
                        <a:lnSpc>
                          <a:spcPct val="100000"/>
                        </a:lnSpc>
                        <a:spcBef>
                          <a:spcPts val="5"/>
                        </a:spcBef>
                      </a:pPr>
                      <a:r>
                        <a:rPr sz="700" b="0" spc="-10">
                          <a:latin typeface="Calibri Light"/>
                          <a:cs typeface="Calibri Light"/>
                        </a:rPr>
                        <a:t>Use </a:t>
                      </a:r>
                      <a:r>
                        <a:rPr sz="700" b="0" spc="-5">
                          <a:latin typeface="Calibri Light"/>
                          <a:cs typeface="Calibri Light"/>
                        </a:rPr>
                        <a:t>a blended learning approach for targeted interventions </a:t>
                      </a:r>
                      <a:r>
                        <a:rPr sz="700" b="0" spc="-10">
                          <a:latin typeface="Calibri Light"/>
                          <a:cs typeface="Calibri Light"/>
                        </a:rPr>
                        <a:t>(Istation, </a:t>
                      </a:r>
                      <a:r>
                        <a:rPr lang="en-US" sz="700" b="0" spc="-5">
                          <a:latin typeface="Calibri Light"/>
                          <a:cs typeface="Calibri Light"/>
                        </a:rPr>
                        <a:t>Lexia</a:t>
                      </a:r>
                      <a:r>
                        <a:rPr sz="700" b="0" spc="-5">
                          <a:latin typeface="Calibri Light"/>
                          <a:cs typeface="Calibri Light"/>
                        </a:rPr>
                        <a:t>, </a:t>
                      </a:r>
                      <a:r>
                        <a:rPr lang="en-US" sz="700" b="0" spc="-5">
                          <a:latin typeface="Calibri Light"/>
                          <a:cs typeface="Calibri Light"/>
                        </a:rPr>
                        <a:t>Education Galaxy</a:t>
                      </a:r>
                      <a:r>
                        <a:rPr sz="700" b="0" spc="-10">
                          <a:latin typeface="Calibri Light"/>
                          <a:cs typeface="Calibri Light"/>
                        </a:rPr>
                        <a:t>, </a:t>
                      </a:r>
                      <a:r>
                        <a:rPr sz="700" b="0" spc="-5">
                          <a:latin typeface="Calibri Light"/>
                          <a:cs typeface="Calibri Light"/>
                        </a:rPr>
                        <a:t>Summit</a:t>
                      </a:r>
                      <a:r>
                        <a:rPr sz="700" b="0">
                          <a:latin typeface="Calibri Light"/>
                          <a:cs typeface="Calibri Light"/>
                        </a:rPr>
                        <a:t> </a:t>
                      </a:r>
                      <a:r>
                        <a:rPr sz="700" b="0" spc="-10">
                          <a:latin typeface="Calibri Light"/>
                          <a:cs typeface="Calibri Light"/>
                        </a:rPr>
                        <a:t>K12</a:t>
                      </a:r>
                      <a:r>
                        <a:rPr lang="en-US" sz="700" b="0" spc="-10">
                          <a:latin typeface="Calibri Light"/>
                          <a:cs typeface="Calibri Light"/>
                        </a:rPr>
                        <a:t>, Progress Learning</a:t>
                      </a:r>
                      <a:r>
                        <a:rPr sz="700" b="0" spc="-10">
                          <a:latin typeface="Calibri Light"/>
                          <a:cs typeface="Calibri Light"/>
                        </a:rPr>
                        <a: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396">
                <a:tc gridSpan="8">
                  <a:txBody>
                    <a:bodyPr/>
                    <a:lstStyle/>
                    <a:p>
                      <a:pPr marL="17780">
                        <a:lnSpc>
                          <a:spcPct val="100000"/>
                        </a:lnSpc>
                        <a:spcBef>
                          <a:spcPts val="5"/>
                        </a:spcBef>
                      </a:pPr>
                      <a:r>
                        <a:rPr sz="700" b="0" spc="-10">
                          <a:latin typeface="Calibri Light"/>
                          <a:cs typeface="Calibri Light"/>
                        </a:rPr>
                        <a:t>Use </a:t>
                      </a:r>
                      <a:r>
                        <a:rPr sz="700" b="0" spc="-5">
                          <a:latin typeface="Calibri Light"/>
                          <a:cs typeface="Calibri Light"/>
                        </a:rPr>
                        <a:t>small group instruction to provide </a:t>
                      </a:r>
                      <a:r>
                        <a:rPr sz="700" b="0" spc="-10">
                          <a:latin typeface="Calibri Light"/>
                          <a:cs typeface="Calibri Light"/>
                        </a:rPr>
                        <a:t>additional support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in need (by </a:t>
                      </a:r>
                      <a:r>
                        <a:rPr sz="700" b="0" spc="-10">
                          <a:latin typeface="Calibri Light"/>
                          <a:cs typeface="Calibri Light"/>
                        </a:rPr>
                        <a:t>classroom </a:t>
                      </a:r>
                      <a:r>
                        <a:rPr sz="700" b="0" spc="-5">
                          <a:latin typeface="Calibri Light"/>
                          <a:cs typeface="Calibri Light"/>
                        </a:rPr>
                        <a:t>teachers, SE teachers, retired ELA/R teachers, university</a:t>
                      </a:r>
                      <a:r>
                        <a:rPr sz="700" b="0" spc="45">
                          <a:latin typeface="Calibri Light"/>
                          <a:cs typeface="Calibri Light"/>
                        </a:rPr>
                        <a:t> </a:t>
                      </a:r>
                      <a:r>
                        <a:rPr sz="700" b="0" spc="-10">
                          <a:latin typeface="Calibri Light"/>
                          <a:cs typeface="Calibri Light"/>
                        </a:rPr>
                        <a:t>students).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6"/>
                  </a:ext>
                </a:extLst>
              </a:tr>
              <a:tr h="1191768">
                <a:tc>
                  <a:txBody>
                    <a:bodyPr/>
                    <a:lstStyle/>
                    <a:p>
                      <a:pPr marL="17780">
                        <a:lnSpc>
                          <a:spcPct val="100000"/>
                        </a:lnSpc>
                        <a:spcBef>
                          <a:spcPts val="5"/>
                        </a:spcBef>
                      </a:pPr>
                      <a:r>
                        <a:rPr sz="700" b="0" spc="-10">
                          <a:latin typeface="Calibri Light"/>
                          <a:cs typeface="Calibri Light"/>
                        </a:rPr>
                        <a:t>Close </a:t>
                      </a:r>
                      <a:r>
                        <a:rPr sz="700" b="0" spc="-5">
                          <a:latin typeface="Calibri Light"/>
                          <a:cs typeface="Calibri Light"/>
                        </a:rPr>
                        <a:t>reading activities will</a:t>
                      </a:r>
                      <a:r>
                        <a:rPr sz="700" b="0">
                          <a:latin typeface="Calibri Light"/>
                          <a:cs typeface="Calibri Light"/>
                        </a:rPr>
                        <a:t> </a:t>
                      </a:r>
                      <a:r>
                        <a:rPr sz="700" b="0" spc="-5">
                          <a:latin typeface="Calibri Light"/>
                          <a:cs typeface="Calibri Light"/>
                        </a:rPr>
                        <a:t>be</a:t>
                      </a:r>
                      <a:endParaRPr sz="700">
                        <a:latin typeface="Calibri Light"/>
                        <a:cs typeface="Calibri Light"/>
                      </a:endParaRPr>
                    </a:p>
                    <a:p>
                      <a:pPr marL="17780" marR="233679">
                        <a:lnSpc>
                          <a:spcPct val="112900"/>
                        </a:lnSpc>
                      </a:pPr>
                      <a:r>
                        <a:rPr sz="700" b="0" spc="-5">
                          <a:latin typeface="Calibri Light"/>
                          <a:cs typeface="Calibri Light"/>
                        </a:rPr>
                        <a:t>implemented </a:t>
                      </a:r>
                      <a:r>
                        <a:rPr sz="700" b="0" spc="-10">
                          <a:latin typeface="Calibri Light"/>
                          <a:cs typeface="Calibri Light"/>
                        </a:rPr>
                        <a:t>across </a:t>
                      </a:r>
                      <a:r>
                        <a:rPr sz="700" b="0" spc="-5">
                          <a:latin typeface="Calibri Light"/>
                          <a:cs typeface="Calibri Light"/>
                        </a:rPr>
                        <a:t>all contents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Classroom </a:t>
                      </a:r>
                      <a:r>
                        <a:rPr sz="700" b="0" spc="-5">
                          <a:latin typeface="Calibri Light"/>
                          <a:cs typeface="Calibri Light"/>
                        </a:rPr>
                        <a:t>Teachers</a:t>
                      </a:r>
                      <a:endParaRPr sz="700">
                        <a:latin typeface="Calibri Light"/>
                        <a:cs typeface="Calibri Light"/>
                      </a:endParaRPr>
                    </a:p>
                    <a:p>
                      <a:pPr marL="17780" marR="316230" indent="19685">
                        <a:lnSpc>
                          <a:spcPct val="112900"/>
                        </a:lnSpc>
                      </a:pPr>
                      <a:r>
                        <a:rPr sz="700" b="0" spc="-5">
                          <a:latin typeface="Calibri Light"/>
                          <a:cs typeface="Calibri Light"/>
                        </a:rPr>
                        <a:t>AVID Teacher  </a:t>
                      </a:r>
                      <a:r>
                        <a:rPr lang="en-US" sz="700" b="0" spc="-5">
                          <a:latin typeface="Calibri Light"/>
                          <a:cs typeface="Calibri Light"/>
                        </a:rPr>
                        <a:t>Life Coach</a:t>
                      </a:r>
                      <a:r>
                        <a:rPr sz="700" b="0" spc="-5">
                          <a:latin typeface="Calibri Light"/>
                          <a:cs typeface="Calibri Light"/>
                        </a:rPr>
                        <a:t>/Department</a:t>
                      </a:r>
                      <a:r>
                        <a:rPr sz="700" b="0" spc="-75">
                          <a:latin typeface="Calibri Light"/>
                          <a:cs typeface="Calibri Light"/>
                        </a:rPr>
                        <a:t> </a:t>
                      </a:r>
                      <a:r>
                        <a:rPr sz="700" b="0" spc="-5">
                          <a:latin typeface="Calibri Light"/>
                          <a:cs typeface="Calibri Light"/>
                        </a:rPr>
                        <a:t>Chairs  Administrators</a:t>
                      </a:r>
                      <a:endParaRPr sz="700">
                        <a:latin typeface="Calibri Light"/>
                        <a:cs typeface="Calibri Light"/>
                      </a:endParaRPr>
                    </a:p>
                    <a:p>
                      <a:pPr marL="17780">
                        <a:lnSpc>
                          <a:spcPct val="100000"/>
                        </a:lnSpc>
                        <a:spcBef>
                          <a:spcPts val="110"/>
                        </a:spcBef>
                      </a:pPr>
                      <a:r>
                        <a:rPr sz="700" b="0" spc="-10">
                          <a:latin typeface="Calibri Light"/>
                          <a:cs typeface="Calibri Light"/>
                        </a:rPr>
                        <a:t>Tutors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PLORE Class</a:t>
                      </a:r>
                      <a:r>
                        <a:rPr sz="700" b="0" spc="-15">
                          <a:latin typeface="Calibri Light"/>
                          <a:cs typeface="Calibri Light"/>
                        </a:rPr>
                        <a:t> </a:t>
                      </a:r>
                      <a:r>
                        <a:rPr sz="700" b="0" spc="-10">
                          <a:latin typeface="Calibri Light"/>
                          <a:cs typeface="Calibri Light"/>
                        </a:rPr>
                        <a:t>Posters</a:t>
                      </a:r>
                      <a:endParaRPr sz="700">
                        <a:latin typeface="Calibri Light"/>
                        <a:cs typeface="Calibri Light"/>
                      </a:endParaRPr>
                    </a:p>
                    <a:p>
                      <a:pPr marL="17780" marR="60325">
                        <a:lnSpc>
                          <a:spcPct val="112900"/>
                        </a:lnSpc>
                      </a:pPr>
                      <a:r>
                        <a:rPr sz="700" b="0" spc="-5">
                          <a:latin typeface="Calibri Light"/>
                          <a:cs typeface="Calibri Light"/>
                        </a:rPr>
                        <a:t>Newsela Subscription  Newsela </a:t>
                      </a:r>
                      <a:r>
                        <a:rPr sz="700" b="0" spc="-10">
                          <a:latin typeface="Calibri Light"/>
                          <a:cs typeface="Calibri Light"/>
                        </a:rPr>
                        <a:t>Passages </a:t>
                      </a:r>
                      <a:r>
                        <a:rPr sz="700" b="0" spc="-5">
                          <a:latin typeface="Calibri Light"/>
                          <a:cs typeface="Calibri Light"/>
                        </a:rPr>
                        <a:t>by </a:t>
                      </a:r>
                      <a:r>
                        <a:rPr sz="700" b="0" spc="-10">
                          <a:latin typeface="Calibri Light"/>
                          <a:cs typeface="Calibri Light"/>
                        </a:rPr>
                        <a:t>Content  Questions </a:t>
                      </a:r>
                      <a:r>
                        <a:rPr sz="700" b="0" spc="-5">
                          <a:latin typeface="Calibri Light"/>
                          <a:cs typeface="Calibri Light"/>
                        </a:rPr>
                        <a:t>(STAAR Format)  Writing </a:t>
                      </a:r>
                      <a:r>
                        <a:rPr sz="700" b="0" spc="-10">
                          <a:latin typeface="Calibri Light"/>
                          <a:cs typeface="Calibri Light"/>
                        </a:rPr>
                        <a:t>Prompts </a:t>
                      </a:r>
                      <a:r>
                        <a:rPr sz="700" b="0" spc="-5">
                          <a:latin typeface="Calibri Light"/>
                          <a:cs typeface="Calibri Light"/>
                        </a:rPr>
                        <a:t>for </a:t>
                      </a:r>
                      <a:r>
                        <a:rPr sz="700" b="0" spc="-10">
                          <a:latin typeface="Calibri Light"/>
                          <a:cs typeface="Calibri Light"/>
                        </a:rPr>
                        <a:t>Passages  </a:t>
                      </a:r>
                      <a:r>
                        <a:rPr sz="700" b="0" spc="-5">
                          <a:latin typeface="Calibri Light"/>
                          <a:cs typeface="Calibri Light"/>
                        </a:rPr>
                        <a:t>AVID</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5">
                          <a:latin typeface="Calibri Light"/>
                          <a:cs typeface="Calibri Light"/>
                        </a:rPr>
                        <a:t>PearDeck</a:t>
                      </a:r>
                      <a:endParaRPr sz="700">
                        <a:latin typeface="Calibri Light"/>
                        <a:cs typeface="Calibri Light"/>
                      </a:endParaRPr>
                    </a:p>
                    <a:p>
                      <a:pPr marL="17780">
                        <a:lnSpc>
                          <a:spcPct val="100000"/>
                        </a:lnSpc>
                        <a:spcBef>
                          <a:spcPts val="105"/>
                        </a:spcBef>
                      </a:pPr>
                      <a:r>
                        <a:rPr sz="700" b="0" spc="-10">
                          <a:latin typeface="Calibri Light"/>
                          <a:cs typeface="Calibri Light"/>
                        </a:rPr>
                        <a:t>Google Classroom</a:t>
                      </a:r>
                      <a:r>
                        <a:rPr sz="700" b="0">
                          <a:latin typeface="Calibri Light"/>
                          <a:cs typeface="Calibri Light"/>
                        </a:rPr>
                        <a:t> </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5">
                          <a:latin typeface="Calibri Light"/>
                          <a:cs typeface="Calibri Light"/>
                        </a:rPr>
                        <a:t>October</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p>
                      <a:pPr marL="17780" marR="290830">
                        <a:lnSpc>
                          <a:spcPct val="112900"/>
                        </a:lnSpc>
                      </a:pPr>
                      <a:r>
                        <a:rPr lang="en-US" sz="700" b="0" spc="-10">
                          <a:latin typeface="Calibri Light"/>
                          <a:cs typeface="Calibri Light"/>
                        </a:rPr>
                        <a:t>through  August</a:t>
                      </a:r>
                      <a:r>
                        <a:rPr lang="en-US" sz="700" b="0" spc="-6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Lesson Plans</a:t>
                      </a:r>
                      <a:endParaRPr sz="700">
                        <a:latin typeface="Calibri Light"/>
                        <a:cs typeface="Calibri Light"/>
                      </a:endParaRPr>
                    </a:p>
                    <a:p>
                      <a:pPr marL="17780" marR="586105">
                        <a:lnSpc>
                          <a:spcPct val="112900"/>
                        </a:lnSpc>
                      </a:pPr>
                      <a:r>
                        <a:rPr sz="700" b="0" spc="-5">
                          <a:latin typeface="Calibri Light"/>
                          <a:cs typeface="Calibri Light"/>
                        </a:rPr>
                        <a:t>Newsela Binders by </a:t>
                      </a:r>
                      <a:r>
                        <a:rPr sz="700" b="0" spc="-10">
                          <a:latin typeface="Calibri Light"/>
                          <a:cs typeface="Calibri Light"/>
                        </a:rPr>
                        <a:t>Content  Student </a:t>
                      </a:r>
                      <a:r>
                        <a:rPr sz="700" b="0" spc="-5">
                          <a:latin typeface="Calibri Light"/>
                          <a:cs typeface="Calibri Light"/>
                        </a:rPr>
                        <a:t>Work/Annotations  Walkthrough</a:t>
                      </a:r>
                      <a:r>
                        <a:rPr sz="700" b="0" spc="-70">
                          <a:latin typeface="Calibri Light"/>
                          <a:cs typeface="Calibri Light"/>
                        </a:rPr>
                        <a:t> </a:t>
                      </a:r>
                      <a:r>
                        <a:rPr sz="700" b="0" spc="-5">
                          <a:latin typeface="Calibri Light"/>
                          <a:cs typeface="Calibri Light"/>
                        </a:rPr>
                        <a:t>Documentation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Gains:  </a:t>
                      </a:r>
                      <a:r>
                        <a:rPr sz="700" b="0" spc="-5">
                          <a:latin typeface="Calibri Light"/>
                          <a:cs typeface="Calibri Light"/>
                        </a:rPr>
                        <a:t>Local</a:t>
                      </a:r>
                      <a:r>
                        <a:rPr sz="700" b="0" spc="-25">
                          <a:latin typeface="Calibri Light"/>
                          <a:cs typeface="Calibri Light"/>
                        </a:rPr>
                        <a:t> </a:t>
                      </a:r>
                      <a:r>
                        <a:rPr sz="700" b="0" spc="-10">
                          <a:latin typeface="Calibri Light"/>
                          <a:cs typeface="Calibri Light"/>
                        </a:rPr>
                        <a:t>Assessments</a:t>
                      </a:r>
                      <a:endParaRPr sz="700">
                        <a:latin typeface="Calibri Light"/>
                        <a:cs typeface="Calibri Light"/>
                      </a:endParaRPr>
                    </a:p>
                    <a:p>
                      <a:pPr marL="17780" marR="136525">
                        <a:lnSpc>
                          <a:spcPct val="11290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  Gains:  Class</a:t>
                      </a:r>
                      <a:r>
                        <a:rPr sz="700" b="0" spc="-50">
                          <a:latin typeface="Calibri Light"/>
                          <a:cs typeface="Calibri Light"/>
                        </a:rPr>
                        <a:t> </a:t>
                      </a:r>
                      <a:r>
                        <a:rPr sz="700" b="0" spc="-5">
                          <a:latin typeface="Calibri Light"/>
                          <a:cs typeface="Calibri Light"/>
                        </a:rPr>
                        <a:t>Performance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a:latin typeface="Calibri Light"/>
                          <a:cs typeface="Calibri Light"/>
                        </a:rPr>
                        <a:t>*Formative:</a:t>
                      </a:r>
                      <a:endParaRPr sz="700">
                        <a:latin typeface="Calibri Light"/>
                        <a:cs typeface="Calibri Light"/>
                      </a:endParaRPr>
                    </a:p>
                    <a:p>
                      <a:pPr marL="17780" marR="67945">
                        <a:lnSpc>
                          <a:spcPct val="112900"/>
                        </a:lnSpc>
                      </a:pPr>
                      <a:r>
                        <a:rPr sz="700" b="0" spc="-5">
                          <a:latin typeface="Calibri Light"/>
                          <a:cs typeface="Calibri Light"/>
                        </a:rPr>
                        <a:t>Checks for  </a:t>
                      </a:r>
                      <a:r>
                        <a:rPr sz="700" b="0" spc="-10">
                          <a:latin typeface="Calibri Light"/>
                          <a:cs typeface="Calibri Light"/>
                        </a:rPr>
                        <a:t>Understanding  Assignment </a:t>
                      </a:r>
                      <a:r>
                        <a:rPr sz="700" b="0" spc="-5">
                          <a:latin typeface="Calibri Light"/>
                          <a:cs typeface="Calibri Light"/>
                        </a:rPr>
                        <a:t>Grades  Newsela Activity  Grades </a:t>
                      </a:r>
                      <a:r>
                        <a:rPr sz="700" b="0">
                          <a:latin typeface="Calibri Light"/>
                          <a:cs typeface="Calibri Light"/>
                        </a:rPr>
                        <a:t>*Summative:  </a:t>
                      </a:r>
                      <a:r>
                        <a:rPr sz="700" b="0" spc="-5">
                          <a:latin typeface="Calibri Light"/>
                          <a:cs typeface="Calibri Light"/>
                        </a:rPr>
                        <a:t>Weekly </a:t>
                      </a:r>
                      <a:r>
                        <a:rPr sz="700" b="0" spc="-10">
                          <a:latin typeface="Calibri Light"/>
                          <a:cs typeface="Calibri Light"/>
                        </a:rPr>
                        <a:t>Assessments  </a:t>
                      </a:r>
                      <a:r>
                        <a:rPr sz="700" b="0" spc="-5">
                          <a:latin typeface="Calibri Light"/>
                          <a:cs typeface="Calibri Light"/>
                        </a:rPr>
                        <a:t>CBAs</a:t>
                      </a:r>
                      <a:endParaRPr sz="700">
                        <a:latin typeface="Calibri Light"/>
                        <a:cs typeface="Calibri Light"/>
                      </a:endParaRPr>
                    </a:p>
                    <a:p>
                      <a:pPr marL="17780">
                        <a:lnSpc>
                          <a:spcPct val="100000"/>
                        </a:lnSpc>
                        <a:spcBef>
                          <a:spcPts val="110"/>
                        </a:spcBef>
                      </a:pPr>
                      <a:r>
                        <a:rPr sz="700" b="0" spc="-5">
                          <a:latin typeface="Calibri Light"/>
                          <a:cs typeface="Calibri Light"/>
                        </a:rPr>
                        <a:t>Benchmarks</a:t>
                      </a:r>
                      <a:r>
                        <a:rPr sz="700" b="0" spc="114">
                          <a:latin typeface="Calibri Light"/>
                          <a:cs typeface="Calibri Light"/>
                        </a:rPr>
                        <a:t> </a:t>
                      </a:r>
                      <a:r>
                        <a:rPr sz="700" b="0" spc="-5">
                          <a:latin typeface="Calibri Light"/>
                          <a:cs typeface="Calibri Light"/>
                        </a:rPr>
                        <a:t>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tabLst>
                          <a:tab pos="1459230" algn="l"/>
                        </a:tabLst>
                      </a:pPr>
                      <a:r>
                        <a:rPr sz="700" b="0" spc="-5">
                          <a:latin typeface="Calibri Light"/>
                          <a:cs typeface="Calibri Light"/>
                        </a:rPr>
                        <a:t>Title I - 2: </a:t>
                      </a:r>
                      <a:r>
                        <a:rPr sz="700" b="0" spc="25">
                          <a:latin typeface="Calibri Light"/>
                          <a:cs typeface="Calibri Light"/>
                        </a:rPr>
                        <a:t> </a:t>
                      </a:r>
                      <a:r>
                        <a:rPr sz="700" b="0" spc="-5">
                          <a:latin typeface="Calibri Light"/>
                          <a:cs typeface="Calibri Light"/>
                        </a:rPr>
                        <a:t>Reform Strategies	a.</a:t>
                      </a:r>
                      <a:endParaRPr sz="700">
                        <a:latin typeface="Calibri Light"/>
                        <a:cs typeface="Calibri Light"/>
                      </a:endParaRPr>
                    </a:p>
                    <a:p>
                      <a:pPr marL="17780" marR="29845">
                        <a:lnSpc>
                          <a:spcPct val="112900"/>
                        </a:lnSpc>
                      </a:pPr>
                      <a:r>
                        <a:rPr sz="700" b="0" spc="-5">
                          <a:latin typeface="Calibri Light"/>
                          <a:cs typeface="Calibri Light"/>
                        </a:rPr>
                        <a:t>Required: Review program documentation  to </a:t>
                      </a:r>
                      <a:r>
                        <a:rPr sz="700" b="0" spc="-10">
                          <a:latin typeface="Calibri Light"/>
                          <a:cs typeface="Calibri Light"/>
                        </a:rPr>
                        <a:t>ensure that </a:t>
                      </a:r>
                      <a:r>
                        <a:rPr sz="700" b="0" spc="-5">
                          <a:latin typeface="Calibri Light"/>
                          <a:cs typeface="Calibri Light"/>
                        </a:rPr>
                        <a:t>all instructional  </a:t>
                      </a:r>
                      <a:r>
                        <a:rPr sz="700" b="0" spc="-10">
                          <a:latin typeface="Calibri Light"/>
                          <a:cs typeface="Calibri Light"/>
                        </a:rPr>
                        <a:t>programs/instructional </a:t>
                      </a:r>
                      <a:r>
                        <a:rPr sz="700" b="0" spc="-5">
                          <a:latin typeface="Calibri Light"/>
                          <a:cs typeface="Calibri Light"/>
                        </a:rPr>
                        <a:t>strategies are  </a:t>
                      </a:r>
                      <a:r>
                        <a:rPr sz="700" b="0" spc="-10">
                          <a:latin typeface="Calibri Light"/>
                          <a:cs typeface="Calibri Light"/>
                        </a:rPr>
                        <a:t>supported </a:t>
                      </a:r>
                      <a:r>
                        <a:rPr sz="700" b="0" spc="-5">
                          <a:latin typeface="Calibri Light"/>
                          <a:cs typeface="Calibri Light"/>
                        </a:rPr>
                        <a:t>by scientifically-based</a:t>
                      </a:r>
                      <a:r>
                        <a:rPr sz="700" b="0" spc="-25">
                          <a:latin typeface="Calibri Light"/>
                          <a:cs typeface="Calibri Light"/>
                        </a:rPr>
                        <a:t> </a:t>
                      </a:r>
                      <a:r>
                        <a:rPr sz="700" b="0" spc="-5">
                          <a:latin typeface="Calibri Light"/>
                          <a:cs typeface="Calibri Light"/>
                        </a:rPr>
                        <a:t>research.</a:t>
                      </a:r>
                      <a:endParaRPr sz="700">
                        <a:latin typeface="Calibri Light"/>
                        <a:cs typeface="Calibri Light"/>
                      </a:endParaRPr>
                    </a:p>
                    <a:p>
                      <a:pPr marL="17780" marR="47625">
                        <a:lnSpc>
                          <a:spcPct val="112900"/>
                        </a:lnSpc>
                      </a:pPr>
                      <a:r>
                        <a:rPr sz="700" b="0" spc="-5">
                          <a:latin typeface="Calibri Light"/>
                          <a:cs typeface="Calibri Light"/>
                        </a:rPr>
                        <a:t>c. </a:t>
                      </a:r>
                      <a:r>
                        <a:rPr sz="700" b="0" spc="-10">
                          <a:latin typeface="Calibri Light"/>
                          <a:cs typeface="Calibri Light"/>
                        </a:rPr>
                        <a:t>Best </a:t>
                      </a:r>
                      <a:r>
                        <a:rPr sz="700" b="0" spc="-5">
                          <a:latin typeface="Calibri Light"/>
                          <a:cs typeface="Calibri Light"/>
                        </a:rPr>
                        <a:t>Practice: Identify scientifically-  </a:t>
                      </a:r>
                      <a:r>
                        <a:rPr sz="700" b="0" spc="-10">
                          <a:latin typeface="Calibri Light"/>
                          <a:cs typeface="Calibri Light"/>
                        </a:rPr>
                        <a:t>based </a:t>
                      </a:r>
                      <a:r>
                        <a:rPr sz="700" b="0" spc="-5">
                          <a:latin typeface="Calibri Light"/>
                          <a:cs typeface="Calibri Light"/>
                        </a:rPr>
                        <a:t>research programs </a:t>
                      </a:r>
                      <a:r>
                        <a:rPr sz="700" b="0" spc="-10">
                          <a:latin typeface="Calibri Light"/>
                          <a:cs typeface="Calibri Light"/>
                        </a:rPr>
                        <a:t>that </a:t>
                      </a:r>
                      <a:r>
                        <a:rPr sz="700" b="0" spc="-5">
                          <a:latin typeface="Calibri Light"/>
                          <a:cs typeface="Calibri Light"/>
                        </a:rPr>
                        <a:t>increase </a:t>
                      </a:r>
                      <a:r>
                        <a:rPr sz="700" b="0" spc="-10">
                          <a:latin typeface="Calibri Light"/>
                          <a:cs typeface="Calibri Light"/>
                        </a:rPr>
                        <a:t>the  amount and </a:t>
                      </a:r>
                      <a:r>
                        <a:rPr sz="700" b="0" spc="-5">
                          <a:latin typeface="Calibri Light"/>
                          <a:cs typeface="Calibri Light"/>
                        </a:rPr>
                        <a:t>quality of learning time.</a:t>
                      </a:r>
                      <a:endParaRPr sz="700">
                        <a:latin typeface="Calibri Light"/>
                        <a:cs typeface="Calibri Light"/>
                      </a:endParaRPr>
                    </a:p>
                    <a:p>
                      <a:pPr marL="17780" marR="220979">
                        <a:lnSpc>
                          <a:spcPct val="112900"/>
                        </a:lnSpc>
                      </a:pPr>
                      <a:r>
                        <a:rPr sz="700" b="0" spc="-5">
                          <a:latin typeface="Calibri Light"/>
                          <a:cs typeface="Calibri Light"/>
                        </a:rPr>
                        <a:t>Title </a:t>
                      </a:r>
                      <a:r>
                        <a:rPr sz="700" b="0" spc="-10">
                          <a:latin typeface="Calibri Light"/>
                          <a:cs typeface="Calibri Light"/>
                        </a:rPr>
                        <a:t>I,II,II</a:t>
                      </a:r>
                      <a:r>
                        <a:rPr sz="700" b="0" spc="135">
                          <a:latin typeface="Calibri Light"/>
                          <a:cs typeface="Calibri Light"/>
                        </a:rPr>
                        <a:t> </a:t>
                      </a:r>
                      <a:r>
                        <a:rPr sz="700" b="0" spc="-10">
                          <a:latin typeface="Calibri Light"/>
                          <a:cs typeface="Calibri Light"/>
                        </a:rPr>
                        <a:t>State Compensatory Fund  State </a:t>
                      </a:r>
                      <a:r>
                        <a:rPr sz="700" b="0" spc="-5">
                          <a:latin typeface="Calibri Light"/>
                          <a:cs typeface="Calibri Light"/>
                        </a:rPr>
                        <a:t>Bilingual Funds Local</a:t>
                      </a:r>
                      <a:r>
                        <a:rPr sz="700" b="0" spc="-2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120395">
                <a:tc>
                  <a:txBody>
                    <a:bodyPr/>
                    <a:lstStyle/>
                    <a:p>
                      <a:pPr marR="468630" algn="r">
                        <a:lnSpc>
                          <a:spcPct val="100000"/>
                        </a:lnSpc>
                        <a:spcBef>
                          <a:spcPts val="5"/>
                        </a:spcBef>
                      </a:pPr>
                      <a:r>
                        <a:rPr sz="700" b="0">
                          <a:solidFill>
                            <a:srgbClr val="FFFFFF"/>
                          </a:solidFill>
                          <a:latin typeface="Calibri Light"/>
                          <a:cs typeface="Calibri Light"/>
                        </a:rPr>
                        <a:t>Acrion</a:t>
                      </a:r>
                      <a:r>
                        <a:rPr sz="700" b="0" spc="-6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20402">
                <a:tc gridSpan="8">
                  <a:txBody>
                    <a:bodyPr/>
                    <a:lstStyle/>
                    <a:p>
                      <a:pPr marL="17780">
                        <a:lnSpc>
                          <a:spcPct val="100000"/>
                        </a:lnSpc>
                        <a:spcBef>
                          <a:spcPts val="5"/>
                        </a:spcBef>
                      </a:pPr>
                      <a:r>
                        <a:rPr sz="700" b="0" spc="-5">
                          <a:latin typeface="Calibri Light"/>
                          <a:cs typeface="Calibri Light"/>
                        </a:rPr>
                        <a:t>Align close reading </a:t>
                      </a:r>
                      <a:r>
                        <a:rPr sz="700" b="0" spc="-10">
                          <a:latin typeface="Calibri Light"/>
                          <a:cs typeface="Calibri Light"/>
                        </a:rPr>
                        <a:t>passages </a:t>
                      </a:r>
                      <a:r>
                        <a:rPr sz="700" b="0" spc="-5">
                          <a:latin typeface="Calibri Light"/>
                          <a:cs typeface="Calibri Light"/>
                        </a:rPr>
                        <a:t>from Newsela to content area</a:t>
                      </a:r>
                      <a:r>
                        <a:rPr sz="700" b="0" spc="-20">
                          <a:latin typeface="Calibri Light"/>
                          <a:cs typeface="Calibri Light"/>
                        </a:rPr>
                        <a:t> </a:t>
                      </a:r>
                      <a:r>
                        <a:rPr sz="700" b="0" spc="-5">
                          <a:latin typeface="Calibri Light"/>
                          <a:cs typeface="Calibri Light"/>
                        </a:rPr>
                        <a:t>timelines.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0389">
                <a:tc gridSpan="8">
                  <a:txBody>
                    <a:bodyPr/>
                    <a:lstStyle/>
                    <a:p>
                      <a:pPr marL="17780">
                        <a:lnSpc>
                          <a:spcPct val="100000"/>
                        </a:lnSpc>
                        <a:spcBef>
                          <a:spcPts val="5"/>
                        </a:spcBef>
                      </a:pPr>
                      <a:r>
                        <a:rPr sz="700" b="0" spc="-5">
                          <a:latin typeface="Calibri Light"/>
                          <a:cs typeface="Calibri Light"/>
                        </a:rPr>
                        <a:t>Monitor </a:t>
                      </a:r>
                      <a:r>
                        <a:rPr sz="700" b="0" spc="-10">
                          <a:latin typeface="Calibri Light"/>
                          <a:cs typeface="Calibri Light"/>
                        </a:rPr>
                        <a:t>the </a:t>
                      </a:r>
                      <a:r>
                        <a:rPr sz="700" b="0" spc="-5">
                          <a:latin typeface="Calibri Light"/>
                          <a:cs typeface="Calibri Light"/>
                        </a:rPr>
                        <a:t>implementation of close</a:t>
                      </a:r>
                      <a:r>
                        <a:rPr sz="700" b="0">
                          <a:latin typeface="Calibri Light"/>
                          <a:cs typeface="Calibri Light"/>
                        </a:rPr>
                        <a:t> </a:t>
                      </a:r>
                      <a:r>
                        <a:rPr sz="700" b="0" spc="-5">
                          <a:latin typeface="Calibri Light"/>
                          <a:cs typeface="Calibri Light"/>
                        </a:rPr>
                        <a:t>reading.</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6492">
                <a:tc gridSpan="8">
                  <a:txBody>
                    <a:bodyPr/>
                    <a:lstStyle/>
                    <a:p>
                      <a:pPr marL="17780">
                        <a:lnSpc>
                          <a:spcPct val="100000"/>
                        </a:lnSpc>
                        <a:spcBef>
                          <a:spcPts val="5"/>
                        </a:spcBef>
                      </a:pPr>
                      <a:r>
                        <a:rPr sz="700" b="0" spc="-5">
                          <a:latin typeface="Calibri Light"/>
                          <a:cs typeface="Calibri Light"/>
                        </a:rPr>
                        <a:t>Implement </a:t>
                      </a:r>
                      <a:r>
                        <a:rPr sz="700" b="0" spc="-10">
                          <a:latin typeface="Calibri Light"/>
                          <a:cs typeface="Calibri Light"/>
                        </a:rPr>
                        <a:t>PLORE </a:t>
                      </a:r>
                      <a:r>
                        <a:rPr sz="700" b="0" spc="-5">
                          <a:latin typeface="Calibri Light"/>
                          <a:cs typeface="Calibri Light"/>
                        </a:rPr>
                        <a:t>reading strategies </a:t>
                      </a:r>
                      <a:r>
                        <a:rPr sz="700" b="0" spc="-10">
                          <a:latin typeface="Calibri Light"/>
                          <a:cs typeface="Calibri Light"/>
                        </a:rPr>
                        <a:t>across the </a:t>
                      </a:r>
                      <a:r>
                        <a:rPr sz="700" b="0" spc="-5">
                          <a:latin typeface="Calibri Light"/>
                          <a:cs typeface="Calibri Light"/>
                        </a:rPr>
                        <a:t>disciplines.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609350035"/>
              </p:ext>
            </p:extLst>
          </p:nvPr>
        </p:nvGraphicFramePr>
        <p:xfrm>
          <a:off x="222383" y="315353"/>
          <a:ext cx="9570717" cy="7047222"/>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395">
                <a:tc>
                  <a:txBody>
                    <a:bodyPr/>
                    <a:lstStyle/>
                    <a:p>
                      <a:pPr marL="17780">
                        <a:lnSpc>
                          <a:spcPct val="100000"/>
                        </a:lnSpc>
                        <a:spcBef>
                          <a:spcPts val="5"/>
                        </a:spcBef>
                      </a:pPr>
                      <a:r>
                        <a:rPr sz="700" b="0">
                          <a:latin typeface="Calibri Light"/>
                          <a:cs typeface="Calibri Light"/>
                        </a:rPr>
                        <a:t>Goal Area</a:t>
                      </a:r>
                      <a:r>
                        <a:rPr sz="700" b="0" spc="30">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a:txBody>
                    <a:bodyPr/>
                    <a:lstStyle/>
                    <a:p>
                      <a:pPr marL="17780">
                        <a:lnSpc>
                          <a:spcPts val="810"/>
                        </a:lnSpc>
                      </a:pPr>
                      <a:r>
                        <a:rPr sz="700" b="0" spc="-10">
                          <a:latin typeface="Calibri Light"/>
                          <a:cs typeface="Calibri Light"/>
                        </a:rPr>
                        <a:t>Student </a:t>
                      </a:r>
                      <a:r>
                        <a:rPr sz="700" b="0" spc="-5">
                          <a:latin typeface="Calibri Light"/>
                          <a:cs typeface="Calibri Light"/>
                        </a:rPr>
                        <a:t>Achievement</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14300">
                <a:tc>
                  <a:txBody>
                    <a:bodyPr/>
                    <a:lstStyle/>
                    <a:p>
                      <a:pPr marL="17780">
                        <a:lnSpc>
                          <a:spcPts val="800"/>
                        </a:lnSpc>
                      </a:pPr>
                      <a:r>
                        <a:rPr sz="700" b="0">
                          <a:latin typeface="Calibri Light"/>
                          <a:cs typeface="Calibri Light"/>
                        </a:rPr>
                        <a:t>Annual Goal</a:t>
                      </a:r>
                      <a:r>
                        <a:rPr sz="700" b="0" spc="35">
                          <a:latin typeface="Calibri Light"/>
                          <a:cs typeface="Calibri Light"/>
                        </a:rPr>
                        <a:t> </a:t>
                      </a:r>
                      <a:r>
                        <a:rPr sz="700" b="0">
                          <a:latin typeface="Calibri Light"/>
                          <a:cs typeface="Calibri Light"/>
                        </a:rPr>
                        <a:t>2:</a:t>
                      </a:r>
                      <a:endParaRPr sz="700">
                        <a:latin typeface="Calibri Light"/>
                        <a:cs typeface="Calibri Light"/>
                      </a:endParaRPr>
                    </a:p>
                  </a:txBody>
                  <a:tcPr marL="0" marR="0" marT="0" marB="0">
                    <a:lnL w="28575">
                      <a:solidFill>
                        <a:srgbClr val="000000"/>
                      </a:solidFill>
                      <a:prstDash val="solid"/>
                    </a:lnL>
                    <a:lnT w="12700">
                      <a:solidFill>
                        <a:srgbClr val="000000"/>
                      </a:solidFill>
                      <a:prstDash val="solid"/>
                    </a:lnT>
                    <a:lnB w="12700">
                      <a:solidFill>
                        <a:srgbClr val="000000"/>
                      </a:solidFill>
                      <a:prstDash val="solid"/>
                    </a:lnB>
                  </a:tcPr>
                </a:tc>
                <a:tc gridSpan="7">
                  <a:txBody>
                    <a:bodyPr/>
                    <a:lstStyle/>
                    <a:p>
                      <a:pPr marL="17780">
                        <a:lnSpc>
                          <a:spcPts val="775"/>
                        </a:lnSpc>
                      </a:pPr>
                      <a:r>
                        <a:rPr lang="en-US" sz="700" b="0" spc="-5">
                          <a:latin typeface="Calibri Light"/>
                          <a:cs typeface="Calibri Light"/>
                        </a:rPr>
                        <a:t>By </a:t>
                      </a:r>
                      <a:r>
                        <a:rPr lang="en-US" sz="700" b="0" spc="-10">
                          <a:latin typeface="Calibri Light"/>
                          <a:cs typeface="Calibri Light"/>
                        </a:rPr>
                        <a:t>June 2026, </a:t>
                      </a:r>
                      <a:r>
                        <a:rPr lang="en-US" sz="700" b="0" spc="-5">
                          <a:latin typeface="Calibri Light"/>
                          <a:cs typeface="Calibri Light"/>
                        </a:rPr>
                        <a:t>50% of  Liberty Middle </a:t>
                      </a:r>
                      <a:r>
                        <a:rPr lang="en-US" sz="700" b="0" spc="-10">
                          <a:latin typeface="Calibri Light"/>
                          <a:cs typeface="Calibri Light"/>
                        </a:rPr>
                        <a:t>School EB students  will improve TELPAS Writing performance by 1 level or more.</a:t>
                      </a:r>
                      <a:endParaRPr lang="en-US" sz="700">
                        <a:latin typeface="Calibri Light"/>
                        <a:cs typeface="Calibri Light"/>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120402">
                <a:tc>
                  <a:txBody>
                    <a:bodyPr/>
                    <a:lstStyle/>
                    <a:p>
                      <a:pPr marL="17780">
                        <a:lnSpc>
                          <a:spcPct val="100000"/>
                        </a:lnSpc>
                        <a:spcBef>
                          <a:spcPts val="5"/>
                        </a:spcBef>
                      </a:pPr>
                      <a:r>
                        <a:rPr sz="700" b="0">
                          <a:latin typeface="Calibri Light"/>
                          <a:cs typeface="Calibri Light"/>
                        </a:rPr>
                        <a:t>Objective:</a:t>
                      </a:r>
                      <a:r>
                        <a:rPr sz="700" b="0" spc="10">
                          <a:latin typeface="Calibri Light"/>
                          <a:cs typeface="Calibri Light"/>
                        </a:rPr>
                        <a:t> </a:t>
                      </a:r>
                      <a:r>
                        <a:rPr sz="700" b="0" spc="-5">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6">
                  <a:txBody>
                    <a:bodyPr/>
                    <a:lstStyle/>
                    <a:p>
                      <a:pPr marL="17780">
                        <a:lnSpc>
                          <a:spcPts val="800"/>
                        </a:lnSpc>
                      </a:pPr>
                      <a:r>
                        <a:rPr lang="en-US" sz="700" b="0" spc="-5">
                          <a:latin typeface="Calibri Light"/>
                          <a:cs typeface="Calibri Light"/>
                        </a:rPr>
                        <a:t>By </a:t>
                      </a:r>
                      <a:r>
                        <a:rPr lang="en-US" sz="700" b="0" spc="-10">
                          <a:latin typeface="Calibri Light"/>
                          <a:cs typeface="Calibri Light"/>
                        </a:rPr>
                        <a:t>June 2026, </a:t>
                      </a:r>
                      <a:r>
                        <a:rPr lang="en-US" sz="700" b="0" spc="-5">
                          <a:latin typeface="Calibri Light"/>
                          <a:cs typeface="Calibri Light"/>
                        </a:rPr>
                        <a:t>all </a:t>
                      </a:r>
                      <a:r>
                        <a:rPr lang="en-US" sz="700" b="0" spc="-10">
                          <a:latin typeface="Calibri Light"/>
                          <a:cs typeface="Calibri Light"/>
                        </a:rPr>
                        <a:t>students </a:t>
                      </a:r>
                      <a:r>
                        <a:rPr lang="en-US" sz="700" b="0" spc="-5">
                          <a:latin typeface="Calibri Light"/>
                          <a:cs typeface="Calibri Light"/>
                        </a:rPr>
                        <a:t>will improve in </a:t>
                      </a:r>
                      <a:r>
                        <a:rPr lang="en-US" sz="700" b="0" spc="-10">
                          <a:latin typeface="Calibri Light"/>
                          <a:cs typeface="Calibri Light"/>
                        </a:rPr>
                        <a:t>WRITING </a:t>
                      </a:r>
                      <a:r>
                        <a:rPr lang="en-US" sz="700" b="0" spc="-5">
                          <a:latin typeface="Calibri Light"/>
                          <a:cs typeface="Calibri Light"/>
                        </a:rPr>
                        <a:t>at every performance level by implementing differentiated data-driven instruction to meet </a:t>
                      </a:r>
                      <a:r>
                        <a:rPr lang="en-US" sz="700" b="0" spc="-10">
                          <a:latin typeface="Calibri Light"/>
                          <a:cs typeface="Calibri Light"/>
                        </a:rPr>
                        <a:t>the </a:t>
                      </a:r>
                      <a:r>
                        <a:rPr lang="en-US" sz="700" b="0" spc="-5">
                          <a:latin typeface="Calibri Light"/>
                          <a:cs typeface="Calibri Light"/>
                        </a:rPr>
                        <a:t>needs of all</a:t>
                      </a:r>
                      <a:r>
                        <a:rPr lang="en-US" sz="700" b="0" spc="145">
                          <a:latin typeface="Calibri Light"/>
                          <a:cs typeface="Calibri Light"/>
                        </a:rPr>
                        <a:t> </a:t>
                      </a:r>
                      <a:r>
                        <a:rPr lang="en-US" sz="700" b="0" spc="-10">
                          <a:latin typeface="Calibri Light"/>
                          <a:cs typeface="Calibri Light"/>
                        </a:rPr>
                        <a:t>students.</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229867">
                <a:tc>
                  <a:txBody>
                    <a:bodyPr/>
                    <a:lstStyle/>
                    <a:p>
                      <a:pPr marL="17780">
                        <a:lnSpc>
                          <a:spcPct val="100000"/>
                        </a:lnSpc>
                        <a:spcBef>
                          <a:spcPts val="5"/>
                        </a:spcBef>
                      </a:pPr>
                      <a:r>
                        <a:rPr sz="700" b="0" spc="-5">
                          <a:latin typeface="Calibri Light"/>
                          <a:cs typeface="Calibri Light"/>
                        </a:rPr>
                        <a:t>A plan will be developed to</a:t>
                      </a:r>
                      <a:r>
                        <a:rPr sz="700" b="0" spc="-25">
                          <a:latin typeface="Calibri Light"/>
                          <a:cs typeface="Calibri Light"/>
                        </a:rPr>
                        <a:t> </a:t>
                      </a:r>
                      <a:r>
                        <a:rPr sz="700" b="0" spc="-5">
                          <a:latin typeface="Calibri Light"/>
                          <a:cs typeface="Calibri Light"/>
                        </a:rPr>
                        <a:t>implement</a:t>
                      </a:r>
                      <a:endParaRPr sz="700">
                        <a:latin typeface="Calibri Light"/>
                        <a:cs typeface="Calibri Light"/>
                      </a:endParaRPr>
                    </a:p>
                    <a:p>
                      <a:pPr marL="17780">
                        <a:lnSpc>
                          <a:spcPct val="100000"/>
                        </a:lnSpc>
                        <a:spcBef>
                          <a:spcPts val="110"/>
                        </a:spcBef>
                      </a:pPr>
                      <a:r>
                        <a:rPr sz="700" b="0" spc="-10">
                          <a:latin typeface="Calibri Light"/>
                          <a:cs typeface="Calibri Light"/>
                        </a:rPr>
                        <a:t>and </a:t>
                      </a:r>
                      <a:r>
                        <a:rPr sz="700" b="0" spc="-5">
                          <a:latin typeface="Calibri Light"/>
                          <a:cs typeface="Calibri Light"/>
                        </a:rPr>
                        <a:t>monitor </a:t>
                      </a:r>
                      <a:r>
                        <a:rPr sz="700" b="0" spc="-10">
                          <a:latin typeface="Calibri Light"/>
                          <a:cs typeface="Calibri Light"/>
                        </a:rPr>
                        <a:t>best </a:t>
                      </a:r>
                      <a:r>
                        <a:rPr sz="700" b="0" spc="-5">
                          <a:latin typeface="Calibri Light"/>
                          <a:cs typeface="Calibri Light"/>
                        </a:rPr>
                        <a:t>practices in</a:t>
                      </a:r>
                      <a:r>
                        <a:rPr sz="700" b="0" spc="-15">
                          <a:latin typeface="Calibri Light"/>
                          <a:cs typeface="Calibri Light"/>
                        </a:rPr>
                        <a:t> </a:t>
                      </a:r>
                      <a:r>
                        <a:rPr sz="700" b="0" spc="-5">
                          <a:latin typeface="Calibri Light"/>
                          <a:cs typeface="Calibri Light"/>
                        </a:rPr>
                        <a:t>writing.</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Literacy Committee</a:t>
                      </a:r>
                      <a:r>
                        <a:rPr sz="700" b="0" spc="-20">
                          <a:latin typeface="Calibri Light"/>
                          <a:cs typeface="Calibri Light"/>
                        </a:rPr>
                        <a:t> </a:t>
                      </a:r>
                      <a:r>
                        <a:rPr sz="700" b="0" spc="-5">
                          <a:latin typeface="Calibri Light"/>
                          <a:cs typeface="Calibri Light"/>
                        </a:rPr>
                        <a:t>Members</a:t>
                      </a:r>
                      <a:endParaRPr sz="700">
                        <a:latin typeface="Calibri Light"/>
                        <a:cs typeface="Calibri Light"/>
                      </a:endParaRPr>
                    </a:p>
                    <a:p>
                      <a:pPr marL="17780" marR="590550">
                        <a:lnSpc>
                          <a:spcPct val="112900"/>
                        </a:lnSpc>
                      </a:pPr>
                      <a:r>
                        <a:rPr sz="700" b="0" spc="-5">
                          <a:latin typeface="Calibri Light"/>
                          <a:cs typeface="Calibri Light"/>
                        </a:rPr>
                        <a:t>ELA/R</a:t>
                      </a:r>
                      <a:r>
                        <a:rPr sz="700" b="0" spc="-75">
                          <a:latin typeface="Calibri Light"/>
                          <a:cs typeface="Calibri Light"/>
                        </a:rPr>
                        <a:t> </a:t>
                      </a:r>
                      <a:r>
                        <a:rPr sz="700" b="0" spc="-5">
                          <a:latin typeface="Calibri Light"/>
                          <a:cs typeface="Calibri Light"/>
                        </a:rPr>
                        <a:t>Teachers  AVID</a:t>
                      </a:r>
                      <a:r>
                        <a:rPr sz="700" b="0" spc="-25">
                          <a:latin typeface="Calibri Light"/>
                          <a:cs typeface="Calibri Light"/>
                        </a:rPr>
                        <a:t> </a:t>
                      </a:r>
                      <a:r>
                        <a:rPr sz="700" b="0" spc="-5">
                          <a:latin typeface="Calibri Light"/>
                          <a:cs typeface="Calibri Light"/>
                        </a:rPr>
                        <a:t>Teacher</a:t>
                      </a:r>
                      <a:endParaRPr sz="700">
                        <a:latin typeface="Calibri Light"/>
                        <a:cs typeface="Calibri Light"/>
                      </a:endParaRPr>
                    </a:p>
                    <a:p>
                      <a:pPr marL="17780" marR="160655">
                        <a:lnSpc>
                          <a:spcPct val="112900"/>
                        </a:lnSpc>
                      </a:pPr>
                      <a:r>
                        <a:rPr sz="700" b="0" spc="-10">
                          <a:latin typeface="Calibri Light"/>
                          <a:cs typeface="Calibri Light"/>
                        </a:rPr>
                        <a:t>Language Support </a:t>
                      </a:r>
                      <a:r>
                        <a:rPr sz="700" b="0" spc="-5">
                          <a:latin typeface="Calibri Light"/>
                          <a:cs typeface="Calibri Light"/>
                        </a:rPr>
                        <a:t>Teachers  </a:t>
                      </a:r>
                      <a:r>
                        <a:rPr lang="en-US" sz="700" b="0" spc="-5">
                          <a:latin typeface="Calibri Light"/>
                          <a:cs typeface="Calibri Light"/>
                        </a:rPr>
                        <a:t>Life Coach</a:t>
                      </a:r>
                      <a:r>
                        <a:rPr sz="700" b="0" spc="-5">
                          <a:latin typeface="Calibri Light"/>
                          <a:cs typeface="Calibri Light"/>
                        </a:rPr>
                        <a:t>/Department Chairs  </a:t>
                      </a:r>
                      <a:r>
                        <a:rPr sz="700" b="0" spc="-10">
                          <a:latin typeface="Calibri Light"/>
                          <a:cs typeface="Calibri Light"/>
                        </a:rPr>
                        <a:t>Content</a:t>
                      </a:r>
                      <a:r>
                        <a:rPr sz="700" b="0" spc="-15">
                          <a:latin typeface="Calibri Light"/>
                          <a:cs typeface="Calibri Light"/>
                        </a:rPr>
                        <a:t> </a:t>
                      </a:r>
                      <a:r>
                        <a:rPr sz="700" b="0" spc="-5">
                          <a:latin typeface="Calibri Light"/>
                          <a:cs typeface="Calibri Light"/>
                        </a:rPr>
                        <a:t>Administrator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DMAC</a:t>
                      </a:r>
                      <a:r>
                        <a:rPr sz="700" b="0" spc="-10">
                          <a:latin typeface="Calibri Light"/>
                          <a:cs typeface="Calibri Light"/>
                        </a:rPr>
                        <a:t> </a:t>
                      </a:r>
                      <a:r>
                        <a:rPr sz="700" b="0" spc="-5">
                          <a:latin typeface="Calibri Light"/>
                          <a:cs typeface="Calibri Light"/>
                        </a:rPr>
                        <a:t>Access/Reports</a:t>
                      </a:r>
                      <a:endParaRPr sz="700">
                        <a:latin typeface="Calibri Light"/>
                        <a:cs typeface="Calibri Light"/>
                      </a:endParaRPr>
                    </a:p>
                    <a:p>
                      <a:pPr marL="17780" marR="421640">
                        <a:lnSpc>
                          <a:spcPct val="112900"/>
                        </a:lnSpc>
                      </a:pPr>
                      <a:r>
                        <a:rPr sz="700" b="0" spc="-10">
                          <a:latin typeface="Calibri Light"/>
                          <a:cs typeface="Calibri Light"/>
                        </a:rPr>
                        <a:t>TELPAS Data </a:t>
                      </a:r>
                      <a:r>
                        <a:rPr sz="700" b="0" spc="-5">
                          <a:latin typeface="Calibri Light"/>
                          <a:cs typeface="Calibri Light"/>
                        </a:rPr>
                        <a:t>- </a:t>
                      </a:r>
                      <a:r>
                        <a:rPr lang="en-US" sz="700" b="0" spc="-10">
                          <a:latin typeface="Calibri Light"/>
                          <a:cs typeface="Calibri Light"/>
                        </a:rPr>
                        <a:t>2025  </a:t>
                      </a:r>
                      <a:r>
                        <a:rPr sz="700" b="0" spc="-5">
                          <a:latin typeface="Calibri Light"/>
                          <a:cs typeface="Calibri Light"/>
                        </a:rPr>
                        <a:t>STAAR </a:t>
                      </a:r>
                      <a:r>
                        <a:rPr sz="700" b="0" spc="-10">
                          <a:latin typeface="Calibri Light"/>
                          <a:cs typeface="Calibri Light"/>
                        </a:rPr>
                        <a:t>Data </a:t>
                      </a:r>
                      <a:r>
                        <a:rPr lang="en-US" sz="700" b="0" spc="-5">
                          <a:latin typeface="Calibri Light"/>
                          <a:cs typeface="Calibri Light"/>
                        </a:rPr>
                        <a:t>–</a:t>
                      </a:r>
                      <a:r>
                        <a:rPr sz="700" b="0" spc="-45">
                          <a:latin typeface="Calibri Light"/>
                          <a:cs typeface="Calibri Light"/>
                        </a:rPr>
                        <a:t> </a:t>
                      </a:r>
                      <a:r>
                        <a:rPr lang="es-MX" sz="700" b="0" spc="-10">
                          <a:latin typeface="Calibri Light"/>
                          <a:cs typeface="Calibri Light"/>
                        </a:rPr>
                        <a:t>2025</a:t>
                      </a:r>
                      <a:r>
                        <a:rPr lang="en-US" sz="700" b="0" spc="-10">
                          <a:latin typeface="Calibri Light"/>
                          <a:cs typeface="Calibri Light"/>
                        </a:rPr>
                        <a:t> and  2025</a:t>
                      </a:r>
                      <a:endParaRPr sz="700">
                        <a:latin typeface="Calibri Light"/>
                        <a:cs typeface="Calibri Light"/>
                      </a:endParaRPr>
                    </a:p>
                    <a:p>
                      <a:pPr marL="17780" marR="316230">
                        <a:lnSpc>
                          <a:spcPct val="112900"/>
                        </a:lnSpc>
                      </a:pPr>
                      <a:r>
                        <a:rPr sz="700" b="0" spc="-10">
                          <a:latin typeface="Calibri Light"/>
                          <a:cs typeface="Calibri Light"/>
                        </a:rPr>
                        <a:t>Mini-Assessment Data  </a:t>
                      </a:r>
                      <a:r>
                        <a:rPr sz="700" b="0" spc="-5">
                          <a:latin typeface="Calibri Light"/>
                          <a:cs typeface="Calibri Light"/>
                        </a:rPr>
                        <a:t>Benchmark</a:t>
                      </a:r>
                      <a:r>
                        <a:rPr sz="700" b="0" spc="-10">
                          <a:latin typeface="Calibri Light"/>
                          <a:cs typeface="Calibri Light"/>
                        </a:rPr>
                        <a:t> Data</a:t>
                      </a:r>
                      <a:endParaRPr sz="700">
                        <a:latin typeface="Calibri Light"/>
                        <a:cs typeface="Calibri Light"/>
                      </a:endParaRPr>
                    </a:p>
                    <a:p>
                      <a:pPr marL="17780">
                        <a:lnSpc>
                          <a:spcPct val="100000"/>
                        </a:lnSpc>
                        <a:spcBef>
                          <a:spcPts val="110"/>
                        </a:spcBef>
                      </a:pPr>
                      <a:r>
                        <a:rPr sz="700" b="0" spc="-10">
                          <a:latin typeface="Calibri Light"/>
                          <a:cs typeface="Calibri Light"/>
                        </a:rPr>
                        <a:t>Google Classroom</a:t>
                      </a:r>
                      <a:r>
                        <a:rPr sz="700" b="0">
                          <a:latin typeface="Calibri Light"/>
                          <a:cs typeface="Calibri Light"/>
                        </a:rPr>
                        <a:t> </a:t>
                      </a:r>
                      <a:endParaRPr lang="en-US" sz="700" b="0" spc="-5">
                        <a:latin typeface="Calibri Light"/>
                        <a:cs typeface="Calibri Light"/>
                      </a:endParaRPr>
                    </a:p>
                    <a:p>
                      <a:pPr marL="17780">
                        <a:lnSpc>
                          <a:spcPct val="100000"/>
                        </a:lnSpc>
                        <a:spcBef>
                          <a:spcPts val="110"/>
                        </a:spcBef>
                      </a:pPr>
                      <a:r>
                        <a:rPr lang="en-US" sz="700" b="0" spc="-5">
                          <a:latin typeface="Calibri Light"/>
                          <a:cs typeface="Calibri Light"/>
                        </a:rPr>
                        <a:t>SIOP Lesson Plans</a:t>
                      </a:r>
                    </a:p>
                    <a:p>
                      <a:pPr marL="17780">
                        <a:lnSpc>
                          <a:spcPct val="100000"/>
                        </a:lnSpc>
                        <a:spcBef>
                          <a:spcPts val="110"/>
                        </a:spcBef>
                      </a:pPr>
                      <a:r>
                        <a:rPr lang="en-US" sz="700" b="0" spc="-5">
                          <a:latin typeface="Calibri Light"/>
                          <a:cs typeface="Calibri Light"/>
                        </a:rPr>
                        <a:t>Common Instruction Framework </a:t>
                      </a:r>
                    </a:p>
                    <a:p>
                      <a:pPr marL="17780">
                        <a:lnSpc>
                          <a:spcPct val="100000"/>
                        </a:lnSpc>
                        <a:spcBef>
                          <a:spcPts val="110"/>
                        </a:spcBef>
                      </a:pPr>
                      <a:r>
                        <a:rPr lang="en-US" sz="700" b="0" spc="-5">
                          <a:latin typeface="Calibri Light"/>
                          <a:cs typeface="Calibri Light"/>
                        </a:rPr>
                        <a:t>60/30 Instructional Framework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5">
                          <a:latin typeface="Calibri Light"/>
                          <a:cs typeface="Calibri Light"/>
                        </a:rPr>
                        <a:t>October</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p>
                      <a:pPr marL="17780" marR="290830">
                        <a:lnSpc>
                          <a:spcPct val="112900"/>
                        </a:lnSpc>
                      </a:pPr>
                      <a:r>
                        <a:rPr lang="en-US" sz="700" b="0" spc="-10">
                          <a:latin typeface="Calibri Light"/>
                          <a:cs typeface="Calibri Light"/>
                        </a:rPr>
                        <a:t>through  June</a:t>
                      </a:r>
                      <a:r>
                        <a:rPr lang="en-US" sz="700" b="0" spc="-6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Literacy </a:t>
                      </a:r>
                      <a:r>
                        <a:rPr sz="700" b="0" spc="-10">
                          <a:latin typeface="Calibri Light"/>
                          <a:cs typeface="Calibri Light"/>
                        </a:rPr>
                        <a:t>Plan</a:t>
                      </a:r>
                      <a:endParaRPr sz="700">
                        <a:latin typeface="Calibri Light"/>
                        <a:cs typeface="Calibri Light"/>
                      </a:endParaRPr>
                    </a:p>
                    <a:p>
                      <a:pPr marL="17780">
                        <a:lnSpc>
                          <a:spcPct val="100000"/>
                        </a:lnSpc>
                        <a:spcBef>
                          <a:spcPts val="110"/>
                        </a:spcBef>
                      </a:pPr>
                      <a:r>
                        <a:rPr sz="700" b="0" spc="-10">
                          <a:latin typeface="Calibri Light"/>
                          <a:cs typeface="Calibri Light"/>
                        </a:rPr>
                        <a:t>CLC Agendas/Attendance</a:t>
                      </a:r>
                      <a:endParaRPr sz="700">
                        <a:latin typeface="Calibri Light"/>
                        <a:cs typeface="Calibri Light"/>
                      </a:endParaRPr>
                    </a:p>
                    <a:p>
                      <a:pPr marL="17780" marR="434975">
                        <a:lnSpc>
                          <a:spcPct val="112900"/>
                        </a:lnSpc>
                      </a:pPr>
                      <a:r>
                        <a:rPr sz="700" b="0" spc="-5">
                          <a:latin typeface="Calibri Light"/>
                          <a:cs typeface="Calibri Light"/>
                        </a:rPr>
                        <a:t>Review </a:t>
                      </a:r>
                      <a:r>
                        <a:rPr sz="700" b="0" spc="-10">
                          <a:latin typeface="Calibri Light"/>
                          <a:cs typeface="Calibri Light"/>
                        </a:rPr>
                        <a:t>Session Agendas/Findings  Classroom </a:t>
                      </a:r>
                      <a:r>
                        <a:rPr sz="700" b="0" spc="-5">
                          <a:latin typeface="Calibri Light"/>
                          <a:cs typeface="Calibri Light"/>
                        </a:rPr>
                        <a:t>Observations  Walkthrough Documentation  </a:t>
                      </a:r>
                      <a:r>
                        <a:rPr sz="700" b="0" spc="-10">
                          <a:latin typeface="Calibri Light"/>
                          <a:cs typeface="Calibri Light"/>
                        </a:rPr>
                        <a:t>Use </a:t>
                      </a:r>
                      <a:r>
                        <a:rPr sz="700" b="0" spc="-5">
                          <a:latin typeface="Calibri Light"/>
                          <a:cs typeface="Calibri Light"/>
                        </a:rPr>
                        <a:t>of AVID</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Gains:  </a:t>
                      </a:r>
                      <a:r>
                        <a:rPr sz="700" b="0" spc="-5">
                          <a:latin typeface="Calibri Light"/>
                          <a:cs typeface="Calibri Light"/>
                        </a:rPr>
                        <a:t>Local</a:t>
                      </a:r>
                      <a:r>
                        <a:rPr sz="700" b="0" spc="-25">
                          <a:latin typeface="Calibri Light"/>
                          <a:cs typeface="Calibri Light"/>
                        </a:rPr>
                        <a:t> </a:t>
                      </a:r>
                      <a:r>
                        <a:rPr sz="700" b="0" spc="-10">
                          <a:latin typeface="Calibri Light"/>
                          <a:cs typeface="Calibri Light"/>
                        </a:rPr>
                        <a:t>Assessments</a:t>
                      </a:r>
                      <a:endParaRPr sz="700">
                        <a:latin typeface="Calibri Light"/>
                        <a:cs typeface="Calibri Light"/>
                      </a:endParaRPr>
                    </a:p>
                    <a:p>
                      <a:pPr marL="17780" marR="136525">
                        <a:lnSpc>
                          <a:spcPct val="11290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  Gains:  Class</a:t>
                      </a:r>
                      <a:r>
                        <a:rPr sz="700" b="0" spc="-50">
                          <a:latin typeface="Calibri Light"/>
                          <a:cs typeface="Calibri Light"/>
                        </a:rPr>
                        <a:t> </a:t>
                      </a:r>
                      <a:r>
                        <a:rPr sz="700" b="0" spc="-5">
                          <a:latin typeface="Calibri Light"/>
                          <a:cs typeface="Calibri Light"/>
                        </a:rPr>
                        <a:t>Performance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a:latin typeface="Calibri Light"/>
                          <a:cs typeface="Calibri Light"/>
                        </a:rPr>
                        <a:t>*Formative:</a:t>
                      </a:r>
                      <a:endParaRPr sz="700">
                        <a:latin typeface="Calibri Light"/>
                        <a:cs typeface="Calibri Light"/>
                      </a:endParaRPr>
                    </a:p>
                    <a:p>
                      <a:pPr marL="17780" marR="67945">
                        <a:lnSpc>
                          <a:spcPct val="112900"/>
                        </a:lnSpc>
                      </a:pPr>
                      <a:r>
                        <a:rPr sz="700" b="0" spc="-5">
                          <a:latin typeface="Calibri Light"/>
                          <a:cs typeface="Calibri Light"/>
                        </a:rPr>
                        <a:t>Checks for  </a:t>
                      </a:r>
                      <a:r>
                        <a:rPr sz="700" b="0" spc="-10">
                          <a:latin typeface="Calibri Light"/>
                          <a:cs typeface="Calibri Light"/>
                        </a:rPr>
                        <a:t>Understanding  Assignment </a:t>
                      </a:r>
                      <a:r>
                        <a:rPr sz="700" b="0" spc="-5">
                          <a:latin typeface="Calibri Light"/>
                          <a:cs typeface="Calibri Light"/>
                        </a:rPr>
                        <a:t>Grades  </a:t>
                      </a:r>
                      <a:r>
                        <a:rPr sz="700" b="0" spc="-5" err="1">
                          <a:latin typeface="Calibri Light"/>
                          <a:cs typeface="Calibri Light"/>
                        </a:rPr>
                        <a:t>Grades</a:t>
                      </a:r>
                      <a:r>
                        <a:rPr sz="700" b="0" spc="-5">
                          <a:latin typeface="Calibri Light"/>
                          <a:cs typeface="Calibri Light"/>
                        </a:rPr>
                        <a:t> </a:t>
                      </a:r>
                      <a:r>
                        <a:rPr sz="700" b="0">
                          <a:latin typeface="Calibri Light"/>
                          <a:cs typeface="Calibri Light"/>
                        </a:rPr>
                        <a:t>*Summative:  </a:t>
                      </a:r>
                      <a:r>
                        <a:rPr sz="700" b="0" spc="-5">
                          <a:latin typeface="Calibri Light"/>
                          <a:cs typeface="Calibri Light"/>
                        </a:rPr>
                        <a:t>Weekly </a:t>
                      </a:r>
                      <a:r>
                        <a:rPr sz="700" b="0" spc="-10">
                          <a:latin typeface="Calibri Light"/>
                          <a:cs typeface="Calibri Light"/>
                        </a:rPr>
                        <a:t>Assessments  </a:t>
                      </a:r>
                      <a:r>
                        <a:rPr sz="700" b="0" spc="-5">
                          <a:latin typeface="Calibri Light"/>
                          <a:cs typeface="Calibri Light"/>
                        </a:rPr>
                        <a:t>CBAs</a:t>
                      </a:r>
                      <a:endParaRPr sz="700">
                        <a:latin typeface="Calibri Light"/>
                        <a:cs typeface="Calibri Light"/>
                      </a:endParaRPr>
                    </a:p>
                    <a:p>
                      <a:pPr marL="17780">
                        <a:lnSpc>
                          <a:spcPct val="100000"/>
                        </a:lnSpc>
                        <a:spcBef>
                          <a:spcPts val="110"/>
                        </a:spcBef>
                      </a:pPr>
                      <a:r>
                        <a:rPr sz="700" b="0" spc="-5">
                          <a:latin typeface="Calibri Light"/>
                          <a:cs typeface="Calibri Light"/>
                        </a:rPr>
                        <a:t>Benchmarks</a:t>
                      </a:r>
                      <a:r>
                        <a:rPr sz="700" b="0" spc="114">
                          <a:latin typeface="Calibri Light"/>
                          <a:cs typeface="Calibri Light"/>
                        </a:rPr>
                        <a:t> </a:t>
                      </a:r>
                      <a:r>
                        <a:rPr sz="700" b="0" spc="-5">
                          <a:latin typeface="Calibri Light"/>
                          <a:cs typeface="Calibri Light"/>
                        </a:rPr>
                        <a:t>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Title I - 8: Teacher</a:t>
                      </a:r>
                      <a:r>
                        <a:rPr sz="700" b="0" spc="-15">
                          <a:latin typeface="Calibri Light"/>
                          <a:cs typeface="Calibri Light"/>
                        </a:rPr>
                        <a:t> </a:t>
                      </a:r>
                      <a:r>
                        <a:rPr sz="700" b="0" spc="-5">
                          <a:latin typeface="Calibri Light"/>
                          <a:cs typeface="Calibri Light"/>
                        </a:rPr>
                        <a:t>Decision-Making</a:t>
                      </a:r>
                      <a:endParaRPr sz="700">
                        <a:latin typeface="Calibri Light"/>
                        <a:cs typeface="Calibri Light"/>
                      </a:endParaRPr>
                    </a:p>
                    <a:p>
                      <a:pPr marL="17780">
                        <a:lnSpc>
                          <a:spcPct val="100000"/>
                        </a:lnSpc>
                        <a:spcBef>
                          <a:spcPts val="110"/>
                        </a:spcBef>
                      </a:pPr>
                      <a:r>
                        <a:rPr sz="700" b="0" spc="-5">
                          <a:latin typeface="Calibri Light"/>
                          <a:cs typeface="Calibri Light"/>
                        </a:rPr>
                        <a:t>Regarding</a:t>
                      </a:r>
                      <a:r>
                        <a:rPr sz="700" b="0" spc="-10">
                          <a:latin typeface="Calibri Light"/>
                          <a:cs typeface="Calibri Light"/>
                        </a:rPr>
                        <a:t> Assessments</a:t>
                      </a:r>
                      <a:endParaRPr sz="700">
                        <a:latin typeface="Calibri Light"/>
                        <a:cs typeface="Calibri Light"/>
                      </a:endParaRPr>
                    </a:p>
                    <a:p>
                      <a:pPr marL="17780" marR="90170">
                        <a:lnSpc>
                          <a:spcPct val="112900"/>
                        </a:lnSpc>
                        <a:tabLst>
                          <a:tab pos="1431290" algn="l"/>
                        </a:tabLst>
                      </a:pPr>
                      <a:r>
                        <a:rPr sz="700" b="0" spc="-5">
                          <a:latin typeface="Calibri Light"/>
                          <a:cs typeface="Calibri Light"/>
                        </a:rPr>
                        <a:t>a. Required: Include teachers in </a:t>
                      </a:r>
                      <a:r>
                        <a:rPr sz="700" b="0" spc="-10">
                          <a:latin typeface="Calibri Light"/>
                          <a:cs typeface="Calibri Light"/>
                        </a:rPr>
                        <a:t>the  </a:t>
                      </a:r>
                      <a:r>
                        <a:rPr sz="700" b="0" spc="-5">
                          <a:latin typeface="Calibri Light"/>
                          <a:cs typeface="Calibri Light"/>
                        </a:rPr>
                        <a:t>decisions </a:t>
                      </a:r>
                      <a:r>
                        <a:rPr sz="700" b="0" spc="-10">
                          <a:latin typeface="Calibri Light"/>
                          <a:cs typeface="Calibri Light"/>
                        </a:rPr>
                        <a:t>and </a:t>
                      </a:r>
                      <a:r>
                        <a:rPr sz="700" b="0" spc="-5">
                          <a:latin typeface="Calibri Light"/>
                          <a:cs typeface="Calibri Light"/>
                        </a:rPr>
                        <a:t>planning regarding </a:t>
                      </a:r>
                      <a:r>
                        <a:rPr sz="700" b="0" spc="-10">
                          <a:latin typeface="Calibri Light"/>
                          <a:cs typeface="Calibri Light"/>
                        </a:rPr>
                        <a:t>use </a:t>
                      </a:r>
                      <a:r>
                        <a:rPr sz="700" b="0" spc="-5">
                          <a:latin typeface="Calibri Light"/>
                          <a:cs typeface="Calibri Light"/>
                        </a:rPr>
                        <a:t>of  a</a:t>
                      </a:r>
                      <a:r>
                        <a:rPr sz="700" b="0" spc="-10">
                          <a:latin typeface="Calibri Light"/>
                          <a:cs typeface="Calibri Light"/>
                        </a:rPr>
                        <a:t>ss</a:t>
                      </a:r>
                      <a:r>
                        <a:rPr sz="700" b="0">
                          <a:latin typeface="Calibri Light"/>
                          <a:cs typeface="Calibri Light"/>
                        </a:rPr>
                        <a:t>e</a:t>
                      </a:r>
                      <a:r>
                        <a:rPr sz="700" b="0" spc="-10">
                          <a:latin typeface="Calibri Light"/>
                          <a:cs typeface="Calibri Light"/>
                        </a:rPr>
                        <a:t>ss</a:t>
                      </a:r>
                      <a:r>
                        <a:rPr sz="700" b="0">
                          <a:latin typeface="Calibri Light"/>
                          <a:cs typeface="Calibri Light"/>
                        </a:rPr>
                        <a:t>me</a:t>
                      </a:r>
                      <a:r>
                        <a:rPr sz="700" b="0" spc="-5">
                          <a:latin typeface="Calibri Light"/>
                          <a:cs typeface="Calibri Light"/>
                        </a:rPr>
                        <a:t>nt</a:t>
                      </a:r>
                      <a:r>
                        <a:rPr sz="700" b="0" spc="-10">
                          <a:latin typeface="Calibri Light"/>
                          <a:cs typeface="Calibri Light"/>
                        </a:rPr>
                        <a:t>s</a:t>
                      </a:r>
                      <a:r>
                        <a:rPr sz="700" b="0">
                          <a:latin typeface="Calibri Light"/>
                          <a:cs typeface="Calibri Light"/>
                        </a:rPr>
                        <a:t>.	c.</a:t>
                      </a:r>
                      <a:endParaRPr sz="700">
                        <a:latin typeface="Calibri Light"/>
                        <a:cs typeface="Calibri Light"/>
                      </a:endParaRPr>
                    </a:p>
                    <a:p>
                      <a:pPr marL="17780" marR="11430">
                        <a:lnSpc>
                          <a:spcPct val="112900"/>
                        </a:lnSpc>
                      </a:pPr>
                      <a:r>
                        <a:rPr sz="700" b="0" spc="-10">
                          <a:latin typeface="Calibri Light"/>
                          <a:cs typeface="Calibri Light"/>
                        </a:rPr>
                        <a:t>Best </a:t>
                      </a:r>
                      <a:r>
                        <a:rPr sz="700" b="0" spc="-5">
                          <a:latin typeface="Calibri Light"/>
                          <a:cs typeface="Calibri Light"/>
                        </a:rPr>
                        <a:t>practice: Provide </a:t>
                      </a:r>
                      <a:r>
                        <a:rPr sz="700" b="0" spc="-10">
                          <a:latin typeface="Calibri Light"/>
                          <a:cs typeface="Calibri Light"/>
                        </a:rPr>
                        <a:t>professional  </a:t>
                      </a:r>
                      <a:r>
                        <a:rPr sz="700" b="0" spc="-5">
                          <a:latin typeface="Calibri Light"/>
                          <a:cs typeface="Calibri Light"/>
                        </a:rPr>
                        <a:t>development on </a:t>
                      </a:r>
                      <a:r>
                        <a:rPr sz="700" b="0" spc="-10">
                          <a:latin typeface="Calibri Light"/>
                          <a:cs typeface="Calibri Light"/>
                        </a:rPr>
                        <a:t>using data </a:t>
                      </a:r>
                      <a:r>
                        <a:rPr sz="700" b="0" spc="-5">
                          <a:latin typeface="Calibri Light"/>
                          <a:cs typeface="Calibri Light"/>
                        </a:rPr>
                        <a:t>to make  instructional </a:t>
                      </a:r>
                      <a:r>
                        <a:rPr sz="700" b="0" spc="-10">
                          <a:latin typeface="Calibri Light"/>
                          <a:cs typeface="Calibri Light"/>
                        </a:rPr>
                        <a:t>decisions, </a:t>
                      </a:r>
                      <a:r>
                        <a:rPr sz="700" b="0" spc="-5">
                          <a:latin typeface="Calibri Light"/>
                          <a:cs typeface="Calibri Light"/>
                        </a:rPr>
                        <a:t>improve curriculum,  </a:t>
                      </a:r>
                      <a:r>
                        <a:rPr sz="700" b="0" spc="-10">
                          <a:latin typeface="Calibri Light"/>
                          <a:cs typeface="Calibri Light"/>
                        </a:rPr>
                        <a:t>and design</a:t>
                      </a:r>
                      <a:r>
                        <a:rPr sz="700" b="0" spc="-5">
                          <a:latin typeface="Calibri Light"/>
                          <a:cs typeface="Calibri Light"/>
                        </a:rPr>
                        <a:t> </a:t>
                      </a:r>
                      <a:r>
                        <a:rPr sz="700" b="0" spc="-10">
                          <a:latin typeface="Calibri Light"/>
                          <a:cs typeface="Calibri Light"/>
                        </a:rPr>
                        <a:t>assignments.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402">
                <a:tc gridSpan="8">
                  <a:txBody>
                    <a:bodyPr/>
                    <a:lstStyle/>
                    <a:p>
                      <a:pPr marL="17780">
                        <a:lnSpc>
                          <a:spcPts val="810"/>
                        </a:lnSpc>
                      </a:pPr>
                      <a:r>
                        <a:rPr sz="700" b="0" spc="-5">
                          <a:latin typeface="Calibri Light"/>
                          <a:cs typeface="Calibri Light"/>
                        </a:rPr>
                        <a:t>A literacy committee will be </a:t>
                      </a:r>
                      <a:r>
                        <a:rPr sz="700" b="0" spc="-10">
                          <a:latin typeface="Calibri Light"/>
                          <a:cs typeface="Calibri Light"/>
                        </a:rPr>
                        <a:t>assembled </a:t>
                      </a:r>
                      <a:r>
                        <a:rPr sz="700" b="0" spc="-5">
                          <a:latin typeface="Calibri Light"/>
                          <a:cs typeface="Calibri Light"/>
                        </a:rPr>
                        <a:t>to for program implementation </a:t>
                      </a:r>
                      <a:r>
                        <a:rPr sz="700" b="0" spc="-10">
                          <a:latin typeface="Calibri Light"/>
                          <a:cs typeface="Calibri Light"/>
                        </a:rPr>
                        <a:t>and</a:t>
                      </a:r>
                      <a:r>
                        <a:rPr sz="700" b="0" spc="20">
                          <a:latin typeface="Calibri Light"/>
                          <a:cs typeface="Calibri Light"/>
                        </a:rPr>
                        <a:t> </a:t>
                      </a:r>
                      <a:r>
                        <a:rPr sz="700" b="0" spc="-5">
                          <a:latin typeface="Calibri Light"/>
                          <a:cs typeface="Calibri Light"/>
                        </a:rPr>
                        <a:t>development.</a:t>
                      </a:r>
                      <a:endParaRPr sz="700">
                        <a:latin typeface="Calibri Light"/>
                        <a:cs typeface="Calibri Light"/>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89">
                <a:tc gridSpan="8">
                  <a:txBody>
                    <a:bodyPr/>
                    <a:lstStyle/>
                    <a:p>
                      <a:pPr marL="17780">
                        <a:lnSpc>
                          <a:spcPct val="100000"/>
                        </a:lnSpc>
                        <a:spcBef>
                          <a:spcPts val="5"/>
                        </a:spcBef>
                      </a:pPr>
                      <a:r>
                        <a:rPr sz="700" b="0" spc="-5">
                          <a:latin typeface="Calibri Light"/>
                          <a:cs typeface="Calibri Light"/>
                        </a:rPr>
                        <a:t>Teachers will analyze </a:t>
                      </a:r>
                      <a:r>
                        <a:rPr sz="700" b="0" spc="-10">
                          <a:latin typeface="Calibri Light"/>
                          <a:cs typeface="Calibri Light"/>
                        </a:rPr>
                        <a:t>data </a:t>
                      </a:r>
                      <a:r>
                        <a:rPr sz="700" b="0" spc="-5">
                          <a:latin typeface="Calibri Light"/>
                          <a:cs typeface="Calibri Light"/>
                        </a:rPr>
                        <a:t>from </a:t>
                      </a:r>
                      <a:r>
                        <a:rPr sz="700" b="0" spc="-10">
                          <a:latin typeface="Calibri Light"/>
                          <a:cs typeface="Calibri Light"/>
                        </a:rPr>
                        <a:t>TELPAS </a:t>
                      </a:r>
                      <a:r>
                        <a:rPr lang="en-US" sz="700" b="0" spc="-10">
                          <a:latin typeface="Calibri Light"/>
                          <a:cs typeface="Calibri Light"/>
                        </a:rPr>
                        <a:t>2025</a:t>
                      </a:r>
                      <a:r>
                        <a:rPr sz="700" b="0" spc="-10">
                          <a:latin typeface="Calibri Light"/>
                          <a:cs typeface="Calibri Light"/>
                        </a:rPr>
                        <a:t>, </a:t>
                      </a:r>
                      <a:r>
                        <a:rPr sz="700" b="0" spc="-5">
                          <a:latin typeface="Calibri Light"/>
                          <a:cs typeface="Calibri Light"/>
                        </a:rPr>
                        <a:t>STAAR </a:t>
                      </a:r>
                      <a:r>
                        <a:rPr lang="es-MX" sz="700" b="0" spc="-10">
                          <a:latin typeface="Calibri Light"/>
                          <a:cs typeface="Calibri Light"/>
                        </a:rPr>
                        <a:t>2025</a:t>
                      </a:r>
                      <a:r>
                        <a:rPr lang="en-US" sz="700" b="0" spc="-10">
                          <a:latin typeface="Calibri Light"/>
                          <a:cs typeface="Calibri Light"/>
                        </a:rPr>
                        <a:t> </a:t>
                      </a:r>
                      <a:r>
                        <a:rPr sz="700" b="0" spc="-5">
                          <a:latin typeface="Calibri Light"/>
                          <a:cs typeface="Calibri Light"/>
                        </a:rPr>
                        <a:t>to identify areas of concern; teachers will </a:t>
                      </a:r>
                      <a:r>
                        <a:rPr sz="700" b="0" spc="-10">
                          <a:latin typeface="Calibri Light"/>
                          <a:cs typeface="Calibri Light"/>
                        </a:rPr>
                        <a:t>use mini-assessment and </a:t>
                      </a:r>
                      <a:r>
                        <a:rPr sz="700" b="0" spc="-5">
                          <a:latin typeface="Calibri Light"/>
                          <a:cs typeface="Calibri Light"/>
                        </a:rPr>
                        <a:t>benchmark </a:t>
                      </a:r>
                      <a:r>
                        <a:rPr sz="700" b="0" spc="-10">
                          <a:latin typeface="Calibri Light"/>
                          <a:cs typeface="Calibri Light"/>
                        </a:rPr>
                        <a:t>data (</a:t>
                      </a:r>
                      <a:r>
                        <a:rPr lang="en-US" sz="700" b="0" spc="-10">
                          <a:latin typeface="Calibri Light"/>
                          <a:cs typeface="Calibri Light"/>
                        </a:rPr>
                        <a:t>2025</a:t>
                      </a:r>
                      <a:r>
                        <a:rPr sz="700" b="0" spc="-10">
                          <a:latin typeface="Calibri Light"/>
                          <a:cs typeface="Calibri Light"/>
                        </a:rPr>
                        <a:t>) </a:t>
                      </a:r>
                      <a:r>
                        <a:rPr sz="700" b="0" spc="-5">
                          <a:latin typeface="Calibri Light"/>
                          <a:cs typeface="Calibri Light"/>
                        </a:rPr>
                        <a:t>to drive instructional practice in</a:t>
                      </a:r>
                      <a:r>
                        <a:rPr sz="700" b="0" spc="65">
                          <a:latin typeface="Calibri Light"/>
                          <a:cs typeface="Calibri Light"/>
                        </a:rPr>
                        <a:t> </a:t>
                      </a:r>
                      <a:r>
                        <a:rPr sz="700" b="0" spc="-5">
                          <a:latin typeface="Calibri Light"/>
                          <a:cs typeface="Calibri Light"/>
                        </a:rPr>
                        <a:t>writing.</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96">
                <a:tc gridSpan="8">
                  <a:txBody>
                    <a:bodyPr/>
                    <a:lstStyle/>
                    <a:p>
                      <a:pPr marL="17780">
                        <a:lnSpc>
                          <a:spcPct val="100000"/>
                        </a:lnSpc>
                        <a:spcBef>
                          <a:spcPts val="5"/>
                        </a:spcBef>
                      </a:pPr>
                      <a:r>
                        <a:rPr sz="700" b="0" spc="-10">
                          <a:latin typeface="Calibri Light"/>
                          <a:cs typeface="Calibri Light"/>
                        </a:rPr>
                        <a:t>The </a:t>
                      </a:r>
                      <a:r>
                        <a:rPr sz="700" b="0" spc="-5">
                          <a:latin typeface="Calibri Light"/>
                          <a:cs typeface="Calibri Light"/>
                        </a:rPr>
                        <a:t>campus will conduct a review </a:t>
                      </a:r>
                      <a:r>
                        <a:rPr sz="700" b="0" spc="-10">
                          <a:latin typeface="Calibri Light"/>
                          <a:cs typeface="Calibri Light"/>
                        </a:rPr>
                        <a:t>session </a:t>
                      </a:r>
                      <a:r>
                        <a:rPr sz="700" b="0" spc="-5">
                          <a:latin typeface="Calibri Light"/>
                          <a:cs typeface="Calibri Light"/>
                        </a:rPr>
                        <a:t>bi-weekly </a:t>
                      </a:r>
                      <a:r>
                        <a:rPr sz="700" b="0" spc="-10">
                          <a:latin typeface="Calibri Light"/>
                          <a:cs typeface="Calibri Light"/>
                        </a:rPr>
                        <a:t>and </a:t>
                      </a:r>
                      <a:r>
                        <a:rPr sz="700" b="0" spc="-5">
                          <a:latin typeface="Calibri Light"/>
                          <a:cs typeface="Calibri Light"/>
                        </a:rPr>
                        <a:t>at </a:t>
                      </a:r>
                      <a:r>
                        <a:rPr sz="700" b="0" spc="-10">
                          <a:latin typeface="Calibri Light"/>
                          <a:cs typeface="Calibri Light"/>
                        </a:rPr>
                        <a:t>the </a:t>
                      </a:r>
                      <a:r>
                        <a:rPr sz="700" b="0" spc="-5">
                          <a:latin typeface="Calibri Light"/>
                          <a:cs typeface="Calibri Light"/>
                        </a:rPr>
                        <a:t>end of </a:t>
                      </a:r>
                      <a:r>
                        <a:rPr sz="700" b="0" spc="-10">
                          <a:latin typeface="Calibri Light"/>
                          <a:cs typeface="Calibri Light"/>
                        </a:rPr>
                        <a:t>the </a:t>
                      </a:r>
                      <a:r>
                        <a:rPr sz="700" b="0" spc="-5">
                          <a:latin typeface="Calibri Light"/>
                          <a:cs typeface="Calibri Light"/>
                        </a:rPr>
                        <a:t>Six Weeks to identify areas of concern in: written </a:t>
                      </a:r>
                      <a:r>
                        <a:rPr sz="700" b="0" spc="-10">
                          <a:latin typeface="Calibri Light"/>
                          <a:cs typeface="Calibri Light"/>
                        </a:rPr>
                        <a:t>composition; </a:t>
                      </a:r>
                      <a:r>
                        <a:rPr sz="700" b="0" spc="-5">
                          <a:latin typeface="Calibri Light"/>
                          <a:cs typeface="Calibri Light"/>
                        </a:rPr>
                        <a:t>revising;</a:t>
                      </a:r>
                      <a:r>
                        <a:rPr sz="700" b="0" spc="35">
                          <a:latin typeface="Calibri Light"/>
                          <a:cs typeface="Calibri Light"/>
                        </a:rPr>
                        <a:t> </a:t>
                      </a:r>
                      <a:r>
                        <a:rPr sz="700" b="0" spc="-5">
                          <a:latin typeface="Calibri Light"/>
                          <a:cs typeface="Calibri Light"/>
                        </a:rPr>
                        <a:t>editing.</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0">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7">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062">
                <a:tc>
                  <a:txBody>
                    <a:bodyPr/>
                    <a:lstStyle/>
                    <a:p>
                      <a:pPr marL="17780">
                        <a:lnSpc>
                          <a:spcPct val="100000"/>
                        </a:lnSpc>
                        <a:spcBef>
                          <a:spcPts val="5"/>
                        </a:spcBef>
                      </a:pPr>
                      <a:r>
                        <a:rPr sz="700" b="0" spc="-5">
                          <a:latin typeface="Calibri Light"/>
                          <a:cs typeface="Calibri Light"/>
                        </a:rPr>
                        <a:t>Writing exercises/activities will</a:t>
                      </a:r>
                      <a:r>
                        <a:rPr sz="700" b="0" spc="-50">
                          <a:latin typeface="Calibri Light"/>
                          <a:cs typeface="Calibri Light"/>
                        </a:rPr>
                        <a:t> </a:t>
                      </a:r>
                      <a:r>
                        <a:rPr sz="700" b="0" spc="-5">
                          <a:latin typeface="Calibri Light"/>
                          <a:cs typeface="Calibri Light"/>
                        </a:rPr>
                        <a:t>be</a:t>
                      </a:r>
                      <a:endParaRPr sz="700">
                        <a:latin typeface="Calibri Light"/>
                        <a:cs typeface="Calibri Light"/>
                      </a:endParaRPr>
                    </a:p>
                    <a:p>
                      <a:pPr marL="17780">
                        <a:lnSpc>
                          <a:spcPct val="100000"/>
                        </a:lnSpc>
                        <a:spcBef>
                          <a:spcPts val="110"/>
                        </a:spcBef>
                      </a:pPr>
                      <a:r>
                        <a:rPr sz="700" b="0" spc="-5">
                          <a:latin typeface="Calibri Light"/>
                          <a:cs typeface="Calibri Light"/>
                        </a:rPr>
                        <a:t>implemented </a:t>
                      </a:r>
                      <a:r>
                        <a:rPr sz="700" b="0" spc="-10">
                          <a:latin typeface="Calibri Light"/>
                          <a:cs typeface="Calibri Light"/>
                        </a:rPr>
                        <a:t>across the</a:t>
                      </a:r>
                      <a:r>
                        <a:rPr sz="700" b="0" spc="-5">
                          <a:latin typeface="Calibri Light"/>
                          <a:cs typeface="Calibri Light"/>
                        </a:rPr>
                        <a:t> </a:t>
                      </a:r>
                      <a:r>
                        <a:rPr sz="700" b="0" spc="-10">
                          <a:latin typeface="Calibri Light"/>
                          <a:cs typeface="Calibri Light"/>
                        </a:rPr>
                        <a:t>contents.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Classroom </a:t>
                      </a:r>
                      <a:r>
                        <a:rPr sz="700" b="0" spc="-5">
                          <a:latin typeface="Calibri Light"/>
                          <a:cs typeface="Calibri Light"/>
                        </a:rPr>
                        <a:t>Teachers</a:t>
                      </a:r>
                      <a:endParaRPr sz="700">
                        <a:latin typeface="Calibri Light"/>
                        <a:cs typeface="Calibri Light"/>
                      </a:endParaRPr>
                    </a:p>
                    <a:p>
                      <a:pPr marL="17780" marR="316230">
                        <a:lnSpc>
                          <a:spcPct val="112900"/>
                        </a:lnSpc>
                      </a:pPr>
                      <a:r>
                        <a:rPr sz="700" b="0" spc="-5">
                          <a:latin typeface="Calibri Light"/>
                          <a:cs typeface="Calibri Light"/>
                        </a:rPr>
                        <a:t>AVID Teacher  </a:t>
                      </a:r>
                      <a:r>
                        <a:rPr lang="en-US" sz="700" b="0" spc="-5">
                          <a:latin typeface="Calibri Light"/>
                          <a:cs typeface="Calibri Light"/>
                        </a:rPr>
                        <a:t>Life Coach</a:t>
                      </a:r>
                      <a:r>
                        <a:rPr sz="700" b="0" spc="-5">
                          <a:latin typeface="Calibri Light"/>
                          <a:cs typeface="Calibri Light"/>
                        </a:rPr>
                        <a:t>/Department</a:t>
                      </a:r>
                      <a:r>
                        <a:rPr sz="700" b="0" spc="-75">
                          <a:latin typeface="Calibri Light"/>
                          <a:cs typeface="Calibri Light"/>
                        </a:rPr>
                        <a:t> </a:t>
                      </a:r>
                      <a:r>
                        <a:rPr sz="700" b="0" spc="-5">
                          <a:latin typeface="Calibri Light"/>
                          <a:cs typeface="Calibri Light"/>
                        </a:rPr>
                        <a:t>Chairs  Administrators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Lesson Plans</a:t>
                      </a:r>
                      <a:endParaRPr sz="700">
                        <a:latin typeface="Calibri Light"/>
                        <a:cs typeface="Calibri Light"/>
                      </a:endParaRPr>
                    </a:p>
                    <a:p>
                      <a:pPr marL="17780" marR="112395">
                        <a:lnSpc>
                          <a:spcPct val="112900"/>
                        </a:lnSpc>
                      </a:pPr>
                      <a:r>
                        <a:rPr sz="700" b="0" spc="-5">
                          <a:latin typeface="Calibri Light"/>
                          <a:cs typeface="Calibri Light"/>
                        </a:rPr>
                        <a:t>Writing </a:t>
                      </a:r>
                      <a:r>
                        <a:rPr sz="700" b="0" spc="-10">
                          <a:latin typeface="Calibri Light"/>
                          <a:cs typeface="Calibri Light"/>
                        </a:rPr>
                        <a:t>Prompts </a:t>
                      </a:r>
                      <a:r>
                        <a:rPr sz="700" b="0" spc="-5">
                          <a:latin typeface="Calibri Light"/>
                          <a:cs typeface="Calibri Light"/>
                        </a:rPr>
                        <a:t>by </a:t>
                      </a:r>
                      <a:r>
                        <a:rPr sz="700" b="0" spc="-10">
                          <a:latin typeface="Calibri Light"/>
                          <a:cs typeface="Calibri Light"/>
                        </a:rPr>
                        <a:t>Content  </a:t>
                      </a:r>
                      <a:r>
                        <a:rPr sz="700" b="0" spc="-5">
                          <a:latin typeface="Calibri Light"/>
                          <a:cs typeface="Calibri Light"/>
                        </a:rPr>
                        <a:t>AVID</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Designated Planning</a:t>
                      </a:r>
                      <a:r>
                        <a:rPr sz="700" b="0" spc="-5">
                          <a:latin typeface="Calibri Light"/>
                          <a:cs typeface="Calibri Light"/>
                        </a:rPr>
                        <a:t> Time</a:t>
                      </a:r>
                      <a:endParaRPr lang="en-US" sz="700" b="0" spc="-5">
                        <a:latin typeface="Calibri Light"/>
                        <a:cs typeface="Calibri Light"/>
                      </a:endParaRPr>
                    </a:p>
                    <a:p>
                      <a:pPr marL="17780">
                        <a:lnSpc>
                          <a:spcPct val="100000"/>
                        </a:lnSpc>
                        <a:spcBef>
                          <a:spcPts val="110"/>
                        </a:spcBef>
                      </a:pPr>
                      <a:r>
                        <a:rPr lang="en-US" sz="700" b="0" spc="-5">
                          <a:latin typeface="Calibri Light"/>
                          <a:cs typeface="Calibri Light"/>
                        </a:rPr>
                        <a:t>TELPAS Embedded Writing</a:t>
                      </a:r>
                    </a:p>
                    <a:p>
                      <a:pPr marL="17780">
                        <a:lnSpc>
                          <a:spcPct val="100000"/>
                        </a:lnSpc>
                        <a:spcBef>
                          <a:spcPts val="110"/>
                        </a:spcBef>
                      </a:pPr>
                      <a:r>
                        <a:rPr lang="en-US" sz="700" b="0" spc="-5">
                          <a:latin typeface="Calibri Light"/>
                          <a:cs typeface="Calibri Light"/>
                        </a:rPr>
                        <a:t>Common Instruction Framework</a:t>
                      </a:r>
                    </a:p>
                    <a:p>
                      <a:pPr marL="17780" marR="0" lvl="0" indent="0" defTabSz="914400" eaLnBrk="1" fontAlgn="auto" latinLnBrk="0" hangingPunct="1">
                        <a:lnSpc>
                          <a:spcPct val="100000"/>
                        </a:lnSpc>
                        <a:spcBef>
                          <a:spcPts val="110"/>
                        </a:spcBef>
                        <a:spcAft>
                          <a:spcPts val="0"/>
                        </a:spcAft>
                        <a:buClrTx/>
                        <a:buSzTx/>
                        <a:buFontTx/>
                        <a:buNone/>
                        <a:tabLst/>
                        <a:defRPr/>
                      </a:pPr>
                      <a:r>
                        <a:rPr lang="en-US" sz="700" b="0" spc="-5">
                          <a:latin typeface="Calibri Light"/>
                          <a:cs typeface="Calibri Light"/>
                        </a:rPr>
                        <a:t>60/30 Instructional Framework</a:t>
                      </a:r>
                      <a:endParaRPr lang="en-US" sz="700">
                        <a:latin typeface="Calibri Light"/>
                        <a:cs typeface="Calibri Light"/>
                      </a:endParaRPr>
                    </a:p>
                    <a:p>
                      <a:pPr marL="17780">
                        <a:lnSpc>
                          <a:spcPct val="100000"/>
                        </a:lnSpc>
                        <a:spcBef>
                          <a:spcPts val="110"/>
                        </a:spcBef>
                      </a:pPr>
                      <a:endParaRPr lang="en-US" sz="700" b="0" spc="-5">
                        <a:latin typeface="Calibri Light"/>
                        <a:cs typeface="Calibri Light"/>
                      </a:endParaRPr>
                    </a:p>
                    <a:p>
                      <a:pPr marL="17780">
                        <a:lnSpc>
                          <a:spcPct val="100000"/>
                        </a:lnSpc>
                        <a:spcBef>
                          <a:spcPts val="110"/>
                        </a:spcBef>
                      </a:pP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p>
                      <a:pPr marL="17780" marR="290830">
                        <a:lnSpc>
                          <a:spcPct val="112900"/>
                        </a:lnSpc>
                      </a:pPr>
                      <a:r>
                        <a:rPr lang="en-US" sz="700" b="0" spc="-10">
                          <a:latin typeface="Calibri Light"/>
                          <a:cs typeface="Calibri Light"/>
                        </a:rPr>
                        <a:t>through  June</a:t>
                      </a:r>
                      <a:r>
                        <a:rPr lang="en-US" sz="700" b="0" spc="-6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Lesson Plans/Annotations</a:t>
                      </a:r>
                      <a:endParaRPr sz="700">
                        <a:latin typeface="Calibri Light"/>
                        <a:cs typeface="Calibri Light"/>
                      </a:endParaRPr>
                    </a:p>
                    <a:p>
                      <a:pPr marL="17780">
                        <a:lnSpc>
                          <a:spcPct val="100000"/>
                        </a:lnSpc>
                        <a:spcBef>
                          <a:spcPts val="110"/>
                        </a:spcBef>
                      </a:pPr>
                      <a:r>
                        <a:rPr sz="700" b="0" spc="-10">
                          <a:latin typeface="Calibri Light"/>
                          <a:cs typeface="Calibri Light"/>
                        </a:rPr>
                        <a:t>Student </a:t>
                      </a:r>
                      <a:r>
                        <a:rPr sz="700" b="0" spc="-5">
                          <a:latin typeface="Calibri Light"/>
                          <a:cs typeface="Calibri Light"/>
                        </a:rPr>
                        <a:t>Work</a:t>
                      </a:r>
                      <a:endParaRPr sz="700">
                        <a:latin typeface="Calibri Light"/>
                        <a:cs typeface="Calibri Light"/>
                      </a:endParaRPr>
                    </a:p>
                    <a:p>
                      <a:pPr marL="17780" marR="586105">
                        <a:lnSpc>
                          <a:spcPct val="112900"/>
                        </a:lnSpc>
                      </a:pPr>
                      <a:r>
                        <a:rPr sz="700" b="0" spc="-10">
                          <a:latin typeface="Calibri Light"/>
                          <a:cs typeface="Calibri Light"/>
                        </a:rPr>
                        <a:t>Use </a:t>
                      </a:r>
                      <a:r>
                        <a:rPr sz="700" b="0" spc="-5">
                          <a:latin typeface="Calibri Light"/>
                          <a:cs typeface="Calibri Light"/>
                        </a:rPr>
                        <a:t>of AVID Strategies  Walkthrough</a:t>
                      </a:r>
                      <a:r>
                        <a:rPr sz="700" b="0" spc="-70">
                          <a:latin typeface="Calibri Light"/>
                          <a:cs typeface="Calibri Light"/>
                        </a:rPr>
                        <a:t> </a:t>
                      </a:r>
                      <a:r>
                        <a:rPr sz="700" b="0" spc="-5">
                          <a:latin typeface="Calibri Light"/>
                          <a:cs typeface="Calibri Light"/>
                        </a:rPr>
                        <a:t>Documentation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Gains:  </a:t>
                      </a:r>
                      <a:r>
                        <a:rPr sz="700" b="0" spc="-5">
                          <a:latin typeface="Calibri Light"/>
                          <a:cs typeface="Calibri Light"/>
                        </a:rPr>
                        <a:t>Local</a:t>
                      </a:r>
                      <a:r>
                        <a:rPr sz="700" b="0" spc="-25">
                          <a:latin typeface="Calibri Light"/>
                          <a:cs typeface="Calibri Light"/>
                        </a:rPr>
                        <a:t> </a:t>
                      </a:r>
                      <a:r>
                        <a:rPr sz="700" b="0" spc="-10">
                          <a:latin typeface="Calibri Light"/>
                          <a:cs typeface="Calibri Light"/>
                        </a:rPr>
                        <a:t>Assessments</a:t>
                      </a:r>
                      <a:endParaRPr sz="700">
                        <a:latin typeface="Calibri Light"/>
                        <a:cs typeface="Calibri Light"/>
                      </a:endParaRPr>
                    </a:p>
                    <a:p>
                      <a:pPr marL="17780" marR="136525">
                        <a:lnSpc>
                          <a:spcPct val="11290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  Gains:  Class</a:t>
                      </a:r>
                      <a:r>
                        <a:rPr sz="700" b="0" spc="-50">
                          <a:latin typeface="Calibri Light"/>
                          <a:cs typeface="Calibri Light"/>
                        </a:rPr>
                        <a:t> </a:t>
                      </a:r>
                      <a:r>
                        <a:rPr sz="700" b="0" spc="-5">
                          <a:latin typeface="Calibri Light"/>
                          <a:cs typeface="Calibri Light"/>
                        </a:rPr>
                        <a:t>Performance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a:latin typeface="Calibri Light"/>
                          <a:cs typeface="Calibri Light"/>
                        </a:rPr>
                        <a:t>*Formative:</a:t>
                      </a:r>
                      <a:endParaRPr sz="700">
                        <a:latin typeface="Calibri Light"/>
                        <a:cs typeface="Calibri Light"/>
                      </a:endParaRPr>
                    </a:p>
                    <a:p>
                      <a:pPr marL="17780" marR="67945">
                        <a:lnSpc>
                          <a:spcPct val="112900"/>
                        </a:lnSpc>
                      </a:pPr>
                      <a:r>
                        <a:rPr sz="700" b="0" spc="-5">
                          <a:latin typeface="Calibri Light"/>
                          <a:cs typeface="Calibri Light"/>
                        </a:rPr>
                        <a:t>Checks for  </a:t>
                      </a:r>
                      <a:r>
                        <a:rPr sz="700" b="0" spc="-10">
                          <a:latin typeface="Calibri Light"/>
                          <a:cs typeface="Calibri Light"/>
                        </a:rPr>
                        <a:t>Understanding  Assignment </a:t>
                      </a:r>
                      <a:r>
                        <a:rPr sz="700" b="0" spc="-5">
                          <a:latin typeface="Calibri Light"/>
                          <a:cs typeface="Calibri Light"/>
                        </a:rPr>
                        <a:t>Grades  Newsela Activity  Grades </a:t>
                      </a:r>
                      <a:r>
                        <a:rPr sz="700" b="0">
                          <a:latin typeface="Calibri Light"/>
                          <a:cs typeface="Calibri Light"/>
                        </a:rPr>
                        <a:t>*Summative:  </a:t>
                      </a:r>
                      <a:r>
                        <a:rPr sz="700" b="0" spc="-5">
                          <a:latin typeface="Calibri Light"/>
                          <a:cs typeface="Calibri Light"/>
                        </a:rPr>
                        <a:t>Weekly </a:t>
                      </a:r>
                      <a:r>
                        <a:rPr sz="700" b="0" spc="-10">
                          <a:latin typeface="Calibri Light"/>
                          <a:cs typeface="Calibri Light"/>
                        </a:rPr>
                        <a:t>Assessments  </a:t>
                      </a:r>
                      <a:r>
                        <a:rPr sz="700" b="0" spc="-5">
                          <a:latin typeface="Calibri Light"/>
                          <a:cs typeface="Calibri Light"/>
                        </a:rPr>
                        <a:t>CBAs</a:t>
                      </a:r>
                      <a:endParaRPr sz="700">
                        <a:latin typeface="Calibri Light"/>
                        <a:cs typeface="Calibri Light"/>
                      </a:endParaRPr>
                    </a:p>
                    <a:p>
                      <a:pPr marL="17780">
                        <a:lnSpc>
                          <a:spcPct val="100000"/>
                        </a:lnSpc>
                        <a:spcBef>
                          <a:spcPts val="110"/>
                        </a:spcBef>
                      </a:pPr>
                      <a:r>
                        <a:rPr sz="700" b="0" spc="-5">
                          <a:latin typeface="Calibri Light"/>
                          <a:cs typeface="Calibri Light"/>
                        </a:rPr>
                        <a:t>Benchmarks</a:t>
                      </a:r>
                      <a:r>
                        <a:rPr sz="700" b="0" spc="114">
                          <a:latin typeface="Calibri Light"/>
                          <a:cs typeface="Calibri Light"/>
                        </a:rPr>
                        <a:t> </a:t>
                      </a:r>
                      <a:r>
                        <a:rPr sz="700" b="0" spc="-5">
                          <a:latin typeface="Calibri Light"/>
                          <a:cs typeface="Calibri Light"/>
                        </a:rPr>
                        <a:t>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tabLst>
                          <a:tab pos="1459230" algn="l"/>
                        </a:tabLst>
                      </a:pPr>
                      <a:r>
                        <a:rPr sz="700" b="0" spc="-5">
                          <a:latin typeface="Calibri Light"/>
                          <a:cs typeface="Calibri Light"/>
                        </a:rPr>
                        <a:t>Title I - 2: </a:t>
                      </a:r>
                      <a:r>
                        <a:rPr sz="700" b="0" spc="25">
                          <a:latin typeface="Calibri Light"/>
                          <a:cs typeface="Calibri Light"/>
                        </a:rPr>
                        <a:t> </a:t>
                      </a:r>
                      <a:r>
                        <a:rPr sz="700" b="0" spc="-5">
                          <a:latin typeface="Calibri Light"/>
                          <a:cs typeface="Calibri Light"/>
                        </a:rPr>
                        <a:t>Reform Strategies	a.</a:t>
                      </a:r>
                      <a:endParaRPr sz="700">
                        <a:latin typeface="Calibri Light"/>
                        <a:cs typeface="Calibri Light"/>
                      </a:endParaRPr>
                    </a:p>
                    <a:p>
                      <a:pPr marL="17780" marR="29845">
                        <a:lnSpc>
                          <a:spcPct val="112900"/>
                        </a:lnSpc>
                      </a:pPr>
                      <a:r>
                        <a:rPr sz="700" b="0" spc="-5">
                          <a:latin typeface="Calibri Light"/>
                          <a:cs typeface="Calibri Light"/>
                        </a:rPr>
                        <a:t>Required: Review program documentation  to </a:t>
                      </a:r>
                      <a:r>
                        <a:rPr sz="700" b="0" spc="-10">
                          <a:latin typeface="Calibri Light"/>
                          <a:cs typeface="Calibri Light"/>
                        </a:rPr>
                        <a:t>ensure that </a:t>
                      </a:r>
                      <a:r>
                        <a:rPr sz="700" b="0" spc="-5">
                          <a:latin typeface="Calibri Light"/>
                          <a:cs typeface="Calibri Light"/>
                        </a:rPr>
                        <a:t>all instructional  </a:t>
                      </a:r>
                      <a:r>
                        <a:rPr sz="700" b="0" spc="-10">
                          <a:latin typeface="Calibri Light"/>
                          <a:cs typeface="Calibri Light"/>
                        </a:rPr>
                        <a:t>programs/instructional </a:t>
                      </a:r>
                      <a:r>
                        <a:rPr sz="700" b="0" spc="-5">
                          <a:latin typeface="Calibri Light"/>
                          <a:cs typeface="Calibri Light"/>
                        </a:rPr>
                        <a:t>strategies are  </a:t>
                      </a:r>
                      <a:r>
                        <a:rPr sz="700" b="0" spc="-10">
                          <a:latin typeface="Calibri Light"/>
                          <a:cs typeface="Calibri Light"/>
                        </a:rPr>
                        <a:t>supported </a:t>
                      </a:r>
                      <a:r>
                        <a:rPr sz="700" b="0" spc="-5">
                          <a:latin typeface="Calibri Light"/>
                          <a:cs typeface="Calibri Light"/>
                        </a:rPr>
                        <a:t>by scientifically-based</a:t>
                      </a:r>
                      <a:r>
                        <a:rPr sz="700" b="0" spc="-25">
                          <a:latin typeface="Calibri Light"/>
                          <a:cs typeface="Calibri Light"/>
                        </a:rPr>
                        <a:t> </a:t>
                      </a:r>
                      <a:r>
                        <a:rPr sz="700" b="0" spc="-5">
                          <a:latin typeface="Calibri Light"/>
                          <a:cs typeface="Calibri Light"/>
                        </a:rPr>
                        <a:t>research.</a:t>
                      </a:r>
                      <a:endParaRPr sz="700">
                        <a:latin typeface="Calibri Light"/>
                        <a:cs typeface="Calibri Light"/>
                      </a:endParaRPr>
                    </a:p>
                    <a:p>
                      <a:pPr marL="17780" marR="47625">
                        <a:lnSpc>
                          <a:spcPct val="112900"/>
                        </a:lnSpc>
                      </a:pPr>
                      <a:r>
                        <a:rPr sz="700" b="0" spc="-5">
                          <a:latin typeface="Calibri Light"/>
                          <a:cs typeface="Calibri Light"/>
                        </a:rPr>
                        <a:t>c. </a:t>
                      </a:r>
                      <a:r>
                        <a:rPr sz="700" b="0" spc="-10">
                          <a:latin typeface="Calibri Light"/>
                          <a:cs typeface="Calibri Light"/>
                        </a:rPr>
                        <a:t>Best </a:t>
                      </a:r>
                      <a:r>
                        <a:rPr sz="700" b="0" spc="-5">
                          <a:latin typeface="Calibri Light"/>
                          <a:cs typeface="Calibri Light"/>
                        </a:rPr>
                        <a:t>Practice: Identify scientifically-  </a:t>
                      </a:r>
                      <a:r>
                        <a:rPr sz="700" b="0" spc="-10">
                          <a:latin typeface="Calibri Light"/>
                          <a:cs typeface="Calibri Light"/>
                        </a:rPr>
                        <a:t>based </a:t>
                      </a:r>
                      <a:r>
                        <a:rPr sz="700" b="0" spc="-5">
                          <a:latin typeface="Calibri Light"/>
                          <a:cs typeface="Calibri Light"/>
                        </a:rPr>
                        <a:t>research programs </a:t>
                      </a:r>
                      <a:r>
                        <a:rPr sz="700" b="0" spc="-10">
                          <a:latin typeface="Calibri Light"/>
                          <a:cs typeface="Calibri Light"/>
                        </a:rPr>
                        <a:t>that </a:t>
                      </a:r>
                      <a:r>
                        <a:rPr sz="700" b="0" spc="-5">
                          <a:latin typeface="Calibri Light"/>
                          <a:cs typeface="Calibri Light"/>
                        </a:rPr>
                        <a:t>increase </a:t>
                      </a:r>
                      <a:r>
                        <a:rPr sz="700" b="0" spc="-10">
                          <a:latin typeface="Calibri Light"/>
                          <a:cs typeface="Calibri Light"/>
                        </a:rPr>
                        <a:t>the  amount and </a:t>
                      </a:r>
                      <a:r>
                        <a:rPr sz="700" b="0" spc="-5">
                          <a:latin typeface="Calibri Light"/>
                          <a:cs typeface="Calibri Light"/>
                        </a:rPr>
                        <a:t>quality of learning time.</a:t>
                      </a:r>
                      <a:endParaRPr sz="700">
                        <a:latin typeface="Calibri Light"/>
                        <a:cs typeface="Calibri Light"/>
                      </a:endParaRPr>
                    </a:p>
                    <a:p>
                      <a:pPr marL="17780" marR="220345">
                        <a:lnSpc>
                          <a:spcPct val="112900"/>
                        </a:lnSpc>
                      </a:pPr>
                      <a:r>
                        <a:rPr sz="700" b="0" spc="-5">
                          <a:latin typeface="Calibri Light"/>
                          <a:cs typeface="Calibri Light"/>
                        </a:rPr>
                        <a:t>Title </a:t>
                      </a:r>
                      <a:r>
                        <a:rPr sz="700" b="0" spc="-10">
                          <a:latin typeface="Calibri Light"/>
                          <a:cs typeface="Calibri Light"/>
                        </a:rPr>
                        <a:t>I,II,II</a:t>
                      </a:r>
                      <a:r>
                        <a:rPr sz="700" b="0" spc="135">
                          <a:latin typeface="Calibri Light"/>
                          <a:cs typeface="Calibri Light"/>
                        </a:rPr>
                        <a:t> </a:t>
                      </a:r>
                      <a:r>
                        <a:rPr sz="700" b="0" spc="-10">
                          <a:latin typeface="Calibri Light"/>
                          <a:cs typeface="Calibri Light"/>
                        </a:rPr>
                        <a:t>State Compensatory Fund  State </a:t>
                      </a:r>
                      <a:r>
                        <a:rPr sz="700" b="0" spc="-5">
                          <a:latin typeface="Calibri Light"/>
                          <a:cs typeface="Calibri Light"/>
                        </a:rPr>
                        <a:t>Bilingual Funds Local</a:t>
                      </a:r>
                      <a:r>
                        <a:rPr sz="700" b="0" spc="-2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402">
                <a:tc gridSpan="8">
                  <a:txBody>
                    <a:bodyPr/>
                    <a:lstStyle/>
                    <a:p>
                      <a:pPr marL="17780">
                        <a:lnSpc>
                          <a:spcPct val="100000"/>
                        </a:lnSpc>
                        <a:spcBef>
                          <a:spcPts val="5"/>
                        </a:spcBef>
                      </a:pPr>
                      <a:r>
                        <a:rPr sz="700" b="0" spc="-5">
                          <a:latin typeface="Calibri Light"/>
                          <a:cs typeface="Calibri Light"/>
                        </a:rPr>
                        <a:t>Write-to-Learn exercises/activities will be incorporated into </a:t>
                      </a:r>
                      <a:r>
                        <a:rPr sz="700" b="0" spc="-10">
                          <a:latin typeface="Calibri Light"/>
                          <a:cs typeface="Calibri Light"/>
                        </a:rPr>
                        <a:t>lessons across the</a:t>
                      </a:r>
                      <a:r>
                        <a:rPr sz="700" b="0">
                          <a:latin typeface="Calibri Light"/>
                          <a:cs typeface="Calibri Light"/>
                        </a:rPr>
                        <a:t> </a:t>
                      </a:r>
                      <a:r>
                        <a:rPr sz="700" b="0" spc="-10">
                          <a:latin typeface="Calibri Light"/>
                          <a:cs typeface="Calibri Light"/>
                        </a:rPr>
                        <a:t>contents.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389">
                <a:tc gridSpan="8">
                  <a:txBody>
                    <a:bodyPr/>
                    <a:lstStyle/>
                    <a:p>
                      <a:pPr marL="17780">
                        <a:lnSpc>
                          <a:spcPct val="100000"/>
                        </a:lnSpc>
                        <a:spcBef>
                          <a:spcPts val="5"/>
                        </a:spcBef>
                      </a:pPr>
                      <a:r>
                        <a:rPr sz="700" b="0" spc="-5">
                          <a:latin typeface="Calibri Light"/>
                          <a:cs typeface="Calibri Light"/>
                        </a:rPr>
                        <a:t>Teachers will produce evidence of writing in their respective</a:t>
                      </a:r>
                      <a:r>
                        <a:rPr sz="700" b="0" spc="5">
                          <a:latin typeface="Calibri Light"/>
                          <a:cs typeface="Calibri Light"/>
                        </a:rPr>
                        <a:t> </a:t>
                      </a:r>
                      <a:r>
                        <a:rPr sz="700" b="0" spc="-10">
                          <a:latin typeface="Calibri Light"/>
                          <a:cs typeface="Calibri Light"/>
                        </a:rPr>
                        <a:t>classes.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5"/>
                  </a:ext>
                </a:extLst>
              </a:tr>
              <a:tr h="1443234">
                <a:tc>
                  <a:txBody>
                    <a:bodyPr/>
                    <a:lstStyle/>
                    <a:p>
                      <a:pPr marL="17780">
                        <a:lnSpc>
                          <a:spcPct val="100000"/>
                        </a:lnSpc>
                        <a:spcBef>
                          <a:spcPts val="5"/>
                        </a:spcBef>
                      </a:pPr>
                      <a:r>
                        <a:rPr sz="700" b="0" spc="-5">
                          <a:latin typeface="Calibri Light"/>
                          <a:cs typeface="Calibri Light"/>
                        </a:rPr>
                        <a:t>Targeted interventions will</a:t>
                      </a:r>
                      <a:r>
                        <a:rPr sz="700" b="0" spc="-15">
                          <a:latin typeface="Calibri Light"/>
                          <a:cs typeface="Calibri Light"/>
                        </a:rPr>
                        <a:t> </a:t>
                      </a:r>
                      <a:r>
                        <a:rPr sz="700" b="0" spc="-5">
                          <a:latin typeface="Calibri Light"/>
                          <a:cs typeface="Calibri Light"/>
                        </a:rPr>
                        <a:t>be</a:t>
                      </a:r>
                      <a:endParaRPr sz="700">
                        <a:latin typeface="Calibri Light"/>
                        <a:cs typeface="Calibri Light"/>
                      </a:endParaRPr>
                    </a:p>
                    <a:p>
                      <a:pPr marL="17780" marR="17780">
                        <a:lnSpc>
                          <a:spcPct val="112900"/>
                        </a:lnSpc>
                      </a:pPr>
                      <a:r>
                        <a:rPr sz="700" b="0" spc="-5">
                          <a:latin typeface="Calibri Light"/>
                          <a:cs typeface="Calibri Light"/>
                        </a:rPr>
                        <a:t>implemented </a:t>
                      </a:r>
                      <a:r>
                        <a:rPr sz="700" b="0" spc="-10">
                          <a:latin typeface="Calibri Light"/>
                          <a:cs typeface="Calibri Light"/>
                        </a:rPr>
                        <a:t>and </a:t>
                      </a:r>
                      <a:r>
                        <a:rPr sz="700" b="0" spc="-5">
                          <a:latin typeface="Calibri Light"/>
                          <a:cs typeface="Calibri Light"/>
                        </a:rPr>
                        <a:t>monitored </a:t>
                      </a:r>
                      <a:r>
                        <a:rPr sz="700" b="0" spc="-10">
                          <a:latin typeface="Calibri Light"/>
                          <a:cs typeface="Calibri Light"/>
                        </a:rPr>
                        <a:t>based </a:t>
                      </a:r>
                      <a:r>
                        <a:rPr sz="700" b="0" spc="-5">
                          <a:latin typeface="Calibri Light"/>
                          <a:cs typeface="Calibri Light"/>
                        </a:rPr>
                        <a:t>on  identified areas of concern.</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ELA/R</a:t>
                      </a:r>
                      <a:r>
                        <a:rPr sz="700" b="0" spc="-10">
                          <a:latin typeface="Calibri Light"/>
                          <a:cs typeface="Calibri Light"/>
                        </a:rPr>
                        <a:t> </a:t>
                      </a:r>
                      <a:r>
                        <a:rPr sz="700" b="0" spc="-5">
                          <a:latin typeface="Calibri Light"/>
                          <a:cs typeface="Calibri Light"/>
                        </a:rPr>
                        <a:t>Teachers</a:t>
                      </a:r>
                      <a:endParaRPr sz="700">
                        <a:latin typeface="Calibri Light"/>
                        <a:cs typeface="Calibri Light"/>
                      </a:endParaRPr>
                    </a:p>
                    <a:p>
                      <a:pPr marL="17780" marR="160655">
                        <a:lnSpc>
                          <a:spcPct val="112900"/>
                        </a:lnSpc>
                      </a:pPr>
                      <a:r>
                        <a:rPr sz="700" b="0" spc="-5">
                          <a:latin typeface="Calibri Light"/>
                          <a:cs typeface="Calibri Light"/>
                        </a:rPr>
                        <a:t>AVID Teacher  </a:t>
                      </a:r>
                      <a:r>
                        <a:rPr lang="en-US" sz="700" b="0" spc="-5">
                          <a:latin typeface="Calibri Light"/>
                          <a:cs typeface="Calibri Light"/>
                        </a:rPr>
                        <a:t>Life Coach</a:t>
                      </a:r>
                      <a:r>
                        <a:rPr sz="700" b="0" spc="-5">
                          <a:latin typeface="Calibri Light"/>
                          <a:cs typeface="Calibri Light"/>
                        </a:rPr>
                        <a:t>/Department Chairs  </a:t>
                      </a:r>
                      <a:r>
                        <a:rPr sz="700" b="0" spc="-10">
                          <a:latin typeface="Calibri Light"/>
                          <a:cs typeface="Calibri Light"/>
                        </a:rPr>
                        <a:t>Language Support </a:t>
                      </a:r>
                      <a:r>
                        <a:rPr sz="700" b="0" spc="-5">
                          <a:latin typeface="Calibri Light"/>
                          <a:cs typeface="Calibri Light"/>
                        </a:rPr>
                        <a:t>Teachers  </a:t>
                      </a:r>
                      <a:r>
                        <a:rPr sz="700" b="0" spc="-10">
                          <a:latin typeface="Calibri Light"/>
                          <a:cs typeface="Calibri Light"/>
                        </a:rPr>
                        <a:t>Tutors</a:t>
                      </a:r>
                      <a:endParaRPr sz="700">
                        <a:latin typeface="Calibri Light"/>
                        <a:cs typeface="Calibri Light"/>
                      </a:endParaRPr>
                    </a:p>
                    <a:p>
                      <a:pPr marL="17780">
                        <a:lnSpc>
                          <a:spcPct val="100000"/>
                        </a:lnSpc>
                        <a:spcBef>
                          <a:spcPts val="110"/>
                        </a:spcBef>
                      </a:pPr>
                      <a:r>
                        <a:rPr sz="700" b="0" spc="-10">
                          <a:latin typeface="Calibri Light"/>
                          <a:cs typeface="Calibri Light"/>
                        </a:rPr>
                        <a:t>Content </a:t>
                      </a:r>
                      <a:r>
                        <a:rPr sz="700" b="0" spc="-5">
                          <a:latin typeface="Calibri Light"/>
                          <a:cs typeface="Calibri Light"/>
                        </a:rPr>
                        <a:t>Administrator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Planning </a:t>
                      </a:r>
                      <a:r>
                        <a:rPr sz="700" b="0" spc="-5">
                          <a:latin typeface="Calibri Light"/>
                          <a:cs typeface="Calibri Light"/>
                        </a:rPr>
                        <a:t>Time</a:t>
                      </a:r>
                      <a:endParaRPr sz="700">
                        <a:latin typeface="Calibri Light"/>
                        <a:cs typeface="Calibri Light"/>
                      </a:endParaRPr>
                    </a:p>
                    <a:p>
                      <a:pPr marL="17780" marR="345440">
                        <a:lnSpc>
                          <a:spcPct val="112900"/>
                        </a:lnSpc>
                      </a:pPr>
                      <a:r>
                        <a:rPr sz="700" b="0" spc="-5">
                          <a:latin typeface="Calibri Light"/>
                          <a:cs typeface="Calibri Light"/>
                        </a:rPr>
                        <a:t>Summit </a:t>
                      </a:r>
                      <a:r>
                        <a:rPr sz="700" b="0" spc="-10">
                          <a:latin typeface="Calibri Light"/>
                          <a:cs typeface="Calibri Light"/>
                        </a:rPr>
                        <a:t>K12/</a:t>
                      </a:r>
                      <a:r>
                        <a:rPr lang="en-US" sz="700" b="0" spc="-10">
                          <a:latin typeface="Calibri Light"/>
                          <a:cs typeface="Calibri Light"/>
                        </a:rPr>
                        <a:t> </a:t>
                      </a:r>
                      <a:r>
                        <a:rPr sz="700" b="0" spc="-10" err="1">
                          <a:latin typeface="Calibri Light"/>
                          <a:cs typeface="Calibri Light"/>
                        </a:rPr>
                        <a:t>Istation</a:t>
                      </a:r>
                      <a:r>
                        <a:rPr sz="700" b="0" spc="-10">
                          <a:latin typeface="Calibri Light"/>
                          <a:cs typeface="Calibri Light"/>
                        </a:rPr>
                        <a:t>  </a:t>
                      </a:r>
                      <a:r>
                        <a:rPr lang="en-US" sz="700" b="0" spc="-5">
                          <a:latin typeface="Calibri Light"/>
                          <a:cs typeface="Calibri Light"/>
                        </a:rPr>
                        <a:t>Education Galaxy</a:t>
                      </a:r>
                    </a:p>
                    <a:p>
                      <a:pPr marL="17780" marR="345440">
                        <a:lnSpc>
                          <a:spcPct val="112900"/>
                        </a:lnSpc>
                      </a:pPr>
                      <a:r>
                        <a:rPr lang="en-US" sz="700" b="0" spc="-5">
                          <a:latin typeface="Calibri Light"/>
                          <a:cs typeface="Calibri Light"/>
                        </a:rPr>
                        <a:t>Lexia</a:t>
                      </a:r>
                    </a:p>
                    <a:p>
                      <a:pPr marL="17780" marR="345440">
                        <a:lnSpc>
                          <a:spcPct val="112900"/>
                        </a:lnSpc>
                      </a:pPr>
                      <a:r>
                        <a:rPr sz="700" b="0" spc="-10">
                          <a:latin typeface="Calibri Light"/>
                          <a:cs typeface="Calibri Light"/>
                        </a:rPr>
                        <a:t> </a:t>
                      </a:r>
                      <a:r>
                        <a:rPr sz="700" b="0" spc="-5">
                          <a:latin typeface="Calibri Light"/>
                          <a:cs typeface="Calibri Light"/>
                        </a:rPr>
                        <a:t>AVID Strategies  </a:t>
                      </a:r>
                      <a:r>
                        <a:rPr sz="700" b="0" spc="-10">
                          <a:latin typeface="Calibri Light"/>
                          <a:cs typeface="Calibri Light"/>
                        </a:rPr>
                        <a:t>Google</a:t>
                      </a:r>
                      <a:r>
                        <a:rPr lang="en-US" sz="700" b="0" spc="-10">
                          <a:latin typeface="Calibri Light"/>
                          <a:cs typeface="Calibri Light"/>
                        </a:rPr>
                        <a:t> </a:t>
                      </a:r>
                      <a:r>
                        <a:rPr sz="700" b="0" spc="-10">
                          <a:latin typeface="Calibri Light"/>
                          <a:cs typeface="Calibri Light"/>
                        </a:rPr>
                        <a:t>Classroom</a:t>
                      </a:r>
                      <a:endParaRPr lang="en-US" sz="700" b="0" spc="-10">
                        <a:latin typeface="Calibri Light"/>
                        <a:cs typeface="Calibri Light"/>
                      </a:endParaRPr>
                    </a:p>
                    <a:p>
                      <a:pPr marL="17780" marR="35560">
                        <a:lnSpc>
                          <a:spcPct val="112900"/>
                        </a:lnSpc>
                      </a:pPr>
                      <a:r>
                        <a:rPr sz="700" b="0" spc="-10">
                          <a:latin typeface="Calibri Light"/>
                          <a:cs typeface="Calibri Light"/>
                        </a:rPr>
                        <a:t> </a:t>
                      </a:r>
                      <a:r>
                        <a:rPr sz="700" b="0" spc="-5">
                          <a:latin typeface="Calibri Light"/>
                          <a:cs typeface="Calibri Light"/>
                        </a:rPr>
                        <a:t>Time/Schedule for Tutorials  (before, during, or after  </a:t>
                      </a:r>
                      <a:r>
                        <a:rPr sz="700" b="0" spc="-10">
                          <a:latin typeface="Calibri Light"/>
                          <a:cs typeface="Calibri Light"/>
                        </a:rPr>
                        <a:t>school; Saturdays)  </a:t>
                      </a:r>
                      <a:r>
                        <a:rPr sz="700" b="0" spc="-5">
                          <a:latin typeface="Calibri Light"/>
                          <a:cs typeface="Calibri Light"/>
                        </a:rPr>
                        <a:t>Technology: computers,  document readers, </a:t>
                      </a:r>
                      <a:r>
                        <a:rPr sz="700" b="0" spc="-10">
                          <a:latin typeface="Calibri Light"/>
                          <a:cs typeface="Calibri Light"/>
                        </a:rPr>
                        <a:t>slates,</a:t>
                      </a:r>
                      <a:r>
                        <a:rPr sz="700" b="0" spc="-55">
                          <a:latin typeface="Calibri Light"/>
                          <a:cs typeface="Calibri Light"/>
                        </a:rPr>
                        <a:t> </a:t>
                      </a:r>
                      <a:r>
                        <a:rPr sz="700" b="0" spc="-5">
                          <a:latin typeface="Calibri Light"/>
                          <a:cs typeface="Calibri Light"/>
                        </a:rPr>
                        <a:t>etc.</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5">
                          <a:latin typeface="Calibri Light"/>
                          <a:cs typeface="Calibri Light"/>
                        </a:rPr>
                        <a:t>October</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p>
                      <a:pPr marL="17780" marR="290830">
                        <a:lnSpc>
                          <a:spcPct val="112900"/>
                        </a:lnSpc>
                      </a:pPr>
                      <a:r>
                        <a:rPr lang="en-US" sz="700" b="0" spc="-10">
                          <a:latin typeface="Calibri Light"/>
                          <a:cs typeface="Calibri Light"/>
                        </a:rPr>
                        <a:t>through  June</a:t>
                      </a:r>
                      <a:r>
                        <a:rPr lang="en-US" sz="700" b="0" spc="-6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Intervention </a:t>
                      </a:r>
                      <a:r>
                        <a:rPr sz="700" b="0" spc="-10">
                          <a:latin typeface="Calibri Light"/>
                          <a:cs typeface="Calibri Light"/>
                        </a:rPr>
                        <a:t>Lists (appr/meets/masters)</a:t>
                      </a:r>
                      <a:endParaRPr sz="700">
                        <a:latin typeface="Calibri Light"/>
                        <a:cs typeface="Calibri Light"/>
                      </a:endParaRPr>
                    </a:p>
                    <a:p>
                      <a:pPr marL="17780" marR="585470">
                        <a:lnSpc>
                          <a:spcPct val="112900"/>
                        </a:lnSpc>
                      </a:pPr>
                      <a:r>
                        <a:rPr sz="700" b="0" spc="-5">
                          <a:latin typeface="Calibri Light"/>
                          <a:cs typeface="Calibri Light"/>
                        </a:rPr>
                        <a:t>Attendance </a:t>
                      </a:r>
                      <a:r>
                        <a:rPr sz="700" b="0" spc="-10">
                          <a:latin typeface="Calibri Light"/>
                          <a:cs typeface="Calibri Light"/>
                        </a:rPr>
                        <a:t>Lists </a:t>
                      </a:r>
                      <a:r>
                        <a:rPr sz="700" b="0" spc="-5">
                          <a:latin typeface="Calibri Light"/>
                          <a:cs typeface="Calibri Light"/>
                        </a:rPr>
                        <a:t>for Tutorials  Home </a:t>
                      </a:r>
                      <a:r>
                        <a:rPr sz="700" b="0" spc="-10">
                          <a:latin typeface="Calibri Light"/>
                          <a:cs typeface="Calibri Light"/>
                        </a:rPr>
                        <a:t>Contact</a:t>
                      </a:r>
                      <a:r>
                        <a:rPr sz="700" b="0" spc="-5">
                          <a:latin typeface="Calibri Light"/>
                          <a:cs typeface="Calibri Light"/>
                        </a:rPr>
                        <a:t> </a:t>
                      </a:r>
                      <a:r>
                        <a:rPr sz="700" b="0" spc="-10">
                          <a:latin typeface="Calibri Light"/>
                          <a:cs typeface="Calibri Light"/>
                        </a:rPr>
                        <a:t>Logs</a:t>
                      </a:r>
                      <a:endParaRPr sz="700">
                        <a:latin typeface="Calibri Light"/>
                        <a:cs typeface="Calibri Light"/>
                      </a:endParaRPr>
                    </a:p>
                    <a:p>
                      <a:pPr marL="17780" marR="344805">
                        <a:lnSpc>
                          <a:spcPct val="112900"/>
                        </a:lnSpc>
                      </a:pPr>
                      <a:r>
                        <a:rPr sz="700" b="0" spc="-5">
                          <a:latin typeface="Calibri Light"/>
                          <a:cs typeface="Calibri Light"/>
                        </a:rPr>
                        <a:t>Completion of </a:t>
                      </a:r>
                      <a:r>
                        <a:rPr sz="700" b="0" spc="-10">
                          <a:latin typeface="Calibri Light"/>
                          <a:cs typeface="Calibri Light"/>
                        </a:rPr>
                        <a:t>Assignments/Lessons  </a:t>
                      </a:r>
                      <a:r>
                        <a:rPr sz="700" b="0" spc="-5">
                          <a:latin typeface="Calibri Light"/>
                          <a:cs typeface="Calibri Light"/>
                        </a:rPr>
                        <a:t>Reports (</a:t>
                      </a:r>
                      <a:r>
                        <a:rPr lang="en-US" sz="700" b="0" spc="-5">
                          <a:latin typeface="Calibri Light"/>
                          <a:cs typeface="Calibri Light"/>
                        </a:rPr>
                        <a:t>Education Galaxy</a:t>
                      </a:r>
                      <a:r>
                        <a:rPr sz="700" b="0" spc="-10">
                          <a:latin typeface="Calibri Light"/>
                          <a:cs typeface="Calibri Light"/>
                        </a:rPr>
                        <a:t>, </a:t>
                      </a:r>
                      <a:r>
                        <a:rPr lang="en-US" sz="700" b="0" spc="-5">
                          <a:latin typeface="Calibri Light"/>
                          <a:cs typeface="Calibri Light"/>
                        </a:rPr>
                        <a:t>Lexia</a:t>
                      </a:r>
                      <a:r>
                        <a:rPr sz="700" b="0" spc="-10">
                          <a:latin typeface="Calibri Light"/>
                          <a:cs typeface="Calibri Light"/>
                        </a:rPr>
                        <a:t>,  </a:t>
                      </a:r>
                      <a:r>
                        <a:rPr sz="700" b="0" spc="-5">
                          <a:latin typeface="Calibri Light"/>
                          <a:cs typeface="Calibri Light"/>
                        </a:rPr>
                        <a:t>Summit </a:t>
                      </a:r>
                      <a:r>
                        <a:rPr sz="700" b="0" spc="-10">
                          <a:latin typeface="Calibri Light"/>
                          <a:cs typeface="Calibri Light"/>
                        </a:rPr>
                        <a:t>K12, </a:t>
                      </a:r>
                      <a:r>
                        <a:rPr sz="700" b="0" spc="-10" err="1">
                          <a:latin typeface="Calibri Light"/>
                          <a:cs typeface="Calibri Light"/>
                        </a:rPr>
                        <a:t>Istation</a:t>
                      </a:r>
                      <a:r>
                        <a:rPr sz="700" b="0" spc="-10">
                          <a:latin typeface="Calibri Light"/>
                          <a:cs typeface="Calibri Light"/>
                        </a:rPr>
                        <a:t>)</a:t>
                      </a:r>
                      <a:endParaRPr sz="700">
                        <a:latin typeface="Calibri Light"/>
                        <a:cs typeface="Calibri Light"/>
                      </a:endParaRPr>
                    </a:p>
                    <a:p>
                      <a:pPr marL="17780" marR="586105">
                        <a:lnSpc>
                          <a:spcPct val="112900"/>
                        </a:lnSpc>
                      </a:pPr>
                      <a:r>
                        <a:rPr sz="700" b="0" spc="-10">
                          <a:latin typeface="Calibri Light"/>
                          <a:cs typeface="Calibri Light"/>
                        </a:rPr>
                        <a:t>Use </a:t>
                      </a:r>
                      <a:r>
                        <a:rPr sz="700" b="0" spc="-5">
                          <a:latin typeface="Calibri Light"/>
                          <a:cs typeface="Calibri Light"/>
                        </a:rPr>
                        <a:t>of AVID Strategies  Walkthrough</a:t>
                      </a:r>
                      <a:r>
                        <a:rPr sz="700" b="0" spc="-70">
                          <a:latin typeface="Calibri Light"/>
                          <a:cs typeface="Calibri Light"/>
                        </a:rPr>
                        <a:t> </a:t>
                      </a:r>
                      <a:r>
                        <a:rPr sz="700" b="0" spc="-5">
                          <a:latin typeface="Calibri Light"/>
                          <a:cs typeface="Calibri Light"/>
                        </a:rPr>
                        <a:t>Documentation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Gains:  </a:t>
                      </a:r>
                      <a:r>
                        <a:rPr sz="700" b="0" spc="-5">
                          <a:latin typeface="Calibri Light"/>
                          <a:cs typeface="Calibri Light"/>
                        </a:rPr>
                        <a:t>Local</a:t>
                      </a:r>
                      <a:r>
                        <a:rPr sz="700" b="0" spc="-25">
                          <a:latin typeface="Calibri Light"/>
                          <a:cs typeface="Calibri Light"/>
                        </a:rPr>
                        <a:t> </a:t>
                      </a:r>
                      <a:r>
                        <a:rPr sz="700" b="0" spc="-10">
                          <a:latin typeface="Calibri Light"/>
                          <a:cs typeface="Calibri Light"/>
                        </a:rPr>
                        <a:t>Assessments</a:t>
                      </a:r>
                      <a:endParaRPr sz="700">
                        <a:latin typeface="Calibri Light"/>
                        <a:cs typeface="Calibri Light"/>
                      </a:endParaRPr>
                    </a:p>
                    <a:p>
                      <a:pPr marL="17780" marR="136525">
                        <a:lnSpc>
                          <a:spcPct val="11290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  Gains:  Class</a:t>
                      </a:r>
                      <a:r>
                        <a:rPr sz="700" b="0" spc="-50">
                          <a:latin typeface="Calibri Light"/>
                          <a:cs typeface="Calibri Light"/>
                        </a:rPr>
                        <a:t> </a:t>
                      </a:r>
                      <a:r>
                        <a:rPr sz="700" b="0" spc="-5">
                          <a:latin typeface="Calibri Light"/>
                          <a:cs typeface="Calibri Light"/>
                        </a:rPr>
                        <a:t>Performance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a:latin typeface="Calibri Light"/>
                          <a:cs typeface="Calibri Light"/>
                        </a:rPr>
                        <a:t>*Formative:</a:t>
                      </a:r>
                      <a:endParaRPr sz="700">
                        <a:latin typeface="Calibri Light"/>
                        <a:cs typeface="Calibri Light"/>
                      </a:endParaRPr>
                    </a:p>
                    <a:p>
                      <a:pPr marL="17780" marR="149860">
                        <a:lnSpc>
                          <a:spcPct val="112900"/>
                        </a:lnSpc>
                      </a:pPr>
                      <a:r>
                        <a:rPr sz="700" b="0" spc="-5">
                          <a:latin typeface="Calibri Light"/>
                          <a:cs typeface="Calibri Light"/>
                        </a:rPr>
                        <a:t>Checks for  </a:t>
                      </a:r>
                      <a:r>
                        <a:rPr sz="700" b="0" spc="-10">
                          <a:latin typeface="Calibri Light"/>
                          <a:cs typeface="Calibri Light"/>
                        </a:rPr>
                        <a:t>Understanding  Assignment</a:t>
                      </a:r>
                      <a:r>
                        <a:rPr sz="700" b="0" spc="-45">
                          <a:latin typeface="Calibri Light"/>
                          <a:cs typeface="Calibri Light"/>
                        </a:rPr>
                        <a:t> </a:t>
                      </a:r>
                      <a:r>
                        <a:rPr sz="700" b="0" spc="-5">
                          <a:latin typeface="Calibri Light"/>
                          <a:cs typeface="Calibri Light"/>
                        </a:rPr>
                        <a:t>Grades</a:t>
                      </a:r>
                      <a:endParaRPr sz="700">
                        <a:latin typeface="Calibri Light"/>
                        <a:cs typeface="Calibri Light"/>
                      </a:endParaRPr>
                    </a:p>
                    <a:p>
                      <a:pPr marL="17780" marR="96520">
                        <a:lnSpc>
                          <a:spcPct val="112900"/>
                        </a:lnSpc>
                      </a:pPr>
                      <a:r>
                        <a:rPr sz="700" b="0">
                          <a:latin typeface="Calibri Light"/>
                          <a:cs typeface="Calibri Light"/>
                        </a:rPr>
                        <a:t>*Summative:  </a:t>
                      </a:r>
                      <a:r>
                        <a:rPr sz="700" b="0" spc="-5">
                          <a:latin typeface="Calibri Light"/>
                          <a:cs typeface="Calibri Light"/>
                        </a:rPr>
                        <a:t>Weekly </a:t>
                      </a:r>
                      <a:r>
                        <a:rPr sz="700" b="0" spc="-10">
                          <a:latin typeface="Calibri Light"/>
                          <a:cs typeface="Calibri Light"/>
                        </a:rPr>
                        <a:t>Assessments  </a:t>
                      </a:r>
                      <a:r>
                        <a:rPr sz="700" b="0" spc="-5">
                          <a:latin typeface="Calibri Light"/>
                          <a:cs typeface="Calibri Light"/>
                        </a:rPr>
                        <a:t>CBAs</a:t>
                      </a:r>
                      <a:endParaRPr sz="700">
                        <a:latin typeface="Calibri Light"/>
                        <a:cs typeface="Calibri Light"/>
                      </a:endParaRPr>
                    </a:p>
                    <a:p>
                      <a:pPr marL="17780">
                        <a:lnSpc>
                          <a:spcPct val="100000"/>
                        </a:lnSpc>
                        <a:spcBef>
                          <a:spcPts val="110"/>
                        </a:spcBef>
                      </a:pPr>
                      <a:r>
                        <a:rPr sz="700" b="0" spc="-5">
                          <a:latin typeface="Calibri Light"/>
                          <a:cs typeface="Calibri Light"/>
                        </a:rPr>
                        <a:t>Benchmarks</a:t>
                      </a:r>
                      <a:r>
                        <a:rPr sz="700" b="0" spc="114">
                          <a:latin typeface="Calibri Light"/>
                          <a:cs typeface="Calibri Light"/>
                        </a:rPr>
                        <a:t> </a:t>
                      </a:r>
                      <a:r>
                        <a:rPr sz="700" b="0" spc="-5">
                          <a:latin typeface="Calibri Light"/>
                          <a:cs typeface="Calibri Light"/>
                        </a:rPr>
                        <a:t>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Title I - 9: Effectively </a:t>
                      </a:r>
                      <a:r>
                        <a:rPr sz="700" b="0" spc="-10">
                          <a:latin typeface="Calibri Light"/>
                          <a:cs typeface="Calibri Light"/>
                        </a:rPr>
                        <a:t>and </a:t>
                      </a:r>
                      <a:r>
                        <a:rPr sz="700" b="0" spc="-5">
                          <a:latin typeface="Calibri Light"/>
                          <a:cs typeface="Calibri Light"/>
                        </a:rPr>
                        <a:t>Timely</a:t>
                      </a:r>
                      <a:r>
                        <a:rPr sz="700" b="0" spc="25">
                          <a:latin typeface="Calibri Light"/>
                          <a:cs typeface="Calibri Light"/>
                        </a:rPr>
                        <a:t> </a:t>
                      </a:r>
                      <a:r>
                        <a:rPr sz="700" b="0" spc="-10">
                          <a:latin typeface="Calibri Light"/>
                          <a:cs typeface="Calibri Light"/>
                        </a:rPr>
                        <a:t>Assistance</a:t>
                      </a:r>
                      <a:endParaRPr sz="700">
                        <a:latin typeface="Calibri Light"/>
                        <a:cs typeface="Calibri Light"/>
                      </a:endParaRPr>
                    </a:p>
                    <a:p>
                      <a:pPr marL="17780">
                        <a:lnSpc>
                          <a:spcPct val="100000"/>
                        </a:lnSpc>
                        <a:spcBef>
                          <a:spcPts val="110"/>
                        </a:spcBef>
                      </a:pP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a:t>
                      </a:r>
                      <a:r>
                        <a:rPr sz="700" b="0" spc="-20">
                          <a:latin typeface="Calibri Light"/>
                          <a:cs typeface="Calibri Light"/>
                        </a:rPr>
                        <a:t> </a:t>
                      </a:r>
                      <a:r>
                        <a:rPr sz="700" b="0" spc="-5">
                          <a:latin typeface="Calibri Light"/>
                          <a:cs typeface="Calibri Light"/>
                        </a:rPr>
                        <a:t>Difficulty</a:t>
                      </a:r>
                      <a:endParaRPr sz="700">
                        <a:latin typeface="Calibri Light"/>
                        <a:cs typeface="Calibri Light"/>
                      </a:endParaRPr>
                    </a:p>
                    <a:p>
                      <a:pPr marL="17780" marR="144145">
                        <a:lnSpc>
                          <a:spcPct val="112900"/>
                        </a:lnSpc>
                        <a:buAutoNum type="alphaLcPeriod"/>
                        <a:tabLst>
                          <a:tab pos="120650" algn="l"/>
                        </a:tabLst>
                      </a:pPr>
                      <a:r>
                        <a:rPr sz="700" b="0" spc="-5">
                          <a:latin typeface="Calibri Light"/>
                          <a:cs typeface="Calibri Light"/>
                        </a:rPr>
                        <a:t>Required: Analyze individual </a:t>
                      </a:r>
                      <a:r>
                        <a:rPr sz="700" b="0" spc="-10">
                          <a:latin typeface="Calibri Light"/>
                          <a:cs typeface="Calibri Light"/>
                        </a:rPr>
                        <a:t>student  data </a:t>
                      </a:r>
                      <a:r>
                        <a:rPr sz="700" b="0" spc="-5">
                          <a:latin typeface="Calibri Light"/>
                          <a:cs typeface="Calibri Light"/>
                        </a:rPr>
                        <a:t>to identify needs </a:t>
                      </a:r>
                      <a:r>
                        <a:rPr sz="700" b="0" spc="-10">
                          <a:latin typeface="Calibri Light"/>
                          <a:cs typeface="Calibri Light"/>
                        </a:rPr>
                        <a:t>and </a:t>
                      </a:r>
                      <a:r>
                        <a:rPr sz="700" b="0" spc="-5">
                          <a:latin typeface="Calibri Light"/>
                          <a:cs typeface="Calibri Light"/>
                        </a:rPr>
                        <a:t>provide  </a:t>
                      </a:r>
                      <a:r>
                        <a:rPr sz="700" b="0" spc="-10">
                          <a:latin typeface="Calibri Light"/>
                          <a:cs typeface="Calibri Light"/>
                        </a:rPr>
                        <a:t>additional </a:t>
                      </a:r>
                      <a:r>
                        <a:rPr sz="700" b="0" spc="-5">
                          <a:latin typeface="Calibri Light"/>
                          <a:cs typeface="Calibri Light"/>
                        </a:rPr>
                        <a:t>learning opportunities for all  </a:t>
                      </a:r>
                      <a:r>
                        <a:rPr sz="700" b="0" spc="-10">
                          <a:latin typeface="Calibri Light"/>
                          <a:cs typeface="Calibri Light"/>
                        </a:rPr>
                        <a:t>students </a:t>
                      </a:r>
                      <a:r>
                        <a:rPr sz="700" b="0" spc="-5">
                          <a:latin typeface="Calibri Light"/>
                          <a:cs typeface="Calibri Light"/>
                        </a:rPr>
                        <a:t>who need</a:t>
                      </a:r>
                      <a:r>
                        <a:rPr sz="700" b="0" spc="-15">
                          <a:latin typeface="Calibri Light"/>
                          <a:cs typeface="Calibri Light"/>
                        </a:rPr>
                        <a:t> </a:t>
                      </a:r>
                      <a:r>
                        <a:rPr sz="700" b="0" spc="-5">
                          <a:latin typeface="Calibri Light"/>
                          <a:cs typeface="Calibri Light"/>
                        </a:rPr>
                        <a:t>it.</a:t>
                      </a:r>
                      <a:endParaRPr sz="700">
                        <a:latin typeface="Calibri Light"/>
                        <a:cs typeface="Calibri Light"/>
                      </a:endParaRPr>
                    </a:p>
                    <a:p>
                      <a:pPr marL="17780" marR="138430">
                        <a:lnSpc>
                          <a:spcPct val="112900"/>
                        </a:lnSpc>
                        <a:buAutoNum type="alphaLcPeriod"/>
                        <a:tabLst>
                          <a:tab pos="105410" algn="l"/>
                        </a:tabLst>
                      </a:pPr>
                      <a:r>
                        <a:rPr sz="700" b="0" spc="-10">
                          <a:latin typeface="Calibri Light"/>
                          <a:cs typeface="Calibri Light"/>
                        </a:rPr>
                        <a:t>and </a:t>
                      </a:r>
                      <a:r>
                        <a:rPr sz="700" b="0" spc="-5">
                          <a:latin typeface="Calibri Light"/>
                          <a:cs typeface="Calibri Light"/>
                        </a:rPr>
                        <a:t>c. </a:t>
                      </a:r>
                      <a:r>
                        <a:rPr sz="700" b="0" spc="-10">
                          <a:latin typeface="Calibri Light"/>
                          <a:cs typeface="Calibri Light"/>
                        </a:rPr>
                        <a:t>Best </a:t>
                      </a:r>
                      <a:r>
                        <a:rPr sz="700" b="0" spc="-5">
                          <a:latin typeface="Calibri Light"/>
                          <a:cs typeface="Calibri Light"/>
                        </a:rPr>
                        <a:t>Practices: Provide  individualized </a:t>
                      </a:r>
                      <a:r>
                        <a:rPr sz="700" b="0" spc="-10">
                          <a:latin typeface="Calibri Light"/>
                          <a:cs typeface="Calibri Light"/>
                        </a:rPr>
                        <a:t>and </a:t>
                      </a:r>
                      <a:r>
                        <a:rPr sz="700" b="0" spc="-5">
                          <a:latin typeface="Calibri Light"/>
                          <a:cs typeface="Calibri Light"/>
                        </a:rPr>
                        <a:t>small group learning  </a:t>
                      </a:r>
                      <a:r>
                        <a:rPr sz="700" b="0" spc="-10">
                          <a:latin typeface="Calibri Light"/>
                          <a:cs typeface="Calibri Light"/>
                        </a:rPr>
                        <a:t>sessions; </a:t>
                      </a:r>
                      <a:r>
                        <a:rPr sz="700" b="0" spc="-5">
                          <a:latin typeface="Calibri Light"/>
                          <a:cs typeface="Calibri Light"/>
                        </a:rPr>
                        <a:t>incorporate </a:t>
                      </a:r>
                      <a:r>
                        <a:rPr sz="700" b="0" spc="-10">
                          <a:latin typeface="Calibri Light"/>
                          <a:cs typeface="Calibri Light"/>
                        </a:rPr>
                        <a:t>computer-assisted  </a:t>
                      </a:r>
                      <a:r>
                        <a:rPr sz="700" b="0" spc="-5">
                          <a:latin typeface="Calibri Light"/>
                          <a:cs typeface="Calibri Light"/>
                        </a:rPr>
                        <a:t>instruction</a:t>
                      </a:r>
                      <a:endParaRPr sz="700">
                        <a:latin typeface="Calibri Light"/>
                        <a:cs typeface="Calibri Light"/>
                      </a:endParaRPr>
                    </a:p>
                    <a:p>
                      <a:pPr marL="17780" marR="220345">
                        <a:lnSpc>
                          <a:spcPct val="112900"/>
                        </a:lnSpc>
                      </a:pPr>
                      <a:r>
                        <a:rPr sz="700" b="0" spc="-5">
                          <a:latin typeface="Calibri Light"/>
                          <a:cs typeface="Calibri Light"/>
                        </a:rPr>
                        <a:t>Title </a:t>
                      </a:r>
                      <a:r>
                        <a:rPr sz="700" b="0" spc="-10">
                          <a:latin typeface="Calibri Light"/>
                          <a:cs typeface="Calibri Light"/>
                        </a:rPr>
                        <a:t>I,II,II</a:t>
                      </a:r>
                      <a:r>
                        <a:rPr sz="700" b="0" spc="135">
                          <a:latin typeface="Calibri Light"/>
                          <a:cs typeface="Calibri Light"/>
                        </a:rPr>
                        <a:t> </a:t>
                      </a:r>
                      <a:r>
                        <a:rPr sz="700" b="0" spc="-10">
                          <a:latin typeface="Calibri Light"/>
                          <a:cs typeface="Calibri Light"/>
                        </a:rPr>
                        <a:t>State Compensatory Fund  State </a:t>
                      </a:r>
                      <a:r>
                        <a:rPr sz="700" b="0" spc="-5">
                          <a:latin typeface="Calibri Light"/>
                          <a:cs typeface="Calibri Light"/>
                        </a:rPr>
                        <a:t>Bilingual Funds Local</a:t>
                      </a:r>
                      <a:r>
                        <a:rPr sz="700" b="0" spc="-2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6"/>
                  </a:ext>
                </a:extLst>
              </a:tr>
              <a:tr h="120389">
                <a:tc>
                  <a:txBody>
                    <a:bodyPr/>
                    <a:lstStyle/>
                    <a:p>
                      <a:pPr marR="469900" algn="r">
                        <a:lnSpc>
                          <a:spcPct val="100000"/>
                        </a:lnSpc>
                        <a:spcBef>
                          <a:spcPts val="5"/>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7"/>
                  </a:ext>
                </a:extLst>
              </a:tr>
              <a:tr h="120396">
                <a:tc gridSpan="8">
                  <a:txBody>
                    <a:bodyPr/>
                    <a:lstStyle/>
                    <a:p>
                      <a:pPr marL="17780">
                        <a:lnSpc>
                          <a:spcPts val="810"/>
                        </a:lnSpc>
                      </a:pPr>
                      <a:r>
                        <a:rPr sz="700" b="0" spc="-5">
                          <a:latin typeface="Calibri Light"/>
                          <a:cs typeface="Calibri Light"/>
                        </a:rPr>
                        <a:t>Teachers will analyze </a:t>
                      </a:r>
                      <a:r>
                        <a:rPr sz="700" b="0" spc="-10">
                          <a:latin typeface="Calibri Light"/>
                          <a:cs typeface="Calibri Light"/>
                        </a:rPr>
                        <a:t>classroom and assessment data </a:t>
                      </a:r>
                      <a:r>
                        <a:rPr sz="700" b="0" spc="-5">
                          <a:latin typeface="Calibri Light"/>
                          <a:cs typeface="Calibri Light"/>
                        </a:rPr>
                        <a:t>to identify areas of</a:t>
                      </a:r>
                      <a:r>
                        <a:rPr sz="700" b="0" spc="5">
                          <a:latin typeface="Calibri Light"/>
                          <a:cs typeface="Calibri Light"/>
                        </a:rPr>
                        <a:t> </a:t>
                      </a:r>
                      <a:r>
                        <a:rPr sz="700" b="0" spc="-5">
                          <a:latin typeface="Calibri Light"/>
                          <a:cs typeface="Calibri Light"/>
                        </a:rPr>
                        <a:t>concern.</a:t>
                      </a:r>
                      <a:endParaRPr sz="700">
                        <a:latin typeface="Calibri Light"/>
                        <a:cs typeface="Calibri Light"/>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8"/>
                  </a:ext>
                </a:extLst>
              </a:tr>
              <a:tr h="120402">
                <a:tc gridSpan="8">
                  <a:txBody>
                    <a:bodyPr/>
                    <a:lstStyle/>
                    <a:p>
                      <a:pPr marL="17780">
                        <a:lnSpc>
                          <a:spcPct val="100000"/>
                        </a:lnSpc>
                        <a:spcBef>
                          <a:spcPts val="5"/>
                        </a:spcBef>
                      </a:pPr>
                      <a:r>
                        <a:rPr sz="700" b="0" spc="-5">
                          <a:latin typeface="Calibri Light"/>
                          <a:cs typeface="Calibri Light"/>
                        </a:rPr>
                        <a:t>Teachers will provide small group instruction to </a:t>
                      </a:r>
                      <a:r>
                        <a:rPr sz="700" b="0" spc="-10">
                          <a:latin typeface="Calibri Light"/>
                          <a:cs typeface="Calibri Light"/>
                        </a:rPr>
                        <a:t>students </a:t>
                      </a:r>
                      <a:r>
                        <a:rPr sz="700" b="0" spc="-5">
                          <a:latin typeface="Calibri Light"/>
                          <a:cs typeface="Calibri Light"/>
                        </a:rPr>
                        <a:t>within </a:t>
                      </a:r>
                      <a:r>
                        <a:rPr sz="700" b="0" spc="-10">
                          <a:latin typeface="Calibri Light"/>
                          <a:cs typeface="Calibri Light"/>
                        </a:rPr>
                        <a:t>and </a:t>
                      </a:r>
                      <a:r>
                        <a:rPr sz="700" b="0" spc="-5">
                          <a:latin typeface="Calibri Light"/>
                          <a:cs typeface="Calibri Light"/>
                        </a:rPr>
                        <a:t>beyond </a:t>
                      </a:r>
                      <a:r>
                        <a:rPr sz="700" b="0" spc="-10">
                          <a:latin typeface="Calibri Light"/>
                          <a:cs typeface="Calibri Light"/>
                        </a:rPr>
                        <a:t>the </a:t>
                      </a:r>
                      <a:r>
                        <a:rPr sz="700" b="0" spc="-5">
                          <a:latin typeface="Calibri Light"/>
                          <a:cs typeface="Calibri Light"/>
                        </a:rPr>
                        <a:t>class period</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6485">
                <a:tc gridSpan="8">
                  <a:txBody>
                    <a:bodyPr/>
                    <a:lstStyle/>
                    <a:p>
                      <a:pPr marL="17780">
                        <a:lnSpc>
                          <a:spcPct val="100000"/>
                        </a:lnSpc>
                        <a:spcBef>
                          <a:spcPts val="5"/>
                        </a:spcBef>
                      </a:pPr>
                      <a:r>
                        <a:rPr sz="700" b="0" spc="-10">
                          <a:latin typeface="Calibri Light"/>
                          <a:cs typeface="Calibri Light"/>
                        </a:rPr>
                        <a:t>Tutors </a:t>
                      </a:r>
                      <a:r>
                        <a:rPr sz="700" b="0" spc="-5">
                          <a:latin typeface="Calibri Light"/>
                          <a:cs typeface="Calibri Light"/>
                        </a:rPr>
                        <a:t>(retired ELA/R teachers </a:t>
                      </a:r>
                      <a:r>
                        <a:rPr sz="700" b="0" spc="-10">
                          <a:latin typeface="Calibri Light"/>
                          <a:cs typeface="Calibri Light"/>
                        </a:rPr>
                        <a:t>and </a:t>
                      </a:r>
                      <a:r>
                        <a:rPr sz="700" b="0" spc="-5">
                          <a:latin typeface="Calibri Light"/>
                          <a:cs typeface="Calibri Light"/>
                        </a:rPr>
                        <a:t>university </a:t>
                      </a:r>
                      <a:r>
                        <a:rPr sz="700" b="0" spc="-10">
                          <a:latin typeface="Calibri Light"/>
                          <a:cs typeface="Calibri Light"/>
                        </a:rPr>
                        <a:t>students) </a:t>
                      </a:r>
                      <a:r>
                        <a:rPr sz="700" b="0" spc="-5">
                          <a:latin typeface="Calibri Light"/>
                          <a:cs typeface="Calibri Light"/>
                        </a:rPr>
                        <a:t>will provide </a:t>
                      </a:r>
                      <a:r>
                        <a:rPr sz="700" b="0" spc="-10">
                          <a:latin typeface="Calibri Light"/>
                          <a:cs typeface="Calibri Light"/>
                        </a:rPr>
                        <a:t>additional support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within </a:t>
                      </a:r>
                      <a:r>
                        <a:rPr sz="700" b="0" spc="-10">
                          <a:latin typeface="Calibri Light"/>
                          <a:cs typeface="Calibri Light"/>
                        </a:rPr>
                        <a:t>and </a:t>
                      </a:r>
                      <a:r>
                        <a:rPr sz="700" b="0" spc="-5">
                          <a:latin typeface="Calibri Light"/>
                          <a:cs typeface="Calibri Light"/>
                        </a:rPr>
                        <a:t>beyond </a:t>
                      </a:r>
                      <a:r>
                        <a:rPr sz="700" b="0" spc="-10">
                          <a:latin typeface="Calibri Light"/>
                          <a:cs typeface="Calibri Light"/>
                        </a:rPr>
                        <a:t>the </a:t>
                      </a:r>
                      <a:r>
                        <a:rPr sz="700" b="0" spc="-5">
                          <a:latin typeface="Calibri Light"/>
                          <a:cs typeface="Calibri Light"/>
                        </a:rPr>
                        <a:t>class</a:t>
                      </a:r>
                      <a:r>
                        <a:rPr sz="700" b="0" spc="40">
                          <a:latin typeface="Calibri Light"/>
                          <a:cs typeface="Calibri Light"/>
                        </a:rPr>
                        <a:t> </a:t>
                      </a:r>
                      <a:r>
                        <a:rPr sz="700" b="0" spc="-5">
                          <a:latin typeface="Calibri Light"/>
                          <a:cs typeface="Calibri Light"/>
                        </a:rPr>
                        <a:t>period.</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752727267"/>
              </p:ext>
            </p:extLst>
          </p:nvPr>
        </p:nvGraphicFramePr>
        <p:xfrm>
          <a:off x="223907" y="504329"/>
          <a:ext cx="9570717" cy="8270850"/>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402">
                <a:tc>
                  <a:txBody>
                    <a:bodyPr/>
                    <a:lstStyle/>
                    <a:p>
                      <a:pPr marL="17780">
                        <a:lnSpc>
                          <a:spcPct val="100000"/>
                        </a:lnSpc>
                        <a:spcBef>
                          <a:spcPts val="5"/>
                        </a:spcBef>
                      </a:pPr>
                      <a:r>
                        <a:rPr sz="700" b="0" dirty="0">
                          <a:latin typeface="Calibri Light"/>
                          <a:cs typeface="Calibri Light"/>
                        </a:rPr>
                        <a:t>Goal Area</a:t>
                      </a:r>
                      <a:r>
                        <a:rPr sz="700" b="0" spc="30" dirty="0">
                          <a:latin typeface="Calibri Light"/>
                          <a:cs typeface="Calibri Light"/>
                        </a:rPr>
                        <a:t> </a:t>
                      </a:r>
                      <a:r>
                        <a:rPr sz="700" b="0" dirty="0">
                          <a:latin typeface="Calibri Light"/>
                          <a:cs typeface="Calibri Light"/>
                        </a:rPr>
                        <a:t>1:</a:t>
                      </a:r>
                      <a:endParaRPr sz="700" dirty="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a:txBody>
                    <a:bodyPr/>
                    <a:lstStyle/>
                    <a:p>
                      <a:pPr marL="17780">
                        <a:lnSpc>
                          <a:spcPts val="800"/>
                        </a:lnSpc>
                      </a:pPr>
                      <a:r>
                        <a:rPr sz="700" b="0" spc="-10">
                          <a:latin typeface="Calibri Light"/>
                          <a:cs typeface="Calibri Light"/>
                        </a:rPr>
                        <a:t>Student </a:t>
                      </a:r>
                      <a:r>
                        <a:rPr sz="700" b="0" spc="-5">
                          <a:latin typeface="Calibri Light"/>
                          <a:cs typeface="Calibri Light"/>
                        </a:rPr>
                        <a:t>Achievement</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1913">
                <a:tc>
                  <a:txBody>
                    <a:bodyPr/>
                    <a:lstStyle/>
                    <a:p>
                      <a:pPr marL="17780">
                        <a:lnSpc>
                          <a:spcPct val="100000"/>
                        </a:lnSpc>
                        <a:spcBef>
                          <a:spcPts val="5"/>
                        </a:spcBef>
                      </a:pPr>
                      <a:r>
                        <a:rPr sz="700" b="0" dirty="0">
                          <a:latin typeface="Calibri Light"/>
                          <a:cs typeface="Calibri Light"/>
                        </a:rPr>
                        <a:t>Annual Goal</a:t>
                      </a:r>
                      <a:r>
                        <a:rPr sz="700" b="0" spc="35" dirty="0">
                          <a:latin typeface="Calibri Light"/>
                          <a:cs typeface="Calibri Light"/>
                        </a:rPr>
                        <a:t> </a:t>
                      </a:r>
                      <a:r>
                        <a:rPr sz="700" b="0" dirty="0">
                          <a:latin typeface="Calibri Light"/>
                          <a:cs typeface="Calibri Light"/>
                        </a:rPr>
                        <a:t>3:</a:t>
                      </a:r>
                      <a:endParaRPr sz="700" dirty="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7">
                  <a:txBody>
                    <a:bodyPr/>
                    <a:lstStyle/>
                    <a:p>
                      <a:pPr marL="17780">
                        <a:lnSpc>
                          <a:spcPct val="100000"/>
                        </a:lnSpc>
                        <a:spcBef>
                          <a:spcPts val="5"/>
                        </a:spcBef>
                      </a:pPr>
                      <a:r>
                        <a:rPr lang="en-US" sz="700" b="0" spc="-5" dirty="0">
                          <a:latin typeface="Calibri Light"/>
                          <a:cs typeface="Calibri Light"/>
                        </a:rPr>
                        <a:t>By </a:t>
                      </a:r>
                      <a:r>
                        <a:rPr lang="en-US" sz="700" b="0" spc="-10" dirty="0">
                          <a:latin typeface="Calibri Light"/>
                          <a:cs typeface="Calibri Light"/>
                        </a:rPr>
                        <a:t>June 2026 </a:t>
                      </a:r>
                      <a:r>
                        <a:rPr lang="en-US" sz="700" b="0" spc="-5" dirty="0">
                          <a:latin typeface="Calibri Light"/>
                          <a:cs typeface="Calibri Light"/>
                        </a:rPr>
                        <a:t>Liberty Middle </a:t>
                      </a:r>
                      <a:r>
                        <a:rPr lang="en-US" sz="700" b="0" spc="-10" dirty="0">
                          <a:latin typeface="Calibri Light"/>
                          <a:cs typeface="Calibri Light"/>
                        </a:rPr>
                        <a:t>School students </a:t>
                      </a:r>
                      <a:r>
                        <a:rPr lang="en-US" sz="700" b="0" spc="-5" dirty="0">
                          <a:latin typeface="Calibri Light"/>
                          <a:cs typeface="Calibri Light"/>
                        </a:rPr>
                        <a:t>will improve to </a:t>
                      </a:r>
                      <a:r>
                        <a:rPr lang="en-US" sz="700" b="0" spc="-10" dirty="0">
                          <a:latin typeface="Calibri Light"/>
                          <a:cs typeface="Calibri Light"/>
                        </a:rPr>
                        <a:t>the </a:t>
                      </a:r>
                      <a:r>
                        <a:rPr lang="en-US" sz="700" b="0" spc="-5" dirty="0">
                          <a:latin typeface="Calibri Light"/>
                          <a:cs typeface="Calibri Light"/>
                        </a:rPr>
                        <a:t>following levels on </a:t>
                      </a:r>
                      <a:r>
                        <a:rPr lang="en-US" sz="700" b="0" spc="-10" dirty="0">
                          <a:latin typeface="Calibri Light"/>
                          <a:cs typeface="Calibri Light"/>
                        </a:rPr>
                        <a:t>the </a:t>
                      </a:r>
                      <a:r>
                        <a:rPr lang="en-US" sz="700" b="0" spc="-5" dirty="0">
                          <a:latin typeface="Calibri Light"/>
                          <a:cs typeface="Calibri Light"/>
                        </a:rPr>
                        <a:t>STAAR in MATHEMATICS: at least </a:t>
                      </a:r>
                      <a:r>
                        <a:rPr lang="en-US" sz="700" b="0" spc="-10" dirty="0">
                          <a:latin typeface="Calibri Light"/>
                          <a:cs typeface="Calibri Light"/>
                        </a:rPr>
                        <a:t>80% </a:t>
                      </a:r>
                      <a:r>
                        <a:rPr lang="en-US" sz="700" b="0" spc="-5" dirty="0">
                          <a:latin typeface="Calibri Light"/>
                          <a:cs typeface="Calibri Light"/>
                        </a:rPr>
                        <a:t>at </a:t>
                      </a:r>
                      <a:r>
                        <a:rPr lang="en-US" sz="700" b="0" spc="-10" dirty="0">
                          <a:latin typeface="Calibri Light"/>
                          <a:cs typeface="Calibri Light"/>
                        </a:rPr>
                        <a:t>the </a:t>
                      </a:r>
                      <a:r>
                        <a:rPr lang="en-US" sz="700" b="0" spc="-5" dirty="0">
                          <a:latin typeface="Calibri Light"/>
                          <a:cs typeface="Calibri Light"/>
                        </a:rPr>
                        <a:t>Approaches level; </a:t>
                      </a:r>
                      <a:r>
                        <a:rPr lang="en-US" sz="700" b="0" spc="-10" dirty="0">
                          <a:latin typeface="Calibri Light"/>
                          <a:cs typeface="Calibri Light"/>
                        </a:rPr>
                        <a:t>53% </a:t>
                      </a:r>
                      <a:r>
                        <a:rPr lang="en-US" sz="700" b="0" spc="-5" dirty="0">
                          <a:latin typeface="Calibri Light"/>
                          <a:cs typeface="Calibri Light"/>
                        </a:rPr>
                        <a:t>at </a:t>
                      </a:r>
                      <a:r>
                        <a:rPr lang="en-US" sz="700" b="0" spc="-10" dirty="0">
                          <a:latin typeface="Calibri Light"/>
                          <a:cs typeface="Calibri Light"/>
                        </a:rPr>
                        <a:t>the </a:t>
                      </a:r>
                      <a:r>
                        <a:rPr lang="en-US" sz="700" b="0" spc="-5" dirty="0">
                          <a:latin typeface="Calibri Light"/>
                          <a:cs typeface="Calibri Light"/>
                        </a:rPr>
                        <a:t>Meets level;</a:t>
                      </a:r>
                      <a:r>
                        <a:rPr lang="en-US" sz="700" b="0" spc="95" dirty="0">
                          <a:latin typeface="Calibri Light"/>
                          <a:cs typeface="Calibri Light"/>
                        </a:rPr>
                        <a:t> </a:t>
                      </a:r>
                      <a:r>
                        <a:rPr lang="en-US" sz="700" b="0" spc="-10" dirty="0">
                          <a:latin typeface="Calibri Light"/>
                          <a:cs typeface="Calibri Light"/>
                        </a:rPr>
                        <a:t>and 25% </a:t>
                      </a:r>
                      <a:r>
                        <a:rPr lang="en-US" sz="700" b="0" spc="-5" dirty="0">
                          <a:latin typeface="Calibri Light"/>
                          <a:cs typeface="Calibri Light"/>
                        </a:rPr>
                        <a:t>at </a:t>
                      </a:r>
                      <a:r>
                        <a:rPr lang="en-US" sz="700" b="0" spc="-10" dirty="0">
                          <a:latin typeface="Calibri Light"/>
                          <a:cs typeface="Calibri Light"/>
                        </a:rPr>
                        <a:t>the Masters </a:t>
                      </a:r>
                      <a:r>
                        <a:rPr lang="en-US" sz="700" b="0" spc="-5" dirty="0">
                          <a:latin typeface="Calibri Light"/>
                          <a:cs typeface="Calibri Light"/>
                        </a:rPr>
                        <a:t>level.</a:t>
                      </a:r>
                      <a:endParaRPr lang="en-US" sz="700" dirty="0">
                        <a:latin typeface="Calibri Light"/>
                        <a:cs typeface="Calibri Light"/>
                      </a:endParaRPr>
                    </a:p>
                  </a:txBody>
                  <a:tcPr marL="0" marR="0" marT="635" marB="0">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121920">
                <a:tc>
                  <a:txBody>
                    <a:bodyPr/>
                    <a:lstStyle/>
                    <a:p>
                      <a:pPr marL="17780">
                        <a:lnSpc>
                          <a:spcPct val="100000"/>
                        </a:lnSpc>
                        <a:spcBef>
                          <a:spcPts val="5"/>
                        </a:spcBef>
                      </a:pPr>
                      <a:r>
                        <a:rPr sz="700" b="0" dirty="0">
                          <a:latin typeface="Calibri Light"/>
                          <a:cs typeface="Calibri Light"/>
                        </a:rPr>
                        <a:t>Objective:1</a:t>
                      </a:r>
                      <a:endParaRPr sz="700" dirty="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5">
                  <a:txBody>
                    <a:bodyPr/>
                    <a:lstStyle/>
                    <a:p>
                      <a:pPr marL="17780">
                        <a:lnSpc>
                          <a:spcPts val="800"/>
                        </a:lnSpc>
                      </a:pPr>
                      <a:r>
                        <a:rPr sz="700" b="0" spc="-10" dirty="0">
                          <a:latin typeface="Calibri Light"/>
                          <a:cs typeface="Calibri Light"/>
                        </a:rPr>
                        <a:t>Students </a:t>
                      </a:r>
                      <a:r>
                        <a:rPr sz="700" b="0" spc="-5" dirty="0">
                          <a:latin typeface="Calibri Light"/>
                          <a:cs typeface="Calibri Light"/>
                        </a:rPr>
                        <a:t>will improve </a:t>
                      </a:r>
                      <a:r>
                        <a:rPr sz="700" b="0" spc="-10" dirty="0">
                          <a:latin typeface="Calibri Light"/>
                          <a:cs typeface="Calibri Light"/>
                        </a:rPr>
                        <a:t>student </a:t>
                      </a:r>
                      <a:r>
                        <a:rPr sz="700" b="0" spc="-5" dirty="0">
                          <a:latin typeface="Calibri Light"/>
                          <a:cs typeface="Calibri Light"/>
                        </a:rPr>
                        <a:t>achievement to </a:t>
                      </a:r>
                      <a:r>
                        <a:rPr sz="700" b="0" spc="-10" dirty="0">
                          <a:latin typeface="Calibri Light"/>
                          <a:cs typeface="Calibri Light"/>
                        </a:rPr>
                        <a:t>the </a:t>
                      </a:r>
                      <a:r>
                        <a:rPr sz="700" b="0" spc="-5" dirty="0">
                          <a:latin typeface="Calibri Light"/>
                          <a:cs typeface="Calibri Light"/>
                        </a:rPr>
                        <a:t>given levels in mathematics </a:t>
                      </a:r>
                      <a:r>
                        <a:rPr sz="700" b="0" spc="-10" dirty="0">
                          <a:latin typeface="Calibri Light"/>
                          <a:cs typeface="Calibri Light"/>
                        </a:rPr>
                        <a:t>through </a:t>
                      </a:r>
                      <a:r>
                        <a:rPr sz="700" b="0" spc="-5" dirty="0">
                          <a:latin typeface="Calibri Light"/>
                          <a:cs typeface="Calibri Light"/>
                        </a:rPr>
                        <a:t>data-driven practices: planning, instruction, </a:t>
                      </a:r>
                      <a:r>
                        <a:rPr sz="700" b="0" spc="-10" dirty="0">
                          <a:latin typeface="Calibri Light"/>
                          <a:cs typeface="Calibri Light"/>
                        </a:rPr>
                        <a:t>and</a:t>
                      </a:r>
                      <a:r>
                        <a:rPr sz="700" b="0" spc="95" dirty="0">
                          <a:latin typeface="Calibri Light"/>
                          <a:cs typeface="Calibri Light"/>
                        </a:rPr>
                        <a:t> </a:t>
                      </a:r>
                      <a:r>
                        <a:rPr sz="700" b="0" spc="-5" dirty="0">
                          <a:latin typeface="Calibri Light"/>
                          <a:cs typeface="Calibri Light"/>
                        </a:rPr>
                        <a:t>interventions.</a:t>
                      </a:r>
                      <a:endParaRPr sz="700" dirty="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dirty="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dirty="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7">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Strategy</a:t>
                      </a:r>
                      <a:r>
                        <a:rPr sz="700" b="0" spc="5">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15570">
                        <a:lnSpc>
                          <a:spcPct val="100000"/>
                        </a:lnSpc>
                      </a:pPr>
                      <a:r>
                        <a:rPr sz="700" b="0">
                          <a:solidFill>
                            <a:srgbClr val="FFFFFF"/>
                          </a:solidFill>
                          <a:latin typeface="Calibri Light"/>
                          <a:cs typeface="Calibri Light"/>
                        </a:rPr>
                        <a:t>Persons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800000"/>
                    </a:solidFill>
                  </a:tcPr>
                </a:tc>
                <a:tc>
                  <a:txBody>
                    <a:bodyPr/>
                    <a:lstStyle/>
                    <a:p>
                      <a:pPr>
                        <a:lnSpc>
                          <a:spcPct val="100000"/>
                        </a:lnSpc>
                        <a:spcBef>
                          <a:spcPts val="35"/>
                        </a:spcBef>
                      </a:pPr>
                      <a:endParaRPr sz="800">
                        <a:latin typeface="Times New Roman"/>
                        <a:cs typeface="Times New Roman"/>
                      </a:endParaRPr>
                    </a:p>
                    <a:p>
                      <a:pPr marR="170815" algn="r">
                        <a:lnSpc>
                          <a:spcPct val="100000"/>
                        </a:lnSpc>
                      </a:pPr>
                      <a:r>
                        <a:rPr sz="700" b="0" spc="10">
                          <a:solidFill>
                            <a:srgbClr val="FFFFFF"/>
                          </a:solidFill>
                          <a:latin typeface="Calibri Light"/>
                          <a:cs typeface="Calibri Light"/>
                        </a:rPr>
                        <a:t>Ti</a:t>
                      </a:r>
                      <a:r>
                        <a:rPr sz="700" b="0">
                          <a:solidFill>
                            <a:srgbClr val="FFFFFF"/>
                          </a:solidFill>
                          <a:latin typeface="Calibri Light"/>
                          <a:cs typeface="Calibri Light"/>
                        </a:rPr>
                        <a:t>me</a:t>
                      </a:r>
                      <a:r>
                        <a:rPr sz="700" b="0" spc="10">
                          <a:solidFill>
                            <a:srgbClr val="FFFFFF"/>
                          </a:solidFill>
                          <a:latin typeface="Calibri Light"/>
                          <a:cs typeface="Calibri Light"/>
                        </a:rPr>
                        <a:t>lin</a:t>
                      </a:r>
                      <a:r>
                        <a:rPr sz="700" b="0">
                          <a:solidFill>
                            <a:srgbClr val="FFFFFF"/>
                          </a:solidFill>
                          <a:latin typeface="Calibri Light"/>
                          <a:cs typeface="Calibri Light"/>
                        </a:rPr>
                        <a:t>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310515">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99390">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22250">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75742">
                <a:tc>
                  <a:txBody>
                    <a:bodyPr/>
                    <a:lstStyle/>
                    <a:p>
                      <a:pPr marL="17780">
                        <a:lnSpc>
                          <a:spcPct val="100000"/>
                        </a:lnSpc>
                        <a:spcBef>
                          <a:spcPts val="5"/>
                        </a:spcBef>
                      </a:pPr>
                      <a:r>
                        <a:rPr lang="en-US" sz="700" b="0" spc="-10" dirty="0">
                          <a:latin typeface="Calibri Light"/>
                          <a:cs typeface="Calibri Light"/>
                        </a:rPr>
                        <a:t>Teachers will follow the lesson internalization guide to ensure consistency with:</a:t>
                      </a:r>
                    </a:p>
                    <a:p>
                      <a:pPr marL="17780">
                        <a:lnSpc>
                          <a:spcPct val="100000"/>
                        </a:lnSpc>
                        <a:spcBef>
                          <a:spcPts val="5"/>
                        </a:spcBef>
                      </a:pPr>
                      <a:endParaRPr lang="en-US" sz="700" b="0" spc="-10" dirty="0">
                        <a:latin typeface="Calibri Light"/>
                        <a:cs typeface="Calibri Light"/>
                      </a:endParaRPr>
                    </a:p>
                    <a:p>
                      <a:pPr marL="17780">
                        <a:lnSpc>
                          <a:spcPct val="100000"/>
                        </a:lnSpc>
                        <a:spcBef>
                          <a:spcPts val="5"/>
                        </a:spcBef>
                      </a:pPr>
                      <a:endParaRPr sz="700" dirty="0">
                        <a:latin typeface="Calibri Light"/>
                        <a:cs typeface="Calibri Light"/>
                      </a:endParaRPr>
                    </a:p>
                  </a:txBody>
                  <a:tcPr marL="0" marR="0" marT="635" marB="0">
                    <a:lnL w="28575">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tcPr>
                </a:tc>
                <a:tc>
                  <a:txBody>
                    <a:bodyPr/>
                    <a:lstStyle/>
                    <a:p>
                      <a:pPr marL="17780">
                        <a:lnSpc>
                          <a:spcPts val="790"/>
                        </a:lnSpc>
                      </a:pPr>
                      <a:r>
                        <a:rPr sz="700" b="0" spc="-5" dirty="0">
                          <a:latin typeface="Calibri Light"/>
                          <a:cs typeface="Calibri Light"/>
                        </a:rPr>
                        <a:t>Grade Level SE</a:t>
                      </a:r>
                      <a:r>
                        <a:rPr sz="700" b="0" spc="-20" dirty="0">
                          <a:latin typeface="Calibri Light"/>
                          <a:cs typeface="Calibri Light"/>
                        </a:rPr>
                        <a:t> </a:t>
                      </a:r>
                      <a:r>
                        <a:rPr sz="700" b="0" spc="-5" dirty="0">
                          <a:latin typeface="Calibri Light"/>
                          <a:cs typeface="Calibri Light"/>
                        </a:rPr>
                        <a:t>Teachers</a:t>
                      </a:r>
                      <a:endParaRPr sz="700" dirty="0">
                        <a:latin typeface="Calibri Light"/>
                        <a:cs typeface="Calibri Light"/>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tcPr>
                </a:tc>
                <a:tc>
                  <a:txBody>
                    <a:bodyPr/>
                    <a:lstStyle/>
                    <a:p>
                      <a:pPr marL="17780">
                        <a:lnSpc>
                          <a:spcPts val="790"/>
                        </a:lnSpc>
                      </a:pPr>
                      <a:r>
                        <a:rPr sz="700" b="0" spc="-10" dirty="0">
                          <a:latin typeface="Calibri Light"/>
                          <a:cs typeface="Calibri Light"/>
                        </a:rPr>
                        <a:t>Lead4Ward </a:t>
                      </a:r>
                      <a:r>
                        <a:rPr sz="700" b="0" spc="-5" dirty="0">
                          <a:latin typeface="Calibri Light"/>
                          <a:cs typeface="Calibri Light"/>
                        </a:rPr>
                        <a:t>Resources</a:t>
                      </a:r>
                      <a:endParaRPr sz="700" dirty="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10" dirty="0">
                          <a:latin typeface="Calibri Light"/>
                          <a:cs typeface="Calibri Light"/>
                        </a:rPr>
                        <a:t>August</a:t>
                      </a:r>
                      <a:r>
                        <a:rPr sz="700" b="0" spc="-15" dirty="0">
                          <a:latin typeface="Calibri Light"/>
                          <a:cs typeface="Calibri Light"/>
                        </a:rPr>
                        <a:t> </a:t>
                      </a:r>
                      <a:r>
                        <a:rPr lang="en-US" sz="700" b="0" spc="-10" dirty="0">
                          <a:latin typeface="Calibri Light"/>
                          <a:cs typeface="Calibri Light"/>
                        </a:rPr>
                        <a:t>2025</a:t>
                      </a:r>
                      <a:endParaRPr sz="700" dirty="0">
                        <a:latin typeface="Calibri Light"/>
                        <a:cs typeface="Calibri Light"/>
                      </a:endParaRPr>
                    </a:p>
                  </a:txBody>
                  <a:tcPr marL="0" marR="0" marT="635" marB="0">
                    <a:lnL w="12700" cap="flat" cmpd="sng" algn="ctr">
                      <a:solidFill>
                        <a:srgbClr val="000000"/>
                      </a:solidFill>
                      <a:prstDash val="solid"/>
                      <a:round/>
                      <a:headEnd type="none" w="med" len="med"/>
                      <a:tailEnd type="none" w="med" len="me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10" dirty="0">
                          <a:latin typeface="Calibri Light"/>
                          <a:cs typeface="Calibri Light"/>
                        </a:rPr>
                        <a:t>Lesson Plans </a:t>
                      </a:r>
                      <a:r>
                        <a:rPr sz="700" b="0" spc="-5" dirty="0">
                          <a:latin typeface="Calibri Light"/>
                          <a:cs typeface="Calibri Light"/>
                        </a:rPr>
                        <a:t>with</a:t>
                      </a:r>
                      <a:r>
                        <a:rPr sz="700" b="0" dirty="0">
                          <a:latin typeface="Calibri Light"/>
                          <a:cs typeface="Calibri Light"/>
                        </a:rPr>
                        <a:t> </a:t>
                      </a:r>
                      <a:r>
                        <a:rPr sz="700" b="0" spc="-10" dirty="0">
                          <a:latin typeface="Calibri Light"/>
                          <a:cs typeface="Calibri Light"/>
                        </a:rPr>
                        <a:t>Annotations</a:t>
                      </a:r>
                      <a:endParaRPr lang="en-US" sz="700" b="0" spc="-10" dirty="0">
                        <a:latin typeface="Calibri Light"/>
                        <a:cs typeface="Calibri Light"/>
                      </a:endParaRPr>
                    </a:p>
                    <a:p>
                      <a:pPr marL="17780">
                        <a:lnSpc>
                          <a:spcPct val="100000"/>
                        </a:lnSpc>
                        <a:spcBef>
                          <a:spcPts val="5"/>
                        </a:spcBef>
                      </a:pPr>
                      <a:endParaRPr lang="en-US" sz="700" b="0" spc="-10" dirty="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10" dirty="0">
                          <a:latin typeface="Calibri Light"/>
                          <a:cs typeface="Calibri Light"/>
                        </a:rPr>
                        <a:t>Gains:</a:t>
                      </a:r>
                      <a:r>
                        <a:rPr sz="700" b="0" spc="135" dirty="0">
                          <a:latin typeface="Calibri Light"/>
                          <a:cs typeface="Calibri Light"/>
                        </a:rPr>
                        <a:t> </a:t>
                      </a:r>
                      <a:r>
                        <a:rPr sz="700" b="0" spc="-5" dirty="0">
                          <a:latin typeface="Calibri Light"/>
                          <a:cs typeface="Calibri Light"/>
                        </a:rPr>
                        <a:t>Local</a:t>
                      </a:r>
                      <a:r>
                        <a:rPr sz="700" b="0" spc="10" dirty="0">
                          <a:latin typeface="Calibri Light"/>
                          <a:cs typeface="Calibri Light"/>
                        </a:rPr>
                        <a:t> </a:t>
                      </a:r>
                      <a:r>
                        <a:rPr sz="700" b="0" spc="-10" dirty="0">
                          <a:latin typeface="Calibri Light"/>
                          <a:cs typeface="Calibri Light"/>
                        </a:rPr>
                        <a:t>Assessments</a:t>
                      </a:r>
                      <a:endParaRPr sz="700" dirty="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dirty="0">
                          <a:latin typeface="Calibri Light"/>
                          <a:cs typeface="Calibri Light"/>
                        </a:rPr>
                        <a:t>*Format</a:t>
                      </a:r>
                      <a:r>
                        <a:rPr lang="en-US" sz="700" b="0" dirty="0">
                          <a:latin typeface="Calibri Light"/>
                          <a:cs typeface="Calibri Light"/>
                        </a:rPr>
                        <a:t>i</a:t>
                      </a:r>
                      <a:r>
                        <a:rPr sz="700" b="0" dirty="0">
                          <a:latin typeface="Calibri Light"/>
                          <a:cs typeface="Calibri Light"/>
                        </a:rPr>
                        <a:t>ve:</a:t>
                      </a:r>
                      <a:endParaRPr sz="700" dirty="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5" dirty="0">
                          <a:latin typeface="Calibri Light"/>
                          <a:cs typeface="Calibri Light"/>
                        </a:rPr>
                        <a:t>Title I - 4: High-Quality </a:t>
                      </a:r>
                      <a:r>
                        <a:rPr sz="700" b="0" spc="-10" dirty="0">
                          <a:latin typeface="Calibri Light"/>
                          <a:cs typeface="Calibri Light"/>
                        </a:rPr>
                        <a:t>and</a:t>
                      </a:r>
                      <a:r>
                        <a:rPr sz="700" b="0" spc="-5" dirty="0">
                          <a:latin typeface="Calibri Light"/>
                          <a:cs typeface="Calibri Light"/>
                        </a:rPr>
                        <a:t> Ongoing</a:t>
                      </a:r>
                      <a:endParaRPr sz="700" dirty="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tcPr>
                </a:tc>
                <a:extLst>
                  <a:ext uri="{0D108BD9-81ED-4DB2-BD59-A6C34878D82A}">
                    <a16:rowId xmlns:a16="http://schemas.microsoft.com/office/drawing/2014/main" val="10004"/>
                  </a:ext>
                </a:extLst>
              </a:tr>
              <a:tr h="120392">
                <a:tc>
                  <a:txBody>
                    <a:bodyPr/>
                    <a:lstStyle/>
                    <a:p>
                      <a:pPr marL="189230" marR="0" lvl="0" indent="-171450" defTabSz="914400" eaLnBrk="1" fontAlgn="auto" latinLnBrk="0" hangingPunct="1">
                        <a:lnSpc>
                          <a:spcPct val="100000"/>
                        </a:lnSpc>
                        <a:spcBef>
                          <a:spcPts val="5"/>
                        </a:spcBef>
                        <a:spcAft>
                          <a:spcPts val="0"/>
                        </a:spcAft>
                        <a:buClrTx/>
                        <a:buSzTx/>
                        <a:buFont typeface="Arial" panose="020B0604020202020204" pitchFamily="34" charset="0"/>
                        <a:buChar char="•"/>
                        <a:tabLst/>
                        <a:defRPr/>
                      </a:pPr>
                      <a:r>
                        <a:rPr kumimoji="0" lang="en-US" sz="700" b="0" i="0" u="none" strike="noStrike" kern="0" cap="none" spc="-10" normalizeH="0" baseline="0" noProof="0" dirty="0">
                          <a:ln>
                            <a:noFill/>
                          </a:ln>
                          <a:solidFill>
                            <a:prstClr val="black"/>
                          </a:solidFill>
                          <a:effectLst/>
                          <a:uLnTx/>
                          <a:uFillTx/>
                          <a:latin typeface="Calibri Light"/>
                          <a:ea typeface="+mn-ea"/>
                          <a:cs typeface="Calibri Light"/>
                        </a:rPr>
                        <a:t>TEK analysis</a:t>
                      </a:r>
                    </a:p>
                    <a:p>
                      <a:pPr marL="189230" marR="0" lvl="0" indent="-171450" defTabSz="914400" eaLnBrk="1" fontAlgn="auto" latinLnBrk="0" hangingPunct="1">
                        <a:lnSpc>
                          <a:spcPct val="100000"/>
                        </a:lnSpc>
                        <a:spcBef>
                          <a:spcPts val="5"/>
                        </a:spcBef>
                        <a:spcAft>
                          <a:spcPts val="0"/>
                        </a:spcAft>
                        <a:buClrTx/>
                        <a:buSzTx/>
                        <a:buFont typeface="Arial" panose="020B0604020202020204" pitchFamily="34" charset="0"/>
                        <a:buChar char="•"/>
                        <a:tabLst/>
                        <a:defRPr/>
                      </a:pPr>
                      <a:r>
                        <a:rPr kumimoji="0" lang="en-US" sz="700" b="0" i="0" u="none" strike="noStrike" kern="0" cap="none" spc="-10" normalizeH="0" baseline="0" noProof="0" dirty="0">
                          <a:ln>
                            <a:noFill/>
                          </a:ln>
                          <a:solidFill>
                            <a:prstClr val="black"/>
                          </a:solidFill>
                          <a:effectLst/>
                          <a:uLnTx/>
                          <a:uFillTx/>
                          <a:latin typeface="Calibri Light"/>
                          <a:ea typeface="+mn-ea"/>
                          <a:cs typeface="Calibri Light"/>
                        </a:rPr>
                        <a:t>Alignment to the assessed curriculum</a:t>
                      </a:r>
                    </a:p>
                    <a:p>
                      <a:pPr marL="189230" marR="0" lvl="0" indent="-171450" defTabSz="914400" eaLnBrk="1" fontAlgn="auto" latinLnBrk="0" hangingPunct="1">
                        <a:lnSpc>
                          <a:spcPct val="100000"/>
                        </a:lnSpc>
                        <a:spcBef>
                          <a:spcPts val="5"/>
                        </a:spcBef>
                        <a:spcAft>
                          <a:spcPts val="0"/>
                        </a:spcAft>
                        <a:buClrTx/>
                        <a:buSzTx/>
                        <a:buFont typeface="Arial" panose="020B0604020202020204" pitchFamily="34" charset="0"/>
                        <a:buChar char="•"/>
                        <a:tabLst/>
                        <a:defRPr/>
                      </a:pPr>
                      <a:r>
                        <a:rPr kumimoji="0" lang="en-US" sz="700" b="0" i="0" u="none" strike="noStrike" kern="0" cap="none" spc="-10" normalizeH="0" baseline="0" noProof="0" dirty="0">
                          <a:ln>
                            <a:noFill/>
                          </a:ln>
                          <a:solidFill>
                            <a:prstClr val="black"/>
                          </a:solidFill>
                          <a:effectLst/>
                          <a:uLnTx/>
                          <a:uFillTx/>
                          <a:latin typeface="Calibri Light"/>
                          <a:ea typeface="+mn-ea"/>
                          <a:cs typeface="Calibri Light"/>
                        </a:rPr>
                        <a:t>Scaffolding</a:t>
                      </a:r>
                    </a:p>
                    <a:p>
                      <a:pPr marL="189230" marR="0" lvl="0" indent="-171450" defTabSz="914400" eaLnBrk="1" fontAlgn="auto" latinLnBrk="0" hangingPunct="1">
                        <a:lnSpc>
                          <a:spcPct val="100000"/>
                        </a:lnSpc>
                        <a:spcBef>
                          <a:spcPts val="5"/>
                        </a:spcBef>
                        <a:spcAft>
                          <a:spcPts val="0"/>
                        </a:spcAft>
                        <a:buClrTx/>
                        <a:buSzTx/>
                        <a:buFont typeface="Arial" panose="020B0604020202020204" pitchFamily="34" charset="0"/>
                        <a:buChar char="•"/>
                        <a:tabLst/>
                        <a:defRPr/>
                      </a:pPr>
                      <a:r>
                        <a:rPr kumimoji="0" lang="en-US" sz="700" b="0" i="0" u="none" strike="noStrike" kern="0" cap="none" spc="-10" normalizeH="0" baseline="0" noProof="0" dirty="0">
                          <a:ln>
                            <a:noFill/>
                          </a:ln>
                          <a:solidFill>
                            <a:prstClr val="black"/>
                          </a:solidFill>
                          <a:effectLst/>
                          <a:uLnTx/>
                          <a:uFillTx/>
                          <a:latin typeface="Calibri Light"/>
                          <a:ea typeface="+mn-ea"/>
                          <a:cs typeface="Calibri Light"/>
                        </a:rPr>
                        <a:t>Lesson rehearsal</a:t>
                      </a:r>
                    </a:p>
                    <a:p>
                      <a:pPr marL="17780">
                        <a:lnSpc>
                          <a:spcPts val="790"/>
                        </a:lnSpc>
                      </a:pPr>
                      <a:endParaRPr sz="700" dirty="0">
                        <a:latin typeface="Calibri Light"/>
                        <a:cs typeface="Calibri Light"/>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marL="17780">
                        <a:lnSpc>
                          <a:spcPts val="790"/>
                        </a:lnSpc>
                      </a:pPr>
                      <a:r>
                        <a:rPr lang="en-US" sz="700" b="0" spc="-10" dirty="0">
                          <a:latin typeface="Calibri Light"/>
                          <a:cs typeface="Calibri Light"/>
                        </a:rPr>
                        <a:t>Life Coach</a:t>
                      </a:r>
                      <a:r>
                        <a:rPr sz="700" b="0" spc="-10" dirty="0">
                          <a:latin typeface="Calibri Light"/>
                          <a:cs typeface="Calibri Light"/>
                        </a:rPr>
                        <a:t>/Department </a:t>
                      </a:r>
                      <a:r>
                        <a:rPr sz="700" b="0" spc="-5" dirty="0">
                          <a:latin typeface="Calibri Light"/>
                          <a:cs typeface="Calibri Light"/>
                        </a:rPr>
                        <a:t>Chair</a:t>
                      </a:r>
                      <a:r>
                        <a:rPr sz="700" b="0" dirty="0">
                          <a:latin typeface="Calibri Light"/>
                          <a:cs typeface="Calibri Light"/>
                        </a:rPr>
                        <a:t> </a:t>
                      </a:r>
                      <a:r>
                        <a:rPr sz="700" b="0" spc="-10" dirty="0">
                          <a:latin typeface="Calibri Light"/>
                          <a:cs typeface="Calibri Light"/>
                        </a:rPr>
                        <a:t>Content</a:t>
                      </a:r>
                      <a:endParaRPr sz="700" dirty="0">
                        <a:latin typeface="Calibri Light"/>
                        <a:cs typeface="Calibri Light"/>
                      </a:endParaRP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dirty="0">
                          <a:latin typeface="Calibri Light"/>
                          <a:cs typeface="Calibri Light"/>
                        </a:rPr>
                        <a:t>District</a:t>
                      </a:r>
                      <a:r>
                        <a:rPr sz="700" b="0" spc="-10" dirty="0">
                          <a:latin typeface="Calibri Light"/>
                          <a:cs typeface="Calibri Light"/>
                        </a:rPr>
                        <a:t> </a:t>
                      </a:r>
                      <a:r>
                        <a:rPr sz="700" b="0" spc="-5" dirty="0">
                          <a:latin typeface="Calibri Light"/>
                          <a:cs typeface="Calibri Light"/>
                        </a:rPr>
                        <a:t>Curriculum</a:t>
                      </a:r>
                      <a:endParaRPr sz="700" dirty="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tcPr>
                </a:tc>
                <a:tc>
                  <a:txBody>
                    <a:bodyPr/>
                    <a:lstStyle/>
                    <a:p>
                      <a:pPr marL="17780">
                        <a:lnSpc>
                          <a:spcPts val="790"/>
                        </a:lnSpc>
                      </a:pPr>
                      <a:r>
                        <a:rPr sz="700" b="0" spc="-10">
                          <a:latin typeface="Calibri Light"/>
                          <a:cs typeface="Calibri Light"/>
                        </a:rPr>
                        <a:t>through</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tcPr>
                </a:tc>
                <a:tc>
                  <a:txBody>
                    <a:bodyPr/>
                    <a:lstStyle/>
                    <a:p>
                      <a:pPr marL="17780">
                        <a:lnSpc>
                          <a:spcPts val="790"/>
                        </a:lnSpc>
                      </a:pPr>
                      <a:r>
                        <a:rPr sz="700" b="0" spc="-5">
                          <a:latin typeface="Calibri Light"/>
                          <a:cs typeface="Calibri Light"/>
                        </a:rPr>
                        <a:t>Participation/Observation of </a:t>
                      </a:r>
                      <a:r>
                        <a:rPr sz="700" b="0" spc="-10">
                          <a:latin typeface="Calibri Light"/>
                          <a:cs typeface="Calibri Light"/>
                        </a:rPr>
                        <a:t>Planning</a:t>
                      </a:r>
                      <a:r>
                        <a:rPr sz="700" b="0" spc="-30">
                          <a:latin typeface="Calibri Light"/>
                          <a:cs typeface="Calibri Light"/>
                        </a:rPr>
                        <a:t> </a:t>
                      </a:r>
                      <a:r>
                        <a:rPr sz="700" b="0" spc="-5">
                          <a:latin typeface="Calibri Light"/>
                          <a:cs typeface="Calibri Light"/>
                        </a:rPr>
                        <a:t>Time</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Checks</a:t>
                      </a:r>
                      <a:r>
                        <a:rPr sz="700" b="0" spc="-15">
                          <a:latin typeface="Calibri Light"/>
                          <a:cs typeface="Calibri Light"/>
                        </a:rPr>
                        <a:t> </a:t>
                      </a:r>
                      <a:r>
                        <a:rPr sz="700" b="0" spc="-5">
                          <a:latin typeface="Calibri Light"/>
                          <a:cs typeface="Calibri Light"/>
                        </a:rPr>
                        <a:t>for</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tabLst>
                          <a:tab pos="1463675" algn="l"/>
                        </a:tabLst>
                      </a:pPr>
                      <a:r>
                        <a:rPr sz="700" b="0" spc="-10" dirty="0">
                          <a:latin typeface="Calibri Light"/>
                          <a:cs typeface="Calibri Light"/>
                        </a:rPr>
                        <a:t>Professional</a:t>
                      </a:r>
                      <a:r>
                        <a:rPr sz="700" b="0" spc="15" dirty="0">
                          <a:latin typeface="Calibri Light"/>
                          <a:cs typeface="Calibri Light"/>
                        </a:rPr>
                        <a:t> </a:t>
                      </a:r>
                      <a:r>
                        <a:rPr sz="700" b="0" spc="-5" dirty="0">
                          <a:latin typeface="Calibri Light"/>
                          <a:cs typeface="Calibri Light"/>
                        </a:rPr>
                        <a:t>Development</a:t>
                      </a:r>
                      <a:r>
                        <a:rPr lang="en-US" sz="700" b="0" spc="-5" dirty="0">
                          <a:latin typeface="Calibri Light"/>
                          <a:cs typeface="Calibri Light"/>
                        </a:rPr>
                        <a:t>   </a:t>
                      </a:r>
                      <a:r>
                        <a:rPr sz="700" b="0" spc="-5" dirty="0">
                          <a:latin typeface="Calibri Light"/>
                          <a:cs typeface="Calibri Light"/>
                        </a:rPr>
                        <a:t>a.</a:t>
                      </a:r>
                      <a:endParaRPr sz="700" dirty="0">
                        <a:latin typeface="Calibri Light"/>
                        <a:cs typeface="Calibri Light"/>
                      </a:endParaRPr>
                    </a:p>
                  </a:txBody>
                  <a:tcPr marL="0" marR="0" marT="0" marB="0">
                    <a:lnL w="12700">
                      <a:solidFill>
                        <a:srgbClr val="000000"/>
                      </a:solidFill>
                      <a:prstDash val="solid"/>
                    </a:lnL>
                    <a:lnR w="28575">
                      <a:solidFill>
                        <a:srgbClr val="000000"/>
                      </a:solidFill>
                      <a:prstDash val="solid"/>
                    </a:lnR>
                  </a:tcPr>
                </a:tc>
                <a:extLst>
                  <a:ext uri="{0D108BD9-81ED-4DB2-BD59-A6C34878D82A}">
                    <a16:rowId xmlns:a16="http://schemas.microsoft.com/office/drawing/2014/main" val="10005"/>
                  </a:ext>
                </a:extLst>
              </a:tr>
              <a:tr h="120392">
                <a:tc>
                  <a:txBody>
                    <a:bodyPr/>
                    <a:lstStyle/>
                    <a:p>
                      <a:pPr marL="17780">
                        <a:lnSpc>
                          <a:spcPts val="790"/>
                        </a:lnSpc>
                      </a:pPr>
                      <a:endParaRPr sz="700" dirty="0">
                        <a:latin typeface="Calibri Light"/>
                        <a:cs typeface="Calibri Light"/>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dirty="0">
                          <a:latin typeface="Calibri Light"/>
                          <a:cs typeface="Calibri Light"/>
                        </a:rPr>
                        <a:t>Administrator</a:t>
                      </a:r>
                      <a:endParaRPr sz="700" dirty="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dirty="0">
                          <a:latin typeface="Calibri Light"/>
                          <a:cs typeface="Calibri Light"/>
                        </a:rPr>
                        <a:t>IB Unit</a:t>
                      </a:r>
                      <a:r>
                        <a:rPr sz="700" b="0" spc="-15" dirty="0">
                          <a:latin typeface="Calibri Light"/>
                          <a:cs typeface="Calibri Light"/>
                        </a:rPr>
                        <a:t> </a:t>
                      </a:r>
                      <a:r>
                        <a:rPr sz="700" b="0" spc="-5" dirty="0">
                          <a:latin typeface="Calibri Light"/>
                          <a:cs typeface="Calibri Light"/>
                        </a:rPr>
                        <a:t>Planners</a:t>
                      </a:r>
                      <a:endParaRPr sz="700" dirty="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10">
                          <a:latin typeface="Calibri Light"/>
                          <a:cs typeface="Calibri Light"/>
                        </a:rPr>
                        <a:t>TCLC </a:t>
                      </a:r>
                      <a:r>
                        <a:rPr sz="700" b="0" spc="-5">
                          <a:latin typeface="Calibri Light"/>
                          <a:cs typeface="Calibri Light"/>
                        </a:rPr>
                        <a:t>Agendas</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10">
                          <a:latin typeface="Calibri Light"/>
                          <a:cs typeface="Calibri Light"/>
                        </a:rPr>
                        <a:t>Understanding</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Required: select </a:t>
                      </a:r>
                      <a:r>
                        <a:rPr sz="700" b="0" spc="-10">
                          <a:latin typeface="Calibri Light"/>
                          <a:cs typeface="Calibri Light"/>
                        </a:rPr>
                        <a:t>professional</a:t>
                      </a:r>
                      <a:r>
                        <a:rPr sz="700" b="0" spc="-5">
                          <a:latin typeface="Calibri Light"/>
                          <a:cs typeface="Calibri Light"/>
                        </a:rPr>
                        <a:t> development</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tcPr>
                </a:tc>
                <a:extLst>
                  <a:ext uri="{0D108BD9-81ED-4DB2-BD59-A6C34878D82A}">
                    <a16:rowId xmlns:a16="http://schemas.microsoft.com/office/drawing/2014/main" val="10006"/>
                  </a:ext>
                </a:extLst>
              </a:tr>
              <a:tr h="0">
                <a:tc>
                  <a:txBody>
                    <a:bodyPr/>
                    <a:lstStyle/>
                    <a:p>
                      <a:pPr>
                        <a:lnSpc>
                          <a:spcPct val="100000"/>
                        </a:lnSpc>
                      </a:pPr>
                      <a:endParaRPr sz="600" dirty="0">
                        <a:latin typeface="Times New Roman"/>
                        <a:cs typeface="Times New Roman"/>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marL="17780">
                        <a:lnSpc>
                          <a:spcPts val="790"/>
                        </a:lnSpc>
                      </a:pPr>
                      <a:endParaRPr sz="700" dirty="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10" dirty="0">
                          <a:latin typeface="Calibri Light"/>
                          <a:cs typeface="Calibri Light"/>
                        </a:rPr>
                        <a:t>Designated Planning</a:t>
                      </a:r>
                      <a:r>
                        <a:rPr sz="700" b="0" spc="-5" dirty="0">
                          <a:latin typeface="Calibri Light"/>
                          <a:cs typeface="Calibri Light"/>
                        </a:rPr>
                        <a:t> Time</a:t>
                      </a:r>
                      <a:endParaRPr sz="700" dirty="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Walkthrough</a:t>
                      </a:r>
                      <a:r>
                        <a:rPr sz="700" b="0" spc="-10">
                          <a:latin typeface="Calibri Light"/>
                          <a:cs typeface="Calibri Light"/>
                        </a:rPr>
                        <a:t> </a:t>
                      </a:r>
                      <a:r>
                        <a:rPr sz="700" b="0" spc="-5">
                          <a:latin typeface="Calibri Light"/>
                          <a:cs typeface="Calibri Light"/>
                        </a:rPr>
                        <a:t>Documentation</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a:latin typeface="Calibri Light"/>
                          <a:cs typeface="Calibri Light"/>
                        </a:rPr>
                        <a:t>*Summative:</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to meet </a:t>
                      </a:r>
                      <a:r>
                        <a:rPr sz="700" b="0" spc="-10">
                          <a:latin typeface="Calibri Light"/>
                          <a:cs typeface="Calibri Light"/>
                        </a:rPr>
                        <a:t>the </a:t>
                      </a:r>
                      <a:r>
                        <a:rPr sz="700" b="0" spc="-5">
                          <a:latin typeface="Calibri Light"/>
                          <a:cs typeface="Calibri Light"/>
                        </a:rPr>
                        <a:t>needs of</a:t>
                      </a:r>
                      <a:r>
                        <a:rPr sz="700" b="0" spc="-20">
                          <a:latin typeface="Calibri Light"/>
                          <a:cs typeface="Calibri Light"/>
                        </a:rPr>
                        <a:t> </a:t>
                      </a:r>
                      <a:r>
                        <a:rPr sz="700" b="0" spc="-5">
                          <a:latin typeface="Calibri Light"/>
                          <a:cs typeface="Calibri Light"/>
                        </a:rPr>
                        <a:t>teachers</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tcPr>
                </a:tc>
                <a:extLst>
                  <a:ext uri="{0D108BD9-81ED-4DB2-BD59-A6C34878D82A}">
                    <a16:rowId xmlns:a16="http://schemas.microsoft.com/office/drawing/2014/main" val="10007"/>
                  </a:ext>
                </a:extLst>
              </a:tr>
              <a:tr h="120392">
                <a:tc>
                  <a:txBody>
                    <a:bodyPr/>
                    <a:lstStyle/>
                    <a:p>
                      <a:pPr>
                        <a:lnSpc>
                          <a:spcPct val="100000"/>
                        </a:lnSpc>
                      </a:pPr>
                      <a:endParaRPr sz="600" dirty="0">
                        <a:latin typeface="Times New Roman"/>
                        <a:cs typeface="Times New Roman"/>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10" dirty="0">
                          <a:latin typeface="Calibri Light"/>
                          <a:cs typeface="Calibri Light"/>
                        </a:rPr>
                        <a:t>Google</a:t>
                      </a:r>
                      <a:r>
                        <a:rPr sz="700" b="0" spc="-5" dirty="0">
                          <a:latin typeface="Calibri Light"/>
                          <a:cs typeface="Calibri Light"/>
                        </a:rPr>
                        <a:t> </a:t>
                      </a:r>
                      <a:r>
                        <a:rPr sz="700" b="0" spc="-10" dirty="0">
                          <a:latin typeface="Calibri Light"/>
                          <a:cs typeface="Calibri Light"/>
                        </a:rPr>
                        <a:t>Classroom</a:t>
                      </a:r>
                      <a:endParaRPr lang="en-US" sz="700" b="0" spc="-10" dirty="0">
                        <a:latin typeface="Calibri Light"/>
                        <a:cs typeface="Calibri Light"/>
                      </a:endParaRPr>
                    </a:p>
                    <a:p>
                      <a:pPr marL="17780">
                        <a:lnSpc>
                          <a:spcPts val="790"/>
                        </a:lnSpc>
                      </a:pPr>
                      <a:r>
                        <a:rPr lang="en-US" sz="700" b="0" spc="-10" dirty="0">
                          <a:latin typeface="Calibri Light"/>
                          <a:cs typeface="Calibri Light"/>
                        </a:rPr>
                        <a:t>Blended Learning</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b. </a:t>
                      </a:r>
                      <a:r>
                        <a:rPr sz="700" b="0" spc="-10">
                          <a:latin typeface="Calibri Light"/>
                          <a:cs typeface="Calibri Light"/>
                        </a:rPr>
                        <a:t>Best </a:t>
                      </a:r>
                      <a:r>
                        <a:rPr sz="700" b="0" spc="-5">
                          <a:latin typeface="Calibri Light"/>
                          <a:cs typeface="Calibri Light"/>
                        </a:rPr>
                        <a:t>Practice: utilize</a:t>
                      </a:r>
                      <a:r>
                        <a:rPr sz="700" b="0">
                          <a:latin typeface="Calibri Light"/>
                          <a:cs typeface="Calibri Light"/>
                        </a:rPr>
                        <a:t> </a:t>
                      </a:r>
                      <a:r>
                        <a:rPr sz="700" b="0" spc="-10">
                          <a:latin typeface="Calibri Light"/>
                          <a:cs typeface="Calibri Light"/>
                        </a:rPr>
                        <a:t>profes</a:t>
                      </a:r>
                      <a:r>
                        <a:rPr lang="en-US" sz="700" b="0" spc="-10">
                          <a:latin typeface="Calibri Light"/>
                          <a:cs typeface="Calibri Light"/>
                        </a:rPr>
                        <a:t>s</a:t>
                      </a:r>
                      <a:r>
                        <a:rPr sz="700" b="0" spc="-10">
                          <a:latin typeface="Calibri Light"/>
                          <a:cs typeface="Calibri Light"/>
                        </a:rPr>
                        <a:t>ional</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tcPr>
                </a:tc>
                <a:extLst>
                  <a:ext uri="{0D108BD9-81ED-4DB2-BD59-A6C34878D82A}">
                    <a16:rowId xmlns:a16="http://schemas.microsoft.com/office/drawing/2014/main" val="10008"/>
                  </a:ext>
                </a:extLst>
              </a:tr>
              <a:tr h="103410">
                <a:tc>
                  <a:txBody>
                    <a:bodyPr/>
                    <a:lstStyle/>
                    <a:p>
                      <a:pPr>
                        <a:lnSpc>
                          <a:spcPct val="100000"/>
                        </a:lnSpc>
                      </a:pPr>
                      <a:endParaRPr sz="600" dirty="0">
                        <a:latin typeface="Times New Roman"/>
                        <a:cs typeface="Times New Roman"/>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r>
                        <a:rPr lang="en-US" sz="700" dirty="0">
                          <a:latin typeface="Times New Roman"/>
                          <a:cs typeface="Times New Roman"/>
                        </a:rPr>
                        <a:t>Small Group Instruction</a:t>
                      </a:r>
                      <a:endParaRPr sz="7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CBAs</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learning communities to meet </a:t>
                      </a:r>
                      <a:r>
                        <a:rPr sz="700" b="0" spc="-10">
                          <a:latin typeface="Calibri Light"/>
                          <a:cs typeface="Calibri Light"/>
                        </a:rPr>
                        <a:t>the</a:t>
                      </a:r>
                      <a:r>
                        <a:rPr sz="700" b="0" spc="-30">
                          <a:latin typeface="Calibri Light"/>
                          <a:cs typeface="Calibri Light"/>
                        </a:rPr>
                        <a:t> </a:t>
                      </a:r>
                      <a:r>
                        <a:rPr sz="700" b="0" spc="-5">
                          <a:latin typeface="Calibri Light"/>
                          <a:cs typeface="Calibri Light"/>
                        </a:rPr>
                        <a:t>needs</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tcPr>
                </a:tc>
                <a:extLst>
                  <a:ext uri="{0D108BD9-81ED-4DB2-BD59-A6C34878D82A}">
                    <a16:rowId xmlns:a16="http://schemas.microsoft.com/office/drawing/2014/main" val="10009"/>
                  </a:ext>
                </a:extLst>
              </a:tr>
              <a:tr h="120389">
                <a:tc>
                  <a:txBody>
                    <a:bodyPr/>
                    <a:lstStyle/>
                    <a:p>
                      <a:pPr>
                        <a:lnSpc>
                          <a:spcPct val="100000"/>
                        </a:lnSpc>
                      </a:pPr>
                      <a:endParaRPr sz="600" dirty="0">
                        <a:latin typeface="Times New Roman"/>
                        <a:cs typeface="Times New Roman"/>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r>
                        <a:rPr lang="en-US" sz="700" dirty="0">
                          <a:latin typeface="Times New Roman"/>
                          <a:cs typeface="Times New Roman"/>
                        </a:rPr>
                        <a:t>Common Instructional Framework</a:t>
                      </a:r>
                      <a:endParaRPr sz="7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Benchmarks</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tabLst>
                          <a:tab pos="1434465" algn="l"/>
                        </a:tabLst>
                      </a:pPr>
                      <a:r>
                        <a:rPr sz="700" b="0" spc="-10" dirty="0">
                          <a:latin typeface="Calibri Light"/>
                          <a:cs typeface="Calibri Light"/>
                        </a:rPr>
                        <a:t>and </a:t>
                      </a:r>
                      <a:r>
                        <a:rPr sz="700" b="0" spc="-5" dirty="0">
                          <a:latin typeface="Calibri Light"/>
                          <a:cs typeface="Calibri Light"/>
                        </a:rPr>
                        <a:t>schedules</a:t>
                      </a:r>
                      <a:r>
                        <a:rPr sz="700" b="0" dirty="0">
                          <a:latin typeface="Calibri Light"/>
                          <a:cs typeface="Calibri Light"/>
                        </a:rPr>
                        <a:t> </a:t>
                      </a:r>
                      <a:r>
                        <a:rPr sz="700" b="0" spc="-5" dirty="0">
                          <a:latin typeface="Calibri Light"/>
                          <a:cs typeface="Calibri Light"/>
                        </a:rPr>
                        <a:t>of teachers.</a:t>
                      </a:r>
                      <a:r>
                        <a:rPr lang="en-US" sz="700" b="0" spc="-5" dirty="0">
                          <a:latin typeface="Calibri Light"/>
                          <a:cs typeface="Calibri Light"/>
                        </a:rPr>
                        <a:t> </a:t>
                      </a:r>
                      <a:endParaRPr sz="700" dirty="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tcPr>
                </a:tc>
                <a:extLst>
                  <a:ext uri="{0D108BD9-81ED-4DB2-BD59-A6C34878D82A}">
                    <a16:rowId xmlns:a16="http://schemas.microsoft.com/office/drawing/2014/main" val="10010"/>
                  </a:ext>
                </a:extLst>
              </a:tr>
              <a:tr h="120402">
                <a:tc>
                  <a:txBody>
                    <a:bodyPr/>
                    <a:lstStyle/>
                    <a:p>
                      <a:pPr>
                        <a:lnSpc>
                          <a:spcPct val="100000"/>
                        </a:lnSpc>
                      </a:pPr>
                      <a:endParaRPr sz="600" dirty="0">
                        <a:latin typeface="Times New Roman"/>
                        <a:cs typeface="Times New Roman"/>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r>
                        <a:rPr lang="en-US" sz="700" dirty="0">
                          <a:latin typeface="Times New Roman"/>
                          <a:cs typeface="Times New Roman"/>
                        </a:rPr>
                        <a:t>Common Instructional Framework</a:t>
                      </a:r>
                      <a:endParaRPr sz="7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5">
                          <a:latin typeface="Calibri Light"/>
                          <a:cs typeface="Calibri Light"/>
                        </a:rPr>
                        <a:t>STAAR/EOC</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tcPr>
                </a:tc>
                <a:tc>
                  <a:txBody>
                    <a:bodyPr/>
                    <a:lstStyle/>
                    <a:p>
                      <a:pPr marL="17780">
                        <a:lnSpc>
                          <a:spcPts val="790"/>
                        </a:lnSpc>
                      </a:pPr>
                      <a:r>
                        <a:rPr sz="700" b="0" spc="-10">
                          <a:latin typeface="Calibri Light"/>
                          <a:cs typeface="Calibri Light"/>
                        </a:rPr>
                        <a:t>Best </a:t>
                      </a:r>
                      <a:r>
                        <a:rPr sz="700" b="0" spc="-5">
                          <a:latin typeface="Calibri Light"/>
                          <a:cs typeface="Calibri Light"/>
                        </a:rPr>
                        <a:t>Practice: Rearrange </a:t>
                      </a:r>
                      <a:r>
                        <a:rPr sz="700" b="0" spc="-10">
                          <a:latin typeface="Calibri Light"/>
                          <a:cs typeface="Calibri Light"/>
                        </a:rPr>
                        <a:t>the school day</a:t>
                      </a:r>
                      <a:r>
                        <a:rPr sz="700" b="0" spc="25">
                          <a:latin typeface="Calibri Light"/>
                          <a:cs typeface="Calibri Light"/>
                        </a:rPr>
                        <a:t> </a:t>
                      </a:r>
                      <a:r>
                        <a:rPr sz="700" b="0" spc="-5">
                          <a:latin typeface="Calibri Light"/>
                          <a:cs typeface="Calibri Light"/>
                        </a:rPr>
                        <a:t>to</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tcPr>
                </a:tc>
                <a:extLst>
                  <a:ext uri="{0D108BD9-81ED-4DB2-BD59-A6C34878D82A}">
                    <a16:rowId xmlns:a16="http://schemas.microsoft.com/office/drawing/2014/main" val="10011"/>
                  </a:ext>
                </a:extLst>
              </a:tr>
              <a:tr h="0">
                <a:tc>
                  <a:txBody>
                    <a:bodyPr/>
                    <a:lstStyle/>
                    <a:p>
                      <a:pPr>
                        <a:lnSpc>
                          <a:spcPct val="100000"/>
                        </a:lnSpc>
                      </a:pPr>
                      <a:endParaRPr sz="300" dirty="0">
                        <a:latin typeface="Times New Roman"/>
                        <a:cs typeface="Times New Roman"/>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a:lnSpc>
                          <a:spcPct val="100000"/>
                        </a:lnSpc>
                      </a:pPr>
                      <a:endParaRPr sz="3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a:lnSpc>
                          <a:spcPct val="100000"/>
                        </a:lnSpc>
                      </a:pPr>
                      <a:endParaRPr sz="3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a:lnSpc>
                          <a:spcPct val="100000"/>
                        </a:lnSpc>
                      </a:pPr>
                      <a:endParaRPr sz="3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a:lnSpc>
                          <a:spcPct val="100000"/>
                        </a:lnSpc>
                      </a:pPr>
                      <a:endParaRPr sz="3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a:lnSpc>
                          <a:spcPct val="100000"/>
                        </a:lnSpc>
                      </a:pPr>
                      <a:endParaRPr sz="3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a:lnSpc>
                          <a:spcPct val="100000"/>
                        </a:lnSpc>
                      </a:pPr>
                      <a:endParaRPr sz="3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a:solidFill>
                        <a:srgbClr val="000000"/>
                      </a:solidFill>
                      <a:prstDash val="solid"/>
                    </a:lnB>
                  </a:tcPr>
                </a:tc>
                <a:tc>
                  <a:txBody>
                    <a:bodyPr/>
                    <a:lstStyle/>
                    <a:p>
                      <a:pPr marL="17780">
                        <a:lnSpc>
                          <a:spcPts val="509"/>
                        </a:lnSpc>
                      </a:pPr>
                      <a:r>
                        <a:rPr sz="700" b="0" spc="-5">
                          <a:latin typeface="Calibri Light"/>
                          <a:cs typeface="Calibri Light"/>
                        </a:rPr>
                        <a:t>provide a block of time for</a:t>
                      </a:r>
                      <a:r>
                        <a:rPr sz="700" b="0" spc="-25">
                          <a:latin typeface="Calibri Light"/>
                          <a:cs typeface="Calibri Light"/>
                        </a:rPr>
                        <a:t> </a:t>
                      </a:r>
                      <a:r>
                        <a:rPr sz="700" b="0" spc="-5">
                          <a:latin typeface="Calibri Light"/>
                          <a:cs typeface="Calibri Light"/>
                        </a:rPr>
                        <a:t>collaborati</a:t>
                      </a:r>
                      <a:r>
                        <a:rPr lang="en-US" sz="700" b="0" spc="-5">
                          <a:latin typeface="Calibri Light"/>
                          <a:cs typeface="Calibri Light"/>
                        </a:rPr>
                        <a:t>on.</a:t>
                      </a:r>
                      <a:endParaRPr sz="700">
                        <a:latin typeface="Calibri Light"/>
                        <a:cs typeface="Calibri Light"/>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lnB w="12700">
                      <a:solidFill>
                        <a:srgbClr val="000000"/>
                      </a:solidFill>
                      <a:prstDash val="solid"/>
                    </a:lnB>
                  </a:tcPr>
                </a:tc>
                <a:extLst>
                  <a:ext uri="{0D108BD9-81ED-4DB2-BD59-A6C34878D82A}">
                    <a16:rowId xmlns:a16="http://schemas.microsoft.com/office/drawing/2014/main" val="10012"/>
                  </a:ext>
                </a:extLst>
              </a:tr>
              <a:tr h="190500">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tc>
                  <a:txBody>
                    <a:bodyPr/>
                    <a:lstStyle/>
                    <a:p>
                      <a:pPr>
                        <a:lnSpc>
                          <a:spcPct val="100000"/>
                        </a:lnSpc>
                      </a:pPr>
                      <a:endParaRPr sz="600" dirty="0">
                        <a:latin typeface="Times New Roman"/>
                        <a:cs typeface="Times New Roman"/>
                      </a:endParaRPr>
                    </a:p>
                  </a:txBody>
                  <a:tcPr marL="0" marR="0" marT="0" marB="0">
                    <a:lnL w="12700" cap="flat" cmpd="sng" algn="ctr">
                      <a:solidFill>
                        <a:srgbClr val="000000"/>
                      </a:solidFill>
                      <a:prstDash val="solid"/>
                      <a:round/>
                      <a:headEnd type="none" w="med" len="med"/>
                      <a:tailEnd type="none" w="med" len="med"/>
                    </a:lnL>
                    <a:lnR w="28575">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solidFill>
                      <a:srgbClr val="800000"/>
                    </a:solidFill>
                  </a:tcPr>
                </a:tc>
                <a:extLst>
                  <a:ext uri="{0D108BD9-81ED-4DB2-BD59-A6C34878D82A}">
                    <a16:rowId xmlns:a16="http://schemas.microsoft.com/office/drawing/2014/main" val="10013"/>
                  </a:ext>
                </a:extLst>
              </a:tr>
              <a:tr h="120396">
                <a:tc gridSpan="8">
                  <a:txBody>
                    <a:bodyPr/>
                    <a:lstStyle/>
                    <a:p>
                      <a:pPr marL="17780">
                        <a:lnSpc>
                          <a:spcPct val="100000"/>
                        </a:lnSpc>
                        <a:spcBef>
                          <a:spcPts val="5"/>
                        </a:spcBef>
                      </a:pPr>
                      <a:r>
                        <a:rPr sz="700" b="0" spc="-5">
                          <a:latin typeface="Calibri Light"/>
                          <a:cs typeface="Calibri Light"/>
                        </a:rPr>
                        <a:t>Teachers will </a:t>
                      </a:r>
                      <a:r>
                        <a:rPr sz="700" b="0" spc="-10">
                          <a:latin typeface="Calibri Light"/>
                          <a:cs typeface="Calibri Light"/>
                        </a:rPr>
                        <a:t>use the </a:t>
                      </a:r>
                      <a:r>
                        <a:rPr sz="700" b="0" spc="-5">
                          <a:latin typeface="Calibri Light"/>
                          <a:cs typeface="Calibri Light"/>
                        </a:rPr>
                        <a:t>planning time allotted to collaborate </a:t>
                      </a:r>
                      <a:r>
                        <a:rPr sz="700" b="0" spc="-10">
                          <a:latin typeface="Calibri Light"/>
                          <a:cs typeface="Calibri Light"/>
                        </a:rPr>
                        <a:t>and </a:t>
                      </a:r>
                      <a:r>
                        <a:rPr sz="700" b="0" spc="-5">
                          <a:latin typeface="Calibri Light"/>
                          <a:cs typeface="Calibri Light"/>
                        </a:rPr>
                        <a:t>determine </a:t>
                      </a:r>
                      <a:r>
                        <a:rPr sz="700" b="0" spc="-10">
                          <a:latin typeface="Calibri Light"/>
                          <a:cs typeface="Calibri Light"/>
                        </a:rPr>
                        <a:t>best </a:t>
                      </a:r>
                      <a:r>
                        <a:rPr sz="700" b="0" spc="-5">
                          <a:latin typeface="Calibri Light"/>
                          <a:cs typeface="Calibri Light"/>
                        </a:rPr>
                        <a:t>practices to </a:t>
                      </a:r>
                      <a:r>
                        <a:rPr sz="700" b="0" spc="-10">
                          <a:latin typeface="Calibri Light"/>
                          <a:cs typeface="Calibri Light"/>
                        </a:rPr>
                        <a:t>use </a:t>
                      </a:r>
                      <a:r>
                        <a:rPr sz="700" b="0" spc="-5">
                          <a:latin typeface="Calibri Light"/>
                          <a:cs typeface="Calibri Light"/>
                        </a:rPr>
                        <a:t>in </a:t>
                      </a:r>
                      <a:r>
                        <a:rPr sz="700" b="0" spc="-10">
                          <a:latin typeface="Calibri Light"/>
                          <a:cs typeface="Calibri Light"/>
                        </a:rPr>
                        <a:t>lesson </a:t>
                      </a:r>
                      <a:r>
                        <a:rPr sz="700" b="0" spc="-5">
                          <a:latin typeface="Calibri Light"/>
                          <a:cs typeface="Calibri Light"/>
                        </a:rPr>
                        <a:t>delivery</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402">
                <a:tc gridSpan="8">
                  <a:txBody>
                    <a:bodyPr/>
                    <a:lstStyle/>
                    <a:p>
                      <a:pPr marL="17780">
                        <a:lnSpc>
                          <a:spcPct val="100000"/>
                        </a:lnSpc>
                        <a:spcBef>
                          <a:spcPts val="5"/>
                        </a:spcBef>
                      </a:pPr>
                      <a:r>
                        <a:rPr sz="700" b="0" spc="-5">
                          <a:latin typeface="Calibri Light"/>
                          <a:cs typeface="Calibri Light"/>
                        </a:rPr>
                        <a:t>Teachers will </a:t>
                      </a:r>
                      <a:r>
                        <a:rPr sz="700" b="0" spc="-10">
                          <a:latin typeface="Calibri Light"/>
                          <a:cs typeface="Calibri Light"/>
                        </a:rPr>
                        <a:t>consult </a:t>
                      </a:r>
                      <a:r>
                        <a:rPr sz="700" b="0" spc="-5">
                          <a:latin typeface="Calibri Light"/>
                          <a:cs typeface="Calibri Light"/>
                        </a:rPr>
                        <a:t>resources </a:t>
                      </a:r>
                      <a:r>
                        <a:rPr sz="700" b="0" spc="-10">
                          <a:latin typeface="Calibri Light"/>
                          <a:cs typeface="Calibri Light"/>
                        </a:rPr>
                        <a:t>that </a:t>
                      </a:r>
                      <a:r>
                        <a:rPr sz="700" b="0" spc="-5">
                          <a:latin typeface="Calibri Light"/>
                          <a:cs typeface="Calibri Light"/>
                        </a:rPr>
                        <a:t>match </a:t>
                      </a:r>
                      <a:r>
                        <a:rPr sz="700" b="0" spc="-10">
                          <a:latin typeface="Calibri Light"/>
                          <a:cs typeface="Calibri Light"/>
                        </a:rPr>
                        <a:t>the </a:t>
                      </a:r>
                      <a:r>
                        <a:rPr sz="700" b="0" spc="-5">
                          <a:latin typeface="Calibri Light"/>
                          <a:cs typeface="Calibri Light"/>
                        </a:rPr>
                        <a:t>rigor of </a:t>
                      </a:r>
                      <a:r>
                        <a:rPr sz="700" b="0" spc="-10">
                          <a:latin typeface="Calibri Light"/>
                          <a:cs typeface="Calibri Light"/>
                        </a:rPr>
                        <a:t>the state assessment </a:t>
                      </a:r>
                      <a:r>
                        <a:rPr sz="700" b="0" spc="-5">
                          <a:latin typeface="Calibri Light"/>
                          <a:cs typeface="Calibri Light"/>
                        </a:rPr>
                        <a:t>to </a:t>
                      </a:r>
                      <a:r>
                        <a:rPr sz="700" b="0" spc="-10">
                          <a:latin typeface="Calibri Light"/>
                          <a:cs typeface="Calibri Light"/>
                        </a:rPr>
                        <a:t>the </a:t>
                      </a:r>
                      <a:r>
                        <a:rPr sz="700" b="0" spc="-5">
                          <a:latin typeface="Calibri Light"/>
                          <a:cs typeface="Calibri Light"/>
                        </a:rPr>
                        <a:t>rigor </a:t>
                      </a:r>
                      <a:r>
                        <a:rPr sz="700" b="0" spc="-10">
                          <a:latin typeface="Calibri Light"/>
                          <a:cs typeface="Calibri Light"/>
                        </a:rPr>
                        <a:t>used </a:t>
                      </a:r>
                      <a:r>
                        <a:rPr sz="700" b="0" spc="-5">
                          <a:latin typeface="Calibri Light"/>
                          <a:cs typeface="Calibri Light"/>
                        </a:rPr>
                        <a:t>in </a:t>
                      </a:r>
                      <a:r>
                        <a:rPr sz="700" b="0" spc="-10">
                          <a:latin typeface="Calibri Light"/>
                          <a:cs typeface="Calibri Light"/>
                        </a:rPr>
                        <a:t>lesson assignments, </a:t>
                      </a:r>
                      <a:r>
                        <a:rPr sz="700" b="0" spc="-5">
                          <a:latin typeface="Calibri Light"/>
                          <a:cs typeface="Calibri Light"/>
                        </a:rPr>
                        <a:t>activities, </a:t>
                      </a:r>
                      <a:r>
                        <a:rPr sz="700" b="0" spc="-10">
                          <a:latin typeface="Calibri Light"/>
                          <a:cs typeface="Calibri Light"/>
                        </a:rPr>
                        <a:t>and</a:t>
                      </a:r>
                      <a:r>
                        <a:rPr sz="700" b="0" spc="65">
                          <a:latin typeface="Calibri Light"/>
                          <a:cs typeface="Calibri Light"/>
                        </a:rPr>
                        <a:t> </a:t>
                      </a:r>
                      <a:r>
                        <a:rPr sz="700" b="0" spc="-5">
                          <a:latin typeface="Calibri Light"/>
                          <a:cs typeface="Calibri Light"/>
                        </a:rPr>
                        <a:t>projects.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120389">
                <a:tc gridSpan="8">
                  <a:txBody>
                    <a:bodyPr/>
                    <a:lstStyle/>
                    <a:p>
                      <a:pPr marL="17780">
                        <a:lnSpc>
                          <a:spcPct val="100000"/>
                        </a:lnSpc>
                        <a:spcBef>
                          <a:spcPts val="5"/>
                        </a:spcBef>
                      </a:pPr>
                      <a:r>
                        <a:rPr sz="700" b="0" spc="-5">
                          <a:latin typeface="Calibri Light"/>
                          <a:cs typeface="Calibri Light"/>
                        </a:rPr>
                        <a:t>Teacher will select </a:t>
                      </a:r>
                      <a:r>
                        <a:rPr sz="700" b="0" spc="-10">
                          <a:latin typeface="Calibri Light"/>
                          <a:cs typeface="Calibri Light"/>
                        </a:rPr>
                        <a:t>assignments, </a:t>
                      </a:r>
                      <a:r>
                        <a:rPr sz="700" b="0" spc="-5">
                          <a:latin typeface="Calibri Light"/>
                          <a:cs typeface="Calibri Light"/>
                        </a:rPr>
                        <a:t>activities, projects for implementation </a:t>
                      </a:r>
                      <a:r>
                        <a:rPr sz="700" b="0" spc="-10">
                          <a:latin typeface="Calibri Light"/>
                          <a:cs typeface="Calibri Light"/>
                        </a:rPr>
                        <a:t>that </a:t>
                      </a:r>
                      <a:r>
                        <a:rPr sz="700" b="0" spc="-5">
                          <a:latin typeface="Calibri Light"/>
                          <a:cs typeface="Calibri Light"/>
                        </a:rPr>
                        <a:t>reflect </a:t>
                      </a:r>
                      <a:r>
                        <a:rPr sz="700" b="0" spc="-10">
                          <a:latin typeface="Calibri Light"/>
                          <a:cs typeface="Calibri Light"/>
                        </a:rPr>
                        <a:t>the </a:t>
                      </a:r>
                      <a:r>
                        <a:rPr sz="700" b="0" spc="-5">
                          <a:latin typeface="Calibri Light"/>
                          <a:cs typeface="Calibri Light"/>
                        </a:rPr>
                        <a:t>given rigor</a:t>
                      </a:r>
                      <a:r>
                        <a:rPr sz="700" b="0" spc="15">
                          <a:latin typeface="Calibri Light"/>
                          <a:cs typeface="Calibri Light"/>
                        </a:rPr>
                        <a:t> </a:t>
                      </a:r>
                      <a:r>
                        <a:rPr sz="700" b="0" spc="-5">
                          <a:latin typeface="Calibri Light"/>
                          <a:cs typeface="Calibri Light"/>
                        </a:rPr>
                        <a:t>match.</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6"/>
                  </a:ext>
                </a:extLst>
              </a:tr>
              <a:tr h="190506">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7"/>
                  </a:ext>
                </a:extLst>
              </a:tr>
              <a:tr h="361188">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Strategy</a:t>
                      </a:r>
                      <a:r>
                        <a:rPr sz="700" b="0" spc="5">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15570">
                        <a:lnSpc>
                          <a:spcPct val="100000"/>
                        </a:lnSpc>
                      </a:pPr>
                      <a:r>
                        <a:rPr sz="700" b="0">
                          <a:solidFill>
                            <a:srgbClr val="FFFFFF"/>
                          </a:solidFill>
                          <a:latin typeface="Calibri Light"/>
                          <a:cs typeface="Calibri Light"/>
                        </a:rPr>
                        <a:t>Persons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70815" algn="r">
                        <a:lnSpc>
                          <a:spcPct val="100000"/>
                        </a:lnSpc>
                      </a:pPr>
                      <a:r>
                        <a:rPr sz="700" b="0" spc="10">
                          <a:solidFill>
                            <a:srgbClr val="FFFFFF"/>
                          </a:solidFill>
                          <a:latin typeface="Calibri Light"/>
                          <a:cs typeface="Calibri Light"/>
                        </a:rPr>
                        <a:t>Ti</a:t>
                      </a:r>
                      <a:r>
                        <a:rPr sz="700" b="0">
                          <a:solidFill>
                            <a:srgbClr val="FFFFFF"/>
                          </a:solidFill>
                          <a:latin typeface="Calibri Light"/>
                          <a:cs typeface="Calibri Light"/>
                        </a:rPr>
                        <a:t>me</a:t>
                      </a:r>
                      <a:r>
                        <a:rPr sz="700" b="0" spc="10">
                          <a:solidFill>
                            <a:srgbClr val="FFFFFF"/>
                          </a:solidFill>
                          <a:latin typeface="Calibri Light"/>
                          <a:cs typeface="Calibri Light"/>
                        </a:rPr>
                        <a:t>lin</a:t>
                      </a:r>
                      <a:r>
                        <a:rPr sz="700" b="0">
                          <a:solidFill>
                            <a:srgbClr val="FFFFFF"/>
                          </a:solidFill>
                          <a:latin typeface="Calibri Light"/>
                          <a:cs typeface="Calibri Light"/>
                        </a:rPr>
                        <a:t>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310515">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99390">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22250">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19627">
                <a:tc>
                  <a:txBody>
                    <a:bodyPr/>
                    <a:lstStyle/>
                    <a:p>
                      <a:pPr marL="17780">
                        <a:lnSpc>
                          <a:spcPts val="835"/>
                        </a:lnSpc>
                        <a:spcBef>
                          <a:spcPts val="5"/>
                        </a:spcBef>
                      </a:pPr>
                      <a:r>
                        <a:rPr sz="700" b="0" spc="-10">
                          <a:latin typeface="Calibri Light"/>
                          <a:cs typeface="Calibri Light"/>
                        </a:rPr>
                        <a:t>Consistent </a:t>
                      </a:r>
                      <a:r>
                        <a:rPr sz="700" b="0" spc="-5">
                          <a:latin typeface="Calibri Light"/>
                          <a:cs typeface="Calibri Light"/>
                        </a:rPr>
                        <a:t>monitoring of</a:t>
                      </a:r>
                      <a:r>
                        <a:rPr sz="700" b="0" spc="-30">
                          <a:latin typeface="Calibri Light"/>
                          <a:cs typeface="Calibri Light"/>
                        </a:rPr>
                        <a:t> </a:t>
                      </a:r>
                      <a:r>
                        <a:rPr sz="700" b="0" spc="-5">
                          <a:latin typeface="Calibri Light"/>
                          <a:cs typeface="Calibri Light"/>
                        </a:rPr>
                        <a:t>performance</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ts val="835"/>
                        </a:lnSpc>
                        <a:spcBef>
                          <a:spcPts val="5"/>
                        </a:spcBef>
                      </a:pPr>
                      <a:r>
                        <a:rPr sz="700" b="0" spc="-5">
                          <a:latin typeface="Calibri Light"/>
                          <a:cs typeface="Calibri Light"/>
                        </a:rPr>
                        <a:t>Grade Level Math</a:t>
                      </a:r>
                      <a:r>
                        <a:rPr sz="700" b="0" spc="-20">
                          <a:latin typeface="Calibri Light"/>
                          <a:cs typeface="Calibri Light"/>
                        </a:rPr>
                        <a:t> </a:t>
                      </a:r>
                      <a:r>
                        <a:rPr sz="700" b="0" spc="-5">
                          <a:latin typeface="Calibri Light"/>
                          <a:cs typeface="Calibri Light"/>
                        </a:rPr>
                        <a:t>Teachers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ts val="835"/>
                        </a:lnSpc>
                        <a:spcBef>
                          <a:spcPts val="5"/>
                        </a:spcBef>
                      </a:pPr>
                      <a:r>
                        <a:rPr sz="700" b="0" spc="-5">
                          <a:latin typeface="Calibri Light"/>
                          <a:cs typeface="Calibri Light"/>
                        </a:rPr>
                        <a:t>LMS Monitoring</a:t>
                      </a:r>
                      <a:r>
                        <a:rPr sz="700" b="0" spc="-20">
                          <a:latin typeface="Calibri Light"/>
                          <a:cs typeface="Calibri Light"/>
                        </a:rPr>
                        <a:t> </a:t>
                      </a:r>
                      <a:r>
                        <a:rPr sz="700" b="0" spc="-10">
                          <a:latin typeface="Calibri Light"/>
                          <a:cs typeface="Calibri Light"/>
                        </a:rPr>
                        <a:t>Tool</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ts val="835"/>
                        </a:lnSpc>
                        <a:spcBef>
                          <a:spcPts val="5"/>
                        </a:spcBef>
                      </a:pPr>
                      <a:r>
                        <a:rPr sz="700" b="0" spc="-5">
                          <a:latin typeface="Calibri Light"/>
                          <a:cs typeface="Calibri Light"/>
                        </a:rPr>
                        <a:t>October</a:t>
                      </a:r>
                      <a:r>
                        <a:rPr sz="700" b="0" spc="-15">
                          <a:latin typeface="Calibri Light"/>
                          <a:cs typeface="Calibri Light"/>
                        </a:rPr>
                        <a:t> </a:t>
                      </a:r>
                      <a:r>
                        <a:rPr lang="en-US" sz="700" b="0" spc="-10">
                          <a:latin typeface="Calibri Light"/>
                          <a:cs typeface="Calibri Light"/>
                        </a:rPr>
                        <a:t>2025</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6510">
                        <a:lnSpc>
                          <a:spcPct val="100000"/>
                        </a:lnSpc>
                        <a:spcBef>
                          <a:spcPts val="20"/>
                        </a:spcBef>
                      </a:pPr>
                      <a:r>
                        <a:rPr sz="600" b="0" spc="-5">
                          <a:latin typeface="Calibri Light"/>
                          <a:cs typeface="Calibri Light"/>
                        </a:rPr>
                        <a:t>Completed </a:t>
                      </a:r>
                      <a:r>
                        <a:rPr sz="600" b="0">
                          <a:latin typeface="Calibri Light"/>
                          <a:cs typeface="Calibri Light"/>
                        </a:rPr>
                        <a:t>and </a:t>
                      </a:r>
                      <a:r>
                        <a:rPr sz="600" b="0" spc="-5">
                          <a:latin typeface="Calibri Light"/>
                          <a:cs typeface="Calibri Light"/>
                        </a:rPr>
                        <a:t>Current Monitoring</a:t>
                      </a:r>
                      <a:r>
                        <a:rPr sz="600" b="0" spc="-25">
                          <a:latin typeface="Calibri Light"/>
                          <a:cs typeface="Calibri Light"/>
                        </a:rPr>
                        <a:t> </a:t>
                      </a:r>
                      <a:r>
                        <a:rPr sz="600" b="0" spc="-5">
                          <a:latin typeface="Calibri Light"/>
                          <a:cs typeface="Calibri Light"/>
                        </a:rPr>
                        <a:t>Forms</a:t>
                      </a:r>
                      <a:endParaRPr sz="600">
                        <a:latin typeface="Calibri Light"/>
                        <a:cs typeface="Calibri Light"/>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ts val="835"/>
                        </a:lnSpc>
                        <a:spcBef>
                          <a:spcPts val="5"/>
                        </a:spcBef>
                      </a:pPr>
                      <a:r>
                        <a:rPr sz="700" b="0" spc="-10">
                          <a:latin typeface="Calibri Light"/>
                          <a:cs typeface="Calibri Light"/>
                        </a:rPr>
                        <a:t>Gains:</a:t>
                      </a:r>
                      <a:r>
                        <a:rPr sz="700" b="0" spc="135">
                          <a:latin typeface="Calibri Light"/>
                          <a:cs typeface="Calibri Light"/>
                        </a:rPr>
                        <a:t> </a:t>
                      </a:r>
                      <a:r>
                        <a:rPr sz="700" b="0" spc="-5">
                          <a:latin typeface="Calibri Light"/>
                          <a:cs typeface="Calibri Light"/>
                        </a:rPr>
                        <a:t>Local</a:t>
                      </a:r>
                      <a:r>
                        <a:rPr sz="700" b="0" spc="10">
                          <a:latin typeface="Calibri Light"/>
                          <a:cs typeface="Calibri Light"/>
                        </a:rPr>
                        <a:t> </a:t>
                      </a:r>
                      <a:r>
                        <a:rPr sz="700" b="0" spc="-10">
                          <a:latin typeface="Calibri Light"/>
                          <a:cs typeface="Calibri Light"/>
                        </a:rPr>
                        <a:t>Assessments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ts val="835"/>
                        </a:lnSpc>
                        <a:spcBef>
                          <a:spcPts val="5"/>
                        </a:spcBef>
                      </a:pPr>
                      <a:r>
                        <a:rPr sz="700" b="0">
                          <a:latin typeface="Calibri Light"/>
                          <a:cs typeface="Calibri Light"/>
                        </a:rPr>
                        <a:t>*Formative: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ts val="835"/>
                        </a:lnSpc>
                        <a:spcBef>
                          <a:spcPts val="5"/>
                        </a:spcBef>
                      </a:pPr>
                      <a:r>
                        <a:rPr sz="700" b="0" spc="-5">
                          <a:latin typeface="Calibri Light"/>
                          <a:cs typeface="Calibri Light"/>
                        </a:rPr>
                        <a:t>Title I - 8: Teacher</a:t>
                      </a:r>
                      <a:r>
                        <a:rPr sz="700" b="0" spc="-15">
                          <a:latin typeface="Calibri Light"/>
                          <a:cs typeface="Calibri Light"/>
                        </a:rPr>
                        <a:t> </a:t>
                      </a:r>
                      <a:r>
                        <a:rPr sz="700" b="0" spc="-5">
                          <a:latin typeface="Calibri Light"/>
                          <a:cs typeface="Calibri Light"/>
                        </a:rPr>
                        <a:t>Decision-Making</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tcPr>
                </a:tc>
                <a:extLst>
                  <a:ext uri="{0D108BD9-81ED-4DB2-BD59-A6C34878D82A}">
                    <a16:rowId xmlns:a16="http://schemas.microsoft.com/office/drawing/2014/main" val="10019"/>
                  </a:ext>
                </a:extLst>
              </a:tr>
              <a:tr h="112775">
                <a:tc>
                  <a:txBody>
                    <a:bodyPr/>
                    <a:lstStyle/>
                    <a:p>
                      <a:pPr marL="17780">
                        <a:lnSpc>
                          <a:spcPts val="775"/>
                        </a:lnSpc>
                        <a:spcBef>
                          <a:spcPts val="10"/>
                        </a:spcBef>
                      </a:pPr>
                      <a:r>
                        <a:rPr sz="700" b="0" spc="-10" dirty="0">
                          <a:latin typeface="Calibri Light"/>
                          <a:cs typeface="Calibri Light"/>
                        </a:rPr>
                        <a:t>and </a:t>
                      </a:r>
                      <a:r>
                        <a:rPr sz="700" b="0" spc="-5" dirty="0">
                          <a:latin typeface="Calibri Light"/>
                          <a:cs typeface="Calibri Light"/>
                        </a:rPr>
                        <a:t>progress will be observed</a:t>
                      </a:r>
                      <a:r>
                        <a:rPr sz="700" b="0" spc="-10" dirty="0">
                          <a:latin typeface="Calibri Light"/>
                          <a:cs typeface="Calibri Light"/>
                        </a:rPr>
                        <a:t> </a:t>
                      </a:r>
                      <a:r>
                        <a:rPr sz="700" b="0" spc="-5" dirty="0">
                          <a:latin typeface="Calibri Light"/>
                          <a:cs typeface="Calibri Light"/>
                        </a:rPr>
                        <a:t>by</a:t>
                      </a:r>
                      <a:endParaRPr sz="700" dirty="0">
                        <a:latin typeface="Calibri Light"/>
                        <a:cs typeface="Calibri Light"/>
                      </a:endParaRPr>
                    </a:p>
                  </a:txBody>
                  <a:tcPr marL="0" marR="0" marT="1270" marB="0">
                    <a:lnL w="28575">
                      <a:solidFill>
                        <a:srgbClr val="000000"/>
                      </a:solidFill>
                      <a:prstDash val="solid"/>
                    </a:lnL>
                    <a:lnR w="12700">
                      <a:solidFill>
                        <a:srgbClr val="000000"/>
                      </a:solidFill>
                      <a:prstDash val="solid"/>
                    </a:lnR>
                  </a:tcPr>
                </a:tc>
                <a:tc>
                  <a:txBody>
                    <a:bodyPr/>
                    <a:lstStyle/>
                    <a:p>
                      <a:pPr marL="17780">
                        <a:lnSpc>
                          <a:spcPts val="775"/>
                        </a:lnSpc>
                        <a:spcBef>
                          <a:spcPts val="10"/>
                        </a:spcBef>
                      </a:pPr>
                      <a:r>
                        <a:rPr sz="700" b="0" spc="-5">
                          <a:latin typeface="Calibri Light"/>
                          <a:cs typeface="Calibri Light"/>
                        </a:rPr>
                        <a:t>Grade Level Sp. Ed.</a:t>
                      </a:r>
                      <a:r>
                        <a:rPr sz="700" b="0" spc="-30">
                          <a:latin typeface="Calibri Light"/>
                          <a:cs typeface="Calibri Light"/>
                        </a:rPr>
                        <a:t> </a:t>
                      </a:r>
                      <a:r>
                        <a:rPr sz="700" b="0" spc="-5">
                          <a:latin typeface="Calibri Light"/>
                          <a:cs typeface="Calibri Light"/>
                        </a:rPr>
                        <a:t>Teachers</a:t>
                      </a:r>
                      <a:endParaRPr sz="700">
                        <a:latin typeface="Calibri Light"/>
                        <a:cs typeface="Calibri Light"/>
                      </a:endParaRPr>
                    </a:p>
                  </a:txBody>
                  <a:tcPr marL="0" marR="0" marT="1270" marB="0">
                    <a:lnL w="12700">
                      <a:solidFill>
                        <a:srgbClr val="000000"/>
                      </a:solidFill>
                      <a:prstDash val="solid"/>
                    </a:lnL>
                    <a:lnR w="12700">
                      <a:solidFill>
                        <a:srgbClr val="000000"/>
                      </a:solidFill>
                      <a:prstDash val="solid"/>
                    </a:lnR>
                  </a:tcPr>
                </a:tc>
                <a:tc>
                  <a:txBody>
                    <a:bodyPr/>
                    <a:lstStyle/>
                    <a:p>
                      <a:pPr marL="17780">
                        <a:lnSpc>
                          <a:spcPts val="775"/>
                        </a:lnSpc>
                        <a:spcBef>
                          <a:spcPts val="10"/>
                        </a:spcBef>
                      </a:pPr>
                      <a:r>
                        <a:rPr sz="700" b="0" spc="-10">
                          <a:latin typeface="Calibri Light"/>
                          <a:cs typeface="Calibri Light"/>
                        </a:rPr>
                        <a:t>Student</a:t>
                      </a:r>
                      <a:r>
                        <a:rPr sz="700" b="0" spc="-5">
                          <a:latin typeface="Calibri Light"/>
                          <a:cs typeface="Calibri Light"/>
                        </a:rPr>
                        <a:t> </a:t>
                      </a:r>
                      <a:r>
                        <a:rPr sz="700" b="0" spc="-10">
                          <a:latin typeface="Calibri Light"/>
                          <a:cs typeface="Calibri Light"/>
                        </a:rPr>
                        <a:t>Portfolios/Graphs</a:t>
                      </a:r>
                      <a:endParaRPr sz="700">
                        <a:latin typeface="Calibri Light"/>
                        <a:cs typeface="Calibri Light"/>
                      </a:endParaRPr>
                    </a:p>
                  </a:txBody>
                  <a:tcPr marL="0" marR="0" marT="1270" marB="0">
                    <a:lnL w="12700">
                      <a:solidFill>
                        <a:srgbClr val="000000"/>
                      </a:solidFill>
                      <a:prstDash val="solid"/>
                    </a:lnL>
                    <a:lnR w="12700">
                      <a:solidFill>
                        <a:srgbClr val="000000"/>
                      </a:solidFill>
                      <a:prstDash val="solid"/>
                    </a:lnR>
                  </a:tcPr>
                </a:tc>
                <a:tc>
                  <a:txBody>
                    <a:bodyPr/>
                    <a:lstStyle/>
                    <a:p>
                      <a:pPr marL="17780">
                        <a:lnSpc>
                          <a:spcPts val="775"/>
                        </a:lnSpc>
                        <a:spcBef>
                          <a:spcPts val="10"/>
                        </a:spcBef>
                      </a:pPr>
                      <a:r>
                        <a:rPr sz="700" b="0" spc="-10">
                          <a:latin typeface="Calibri Light"/>
                          <a:cs typeface="Calibri Light"/>
                        </a:rPr>
                        <a:t>through</a:t>
                      </a:r>
                      <a:endParaRPr sz="700">
                        <a:latin typeface="Calibri Light"/>
                        <a:cs typeface="Calibri Light"/>
                      </a:endParaRPr>
                    </a:p>
                  </a:txBody>
                  <a:tcPr marL="0" marR="0" marT="1270" marB="0">
                    <a:lnL w="12700">
                      <a:solidFill>
                        <a:srgbClr val="000000"/>
                      </a:solidFill>
                      <a:prstDash val="solid"/>
                    </a:lnL>
                    <a:lnR w="12700">
                      <a:solidFill>
                        <a:srgbClr val="000000"/>
                      </a:solidFill>
                      <a:prstDash val="solid"/>
                    </a:lnR>
                  </a:tcPr>
                </a:tc>
                <a:tc>
                  <a:txBody>
                    <a:bodyPr/>
                    <a:lstStyle/>
                    <a:p>
                      <a:pPr marL="16510">
                        <a:lnSpc>
                          <a:spcPts val="630"/>
                        </a:lnSpc>
                      </a:pPr>
                      <a:r>
                        <a:rPr sz="600" b="0" spc="-5">
                          <a:latin typeface="Calibri Light"/>
                          <a:cs typeface="Calibri Light"/>
                        </a:rPr>
                        <a:t>Completed </a:t>
                      </a:r>
                      <a:r>
                        <a:rPr sz="600" b="0">
                          <a:latin typeface="Calibri Light"/>
                          <a:cs typeface="Calibri Light"/>
                        </a:rPr>
                        <a:t>and </a:t>
                      </a:r>
                      <a:r>
                        <a:rPr sz="600" b="0" spc="-5">
                          <a:latin typeface="Calibri Light"/>
                          <a:cs typeface="Calibri Light"/>
                        </a:rPr>
                        <a:t>Current Student</a:t>
                      </a:r>
                      <a:r>
                        <a:rPr sz="600" b="0" spc="-20">
                          <a:latin typeface="Calibri Light"/>
                          <a:cs typeface="Calibri Light"/>
                        </a:rPr>
                        <a:t> </a:t>
                      </a:r>
                      <a:r>
                        <a:rPr sz="600" b="0" spc="-5">
                          <a:latin typeface="Calibri Light"/>
                          <a:cs typeface="Calibri Light"/>
                        </a:rPr>
                        <a:t>Graphs</a:t>
                      </a:r>
                      <a:endParaRPr sz="6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75"/>
                        </a:lnSpc>
                        <a:spcBef>
                          <a:spcPts val="10"/>
                        </a:spcBef>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a:t>
                      </a:r>
                      <a:endParaRPr sz="700">
                        <a:latin typeface="Calibri Light"/>
                        <a:cs typeface="Calibri Light"/>
                      </a:endParaRPr>
                    </a:p>
                  </a:txBody>
                  <a:tcPr marL="0" marR="0" marT="1270" marB="0">
                    <a:lnL w="12700">
                      <a:solidFill>
                        <a:srgbClr val="000000"/>
                      </a:solidFill>
                      <a:prstDash val="solid"/>
                    </a:lnL>
                    <a:lnR w="12700">
                      <a:solidFill>
                        <a:srgbClr val="000000"/>
                      </a:solidFill>
                      <a:prstDash val="solid"/>
                    </a:lnR>
                  </a:tcPr>
                </a:tc>
                <a:tc>
                  <a:txBody>
                    <a:bodyPr/>
                    <a:lstStyle/>
                    <a:p>
                      <a:pPr marL="17780">
                        <a:lnSpc>
                          <a:spcPts val="775"/>
                        </a:lnSpc>
                        <a:spcBef>
                          <a:spcPts val="10"/>
                        </a:spcBef>
                      </a:pPr>
                      <a:r>
                        <a:rPr sz="700" b="0" spc="-5">
                          <a:latin typeface="Calibri Light"/>
                          <a:cs typeface="Calibri Light"/>
                        </a:rPr>
                        <a:t>Checks</a:t>
                      </a:r>
                      <a:r>
                        <a:rPr sz="700" b="0" spc="-15">
                          <a:latin typeface="Calibri Light"/>
                          <a:cs typeface="Calibri Light"/>
                        </a:rPr>
                        <a:t> </a:t>
                      </a:r>
                      <a:r>
                        <a:rPr sz="700" b="0" spc="-5">
                          <a:latin typeface="Calibri Light"/>
                          <a:cs typeface="Calibri Light"/>
                        </a:rPr>
                        <a:t>for</a:t>
                      </a:r>
                      <a:endParaRPr sz="700">
                        <a:latin typeface="Calibri Light"/>
                        <a:cs typeface="Calibri Light"/>
                      </a:endParaRPr>
                    </a:p>
                  </a:txBody>
                  <a:tcPr marL="0" marR="0" marT="1270" marB="0">
                    <a:lnL w="12700">
                      <a:solidFill>
                        <a:srgbClr val="000000"/>
                      </a:solidFill>
                      <a:prstDash val="solid"/>
                    </a:lnL>
                    <a:lnR w="12700">
                      <a:solidFill>
                        <a:srgbClr val="000000"/>
                      </a:solidFill>
                      <a:prstDash val="solid"/>
                    </a:lnR>
                  </a:tcPr>
                </a:tc>
                <a:tc>
                  <a:txBody>
                    <a:bodyPr/>
                    <a:lstStyle/>
                    <a:p>
                      <a:pPr marL="17780">
                        <a:lnSpc>
                          <a:spcPts val="775"/>
                        </a:lnSpc>
                        <a:spcBef>
                          <a:spcPts val="10"/>
                        </a:spcBef>
                        <a:tabLst>
                          <a:tab pos="1360170" algn="l"/>
                        </a:tabLst>
                      </a:pPr>
                      <a:r>
                        <a:rPr sz="700" b="0" spc="-5">
                          <a:latin typeface="Calibri Light"/>
                          <a:cs typeface="Calibri Light"/>
                        </a:rPr>
                        <a:t>Regarding</a:t>
                      </a:r>
                      <a:r>
                        <a:rPr sz="700" b="0" spc="5">
                          <a:latin typeface="Calibri Light"/>
                          <a:cs typeface="Calibri Light"/>
                        </a:rPr>
                        <a:t> </a:t>
                      </a:r>
                      <a:r>
                        <a:rPr sz="700" b="0" spc="-10">
                          <a:latin typeface="Calibri Light"/>
                          <a:cs typeface="Calibri Light"/>
                        </a:rPr>
                        <a:t>Assessments	</a:t>
                      </a:r>
                      <a:r>
                        <a:rPr sz="700" b="0" spc="-5">
                          <a:latin typeface="Calibri Light"/>
                          <a:cs typeface="Calibri Light"/>
                        </a:rPr>
                        <a:t>a.</a:t>
                      </a:r>
                      <a:endParaRPr sz="700">
                        <a:latin typeface="Calibri Light"/>
                        <a:cs typeface="Calibri Light"/>
                      </a:endParaRPr>
                    </a:p>
                  </a:txBody>
                  <a:tcPr marL="0" marR="0" marT="1270" marB="0">
                    <a:lnL w="12700">
                      <a:solidFill>
                        <a:srgbClr val="000000"/>
                      </a:solidFill>
                      <a:prstDash val="solid"/>
                    </a:lnL>
                    <a:lnR w="28575">
                      <a:solidFill>
                        <a:srgbClr val="000000"/>
                      </a:solidFill>
                      <a:prstDash val="solid"/>
                    </a:lnR>
                  </a:tcPr>
                </a:tc>
                <a:extLst>
                  <a:ext uri="{0D108BD9-81ED-4DB2-BD59-A6C34878D82A}">
                    <a16:rowId xmlns:a16="http://schemas.microsoft.com/office/drawing/2014/main" val="10020"/>
                  </a:ext>
                </a:extLst>
              </a:tr>
              <a:tr h="256781">
                <a:tc>
                  <a:txBody>
                    <a:bodyPr/>
                    <a:lstStyle/>
                    <a:p>
                      <a:pPr marL="17780">
                        <a:lnSpc>
                          <a:spcPct val="100000"/>
                        </a:lnSpc>
                        <a:spcBef>
                          <a:spcPts val="70"/>
                        </a:spcBef>
                      </a:pPr>
                      <a:r>
                        <a:rPr sz="700" b="0" spc="-5">
                          <a:latin typeface="Calibri Light"/>
                          <a:cs typeface="Calibri Light"/>
                        </a:rPr>
                        <a:t>teachers </a:t>
                      </a:r>
                      <a:r>
                        <a:rPr sz="700" b="0" spc="-10">
                          <a:latin typeface="Calibri Light"/>
                          <a:cs typeface="Calibri Light"/>
                        </a:rPr>
                        <a:t>and</a:t>
                      </a:r>
                      <a:r>
                        <a:rPr sz="700" b="0" spc="-15">
                          <a:latin typeface="Calibri Light"/>
                          <a:cs typeface="Calibri Light"/>
                        </a:rPr>
                        <a:t> </a:t>
                      </a:r>
                      <a:r>
                        <a:rPr sz="700" b="0" spc="-10">
                          <a:latin typeface="Calibri Light"/>
                          <a:cs typeface="Calibri Light"/>
                        </a:rPr>
                        <a:t>students.</a:t>
                      </a:r>
                      <a:endParaRPr sz="700">
                        <a:latin typeface="Calibri Light"/>
                        <a:cs typeface="Calibri Light"/>
                      </a:endParaRPr>
                    </a:p>
                  </a:txBody>
                  <a:tcPr marL="0" marR="0" marT="8890" marB="0">
                    <a:lnL w="28575">
                      <a:solidFill>
                        <a:srgbClr val="000000"/>
                      </a:solidFill>
                      <a:prstDash val="solid"/>
                    </a:lnL>
                    <a:lnR w="12700">
                      <a:solidFill>
                        <a:srgbClr val="000000"/>
                      </a:solidFill>
                      <a:prstDash val="solid"/>
                    </a:lnR>
                  </a:tcPr>
                </a:tc>
                <a:tc>
                  <a:txBody>
                    <a:bodyPr/>
                    <a:lstStyle/>
                    <a:p>
                      <a:pPr marL="17780">
                        <a:lnSpc>
                          <a:spcPct val="100000"/>
                        </a:lnSpc>
                        <a:spcBef>
                          <a:spcPts val="70"/>
                        </a:spcBef>
                      </a:pPr>
                      <a:r>
                        <a:rPr sz="700" b="0" spc="-10" dirty="0">
                          <a:latin typeface="Calibri Light"/>
                          <a:cs typeface="Calibri Light"/>
                        </a:rPr>
                        <a:t>Students</a:t>
                      </a:r>
                      <a:endParaRPr sz="700" dirty="0">
                        <a:latin typeface="Calibri Light"/>
                        <a:cs typeface="Calibri Light"/>
                      </a:endParaRPr>
                    </a:p>
                    <a:p>
                      <a:pPr marL="17780">
                        <a:lnSpc>
                          <a:spcPct val="100000"/>
                        </a:lnSpc>
                        <a:spcBef>
                          <a:spcPts val="110"/>
                        </a:spcBef>
                      </a:pPr>
                      <a:r>
                        <a:rPr sz="700" b="0" spc="-5" dirty="0">
                          <a:latin typeface="Calibri Light"/>
                          <a:cs typeface="Calibri Light"/>
                        </a:rPr>
                        <a:t>Department</a:t>
                      </a:r>
                      <a:r>
                        <a:rPr sz="700" b="0" spc="-20" dirty="0">
                          <a:latin typeface="Calibri Light"/>
                          <a:cs typeface="Calibri Light"/>
                        </a:rPr>
                        <a:t> </a:t>
                      </a:r>
                      <a:r>
                        <a:rPr sz="700" b="0" spc="-5" dirty="0">
                          <a:latin typeface="Calibri Light"/>
                          <a:cs typeface="Calibri Light"/>
                        </a:rPr>
                        <a:t>Chair/Leadership</a:t>
                      </a:r>
                      <a:endParaRPr sz="700" dirty="0">
                        <a:latin typeface="Calibri Light"/>
                        <a:cs typeface="Calibri Light"/>
                      </a:endParaRPr>
                    </a:p>
                  </a:txBody>
                  <a:tcPr marL="0" marR="0" marT="8890" marB="0">
                    <a:lnL w="12700">
                      <a:solidFill>
                        <a:srgbClr val="000000"/>
                      </a:solidFill>
                      <a:prstDash val="solid"/>
                    </a:lnL>
                    <a:lnR w="12700">
                      <a:solidFill>
                        <a:srgbClr val="000000"/>
                      </a:solidFill>
                      <a:prstDash val="solid"/>
                    </a:lnR>
                  </a:tcPr>
                </a:tc>
                <a:tc>
                  <a:txBody>
                    <a:bodyPr/>
                    <a:lstStyle/>
                    <a:p>
                      <a:pPr marL="17780" marR="314960">
                        <a:lnSpc>
                          <a:spcPts val="950"/>
                        </a:lnSpc>
                        <a:spcBef>
                          <a:spcPts val="10"/>
                        </a:spcBef>
                      </a:pPr>
                      <a:r>
                        <a:rPr sz="700" b="0" spc="-5">
                          <a:latin typeface="Calibri Light"/>
                          <a:cs typeface="Calibri Light"/>
                        </a:rPr>
                        <a:t>DMAC</a:t>
                      </a:r>
                      <a:r>
                        <a:rPr sz="700" b="0" spc="-70">
                          <a:latin typeface="Calibri Light"/>
                          <a:cs typeface="Calibri Light"/>
                        </a:rPr>
                        <a:t> </a:t>
                      </a:r>
                      <a:r>
                        <a:rPr sz="700" b="0" spc="-5">
                          <a:latin typeface="Calibri Light"/>
                          <a:cs typeface="Calibri Light"/>
                        </a:rPr>
                        <a:t>Access/Reports  STAAR</a:t>
                      </a:r>
                      <a:r>
                        <a:rPr sz="700" b="0" spc="-10">
                          <a:latin typeface="Calibri Light"/>
                          <a:cs typeface="Calibri Light"/>
                        </a:rPr>
                        <a:t> Data</a:t>
                      </a:r>
                      <a:endParaRPr sz="700">
                        <a:latin typeface="Calibri Light"/>
                        <a:cs typeface="Calibri Light"/>
                      </a:endParaRPr>
                    </a:p>
                  </a:txBody>
                  <a:tcPr marL="0" marR="0" marT="1270" marB="0">
                    <a:lnL w="12700">
                      <a:solidFill>
                        <a:srgbClr val="000000"/>
                      </a:solidFill>
                      <a:prstDash val="solid"/>
                    </a:lnL>
                    <a:lnR w="12700">
                      <a:solidFill>
                        <a:srgbClr val="000000"/>
                      </a:solidFill>
                      <a:prstDash val="solid"/>
                    </a:lnR>
                  </a:tcPr>
                </a:tc>
                <a:tc>
                  <a:txBody>
                    <a:bodyPr/>
                    <a:lstStyle/>
                    <a:p>
                      <a:pPr marL="17780">
                        <a:lnSpc>
                          <a:spcPct val="100000"/>
                        </a:lnSpc>
                        <a:spcBef>
                          <a:spcPts val="7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8890" marB="0">
                    <a:lnL w="12700">
                      <a:solidFill>
                        <a:srgbClr val="000000"/>
                      </a:solidFill>
                      <a:prstDash val="solid"/>
                    </a:lnL>
                    <a:lnR w="12700">
                      <a:solidFill>
                        <a:srgbClr val="000000"/>
                      </a:solidFill>
                      <a:prstDash val="solid"/>
                    </a:lnR>
                  </a:tcPr>
                </a:tc>
                <a:tc>
                  <a:txBody>
                    <a:bodyPr/>
                    <a:lstStyle/>
                    <a:p>
                      <a:pPr marL="16510">
                        <a:lnSpc>
                          <a:spcPts val="570"/>
                        </a:lnSpc>
                      </a:pPr>
                      <a:r>
                        <a:rPr sz="600" b="0" spc="-5">
                          <a:latin typeface="Calibri Light"/>
                          <a:cs typeface="Calibri Light"/>
                        </a:rPr>
                        <a:t>Teacher/Student</a:t>
                      </a:r>
                      <a:r>
                        <a:rPr sz="600" b="0" spc="-15">
                          <a:latin typeface="Calibri Light"/>
                          <a:cs typeface="Calibri Light"/>
                        </a:rPr>
                        <a:t> </a:t>
                      </a:r>
                      <a:r>
                        <a:rPr sz="600" b="0" spc="-5">
                          <a:latin typeface="Calibri Light"/>
                          <a:cs typeface="Calibri Light"/>
                        </a:rPr>
                        <a:t>Conferences</a:t>
                      </a:r>
                      <a:endParaRPr sz="600">
                        <a:latin typeface="Calibri Light"/>
                        <a:cs typeface="Calibri Light"/>
                      </a:endParaRPr>
                    </a:p>
                    <a:p>
                      <a:pPr marL="16510">
                        <a:lnSpc>
                          <a:spcPct val="100000"/>
                        </a:lnSpc>
                        <a:spcBef>
                          <a:spcPts val="105"/>
                        </a:spcBef>
                      </a:pPr>
                      <a:r>
                        <a:rPr sz="600" b="0" spc="-5">
                          <a:latin typeface="Calibri Light"/>
                          <a:cs typeface="Calibri Light"/>
                        </a:rPr>
                        <a:t>Walkthrough</a:t>
                      </a:r>
                      <a:r>
                        <a:rPr sz="600" b="0" spc="-10">
                          <a:latin typeface="Calibri Light"/>
                          <a:cs typeface="Calibri Light"/>
                        </a:rPr>
                        <a:t> </a:t>
                      </a:r>
                      <a:r>
                        <a:rPr sz="600" b="0" spc="-5">
                          <a:latin typeface="Calibri Light"/>
                          <a:cs typeface="Calibri Light"/>
                        </a:rPr>
                        <a:t>Documentation</a:t>
                      </a:r>
                      <a:endParaRPr sz="6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ct val="100000"/>
                        </a:lnSpc>
                        <a:spcBef>
                          <a:spcPts val="70"/>
                        </a:spcBef>
                      </a:pPr>
                      <a:r>
                        <a:rPr sz="700" b="0" spc="-10">
                          <a:latin typeface="Calibri Light"/>
                          <a:cs typeface="Calibri Light"/>
                        </a:rPr>
                        <a:t>Student</a:t>
                      </a:r>
                      <a:r>
                        <a:rPr sz="700" b="0" spc="-15">
                          <a:latin typeface="Calibri Light"/>
                          <a:cs typeface="Calibri Light"/>
                        </a:rPr>
                        <a:t> </a:t>
                      </a:r>
                      <a:r>
                        <a:rPr sz="700" b="0" spc="-5">
                          <a:latin typeface="Calibri Light"/>
                          <a:cs typeface="Calibri Light"/>
                        </a:rPr>
                        <a:t>Ownership/Goals</a:t>
                      </a:r>
                      <a:endParaRPr sz="700">
                        <a:latin typeface="Calibri Light"/>
                        <a:cs typeface="Calibri Light"/>
                      </a:endParaRPr>
                    </a:p>
                  </a:txBody>
                  <a:tcPr marL="0" marR="0" marT="8890" marB="0">
                    <a:lnL w="12700">
                      <a:solidFill>
                        <a:srgbClr val="000000"/>
                      </a:solidFill>
                      <a:prstDash val="solid"/>
                    </a:lnL>
                    <a:lnR w="12700">
                      <a:solidFill>
                        <a:srgbClr val="000000"/>
                      </a:solidFill>
                      <a:prstDash val="solid"/>
                    </a:lnR>
                  </a:tcPr>
                </a:tc>
                <a:tc>
                  <a:txBody>
                    <a:bodyPr/>
                    <a:lstStyle/>
                    <a:p>
                      <a:pPr marL="17780" marR="104775">
                        <a:lnSpc>
                          <a:spcPts val="950"/>
                        </a:lnSpc>
                        <a:spcBef>
                          <a:spcPts val="10"/>
                        </a:spcBef>
                      </a:pPr>
                      <a:r>
                        <a:rPr sz="700" b="0" spc="-10">
                          <a:latin typeface="Calibri Light"/>
                          <a:cs typeface="Calibri Light"/>
                        </a:rPr>
                        <a:t>Understanding  Student Goal</a:t>
                      </a:r>
                      <a:r>
                        <a:rPr sz="700" b="0" spc="-35">
                          <a:latin typeface="Calibri Light"/>
                          <a:cs typeface="Calibri Light"/>
                        </a:rPr>
                        <a:t> </a:t>
                      </a:r>
                      <a:r>
                        <a:rPr sz="700" b="0" spc="-5">
                          <a:latin typeface="Calibri Light"/>
                          <a:cs typeface="Calibri Light"/>
                        </a:rPr>
                        <a:t>Setting</a:t>
                      </a:r>
                      <a:endParaRPr sz="700">
                        <a:latin typeface="Calibri Light"/>
                        <a:cs typeface="Calibri Light"/>
                      </a:endParaRPr>
                    </a:p>
                  </a:txBody>
                  <a:tcPr marL="0" marR="0" marT="1270" marB="0">
                    <a:lnL w="12700">
                      <a:solidFill>
                        <a:srgbClr val="000000"/>
                      </a:solidFill>
                      <a:prstDash val="solid"/>
                    </a:lnL>
                    <a:lnR w="12700">
                      <a:solidFill>
                        <a:srgbClr val="000000"/>
                      </a:solidFill>
                      <a:prstDash val="solid"/>
                    </a:lnR>
                  </a:tcPr>
                </a:tc>
                <a:tc>
                  <a:txBody>
                    <a:bodyPr/>
                    <a:lstStyle/>
                    <a:p>
                      <a:pPr marL="17780" marR="20320">
                        <a:lnSpc>
                          <a:spcPts val="950"/>
                        </a:lnSpc>
                        <a:spcBef>
                          <a:spcPts val="15"/>
                        </a:spcBef>
                      </a:pPr>
                      <a:r>
                        <a:rPr sz="700" b="0" spc="-5">
                          <a:latin typeface="Calibri Light"/>
                          <a:cs typeface="Calibri Light"/>
                        </a:rPr>
                        <a:t>Required: Include teachers in </a:t>
                      </a:r>
                      <a:r>
                        <a:rPr sz="700" b="0" spc="-10">
                          <a:latin typeface="Calibri Light"/>
                          <a:cs typeface="Calibri Light"/>
                        </a:rPr>
                        <a:t>the </a:t>
                      </a:r>
                      <a:r>
                        <a:rPr sz="700" b="0" spc="-5">
                          <a:latin typeface="Calibri Light"/>
                          <a:cs typeface="Calibri Light"/>
                        </a:rPr>
                        <a:t>decisions  </a:t>
                      </a:r>
                      <a:r>
                        <a:rPr sz="700" b="0" spc="-10">
                          <a:latin typeface="Calibri Light"/>
                          <a:cs typeface="Calibri Light"/>
                        </a:rPr>
                        <a:t>and </a:t>
                      </a:r>
                      <a:r>
                        <a:rPr sz="700" b="0" spc="-5">
                          <a:latin typeface="Calibri Light"/>
                          <a:cs typeface="Calibri Light"/>
                        </a:rPr>
                        <a:t>planning regarding </a:t>
                      </a:r>
                      <a:r>
                        <a:rPr sz="700" b="0" spc="-10">
                          <a:latin typeface="Calibri Light"/>
                          <a:cs typeface="Calibri Light"/>
                        </a:rPr>
                        <a:t>use </a:t>
                      </a:r>
                      <a:r>
                        <a:rPr sz="700" b="0" spc="-5">
                          <a:latin typeface="Calibri Light"/>
                          <a:cs typeface="Calibri Light"/>
                        </a:rPr>
                        <a:t>of</a:t>
                      </a:r>
                      <a:r>
                        <a:rPr sz="700" b="0" spc="-20">
                          <a:latin typeface="Calibri Light"/>
                          <a:cs typeface="Calibri Light"/>
                        </a:rPr>
                        <a:t> </a:t>
                      </a:r>
                      <a:r>
                        <a:rPr sz="700" b="0" spc="-10">
                          <a:latin typeface="Calibri Light"/>
                          <a:cs typeface="Calibri Light"/>
                        </a:rPr>
                        <a:t>assessments.</a:t>
                      </a:r>
                      <a:endParaRPr sz="700">
                        <a:latin typeface="Calibri Light"/>
                        <a:cs typeface="Calibri Light"/>
                      </a:endParaRPr>
                    </a:p>
                  </a:txBody>
                  <a:tcPr marL="0" marR="0" marT="1905" marB="0">
                    <a:lnL w="12700">
                      <a:solidFill>
                        <a:srgbClr val="000000"/>
                      </a:solidFill>
                      <a:prstDash val="solid"/>
                    </a:lnL>
                    <a:lnR w="28575">
                      <a:solidFill>
                        <a:srgbClr val="000000"/>
                      </a:solidFill>
                      <a:prstDash val="solid"/>
                    </a:lnR>
                  </a:tcPr>
                </a:tc>
                <a:extLst>
                  <a:ext uri="{0D108BD9-81ED-4DB2-BD59-A6C34878D82A}">
                    <a16:rowId xmlns:a16="http://schemas.microsoft.com/office/drawing/2014/main" val="10021"/>
                  </a:ext>
                </a:extLst>
              </a:tr>
              <a:tr h="120396">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Content </a:t>
                      </a:r>
                      <a:r>
                        <a:rPr sz="700" b="0" spc="-5">
                          <a:latin typeface="Calibri Light"/>
                          <a:cs typeface="Calibri Light"/>
                        </a:rPr>
                        <a:t>Administrator</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Local </a:t>
                      </a:r>
                      <a:r>
                        <a:rPr sz="700" b="0" spc="-10">
                          <a:latin typeface="Calibri Light"/>
                          <a:cs typeface="Calibri Light"/>
                        </a:rPr>
                        <a:t>Assessment</a:t>
                      </a:r>
                      <a:r>
                        <a:rPr sz="700" b="0" spc="-5">
                          <a:latin typeface="Calibri Light"/>
                          <a:cs typeface="Calibri Light"/>
                        </a:rPr>
                        <a:t> </a:t>
                      </a:r>
                      <a:r>
                        <a:rPr sz="700" b="0" spc="-10">
                          <a:latin typeface="Calibri Light"/>
                          <a:cs typeface="Calibri Light"/>
                        </a:rPr>
                        <a:t>Data</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a:latin typeface="Calibri Light"/>
                          <a:cs typeface="Calibri Light"/>
                        </a:rPr>
                        <a:t>*Summative:</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Title </a:t>
                      </a:r>
                      <a:r>
                        <a:rPr sz="700" b="0" spc="-10">
                          <a:latin typeface="Calibri Light"/>
                          <a:cs typeface="Calibri Light"/>
                        </a:rPr>
                        <a:t>I,II,II State Compensatory</a:t>
                      </a:r>
                      <a:r>
                        <a:rPr sz="700" b="0" spc="60">
                          <a:latin typeface="Calibri Light"/>
                          <a:cs typeface="Calibri Light"/>
                        </a:rPr>
                        <a:t> </a:t>
                      </a:r>
                      <a:r>
                        <a:rPr sz="700" b="0" spc="-10">
                          <a:latin typeface="Calibri Light"/>
                          <a:cs typeface="Calibri Light"/>
                        </a:rPr>
                        <a:t>Fund</a:t>
                      </a:r>
                      <a:endParaRPr sz="700">
                        <a:latin typeface="Calibri Light"/>
                        <a:cs typeface="Calibri Light"/>
                      </a:endParaRPr>
                    </a:p>
                  </a:txBody>
                  <a:tcPr marL="0" marR="0" marT="0" marB="0">
                    <a:lnL w="12700">
                      <a:solidFill>
                        <a:srgbClr val="000000"/>
                      </a:solidFill>
                      <a:prstDash val="solid"/>
                    </a:lnL>
                    <a:lnR w="28575">
                      <a:solidFill>
                        <a:srgbClr val="000000"/>
                      </a:solidFill>
                      <a:prstDash val="solid"/>
                    </a:lnR>
                  </a:tcPr>
                </a:tc>
                <a:extLst>
                  <a:ext uri="{0D108BD9-81ED-4DB2-BD59-A6C34878D82A}">
                    <a16:rowId xmlns:a16="http://schemas.microsoft.com/office/drawing/2014/main" val="10022"/>
                  </a:ext>
                </a:extLst>
              </a:tr>
              <a:tr h="120392">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Time for St.</a:t>
                      </a:r>
                      <a:r>
                        <a:rPr sz="700" b="0" spc="-20">
                          <a:latin typeface="Calibri Light"/>
                          <a:cs typeface="Calibri Light"/>
                        </a:rPr>
                        <a:t> </a:t>
                      </a:r>
                      <a:r>
                        <a:rPr sz="700" b="0" spc="-5">
                          <a:latin typeface="Calibri Light"/>
                          <a:cs typeface="Calibri Light"/>
                        </a:rPr>
                        <a:t>Conferences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State </a:t>
                      </a:r>
                      <a:r>
                        <a:rPr sz="700" b="0" spc="-5">
                          <a:latin typeface="Calibri Light"/>
                          <a:cs typeface="Calibri Light"/>
                        </a:rPr>
                        <a:t>Bilingual Funds Local Funds</a:t>
                      </a:r>
                      <a:endParaRPr sz="700">
                        <a:latin typeface="Calibri Light"/>
                        <a:cs typeface="Calibri Light"/>
                      </a:endParaRPr>
                    </a:p>
                  </a:txBody>
                  <a:tcPr marL="0" marR="0" marT="0" marB="0">
                    <a:lnL w="12700">
                      <a:solidFill>
                        <a:srgbClr val="000000"/>
                      </a:solidFill>
                      <a:prstDash val="solid"/>
                    </a:lnL>
                    <a:lnR w="28575">
                      <a:solidFill>
                        <a:srgbClr val="000000"/>
                      </a:solidFill>
                      <a:prstDash val="solid"/>
                    </a:lnR>
                  </a:tcPr>
                </a:tc>
                <a:extLst>
                  <a:ext uri="{0D108BD9-81ED-4DB2-BD59-A6C34878D82A}">
                    <a16:rowId xmlns:a16="http://schemas.microsoft.com/office/drawing/2014/main" val="10023"/>
                  </a:ext>
                </a:extLst>
              </a:tr>
              <a:tr h="120402">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Google Classroom</a:t>
                      </a:r>
                      <a:endParaRPr lang="en-US" sz="700" b="0" spc="-10">
                        <a:latin typeface="Calibri Light"/>
                        <a:cs typeface="Calibri Light"/>
                      </a:endParaRPr>
                    </a:p>
                    <a:p>
                      <a:pPr marL="17780" marR="0" lvl="0" indent="0" defTabSz="914400" eaLnBrk="1" fontAlgn="auto" latinLnBrk="0" hangingPunct="1">
                        <a:lnSpc>
                          <a:spcPts val="790"/>
                        </a:lnSpc>
                        <a:spcBef>
                          <a:spcPts val="0"/>
                        </a:spcBef>
                        <a:spcAft>
                          <a:spcPts val="0"/>
                        </a:spcAft>
                        <a:buClrTx/>
                        <a:buSzTx/>
                        <a:buFontTx/>
                        <a:buNone/>
                        <a:tabLst/>
                        <a:defRPr/>
                      </a:pPr>
                      <a:r>
                        <a:rPr lang="en-US" sz="700" b="0" spc="-5">
                          <a:latin typeface="Calibri Light"/>
                          <a:cs typeface="Calibri Light"/>
                        </a:rPr>
                        <a:t>60/30 Model </a:t>
                      </a:r>
                      <a:endParaRPr lang="en-US" sz="700">
                        <a:latin typeface="Calibri Light"/>
                        <a:cs typeface="Calibri Light"/>
                      </a:endParaRPr>
                    </a:p>
                    <a:p>
                      <a:pPr marL="17780">
                        <a:lnSpc>
                          <a:spcPts val="790"/>
                        </a:lnSpc>
                      </a:pPr>
                      <a:r>
                        <a:rPr lang="en-US" sz="700">
                          <a:latin typeface="Calibri Light"/>
                          <a:cs typeface="Calibri Light"/>
                        </a:rPr>
                        <a:t>Small Group Instruction</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CBAs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tcPr>
                </a:tc>
                <a:extLst>
                  <a:ext uri="{0D108BD9-81ED-4DB2-BD59-A6C34878D82A}">
                    <a16:rowId xmlns:a16="http://schemas.microsoft.com/office/drawing/2014/main" val="10024"/>
                  </a:ext>
                </a:extLst>
              </a:tr>
              <a:tr h="120389">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Benchmarks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tcPr>
                </a:tc>
                <a:extLst>
                  <a:ext uri="{0D108BD9-81ED-4DB2-BD59-A6C34878D82A}">
                    <a16:rowId xmlns:a16="http://schemas.microsoft.com/office/drawing/2014/main" val="10025"/>
                  </a:ext>
                </a:extLst>
              </a:tr>
              <a:tr h="179847">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L="17780">
                        <a:lnSpc>
                          <a:spcPts val="790"/>
                        </a:lnSpc>
                      </a:pPr>
                      <a:r>
                        <a:rPr sz="700" b="0" spc="-5">
                          <a:latin typeface="Calibri Light"/>
                          <a:cs typeface="Calibri Light"/>
                        </a:rPr>
                        <a:t>STAAR/EOC</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B w="12700">
                      <a:solidFill>
                        <a:srgbClr val="000000"/>
                      </a:solidFill>
                      <a:prstDash val="solid"/>
                    </a:lnB>
                  </a:tcPr>
                </a:tc>
                <a:extLst>
                  <a:ext uri="{0D108BD9-81ED-4DB2-BD59-A6C34878D82A}">
                    <a16:rowId xmlns:a16="http://schemas.microsoft.com/office/drawing/2014/main" val="10026"/>
                  </a:ext>
                </a:extLst>
              </a:tr>
              <a:tr h="190499">
                <a:tc>
                  <a:txBody>
                    <a:bodyPr/>
                    <a:lstStyle/>
                    <a:p>
                      <a:pPr marL="3175" algn="ctr">
                        <a:lnSpc>
                          <a:spcPct val="100000"/>
                        </a:lnSpc>
                        <a:spcBef>
                          <a:spcPts val="280"/>
                        </a:spcBef>
                      </a:pPr>
                      <a:r>
                        <a:rPr sz="700" b="0">
                          <a:solidFill>
                            <a:srgbClr val="FFFFFF"/>
                          </a:solidFill>
                          <a:latin typeface="Calibri Light"/>
                          <a:cs typeface="Calibri Light"/>
                        </a:rPr>
                        <a:t>Action</a:t>
                      </a:r>
                      <a:r>
                        <a:rPr sz="700" b="0" spc="1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27"/>
                  </a:ext>
                </a:extLst>
              </a:tr>
              <a:tr h="120396">
                <a:tc gridSpan="8">
                  <a:txBody>
                    <a:bodyPr/>
                    <a:lstStyle/>
                    <a:p>
                      <a:pPr marL="17780">
                        <a:lnSpc>
                          <a:spcPct val="100000"/>
                        </a:lnSpc>
                        <a:spcBef>
                          <a:spcPts val="5"/>
                        </a:spcBef>
                      </a:pPr>
                      <a:r>
                        <a:rPr sz="700" b="0" spc="-5">
                          <a:latin typeface="Calibri Light"/>
                          <a:cs typeface="Calibri Light"/>
                        </a:rPr>
                        <a:t>A </a:t>
                      </a:r>
                      <a:r>
                        <a:rPr sz="700" b="0" spc="-10">
                          <a:latin typeface="Calibri Light"/>
                          <a:cs typeface="Calibri Light"/>
                        </a:rPr>
                        <a:t>consistent </a:t>
                      </a:r>
                      <a:r>
                        <a:rPr sz="700" b="0" spc="-5">
                          <a:latin typeface="Calibri Light"/>
                          <a:cs typeface="Calibri Light"/>
                        </a:rPr>
                        <a:t>monitoring </a:t>
                      </a:r>
                      <a:r>
                        <a:rPr sz="700" b="0" spc="-10">
                          <a:latin typeface="Calibri Light"/>
                          <a:cs typeface="Calibri Light"/>
                        </a:rPr>
                        <a:t>tool </a:t>
                      </a:r>
                      <a:r>
                        <a:rPr sz="700" b="0" spc="-5">
                          <a:latin typeface="Calibri Light"/>
                          <a:cs typeface="Calibri Light"/>
                        </a:rPr>
                        <a:t>will be </a:t>
                      </a:r>
                      <a:r>
                        <a:rPr sz="700" b="0" spc="-10">
                          <a:latin typeface="Calibri Light"/>
                          <a:cs typeface="Calibri Light"/>
                        </a:rPr>
                        <a:t>used and </a:t>
                      </a:r>
                      <a:r>
                        <a:rPr sz="700" b="0" spc="-5">
                          <a:latin typeface="Calibri Light"/>
                          <a:cs typeface="Calibri Light"/>
                        </a:rPr>
                        <a:t>kept current by teachers </a:t>
                      </a:r>
                      <a:r>
                        <a:rPr sz="700" b="0" spc="-10">
                          <a:latin typeface="Calibri Light"/>
                          <a:cs typeface="Calibri Light"/>
                        </a:rPr>
                        <a:t>and students </a:t>
                      </a:r>
                      <a:r>
                        <a:rPr sz="700" b="0" spc="-5">
                          <a:latin typeface="Calibri Light"/>
                          <a:cs typeface="Calibri Light"/>
                        </a:rPr>
                        <a:t>to document performance </a:t>
                      </a:r>
                      <a:r>
                        <a:rPr sz="700" b="0" spc="-10">
                          <a:latin typeface="Calibri Light"/>
                          <a:cs typeface="Calibri Light"/>
                        </a:rPr>
                        <a:t>and</a:t>
                      </a:r>
                      <a:r>
                        <a:rPr sz="700" b="0" spc="50">
                          <a:latin typeface="Calibri Light"/>
                          <a:cs typeface="Calibri Light"/>
                        </a:rPr>
                        <a:t> </a:t>
                      </a:r>
                      <a:r>
                        <a:rPr sz="700" b="0" spc="-10">
                          <a:latin typeface="Calibri Light"/>
                          <a:cs typeface="Calibri Light"/>
                        </a:rPr>
                        <a:t>progress.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8"/>
                  </a:ext>
                </a:extLst>
              </a:tr>
              <a:tr h="120402">
                <a:tc gridSpan="8">
                  <a:txBody>
                    <a:bodyPr/>
                    <a:lstStyle/>
                    <a:p>
                      <a:pPr marL="17780">
                        <a:lnSpc>
                          <a:spcPct val="100000"/>
                        </a:lnSpc>
                        <a:spcBef>
                          <a:spcPts val="5"/>
                        </a:spcBef>
                      </a:pPr>
                      <a:r>
                        <a:rPr sz="700" b="0" spc="-10">
                          <a:latin typeface="Calibri Light"/>
                          <a:cs typeface="Calibri Light"/>
                        </a:rPr>
                        <a:t>Data </a:t>
                      </a:r>
                      <a:r>
                        <a:rPr sz="700" b="0" spc="-5">
                          <a:latin typeface="Calibri Light"/>
                          <a:cs typeface="Calibri Light"/>
                        </a:rPr>
                        <a:t>analysis will be conducted at given intervals, including , </a:t>
                      </a:r>
                      <a:r>
                        <a:rPr sz="700" b="0" spc="-10">
                          <a:latin typeface="Calibri Light"/>
                          <a:cs typeface="Calibri Light"/>
                        </a:rPr>
                        <a:t>but not </a:t>
                      </a:r>
                      <a:r>
                        <a:rPr sz="700" b="0" spc="-5">
                          <a:latin typeface="Calibri Light"/>
                          <a:cs typeface="Calibri Light"/>
                        </a:rPr>
                        <a:t>limited to </a:t>
                      </a:r>
                      <a:r>
                        <a:rPr sz="700" b="0" spc="-10">
                          <a:latin typeface="Calibri Light"/>
                          <a:cs typeface="Calibri Light"/>
                        </a:rPr>
                        <a:t>CBA and </a:t>
                      </a:r>
                      <a:r>
                        <a:rPr sz="700" b="0" spc="-5">
                          <a:latin typeface="Calibri Light"/>
                          <a:cs typeface="Calibri Light"/>
                        </a:rPr>
                        <a:t>Benchmarks, to identify areas of concern </a:t>
                      </a:r>
                      <a:r>
                        <a:rPr sz="700" b="0" spc="-10">
                          <a:latin typeface="Calibri Light"/>
                          <a:cs typeface="Calibri Light"/>
                        </a:rPr>
                        <a:t>and </a:t>
                      </a:r>
                      <a:r>
                        <a:rPr sz="700" b="0" spc="-5">
                          <a:latin typeface="Calibri Light"/>
                          <a:cs typeface="Calibri Light"/>
                        </a:rPr>
                        <a:t>to develop targeted interventions</a:t>
                      </a:r>
                      <a:r>
                        <a:rPr sz="700" b="0" spc="30">
                          <a:latin typeface="Calibri Light"/>
                          <a:cs typeface="Calibri Light"/>
                        </a:rPr>
                        <a:t> </a:t>
                      </a:r>
                      <a:r>
                        <a:rPr sz="700" b="0" spc="-5">
                          <a:latin typeface="Calibri Light"/>
                          <a:cs typeface="Calibri Light"/>
                        </a:rPr>
                        <a:t>accordingly.</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9"/>
                  </a:ext>
                </a:extLst>
              </a:tr>
              <a:tr h="361188">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Strategy</a:t>
                      </a:r>
                      <a:r>
                        <a:rPr sz="700" b="0" spc="5">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15570">
                        <a:lnSpc>
                          <a:spcPct val="100000"/>
                        </a:lnSpc>
                      </a:pPr>
                      <a:r>
                        <a:rPr sz="700" b="0">
                          <a:solidFill>
                            <a:srgbClr val="FFFFFF"/>
                          </a:solidFill>
                          <a:latin typeface="Calibri Light"/>
                          <a:cs typeface="Calibri Light"/>
                        </a:rPr>
                        <a:t>Persons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70815" algn="r">
                        <a:lnSpc>
                          <a:spcPct val="100000"/>
                        </a:lnSpc>
                      </a:pPr>
                      <a:r>
                        <a:rPr sz="700" b="0" spc="10">
                          <a:solidFill>
                            <a:srgbClr val="FFFFFF"/>
                          </a:solidFill>
                          <a:latin typeface="Calibri Light"/>
                          <a:cs typeface="Calibri Light"/>
                        </a:rPr>
                        <a:t>Ti</a:t>
                      </a:r>
                      <a:r>
                        <a:rPr sz="700" b="0">
                          <a:solidFill>
                            <a:srgbClr val="FFFFFF"/>
                          </a:solidFill>
                          <a:latin typeface="Calibri Light"/>
                          <a:cs typeface="Calibri Light"/>
                        </a:rPr>
                        <a:t>me</a:t>
                      </a:r>
                      <a:r>
                        <a:rPr sz="700" b="0" spc="10">
                          <a:solidFill>
                            <a:srgbClr val="FFFFFF"/>
                          </a:solidFill>
                          <a:latin typeface="Calibri Light"/>
                          <a:cs typeface="Calibri Light"/>
                        </a:rPr>
                        <a:t>lin</a:t>
                      </a:r>
                      <a:r>
                        <a:rPr sz="700" b="0">
                          <a:solidFill>
                            <a:srgbClr val="FFFFFF"/>
                          </a:solidFill>
                          <a:latin typeface="Calibri Light"/>
                          <a:cs typeface="Calibri Light"/>
                        </a:rPr>
                        <a:t>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310515">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99390">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22250">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30"/>
                  </a:ext>
                </a:extLst>
              </a:tr>
              <a:tr h="128006">
                <a:tc>
                  <a:txBody>
                    <a:bodyPr/>
                    <a:lstStyle/>
                    <a:p>
                      <a:pPr marL="17780">
                        <a:lnSpc>
                          <a:spcPct val="100000"/>
                        </a:lnSpc>
                        <a:spcBef>
                          <a:spcPts val="5"/>
                        </a:spcBef>
                      </a:pPr>
                      <a:r>
                        <a:rPr sz="700" b="0" spc="-5">
                          <a:latin typeface="Calibri Light"/>
                          <a:cs typeface="Calibri Light"/>
                        </a:rPr>
                        <a:t>Targeted interventions will</a:t>
                      </a:r>
                      <a:r>
                        <a:rPr sz="700" b="0" spc="-15">
                          <a:latin typeface="Calibri Light"/>
                          <a:cs typeface="Calibri Light"/>
                        </a:rPr>
                        <a:t> </a:t>
                      </a:r>
                      <a:r>
                        <a:rPr sz="700" b="0" spc="-5">
                          <a:latin typeface="Calibri Light"/>
                          <a:cs typeface="Calibri Light"/>
                        </a:rPr>
                        <a:t>be</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5">
                          <a:latin typeface="Calibri Light"/>
                          <a:cs typeface="Calibri Light"/>
                        </a:rPr>
                        <a:t>Grade Level Math</a:t>
                      </a:r>
                      <a:r>
                        <a:rPr sz="700" b="0" spc="-20">
                          <a:latin typeface="Calibri Light"/>
                          <a:cs typeface="Calibri Light"/>
                        </a:rPr>
                        <a:t> </a:t>
                      </a:r>
                      <a:r>
                        <a:rPr sz="700" b="0" spc="-5">
                          <a:latin typeface="Calibri Light"/>
                          <a:cs typeface="Calibri Light"/>
                        </a:rPr>
                        <a:t>Teachers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10">
                          <a:latin typeface="Calibri Light"/>
                          <a:cs typeface="Calibri Light"/>
                        </a:rPr>
                        <a:t>Planning </a:t>
                      </a:r>
                      <a:r>
                        <a:rPr sz="700" b="0" spc="-5">
                          <a:latin typeface="Calibri Light"/>
                          <a:cs typeface="Calibri Light"/>
                        </a:rPr>
                        <a:t>Time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5">
                          <a:latin typeface="Calibri Light"/>
                          <a:cs typeface="Calibri Light"/>
                        </a:rPr>
                        <a:t>October</a:t>
                      </a:r>
                      <a:r>
                        <a:rPr sz="700" b="0" spc="-15">
                          <a:latin typeface="Calibri Light"/>
                          <a:cs typeface="Calibri Light"/>
                        </a:rPr>
                        <a:t> </a:t>
                      </a:r>
                      <a:r>
                        <a:rPr lang="en-US" sz="700" b="0" spc="-10">
                          <a:latin typeface="Calibri Light"/>
                          <a:cs typeface="Calibri Light"/>
                        </a:rPr>
                        <a:t>2025</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5">
                          <a:latin typeface="Calibri Light"/>
                          <a:cs typeface="Calibri Light"/>
                        </a:rPr>
                        <a:t>Intervention </a:t>
                      </a:r>
                      <a:r>
                        <a:rPr sz="700" b="0" spc="-10">
                          <a:latin typeface="Calibri Light"/>
                          <a:cs typeface="Calibri Light"/>
                        </a:rPr>
                        <a:t>Lists (appr/meets/masters)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spc="-10">
                          <a:latin typeface="Calibri Light"/>
                          <a:cs typeface="Calibri Light"/>
                        </a:rPr>
                        <a:t>Gains:</a:t>
                      </a:r>
                      <a:r>
                        <a:rPr sz="700" b="0" spc="135">
                          <a:latin typeface="Calibri Light"/>
                          <a:cs typeface="Calibri Light"/>
                        </a:rPr>
                        <a:t> </a:t>
                      </a:r>
                      <a:r>
                        <a:rPr sz="700" b="0" spc="-5">
                          <a:latin typeface="Calibri Light"/>
                          <a:cs typeface="Calibri Light"/>
                        </a:rPr>
                        <a:t>Local</a:t>
                      </a:r>
                      <a:r>
                        <a:rPr sz="700" b="0" spc="10">
                          <a:latin typeface="Calibri Light"/>
                          <a:cs typeface="Calibri Light"/>
                        </a:rPr>
                        <a:t> </a:t>
                      </a:r>
                      <a:r>
                        <a:rPr sz="700" b="0" spc="-10">
                          <a:latin typeface="Calibri Light"/>
                          <a:cs typeface="Calibri Light"/>
                        </a:rPr>
                        <a:t>Assessments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a:txBody>
                    <a:bodyPr/>
                    <a:lstStyle/>
                    <a:p>
                      <a:pPr marL="17780">
                        <a:lnSpc>
                          <a:spcPct val="100000"/>
                        </a:lnSpc>
                        <a:spcBef>
                          <a:spcPts val="5"/>
                        </a:spcBef>
                      </a:pPr>
                      <a:r>
                        <a:rPr sz="700" b="0">
                          <a:latin typeface="Calibri Light"/>
                          <a:cs typeface="Calibri Light"/>
                        </a:rPr>
                        <a:t>*Formative: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tcPr>
                </a:tc>
                <a:tc rowSpan="9">
                  <a:txBody>
                    <a:bodyPr/>
                    <a:lstStyle/>
                    <a:p>
                      <a:pPr marL="17780">
                        <a:lnSpc>
                          <a:spcPct val="100000"/>
                        </a:lnSpc>
                        <a:spcBef>
                          <a:spcPts val="5"/>
                        </a:spcBef>
                      </a:pPr>
                      <a:r>
                        <a:rPr sz="700" b="0" spc="-5">
                          <a:latin typeface="Calibri Light"/>
                          <a:cs typeface="Calibri Light"/>
                        </a:rPr>
                        <a:t>Title I - 9: Effectively </a:t>
                      </a:r>
                      <a:r>
                        <a:rPr sz="700" b="0" spc="-10">
                          <a:latin typeface="Calibri Light"/>
                          <a:cs typeface="Calibri Light"/>
                        </a:rPr>
                        <a:t>and </a:t>
                      </a:r>
                      <a:r>
                        <a:rPr sz="700" b="0" spc="-5">
                          <a:latin typeface="Calibri Light"/>
                          <a:cs typeface="Calibri Light"/>
                        </a:rPr>
                        <a:t>Timely</a:t>
                      </a:r>
                      <a:r>
                        <a:rPr sz="700" b="0" spc="25">
                          <a:latin typeface="Calibri Light"/>
                          <a:cs typeface="Calibri Light"/>
                        </a:rPr>
                        <a:t> </a:t>
                      </a:r>
                      <a:r>
                        <a:rPr sz="700" b="0" spc="-10">
                          <a:latin typeface="Calibri Light"/>
                          <a:cs typeface="Calibri Light"/>
                        </a:rPr>
                        <a:t>Assistance</a:t>
                      </a:r>
                      <a:endParaRPr sz="700">
                        <a:latin typeface="Calibri Light"/>
                        <a:cs typeface="Calibri Light"/>
                      </a:endParaRPr>
                    </a:p>
                    <a:p>
                      <a:pPr marL="17780">
                        <a:lnSpc>
                          <a:spcPct val="100000"/>
                        </a:lnSpc>
                        <a:spcBef>
                          <a:spcPts val="110"/>
                        </a:spcBef>
                      </a:pP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a:t>
                      </a:r>
                      <a:r>
                        <a:rPr sz="700" b="0" spc="-20">
                          <a:latin typeface="Calibri Light"/>
                          <a:cs typeface="Calibri Light"/>
                        </a:rPr>
                        <a:t> </a:t>
                      </a:r>
                      <a:r>
                        <a:rPr sz="700" b="0" spc="-5">
                          <a:latin typeface="Calibri Light"/>
                          <a:cs typeface="Calibri Light"/>
                        </a:rPr>
                        <a:t>Difficulty</a:t>
                      </a:r>
                      <a:endParaRPr sz="700">
                        <a:latin typeface="Calibri Light"/>
                        <a:cs typeface="Calibri Light"/>
                      </a:endParaRPr>
                    </a:p>
                    <a:p>
                      <a:pPr marL="17780" marR="124460" indent="19685">
                        <a:lnSpc>
                          <a:spcPct val="112900"/>
                        </a:lnSpc>
                        <a:buAutoNum type="alphaLcPeriod"/>
                        <a:tabLst>
                          <a:tab pos="140335" algn="l"/>
                        </a:tabLst>
                      </a:pPr>
                      <a:r>
                        <a:rPr sz="700" b="0" spc="-5">
                          <a:latin typeface="Calibri Light"/>
                          <a:cs typeface="Calibri Light"/>
                        </a:rPr>
                        <a:t>Required: Analyze individual </a:t>
                      </a:r>
                      <a:r>
                        <a:rPr sz="700" b="0" spc="-10">
                          <a:latin typeface="Calibri Light"/>
                          <a:cs typeface="Calibri Light"/>
                        </a:rPr>
                        <a:t>student  data </a:t>
                      </a:r>
                      <a:r>
                        <a:rPr sz="700" b="0" spc="-5">
                          <a:latin typeface="Calibri Light"/>
                          <a:cs typeface="Calibri Light"/>
                        </a:rPr>
                        <a:t>to identify needs </a:t>
                      </a:r>
                      <a:r>
                        <a:rPr sz="700" b="0" spc="-10">
                          <a:latin typeface="Calibri Light"/>
                          <a:cs typeface="Calibri Light"/>
                        </a:rPr>
                        <a:t>and </a:t>
                      </a:r>
                      <a:r>
                        <a:rPr sz="700" b="0" spc="-5">
                          <a:latin typeface="Calibri Light"/>
                          <a:cs typeface="Calibri Light"/>
                        </a:rPr>
                        <a:t>provide  </a:t>
                      </a:r>
                      <a:r>
                        <a:rPr sz="700" b="0" spc="-10">
                          <a:latin typeface="Calibri Light"/>
                          <a:cs typeface="Calibri Light"/>
                        </a:rPr>
                        <a:t>additional </a:t>
                      </a:r>
                      <a:r>
                        <a:rPr sz="700" b="0" spc="-5">
                          <a:latin typeface="Calibri Light"/>
                          <a:cs typeface="Calibri Light"/>
                        </a:rPr>
                        <a:t>learning opportunities for all  </a:t>
                      </a:r>
                      <a:r>
                        <a:rPr sz="700" b="0" spc="-10">
                          <a:latin typeface="Calibri Light"/>
                          <a:cs typeface="Calibri Light"/>
                        </a:rPr>
                        <a:t>students </a:t>
                      </a:r>
                      <a:r>
                        <a:rPr sz="700" b="0" spc="-5">
                          <a:latin typeface="Calibri Light"/>
                          <a:cs typeface="Calibri Light"/>
                        </a:rPr>
                        <a:t>who need</a:t>
                      </a:r>
                      <a:r>
                        <a:rPr sz="700" b="0" spc="-15">
                          <a:latin typeface="Calibri Light"/>
                          <a:cs typeface="Calibri Light"/>
                        </a:rPr>
                        <a:t> </a:t>
                      </a:r>
                      <a:r>
                        <a:rPr sz="700" b="0" spc="-5">
                          <a:latin typeface="Calibri Light"/>
                          <a:cs typeface="Calibri Light"/>
                        </a:rPr>
                        <a:t>it.</a:t>
                      </a:r>
                      <a:endParaRPr sz="700">
                        <a:latin typeface="Calibri Light"/>
                        <a:cs typeface="Calibri Light"/>
                      </a:endParaRPr>
                    </a:p>
                    <a:p>
                      <a:pPr marL="17780" marR="138430">
                        <a:lnSpc>
                          <a:spcPct val="112900"/>
                        </a:lnSpc>
                        <a:buAutoNum type="alphaLcPeriod"/>
                        <a:tabLst>
                          <a:tab pos="105410" algn="l"/>
                        </a:tabLst>
                      </a:pPr>
                      <a:r>
                        <a:rPr sz="700" b="0" spc="-10">
                          <a:latin typeface="Calibri Light"/>
                          <a:cs typeface="Calibri Light"/>
                        </a:rPr>
                        <a:t>and </a:t>
                      </a:r>
                      <a:r>
                        <a:rPr sz="700" b="0" spc="-5">
                          <a:latin typeface="Calibri Light"/>
                          <a:cs typeface="Calibri Light"/>
                        </a:rPr>
                        <a:t>c. </a:t>
                      </a:r>
                      <a:r>
                        <a:rPr sz="700" b="0" spc="-10">
                          <a:latin typeface="Calibri Light"/>
                          <a:cs typeface="Calibri Light"/>
                        </a:rPr>
                        <a:t>Best </a:t>
                      </a:r>
                      <a:r>
                        <a:rPr sz="700" b="0" spc="-5">
                          <a:latin typeface="Calibri Light"/>
                          <a:cs typeface="Calibri Light"/>
                        </a:rPr>
                        <a:t>Practices: Provide  individualized </a:t>
                      </a:r>
                      <a:r>
                        <a:rPr sz="700" b="0" spc="-10">
                          <a:latin typeface="Calibri Light"/>
                          <a:cs typeface="Calibri Light"/>
                        </a:rPr>
                        <a:t>and </a:t>
                      </a:r>
                      <a:r>
                        <a:rPr sz="700" b="0" spc="-5">
                          <a:latin typeface="Calibri Light"/>
                          <a:cs typeface="Calibri Light"/>
                        </a:rPr>
                        <a:t>small group learning  </a:t>
                      </a:r>
                      <a:r>
                        <a:rPr sz="700" b="0" spc="-10">
                          <a:latin typeface="Calibri Light"/>
                          <a:cs typeface="Calibri Light"/>
                        </a:rPr>
                        <a:t>sessions; </a:t>
                      </a:r>
                      <a:r>
                        <a:rPr sz="700" b="0" spc="-5">
                          <a:latin typeface="Calibri Light"/>
                          <a:cs typeface="Calibri Light"/>
                        </a:rPr>
                        <a:t>incorporate </a:t>
                      </a:r>
                      <a:r>
                        <a:rPr sz="700" b="0" spc="-10">
                          <a:latin typeface="Calibri Light"/>
                          <a:cs typeface="Calibri Light"/>
                        </a:rPr>
                        <a:t>computer-assisted  </a:t>
                      </a:r>
                      <a:r>
                        <a:rPr sz="700" b="0" spc="-5">
                          <a:latin typeface="Calibri Light"/>
                          <a:cs typeface="Calibri Light"/>
                        </a:rPr>
                        <a:t>instruction</a:t>
                      </a:r>
                      <a:endParaRPr sz="700">
                        <a:latin typeface="Calibri Light"/>
                        <a:cs typeface="Calibri Light"/>
                      </a:endParaRPr>
                    </a:p>
                    <a:p>
                      <a:pPr marL="17780">
                        <a:lnSpc>
                          <a:spcPts val="625"/>
                        </a:lnSpc>
                        <a:spcBef>
                          <a:spcPts val="105"/>
                        </a:spcBef>
                      </a:pPr>
                      <a:r>
                        <a:rPr sz="700" b="0" spc="-5">
                          <a:latin typeface="Calibri Light"/>
                          <a:cs typeface="Calibri Light"/>
                        </a:rPr>
                        <a:t>Title </a:t>
                      </a:r>
                      <a:r>
                        <a:rPr sz="700" b="0" spc="-10">
                          <a:latin typeface="Calibri Light"/>
                          <a:cs typeface="Calibri Light"/>
                        </a:rPr>
                        <a:t>I,II,II State Compensatory</a:t>
                      </a:r>
                      <a:r>
                        <a:rPr sz="700" b="0" spc="60">
                          <a:latin typeface="Calibri Light"/>
                          <a:cs typeface="Calibri Light"/>
                        </a:rPr>
                        <a:t> </a:t>
                      </a:r>
                      <a:r>
                        <a:rPr sz="700" b="0" spc="-10">
                          <a:latin typeface="Calibri Light"/>
                          <a:cs typeface="Calibri Light"/>
                        </a:rPr>
                        <a:t>Fund</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1"/>
                  </a:ext>
                </a:extLst>
              </a:tr>
              <a:tr h="120392">
                <a:tc>
                  <a:txBody>
                    <a:bodyPr/>
                    <a:lstStyle/>
                    <a:p>
                      <a:pPr marL="17780">
                        <a:lnSpc>
                          <a:spcPts val="790"/>
                        </a:lnSpc>
                      </a:pPr>
                      <a:r>
                        <a:rPr sz="700" b="0" spc="-5">
                          <a:latin typeface="Calibri Light"/>
                          <a:cs typeface="Calibri Light"/>
                        </a:rPr>
                        <a:t>implemented </a:t>
                      </a:r>
                      <a:r>
                        <a:rPr sz="700" b="0" spc="-10">
                          <a:latin typeface="Calibri Light"/>
                          <a:cs typeface="Calibri Light"/>
                        </a:rPr>
                        <a:t>and </a:t>
                      </a:r>
                      <a:r>
                        <a:rPr sz="700" b="0" spc="-5">
                          <a:latin typeface="Calibri Light"/>
                          <a:cs typeface="Calibri Light"/>
                        </a:rPr>
                        <a:t>monitored </a:t>
                      </a:r>
                      <a:r>
                        <a:rPr sz="700" b="0" spc="-10">
                          <a:latin typeface="Calibri Light"/>
                          <a:cs typeface="Calibri Light"/>
                        </a:rPr>
                        <a:t>based</a:t>
                      </a:r>
                      <a:r>
                        <a:rPr sz="700" b="0" spc="-30">
                          <a:latin typeface="Calibri Light"/>
                          <a:cs typeface="Calibri Light"/>
                        </a:rPr>
                        <a:t> </a:t>
                      </a:r>
                      <a:r>
                        <a:rPr sz="700" b="0" spc="-5">
                          <a:latin typeface="Calibri Light"/>
                          <a:cs typeface="Calibri Light"/>
                        </a:rPr>
                        <a:t>on</a:t>
                      </a:r>
                      <a:endParaRPr sz="700">
                        <a:latin typeface="Calibri Light"/>
                        <a:cs typeface="Calibri Light"/>
                      </a:endParaRPr>
                    </a:p>
                  </a:txBody>
                  <a:tcPr marL="0" marR="0" marT="0" marB="0">
                    <a:lnL w="28575">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Grade Level Sp. Ed.</a:t>
                      </a:r>
                      <a:r>
                        <a:rPr sz="700" b="0" spc="-30">
                          <a:latin typeface="Calibri Light"/>
                          <a:cs typeface="Calibri Light"/>
                        </a:rPr>
                        <a:t> </a:t>
                      </a:r>
                      <a:r>
                        <a:rPr sz="700" b="0" spc="-5">
                          <a:latin typeface="Calibri Light"/>
                          <a:cs typeface="Calibri Light"/>
                        </a:rPr>
                        <a:t>Teachers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Google</a:t>
                      </a:r>
                      <a:r>
                        <a:rPr sz="700" b="0" spc="-5">
                          <a:latin typeface="Calibri Light"/>
                          <a:cs typeface="Calibri Light"/>
                        </a:rPr>
                        <a:t> </a:t>
                      </a:r>
                      <a:r>
                        <a:rPr sz="700" b="0" spc="-10">
                          <a:latin typeface="Calibri Light"/>
                          <a:cs typeface="Calibri Light"/>
                        </a:rPr>
                        <a:t>Classroom/Meet</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lang="en-US" sz="700" b="0" spc="-10">
                          <a:latin typeface="Calibri Light"/>
                          <a:cs typeface="Calibri Light"/>
                        </a:rPr>
                        <a:t>T</a:t>
                      </a:r>
                      <a:r>
                        <a:rPr sz="700" b="0" spc="-10">
                          <a:latin typeface="Calibri Light"/>
                          <a:cs typeface="Calibri Light"/>
                        </a:rPr>
                        <a:t>hrough</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Attendance </a:t>
                      </a:r>
                      <a:r>
                        <a:rPr sz="700" b="0" spc="-10">
                          <a:latin typeface="Calibri Light"/>
                          <a:cs typeface="Calibri Light"/>
                        </a:rPr>
                        <a:t>Lists </a:t>
                      </a:r>
                      <a:r>
                        <a:rPr sz="700" b="0" spc="-5">
                          <a:latin typeface="Calibri Light"/>
                          <a:cs typeface="Calibri Light"/>
                        </a:rPr>
                        <a:t>for</a:t>
                      </a:r>
                      <a:r>
                        <a:rPr sz="700" b="0" spc="-10">
                          <a:latin typeface="Calibri Light"/>
                          <a:cs typeface="Calibri Light"/>
                        </a:rPr>
                        <a:t> </a:t>
                      </a:r>
                      <a:r>
                        <a:rPr sz="700" b="0" spc="-5">
                          <a:latin typeface="Calibri Light"/>
                          <a:cs typeface="Calibri Light"/>
                        </a:rPr>
                        <a:t>Tutorial</a:t>
                      </a:r>
                      <a:r>
                        <a:rPr lang="en-US" sz="700" b="0" spc="-5">
                          <a:latin typeface="Calibri Light"/>
                          <a:cs typeface="Calibri Light"/>
                        </a:rPr>
                        <a:t>/ Thriving Thursday</a:t>
                      </a: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Gains: </a:t>
                      </a:r>
                      <a:r>
                        <a:rPr sz="700" b="0" spc="-5">
                          <a:latin typeface="Calibri Light"/>
                          <a:cs typeface="Calibri Light"/>
                        </a:rPr>
                        <a:t>STAAR </a:t>
                      </a:r>
                      <a:r>
                        <a:rPr sz="700" b="0" spc="-10">
                          <a:latin typeface="Calibri Light"/>
                          <a:cs typeface="Calibri Light"/>
                        </a:rPr>
                        <a:t>Assessment</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Checks</a:t>
                      </a:r>
                      <a:r>
                        <a:rPr sz="700" b="0" spc="-15">
                          <a:latin typeface="Calibri Light"/>
                          <a:cs typeface="Calibri Light"/>
                        </a:rPr>
                        <a:t> </a:t>
                      </a:r>
                      <a:r>
                        <a:rPr sz="700" b="0" spc="-5">
                          <a:latin typeface="Calibri Light"/>
                          <a:cs typeface="Calibri Light"/>
                        </a:rPr>
                        <a:t>for</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2"/>
                  </a:ext>
                </a:extLst>
              </a:tr>
              <a:tr h="120396">
                <a:tc>
                  <a:txBody>
                    <a:bodyPr/>
                    <a:lstStyle/>
                    <a:p>
                      <a:pPr marL="17780">
                        <a:lnSpc>
                          <a:spcPts val="790"/>
                        </a:lnSpc>
                      </a:pPr>
                      <a:r>
                        <a:rPr sz="700" b="0" spc="-5">
                          <a:latin typeface="Calibri Light"/>
                          <a:cs typeface="Calibri Light"/>
                        </a:rPr>
                        <a:t>identified areas of</a:t>
                      </a:r>
                      <a:r>
                        <a:rPr sz="700" b="0" spc="-25">
                          <a:latin typeface="Calibri Light"/>
                          <a:cs typeface="Calibri Light"/>
                        </a:rPr>
                        <a:t> </a:t>
                      </a:r>
                      <a:r>
                        <a:rPr sz="700" b="0" spc="-5">
                          <a:latin typeface="Calibri Light"/>
                          <a:cs typeface="Calibri Light"/>
                        </a:rPr>
                        <a:t>concern</a:t>
                      </a:r>
                      <a:endParaRPr sz="700">
                        <a:latin typeface="Calibri Light"/>
                        <a:cs typeface="Calibri Light"/>
                      </a:endParaRPr>
                    </a:p>
                  </a:txBody>
                  <a:tcPr marL="0" marR="0" marT="0" marB="0">
                    <a:lnL w="28575">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Students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Google</a:t>
                      </a:r>
                      <a:r>
                        <a:rPr sz="700" b="0" spc="-5">
                          <a:latin typeface="Calibri Light"/>
                          <a:cs typeface="Calibri Light"/>
                        </a:rPr>
                        <a:t> Slides/Forms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Home </a:t>
                      </a:r>
                      <a:r>
                        <a:rPr sz="700" b="0" spc="-10">
                          <a:latin typeface="Calibri Light"/>
                          <a:cs typeface="Calibri Light"/>
                        </a:rPr>
                        <a:t>Contact</a:t>
                      </a:r>
                      <a:r>
                        <a:rPr sz="700" b="0" spc="-5">
                          <a:latin typeface="Calibri Light"/>
                          <a:cs typeface="Calibri Light"/>
                        </a:rPr>
                        <a:t> </a:t>
                      </a:r>
                      <a:r>
                        <a:rPr sz="700" b="0" spc="-10">
                          <a:latin typeface="Calibri Light"/>
                          <a:cs typeface="Calibri Light"/>
                        </a:rPr>
                        <a:t>Logs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Gains: Class</a:t>
                      </a:r>
                      <a:r>
                        <a:rPr sz="700" b="0" spc="-15">
                          <a:latin typeface="Calibri Light"/>
                          <a:cs typeface="Calibri Light"/>
                        </a:rPr>
                        <a:t> </a:t>
                      </a:r>
                      <a:r>
                        <a:rPr sz="700" b="0" spc="-5">
                          <a:latin typeface="Calibri Light"/>
                          <a:cs typeface="Calibri Light"/>
                        </a:rPr>
                        <a:t>Performance</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Understanding</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3"/>
                  </a:ext>
                </a:extLst>
              </a:tr>
              <a:tr h="120392">
                <a:tc>
                  <a:txBody>
                    <a:bodyPr/>
                    <a:lstStyle/>
                    <a:p>
                      <a:pPr marL="17780">
                        <a:lnSpc>
                          <a:spcPts val="790"/>
                        </a:lnSpc>
                      </a:pPr>
                      <a:r>
                        <a:rPr sz="700" b="0" spc="-5" err="1">
                          <a:latin typeface="Calibri Light"/>
                          <a:cs typeface="Calibri Light"/>
                        </a:rPr>
                        <a:t>synchronoysly</a:t>
                      </a:r>
                      <a:r>
                        <a:rPr sz="700" b="0" spc="-5">
                          <a:latin typeface="Calibri Light"/>
                          <a:cs typeface="Calibri Light"/>
                        </a:rPr>
                        <a:t> </a:t>
                      </a:r>
                      <a:r>
                        <a:rPr sz="700" b="0" spc="-10">
                          <a:latin typeface="Calibri Light"/>
                          <a:cs typeface="Calibri Light"/>
                        </a:rPr>
                        <a:t>and</a:t>
                      </a:r>
                      <a:r>
                        <a:rPr sz="700" b="0" spc="-5">
                          <a:latin typeface="Calibri Light"/>
                          <a:cs typeface="Calibri Light"/>
                        </a:rPr>
                        <a:t> </a:t>
                      </a:r>
                      <a:r>
                        <a:rPr sz="700" b="0" spc="-10">
                          <a:latin typeface="Calibri Light"/>
                          <a:cs typeface="Calibri Light"/>
                        </a:rPr>
                        <a:t>asynchronously</a:t>
                      </a:r>
                      <a:endParaRPr sz="700">
                        <a:latin typeface="Calibri Light"/>
                        <a:cs typeface="Calibri Light"/>
                      </a:endParaRPr>
                    </a:p>
                  </a:txBody>
                  <a:tcPr marL="0" marR="0" marT="0" marB="0">
                    <a:lnL w="28575">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Department</a:t>
                      </a:r>
                      <a:r>
                        <a:rPr sz="700" b="0" spc="-20">
                          <a:latin typeface="Calibri Light"/>
                          <a:cs typeface="Calibri Light"/>
                        </a:rPr>
                        <a:t> </a:t>
                      </a:r>
                      <a:r>
                        <a:rPr sz="700" b="0" spc="-5">
                          <a:latin typeface="Calibri Light"/>
                          <a:cs typeface="Calibri Light"/>
                        </a:rPr>
                        <a:t>Chair/Leadership</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Imagine Math</a:t>
                      </a:r>
                      <a:r>
                        <a:rPr lang="en-US" sz="700" b="0" spc="-5">
                          <a:latin typeface="Calibri Light"/>
                          <a:cs typeface="Calibri Light"/>
                        </a:rPr>
                        <a:t>/Education Galaxy/ Progress Learning</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Completion of</a:t>
                      </a:r>
                      <a:r>
                        <a:rPr sz="700" b="0" spc="-15">
                          <a:latin typeface="Calibri Light"/>
                          <a:cs typeface="Calibri Light"/>
                        </a:rPr>
                        <a:t> </a:t>
                      </a:r>
                      <a:r>
                        <a:rPr sz="700" b="0" spc="-10">
                          <a:latin typeface="Calibri Light"/>
                          <a:cs typeface="Calibri Light"/>
                        </a:rPr>
                        <a:t>Assignments/Lessons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Assignment</a:t>
                      </a:r>
                      <a:r>
                        <a:rPr sz="700" b="0" spc="-15">
                          <a:latin typeface="Calibri Light"/>
                          <a:cs typeface="Calibri Light"/>
                        </a:rPr>
                        <a:t> </a:t>
                      </a:r>
                      <a:r>
                        <a:rPr sz="700" b="0" spc="-5">
                          <a:latin typeface="Calibri Light"/>
                          <a:cs typeface="Calibri Light"/>
                        </a:rPr>
                        <a:t>Grades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4"/>
                  </a:ext>
                </a:extLst>
              </a:tr>
              <a:tr h="120392">
                <a:tc>
                  <a:txBody>
                    <a:bodyPr/>
                    <a:lstStyle/>
                    <a:p>
                      <a:pPr marL="17780">
                        <a:lnSpc>
                          <a:spcPts val="790"/>
                        </a:lnSpc>
                      </a:pPr>
                      <a:endParaRPr sz="700" dirty="0">
                        <a:latin typeface="Calibri Light"/>
                        <a:cs typeface="Calibri Light"/>
                      </a:endParaRPr>
                    </a:p>
                  </a:txBody>
                  <a:tcPr marL="0" marR="0" marT="0" marB="0">
                    <a:lnL w="28575">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Administration</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Time/Schedule for</a:t>
                      </a:r>
                      <a:r>
                        <a:rPr sz="700" b="0" spc="-20">
                          <a:latin typeface="Calibri Light"/>
                          <a:cs typeface="Calibri Light"/>
                        </a:rPr>
                        <a:t> </a:t>
                      </a:r>
                      <a:r>
                        <a:rPr sz="700" b="0" spc="-5">
                          <a:latin typeface="Calibri Light"/>
                          <a:cs typeface="Calibri Light"/>
                        </a:rPr>
                        <a:t>Tutorials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Imagine Math</a:t>
                      </a:r>
                      <a:r>
                        <a:rPr lang="en-US" sz="700" b="0" spc="-5">
                          <a:latin typeface="Calibri Light"/>
                          <a:cs typeface="Calibri Light"/>
                        </a:rPr>
                        <a:t>/Education Galaxy/ Progress Learning Reports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a:latin typeface="Calibri Light"/>
                          <a:cs typeface="Calibri Light"/>
                        </a:rPr>
                        <a:t>*Summative:</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5"/>
                  </a:ext>
                </a:extLst>
              </a:tr>
              <a:tr h="120405">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Tutors</a:t>
                      </a:r>
                      <a:endParaRPr lang="en-US" sz="700" b="0" spc="-10">
                        <a:latin typeface="Calibri Light"/>
                        <a:cs typeface="Calibri Light"/>
                      </a:endParaRPr>
                    </a:p>
                    <a:p>
                      <a:pPr marL="17780">
                        <a:lnSpc>
                          <a:spcPts val="790"/>
                        </a:lnSpc>
                      </a:pPr>
                      <a:r>
                        <a:rPr lang="en-US" sz="700" b="0" spc="-10">
                          <a:latin typeface="Calibri Light"/>
                          <a:cs typeface="Calibri Light"/>
                        </a:rPr>
                        <a:t>6</a:t>
                      </a:r>
                      <a:r>
                        <a:rPr lang="en-US" sz="700" b="0" spc="-10" baseline="30000">
                          <a:latin typeface="Calibri Light"/>
                          <a:cs typeface="Calibri Light"/>
                        </a:rPr>
                        <a:t>th</a:t>
                      </a:r>
                      <a:r>
                        <a:rPr lang="en-US" sz="700" b="0" spc="-10">
                          <a:latin typeface="Calibri Light"/>
                          <a:cs typeface="Calibri Light"/>
                        </a:rPr>
                        <a:t> Grade Intervention Teacher</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(before, during, or</a:t>
                      </a:r>
                      <a:r>
                        <a:rPr sz="700" b="0" spc="-20">
                          <a:latin typeface="Calibri Light"/>
                          <a:cs typeface="Calibri Light"/>
                        </a:rPr>
                        <a:t> </a:t>
                      </a:r>
                      <a:r>
                        <a:rPr sz="700" b="0" spc="-5">
                          <a:latin typeface="Calibri Light"/>
                          <a:cs typeface="Calibri Light"/>
                        </a:rPr>
                        <a:t>after</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Walkthrough</a:t>
                      </a:r>
                      <a:r>
                        <a:rPr sz="700" b="0" spc="-10">
                          <a:latin typeface="Calibri Light"/>
                          <a:cs typeface="Calibri Light"/>
                        </a:rPr>
                        <a:t> </a:t>
                      </a:r>
                      <a:r>
                        <a:rPr sz="700" b="0" spc="-5">
                          <a:latin typeface="Calibri Light"/>
                          <a:cs typeface="Calibri Light"/>
                        </a:rPr>
                        <a:t>Documentation</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6"/>
                  </a:ext>
                </a:extLst>
              </a:tr>
              <a:tr h="120392">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10">
                          <a:latin typeface="Calibri Light"/>
                          <a:cs typeface="Calibri Light"/>
                        </a:rPr>
                        <a:t>school;</a:t>
                      </a:r>
                      <a:r>
                        <a:rPr sz="700" b="0" spc="5">
                          <a:latin typeface="Calibri Light"/>
                          <a:cs typeface="Calibri Light"/>
                        </a:rPr>
                        <a:t> </a:t>
                      </a:r>
                      <a:r>
                        <a:rPr sz="700" b="0" spc="-10">
                          <a:latin typeface="Calibri Light"/>
                          <a:cs typeface="Calibri Light"/>
                        </a:rPr>
                        <a:t>Saturdays)Technology:</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lang="en-US" sz="700">
                          <a:latin typeface="Calibri Light"/>
                          <a:cs typeface="Calibri Light"/>
                        </a:rPr>
                        <a:t>STAAR/EOC</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7"/>
                  </a:ext>
                </a:extLst>
              </a:tr>
              <a:tr h="120389">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computers, document</a:t>
                      </a:r>
                      <a:r>
                        <a:rPr sz="700" b="0" spc="-60">
                          <a:latin typeface="Calibri Light"/>
                          <a:cs typeface="Calibri Light"/>
                        </a:rPr>
                        <a:t> </a:t>
                      </a:r>
                      <a:r>
                        <a:rPr sz="700" b="0" spc="-5">
                          <a:latin typeface="Calibri Light"/>
                          <a:cs typeface="Calibri Light"/>
                        </a:rPr>
                        <a:t>readers,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tcPr>
                </a:tc>
                <a:tc>
                  <a:txBody>
                    <a:bodyPr/>
                    <a:lstStyle/>
                    <a:p>
                      <a:pPr marL="17780">
                        <a:lnSpc>
                          <a:spcPts val="790"/>
                        </a:lnSpc>
                      </a:pPr>
                      <a:r>
                        <a:rPr sz="700" b="0" spc="-5">
                          <a:latin typeface="Calibri Light"/>
                          <a:cs typeface="Calibri Light"/>
                        </a:rPr>
                        <a:t>Benchmarks</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8"/>
                  </a:ext>
                </a:extLst>
              </a:tr>
              <a:tr h="326148">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L="17780">
                        <a:lnSpc>
                          <a:spcPts val="790"/>
                        </a:lnSpc>
                      </a:pPr>
                      <a:r>
                        <a:rPr sz="700" b="0" spc="-10">
                          <a:latin typeface="Calibri Light"/>
                          <a:cs typeface="Calibri Light"/>
                        </a:rPr>
                        <a:t>slates, </a:t>
                      </a:r>
                      <a:r>
                        <a:rPr sz="700" b="0" spc="-5">
                          <a:latin typeface="Calibri Light"/>
                          <a:cs typeface="Calibri Light"/>
                        </a:rPr>
                        <a:t>etc.</a:t>
                      </a:r>
                      <a:endParaRPr lang="en-US" sz="700" b="0" spc="-5">
                        <a:latin typeface="Calibri Light"/>
                        <a:cs typeface="Calibri Light"/>
                      </a:endParaRPr>
                    </a:p>
                    <a:p>
                      <a:pPr marL="17780">
                        <a:lnSpc>
                          <a:spcPts val="790"/>
                        </a:lnSpc>
                      </a:pPr>
                      <a:r>
                        <a:rPr lang="en-US" sz="700" b="0" spc="-5">
                          <a:latin typeface="Calibri Light"/>
                          <a:cs typeface="Calibri Light"/>
                        </a:rPr>
                        <a:t>Newline Board</a:t>
                      </a: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a:txBody>
                    <a:bodyPr/>
                    <a:lstStyle/>
                    <a:p>
                      <a:pPr marL="17780">
                        <a:lnSpc>
                          <a:spcPts val="790"/>
                        </a:lnSpc>
                      </a:pPr>
                      <a:endParaRPr sz="700">
                        <a:latin typeface="Calibri Light"/>
                        <a:cs typeface="Calibri Light"/>
                      </a:endParaRPr>
                    </a:p>
                  </a:txBody>
                  <a:tcPr marL="0" marR="0" marT="0" marB="0">
                    <a:lnL w="12700">
                      <a:solidFill>
                        <a:srgbClr val="000000"/>
                      </a:solidFill>
                      <a:prstDash val="solid"/>
                    </a:lnL>
                    <a:lnR w="12700">
                      <a:solidFill>
                        <a:srgbClr val="000000"/>
                      </a:solidFill>
                      <a:prstDash val="solid"/>
                    </a:lnR>
                    <a:lnB w="12700">
                      <a:solidFill>
                        <a:srgbClr val="000000"/>
                      </a:solidFill>
                      <a:prstDash val="solid"/>
                    </a:lnB>
                  </a:tcPr>
                </a:tc>
                <a:tc vMerge="1">
                  <a:txBody>
                    <a:bodyPr/>
                    <a:lstStyle/>
                    <a:p>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39"/>
                  </a:ext>
                </a:extLst>
              </a:tr>
              <a:tr h="120402">
                <a:tc>
                  <a:txBody>
                    <a:bodyPr/>
                    <a:lstStyle/>
                    <a:p>
                      <a:pPr marL="4445" algn="ctr">
                        <a:lnSpc>
                          <a:spcPct val="100000"/>
                        </a:lnSpc>
                        <a:spcBef>
                          <a:spcPts val="5"/>
                        </a:spcBef>
                      </a:pPr>
                      <a:r>
                        <a:rPr sz="700" b="0">
                          <a:solidFill>
                            <a:srgbClr val="FFFFFF"/>
                          </a:solidFill>
                          <a:latin typeface="Calibri Light"/>
                          <a:cs typeface="Calibri Light"/>
                        </a:rPr>
                        <a:t>Acrion</a:t>
                      </a:r>
                      <a:r>
                        <a:rPr sz="700" b="0" spc="1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40"/>
                  </a:ext>
                </a:extLst>
              </a:tr>
              <a:tr h="120389">
                <a:tc gridSpan="8">
                  <a:txBody>
                    <a:bodyPr/>
                    <a:lstStyle/>
                    <a:p>
                      <a:pPr marL="17780">
                        <a:lnSpc>
                          <a:spcPct val="100000"/>
                        </a:lnSpc>
                        <a:spcBef>
                          <a:spcPts val="5"/>
                        </a:spcBef>
                      </a:pPr>
                      <a:r>
                        <a:rPr sz="700" b="0" spc="-5">
                          <a:latin typeface="Calibri Light"/>
                          <a:cs typeface="Calibri Light"/>
                        </a:rPr>
                        <a:t>Teachers will provide virtual </a:t>
                      </a:r>
                      <a:r>
                        <a:rPr sz="700" b="0" spc="-5" err="1">
                          <a:latin typeface="Calibri Light"/>
                          <a:cs typeface="Calibri Light"/>
                        </a:rPr>
                        <a:t>opprtunities</a:t>
                      </a:r>
                      <a:r>
                        <a:rPr sz="700" b="0" spc="-5">
                          <a:latin typeface="Calibri Light"/>
                          <a:cs typeface="Calibri Light"/>
                        </a:rPr>
                        <a:t> for intervention, including, </a:t>
                      </a:r>
                      <a:r>
                        <a:rPr sz="700" b="0" spc="-10">
                          <a:latin typeface="Calibri Light"/>
                          <a:cs typeface="Calibri Light"/>
                        </a:rPr>
                        <a:t>but not </a:t>
                      </a:r>
                      <a:r>
                        <a:rPr sz="700" b="0" spc="-5">
                          <a:latin typeface="Calibri Light"/>
                          <a:cs typeface="Calibri Light"/>
                        </a:rPr>
                        <a:t>limited to </a:t>
                      </a:r>
                      <a:r>
                        <a:rPr sz="700" b="0" spc="-10">
                          <a:latin typeface="Calibri Light"/>
                          <a:cs typeface="Calibri Light"/>
                        </a:rPr>
                        <a:t>Google Classroom/Slides/Meet and </a:t>
                      </a:r>
                      <a:r>
                        <a:rPr sz="700" b="0" spc="-5">
                          <a:latin typeface="Calibri Light"/>
                          <a:cs typeface="Calibri Light"/>
                        </a:rPr>
                        <a:t>Imagine</a:t>
                      </a:r>
                      <a:r>
                        <a:rPr sz="700" b="0" spc="40">
                          <a:latin typeface="Calibri Light"/>
                          <a:cs typeface="Calibri Light"/>
                        </a:rPr>
                        <a:t> </a:t>
                      </a:r>
                      <a:r>
                        <a:rPr sz="700" b="0" spc="-5">
                          <a:latin typeface="Calibri Light"/>
                          <a:cs typeface="Calibri Light"/>
                        </a:rPr>
                        <a:t>Math</a:t>
                      </a:r>
                      <a:r>
                        <a:rPr lang="en-US" sz="700" b="0" spc="-5">
                          <a:latin typeface="Calibri Light"/>
                          <a:cs typeface="Calibri Light"/>
                        </a:rPr>
                        <a:t>/ Education Galaxy</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41"/>
                  </a:ext>
                </a:extLst>
              </a:tr>
              <a:tr h="120395">
                <a:tc gridSpan="8">
                  <a:txBody>
                    <a:bodyPr/>
                    <a:lstStyle/>
                    <a:p>
                      <a:pPr marL="17780">
                        <a:lnSpc>
                          <a:spcPct val="100000"/>
                        </a:lnSpc>
                        <a:spcBef>
                          <a:spcPts val="5"/>
                        </a:spcBef>
                      </a:pPr>
                      <a:r>
                        <a:rPr sz="700" b="0" spc="-5">
                          <a:latin typeface="Calibri Light"/>
                          <a:cs typeface="Calibri Light"/>
                        </a:rPr>
                        <a:t>Teachers </a:t>
                      </a:r>
                      <a:r>
                        <a:rPr sz="700" b="0" spc="-10">
                          <a:latin typeface="Calibri Light"/>
                          <a:cs typeface="Calibri Light"/>
                        </a:rPr>
                        <a:t>and </a:t>
                      </a:r>
                      <a:r>
                        <a:rPr sz="700" b="0" spc="-5">
                          <a:latin typeface="Calibri Light"/>
                          <a:cs typeface="Calibri Light"/>
                        </a:rPr>
                        <a:t>tutors (retired teachers </a:t>
                      </a:r>
                      <a:r>
                        <a:rPr sz="700" b="0" spc="-10">
                          <a:latin typeface="Calibri Light"/>
                          <a:cs typeface="Calibri Light"/>
                        </a:rPr>
                        <a:t>and/or </a:t>
                      </a:r>
                      <a:r>
                        <a:rPr sz="700" b="0" spc="-5">
                          <a:latin typeface="Calibri Light"/>
                          <a:cs typeface="Calibri Light"/>
                        </a:rPr>
                        <a:t>university </a:t>
                      </a:r>
                      <a:r>
                        <a:rPr sz="700" b="0" spc="-10">
                          <a:latin typeface="Calibri Light"/>
                          <a:cs typeface="Calibri Light"/>
                        </a:rPr>
                        <a:t>students) </a:t>
                      </a:r>
                      <a:r>
                        <a:rPr sz="700" b="0" spc="-5">
                          <a:latin typeface="Calibri Light"/>
                          <a:cs typeface="Calibri Light"/>
                        </a:rPr>
                        <a:t>will provide small group instruction to </a:t>
                      </a:r>
                      <a:r>
                        <a:rPr sz="700" b="0" spc="-10">
                          <a:latin typeface="Calibri Light"/>
                          <a:cs typeface="Calibri Light"/>
                        </a:rPr>
                        <a:t>students </a:t>
                      </a:r>
                      <a:r>
                        <a:rPr sz="700" b="0" spc="-5">
                          <a:latin typeface="Calibri Light"/>
                          <a:cs typeface="Calibri Light"/>
                        </a:rPr>
                        <a:t>within </a:t>
                      </a:r>
                      <a:r>
                        <a:rPr sz="700" b="0" spc="-10">
                          <a:latin typeface="Calibri Light"/>
                          <a:cs typeface="Calibri Light"/>
                        </a:rPr>
                        <a:t>and </a:t>
                      </a:r>
                      <a:r>
                        <a:rPr sz="700" b="0" spc="-5">
                          <a:latin typeface="Calibri Light"/>
                          <a:cs typeface="Calibri Light"/>
                        </a:rPr>
                        <a:t>beyond </a:t>
                      </a:r>
                      <a:r>
                        <a:rPr sz="700" b="0" spc="-10">
                          <a:latin typeface="Calibri Light"/>
                          <a:cs typeface="Calibri Light"/>
                        </a:rPr>
                        <a:t>the </a:t>
                      </a:r>
                      <a:r>
                        <a:rPr sz="700" b="0" spc="-5">
                          <a:latin typeface="Calibri Light"/>
                          <a:cs typeface="Calibri Light"/>
                        </a:rPr>
                        <a:t>class period.</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42"/>
                  </a:ext>
                </a:extLst>
              </a:tr>
              <a:tr h="126491">
                <a:tc gridSpan="8">
                  <a:txBody>
                    <a:bodyPr/>
                    <a:lstStyle/>
                    <a:p>
                      <a:pPr>
                        <a:lnSpc>
                          <a:spcPct val="100000"/>
                        </a:lnSpc>
                      </a:pPr>
                      <a:endParaRPr sz="600" dirty="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43"/>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fld id="{236ED5DE-22B7-41E7-A943-79814E858A13}" type="slidenum">
              <a:rPr lang="en-US" smtClean="0"/>
              <a:pPr/>
              <a:t>38</a:t>
            </a:fld>
            <a:endParaRPr lang="en-US"/>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485" spc="248">
                  <a:solidFill>
                    <a:schemeClr val="bg1"/>
                  </a:solidFill>
                  <a:latin typeface="Gill Sans"/>
                  <a:cs typeface="Gill Sans"/>
                </a:rPr>
                <a:t>PHARR-SAN JUAN-ALAMO INDEPENDENT SCHOOL DISTRICT</a:t>
              </a:r>
            </a:p>
          </p:txBody>
        </p:sp>
      </p:grpSp>
      <p:sp>
        <p:nvSpPr>
          <p:cNvPr id="12" name="TextBox 11">
            <a:extLst>
              <a:ext uri="{FF2B5EF4-FFF2-40B4-BE49-F238E27FC236}">
                <a16:creationId xmlns:a16="http://schemas.microsoft.com/office/drawing/2014/main" id="{5AC3A5C9-3C20-405B-80EA-BFDD3FBF391F}"/>
              </a:ext>
            </a:extLst>
          </p:cNvPr>
          <p:cNvSpPr txBox="1"/>
          <p:nvPr/>
        </p:nvSpPr>
        <p:spPr>
          <a:xfrm>
            <a:off x="481850" y="3247279"/>
            <a:ext cx="8882742" cy="1851020"/>
          </a:xfrm>
          <a:prstGeom prst="rect">
            <a:avLst/>
          </a:prstGeom>
          <a:noFill/>
        </p:spPr>
        <p:txBody>
          <a:bodyPr wrap="square" lIns="91440" tIns="45720" rIns="91440" bIns="45720" anchor="t">
            <a:spAutoFit/>
          </a:bodyPr>
          <a:lstStyle/>
          <a:p>
            <a:pPr algn="ctr"/>
            <a:r>
              <a:rPr lang="en-US" sz="2800" b="1">
                <a:ea typeface="+mn-lt"/>
                <a:cs typeface="+mn-lt"/>
              </a:rPr>
              <a:t>Goal Area 2:</a:t>
            </a:r>
            <a:r>
              <a:rPr lang="en-US" sz="2800">
                <a:ea typeface="+mn-lt"/>
                <a:cs typeface="+mn-lt"/>
              </a:rPr>
              <a:t>  Closing the Gaps</a:t>
            </a:r>
          </a:p>
          <a:p>
            <a:pPr algn="ctr"/>
            <a:endParaRPr lang="en-US" sz="2800">
              <a:cs typeface="Calibri"/>
            </a:endParaRPr>
          </a:p>
          <a:p>
            <a:pPr algn="ctr"/>
            <a:endParaRPr lang="en-US" sz="2800">
              <a:cs typeface="Calibri"/>
            </a:endParaRPr>
          </a:p>
          <a:p>
            <a:pPr marL="0" marR="0" algn="ctr">
              <a:lnSpc>
                <a:spcPct val="107000"/>
              </a:lnSpc>
              <a:spcBef>
                <a:spcPts val="280"/>
              </a:spcBef>
              <a:spcAft>
                <a:spcPts val="0"/>
              </a:spcAft>
            </a:pPr>
            <a:endParaRPr lang="en-US" sz="2800" b="1" u="sng">
              <a:solidFill>
                <a:srgbClr val="61020E"/>
              </a:solidFill>
              <a:effectLst/>
              <a:latin typeface="Arial"/>
              <a:ea typeface="MS Gothic"/>
              <a:cs typeface="Times New Roman" panose="02020603050405020304" pitchFamily="18" charset="0"/>
            </a:endParaRPr>
          </a:p>
        </p:txBody>
      </p:sp>
    </p:spTree>
    <p:extLst>
      <p:ext uri="{BB962C8B-B14F-4D97-AF65-F5344CB8AC3E}">
        <p14:creationId xmlns:p14="http://schemas.microsoft.com/office/powerpoint/2010/main" val="10935935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961864920"/>
              </p:ext>
            </p:extLst>
          </p:nvPr>
        </p:nvGraphicFramePr>
        <p:xfrm>
          <a:off x="222383" y="137045"/>
          <a:ext cx="9570717" cy="7473695"/>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395">
                <a:tc>
                  <a:txBody>
                    <a:bodyPr/>
                    <a:lstStyle/>
                    <a:p>
                      <a:pPr marL="17780">
                        <a:lnSpc>
                          <a:spcPct val="100000"/>
                        </a:lnSpc>
                        <a:spcBef>
                          <a:spcPts val="5"/>
                        </a:spcBef>
                      </a:pPr>
                      <a:r>
                        <a:rPr sz="700" b="0">
                          <a:latin typeface="Calibri Light"/>
                          <a:cs typeface="Calibri Light"/>
                        </a:rPr>
                        <a:t>Goal Area</a:t>
                      </a:r>
                      <a:r>
                        <a:rPr sz="700" b="0" spc="30">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a:txBody>
                    <a:bodyPr/>
                    <a:lstStyle/>
                    <a:p>
                      <a:pPr marL="17780">
                        <a:lnSpc>
                          <a:spcPts val="800"/>
                        </a:lnSpc>
                      </a:pPr>
                      <a:r>
                        <a:rPr sz="700" b="0" spc="-10">
                          <a:latin typeface="Calibri Light"/>
                          <a:cs typeface="Calibri Light"/>
                        </a:rPr>
                        <a:t>Closing the</a:t>
                      </a:r>
                      <a:r>
                        <a:rPr sz="700" b="0">
                          <a:latin typeface="Calibri Light"/>
                          <a:cs typeface="Calibri Light"/>
                        </a:rPr>
                        <a:t> </a:t>
                      </a:r>
                      <a:r>
                        <a:rPr sz="700" b="0" spc="-10">
                          <a:latin typeface="Calibri Light"/>
                          <a:cs typeface="Calibri Light"/>
                        </a:rPr>
                        <a:t>Gap</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0402">
                <a:tc>
                  <a:txBody>
                    <a:bodyPr/>
                    <a:lstStyle/>
                    <a:p>
                      <a:pPr marL="17780">
                        <a:lnSpc>
                          <a:spcPct val="100000"/>
                        </a:lnSpc>
                        <a:spcBef>
                          <a:spcPts val="5"/>
                        </a:spcBef>
                      </a:pPr>
                      <a:r>
                        <a:rPr sz="700" b="0">
                          <a:latin typeface="Calibri Light"/>
                          <a:cs typeface="Calibri Light"/>
                        </a:rPr>
                        <a:t>Annual Goal</a:t>
                      </a:r>
                      <a:r>
                        <a:rPr sz="700" b="0" spc="3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6">
                  <a:txBody>
                    <a:bodyPr/>
                    <a:lstStyle/>
                    <a:p>
                      <a:pPr marL="17780">
                        <a:lnSpc>
                          <a:spcPts val="800"/>
                        </a:lnSpc>
                      </a:pPr>
                      <a:r>
                        <a:rPr lang="en-US" sz="700" b="0" spc="-5">
                          <a:latin typeface="Calibri Light"/>
                          <a:cs typeface="Calibri Light"/>
                        </a:rPr>
                        <a:t>By</a:t>
                      </a:r>
                      <a:r>
                        <a:rPr lang="en-US" sz="700" b="0" spc="5">
                          <a:latin typeface="Calibri Light"/>
                          <a:cs typeface="Calibri Light"/>
                        </a:rPr>
                        <a:t> </a:t>
                      </a:r>
                      <a:r>
                        <a:rPr lang="en-US" sz="700" b="0" spc="-10">
                          <a:latin typeface="Calibri Light"/>
                          <a:cs typeface="Calibri Light"/>
                        </a:rPr>
                        <a:t>June</a:t>
                      </a:r>
                      <a:r>
                        <a:rPr lang="en-US" sz="700" b="0" spc="10">
                          <a:latin typeface="Calibri Light"/>
                          <a:cs typeface="Calibri Light"/>
                        </a:rPr>
                        <a:t> </a:t>
                      </a:r>
                      <a:r>
                        <a:rPr lang="en-US" sz="700" b="0" spc="-10">
                          <a:latin typeface="Calibri Light"/>
                          <a:cs typeface="Calibri Light"/>
                        </a:rPr>
                        <a:t>2026,75%</a:t>
                      </a:r>
                      <a:r>
                        <a:rPr lang="en-US" sz="700" b="0">
                          <a:latin typeface="Calibri Light"/>
                          <a:cs typeface="Calibri Light"/>
                        </a:rPr>
                        <a:t> </a:t>
                      </a:r>
                      <a:r>
                        <a:rPr lang="en-US" sz="700" b="0" spc="-5">
                          <a:latin typeface="Calibri Light"/>
                          <a:cs typeface="Calibri Light"/>
                        </a:rPr>
                        <a:t>of</a:t>
                      </a:r>
                      <a:r>
                        <a:rPr lang="en-US" sz="700" b="0">
                          <a:latin typeface="Calibri Light"/>
                          <a:cs typeface="Calibri Light"/>
                        </a:rPr>
                        <a:t> </a:t>
                      </a:r>
                      <a:r>
                        <a:rPr lang="en-US" sz="700" b="0" spc="-10">
                          <a:latin typeface="Calibri Light"/>
                          <a:cs typeface="Calibri Light"/>
                        </a:rPr>
                        <a:t>our</a:t>
                      </a:r>
                      <a:r>
                        <a:rPr lang="en-US" sz="700" b="0">
                          <a:latin typeface="Calibri Light"/>
                          <a:cs typeface="Calibri Light"/>
                        </a:rPr>
                        <a:t> </a:t>
                      </a:r>
                      <a:r>
                        <a:rPr lang="en-US" sz="700" b="0" spc="-5">
                          <a:latin typeface="Calibri Light"/>
                          <a:cs typeface="Calibri Light"/>
                        </a:rPr>
                        <a:t>identified</a:t>
                      </a:r>
                      <a:r>
                        <a:rPr lang="en-US" sz="700" b="0" spc="5">
                          <a:latin typeface="Calibri Light"/>
                          <a:cs typeface="Calibri Light"/>
                        </a:rPr>
                        <a:t> </a:t>
                      </a:r>
                      <a:r>
                        <a:rPr lang="en-US" sz="700" b="0" spc="-10">
                          <a:latin typeface="Calibri Light"/>
                          <a:cs typeface="Calibri Light"/>
                        </a:rPr>
                        <a:t>student</a:t>
                      </a:r>
                      <a:r>
                        <a:rPr lang="en-US" sz="700" b="0">
                          <a:latin typeface="Calibri Light"/>
                          <a:cs typeface="Calibri Light"/>
                        </a:rPr>
                        <a:t> </a:t>
                      </a:r>
                      <a:r>
                        <a:rPr lang="en-US" sz="700" b="0" spc="-10">
                          <a:latin typeface="Calibri Light"/>
                          <a:cs typeface="Calibri Light"/>
                        </a:rPr>
                        <a:t>groups</a:t>
                      </a:r>
                      <a:r>
                        <a:rPr lang="en-US" sz="700" b="0">
                          <a:latin typeface="Calibri Light"/>
                          <a:cs typeface="Calibri Light"/>
                        </a:rPr>
                        <a:t> </a:t>
                      </a:r>
                      <a:r>
                        <a:rPr lang="en-US" sz="700" b="0" spc="-5">
                          <a:latin typeface="Calibri Light"/>
                          <a:cs typeface="Calibri Light"/>
                        </a:rPr>
                        <a:t>in</a:t>
                      </a:r>
                      <a:r>
                        <a:rPr lang="en-US" sz="700" b="0">
                          <a:latin typeface="Calibri Light"/>
                          <a:cs typeface="Calibri Light"/>
                        </a:rPr>
                        <a:t> </a:t>
                      </a:r>
                      <a:r>
                        <a:rPr lang="en-US" sz="700" b="0" spc="-10">
                          <a:latin typeface="Calibri Light"/>
                          <a:cs typeface="Calibri Light"/>
                        </a:rPr>
                        <a:t>the</a:t>
                      </a:r>
                      <a:r>
                        <a:rPr lang="en-US" sz="700" b="0" spc="10">
                          <a:latin typeface="Calibri Light"/>
                          <a:cs typeface="Calibri Light"/>
                        </a:rPr>
                        <a:t> </a:t>
                      </a:r>
                      <a:r>
                        <a:rPr lang="en-US" sz="700" b="0" spc="-5">
                          <a:latin typeface="Calibri Light"/>
                          <a:cs typeface="Calibri Light"/>
                        </a:rPr>
                        <a:t>Academic</a:t>
                      </a:r>
                      <a:r>
                        <a:rPr lang="en-US" sz="700" b="0" spc="5">
                          <a:latin typeface="Calibri Light"/>
                          <a:cs typeface="Calibri Light"/>
                        </a:rPr>
                        <a:t> </a:t>
                      </a:r>
                      <a:r>
                        <a:rPr lang="en-US" sz="700" b="0" spc="-5">
                          <a:latin typeface="Calibri Light"/>
                          <a:cs typeface="Calibri Light"/>
                        </a:rPr>
                        <a:t>Achievement</a:t>
                      </a:r>
                      <a:r>
                        <a:rPr lang="en-US" sz="700" b="0" spc="5">
                          <a:latin typeface="Calibri Light"/>
                          <a:cs typeface="Calibri Light"/>
                        </a:rPr>
                        <a:t> </a:t>
                      </a:r>
                      <a:r>
                        <a:rPr lang="en-US" sz="700" b="0" spc="-5">
                          <a:latin typeface="Calibri Light"/>
                          <a:cs typeface="Calibri Light"/>
                        </a:rPr>
                        <a:t>component</a:t>
                      </a:r>
                      <a:r>
                        <a:rPr lang="en-US" sz="700" b="0">
                          <a:latin typeface="Calibri Light"/>
                          <a:cs typeface="Calibri Light"/>
                        </a:rPr>
                        <a:t> </a:t>
                      </a:r>
                      <a:r>
                        <a:rPr lang="en-US" sz="700" b="0" spc="-5">
                          <a:latin typeface="Calibri Light"/>
                          <a:cs typeface="Calibri Light"/>
                        </a:rPr>
                        <a:t>in</a:t>
                      </a:r>
                      <a:r>
                        <a:rPr lang="en-US" sz="700" b="0" spc="5">
                          <a:latin typeface="Calibri Light"/>
                          <a:cs typeface="Calibri Light"/>
                        </a:rPr>
                        <a:t> </a:t>
                      </a:r>
                      <a:r>
                        <a:rPr lang="en-US" sz="700" b="0" spc="-10">
                          <a:latin typeface="Calibri Light"/>
                          <a:cs typeface="Calibri Light"/>
                        </a:rPr>
                        <a:t>the</a:t>
                      </a:r>
                      <a:r>
                        <a:rPr lang="en-US" sz="700" b="0" spc="5">
                          <a:latin typeface="Calibri Light"/>
                          <a:cs typeface="Calibri Light"/>
                        </a:rPr>
                        <a:t> </a:t>
                      </a:r>
                      <a:r>
                        <a:rPr lang="en-US" sz="700" b="0" spc="-10">
                          <a:latin typeface="Calibri Light"/>
                          <a:cs typeface="Calibri Light"/>
                        </a:rPr>
                        <a:t>Closing</a:t>
                      </a:r>
                      <a:r>
                        <a:rPr lang="en-US" sz="700" b="0" spc="5">
                          <a:latin typeface="Calibri Light"/>
                          <a:cs typeface="Calibri Light"/>
                        </a:rPr>
                        <a:t> </a:t>
                      </a:r>
                      <a:r>
                        <a:rPr lang="en-US" sz="700" b="0" spc="-10">
                          <a:latin typeface="Calibri Light"/>
                          <a:cs typeface="Calibri Light"/>
                        </a:rPr>
                        <a:t>the</a:t>
                      </a:r>
                      <a:r>
                        <a:rPr lang="en-US" sz="700" b="0" spc="5">
                          <a:latin typeface="Calibri Light"/>
                          <a:cs typeface="Calibri Light"/>
                        </a:rPr>
                        <a:t> </a:t>
                      </a:r>
                      <a:r>
                        <a:rPr lang="en-US" sz="700" b="0" spc="-10">
                          <a:latin typeface="Calibri Light"/>
                          <a:cs typeface="Calibri Light"/>
                        </a:rPr>
                        <a:t>Gaps,</a:t>
                      </a:r>
                      <a:r>
                        <a:rPr lang="en-US" sz="700" b="0" spc="5">
                          <a:latin typeface="Calibri Light"/>
                          <a:cs typeface="Calibri Light"/>
                        </a:rPr>
                        <a:t> </a:t>
                      </a:r>
                      <a:r>
                        <a:rPr lang="en-US" sz="700" b="0" spc="-5">
                          <a:latin typeface="Calibri Light"/>
                          <a:cs typeface="Calibri Light"/>
                        </a:rPr>
                        <a:t>will</a:t>
                      </a:r>
                      <a:r>
                        <a:rPr lang="en-US" sz="700" b="0" spc="10">
                          <a:latin typeface="Calibri Light"/>
                          <a:cs typeface="Calibri Light"/>
                        </a:rPr>
                        <a:t> </a:t>
                      </a:r>
                      <a:r>
                        <a:rPr lang="en-US" sz="700" b="0" spc="-5">
                          <a:latin typeface="Calibri Light"/>
                          <a:cs typeface="Calibri Light"/>
                        </a:rPr>
                        <a:t>meet</a:t>
                      </a:r>
                      <a:r>
                        <a:rPr lang="en-US" sz="700" b="0">
                          <a:latin typeface="Calibri Light"/>
                          <a:cs typeface="Calibri Light"/>
                        </a:rPr>
                        <a:t> </a:t>
                      </a:r>
                      <a:r>
                        <a:rPr lang="en-US" sz="700" b="0" spc="-10">
                          <a:latin typeface="Calibri Light"/>
                          <a:cs typeface="Calibri Light"/>
                        </a:rPr>
                        <a:t>the</a:t>
                      </a:r>
                      <a:r>
                        <a:rPr lang="en-US" sz="700" b="0" spc="10">
                          <a:latin typeface="Calibri Light"/>
                          <a:cs typeface="Calibri Light"/>
                        </a:rPr>
                        <a:t> </a:t>
                      </a:r>
                      <a:r>
                        <a:rPr lang="en-US" sz="700" b="0" spc="-5">
                          <a:latin typeface="Calibri Light"/>
                          <a:cs typeface="Calibri Light"/>
                        </a:rPr>
                        <a:t>STAAR</a:t>
                      </a:r>
                      <a:r>
                        <a:rPr lang="en-US" sz="700" b="0">
                          <a:latin typeface="Calibri Light"/>
                          <a:cs typeface="Calibri Light"/>
                        </a:rPr>
                        <a:t> </a:t>
                      </a:r>
                      <a:r>
                        <a:rPr lang="en-US" sz="700" b="0" spc="-5">
                          <a:latin typeface="Calibri Light"/>
                          <a:cs typeface="Calibri Light"/>
                        </a:rPr>
                        <a:t>performance</a:t>
                      </a:r>
                      <a:r>
                        <a:rPr lang="en-US" sz="700" b="0" spc="10">
                          <a:latin typeface="Calibri Light"/>
                          <a:cs typeface="Calibri Light"/>
                        </a:rPr>
                        <a:t> </a:t>
                      </a:r>
                      <a:r>
                        <a:rPr lang="en-US" sz="700" b="0" spc="-5">
                          <a:latin typeface="Calibri Light"/>
                          <a:cs typeface="Calibri Light"/>
                        </a:rPr>
                        <a:t>targets in</a:t>
                      </a:r>
                      <a:r>
                        <a:rPr lang="en-US" sz="700" b="0" spc="5">
                          <a:latin typeface="Calibri Light"/>
                          <a:cs typeface="Calibri Light"/>
                        </a:rPr>
                        <a:t> </a:t>
                      </a:r>
                      <a:r>
                        <a:rPr lang="en-US" sz="700" b="0" spc="-5">
                          <a:latin typeface="Calibri Light"/>
                          <a:cs typeface="Calibri Light"/>
                        </a:rPr>
                        <a:t>Reading</a:t>
                      </a:r>
                      <a:r>
                        <a:rPr lang="en-US" sz="700" b="0">
                          <a:latin typeface="Calibri Light"/>
                          <a:cs typeface="Calibri Light"/>
                        </a:rPr>
                        <a:t> </a:t>
                      </a:r>
                      <a:r>
                        <a:rPr lang="en-US" sz="700" b="0" spc="-10">
                          <a:latin typeface="Calibri Light"/>
                          <a:cs typeface="Calibri Light"/>
                        </a:rPr>
                        <a:t>and</a:t>
                      </a:r>
                      <a:r>
                        <a:rPr lang="en-US" sz="700" b="0" spc="5">
                          <a:latin typeface="Calibri Light"/>
                          <a:cs typeface="Calibri Light"/>
                        </a:rPr>
                        <a:t> </a:t>
                      </a:r>
                      <a:r>
                        <a:rPr lang="en-US" sz="700" b="0" spc="-5">
                          <a:latin typeface="Calibri Light"/>
                          <a:cs typeface="Calibri Light"/>
                        </a:rPr>
                        <a:t>Math.</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20389">
                <a:tc>
                  <a:txBody>
                    <a:bodyPr/>
                    <a:lstStyle/>
                    <a:p>
                      <a:pPr marL="17780">
                        <a:lnSpc>
                          <a:spcPct val="100000"/>
                        </a:lnSpc>
                        <a:spcBef>
                          <a:spcPts val="5"/>
                        </a:spcBef>
                      </a:pPr>
                      <a:r>
                        <a:rPr sz="700" b="0">
                          <a:latin typeface="Calibri Light"/>
                          <a:cs typeface="Calibri Light"/>
                        </a:rPr>
                        <a:t>Objective</a:t>
                      </a:r>
                      <a:r>
                        <a:rPr sz="700" b="0" spc="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6">
                  <a:txBody>
                    <a:bodyPr/>
                    <a:lstStyle/>
                    <a:p>
                      <a:pPr marL="17780">
                        <a:lnSpc>
                          <a:spcPts val="800"/>
                        </a:lnSpc>
                      </a:pPr>
                      <a:r>
                        <a:rPr lang="en-US" sz="700" b="0" spc="-5">
                          <a:latin typeface="Calibri Light"/>
                          <a:cs typeface="Calibri Light"/>
                        </a:rPr>
                        <a:t>All</a:t>
                      </a:r>
                      <a:r>
                        <a:rPr lang="en-US" sz="700" b="0" spc="5">
                          <a:latin typeface="Calibri Light"/>
                          <a:cs typeface="Calibri Light"/>
                        </a:rPr>
                        <a:t> </a:t>
                      </a:r>
                      <a:r>
                        <a:rPr lang="en-US" sz="700" b="0" spc="-5">
                          <a:latin typeface="Calibri Light"/>
                          <a:cs typeface="Calibri Light"/>
                        </a:rPr>
                        <a:t>identified</a:t>
                      </a:r>
                      <a:r>
                        <a:rPr lang="en-US" sz="700" b="0">
                          <a:latin typeface="Calibri Light"/>
                          <a:cs typeface="Calibri Light"/>
                        </a:rPr>
                        <a:t> </a:t>
                      </a:r>
                      <a:r>
                        <a:rPr lang="en-US" sz="700" b="0" spc="-10">
                          <a:latin typeface="Calibri Light"/>
                          <a:cs typeface="Calibri Light"/>
                        </a:rPr>
                        <a:t>student</a:t>
                      </a:r>
                      <a:r>
                        <a:rPr lang="en-US" sz="700" b="0">
                          <a:latin typeface="Calibri Light"/>
                          <a:cs typeface="Calibri Light"/>
                        </a:rPr>
                        <a:t> </a:t>
                      </a:r>
                      <a:r>
                        <a:rPr lang="en-US" sz="700" b="0" spc="-10">
                          <a:latin typeface="Calibri Light"/>
                          <a:cs typeface="Calibri Light"/>
                        </a:rPr>
                        <a:t>groups</a:t>
                      </a:r>
                      <a:r>
                        <a:rPr lang="en-US" sz="700" b="0" spc="-5">
                          <a:latin typeface="Calibri Light"/>
                          <a:cs typeface="Calibri Light"/>
                        </a:rPr>
                        <a:t> in</a:t>
                      </a:r>
                      <a:r>
                        <a:rPr lang="en-US" sz="700" b="0">
                          <a:latin typeface="Calibri Light"/>
                          <a:cs typeface="Calibri Light"/>
                        </a:rPr>
                        <a:t> </a:t>
                      </a:r>
                      <a:r>
                        <a:rPr lang="en-US" sz="700" b="0" spc="-10">
                          <a:latin typeface="Calibri Light"/>
                          <a:cs typeface="Calibri Light"/>
                        </a:rPr>
                        <a:t>the</a:t>
                      </a:r>
                      <a:r>
                        <a:rPr lang="en-US" sz="700" b="0" spc="5">
                          <a:latin typeface="Calibri Light"/>
                          <a:cs typeface="Calibri Light"/>
                        </a:rPr>
                        <a:t> </a:t>
                      </a:r>
                      <a:r>
                        <a:rPr lang="en-US" sz="700" b="0" spc="-5">
                          <a:latin typeface="Calibri Light"/>
                          <a:cs typeface="Calibri Light"/>
                        </a:rPr>
                        <a:t>Academic</a:t>
                      </a:r>
                      <a:r>
                        <a:rPr lang="en-US" sz="700" b="0" spc="5">
                          <a:latin typeface="Calibri Light"/>
                          <a:cs typeface="Calibri Light"/>
                        </a:rPr>
                        <a:t> </a:t>
                      </a:r>
                      <a:r>
                        <a:rPr lang="en-US" sz="700" b="0" spc="-5">
                          <a:latin typeface="Calibri Light"/>
                          <a:cs typeface="Calibri Light"/>
                        </a:rPr>
                        <a:t>Achievement</a:t>
                      </a:r>
                      <a:r>
                        <a:rPr lang="en-US" sz="700" b="0" spc="5">
                          <a:latin typeface="Calibri Light"/>
                          <a:cs typeface="Calibri Light"/>
                        </a:rPr>
                        <a:t> </a:t>
                      </a:r>
                      <a:r>
                        <a:rPr lang="en-US" sz="700" b="0" spc="-5">
                          <a:latin typeface="Calibri Light"/>
                          <a:cs typeface="Calibri Light"/>
                        </a:rPr>
                        <a:t>component</a:t>
                      </a:r>
                      <a:r>
                        <a:rPr lang="en-US" sz="700" b="0">
                          <a:latin typeface="Calibri Light"/>
                          <a:cs typeface="Calibri Light"/>
                        </a:rPr>
                        <a:t> </a:t>
                      </a:r>
                      <a:r>
                        <a:rPr lang="en-US" sz="700" b="0" spc="-5">
                          <a:latin typeface="Calibri Light"/>
                          <a:cs typeface="Calibri Light"/>
                        </a:rPr>
                        <a:t>will</a:t>
                      </a:r>
                      <a:r>
                        <a:rPr lang="en-US" sz="700" b="0" spc="5">
                          <a:latin typeface="Calibri Light"/>
                          <a:cs typeface="Calibri Light"/>
                        </a:rPr>
                        <a:t> </a:t>
                      </a:r>
                      <a:r>
                        <a:rPr lang="en-US" sz="700" b="0" spc="-5">
                          <a:latin typeface="Calibri Light"/>
                          <a:cs typeface="Calibri Light"/>
                        </a:rPr>
                        <a:t>be</a:t>
                      </a:r>
                      <a:r>
                        <a:rPr lang="en-US" sz="700" b="0" spc="5">
                          <a:latin typeface="Calibri Light"/>
                          <a:cs typeface="Calibri Light"/>
                        </a:rPr>
                        <a:t> </a:t>
                      </a:r>
                      <a:r>
                        <a:rPr lang="en-US" sz="700" b="0" spc="-5">
                          <a:latin typeface="Calibri Light"/>
                          <a:cs typeface="Calibri Light"/>
                        </a:rPr>
                        <a:t>monitored</a:t>
                      </a:r>
                      <a:r>
                        <a:rPr lang="en-US" sz="700" b="0">
                          <a:latin typeface="Calibri Light"/>
                          <a:cs typeface="Calibri Light"/>
                        </a:rPr>
                        <a:t> </a:t>
                      </a:r>
                      <a:r>
                        <a:rPr lang="en-US" sz="700" b="0" spc="-5">
                          <a:latin typeface="Calibri Light"/>
                          <a:cs typeface="Calibri Light"/>
                        </a:rPr>
                        <a:t>to </a:t>
                      </a:r>
                      <a:r>
                        <a:rPr lang="en-US" sz="700" b="0" spc="-10">
                          <a:latin typeface="Calibri Light"/>
                          <a:cs typeface="Calibri Light"/>
                        </a:rPr>
                        <a:t>ensure</a:t>
                      </a:r>
                      <a:r>
                        <a:rPr lang="en-US" sz="700" b="0" spc="5">
                          <a:latin typeface="Calibri Light"/>
                          <a:cs typeface="Calibri Light"/>
                        </a:rPr>
                        <a:t> </a:t>
                      </a:r>
                      <a:r>
                        <a:rPr lang="en-US" sz="700" b="0" spc="-10">
                          <a:latin typeface="Calibri Light"/>
                          <a:cs typeface="Calibri Light"/>
                        </a:rPr>
                        <a:t>that</a:t>
                      </a:r>
                      <a:r>
                        <a:rPr lang="en-US" sz="700" b="0">
                          <a:latin typeface="Calibri Light"/>
                          <a:cs typeface="Calibri Light"/>
                        </a:rPr>
                        <a:t> </a:t>
                      </a:r>
                      <a:r>
                        <a:rPr lang="en-US" sz="700" b="0" spc="-5">
                          <a:latin typeface="Calibri Light"/>
                          <a:cs typeface="Calibri Light"/>
                        </a:rPr>
                        <a:t>at</a:t>
                      </a:r>
                      <a:r>
                        <a:rPr lang="en-US" sz="700" b="0" spc="5">
                          <a:latin typeface="Calibri Light"/>
                          <a:cs typeface="Calibri Light"/>
                        </a:rPr>
                        <a:t> </a:t>
                      </a:r>
                      <a:r>
                        <a:rPr lang="en-US" sz="700" b="0" spc="-5">
                          <a:latin typeface="Calibri Light"/>
                          <a:cs typeface="Calibri Light"/>
                        </a:rPr>
                        <a:t>least</a:t>
                      </a:r>
                      <a:r>
                        <a:rPr lang="en-US" sz="700" b="0">
                          <a:latin typeface="Calibri Light"/>
                          <a:cs typeface="Calibri Light"/>
                        </a:rPr>
                        <a:t> </a:t>
                      </a:r>
                      <a:r>
                        <a:rPr lang="en-US" sz="700" b="0" spc="-10">
                          <a:latin typeface="Calibri Light"/>
                          <a:cs typeface="Calibri Light"/>
                        </a:rPr>
                        <a:t>80%</a:t>
                      </a:r>
                      <a:r>
                        <a:rPr lang="en-US" sz="700" b="0">
                          <a:latin typeface="Calibri Light"/>
                          <a:cs typeface="Calibri Light"/>
                        </a:rPr>
                        <a:t> </a:t>
                      </a:r>
                      <a:r>
                        <a:rPr lang="en-US" sz="700" b="0" spc="-5">
                          <a:latin typeface="Calibri Light"/>
                          <a:cs typeface="Calibri Light"/>
                        </a:rPr>
                        <a:t>of </a:t>
                      </a:r>
                      <a:r>
                        <a:rPr lang="en-US" sz="700" b="0" spc="-10">
                          <a:latin typeface="Calibri Light"/>
                          <a:cs typeface="Calibri Light"/>
                        </a:rPr>
                        <a:t>the</a:t>
                      </a:r>
                      <a:r>
                        <a:rPr lang="en-US" sz="700" b="0" spc="5">
                          <a:latin typeface="Calibri Light"/>
                          <a:cs typeface="Calibri Light"/>
                        </a:rPr>
                        <a:t> </a:t>
                      </a:r>
                      <a:r>
                        <a:rPr lang="en-US" sz="700" b="0" spc="-5">
                          <a:latin typeface="Calibri Light"/>
                          <a:cs typeface="Calibri Light"/>
                        </a:rPr>
                        <a:t>indicators are</a:t>
                      </a:r>
                      <a:r>
                        <a:rPr lang="en-US" sz="700" b="0" spc="5">
                          <a:latin typeface="Calibri Light"/>
                          <a:cs typeface="Calibri Light"/>
                        </a:rPr>
                        <a:t> </a:t>
                      </a:r>
                      <a:r>
                        <a:rPr lang="en-US" sz="700" b="0" spc="-5">
                          <a:latin typeface="Calibri Light"/>
                          <a:cs typeface="Calibri Light"/>
                        </a:rPr>
                        <a:t>met</a:t>
                      </a:r>
                      <a:r>
                        <a:rPr lang="en-US" sz="700" b="0">
                          <a:latin typeface="Calibri Light"/>
                          <a:cs typeface="Calibri Light"/>
                        </a:rPr>
                        <a:t> </a:t>
                      </a:r>
                      <a:r>
                        <a:rPr lang="en-US" sz="700" b="0" spc="-5">
                          <a:latin typeface="Calibri Light"/>
                          <a:cs typeface="Calibri Light"/>
                        </a:rPr>
                        <a:t>in</a:t>
                      </a:r>
                      <a:r>
                        <a:rPr lang="en-US" sz="700" b="0" spc="5">
                          <a:latin typeface="Calibri Light"/>
                          <a:cs typeface="Calibri Light"/>
                        </a:rPr>
                        <a:t> </a:t>
                      </a:r>
                      <a:r>
                        <a:rPr lang="en-US" sz="700" b="0" spc="-5">
                          <a:latin typeface="Calibri Light"/>
                          <a:cs typeface="Calibri Light"/>
                        </a:rPr>
                        <a:t>Reading</a:t>
                      </a:r>
                      <a:r>
                        <a:rPr lang="en-US" sz="700" b="0">
                          <a:latin typeface="Calibri Light"/>
                          <a:cs typeface="Calibri Light"/>
                        </a:rPr>
                        <a:t> </a:t>
                      </a:r>
                      <a:r>
                        <a:rPr lang="en-US" sz="700" b="0" spc="-10">
                          <a:latin typeface="Calibri Light"/>
                          <a:cs typeface="Calibri Light"/>
                        </a:rPr>
                        <a:t>and</a:t>
                      </a:r>
                      <a:r>
                        <a:rPr lang="en-US" sz="700" b="0">
                          <a:latin typeface="Calibri Light"/>
                          <a:cs typeface="Calibri Light"/>
                        </a:rPr>
                        <a:t> </a:t>
                      </a:r>
                      <a:r>
                        <a:rPr lang="en-US" sz="700" b="0" spc="-5">
                          <a:latin typeface="Calibri Light"/>
                          <a:cs typeface="Calibri Light"/>
                        </a:rPr>
                        <a:t>Math</a:t>
                      </a:r>
                      <a:r>
                        <a:rPr lang="en-US" sz="700" b="0">
                          <a:latin typeface="Calibri Light"/>
                          <a:cs typeface="Calibri Light"/>
                        </a:rPr>
                        <a:t> </a:t>
                      </a:r>
                      <a:r>
                        <a:rPr lang="en-US" sz="700" b="0" spc="-5">
                          <a:latin typeface="Calibri Light"/>
                          <a:cs typeface="Calibri Light"/>
                        </a:rPr>
                        <a:t>by</a:t>
                      </a:r>
                      <a:r>
                        <a:rPr lang="en-US" sz="700" b="0" spc="5">
                          <a:latin typeface="Calibri Light"/>
                          <a:cs typeface="Calibri Light"/>
                        </a:rPr>
                        <a:t> </a:t>
                      </a: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391411">
                <a:tc>
                  <a:txBody>
                    <a:bodyPr/>
                    <a:lstStyle/>
                    <a:p>
                      <a:pPr marL="37465">
                        <a:lnSpc>
                          <a:spcPct val="100000"/>
                        </a:lnSpc>
                        <a:spcBef>
                          <a:spcPts val="5"/>
                        </a:spcBef>
                      </a:pPr>
                      <a:r>
                        <a:rPr sz="700" b="0" spc="-5">
                          <a:latin typeface="Calibri Light"/>
                          <a:cs typeface="Calibri Light"/>
                        </a:rPr>
                        <a:t>Collect </a:t>
                      </a:r>
                      <a:r>
                        <a:rPr sz="700" b="0" spc="-10">
                          <a:latin typeface="Calibri Light"/>
                          <a:cs typeface="Calibri Light"/>
                        </a:rPr>
                        <a:t>and assess </a:t>
                      </a:r>
                      <a:r>
                        <a:rPr sz="700" b="0" spc="-5">
                          <a:latin typeface="Calibri Light"/>
                          <a:cs typeface="Calibri Light"/>
                        </a:rPr>
                        <a:t>(all</a:t>
                      </a:r>
                      <a:r>
                        <a:rPr sz="700" b="0">
                          <a:latin typeface="Calibri Light"/>
                          <a:cs typeface="Calibri Light"/>
                        </a:rPr>
                        <a:t> </a:t>
                      </a:r>
                      <a:r>
                        <a:rPr sz="700" b="0" spc="-10">
                          <a:latin typeface="Calibri Light"/>
                          <a:cs typeface="Calibri Light"/>
                        </a:rPr>
                        <a:t>subgroup)</a:t>
                      </a:r>
                      <a:endParaRPr sz="700">
                        <a:latin typeface="Calibri Light"/>
                        <a:cs typeface="Calibri Light"/>
                      </a:endParaRPr>
                    </a:p>
                    <a:p>
                      <a:pPr marL="17780" marR="12700">
                        <a:lnSpc>
                          <a:spcPct val="112900"/>
                        </a:lnSpc>
                      </a:pPr>
                      <a:r>
                        <a:rPr sz="700" b="0" spc="-10">
                          <a:latin typeface="Calibri Light"/>
                          <a:cs typeface="Calibri Light"/>
                        </a:rPr>
                        <a:t>student data </a:t>
                      </a:r>
                      <a:r>
                        <a:rPr sz="700" b="0" spc="-5">
                          <a:latin typeface="Calibri Light"/>
                          <a:cs typeface="Calibri Light"/>
                        </a:rPr>
                        <a:t>to monitor </a:t>
                      </a:r>
                      <a:r>
                        <a:rPr sz="700" b="0" spc="-10">
                          <a:latin typeface="Calibri Light"/>
                          <a:cs typeface="Calibri Light"/>
                        </a:rPr>
                        <a:t>the </a:t>
                      </a:r>
                      <a:r>
                        <a:rPr sz="700" b="0" spc="-5">
                          <a:latin typeface="Calibri Light"/>
                          <a:cs typeface="Calibri Light"/>
                        </a:rPr>
                        <a:t>progress  of weekly </a:t>
                      </a:r>
                      <a:r>
                        <a:rPr sz="700" b="0" spc="-10">
                          <a:latin typeface="Calibri Light"/>
                          <a:cs typeface="Calibri Light"/>
                        </a:rPr>
                        <a:t>assessments </a:t>
                      </a:r>
                      <a:r>
                        <a:rPr sz="700" b="0" spc="-5">
                          <a:latin typeface="Calibri Light"/>
                          <a:cs typeface="Calibri Light"/>
                        </a:rPr>
                        <a:t>by </a:t>
                      </a:r>
                      <a:r>
                        <a:rPr sz="700" b="0" spc="-10">
                          <a:latin typeface="Calibri Light"/>
                          <a:cs typeface="Calibri Light"/>
                        </a:rPr>
                        <a:t>using  </a:t>
                      </a:r>
                      <a:r>
                        <a:rPr sz="700" b="0" spc="-5">
                          <a:latin typeface="Calibri Light"/>
                          <a:cs typeface="Calibri Light"/>
                        </a:rPr>
                        <a:t>"meets" level </a:t>
                      </a:r>
                      <a:r>
                        <a:rPr sz="700" b="0" spc="-10" err="1">
                          <a:latin typeface="Calibri Light"/>
                          <a:cs typeface="Calibri Light"/>
                        </a:rPr>
                        <a:t>stanadard</a:t>
                      </a:r>
                      <a:r>
                        <a:rPr sz="700" b="0" spc="-10">
                          <a:latin typeface="Calibri Light"/>
                          <a:cs typeface="Calibri Light"/>
                        </a:rPr>
                        <a:t> </a:t>
                      </a:r>
                      <a:r>
                        <a:rPr sz="700" b="0" spc="-5">
                          <a:latin typeface="Calibri Light"/>
                          <a:cs typeface="Calibri Light"/>
                        </a:rPr>
                        <a:t>in reading </a:t>
                      </a:r>
                      <a:r>
                        <a:rPr sz="700" b="0" spc="-10">
                          <a:latin typeface="Calibri Light"/>
                          <a:cs typeface="Calibri Light"/>
                        </a:rPr>
                        <a:t>and  </a:t>
                      </a:r>
                      <a:r>
                        <a:rPr sz="700" b="0" spc="-5">
                          <a:latin typeface="Calibri Light"/>
                          <a:cs typeface="Calibri Light"/>
                        </a:rPr>
                        <a:t>math. (Reg Ed,</a:t>
                      </a:r>
                      <a:r>
                        <a:rPr sz="700" b="0" spc="-15">
                          <a:latin typeface="Calibri Light"/>
                          <a:cs typeface="Calibri Light"/>
                        </a:rPr>
                        <a:t> </a:t>
                      </a:r>
                      <a:r>
                        <a:rPr sz="700" b="0" spc="-10">
                          <a:latin typeface="Calibri Light"/>
                          <a:cs typeface="Calibri Light"/>
                        </a:rPr>
                        <a:t>RTI,504,SPED,GT</a:t>
                      </a:r>
                      <a:endParaRPr sz="700">
                        <a:latin typeface="Calibri Light"/>
                        <a:cs typeface="Calibri Light"/>
                      </a:endParaRPr>
                    </a:p>
                    <a:p>
                      <a:pPr marL="17780">
                        <a:lnSpc>
                          <a:spcPct val="100000"/>
                        </a:lnSpc>
                        <a:spcBef>
                          <a:spcPts val="110"/>
                        </a:spcBef>
                      </a:pPr>
                      <a:r>
                        <a:rPr sz="700" b="0" spc="-5">
                          <a:latin typeface="Calibri Light"/>
                          <a:cs typeface="Calibri Light"/>
                        </a:rPr>
                        <a:t>Migrants, </a:t>
                      </a:r>
                      <a:r>
                        <a:rPr sz="700" b="0" spc="-10">
                          <a:latin typeface="Calibri Light"/>
                          <a:cs typeface="Calibri Light"/>
                        </a:rPr>
                        <a:t>E</a:t>
                      </a:r>
                      <a:r>
                        <a:rPr lang="en-US" sz="700" b="0" spc="-10">
                          <a:latin typeface="Calibri Light"/>
                          <a:cs typeface="Calibri Light"/>
                        </a:rPr>
                        <a:t>B</a:t>
                      </a:r>
                      <a:r>
                        <a:rPr sz="700" b="0" spc="-10">
                          <a:latin typeface="Calibri Light"/>
                          <a:cs typeface="Calibri Light"/>
                        </a:rPr>
                        <a:t>'s, EP)</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a:t>
                      </a:r>
                      <a:r>
                        <a:rPr lang="en-US" sz="700" b="0" spc="-5">
                          <a:latin typeface="Calibri Light"/>
                          <a:cs typeface="Calibri Light"/>
                        </a:rPr>
                        <a:t> Head</a:t>
                      </a:r>
                    </a:p>
                    <a:p>
                      <a:pPr marL="17780" marR="17780">
                        <a:lnSpc>
                          <a:spcPct val="112900"/>
                        </a:lnSpc>
                      </a:pPr>
                      <a:r>
                        <a:rPr sz="700" b="0" spc="-5">
                          <a:latin typeface="Calibri Light"/>
                          <a:cs typeface="Calibri Light"/>
                        </a:rPr>
                        <a:t>GL Chairs</a:t>
                      </a:r>
                      <a:r>
                        <a:rPr sz="700" b="0" spc="-85">
                          <a:latin typeface="Calibri Light"/>
                          <a:cs typeface="Calibri Light"/>
                        </a:rPr>
                        <a:t> </a:t>
                      </a:r>
                      <a:r>
                        <a:rPr sz="700" b="0" spc="-5">
                          <a:latin typeface="Calibri Light"/>
                          <a:cs typeface="Calibri Light"/>
                        </a:rPr>
                        <a:t>Teachers  </a:t>
                      </a:r>
                      <a:endParaRPr lang="en-US" sz="700" b="0" spc="-5">
                        <a:latin typeface="Calibri Light"/>
                        <a:cs typeface="Calibri Light"/>
                      </a:endParaRPr>
                    </a:p>
                    <a:p>
                      <a:pPr marL="17780" marR="17780">
                        <a:lnSpc>
                          <a:spcPct val="112900"/>
                        </a:lnSpc>
                      </a:pP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sz="700" b="0" spc="-5" err="1">
                          <a:latin typeface="Calibri Light"/>
                          <a:cs typeface="Calibri Light"/>
                        </a:rPr>
                        <a:t>Monitoirng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65125">
                        <a:lnSpc>
                          <a:spcPct val="112900"/>
                        </a:lnSpc>
                      </a:pPr>
                      <a:r>
                        <a:rPr sz="700" b="0" spc="-5">
                          <a:latin typeface="Calibri Light"/>
                          <a:cs typeface="Calibri Light"/>
                        </a:rPr>
                        <a:t>STAAR Release </a:t>
                      </a:r>
                      <a:r>
                        <a:rPr sz="700" b="0" spc="-10">
                          <a:latin typeface="Calibri Light"/>
                          <a:cs typeface="Calibri Light"/>
                        </a:rPr>
                        <a:t>Data  IStation </a:t>
                      </a:r>
                      <a:r>
                        <a:rPr sz="700" b="0" spc="-5">
                          <a:latin typeface="Calibri Light"/>
                          <a:cs typeface="Calibri Light"/>
                        </a:rPr>
                        <a:t>Reading  Imagine Math</a:t>
                      </a:r>
                      <a:r>
                        <a:rPr lang="en-US" sz="700" b="0" spc="-5">
                          <a:latin typeface="Calibri Light"/>
                          <a:cs typeface="Calibri Light"/>
                        </a:rPr>
                        <a:t>/ Education Galaxy</a:t>
                      </a:r>
                      <a:r>
                        <a:rPr sz="700" b="0" spc="-5">
                          <a:latin typeface="Calibri Light"/>
                          <a:cs typeface="Calibri Light"/>
                        </a:rPr>
                        <a:t> </a:t>
                      </a:r>
                      <a:r>
                        <a:rPr lang="en-US" sz="700" b="0" spc="-5">
                          <a:latin typeface="Calibri Light"/>
                          <a:cs typeface="Calibri Light"/>
                        </a:rPr>
                        <a:t>/ Progress Learning</a:t>
                      </a:r>
                      <a:r>
                        <a:rPr sz="700" b="0" spc="-5">
                          <a:latin typeface="Calibri Light"/>
                          <a:cs typeface="Calibri Light"/>
                        </a:rPr>
                        <a:t> </a:t>
                      </a:r>
                      <a:r>
                        <a:rPr lang="en-US" sz="700" b="0" spc="-5">
                          <a:latin typeface="Calibri Light"/>
                          <a:cs typeface="Calibri Light"/>
                        </a:rPr>
                        <a:t>Lexia </a:t>
                      </a:r>
                    </a:p>
                    <a:p>
                      <a:pPr marL="17780" marR="365125">
                        <a:lnSpc>
                          <a:spcPct val="112900"/>
                        </a:lnSpc>
                      </a:pPr>
                      <a:r>
                        <a:rPr sz="700" b="0" spc="-5">
                          <a:latin typeface="Calibri Light"/>
                          <a:cs typeface="Calibri Light"/>
                        </a:rPr>
                        <a:t>District</a:t>
                      </a:r>
                      <a:r>
                        <a:rPr sz="700" b="0" spc="-20">
                          <a:latin typeface="Calibri Light"/>
                          <a:cs typeface="Calibri Light"/>
                        </a:rPr>
                        <a:t> </a:t>
                      </a:r>
                      <a:r>
                        <a:rPr sz="700" b="0" spc="-5">
                          <a:latin typeface="Calibri Light"/>
                          <a:cs typeface="Calibri Light"/>
                        </a:rPr>
                        <a:t>Curriculum</a:t>
                      </a:r>
                      <a:endParaRPr lang="en-US" sz="700" b="0" spc="-5">
                        <a:latin typeface="Calibri Light"/>
                        <a:cs typeface="Calibri Light"/>
                      </a:endParaRPr>
                    </a:p>
                    <a:p>
                      <a:pPr marL="17780" marR="365125" lvl="0" indent="0" defTabSz="914400" eaLnBrk="1" fontAlgn="auto" latinLnBrk="0" hangingPunct="1">
                        <a:lnSpc>
                          <a:spcPct val="112900"/>
                        </a:lnSpc>
                        <a:spcBef>
                          <a:spcPts val="0"/>
                        </a:spcBef>
                        <a:spcAft>
                          <a:spcPts val="0"/>
                        </a:spcAft>
                        <a:buClrTx/>
                        <a:buSzTx/>
                        <a:buFontTx/>
                        <a:buNone/>
                        <a:tabLst/>
                        <a:defRPr/>
                      </a:pPr>
                      <a:r>
                        <a:rPr lang="en-US" sz="700" b="0" spc="-5">
                          <a:latin typeface="Calibri Light"/>
                          <a:cs typeface="Calibri Light"/>
                        </a:rPr>
                        <a:t>60/30 Instructional Framework</a:t>
                      </a:r>
                    </a:p>
                    <a:p>
                      <a:pPr marL="17780" marR="365125" lvl="0" indent="0" defTabSz="914400" eaLnBrk="1" fontAlgn="auto" latinLnBrk="0" hangingPunct="1">
                        <a:lnSpc>
                          <a:spcPct val="112900"/>
                        </a:lnSpc>
                        <a:spcBef>
                          <a:spcPts val="0"/>
                        </a:spcBef>
                        <a:spcAft>
                          <a:spcPts val="0"/>
                        </a:spcAft>
                        <a:buClrTx/>
                        <a:buSzTx/>
                        <a:buFontTx/>
                        <a:buNone/>
                        <a:tabLst/>
                        <a:defRPr/>
                      </a:pPr>
                      <a:r>
                        <a:rPr lang="en-US" sz="700" b="0" spc="-5">
                          <a:latin typeface="Calibri Light"/>
                          <a:cs typeface="Calibri Light"/>
                        </a:rPr>
                        <a:t>STAR</a:t>
                      </a:r>
                      <a:endParaRPr lang="en-US" sz="700">
                        <a:latin typeface="Calibri Light"/>
                        <a:cs typeface="Calibri Light"/>
                      </a:endParaRPr>
                    </a:p>
                    <a:p>
                      <a:pPr marL="17780" marR="365125">
                        <a:lnSpc>
                          <a:spcPct val="112900"/>
                        </a:lnSpc>
                      </a:pP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tabLst>
                          <a:tab pos="1358900" algn="l"/>
                        </a:tabLst>
                      </a:pPr>
                      <a:r>
                        <a:rPr sz="700" b="0" spc="-10">
                          <a:latin typeface="Calibri Light"/>
                          <a:cs typeface="Calibri Light"/>
                        </a:rPr>
                        <a:t>Progress</a:t>
                      </a:r>
                      <a:r>
                        <a:rPr sz="700" b="0">
                          <a:latin typeface="Calibri Light"/>
                          <a:cs typeface="Calibri Light"/>
                        </a:rPr>
                        <a:t> </a:t>
                      </a:r>
                      <a:r>
                        <a:rPr sz="700" b="0" spc="-5">
                          <a:latin typeface="Calibri Light"/>
                          <a:cs typeface="Calibri Light"/>
                        </a:rPr>
                        <a:t>Monitoring</a:t>
                      </a:r>
                      <a:r>
                        <a:rPr sz="700" b="0" spc="10">
                          <a:latin typeface="Calibri Light"/>
                          <a:cs typeface="Calibri Light"/>
                        </a:rPr>
                        <a:t> </a:t>
                      </a:r>
                      <a:r>
                        <a:rPr sz="700" b="0" spc="-10">
                          <a:latin typeface="Calibri Light"/>
                          <a:cs typeface="Calibri Light"/>
                        </a:rPr>
                        <a:t>Data	</a:t>
                      </a:r>
                      <a:r>
                        <a:rPr lang="en-US" sz="700" b="0" spc="-10">
                          <a:latin typeface="Calibri Light"/>
                          <a:cs typeface="Calibri Light"/>
                        </a:rPr>
                        <a:t>  </a:t>
                      </a:r>
                      <a:r>
                        <a:rPr sz="700" b="0" spc="-5">
                          <a:latin typeface="Calibri Light"/>
                          <a:cs typeface="Calibri Light"/>
                        </a:rPr>
                        <a:t>Weekly</a:t>
                      </a:r>
                      <a:r>
                        <a:rPr lang="en-US" sz="700" b="0" spc="-5">
                          <a:latin typeface="Calibri Light"/>
                          <a:cs typeface="Calibri Light"/>
                        </a:rPr>
                        <a:t> </a:t>
                      </a:r>
                      <a:r>
                        <a:rPr sz="700" b="0" spc="-10">
                          <a:latin typeface="Calibri Light"/>
                          <a:cs typeface="Calibri Light"/>
                        </a:rPr>
                        <a:t>Assessments</a:t>
                      </a:r>
                      <a:endParaRPr sz="700">
                        <a:latin typeface="Calibri Light"/>
                        <a:cs typeface="Calibri Light"/>
                      </a:endParaRPr>
                    </a:p>
                    <a:p>
                      <a:pPr marL="17780" marR="848360">
                        <a:lnSpc>
                          <a:spcPct val="112900"/>
                        </a:lnSpc>
                      </a:pPr>
                      <a:r>
                        <a:rPr lang="en-US" sz="700" b="0" spc="-5">
                          <a:latin typeface="Calibri Light"/>
                          <a:cs typeface="Calibri Light"/>
                        </a:rPr>
                        <a:t>TTESS</a:t>
                      </a:r>
                      <a:r>
                        <a:rPr sz="700" b="0" spc="-5">
                          <a:latin typeface="Calibri Light"/>
                          <a:cs typeface="Calibri Light"/>
                        </a:rPr>
                        <a:t> </a:t>
                      </a:r>
                      <a:endParaRPr lang="en-US" sz="700" b="0" spc="-5">
                        <a:latin typeface="Calibri Light"/>
                        <a:cs typeface="Calibri Light"/>
                      </a:endParaRPr>
                    </a:p>
                    <a:p>
                      <a:pPr marL="17780" marR="848360">
                        <a:lnSpc>
                          <a:spcPct val="112900"/>
                        </a:lnSpc>
                      </a:pPr>
                      <a:r>
                        <a:rPr sz="700" b="0" spc="-5">
                          <a:latin typeface="Calibri Light"/>
                          <a:cs typeface="Calibri Light"/>
                        </a:rPr>
                        <a:t>Walkthroughs  </a:t>
                      </a:r>
                      <a:r>
                        <a:rPr sz="700" b="0" spc="-10">
                          <a:latin typeface="Calibri Light"/>
                          <a:cs typeface="Calibri Light"/>
                        </a:rPr>
                        <a:t>Student </a:t>
                      </a:r>
                      <a:r>
                        <a:rPr sz="700" b="0" spc="-5">
                          <a:latin typeface="Calibri Light"/>
                          <a:cs typeface="Calibri Light"/>
                        </a:rPr>
                        <a:t>Work</a:t>
                      </a:r>
                      <a:r>
                        <a:rPr sz="700" b="0" spc="-50">
                          <a:latin typeface="Calibri Light"/>
                          <a:cs typeface="Calibri Light"/>
                        </a:rPr>
                        <a:t> </a:t>
                      </a:r>
                      <a:r>
                        <a:rPr sz="700" b="0" spc="-5">
                          <a:latin typeface="Calibri Light"/>
                          <a:cs typeface="Calibri Light"/>
                        </a:rPr>
                        <a:t>Sample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-Closing </a:t>
                      </a:r>
                      <a:r>
                        <a:rPr sz="700" b="0" spc="-10">
                          <a:latin typeface="Calibri Light"/>
                          <a:cs typeface="Calibri Light"/>
                        </a:rPr>
                        <a:t>the </a:t>
                      </a:r>
                      <a:r>
                        <a:rPr sz="700" b="0" spc="-5" err="1">
                          <a:latin typeface="Calibri Light"/>
                          <a:cs typeface="Calibri Light"/>
                        </a:rPr>
                        <a:t>achivement</a:t>
                      </a:r>
                      <a:r>
                        <a:rPr sz="700" b="0" spc="-30">
                          <a:latin typeface="Calibri Light"/>
                          <a:cs typeface="Calibri Light"/>
                        </a:rPr>
                        <a: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a:t>
                      </a:r>
                      <a:r>
                        <a:rPr sz="700" b="0" spc="-10">
                          <a:latin typeface="Calibri Light"/>
                          <a:cs typeface="Calibri Light"/>
                        </a:rPr>
                        <a:t> TELPAS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523240">
                        <a:lnSpc>
                          <a:spcPct val="112900"/>
                        </a:lnSpc>
                      </a:pPr>
                      <a:r>
                        <a:rPr sz="700" b="0" spc="-5">
                          <a:latin typeface="Calibri Light"/>
                          <a:cs typeface="Calibri Light"/>
                        </a:rPr>
                        <a:t>BM1 &amp;</a:t>
                      </a:r>
                      <a:r>
                        <a:rPr sz="700" b="0" spc="-95">
                          <a:latin typeface="Calibri Light"/>
                          <a:cs typeface="Calibri Light"/>
                        </a:rPr>
                        <a:t> </a:t>
                      </a:r>
                      <a:r>
                        <a:rPr sz="700" b="0" spc="-5">
                          <a:latin typeface="Calibri Light"/>
                          <a:cs typeface="Calibri Light"/>
                        </a:rPr>
                        <a:t>2  STAAR  </a:t>
                      </a:r>
                      <a:r>
                        <a:rPr sz="700" b="0" spc="-10">
                          <a:latin typeface="Calibri Light"/>
                          <a:cs typeface="Calibri Light"/>
                        </a:rPr>
                        <a:t>TELPAS</a:t>
                      </a:r>
                      <a:endParaRPr sz="700">
                        <a:latin typeface="Calibri Light"/>
                        <a:cs typeface="Calibri Light"/>
                      </a:endParaRPr>
                    </a:p>
                    <a:p>
                      <a:pPr marL="17780" marR="327660">
                        <a:lnSpc>
                          <a:spcPct val="112900"/>
                        </a:lnSpc>
                      </a:pPr>
                      <a:r>
                        <a:rPr sz="700" b="0" spc="-5">
                          <a:latin typeface="Calibri Light"/>
                          <a:cs typeface="Calibri Light"/>
                        </a:rPr>
                        <a:t>Reading</a:t>
                      </a:r>
                      <a:r>
                        <a:rPr sz="700" b="0" spc="-70">
                          <a:latin typeface="Calibri Light"/>
                          <a:cs typeface="Calibri Light"/>
                        </a:rPr>
                        <a:t> </a:t>
                      </a:r>
                      <a:r>
                        <a:rPr sz="700" b="0" spc="-5">
                          <a:latin typeface="Calibri Light"/>
                          <a:cs typeface="Calibri Light"/>
                        </a:rPr>
                        <a:t>Lexile  measures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err="1">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a:t>
                      </a:r>
                      <a:r>
                        <a:rPr sz="700" b="0" spc="-5" err="1">
                          <a:latin typeface="Calibri Light"/>
                          <a:cs typeface="Calibri Light"/>
                        </a:rPr>
                        <a:t>Decison</a:t>
                      </a:r>
                      <a:r>
                        <a:rPr sz="700" b="0" spc="-5">
                          <a:latin typeface="Calibri Light"/>
                          <a:cs typeface="Calibri Light"/>
                        </a:rPr>
                        <a:t>-Making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648335" algn="l"/>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a:t>
                      </a:r>
                      <a:r>
                        <a:rPr sz="700" b="0" spc="-10">
                          <a:latin typeface="Calibri Light"/>
                          <a:cs typeface="Calibri Light"/>
                        </a:rPr>
                        <a:t> </a:t>
                      </a:r>
                      <a:r>
                        <a:rPr sz="700" b="0" spc="-5">
                          <a:latin typeface="Calibri Light"/>
                          <a:cs typeface="Calibri Light"/>
                        </a:rPr>
                        <a:t>(A)	Title </a:t>
                      </a:r>
                      <a:r>
                        <a:rPr sz="700" b="0" spc="-10">
                          <a:latin typeface="Calibri Light"/>
                          <a:cs typeface="Calibri Light"/>
                        </a:rPr>
                        <a:t>I,II,II State  Compensatory</a:t>
                      </a:r>
                      <a:r>
                        <a:rPr sz="700" b="0" spc="35">
                          <a:latin typeface="Calibri Light"/>
                          <a:cs typeface="Calibri Light"/>
                        </a:rPr>
                        <a:t> </a:t>
                      </a:r>
                      <a:r>
                        <a:rPr sz="700" b="0" spc="-5">
                          <a:latin typeface="Calibri Light"/>
                          <a:cs typeface="Calibri Light"/>
                        </a:rPr>
                        <a:t>Fund	</a:t>
                      </a:r>
                      <a:r>
                        <a:rPr sz="700" b="0" spc="-10">
                          <a:latin typeface="Calibri Light"/>
                          <a:cs typeface="Calibri Light"/>
                        </a:rPr>
                        <a:t>State </a:t>
                      </a:r>
                      <a:r>
                        <a:rPr sz="700" b="0" spc="-5">
                          <a:latin typeface="Calibri Light"/>
                          <a:cs typeface="Calibri Light"/>
                        </a:rPr>
                        <a:t>Bilingual  Funds Local</a:t>
                      </a:r>
                      <a:r>
                        <a:rPr sz="700" b="0" spc="-1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500">
                <a:tc>
                  <a:txBody>
                    <a:bodyPr/>
                    <a:lstStyle/>
                    <a:p>
                      <a:pPr marR="469900" algn="r">
                        <a:lnSpc>
                          <a:spcPct val="100000"/>
                        </a:lnSpc>
                        <a:spcBef>
                          <a:spcPts val="284"/>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61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396">
                <a:tc gridSpan="8">
                  <a:txBody>
                    <a:bodyPr/>
                    <a:lstStyle/>
                    <a:p>
                      <a:pPr marL="17780">
                        <a:lnSpc>
                          <a:spcPct val="100000"/>
                        </a:lnSpc>
                        <a:spcBef>
                          <a:spcPts val="5"/>
                        </a:spcBef>
                      </a:pPr>
                      <a:r>
                        <a:rPr sz="700" b="0" spc="-5">
                          <a:latin typeface="Calibri Light"/>
                          <a:cs typeface="Calibri Light"/>
                        </a:rPr>
                        <a:t>1. Meet with Grade Level once a week to </a:t>
                      </a:r>
                      <a:r>
                        <a:rPr sz="700" b="0" spc="-10">
                          <a:latin typeface="Calibri Light"/>
                          <a:cs typeface="Calibri Light"/>
                        </a:rPr>
                        <a:t>discuss </a:t>
                      </a:r>
                      <a:r>
                        <a:rPr sz="700" b="0" spc="-5">
                          <a:latin typeface="Calibri Light"/>
                          <a:cs typeface="Calibri Light"/>
                        </a:rPr>
                        <a:t>progress monitoring.</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402">
                <a:tc gridSpan="8">
                  <a:txBody>
                    <a:bodyPr/>
                    <a:lstStyle/>
                    <a:p>
                      <a:pPr marL="17780">
                        <a:lnSpc>
                          <a:spcPts val="810"/>
                        </a:lnSpc>
                      </a:pPr>
                      <a:r>
                        <a:rPr sz="700" b="0" spc="-5">
                          <a:latin typeface="Calibri Light"/>
                          <a:cs typeface="Calibri Light"/>
                        </a:rPr>
                        <a:t>2. </a:t>
                      </a:r>
                      <a:r>
                        <a:rPr sz="700" b="0" spc="-10">
                          <a:latin typeface="Calibri Light"/>
                          <a:cs typeface="Calibri Light"/>
                        </a:rPr>
                        <a:t>Use ongoing </a:t>
                      </a:r>
                      <a:r>
                        <a:rPr sz="700" b="0" spc="-5">
                          <a:latin typeface="Calibri Light"/>
                          <a:cs typeface="Calibri Light"/>
                        </a:rPr>
                        <a:t>district created formative </a:t>
                      </a:r>
                      <a:r>
                        <a:rPr sz="700" b="0" spc="-10">
                          <a:latin typeface="Calibri Light"/>
                          <a:cs typeface="Calibri Light"/>
                        </a:rPr>
                        <a:t>assessments </a:t>
                      </a:r>
                      <a:r>
                        <a:rPr sz="700" b="0" spc="-5">
                          <a:latin typeface="Calibri Light"/>
                          <a:cs typeface="Calibri Light"/>
                        </a:rPr>
                        <a:t>to track</a:t>
                      </a:r>
                      <a:r>
                        <a:rPr sz="700" b="0" spc="15">
                          <a:latin typeface="Calibri Light"/>
                          <a:cs typeface="Calibri Light"/>
                        </a:rPr>
                        <a:t> </a:t>
                      </a:r>
                      <a:r>
                        <a:rPr sz="700" b="0" spc="-10">
                          <a:latin typeface="Calibri Light"/>
                          <a:cs typeface="Calibri Light"/>
                        </a:rPr>
                        <a:t>data.</a:t>
                      </a:r>
                      <a:endParaRPr sz="700">
                        <a:latin typeface="Calibri Light"/>
                        <a:cs typeface="Calibri Light"/>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89">
                <a:tc gridSpan="8">
                  <a:txBody>
                    <a:bodyPr/>
                    <a:lstStyle/>
                    <a:p>
                      <a:pPr marL="17780">
                        <a:lnSpc>
                          <a:spcPct val="100000"/>
                        </a:lnSpc>
                        <a:spcBef>
                          <a:spcPts val="5"/>
                        </a:spcBef>
                      </a:pPr>
                      <a:r>
                        <a:rPr sz="700" b="0" spc="-10">
                          <a:latin typeface="Calibri Light"/>
                          <a:cs typeface="Calibri Light"/>
                        </a:rPr>
                        <a:t>3.Use data </a:t>
                      </a:r>
                      <a:r>
                        <a:rPr sz="700" b="0" spc="-5">
                          <a:latin typeface="Calibri Light"/>
                          <a:cs typeface="Calibri Light"/>
                        </a:rPr>
                        <a:t>to drive instructional </a:t>
                      </a:r>
                      <a:r>
                        <a:rPr sz="700" b="0" spc="-5" err="1">
                          <a:latin typeface="Calibri Light"/>
                          <a:cs typeface="Calibri Light"/>
                        </a:rPr>
                        <a:t>decsions</a:t>
                      </a:r>
                      <a:r>
                        <a:rPr sz="700" b="0" spc="-5">
                          <a:latin typeface="Calibri Light"/>
                          <a:cs typeface="Calibri Light"/>
                        </a:rPr>
                        <a:t> </a:t>
                      </a:r>
                      <a:r>
                        <a:rPr sz="700" b="0" spc="-10">
                          <a:latin typeface="Calibri Light"/>
                          <a:cs typeface="Calibri Light"/>
                        </a:rPr>
                        <a:t>and </a:t>
                      </a:r>
                      <a:r>
                        <a:rPr sz="700" b="0" spc="-5">
                          <a:latin typeface="Calibri Light"/>
                          <a:cs typeface="Calibri Light"/>
                        </a:rPr>
                        <a:t>provide interventions related to </a:t>
                      </a:r>
                      <a:r>
                        <a:rPr sz="700" b="0" spc="-10">
                          <a:latin typeface="Calibri Light"/>
                          <a:cs typeface="Calibri Light"/>
                        </a:rPr>
                        <a:t>students needs. </a:t>
                      </a:r>
                      <a:r>
                        <a:rPr sz="700" b="0" spc="-5">
                          <a:latin typeface="Calibri Light"/>
                          <a:cs typeface="Calibri Light"/>
                        </a:rPr>
                        <a:t>Provide opportunities for small group</a:t>
                      </a:r>
                      <a:r>
                        <a:rPr sz="700" b="0" spc="25">
                          <a:latin typeface="Calibri Light"/>
                          <a:cs typeface="Calibri Light"/>
                        </a:rPr>
                        <a:t> </a:t>
                      </a:r>
                      <a:r>
                        <a:rPr sz="700" b="0" spc="-5">
                          <a:latin typeface="Calibri Light"/>
                          <a:cs typeface="Calibri Light"/>
                        </a:rPr>
                        <a:t>instruction.</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6">
                <a:tc gridSpan="8">
                  <a:txBody>
                    <a:bodyPr/>
                    <a:lstStyle/>
                    <a:p>
                      <a:pPr marL="17780">
                        <a:lnSpc>
                          <a:spcPct val="100000"/>
                        </a:lnSpc>
                        <a:spcBef>
                          <a:spcPts val="5"/>
                        </a:spcBef>
                      </a:pPr>
                      <a:r>
                        <a:rPr sz="700" b="0" spc="-5">
                          <a:latin typeface="Calibri Light"/>
                          <a:cs typeface="Calibri Light"/>
                        </a:rPr>
                        <a:t>4. Provide </a:t>
                      </a:r>
                      <a:r>
                        <a:rPr sz="700" b="0" spc="-5" err="1">
                          <a:latin typeface="Calibri Light"/>
                          <a:cs typeface="Calibri Light"/>
                        </a:rPr>
                        <a:t>di</a:t>
                      </a:r>
                      <a:r>
                        <a:rPr lang="en-US" sz="700" b="0" spc="-5" err="1">
                          <a:latin typeface="Calibri Light"/>
                          <a:cs typeface="Calibri Light"/>
                        </a:rPr>
                        <a:t>ifferentiated</a:t>
                      </a:r>
                      <a:r>
                        <a:rPr sz="700" b="0" spc="-5">
                          <a:latin typeface="Calibri Light"/>
                          <a:cs typeface="Calibri Light"/>
                        </a:rPr>
                        <a:t> instruction, </a:t>
                      </a:r>
                      <a:r>
                        <a:rPr sz="700" b="0" spc="-10">
                          <a:latin typeface="Calibri Light"/>
                          <a:cs typeface="Calibri Light"/>
                        </a:rPr>
                        <a:t>accommodations, and </a:t>
                      </a:r>
                      <a:r>
                        <a:rPr sz="700" b="0" spc="-5">
                          <a:latin typeface="Calibri Light"/>
                          <a:cs typeface="Calibri Light"/>
                        </a:rPr>
                        <a:t>intervention plans </a:t>
                      </a:r>
                      <a:r>
                        <a:rPr sz="700" b="0" spc="-10">
                          <a:latin typeface="Calibri Light"/>
                          <a:cs typeface="Calibri Light"/>
                        </a:rPr>
                        <a:t>based </a:t>
                      </a:r>
                      <a:r>
                        <a:rPr sz="700" b="0" spc="-5">
                          <a:latin typeface="Calibri Light"/>
                          <a:cs typeface="Calibri Light"/>
                        </a:rPr>
                        <a:t>on </a:t>
                      </a:r>
                      <a:r>
                        <a:rPr sz="700" b="0" spc="-10">
                          <a:latin typeface="Calibri Light"/>
                          <a:cs typeface="Calibri Light"/>
                        </a:rPr>
                        <a:t>students</a:t>
                      </a:r>
                      <a:r>
                        <a:rPr sz="700" b="0" spc="5">
                          <a:latin typeface="Calibri Light"/>
                          <a:cs typeface="Calibri Light"/>
                        </a:rPr>
                        <a:t> </a:t>
                      </a:r>
                      <a:r>
                        <a:rPr sz="700" b="0" spc="-10">
                          <a:latin typeface="Calibri Light"/>
                          <a:cs typeface="Calibri Light"/>
                        </a:rPr>
                        <a:t>IEPs.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890">
                <a:tc>
                  <a:txBody>
                    <a:bodyPr/>
                    <a:lstStyle/>
                    <a:p>
                      <a:pPr marL="17780" algn="just">
                        <a:lnSpc>
                          <a:spcPct val="100000"/>
                        </a:lnSpc>
                        <a:spcBef>
                          <a:spcPts val="5"/>
                        </a:spcBef>
                      </a:pPr>
                      <a:r>
                        <a:rPr sz="700" b="0" spc="-5">
                          <a:latin typeface="Calibri Light"/>
                          <a:cs typeface="Calibri Light"/>
                        </a:rPr>
                        <a:t>Implement action plans to </a:t>
                      </a:r>
                      <a:r>
                        <a:rPr sz="700" b="0" spc="-10">
                          <a:latin typeface="Calibri Light"/>
                          <a:cs typeface="Calibri Light"/>
                        </a:rPr>
                        <a:t>ensure</a:t>
                      </a:r>
                      <a:r>
                        <a:rPr sz="700" b="0" spc="-35">
                          <a:latin typeface="Calibri Light"/>
                          <a:cs typeface="Calibri Light"/>
                        </a:rPr>
                        <a:t> </a:t>
                      </a:r>
                      <a:r>
                        <a:rPr sz="700" b="0" spc="-5">
                          <a:latin typeface="Calibri Light"/>
                          <a:cs typeface="Calibri Light"/>
                        </a:rPr>
                        <a:t>(all</a:t>
                      </a:r>
                      <a:endParaRPr sz="700">
                        <a:latin typeface="Calibri Light"/>
                        <a:cs typeface="Calibri Light"/>
                      </a:endParaRPr>
                    </a:p>
                    <a:p>
                      <a:pPr marL="17780" marR="18415" algn="just">
                        <a:lnSpc>
                          <a:spcPct val="112900"/>
                        </a:lnSpc>
                      </a:pPr>
                      <a:r>
                        <a:rPr sz="700" b="0" spc="-10">
                          <a:latin typeface="Calibri Light"/>
                          <a:cs typeface="Calibri Light"/>
                        </a:rPr>
                        <a:t>subgroup) students </a:t>
                      </a:r>
                      <a:r>
                        <a:rPr sz="700" b="0" spc="-5">
                          <a:latin typeface="Calibri Light"/>
                          <a:cs typeface="Calibri Light"/>
                        </a:rPr>
                        <a:t>meet Reading </a:t>
                      </a:r>
                      <a:r>
                        <a:rPr sz="700" b="0" spc="-10">
                          <a:latin typeface="Calibri Light"/>
                          <a:cs typeface="Calibri Light"/>
                        </a:rPr>
                        <a:t>and  </a:t>
                      </a:r>
                      <a:r>
                        <a:rPr sz="700" b="0" spc="-5">
                          <a:latin typeface="Calibri Light"/>
                          <a:cs typeface="Calibri Light"/>
                        </a:rPr>
                        <a:t>Math </a:t>
                      </a:r>
                      <a:r>
                        <a:rPr lang="en-US" sz="700" b="0" spc="-5">
                          <a:latin typeface="Calibri Light"/>
                          <a:cs typeface="Calibri Light"/>
                        </a:rPr>
                        <a:t>"</a:t>
                      </a:r>
                      <a:r>
                        <a:rPr sz="700" b="0" spc="-5">
                          <a:latin typeface="Calibri Light"/>
                          <a:cs typeface="Calibri Light"/>
                        </a:rPr>
                        <a:t>Meets</a:t>
                      </a:r>
                      <a:r>
                        <a:rPr lang="en-US" sz="700" b="0" spc="-5">
                          <a:latin typeface="Calibri Light"/>
                          <a:cs typeface="Calibri Light"/>
                        </a:rPr>
                        <a:t>"</a:t>
                      </a:r>
                      <a:r>
                        <a:rPr sz="700" b="0" spc="-5">
                          <a:latin typeface="Calibri Light"/>
                          <a:cs typeface="Calibri Light"/>
                        </a:rPr>
                        <a:t> </a:t>
                      </a:r>
                      <a:r>
                        <a:rPr sz="700" b="0" spc="-10">
                          <a:latin typeface="Calibri Light"/>
                          <a:cs typeface="Calibri Light"/>
                        </a:rPr>
                        <a:t>Standards </a:t>
                      </a:r>
                      <a:r>
                        <a:rPr sz="700" b="0" spc="-5">
                          <a:latin typeface="Calibri Light"/>
                          <a:cs typeface="Calibri Light"/>
                        </a:rPr>
                        <a:t>on district local  </a:t>
                      </a:r>
                      <a:r>
                        <a:rPr sz="700" b="0" spc="-10">
                          <a:latin typeface="Calibri Light"/>
                          <a:cs typeface="Calibri Light"/>
                        </a:rPr>
                        <a:t>assessments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lang="en-US" sz="700" b="0" spc="-5">
                          <a:latin typeface="Calibri Light"/>
                          <a:cs typeface="Calibri Light"/>
                        </a:rPr>
                        <a:t>Monitoring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96875">
                        <a:lnSpc>
                          <a:spcPct val="112900"/>
                        </a:lnSpc>
                      </a:pPr>
                      <a:r>
                        <a:rPr sz="700" b="0" spc="-5">
                          <a:latin typeface="Calibri Light"/>
                          <a:cs typeface="Calibri Light"/>
                        </a:rPr>
                        <a:t>STAAR Release</a:t>
                      </a:r>
                      <a:r>
                        <a:rPr sz="700" b="0" spc="-60">
                          <a:latin typeface="Calibri Light"/>
                          <a:cs typeface="Calibri Light"/>
                        </a:rPr>
                        <a:t> </a:t>
                      </a:r>
                      <a:r>
                        <a:rPr sz="700" b="0" spc="-10">
                          <a:latin typeface="Calibri Light"/>
                          <a:cs typeface="Calibri Light"/>
                        </a:rPr>
                        <a:t>Data </a:t>
                      </a:r>
                      <a:endParaRPr lang="en-US" sz="700" b="0" spc="-5">
                        <a:latin typeface="Calibri Light"/>
                        <a:cs typeface="Calibri Light"/>
                      </a:endParaRPr>
                    </a:p>
                    <a:p>
                      <a:pPr marL="17780" marR="396875" lvl="0">
                        <a:lnSpc>
                          <a:spcPct val="112900"/>
                        </a:lnSpc>
                        <a:buNone/>
                      </a:pPr>
                      <a:r>
                        <a:rPr lang="en-US" sz="700" b="0" spc="-10">
                          <a:latin typeface="Calibri Light"/>
                          <a:cs typeface="Calibri Light"/>
                        </a:rPr>
                        <a:t> </a:t>
                      </a:r>
                      <a:r>
                        <a:rPr sz="700" b="0" spc="-10">
                          <a:latin typeface="Calibri Light"/>
                          <a:cs typeface="Calibri Light"/>
                        </a:rPr>
                        <a:t>IStation </a:t>
                      </a:r>
                      <a:r>
                        <a:rPr sz="700" b="0" spc="-5">
                          <a:latin typeface="Calibri Light"/>
                          <a:cs typeface="Calibri Light"/>
                        </a:rPr>
                        <a:t>Reading </a:t>
                      </a:r>
                      <a:endParaRPr lang="en-US" sz="700" b="0" spc="-5">
                        <a:latin typeface="Calibri Light"/>
                        <a:cs typeface="Calibri Light"/>
                      </a:endParaRPr>
                    </a:p>
                    <a:p>
                      <a:pPr marL="17780" marR="396875" lvl="0">
                        <a:lnSpc>
                          <a:spcPct val="112900"/>
                        </a:lnSpc>
                        <a:buNone/>
                      </a:pPr>
                      <a:r>
                        <a:rPr lang="en-US" sz="700" b="0" spc="-5">
                          <a:latin typeface="Calibri Light"/>
                          <a:cs typeface="Calibri Light"/>
                        </a:rPr>
                        <a:t> </a:t>
                      </a:r>
                      <a:r>
                        <a:rPr sz="700" b="0" spc="-5">
                          <a:latin typeface="Calibri Light"/>
                          <a:cs typeface="Calibri Light"/>
                        </a:rPr>
                        <a:t>Imagine Math</a:t>
                      </a:r>
                      <a:endParaRPr lang="en-US" sz="700" b="0" spc="-5">
                        <a:latin typeface="Calibri Light"/>
                        <a:cs typeface="Calibri Light"/>
                      </a:endParaRPr>
                    </a:p>
                    <a:p>
                      <a:pPr marL="17780" marR="396875">
                        <a:lnSpc>
                          <a:spcPct val="112900"/>
                        </a:lnSpc>
                      </a:pPr>
                      <a:r>
                        <a:rPr lang="en-US" sz="700" b="0" spc="-5">
                          <a:latin typeface="Calibri Light"/>
                          <a:cs typeface="Calibri Light"/>
                        </a:rPr>
                        <a:t>Education Galaxy/ Progress Learning</a:t>
                      </a:r>
                      <a:r>
                        <a:rPr sz="700" b="0" spc="-5">
                          <a:latin typeface="Calibri Light"/>
                          <a:cs typeface="Calibri Light"/>
                        </a:rPr>
                        <a:t>  </a:t>
                      </a:r>
                      <a:endParaRPr lang="en-US" sz="700" b="0" spc="-5">
                        <a:latin typeface="Calibri Light"/>
                        <a:cs typeface="Calibri Light"/>
                      </a:endParaRPr>
                    </a:p>
                    <a:p>
                      <a:pPr marL="17780" marR="396875">
                        <a:lnSpc>
                          <a:spcPct val="112900"/>
                        </a:lnSpc>
                      </a:pPr>
                      <a:r>
                        <a:rPr lang="en-US" sz="700" b="0" spc="-5">
                          <a:latin typeface="Calibri Light"/>
                          <a:cs typeface="Calibri Light"/>
                        </a:rPr>
                        <a:t>Lexia</a:t>
                      </a:r>
                    </a:p>
                    <a:p>
                      <a:pPr marL="17780" marR="396875">
                        <a:lnSpc>
                          <a:spcPct val="112900"/>
                        </a:lnSpc>
                      </a:pPr>
                      <a:r>
                        <a:rPr lang="en-US" sz="700" b="0" spc="-5">
                          <a:latin typeface="Calibri Light"/>
                          <a:cs typeface="Calibri Light"/>
                        </a:rPr>
                        <a:t>STAR</a:t>
                      </a:r>
                      <a:endParaRPr sz="700">
                        <a:latin typeface="Calibri Light"/>
                        <a:cs typeface="Calibri Light"/>
                      </a:endParaRPr>
                    </a:p>
                    <a:p>
                      <a:pPr marL="17780">
                        <a:lnSpc>
                          <a:spcPct val="100000"/>
                        </a:lnSpc>
                        <a:spcBef>
                          <a:spcPts val="110"/>
                        </a:spcBef>
                      </a:pPr>
                      <a:r>
                        <a:rPr sz="700" b="0" spc="-5">
                          <a:latin typeface="Calibri Light"/>
                          <a:cs typeface="Calibri Light"/>
                        </a:rPr>
                        <a:t>District</a:t>
                      </a:r>
                      <a:r>
                        <a:rPr sz="700" b="0" spc="-10">
                          <a:latin typeface="Calibri Light"/>
                          <a:cs typeface="Calibri Light"/>
                        </a:rPr>
                        <a:t> </a:t>
                      </a:r>
                      <a:r>
                        <a:rPr sz="700" b="0" spc="-5">
                          <a:latin typeface="Calibri Light"/>
                          <a:cs typeface="Calibri Light"/>
                        </a:rPr>
                        <a:t>Curriculum</a:t>
                      </a:r>
                      <a:endParaRPr lang="en-US" sz="700" b="0" spc="-5">
                        <a:latin typeface="Calibri Light"/>
                        <a:cs typeface="Calibri Light"/>
                      </a:endParaRPr>
                    </a:p>
                    <a:p>
                      <a:pPr marL="17780" marR="0" lvl="0" indent="0" defTabSz="914400" eaLnBrk="1" fontAlgn="auto" latinLnBrk="0" hangingPunct="1">
                        <a:lnSpc>
                          <a:spcPct val="100000"/>
                        </a:lnSpc>
                        <a:spcBef>
                          <a:spcPts val="110"/>
                        </a:spcBef>
                        <a:spcAft>
                          <a:spcPts val="0"/>
                        </a:spcAft>
                        <a:buClrTx/>
                        <a:buSzTx/>
                        <a:buFontTx/>
                        <a:buNone/>
                        <a:tabLst/>
                        <a:defRPr/>
                      </a:pPr>
                      <a:r>
                        <a:rPr lang="en-US" sz="700" b="0" spc="-5">
                          <a:latin typeface="Calibri Light"/>
                          <a:cs typeface="Calibri Light"/>
                        </a:rPr>
                        <a:t>60/30 Instructional Framework</a:t>
                      </a:r>
                      <a:endParaRPr lang="en-US" sz="700">
                        <a:latin typeface="Calibri Light"/>
                        <a:cs typeface="Calibri Light"/>
                      </a:endParaRPr>
                    </a:p>
                    <a:p>
                      <a:pPr marL="17780">
                        <a:lnSpc>
                          <a:spcPct val="100000"/>
                        </a:lnSpc>
                        <a:spcBef>
                          <a:spcPts val="110"/>
                        </a:spcBef>
                      </a:pP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just">
                        <a:lnSpc>
                          <a:spcPct val="100000"/>
                        </a:lnSpc>
                        <a:spcBef>
                          <a:spcPts val="5"/>
                        </a:spcBef>
                      </a:pPr>
                      <a:r>
                        <a:rPr sz="700" b="0" spc="-10">
                          <a:latin typeface="Calibri Light"/>
                          <a:cs typeface="Calibri Light"/>
                        </a:rPr>
                        <a:t>Classroom </a:t>
                      </a:r>
                      <a:r>
                        <a:rPr sz="700" b="0" spc="-5">
                          <a:latin typeface="Calibri Light"/>
                          <a:cs typeface="Calibri Light"/>
                        </a:rPr>
                        <a:t>Tracking Chart</a:t>
                      </a:r>
                      <a:endParaRPr sz="700">
                        <a:latin typeface="Calibri Light"/>
                        <a:cs typeface="Calibri Light"/>
                      </a:endParaRPr>
                    </a:p>
                    <a:p>
                      <a:pPr marL="17780" marR="15875" algn="just">
                        <a:lnSpc>
                          <a:spcPct val="112900"/>
                        </a:lnSpc>
                        <a:tabLst>
                          <a:tab pos="1358900" algn="l"/>
                        </a:tabLst>
                      </a:pPr>
                      <a:r>
                        <a:rPr sz="700" b="0" spc="-10">
                          <a:latin typeface="Calibri Light"/>
                          <a:cs typeface="Calibri Light"/>
                        </a:rPr>
                        <a:t>P</a:t>
                      </a:r>
                      <a:r>
                        <a:rPr sz="700" b="0">
                          <a:latin typeface="Calibri Light"/>
                          <a:cs typeface="Calibri Light"/>
                        </a:rPr>
                        <a:t>r</a:t>
                      </a:r>
                      <a:r>
                        <a:rPr sz="700" b="0" spc="-5">
                          <a:latin typeface="Calibri Light"/>
                          <a:cs typeface="Calibri Light"/>
                        </a:rPr>
                        <a:t>og</a:t>
                      </a:r>
                      <a:r>
                        <a:rPr sz="700" b="0">
                          <a:latin typeface="Calibri Light"/>
                          <a:cs typeface="Calibri Light"/>
                        </a:rPr>
                        <a:t>re</a:t>
                      </a:r>
                      <a:r>
                        <a:rPr sz="700" b="0" spc="-10">
                          <a:latin typeface="Calibri Light"/>
                          <a:cs typeface="Calibri Light"/>
                        </a:rPr>
                        <a:t>s</a:t>
                      </a:r>
                      <a:r>
                        <a:rPr sz="700" b="0">
                          <a:latin typeface="Calibri Light"/>
                          <a:cs typeface="Calibri Light"/>
                        </a:rPr>
                        <a:t>s</a:t>
                      </a:r>
                      <a:r>
                        <a:rPr sz="700" b="0" spc="-10">
                          <a:latin typeface="Calibri Light"/>
                          <a:cs typeface="Calibri Light"/>
                        </a:rPr>
                        <a:t> </a:t>
                      </a:r>
                      <a:r>
                        <a:rPr sz="700" b="0">
                          <a:latin typeface="Calibri Light"/>
                          <a:cs typeface="Calibri Light"/>
                        </a:rPr>
                        <a:t>M</a:t>
                      </a:r>
                      <a:r>
                        <a:rPr sz="700" b="0" spc="-5">
                          <a:latin typeface="Calibri Light"/>
                          <a:cs typeface="Calibri Light"/>
                        </a:rPr>
                        <a:t>on</a:t>
                      </a:r>
                      <a:r>
                        <a:rPr sz="700" b="0">
                          <a:latin typeface="Calibri Light"/>
                          <a:cs typeface="Calibri Light"/>
                        </a:rPr>
                        <a:t>i</a:t>
                      </a:r>
                      <a:r>
                        <a:rPr sz="700" b="0" spc="-5">
                          <a:latin typeface="Calibri Light"/>
                          <a:cs typeface="Calibri Light"/>
                        </a:rPr>
                        <a:t>to</a:t>
                      </a:r>
                      <a:r>
                        <a:rPr sz="700" b="0">
                          <a:latin typeface="Calibri Light"/>
                          <a:cs typeface="Calibri Light"/>
                        </a:rPr>
                        <a:t>ri</a:t>
                      </a:r>
                      <a:r>
                        <a:rPr sz="700" b="0" spc="-5">
                          <a:latin typeface="Calibri Light"/>
                          <a:cs typeface="Calibri Light"/>
                        </a:rPr>
                        <a:t>n</a:t>
                      </a:r>
                      <a:r>
                        <a:rPr sz="700" b="0">
                          <a:latin typeface="Calibri Light"/>
                          <a:cs typeface="Calibri Light"/>
                        </a:rPr>
                        <a:t>g</a:t>
                      </a:r>
                      <a:r>
                        <a:rPr sz="700" b="0" spc="-5">
                          <a:latin typeface="Calibri Light"/>
                          <a:cs typeface="Calibri Light"/>
                        </a:rPr>
                        <a:t> Dat</a:t>
                      </a:r>
                      <a:r>
                        <a:rPr sz="700" b="0">
                          <a:latin typeface="Calibri Light"/>
                          <a:cs typeface="Calibri Light"/>
                        </a:rPr>
                        <a:t>a</a:t>
                      </a:r>
                      <a:endParaRPr lang="en-US" sz="700" b="0">
                        <a:latin typeface="Calibri Light"/>
                        <a:cs typeface="Calibri Light"/>
                      </a:endParaRPr>
                    </a:p>
                    <a:p>
                      <a:pPr marL="17780" marR="15875" algn="just">
                        <a:lnSpc>
                          <a:spcPct val="112900"/>
                        </a:lnSpc>
                        <a:tabLst>
                          <a:tab pos="1358900" algn="l"/>
                        </a:tabLst>
                      </a:pPr>
                      <a:r>
                        <a:rPr sz="700" b="0" spc="-5">
                          <a:latin typeface="Calibri Light"/>
                          <a:cs typeface="Calibri Light"/>
                        </a:rPr>
                        <a:t>W</a:t>
                      </a:r>
                      <a:r>
                        <a:rPr sz="700" b="0">
                          <a:latin typeface="Calibri Light"/>
                          <a:cs typeface="Calibri Light"/>
                        </a:rPr>
                        <a:t>ee</a:t>
                      </a:r>
                      <a:r>
                        <a:rPr sz="700" b="0" spc="5">
                          <a:latin typeface="Calibri Light"/>
                          <a:cs typeface="Calibri Light"/>
                        </a:rPr>
                        <a:t>k</a:t>
                      </a:r>
                      <a:r>
                        <a:rPr sz="700" b="0">
                          <a:latin typeface="Calibri Light"/>
                          <a:cs typeface="Calibri Light"/>
                        </a:rPr>
                        <a:t>ly  </a:t>
                      </a:r>
                      <a:r>
                        <a:rPr sz="700" b="0" spc="-10">
                          <a:latin typeface="Calibri Light"/>
                          <a:cs typeface="Calibri Light"/>
                        </a:rPr>
                        <a:t>Assessments</a:t>
                      </a:r>
                      <a:endParaRPr lang="en-US" sz="700" b="0" spc="-10">
                        <a:latin typeface="Calibri Light"/>
                        <a:cs typeface="Calibri Light"/>
                      </a:endParaRPr>
                    </a:p>
                    <a:p>
                      <a:pPr marL="17780" marR="15875" algn="just">
                        <a:lnSpc>
                          <a:spcPct val="112900"/>
                        </a:lnSpc>
                        <a:tabLst>
                          <a:tab pos="1358900" algn="l"/>
                        </a:tabLst>
                      </a:pPr>
                      <a:r>
                        <a:rPr lang="en-US" sz="700" b="0" spc="-10">
                          <a:latin typeface="Calibri Light"/>
                          <a:cs typeface="Calibri Light"/>
                        </a:rPr>
                        <a:t>Professional Development Attendance for Accountability Updates</a:t>
                      </a:r>
                      <a:endParaRPr sz="700">
                        <a:latin typeface="Calibri Light"/>
                        <a:cs typeface="Calibri Light"/>
                      </a:endParaRPr>
                    </a:p>
                    <a:p>
                      <a:pPr marL="17780" marR="848360" algn="just">
                        <a:lnSpc>
                          <a:spcPct val="112900"/>
                        </a:lnSpc>
                      </a:pPr>
                      <a:r>
                        <a:rPr lang="en-US" sz="700" b="0" spc="-5">
                          <a:latin typeface="Calibri Light"/>
                          <a:cs typeface="Calibri Light"/>
                        </a:rPr>
                        <a:t>TTESS</a:t>
                      </a:r>
                      <a:r>
                        <a:rPr sz="700" b="0" spc="-5">
                          <a:latin typeface="Calibri Light"/>
                          <a:cs typeface="Calibri Light"/>
                        </a:rPr>
                        <a:t> </a:t>
                      </a:r>
                      <a:endParaRPr lang="en-US" sz="700" b="0" spc="-5">
                        <a:latin typeface="Calibri Light"/>
                        <a:cs typeface="Calibri Light"/>
                      </a:endParaRPr>
                    </a:p>
                    <a:p>
                      <a:pPr marL="17780" marR="848360" algn="just">
                        <a:lnSpc>
                          <a:spcPct val="112900"/>
                        </a:lnSpc>
                      </a:pPr>
                      <a:r>
                        <a:rPr sz="700" b="0" spc="-5">
                          <a:latin typeface="Calibri Light"/>
                          <a:cs typeface="Calibri Light"/>
                        </a:rPr>
                        <a:t>Walkthroughs  </a:t>
                      </a:r>
                      <a:r>
                        <a:rPr sz="700" b="0" spc="-10">
                          <a:latin typeface="Calibri Light"/>
                          <a:cs typeface="Calibri Light"/>
                        </a:rPr>
                        <a:t>Student </a:t>
                      </a:r>
                      <a:r>
                        <a:rPr sz="700" b="0" spc="-5">
                          <a:latin typeface="Calibri Light"/>
                          <a:cs typeface="Calibri Light"/>
                        </a:rPr>
                        <a:t>Work</a:t>
                      </a:r>
                      <a:r>
                        <a:rPr sz="700" b="0" spc="-50">
                          <a:latin typeface="Calibri Light"/>
                          <a:cs typeface="Calibri Light"/>
                        </a:rPr>
                        <a:t> </a:t>
                      </a:r>
                      <a:r>
                        <a:rPr sz="700" b="0" spc="-5">
                          <a:latin typeface="Calibri Light"/>
                          <a:cs typeface="Calibri Light"/>
                        </a:rPr>
                        <a:t>Sample  </a:t>
                      </a:r>
                      <a:r>
                        <a:rPr sz="700" b="0" spc="-10">
                          <a:latin typeface="Calibri Light"/>
                          <a:cs typeface="Calibri Light"/>
                        </a:rPr>
                        <a:t>Lesson Plans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Closing the </a:t>
                      </a:r>
                      <a:r>
                        <a:rPr sz="700" b="0" spc="-5" err="1">
                          <a:latin typeface="Calibri Light"/>
                          <a:cs typeface="Calibri Light"/>
                        </a:rPr>
                        <a:t>achivement</a:t>
                      </a:r>
                      <a:r>
                        <a:rPr sz="700" b="0">
                          <a:latin typeface="Calibri Light"/>
                          <a:cs typeface="Calibri Light"/>
                        </a:rPr>
                        <a: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 </a:t>
                      </a:r>
                      <a:r>
                        <a:rPr sz="700" b="0" spc="-10">
                          <a:latin typeface="Calibri Light"/>
                          <a:cs typeface="Calibri Light"/>
                        </a:rPr>
                        <a:t>TELPAS</a:t>
                      </a:r>
                      <a:r>
                        <a:rPr sz="700" b="0">
                          <a:latin typeface="Calibri Light"/>
                          <a:cs typeface="Calibri Light"/>
                        </a:rPr>
                        <a:t> </a:t>
                      </a:r>
                      <a:r>
                        <a:rPr sz="700" b="0" spc="-5">
                          <a:latin typeface="Calibri Light"/>
                          <a:cs typeface="Calibri Light"/>
                        </a:rPr>
                        <a:t>-</a:t>
                      </a:r>
                      <a:endParaRPr sz="700">
                        <a:latin typeface="Calibri Light"/>
                        <a:cs typeface="Calibri Light"/>
                      </a:endParaRPr>
                    </a:p>
                    <a:p>
                      <a:pPr marL="17780">
                        <a:lnSpc>
                          <a:spcPct val="100000"/>
                        </a:lnSpc>
                        <a:spcBef>
                          <a:spcPts val="110"/>
                        </a:spcBef>
                      </a:pPr>
                      <a:r>
                        <a:rPr sz="700" b="0" spc="-5">
                          <a:latin typeface="Calibri Light"/>
                          <a:cs typeface="Calibri Light"/>
                        </a:rPr>
                        <a:t>Domain I &amp;</a:t>
                      </a:r>
                      <a:r>
                        <a:rPr sz="700" b="0" spc="-15">
                          <a:latin typeface="Calibri Light"/>
                          <a:cs typeface="Calibri Light"/>
                        </a:rPr>
                        <a:t> </a:t>
                      </a:r>
                      <a:r>
                        <a:rPr sz="700" b="0" spc="-10">
                          <a:latin typeface="Calibri Light"/>
                          <a:cs typeface="Calibri Light"/>
                        </a:rPr>
                        <a:t>II</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523240">
                        <a:lnSpc>
                          <a:spcPct val="112900"/>
                        </a:lnSpc>
                      </a:pPr>
                      <a:r>
                        <a:rPr sz="700" b="0" spc="-5">
                          <a:latin typeface="Calibri Light"/>
                          <a:cs typeface="Calibri Light"/>
                        </a:rPr>
                        <a:t>BM1 &amp;</a:t>
                      </a:r>
                      <a:r>
                        <a:rPr sz="700" b="0" spc="-95">
                          <a:latin typeface="Calibri Light"/>
                          <a:cs typeface="Calibri Light"/>
                        </a:rPr>
                        <a:t> </a:t>
                      </a:r>
                      <a:r>
                        <a:rPr sz="700" b="0" spc="-5">
                          <a:latin typeface="Calibri Light"/>
                          <a:cs typeface="Calibri Light"/>
                        </a:rPr>
                        <a:t>2  STAAR  </a:t>
                      </a:r>
                      <a:r>
                        <a:rPr sz="700" b="0" spc="-10">
                          <a:latin typeface="Calibri Light"/>
                          <a:cs typeface="Calibri Light"/>
                        </a:rPr>
                        <a:t>TELPAS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err="1">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a:t>
                      </a:r>
                      <a:r>
                        <a:rPr sz="700" b="0" spc="-5" err="1">
                          <a:latin typeface="Calibri Light"/>
                          <a:cs typeface="Calibri Light"/>
                        </a:rPr>
                        <a:t>Decison</a:t>
                      </a:r>
                      <a:r>
                        <a:rPr sz="700" b="0" spc="-5">
                          <a:latin typeface="Calibri Light"/>
                          <a:cs typeface="Calibri Light"/>
                        </a:rPr>
                        <a:t>-Making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648335" algn="l"/>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a:t>
                      </a:r>
                      <a:r>
                        <a:rPr sz="700" b="0" spc="-10">
                          <a:latin typeface="Calibri Light"/>
                          <a:cs typeface="Calibri Light"/>
                        </a:rPr>
                        <a:t> </a:t>
                      </a:r>
                      <a:r>
                        <a:rPr sz="700" b="0" spc="-5">
                          <a:latin typeface="Calibri Light"/>
                          <a:cs typeface="Calibri Light"/>
                        </a:rPr>
                        <a:t>(A)	Title </a:t>
                      </a:r>
                      <a:r>
                        <a:rPr sz="700" b="0" spc="-10">
                          <a:latin typeface="Calibri Light"/>
                          <a:cs typeface="Calibri Light"/>
                        </a:rPr>
                        <a:t>I,II,II State  Compensatory</a:t>
                      </a:r>
                      <a:r>
                        <a:rPr sz="700" b="0" spc="35">
                          <a:latin typeface="Calibri Light"/>
                          <a:cs typeface="Calibri Light"/>
                        </a:rPr>
                        <a:t> </a:t>
                      </a:r>
                      <a:r>
                        <a:rPr sz="700" b="0" spc="-5">
                          <a:latin typeface="Calibri Light"/>
                          <a:cs typeface="Calibri Light"/>
                        </a:rPr>
                        <a:t>Fund	</a:t>
                      </a:r>
                      <a:r>
                        <a:rPr sz="700" b="0" spc="-10">
                          <a:latin typeface="Calibri Light"/>
                          <a:cs typeface="Calibri Light"/>
                        </a:rPr>
                        <a:t>State </a:t>
                      </a:r>
                      <a:r>
                        <a:rPr sz="700" b="0" spc="-5">
                          <a:latin typeface="Calibri Light"/>
                          <a:cs typeface="Calibri Light"/>
                        </a:rPr>
                        <a:t>Bilingual</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499">
                <a:tc>
                  <a:txBody>
                    <a:bodyPr/>
                    <a:lstStyle/>
                    <a:p>
                      <a:pPr marR="469900" algn="r">
                        <a:lnSpc>
                          <a:spcPct val="100000"/>
                        </a:lnSpc>
                        <a:spcBef>
                          <a:spcPts val="284"/>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61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396">
                <a:tc gridSpan="8">
                  <a:txBody>
                    <a:bodyPr/>
                    <a:lstStyle/>
                    <a:p>
                      <a:pPr marL="17780">
                        <a:lnSpc>
                          <a:spcPct val="100000"/>
                        </a:lnSpc>
                        <a:spcBef>
                          <a:spcPts val="5"/>
                        </a:spcBef>
                      </a:pPr>
                      <a:r>
                        <a:rPr sz="700" b="0" spc="-5">
                          <a:latin typeface="Calibri Light"/>
                          <a:cs typeface="Calibri Light"/>
                        </a:rPr>
                        <a:t>1. Create an intervention plan </a:t>
                      </a:r>
                      <a:r>
                        <a:rPr sz="700" b="0" spc="-10">
                          <a:latin typeface="Calibri Light"/>
                          <a:cs typeface="Calibri Light"/>
                        </a:rPr>
                        <a:t>that </a:t>
                      </a:r>
                      <a:r>
                        <a:rPr sz="700" b="0" spc="-5">
                          <a:latin typeface="Calibri Light"/>
                          <a:cs typeface="Calibri Light"/>
                        </a:rPr>
                        <a:t>targets specific </a:t>
                      </a:r>
                      <a:r>
                        <a:rPr sz="700" b="0" spc="-10">
                          <a:latin typeface="Calibri Light"/>
                          <a:cs typeface="Calibri Light"/>
                        </a:rPr>
                        <a:t>groups </a:t>
                      </a:r>
                      <a:r>
                        <a:rPr sz="700" b="0" spc="-5">
                          <a:latin typeface="Calibri Light"/>
                          <a:cs typeface="Calibri Light"/>
                        </a:rPr>
                        <a:t>for skill </a:t>
                      </a:r>
                      <a:r>
                        <a:rPr sz="700" b="0" spc="-10">
                          <a:latin typeface="Calibri Light"/>
                          <a:cs typeface="Calibri Light"/>
                        </a:rPr>
                        <a:t>and </a:t>
                      </a:r>
                      <a:r>
                        <a:rPr sz="700" b="0" spc="-5">
                          <a:latin typeface="Calibri Light"/>
                          <a:cs typeface="Calibri Light"/>
                        </a:rPr>
                        <a:t>performance level</a:t>
                      </a:r>
                      <a:r>
                        <a:rPr sz="700" b="0" spc="25">
                          <a:latin typeface="Calibri Light"/>
                          <a:cs typeface="Calibri Light"/>
                        </a:rPr>
                        <a:t> </a:t>
                      </a:r>
                      <a:r>
                        <a:rPr sz="700" b="0" spc="-10">
                          <a:latin typeface="Calibri Light"/>
                          <a:cs typeface="Calibri Light"/>
                        </a:rPr>
                        <a:t>targets.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402">
                <a:tc gridSpan="8">
                  <a:txBody>
                    <a:bodyPr/>
                    <a:lstStyle/>
                    <a:p>
                      <a:pPr marL="17780">
                        <a:lnSpc>
                          <a:spcPct val="100000"/>
                        </a:lnSpc>
                        <a:spcBef>
                          <a:spcPts val="5"/>
                        </a:spcBef>
                      </a:pPr>
                      <a:r>
                        <a:rPr sz="700" b="0" spc="-5">
                          <a:latin typeface="Calibri Light"/>
                          <a:cs typeface="Calibri Light"/>
                        </a:rPr>
                        <a:t>2. Track </a:t>
                      </a:r>
                      <a:r>
                        <a:rPr sz="700" b="0" spc="-10">
                          <a:latin typeface="Calibri Light"/>
                          <a:cs typeface="Calibri Light"/>
                        </a:rPr>
                        <a:t>student </a:t>
                      </a:r>
                      <a:r>
                        <a:rPr sz="700" b="0" spc="-10" err="1">
                          <a:latin typeface="Calibri Light"/>
                          <a:cs typeface="Calibri Light"/>
                        </a:rPr>
                        <a:t>progress,by</a:t>
                      </a:r>
                      <a:r>
                        <a:rPr sz="700" b="0" spc="-10">
                          <a:latin typeface="Calibri Light"/>
                          <a:cs typeface="Calibri Light"/>
                        </a:rPr>
                        <a:t> </a:t>
                      </a:r>
                      <a:r>
                        <a:rPr sz="700" b="0" spc="-5">
                          <a:latin typeface="Calibri Light"/>
                          <a:cs typeface="Calibri Light"/>
                        </a:rPr>
                        <a:t>identifying current levels in STAAR </a:t>
                      </a:r>
                      <a:r>
                        <a:rPr sz="700" b="0" spc="-10">
                          <a:latin typeface="Calibri Light"/>
                          <a:cs typeface="Calibri Light"/>
                        </a:rPr>
                        <a:t>assessments and </a:t>
                      </a:r>
                      <a:r>
                        <a:rPr sz="700" b="0" spc="-5">
                          <a:latin typeface="Calibri Light"/>
                          <a:cs typeface="Calibri Light"/>
                        </a:rPr>
                        <a:t>set goals to </a:t>
                      </a:r>
                      <a:r>
                        <a:rPr sz="700" b="0" spc="-10">
                          <a:latin typeface="Calibri Light"/>
                          <a:cs typeface="Calibri Light"/>
                        </a:rPr>
                        <a:t>show</a:t>
                      </a:r>
                      <a:r>
                        <a:rPr sz="700" b="0" spc="20">
                          <a:latin typeface="Calibri Light"/>
                          <a:cs typeface="Calibri Light"/>
                        </a:rPr>
                        <a:t> </a:t>
                      </a:r>
                      <a:r>
                        <a:rPr sz="700" b="0" spc="-10">
                          <a:latin typeface="Calibri Light"/>
                          <a:cs typeface="Calibri Light"/>
                        </a:rPr>
                        <a:t>progress/growth.</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389">
                <a:tc gridSpan="8">
                  <a:txBody>
                    <a:bodyPr/>
                    <a:lstStyle/>
                    <a:p>
                      <a:pPr marL="17780">
                        <a:lnSpc>
                          <a:spcPct val="100000"/>
                        </a:lnSpc>
                        <a:spcBef>
                          <a:spcPts val="5"/>
                        </a:spcBef>
                      </a:pPr>
                      <a:r>
                        <a:rPr sz="700" b="0" spc="-5">
                          <a:latin typeface="Calibri Light"/>
                          <a:cs typeface="Calibri Light"/>
                        </a:rPr>
                        <a:t>3. Teachers hold conferences with </a:t>
                      </a:r>
                      <a:r>
                        <a:rPr sz="700" b="0" spc="-10">
                          <a:latin typeface="Calibri Light"/>
                          <a:cs typeface="Calibri Light"/>
                        </a:rPr>
                        <a:t>student </a:t>
                      </a:r>
                      <a:r>
                        <a:rPr sz="700" b="0" spc="-5">
                          <a:latin typeface="Calibri Light"/>
                          <a:cs typeface="Calibri Light"/>
                        </a:rPr>
                        <a:t>to identify, set goals </a:t>
                      </a:r>
                      <a:r>
                        <a:rPr sz="700" b="0" spc="-10">
                          <a:latin typeface="Calibri Light"/>
                          <a:cs typeface="Calibri Light"/>
                        </a:rPr>
                        <a:t>and </a:t>
                      </a:r>
                      <a:r>
                        <a:rPr sz="700" b="0" spc="-5">
                          <a:latin typeface="Calibri Light"/>
                          <a:cs typeface="Calibri Light"/>
                        </a:rPr>
                        <a:t>track progress virtually </a:t>
                      </a:r>
                      <a:r>
                        <a:rPr sz="700" b="0" spc="-10">
                          <a:latin typeface="Calibri Light"/>
                          <a:cs typeface="Calibri Light"/>
                        </a:rPr>
                        <a:t>and </a:t>
                      </a:r>
                      <a:r>
                        <a:rPr sz="700" b="0" spc="-5">
                          <a:latin typeface="Calibri Light"/>
                          <a:cs typeface="Calibri Light"/>
                        </a:rPr>
                        <a:t>or face to face.</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120396">
                <a:tc gridSpan="8">
                  <a:txBody>
                    <a:bodyPr/>
                    <a:lstStyle/>
                    <a:p>
                      <a:pPr>
                        <a:lnSpc>
                          <a:spcPct val="100000"/>
                        </a:lnSpc>
                      </a:pPr>
                      <a:r>
                        <a:rPr lang="en-US" sz="600">
                          <a:latin typeface="Times New Roman"/>
                          <a:cs typeface="Times New Roman"/>
                        </a:rPr>
                        <a:t> 4.  Teacher will attend Professional Development related to updates on Accountability </a:t>
                      </a: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6"/>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7"/>
                  </a:ext>
                </a:extLst>
              </a:tr>
              <a:tr h="1391418">
                <a:tc>
                  <a:txBody>
                    <a:bodyPr/>
                    <a:lstStyle/>
                    <a:p>
                      <a:pPr marL="17780">
                        <a:lnSpc>
                          <a:spcPct val="100000"/>
                        </a:lnSpc>
                        <a:spcBef>
                          <a:spcPts val="5"/>
                        </a:spcBef>
                      </a:pPr>
                      <a:r>
                        <a:rPr sz="700" b="0" spc="-5">
                          <a:latin typeface="Calibri Light"/>
                          <a:cs typeface="Calibri Light"/>
                        </a:rPr>
                        <a:t>Monitor </a:t>
                      </a:r>
                      <a:r>
                        <a:rPr sz="700" b="0" spc="-10">
                          <a:latin typeface="Calibri Light"/>
                          <a:cs typeface="Calibri Light"/>
                        </a:rPr>
                        <a:t>and </a:t>
                      </a:r>
                      <a:r>
                        <a:rPr sz="700" b="0" spc="-5">
                          <a:latin typeface="Calibri Light"/>
                          <a:cs typeface="Calibri Light"/>
                        </a:rPr>
                        <a:t>evaluate </a:t>
                      </a:r>
                      <a:r>
                        <a:rPr sz="700" b="0" spc="-10">
                          <a:latin typeface="Calibri Light"/>
                          <a:cs typeface="Calibri Light"/>
                        </a:rPr>
                        <a:t>the</a:t>
                      </a:r>
                      <a:endParaRPr sz="700">
                        <a:latin typeface="Calibri Light"/>
                        <a:cs typeface="Calibri Light"/>
                      </a:endParaRPr>
                    </a:p>
                    <a:p>
                      <a:pPr marL="17780" marR="52705">
                        <a:lnSpc>
                          <a:spcPct val="112900"/>
                        </a:lnSpc>
                      </a:pPr>
                      <a:r>
                        <a:rPr sz="700" b="0" spc="-5" err="1">
                          <a:latin typeface="Calibri Light"/>
                          <a:cs typeface="Calibri Light"/>
                        </a:rPr>
                        <a:t>implementaiton</a:t>
                      </a:r>
                      <a:r>
                        <a:rPr sz="700" b="0" spc="-5">
                          <a:latin typeface="Calibri Light"/>
                          <a:cs typeface="Calibri Light"/>
                        </a:rPr>
                        <a:t> of action plans to  </a:t>
                      </a:r>
                      <a:r>
                        <a:rPr sz="700" b="0" spc="-10">
                          <a:latin typeface="Calibri Light"/>
                          <a:cs typeface="Calibri Light"/>
                        </a:rPr>
                        <a:t>ensure that </a:t>
                      </a:r>
                      <a:r>
                        <a:rPr sz="700" b="0" spc="-5">
                          <a:latin typeface="Calibri Light"/>
                          <a:cs typeface="Calibri Light"/>
                        </a:rPr>
                        <a:t>(all </a:t>
                      </a:r>
                      <a:r>
                        <a:rPr sz="700" b="0" spc="-10">
                          <a:latin typeface="Calibri Light"/>
                          <a:cs typeface="Calibri Light"/>
                        </a:rPr>
                        <a:t>subgroups)students  </a:t>
                      </a:r>
                      <a:r>
                        <a:rPr sz="700" b="0" spc="-5">
                          <a:latin typeface="Calibri Light"/>
                          <a:cs typeface="Calibri Light"/>
                        </a:rPr>
                        <a:t>are </a:t>
                      </a:r>
                      <a:r>
                        <a:rPr sz="700" b="0" spc="-10">
                          <a:latin typeface="Calibri Light"/>
                          <a:cs typeface="Calibri Light"/>
                        </a:rPr>
                        <a:t>progressing </a:t>
                      </a:r>
                      <a:r>
                        <a:rPr sz="700" b="0" spc="-5">
                          <a:latin typeface="Calibri Light"/>
                          <a:cs typeface="Calibri Light"/>
                        </a:rPr>
                        <a:t>to meets </a:t>
                      </a:r>
                      <a:r>
                        <a:rPr sz="700" b="0" spc="-10">
                          <a:latin typeface="Calibri Light"/>
                          <a:cs typeface="Calibri Light"/>
                        </a:rPr>
                        <a:t>standards </a:t>
                      </a:r>
                      <a:r>
                        <a:rPr sz="700" b="0" spc="-5">
                          <a:latin typeface="Calibri Light"/>
                          <a:cs typeface="Calibri Light"/>
                        </a:rPr>
                        <a:t>in  </a:t>
                      </a:r>
                      <a:r>
                        <a:rPr sz="700" b="0" spc="-10">
                          <a:latin typeface="Calibri Light"/>
                          <a:cs typeface="Calibri Light"/>
                        </a:rPr>
                        <a:t>both </a:t>
                      </a:r>
                      <a:r>
                        <a:rPr sz="700" b="0" spc="-5">
                          <a:latin typeface="Calibri Light"/>
                          <a:cs typeface="Calibri Light"/>
                        </a:rPr>
                        <a:t>reading </a:t>
                      </a:r>
                      <a:r>
                        <a:rPr sz="700" b="0" spc="-10">
                          <a:latin typeface="Calibri Light"/>
                          <a:cs typeface="Calibri Light"/>
                        </a:rPr>
                        <a:t>and </a:t>
                      </a:r>
                      <a:r>
                        <a:rPr sz="700" b="0" spc="-5">
                          <a:latin typeface="Calibri Light"/>
                          <a:cs typeface="Calibri Light"/>
                        </a:rPr>
                        <a:t>math.</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sz="700" b="0" spc="-5" err="1">
                          <a:latin typeface="Calibri Light"/>
                          <a:cs typeface="Calibri Light"/>
                        </a:rPr>
                        <a:t>Monitoirng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96875">
                        <a:lnSpc>
                          <a:spcPct val="112900"/>
                        </a:lnSpc>
                      </a:pPr>
                      <a:r>
                        <a:rPr sz="700" b="0" spc="-5">
                          <a:latin typeface="Calibri Light"/>
                          <a:cs typeface="Calibri Light"/>
                        </a:rPr>
                        <a:t>STAAR Release</a:t>
                      </a:r>
                      <a:r>
                        <a:rPr sz="700" b="0" spc="-60">
                          <a:latin typeface="Calibri Light"/>
                          <a:cs typeface="Calibri Light"/>
                        </a:rPr>
                        <a:t> </a:t>
                      </a:r>
                      <a:r>
                        <a:rPr sz="700" b="0" spc="-10">
                          <a:latin typeface="Calibri Light"/>
                          <a:cs typeface="Calibri Light"/>
                        </a:rPr>
                        <a:t>Data  IStation </a:t>
                      </a:r>
                      <a:r>
                        <a:rPr sz="700" b="0" spc="-5">
                          <a:latin typeface="Calibri Light"/>
                          <a:cs typeface="Calibri Light"/>
                        </a:rPr>
                        <a:t>Reading  Imagine Math</a:t>
                      </a:r>
                      <a:r>
                        <a:rPr lang="en-US" sz="700" b="0" spc="-5">
                          <a:latin typeface="Calibri Light"/>
                          <a:cs typeface="Calibri Light"/>
                        </a:rPr>
                        <a:t>/</a:t>
                      </a:r>
                    </a:p>
                    <a:p>
                      <a:pPr marL="17780" marR="396875">
                        <a:lnSpc>
                          <a:spcPct val="112900"/>
                        </a:lnSpc>
                      </a:pPr>
                      <a:r>
                        <a:rPr lang="en-US" sz="700" b="0" spc="-5">
                          <a:latin typeface="Calibri Light"/>
                          <a:cs typeface="Calibri Light"/>
                        </a:rPr>
                        <a:t> Education Galaxy/ Progress Learning</a:t>
                      </a:r>
                      <a:r>
                        <a:rPr sz="700" b="0" spc="-5">
                          <a:latin typeface="Calibri Light"/>
                          <a:cs typeface="Calibri Light"/>
                        </a:rPr>
                        <a:t>  </a:t>
                      </a:r>
                      <a:endParaRPr lang="en-US" sz="700" b="0" spc="-5">
                        <a:latin typeface="Calibri Light"/>
                        <a:cs typeface="Calibri Light"/>
                      </a:endParaRPr>
                    </a:p>
                    <a:p>
                      <a:pPr marL="17780" marR="396875">
                        <a:lnSpc>
                          <a:spcPct val="112900"/>
                        </a:lnSpc>
                      </a:pPr>
                      <a:r>
                        <a:rPr lang="en-US" sz="700" b="0" spc="-5">
                          <a:latin typeface="Calibri Light"/>
                          <a:cs typeface="Calibri Light"/>
                        </a:rPr>
                        <a:t>Lexia</a:t>
                      </a:r>
                    </a:p>
                    <a:p>
                      <a:pPr marL="17780" marR="396875">
                        <a:lnSpc>
                          <a:spcPct val="112900"/>
                        </a:lnSpc>
                      </a:pPr>
                      <a:r>
                        <a:rPr lang="en-US" sz="700" b="0" spc="-5">
                          <a:latin typeface="Calibri Light"/>
                          <a:cs typeface="Calibri Light"/>
                        </a:rPr>
                        <a:t>STAR</a:t>
                      </a:r>
                      <a:endParaRPr sz="700">
                        <a:latin typeface="Calibri Light"/>
                        <a:cs typeface="Calibri Light"/>
                      </a:endParaRPr>
                    </a:p>
                    <a:p>
                      <a:pPr marL="17780">
                        <a:lnSpc>
                          <a:spcPct val="100000"/>
                        </a:lnSpc>
                        <a:spcBef>
                          <a:spcPts val="110"/>
                        </a:spcBef>
                      </a:pPr>
                      <a:r>
                        <a:rPr sz="700" b="0" spc="-5">
                          <a:latin typeface="Calibri Light"/>
                          <a:cs typeface="Calibri Light"/>
                        </a:rPr>
                        <a:t>District</a:t>
                      </a:r>
                      <a:r>
                        <a:rPr sz="700" b="0" spc="-10">
                          <a:latin typeface="Calibri Light"/>
                          <a:cs typeface="Calibri Light"/>
                        </a:rPr>
                        <a:t> </a:t>
                      </a:r>
                      <a:r>
                        <a:rPr sz="700" b="0" spc="-5">
                          <a:latin typeface="Calibri Light"/>
                          <a:cs typeface="Calibri Light"/>
                        </a:rPr>
                        <a:t>Curriculum</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just">
                        <a:lnSpc>
                          <a:spcPct val="100000"/>
                        </a:lnSpc>
                        <a:spcBef>
                          <a:spcPts val="5"/>
                        </a:spcBef>
                      </a:pPr>
                      <a:r>
                        <a:rPr sz="700" b="0" spc="-10">
                          <a:latin typeface="Calibri Light"/>
                          <a:cs typeface="Calibri Light"/>
                        </a:rPr>
                        <a:t>Classroom </a:t>
                      </a:r>
                      <a:r>
                        <a:rPr sz="700" b="0" spc="-5">
                          <a:latin typeface="Calibri Light"/>
                          <a:cs typeface="Calibri Light"/>
                        </a:rPr>
                        <a:t>Tracking Chart</a:t>
                      </a:r>
                      <a:endParaRPr sz="700">
                        <a:latin typeface="Calibri Light"/>
                        <a:cs typeface="Calibri Light"/>
                      </a:endParaRPr>
                    </a:p>
                    <a:p>
                      <a:pPr marL="17780" marR="15875" algn="just">
                        <a:lnSpc>
                          <a:spcPct val="112900"/>
                        </a:lnSpc>
                        <a:tabLst>
                          <a:tab pos="1358900" algn="l"/>
                        </a:tabLst>
                      </a:pPr>
                      <a:r>
                        <a:rPr sz="700" b="0" spc="-10">
                          <a:latin typeface="Calibri Light"/>
                          <a:cs typeface="Calibri Light"/>
                        </a:rPr>
                        <a:t>P</a:t>
                      </a:r>
                      <a:r>
                        <a:rPr sz="700" b="0">
                          <a:latin typeface="Calibri Light"/>
                          <a:cs typeface="Calibri Light"/>
                        </a:rPr>
                        <a:t>r</a:t>
                      </a:r>
                      <a:r>
                        <a:rPr sz="700" b="0" spc="-5">
                          <a:latin typeface="Calibri Light"/>
                          <a:cs typeface="Calibri Light"/>
                        </a:rPr>
                        <a:t>og</a:t>
                      </a:r>
                      <a:r>
                        <a:rPr sz="700" b="0">
                          <a:latin typeface="Calibri Light"/>
                          <a:cs typeface="Calibri Light"/>
                        </a:rPr>
                        <a:t>re</a:t>
                      </a:r>
                      <a:r>
                        <a:rPr sz="700" b="0" spc="-10">
                          <a:latin typeface="Calibri Light"/>
                          <a:cs typeface="Calibri Light"/>
                        </a:rPr>
                        <a:t>s</a:t>
                      </a:r>
                      <a:r>
                        <a:rPr sz="700" b="0">
                          <a:latin typeface="Calibri Light"/>
                          <a:cs typeface="Calibri Light"/>
                        </a:rPr>
                        <a:t>s</a:t>
                      </a:r>
                      <a:r>
                        <a:rPr sz="700" b="0" spc="-10">
                          <a:latin typeface="Calibri Light"/>
                          <a:cs typeface="Calibri Light"/>
                        </a:rPr>
                        <a:t> </a:t>
                      </a:r>
                      <a:r>
                        <a:rPr sz="700" b="0">
                          <a:latin typeface="Calibri Light"/>
                          <a:cs typeface="Calibri Light"/>
                        </a:rPr>
                        <a:t>M</a:t>
                      </a:r>
                      <a:r>
                        <a:rPr sz="700" b="0" spc="-5">
                          <a:latin typeface="Calibri Light"/>
                          <a:cs typeface="Calibri Light"/>
                        </a:rPr>
                        <a:t>on</a:t>
                      </a:r>
                      <a:r>
                        <a:rPr sz="700" b="0">
                          <a:latin typeface="Calibri Light"/>
                          <a:cs typeface="Calibri Light"/>
                        </a:rPr>
                        <a:t>i</a:t>
                      </a:r>
                      <a:r>
                        <a:rPr sz="700" b="0" spc="-5">
                          <a:latin typeface="Calibri Light"/>
                          <a:cs typeface="Calibri Light"/>
                        </a:rPr>
                        <a:t>to</a:t>
                      </a:r>
                      <a:r>
                        <a:rPr sz="700" b="0">
                          <a:latin typeface="Calibri Light"/>
                          <a:cs typeface="Calibri Light"/>
                        </a:rPr>
                        <a:t>ri</a:t>
                      </a:r>
                      <a:r>
                        <a:rPr sz="700" b="0" spc="-5">
                          <a:latin typeface="Calibri Light"/>
                          <a:cs typeface="Calibri Light"/>
                        </a:rPr>
                        <a:t>n</a:t>
                      </a:r>
                      <a:r>
                        <a:rPr sz="700" b="0">
                          <a:latin typeface="Calibri Light"/>
                          <a:cs typeface="Calibri Light"/>
                        </a:rPr>
                        <a:t>g</a:t>
                      </a:r>
                      <a:r>
                        <a:rPr sz="700" b="0" spc="-5">
                          <a:latin typeface="Calibri Light"/>
                          <a:cs typeface="Calibri Light"/>
                        </a:rPr>
                        <a:t> Dat</a:t>
                      </a:r>
                      <a:r>
                        <a:rPr sz="700" b="0">
                          <a:latin typeface="Calibri Light"/>
                          <a:cs typeface="Calibri Light"/>
                        </a:rPr>
                        <a:t>a	</a:t>
                      </a:r>
                      <a:endParaRPr lang="en-US" sz="700" b="0">
                        <a:latin typeface="Calibri Light"/>
                        <a:cs typeface="Calibri Light"/>
                      </a:endParaRPr>
                    </a:p>
                    <a:p>
                      <a:pPr marL="17780" marR="15875" algn="just">
                        <a:lnSpc>
                          <a:spcPct val="112900"/>
                        </a:lnSpc>
                        <a:tabLst>
                          <a:tab pos="1358900" algn="l"/>
                        </a:tabLst>
                      </a:pPr>
                      <a:r>
                        <a:rPr sz="700" b="0" spc="-5">
                          <a:latin typeface="Calibri Light"/>
                          <a:cs typeface="Calibri Light"/>
                        </a:rPr>
                        <a:t>W</a:t>
                      </a:r>
                      <a:r>
                        <a:rPr sz="700" b="0">
                          <a:latin typeface="Calibri Light"/>
                          <a:cs typeface="Calibri Light"/>
                        </a:rPr>
                        <a:t>ee</a:t>
                      </a:r>
                      <a:r>
                        <a:rPr sz="700" b="0" spc="5">
                          <a:latin typeface="Calibri Light"/>
                          <a:cs typeface="Calibri Light"/>
                        </a:rPr>
                        <a:t>k</a:t>
                      </a:r>
                      <a:r>
                        <a:rPr sz="700" b="0">
                          <a:latin typeface="Calibri Light"/>
                          <a:cs typeface="Calibri Light"/>
                        </a:rPr>
                        <a:t>ly  </a:t>
                      </a:r>
                      <a:r>
                        <a:rPr sz="700" b="0" spc="-10">
                          <a:latin typeface="Calibri Light"/>
                          <a:cs typeface="Calibri Light"/>
                        </a:rPr>
                        <a:t>Assessment</a:t>
                      </a:r>
                      <a:endParaRPr lang="en-US" sz="700" b="0" spc="-10">
                        <a:latin typeface="Calibri Light"/>
                        <a:cs typeface="Calibri Light"/>
                      </a:endParaRPr>
                    </a:p>
                    <a:p>
                      <a:pPr marL="17780" marR="15875" algn="just">
                        <a:lnSpc>
                          <a:spcPct val="112900"/>
                        </a:lnSpc>
                        <a:tabLst>
                          <a:tab pos="1358900" algn="l"/>
                        </a:tabLst>
                      </a:pPr>
                      <a:r>
                        <a:rPr lang="en-US" sz="700" b="0" spc="-5">
                          <a:latin typeface="Calibri Light"/>
                          <a:cs typeface="Calibri Light"/>
                        </a:rPr>
                        <a:t>TTESS</a:t>
                      </a:r>
                      <a:r>
                        <a:rPr sz="700" b="0" spc="-80">
                          <a:latin typeface="Calibri Light"/>
                          <a:cs typeface="Calibri Light"/>
                        </a:rPr>
                        <a:t> </a:t>
                      </a:r>
                      <a:endParaRPr lang="en-US" sz="700" b="0" spc="-80">
                        <a:latin typeface="Calibri Light"/>
                        <a:cs typeface="Calibri Light"/>
                      </a:endParaRPr>
                    </a:p>
                    <a:p>
                      <a:pPr marL="17780" marR="15875" algn="just">
                        <a:lnSpc>
                          <a:spcPct val="112900"/>
                        </a:lnSpc>
                        <a:tabLst>
                          <a:tab pos="1358900" algn="l"/>
                        </a:tabLst>
                      </a:pPr>
                      <a:r>
                        <a:rPr sz="700" b="0" spc="-5">
                          <a:latin typeface="Calibri Light"/>
                          <a:cs typeface="Calibri Light"/>
                        </a:rPr>
                        <a:t>Walkthroughs  </a:t>
                      </a:r>
                      <a:endParaRPr lang="en-US" sz="700" b="0" spc="-5">
                        <a:latin typeface="Calibri Light"/>
                        <a:cs typeface="Calibri Light"/>
                      </a:endParaRPr>
                    </a:p>
                    <a:p>
                      <a:pPr marL="17780" marR="15875" algn="just">
                        <a:lnSpc>
                          <a:spcPct val="112900"/>
                        </a:lnSpc>
                      </a:pPr>
                      <a:r>
                        <a:rPr sz="700" b="0" spc="-10">
                          <a:latin typeface="Calibri Light"/>
                          <a:cs typeface="Calibri Light"/>
                        </a:rPr>
                        <a:t>Student </a:t>
                      </a:r>
                      <a:r>
                        <a:rPr sz="700" b="0" spc="-5">
                          <a:latin typeface="Calibri Light"/>
                          <a:cs typeface="Calibri Light"/>
                        </a:rPr>
                        <a:t>Work Sample  </a:t>
                      </a:r>
                      <a:endParaRPr lang="en-US" sz="700">
                        <a:latin typeface="Calibri Light"/>
                        <a:cs typeface="Calibri Light"/>
                      </a:endParaRPr>
                    </a:p>
                    <a:p>
                      <a:pPr marL="17780" marR="15875" lvl="0" algn="just">
                        <a:lnSpc>
                          <a:spcPct val="112900"/>
                        </a:lnSpc>
                        <a:buNone/>
                        <a:tabLst>
                          <a:tab pos="1358900" algn="l"/>
                        </a:tabLst>
                      </a:pPr>
                      <a:r>
                        <a:rPr sz="700" b="0" spc="-10">
                          <a:latin typeface="Calibri Light"/>
                          <a:cs typeface="Calibri Light"/>
                        </a:rPr>
                        <a:t>Lesson Plans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-Closing </a:t>
                      </a:r>
                      <a:r>
                        <a:rPr sz="700" b="0" spc="-10">
                          <a:latin typeface="Calibri Light"/>
                          <a:cs typeface="Calibri Light"/>
                        </a:rPr>
                        <a:t>the </a:t>
                      </a:r>
                      <a:r>
                        <a:rPr sz="700" b="0" spc="-5" err="1">
                          <a:latin typeface="Calibri Light"/>
                          <a:cs typeface="Calibri Light"/>
                        </a:rPr>
                        <a:t>achivement</a:t>
                      </a:r>
                      <a:r>
                        <a:rPr sz="700" b="0" spc="-30">
                          <a:latin typeface="Calibri Light"/>
                          <a:cs typeface="Calibri Light"/>
                        </a:rPr>
                        <a: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a:t>
                      </a:r>
                      <a:r>
                        <a:rPr sz="700" b="0" spc="-10">
                          <a:latin typeface="Calibri Light"/>
                          <a:cs typeface="Calibri Light"/>
                        </a:rPr>
                        <a:t> TELPAS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a:t>
                      </a:r>
                      <a:r>
                        <a:rPr sz="700" b="0" spc="-20">
                          <a:latin typeface="Calibri Light"/>
                          <a:cs typeface="Calibri Light"/>
                        </a:rPr>
                        <a:t> </a:t>
                      </a:r>
                      <a:r>
                        <a:rPr sz="700" b="0" spc="-5">
                          <a:latin typeface="Calibri Light"/>
                          <a:cs typeface="Calibri Light"/>
                        </a:rPr>
                        <a:t>Monitoring</a:t>
                      </a:r>
                      <a:endParaRPr sz="700">
                        <a:latin typeface="Calibri Light"/>
                        <a:cs typeface="Calibri Light"/>
                      </a:endParaRPr>
                    </a:p>
                    <a:p>
                      <a:pPr marL="17780" marR="96520">
                        <a:lnSpc>
                          <a:spcPct val="112900"/>
                        </a:lnSpc>
                      </a:pPr>
                      <a:r>
                        <a:rPr sz="700" b="0" spc="-5">
                          <a:latin typeface="Calibri Light"/>
                          <a:cs typeface="Calibri Light"/>
                        </a:rPr>
                        <a:t>Tool, Action </a:t>
                      </a:r>
                      <a:r>
                        <a:rPr sz="700" b="0" spc="-10">
                          <a:latin typeface="Calibri Light"/>
                          <a:cs typeface="Calibri Light"/>
                        </a:rPr>
                        <a:t>Plan,  </a:t>
                      </a:r>
                      <a:r>
                        <a:rPr sz="700" b="0" spc="-5">
                          <a:latin typeface="Calibri Light"/>
                          <a:cs typeface="Calibri Light"/>
                        </a:rPr>
                        <a:t>Weekly </a:t>
                      </a:r>
                      <a:r>
                        <a:rPr sz="700" b="0" spc="-10">
                          <a:latin typeface="Calibri Light"/>
                          <a:cs typeface="Calibri Light"/>
                        </a:rPr>
                        <a:t>Assessments  </a:t>
                      </a:r>
                      <a:r>
                        <a:rPr sz="700" b="0" spc="-5">
                          <a:latin typeface="Calibri Light"/>
                          <a:cs typeface="Calibri Light"/>
                        </a:rPr>
                        <a:t>BM1 &amp;</a:t>
                      </a:r>
                      <a:r>
                        <a:rPr sz="700" b="0" spc="-20">
                          <a:latin typeface="Calibri Light"/>
                          <a:cs typeface="Calibri Light"/>
                        </a:rPr>
                        <a:t> </a:t>
                      </a:r>
                      <a:r>
                        <a:rPr sz="700" b="0" spc="-5">
                          <a:latin typeface="Calibri Light"/>
                          <a:cs typeface="Calibri Light"/>
                        </a:rPr>
                        <a:t>2</a:t>
                      </a:r>
                      <a:endParaRPr sz="700">
                        <a:latin typeface="Calibri Light"/>
                        <a:cs typeface="Calibri Light"/>
                      </a:endParaRPr>
                    </a:p>
                    <a:p>
                      <a:pPr marL="17780" marR="576580">
                        <a:lnSpc>
                          <a:spcPct val="112900"/>
                        </a:lnSpc>
                      </a:pPr>
                      <a:r>
                        <a:rPr sz="700" b="0" spc="-5">
                          <a:latin typeface="Calibri Light"/>
                          <a:cs typeface="Calibri Light"/>
                        </a:rPr>
                        <a:t>STAAR  TEL</a:t>
                      </a:r>
                      <a:r>
                        <a:rPr sz="700" b="0" spc="-10">
                          <a:latin typeface="Calibri Light"/>
                          <a:cs typeface="Calibri Light"/>
                        </a:rPr>
                        <a:t>P</a:t>
                      </a:r>
                      <a:r>
                        <a:rPr sz="700" b="0">
                          <a:latin typeface="Calibri Light"/>
                          <a:cs typeface="Calibri Light"/>
                        </a:rPr>
                        <a:t>AS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err="1">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a:t>
                      </a:r>
                      <a:r>
                        <a:rPr sz="700" b="0" spc="-5" err="1">
                          <a:latin typeface="Calibri Light"/>
                          <a:cs typeface="Calibri Light"/>
                        </a:rPr>
                        <a:t>Decison</a:t>
                      </a:r>
                      <a:r>
                        <a:rPr sz="700" b="0" spc="-5">
                          <a:latin typeface="Calibri Light"/>
                          <a:cs typeface="Calibri Light"/>
                        </a:rPr>
                        <a:t>-Making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648335" algn="l"/>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a:t>
                      </a:r>
                      <a:r>
                        <a:rPr sz="700" b="0" spc="-10">
                          <a:latin typeface="Calibri Light"/>
                          <a:cs typeface="Calibri Light"/>
                        </a:rPr>
                        <a:t> </a:t>
                      </a:r>
                      <a:r>
                        <a:rPr sz="700" b="0" spc="-5">
                          <a:latin typeface="Calibri Light"/>
                          <a:cs typeface="Calibri Light"/>
                        </a:rPr>
                        <a:t>(A)	Title </a:t>
                      </a:r>
                      <a:r>
                        <a:rPr sz="700" b="0" spc="-10">
                          <a:latin typeface="Calibri Light"/>
                          <a:cs typeface="Calibri Light"/>
                        </a:rPr>
                        <a:t>I,II,II State  Compensatory</a:t>
                      </a:r>
                      <a:r>
                        <a:rPr sz="700" b="0" spc="35">
                          <a:latin typeface="Calibri Light"/>
                          <a:cs typeface="Calibri Light"/>
                        </a:rPr>
                        <a:t> </a:t>
                      </a:r>
                      <a:r>
                        <a:rPr sz="700" b="0" spc="-5">
                          <a:latin typeface="Calibri Light"/>
                          <a:cs typeface="Calibri Light"/>
                        </a:rPr>
                        <a:t>Fund	</a:t>
                      </a:r>
                      <a:r>
                        <a:rPr sz="700" b="0" spc="-10">
                          <a:latin typeface="Calibri Light"/>
                          <a:cs typeface="Calibri Light"/>
                        </a:rPr>
                        <a:t>State </a:t>
                      </a:r>
                      <a:r>
                        <a:rPr sz="700" b="0" spc="-5">
                          <a:latin typeface="Calibri Light"/>
                          <a:cs typeface="Calibri Light"/>
                        </a:rPr>
                        <a:t>Bilingual  Funds Local</a:t>
                      </a:r>
                      <a:r>
                        <a:rPr sz="700" b="0" spc="-1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8"/>
                  </a:ext>
                </a:extLst>
              </a:tr>
              <a:tr h="120389">
                <a:tc>
                  <a:txBody>
                    <a:bodyPr/>
                    <a:lstStyle/>
                    <a:p>
                      <a:pPr marR="468630" algn="r">
                        <a:lnSpc>
                          <a:spcPct val="100000"/>
                        </a:lnSpc>
                        <a:spcBef>
                          <a:spcPts val="5"/>
                        </a:spcBef>
                      </a:pPr>
                      <a:r>
                        <a:rPr sz="700" b="0">
                          <a:solidFill>
                            <a:srgbClr val="FFFFFF"/>
                          </a:solidFill>
                          <a:latin typeface="Calibri Light"/>
                          <a:cs typeface="Calibri Light"/>
                        </a:rPr>
                        <a:t>Acrion</a:t>
                      </a:r>
                      <a:r>
                        <a:rPr sz="700" b="0" spc="-6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9"/>
                  </a:ext>
                </a:extLst>
              </a:tr>
              <a:tr h="120396">
                <a:tc gridSpan="8">
                  <a:txBody>
                    <a:bodyPr/>
                    <a:lstStyle/>
                    <a:p>
                      <a:pPr marL="17780">
                        <a:lnSpc>
                          <a:spcPct val="100000"/>
                        </a:lnSpc>
                        <a:spcBef>
                          <a:spcPts val="5"/>
                        </a:spcBef>
                      </a:pPr>
                      <a:r>
                        <a:rPr sz="700" b="0" spc="-5">
                          <a:latin typeface="Calibri Light"/>
                          <a:cs typeface="Calibri Light"/>
                        </a:rPr>
                        <a:t>1. Meet with </a:t>
                      </a:r>
                      <a:r>
                        <a:rPr lang="en-US" sz="700" b="0" spc="-5">
                          <a:latin typeface="Calibri Light"/>
                          <a:cs typeface="Calibri Light"/>
                        </a:rPr>
                        <a:t>Life Coach</a:t>
                      </a:r>
                      <a:r>
                        <a:rPr sz="700" b="0" spc="-5">
                          <a:latin typeface="Calibri Light"/>
                          <a:cs typeface="Calibri Light"/>
                        </a:rPr>
                        <a:t> </a:t>
                      </a:r>
                      <a:r>
                        <a:rPr sz="700" b="0" spc="-10">
                          <a:latin typeface="Calibri Light"/>
                          <a:cs typeface="Calibri Light"/>
                        </a:rPr>
                        <a:t>and </a:t>
                      </a:r>
                      <a:r>
                        <a:rPr sz="700" b="0" spc="-5">
                          <a:latin typeface="Calibri Light"/>
                          <a:cs typeface="Calibri Light"/>
                        </a:rPr>
                        <a:t>leadership team to evaluate </a:t>
                      </a:r>
                      <a:r>
                        <a:rPr sz="700" b="0" spc="-10">
                          <a:latin typeface="Calibri Light"/>
                          <a:cs typeface="Calibri Light"/>
                        </a:rPr>
                        <a:t>the use </a:t>
                      </a:r>
                      <a:r>
                        <a:rPr sz="700" b="0" spc="-5">
                          <a:latin typeface="Calibri Light"/>
                          <a:cs typeface="Calibri Light"/>
                        </a:rPr>
                        <a:t>of resources for specific target</a:t>
                      </a:r>
                      <a:r>
                        <a:rPr sz="700" b="0" spc="10">
                          <a:latin typeface="Calibri Light"/>
                          <a:cs typeface="Calibri Light"/>
                        </a:rPr>
                        <a:t> </a:t>
                      </a:r>
                      <a:r>
                        <a:rPr sz="700" b="0" spc="-10">
                          <a:latin typeface="Calibri Light"/>
                          <a:cs typeface="Calibri Light"/>
                        </a:rPr>
                        <a:t>groups.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0402">
                <a:tc gridSpan="8">
                  <a:txBody>
                    <a:bodyPr/>
                    <a:lstStyle/>
                    <a:p>
                      <a:pPr marL="17780">
                        <a:lnSpc>
                          <a:spcPct val="100000"/>
                        </a:lnSpc>
                        <a:spcBef>
                          <a:spcPts val="5"/>
                        </a:spcBef>
                      </a:pPr>
                      <a:r>
                        <a:rPr sz="700" b="0" spc="-5">
                          <a:latin typeface="Calibri Light"/>
                          <a:cs typeface="Calibri Light"/>
                        </a:rPr>
                        <a:t>2. Review </a:t>
                      </a:r>
                      <a:r>
                        <a:rPr sz="700" b="0" spc="-10">
                          <a:latin typeface="Calibri Light"/>
                          <a:cs typeface="Calibri Light"/>
                        </a:rPr>
                        <a:t>lesson </a:t>
                      </a:r>
                      <a:r>
                        <a:rPr sz="700" b="0" spc="-10" err="1">
                          <a:latin typeface="Calibri Light"/>
                          <a:cs typeface="Calibri Light"/>
                        </a:rPr>
                        <a:t>plans,discuss</a:t>
                      </a:r>
                      <a:r>
                        <a:rPr sz="700" b="0" spc="-10">
                          <a:latin typeface="Calibri Light"/>
                          <a:cs typeface="Calibri Light"/>
                        </a:rPr>
                        <a:t> </a:t>
                      </a:r>
                      <a:r>
                        <a:rPr sz="700" b="0" spc="-5">
                          <a:latin typeface="Calibri Light"/>
                          <a:cs typeface="Calibri Light"/>
                        </a:rPr>
                        <a:t>instructions </a:t>
                      </a:r>
                      <a:r>
                        <a:rPr sz="700" b="0" spc="-10">
                          <a:latin typeface="Calibri Light"/>
                          <a:cs typeface="Calibri Light"/>
                        </a:rPr>
                        <a:t>and </a:t>
                      </a:r>
                      <a:r>
                        <a:rPr sz="700" b="0" spc="-10" err="1">
                          <a:latin typeface="Calibri Light"/>
                          <a:cs typeface="Calibri Light"/>
                        </a:rPr>
                        <a:t>stratagies</a:t>
                      </a:r>
                      <a:r>
                        <a:rPr sz="700" b="0" spc="-10">
                          <a:latin typeface="Calibri Light"/>
                          <a:cs typeface="Calibri Light"/>
                        </a:rPr>
                        <a:t> </a:t>
                      </a:r>
                      <a:r>
                        <a:rPr sz="700" b="0" spc="-5">
                          <a:latin typeface="Calibri Light"/>
                          <a:cs typeface="Calibri Light"/>
                        </a:rPr>
                        <a:t>to target specific </a:t>
                      </a:r>
                      <a:r>
                        <a:rPr sz="700" b="0" spc="-10">
                          <a:latin typeface="Calibri Light"/>
                          <a:cs typeface="Calibri Light"/>
                        </a:rPr>
                        <a:t>students</a:t>
                      </a:r>
                      <a:r>
                        <a:rPr sz="700" b="0">
                          <a:latin typeface="Calibri Light"/>
                          <a:cs typeface="Calibri Light"/>
                        </a:rPr>
                        <a:t> </a:t>
                      </a:r>
                      <a:r>
                        <a:rPr sz="700" b="0" spc="-10">
                          <a:latin typeface="Calibri Light"/>
                          <a:cs typeface="Calibri Light"/>
                        </a:rPr>
                        <a:t>needs.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r h="126485">
                <a:tc gridSpan="8">
                  <a:txBody>
                    <a:bodyPr/>
                    <a:lstStyle/>
                    <a:p>
                      <a:pPr marL="17780">
                        <a:lnSpc>
                          <a:spcPct val="100000"/>
                        </a:lnSpc>
                        <a:spcBef>
                          <a:spcPts val="5"/>
                        </a:spcBef>
                      </a:pPr>
                      <a:r>
                        <a:rPr sz="700" b="0" spc="-5">
                          <a:latin typeface="Calibri Light"/>
                          <a:cs typeface="Calibri Light"/>
                        </a:rPr>
                        <a:t>3. Provide teachers with quality intentional planning during their </a:t>
                      </a:r>
                      <a:r>
                        <a:rPr sz="700" b="0" spc="-5" err="1">
                          <a:latin typeface="Calibri Light"/>
                          <a:cs typeface="Calibri Light"/>
                        </a:rPr>
                        <a:t>confrence</a:t>
                      </a:r>
                      <a:r>
                        <a:rPr sz="700" b="0" spc="-5">
                          <a:latin typeface="Calibri Light"/>
                          <a:cs typeface="Calibri Light"/>
                        </a:rPr>
                        <a:t> periods </a:t>
                      </a:r>
                      <a:r>
                        <a:rPr sz="700" b="0" spc="-10">
                          <a:latin typeface="Calibri Light"/>
                          <a:cs typeface="Calibri Light"/>
                        </a:rPr>
                        <a:t>and</a:t>
                      </a:r>
                      <a:r>
                        <a:rPr sz="700" b="0" spc="5">
                          <a:latin typeface="Calibri Light"/>
                          <a:cs typeface="Calibri Light"/>
                        </a:rPr>
                        <a:t> </a:t>
                      </a:r>
                      <a:r>
                        <a:rPr sz="700" b="0" spc="-10">
                          <a:latin typeface="Calibri Light"/>
                          <a:cs typeface="Calibri Light"/>
                        </a:rPr>
                        <a:t>TCLC's.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2"/>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938954430"/>
              </p:ext>
            </p:extLst>
          </p:nvPr>
        </p:nvGraphicFramePr>
        <p:xfrm>
          <a:off x="222383" y="380885"/>
          <a:ext cx="9570717" cy="7086597"/>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402">
                <a:tc>
                  <a:txBody>
                    <a:bodyPr/>
                    <a:lstStyle/>
                    <a:p>
                      <a:pPr marL="17780">
                        <a:lnSpc>
                          <a:spcPct val="100000"/>
                        </a:lnSpc>
                        <a:spcBef>
                          <a:spcPts val="5"/>
                        </a:spcBef>
                      </a:pPr>
                      <a:r>
                        <a:rPr sz="700" b="0">
                          <a:latin typeface="Calibri Light"/>
                          <a:cs typeface="Calibri Light"/>
                        </a:rPr>
                        <a:t>Goal Area</a:t>
                      </a:r>
                      <a:r>
                        <a:rPr sz="700" b="0" spc="30">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a:txBody>
                    <a:bodyPr/>
                    <a:lstStyle/>
                    <a:p>
                      <a:pPr marL="17780">
                        <a:lnSpc>
                          <a:spcPts val="800"/>
                        </a:lnSpc>
                      </a:pPr>
                      <a:r>
                        <a:rPr sz="700" b="0" spc="-10">
                          <a:latin typeface="Calibri Light"/>
                          <a:cs typeface="Calibri Light"/>
                        </a:rPr>
                        <a:t>Closing the</a:t>
                      </a:r>
                      <a:r>
                        <a:rPr sz="700" b="0">
                          <a:latin typeface="Calibri Light"/>
                          <a:cs typeface="Calibri Light"/>
                        </a:rPr>
                        <a:t> </a:t>
                      </a:r>
                      <a:r>
                        <a:rPr sz="700" b="0" spc="-10">
                          <a:latin typeface="Calibri Light"/>
                          <a:cs typeface="Calibri Light"/>
                        </a:rPr>
                        <a:t>Gap</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14300">
                <a:tc>
                  <a:txBody>
                    <a:bodyPr/>
                    <a:lstStyle/>
                    <a:p>
                      <a:pPr marL="17780">
                        <a:lnSpc>
                          <a:spcPts val="800"/>
                        </a:lnSpc>
                      </a:pPr>
                      <a:r>
                        <a:rPr sz="700" b="0">
                          <a:latin typeface="Calibri Light"/>
                          <a:cs typeface="Calibri Light"/>
                        </a:rPr>
                        <a:t>Annual Goal</a:t>
                      </a:r>
                      <a:r>
                        <a:rPr sz="700" b="0" spc="35">
                          <a:latin typeface="Calibri Light"/>
                          <a:cs typeface="Calibri Light"/>
                        </a:rPr>
                        <a:t> </a:t>
                      </a:r>
                      <a:r>
                        <a:rPr sz="700" b="0">
                          <a:latin typeface="Calibri Light"/>
                          <a:cs typeface="Calibri Light"/>
                        </a:rPr>
                        <a:t>1:</a:t>
                      </a:r>
                      <a:endParaRPr sz="700">
                        <a:latin typeface="Calibri Light"/>
                        <a:cs typeface="Calibri Light"/>
                      </a:endParaRPr>
                    </a:p>
                  </a:txBody>
                  <a:tcPr marL="0" marR="0" marT="0" marB="0">
                    <a:lnL w="28575">
                      <a:solidFill>
                        <a:srgbClr val="000000"/>
                      </a:solidFill>
                      <a:prstDash val="solid"/>
                    </a:lnL>
                    <a:lnT w="12700">
                      <a:solidFill>
                        <a:srgbClr val="000000"/>
                      </a:solidFill>
                      <a:prstDash val="solid"/>
                    </a:lnT>
                    <a:lnB w="12700">
                      <a:solidFill>
                        <a:srgbClr val="000000"/>
                      </a:solidFill>
                      <a:prstDash val="solid"/>
                    </a:lnB>
                  </a:tcPr>
                </a:tc>
                <a:tc gridSpan="6">
                  <a:txBody>
                    <a:bodyPr/>
                    <a:lstStyle/>
                    <a:p>
                      <a:pPr marL="17780">
                        <a:lnSpc>
                          <a:spcPts val="775"/>
                        </a:lnSpc>
                      </a:pPr>
                      <a:r>
                        <a:rPr lang="en-US" sz="700" b="0" spc="-5">
                          <a:latin typeface="Calibri Light"/>
                          <a:cs typeface="Calibri Light"/>
                        </a:rPr>
                        <a:t>By</a:t>
                      </a:r>
                      <a:r>
                        <a:rPr lang="en-US" sz="700" b="0" spc="5">
                          <a:latin typeface="Calibri Light"/>
                          <a:cs typeface="Calibri Light"/>
                        </a:rPr>
                        <a:t> </a:t>
                      </a:r>
                      <a:r>
                        <a:rPr lang="en-US" sz="700" b="0" spc="-10">
                          <a:latin typeface="Calibri Light"/>
                          <a:cs typeface="Calibri Light"/>
                        </a:rPr>
                        <a:t>June</a:t>
                      </a:r>
                      <a:r>
                        <a:rPr lang="en-US" sz="700" b="0" spc="10">
                          <a:latin typeface="Calibri Light"/>
                          <a:cs typeface="Calibri Light"/>
                        </a:rPr>
                        <a:t> </a:t>
                      </a:r>
                      <a:r>
                        <a:rPr lang="en-US" sz="700" b="0" spc="-10">
                          <a:latin typeface="Calibri Light"/>
                          <a:cs typeface="Calibri Light"/>
                        </a:rPr>
                        <a:t>2026,75%</a:t>
                      </a:r>
                      <a:r>
                        <a:rPr lang="en-US" sz="700" b="0">
                          <a:latin typeface="Calibri Light"/>
                          <a:cs typeface="Calibri Light"/>
                        </a:rPr>
                        <a:t> </a:t>
                      </a:r>
                      <a:r>
                        <a:rPr lang="en-US" sz="700" b="0" spc="-5">
                          <a:latin typeface="Calibri Light"/>
                          <a:cs typeface="Calibri Light"/>
                        </a:rPr>
                        <a:t>of</a:t>
                      </a:r>
                      <a:r>
                        <a:rPr lang="en-US" sz="700" b="0">
                          <a:latin typeface="Calibri Light"/>
                          <a:cs typeface="Calibri Light"/>
                        </a:rPr>
                        <a:t> </a:t>
                      </a:r>
                      <a:r>
                        <a:rPr lang="en-US" sz="700" b="0" spc="-10">
                          <a:latin typeface="Calibri Light"/>
                          <a:cs typeface="Calibri Light"/>
                        </a:rPr>
                        <a:t>our</a:t>
                      </a:r>
                      <a:r>
                        <a:rPr lang="en-US" sz="700" b="0">
                          <a:latin typeface="Calibri Light"/>
                          <a:cs typeface="Calibri Light"/>
                        </a:rPr>
                        <a:t> </a:t>
                      </a:r>
                      <a:r>
                        <a:rPr lang="en-US" sz="700" b="0" spc="-5">
                          <a:latin typeface="Calibri Light"/>
                          <a:cs typeface="Calibri Light"/>
                        </a:rPr>
                        <a:t>identified</a:t>
                      </a:r>
                      <a:r>
                        <a:rPr lang="en-US" sz="700" b="0" spc="5">
                          <a:latin typeface="Calibri Light"/>
                          <a:cs typeface="Calibri Light"/>
                        </a:rPr>
                        <a:t> </a:t>
                      </a:r>
                      <a:r>
                        <a:rPr lang="en-US" sz="700" b="0" spc="-10">
                          <a:latin typeface="Calibri Light"/>
                          <a:cs typeface="Calibri Light"/>
                        </a:rPr>
                        <a:t>student</a:t>
                      </a:r>
                      <a:r>
                        <a:rPr lang="en-US" sz="700" b="0">
                          <a:latin typeface="Calibri Light"/>
                          <a:cs typeface="Calibri Light"/>
                        </a:rPr>
                        <a:t> </a:t>
                      </a:r>
                      <a:r>
                        <a:rPr lang="en-US" sz="700" b="0" spc="-10">
                          <a:latin typeface="Calibri Light"/>
                          <a:cs typeface="Calibri Light"/>
                        </a:rPr>
                        <a:t>groups</a:t>
                      </a:r>
                      <a:r>
                        <a:rPr lang="en-US" sz="700" b="0">
                          <a:latin typeface="Calibri Light"/>
                          <a:cs typeface="Calibri Light"/>
                        </a:rPr>
                        <a:t> </a:t>
                      </a:r>
                      <a:r>
                        <a:rPr lang="en-US" sz="700" b="0" spc="-5">
                          <a:latin typeface="Calibri Light"/>
                          <a:cs typeface="Calibri Light"/>
                        </a:rPr>
                        <a:t>in</a:t>
                      </a:r>
                      <a:r>
                        <a:rPr lang="en-US" sz="700" b="0">
                          <a:latin typeface="Calibri Light"/>
                          <a:cs typeface="Calibri Light"/>
                        </a:rPr>
                        <a:t> </a:t>
                      </a:r>
                      <a:r>
                        <a:rPr lang="en-US" sz="700" b="0" spc="-10">
                          <a:latin typeface="Calibri Light"/>
                          <a:cs typeface="Calibri Light"/>
                        </a:rPr>
                        <a:t>the</a:t>
                      </a:r>
                      <a:r>
                        <a:rPr lang="en-US" sz="700" b="0" spc="10">
                          <a:latin typeface="Calibri Light"/>
                          <a:cs typeface="Calibri Light"/>
                        </a:rPr>
                        <a:t> </a:t>
                      </a:r>
                      <a:r>
                        <a:rPr lang="en-US" sz="700" b="0" spc="-5">
                          <a:latin typeface="Calibri Light"/>
                          <a:cs typeface="Calibri Light"/>
                        </a:rPr>
                        <a:t>Academic</a:t>
                      </a:r>
                      <a:r>
                        <a:rPr lang="en-US" sz="700" b="0" spc="5">
                          <a:latin typeface="Calibri Light"/>
                          <a:cs typeface="Calibri Light"/>
                        </a:rPr>
                        <a:t> </a:t>
                      </a:r>
                      <a:r>
                        <a:rPr lang="en-US" sz="700" b="0" spc="-5">
                          <a:latin typeface="Calibri Light"/>
                          <a:cs typeface="Calibri Light"/>
                        </a:rPr>
                        <a:t>Achievement</a:t>
                      </a:r>
                      <a:r>
                        <a:rPr lang="en-US" sz="700" b="0" spc="5">
                          <a:latin typeface="Calibri Light"/>
                          <a:cs typeface="Calibri Light"/>
                        </a:rPr>
                        <a:t> </a:t>
                      </a:r>
                      <a:r>
                        <a:rPr lang="en-US" sz="700" b="0" spc="-5">
                          <a:latin typeface="Calibri Light"/>
                          <a:cs typeface="Calibri Light"/>
                        </a:rPr>
                        <a:t>component</a:t>
                      </a:r>
                      <a:r>
                        <a:rPr lang="en-US" sz="700" b="0">
                          <a:latin typeface="Calibri Light"/>
                          <a:cs typeface="Calibri Light"/>
                        </a:rPr>
                        <a:t> </a:t>
                      </a:r>
                      <a:r>
                        <a:rPr lang="en-US" sz="700" b="0" spc="-5">
                          <a:latin typeface="Calibri Light"/>
                          <a:cs typeface="Calibri Light"/>
                        </a:rPr>
                        <a:t>in</a:t>
                      </a:r>
                      <a:r>
                        <a:rPr lang="en-US" sz="700" b="0" spc="5">
                          <a:latin typeface="Calibri Light"/>
                          <a:cs typeface="Calibri Light"/>
                        </a:rPr>
                        <a:t> </a:t>
                      </a:r>
                      <a:r>
                        <a:rPr lang="en-US" sz="700" b="0" spc="-10">
                          <a:latin typeface="Calibri Light"/>
                          <a:cs typeface="Calibri Light"/>
                        </a:rPr>
                        <a:t>the</a:t>
                      </a:r>
                      <a:r>
                        <a:rPr lang="en-US" sz="700" b="0" spc="5">
                          <a:latin typeface="Calibri Light"/>
                          <a:cs typeface="Calibri Light"/>
                        </a:rPr>
                        <a:t> </a:t>
                      </a:r>
                      <a:r>
                        <a:rPr lang="en-US" sz="700" b="0" spc="-10">
                          <a:latin typeface="Calibri Light"/>
                          <a:cs typeface="Calibri Light"/>
                        </a:rPr>
                        <a:t>Closing</a:t>
                      </a:r>
                      <a:r>
                        <a:rPr lang="en-US" sz="700" b="0" spc="5">
                          <a:latin typeface="Calibri Light"/>
                          <a:cs typeface="Calibri Light"/>
                        </a:rPr>
                        <a:t> </a:t>
                      </a:r>
                      <a:r>
                        <a:rPr lang="en-US" sz="700" b="0" spc="-10">
                          <a:latin typeface="Calibri Light"/>
                          <a:cs typeface="Calibri Light"/>
                        </a:rPr>
                        <a:t>the</a:t>
                      </a:r>
                      <a:r>
                        <a:rPr lang="en-US" sz="700" b="0" spc="5">
                          <a:latin typeface="Calibri Light"/>
                          <a:cs typeface="Calibri Light"/>
                        </a:rPr>
                        <a:t> </a:t>
                      </a:r>
                      <a:r>
                        <a:rPr lang="en-US" sz="700" b="0" spc="-10">
                          <a:latin typeface="Calibri Light"/>
                          <a:cs typeface="Calibri Light"/>
                        </a:rPr>
                        <a:t>Gaps,</a:t>
                      </a:r>
                      <a:r>
                        <a:rPr lang="en-US" sz="700" b="0" spc="5">
                          <a:latin typeface="Calibri Light"/>
                          <a:cs typeface="Calibri Light"/>
                        </a:rPr>
                        <a:t> </a:t>
                      </a:r>
                      <a:r>
                        <a:rPr lang="en-US" sz="700" b="0" spc="-5">
                          <a:latin typeface="Calibri Light"/>
                          <a:cs typeface="Calibri Light"/>
                        </a:rPr>
                        <a:t>will</a:t>
                      </a:r>
                      <a:r>
                        <a:rPr lang="en-US" sz="700" b="0" spc="10">
                          <a:latin typeface="Calibri Light"/>
                          <a:cs typeface="Calibri Light"/>
                        </a:rPr>
                        <a:t> </a:t>
                      </a:r>
                      <a:r>
                        <a:rPr lang="en-US" sz="700" b="0" spc="-5">
                          <a:latin typeface="Calibri Light"/>
                          <a:cs typeface="Calibri Light"/>
                        </a:rPr>
                        <a:t>meet</a:t>
                      </a:r>
                      <a:r>
                        <a:rPr lang="en-US" sz="700" b="0">
                          <a:latin typeface="Calibri Light"/>
                          <a:cs typeface="Calibri Light"/>
                        </a:rPr>
                        <a:t> </a:t>
                      </a:r>
                      <a:r>
                        <a:rPr lang="en-US" sz="700" b="0" spc="-10">
                          <a:latin typeface="Calibri Light"/>
                          <a:cs typeface="Calibri Light"/>
                        </a:rPr>
                        <a:t>the</a:t>
                      </a:r>
                      <a:r>
                        <a:rPr lang="en-US" sz="700" b="0" spc="10">
                          <a:latin typeface="Calibri Light"/>
                          <a:cs typeface="Calibri Light"/>
                        </a:rPr>
                        <a:t> </a:t>
                      </a:r>
                      <a:r>
                        <a:rPr lang="en-US" sz="700" b="0" spc="-5">
                          <a:latin typeface="Calibri Light"/>
                          <a:cs typeface="Calibri Light"/>
                        </a:rPr>
                        <a:t>STAAR</a:t>
                      </a:r>
                      <a:r>
                        <a:rPr lang="en-US" sz="700" b="0">
                          <a:latin typeface="Calibri Light"/>
                          <a:cs typeface="Calibri Light"/>
                        </a:rPr>
                        <a:t> </a:t>
                      </a:r>
                      <a:r>
                        <a:rPr lang="en-US" sz="700" b="0" spc="-5">
                          <a:latin typeface="Calibri Light"/>
                          <a:cs typeface="Calibri Light"/>
                        </a:rPr>
                        <a:t>performance</a:t>
                      </a:r>
                      <a:r>
                        <a:rPr lang="en-US" sz="700" b="0" spc="10">
                          <a:latin typeface="Calibri Light"/>
                          <a:cs typeface="Calibri Light"/>
                        </a:rPr>
                        <a:t> </a:t>
                      </a:r>
                      <a:r>
                        <a:rPr lang="en-US" sz="700" b="0" spc="-5">
                          <a:latin typeface="Calibri Light"/>
                          <a:cs typeface="Calibri Light"/>
                        </a:rPr>
                        <a:t>targets in</a:t>
                      </a:r>
                      <a:r>
                        <a:rPr lang="en-US" sz="700" b="0" spc="5">
                          <a:latin typeface="Calibri Light"/>
                          <a:cs typeface="Calibri Light"/>
                        </a:rPr>
                        <a:t> </a:t>
                      </a:r>
                      <a:r>
                        <a:rPr lang="en-US" sz="700" b="0" spc="-5">
                          <a:latin typeface="Calibri Light"/>
                          <a:cs typeface="Calibri Light"/>
                        </a:rPr>
                        <a:t>Reading</a:t>
                      </a:r>
                      <a:r>
                        <a:rPr lang="en-US" sz="700" b="0">
                          <a:latin typeface="Calibri Light"/>
                          <a:cs typeface="Calibri Light"/>
                        </a:rPr>
                        <a:t> </a:t>
                      </a:r>
                      <a:r>
                        <a:rPr lang="en-US" sz="700" b="0" spc="-10">
                          <a:latin typeface="Calibri Light"/>
                          <a:cs typeface="Calibri Light"/>
                        </a:rPr>
                        <a:t>and</a:t>
                      </a:r>
                      <a:r>
                        <a:rPr lang="en-US" sz="700" b="0" spc="5">
                          <a:latin typeface="Calibri Light"/>
                          <a:cs typeface="Calibri Light"/>
                        </a:rPr>
                        <a:t> </a:t>
                      </a:r>
                      <a:r>
                        <a:rPr lang="en-US" sz="700" b="0" spc="-5">
                          <a:latin typeface="Calibri Light"/>
                          <a:cs typeface="Calibri Light"/>
                        </a:rPr>
                        <a:t>Math.</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20389">
                <a:tc>
                  <a:txBody>
                    <a:bodyPr/>
                    <a:lstStyle/>
                    <a:p>
                      <a:pPr marL="17780">
                        <a:lnSpc>
                          <a:spcPct val="100000"/>
                        </a:lnSpc>
                        <a:spcBef>
                          <a:spcPts val="5"/>
                        </a:spcBef>
                      </a:pPr>
                      <a:r>
                        <a:rPr sz="700" b="0">
                          <a:latin typeface="Calibri Light"/>
                          <a:cs typeface="Calibri Light"/>
                        </a:rPr>
                        <a:t>Objective</a:t>
                      </a:r>
                      <a:r>
                        <a:rPr sz="700" b="0" spc="5">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7">
                  <a:txBody>
                    <a:bodyPr/>
                    <a:lstStyle/>
                    <a:p>
                      <a:pPr marL="17780">
                        <a:lnSpc>
                          <a:spcPts val="800"/>
                        </a:lnSpc>
                      </a:pPr>
                      <a:r>
                        <a:rPr sz="700" b="0" spc="-5">
                          <a:latin typeface="Calibri Light"/>
                          <a:cs typeface="Calibri Light"/>
                        </a:rPr>
                        <a:t>All </a:t>
                      </a:r>
                      <a:r>
                        <a:rPr sz="700" b="0" spc="-10">
                          <a:latin typeface="Calibri Light"/>
                          <a:cs typeface="Calibri Light"/>
                        </a:rPr>
                        <a:t>student groups </a:t>
                      </a:r>
                      <a:r>
                        <a:rPr sz="700" b="0" spc="-5">
                          <a:latin typeface="Calibri Light"/>
                          <a:cs typeface="Calibri Light"/>
                        </a:rPr>
                        <a:t>will increase in </a:t>
                      </a:r>
                      <a:r>
                        <a:rPr sz="700" b="0" spc="-10">
                          <a:latin typeface="Calibri Light"/>
                          <a:cs typeface="Calibri Light"/>
                        </a:rPr>
                        <a:t>the </a:t>
                      </a:r>
                      <a:r>
                        <a:rPr sz="700" b="0" spc="-5">
                          <a:latin typeface="Calibri Light"/>
                          <a:cs typeface="Calibri Light"/>
                        </a:rPr>
                        <a:t>Growth component by at least 10 percentage points in Reading </a:t>
                      </a:r>
                      <a:r>
                        <a:rPr sz="700" b="0" spc="-10">
                          <a:latin typeface="Calibri Light"/>
                          <a:cs typeface="Calibri Light"/>
                        </a:rPr>
                        <a:t>and </a:t>
                      </a:r>
                      <a:r>
                        <a:rPr sz="700" b="0" spc="-5">
                          <a:latin typeface="Calibri Light"/>
                          <a:cs typeface="Calibri Light"/>
                        </a:rPr>
                        <a:t>Math performance level. In Reading from </a:t>
                      </a:r>
                      <a:r>
                        <a:rPr sz="700" b="0" spc="-10">
                          <a:latin typeface="Calibri Light"/>
                          <a:cs typeface="Calibri Light"/>
                        </a:rPr>
                        <a:t>31% </a:t>
                      </a:r>
                      <a:r>
                        <a:rPr sz="700" b="0" spc="-5">
                          <a:latin typeface="Calibri Light"/>
                          <a:cs typeface="Calibri Light"/>
                        </a:rPr>
                        <a:t>to </a:t>
                      </a:r>
                      <a:r>
                        <a:rPr sz="700" b="0" spc="-10">
                          <a:latin typeface="Calibri Light"/>
                          <a:cs typeface="Calibri Light"/>
                        </a:rPr>
                        <a:t>41% and </a:t>
                      </a:r>
                      <a:r>
                        <a:rPr sz="700" b="0" spc="-5">
                          <a:latin typeface="Calibri Light"/>
                          <a:cs typeface="Calibri Light"/>
                        </a:rPr>
                        <a:t>from </a:t>
                      </a:r>
                      <a:r>
                        <a:rPr sz="700" b="0" spc="-10">
                          <a:latin typeface="Calibri Light"/>
                          <a:cs typeface="Calibri Light"/>
                        </a:rPr>
                        <a:t>42% </a:t>
                      </a:r>
                      <a:r>
                        <a:rPr sz="700" b="0" spc="-5">
                          <a:latin typeface="Calibri Light"/>
                          <a:cs typeface="Calibri Light"/>
                        </a:rPr>
                        <a:t>to </a:t>
                      </a:r>
                      <a:r>
                        <a:rPr sz="700" b="0" spc="-10">
                          <a:latin typeface="Calibri Light"/>
                          <a:cs typeface="Calibri Light"/>
                        </a:rPr>
                        <a:t>52% </a:t>
                      </a:r>
                      <a:r>
                        <a:rPr sz="700" b="0" spc="-5">
                          <a:latin typeface="Calibri Light"/>
                          <a:cs typeface="Calibri Light"/>
                        </a:rPr>
                        <a:t>in</a:t>
                      </a:r>
                      <a:r>
                        <a:rPr sz="700" b="0" spc="120">
                          <a:latin typeface="Calibri Light"/>
                          <a:cs typeface="Calibri Light"/>
                        </a:rPr>
                        <a:t> </a:t>
                      </a:r>
                      <a:r>
                        <a:rPr sz="700" b="0" spc="-5">
                          <a:latin typeface="Calibri Light"/>
                          <a:cs typeface="Calibri Light"/>
                        </a:rPr>
                        <a:t>Math.</a:t>
                      </a:r>
                      <a:endParaRPr sz="700">
                        <a:latin typeface="Calibri Light"/>
                        <a:cs typeface="Calibri Light"/>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229867">
                <a:tc>
                  <a:txBody>
                    <a:bodyPr/>
                    <a:lstStyle/>
                    <a:p>
                      <a:pPr marL="17780">
                        <a:lnSpc>
                          <a:spcPct val="100000"/>
                        </a:lnSpc>
                        <a:spcBef>
                          <a:spcPts val="5"/>
                        </a:spcBef>
                      </a:pPr>
                      <a:r>
                        <a:rPr sz="700" b="0" spc="-5">
                          <a:latin typeface="Calibri Light"/>
                          <a:cs typeface="Calibri Light"/>
                        </a:rPr>
                        <a:t>Identify all </a:t>
                      </a:r>
                      <a:r>
                        <a:rPr sz="700" b="0" spc="-10">
                          <a:latin typeface="Calibri Light"/>
                          <a:cs typeface="Calibri Light"/>
                        </a:rPr>
                        <a:t>students </a:t>
                      </a:r>
                      <a:r>
                        <a:rPr sz="700" b="0" spc="-5">
                          <a:latin typeface="Calibri Light"/>
                          <a:cs typeface="Calibri Light"/>
                        </a:rPr>
                        <a:t>in STAAR</a:t>
                      </a:r>
                      <a:r>
                        <a:rPr sz="700" b="0" spc="-10">
                          <a:latin typeface="Calibri Light"/>
                          <a:cs typeface="Calibri Light"/>
                        </a:rPr>
                        <a:t> </a:t>
                      </a:r>
                      <a:r>
                        <a:rPr lang="en-US" sz="700" b="0" spc="-10">
                          <a:latin typeface="Calibri Light"/>
                          <a:cs typeface="Calibri Light"/>
                        </a:rPr>
                        <a:t>2025</a:t>
                      </a:r>
                      <a:endParaRPr sz="700">
                        <a:latin typeface="Calibri Light"/>
                        <a:cs typeface="Calibri Light"/>
                      </a:endParaRPr>
                    </a:p>
                    <a:p>
                      <a:pPr marL="17780" marR="52705">
                        <a:lnSpc>
                          <a:spcPct val="112900"/>
                        </a:lnSpc>
                      </a:pPr>
                      <a:r>
                        <a:rPr sz="700" b="0" spc="-10">
                          <a:latin typeface="Calibri Light"/>
                          <a:cs typeface="Calibri Light"/>
                        </a:rPr>
                        <a:t>assessment </a:t>
                      </a:r>
                      <a:r>
                        <a:rPr sz="700" b="0" spc="-5">
                          <a:latin typeface="Calibri Light"/>
                          <a:cs typeface="Calibri Light"/>
                        </a:rPr>
                        <a:t>who can potentially meet  expected</a:t>
                      </a:r>
                      <a:r>
                        <a:rPr sz="700" b="0" spc="-10">
                          <a:latin typeface="Calibri Light"/>
                          <a:cs typeface="Calibri Light"/>
                        </a:rPr>
                        <a:t> </a:t>
                      </a:r>
                      <a:r>
                        <a:rPr sz="700" b="0" spc="-5">
                          <a:latin typeface="Calibri Light"/>
                          <a:cs typeface="Calibri Light"/>
                        </a:rPr>
                        <a:t>growth.</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sz="700" b="0" spc="-5" err="1">
                          <a:latin typeface="Calibri Light"/>
                          <a:cs typeface="Calibri Light"/>
                        </a:rPr>
                        <a:t>Monitoirng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96875">
                        <a:lnSpc>
                          <a:spcPct val="112900"/>
                        </a:lnSpc>
                      </a:pPr>
                      <a:r>
                        <a:rPr sz="700" b="0" spc="-5">
                          <a:latin typeface="Calibri Light"/>
                          <a:cs typeface="Calibri Light"/>
                        </a:rPr>
                        <a:t>STAAR Release</a:t>
                      </a:r>
                      <a:r>
                        <a:rPr sz="700" b="0" spc="-60">
                          <a:latin typeface="Calibri Light"/>
                          <a:cs typeface="Calibri Light"/>
                        </a:rPr>
                        <a:t> </a:t>
                      </a:r>
                      <a:r>
                        <a:rPr sz="700" b="0" spc="-10">
                          <a:latin typeface="Calibri Light"/>
                          <a:cs typeface="Calibri Light"/>
                        </a:rPr>
                        <a:t>Data  IStation </a:t>
                      </a:r>
                      <a:r>
                        <a:rPr sz="700" b="0" spc="-5">
                          <a:latin typeface="Calibri Light"/>
                          <a:cs typeface="Calibri Light"/>
                        </a:rPr>
                        <a:t>Reading</a:t>
                      </a:r>
                      <a:endParaRPr lang="en-US" sz="700" b="0" spc="-5">
                        <a:latin typeface="Calibri Light"/>
                        <a:cs typeface="Calibri Light"/>
                      </a:endParaRPr>
                    </a:p>
                    <a:p>
                      <a:pPr marL="17780" marR="396875" lvl="0">
                        <a:lnSpc>
                          <a:spcPct val="112900"/>
                        </a:lnSpc>
                        <a:buNone/>
                      </a:pPr>
                      <a:r>
                        <a:rPr sz="700" b="0" spc="-5">
                          <a:latin typeface="Calibri Light"/>
                          <a:cs typeface="Calibri Light"/>
                        </a:rPr>
                        <a:t>Imagine Math </a:t>
                      </a:r>
                      <a:endParaRPr lang="en-US" sz="700" b="0" spc="-5">
                        <a:latin typeface="Calibri Light"/>
                        <a:cs typeface="Calibri Light"/>
                      </a:endParaRPr>
                    </a:p>
                    <a:p>
                      <a:pPr marL="17780" marR="396875">
                        <a:lnSpc>
                          <a:spcPct val="112900"/>
                        </a:lnSpc>
                      </a:pPr>
                      <a:r>
                        <a:rPr lang="en-US" sz="700" b="0" spc="-5">
                          <a:latin typeface="Calibri Light"/>
                          <a:cs typeface="Calibri Light"/>
                        </a:rPr>
                        <a:t>Education Galaxy/ Progress Learning</a:t>
                      </a:r>
                    </a:p>
                    <a:p>
                      <a:pPr marL="17780" marR="396875">
                        <a:lnSpc>
                          <a:spcPct val="112900"/>
                        </a:lnSpc>
                      </a:pPr>
                      <a:r>
                        <a:rPr lang="en-US" sz="700" b="0" spc="-5">
                          <a:latin typeface="Calibri Light"/>
                          <a:cs typeface="Calibri Light"/>
                        </a:rPr>
                        <a:t>Lexia</a:t>
                      </a:r>
                    </a:p>
                    <a:p>
                      <a:pPr marL="17780" marR="396875">
                        <a:lnSpc>
                          <a:spcPct val="112900"/>
                        </a:lnSpc>
                      </a:pPr>
                      <a:r>
                        <a:rPr lang="en-US" sz="700" b="0" spc="-5">
                          <a:latin typeface="Calibri Light"/>
                          <a:cs typeface="Calibri Light"/>
                        </a:rPr>
                        <a:t>STAR</a:t>
                      </a:r>
                      <a:endParaRPr sz="700">
                        <a:latin typeface="Calibri Light"/>
                        <a:cs typeface="Calibri Light"/>
                      </a:endParaRPr>
                    </a:p>
                    <a:p>
                      <a:pPr marL="17780">
                        <a:lnSpc>
                          <a:spcPct val="100000"/>
                        </a:lnSpc>
                        <a:spcBef>
                          <a:spcPts val="110"/>
                        </a:spcBef>
                      </a:pPr>
                      <a:r>
                        <a:rPr sz="700" b="0" spc="-5">
                          <a:latin typeface="Calibri Light"/>
                          <a:cs typeface="Calibri Light"/>
                        </a:rPr>
                        <a:t>District</a:t>
                      </a:r>
                      <a:r>
                        <a:rPr sz="700" b="0" spc="-10">
                          <a:latin typeface="Calibri Light"/>
                          <a:cs typeface="Calibri Light"/>
                        </a:rPr>
                        <a:t> </a:t>
                      </a:r>
                      <a:r>
                        <a:rPr sz="700" b="0" spc="-5">
                          <a:latin typeface="Calibri Light"/>
                          <a:cs typeface="Calibri Light"/>
                        </a:rPr>
                        <a:t>Curriculum</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STAAR </a:t>
                      </a:r>
                      <a:r>
                        <a:rPr sz="700" b="0" spc="-10">
                          <a:latin typeface="Calibri Light"/>
                          <a:cs typeface="Calibri Light"/>
                        </a:rPr>
                        <a:t>Data</a:t>
                      </a:r>
                      <a:r>
                        <a:rPr sz="700" b="0" spc="-15">
                          <a:latin typeface="Calibri Light"/>
                          <a:cs typeface="Calibri Light"/>
                        </a:rPr>
                        <a:t> </a:t>
                      </a:r>
                      <a:r>
                        <a:rPr lang="en-US" sz="700" b="0" spc="-10">
                          <a:latin typeface="Calibri Light"/>
                          <a:cs typeface="Calibri Light"/>
                        </a:rPr>
                        <a:t>2026</a:t>
                      </a:r>
                      <a:endParaRPr sz="700">
                        <a:latin typeface="Calibri Light"/>
                        <a:cs typeface="Calibri Light"/>
                      </a:endParaRPr>
                    </a:p>
                    <a:p>
                      <a:pPr marL="17780" marR="715010">
                        <a:lnSpc>
                          <a:spcPct val="112900"/>
                        </a:lnSpc>
                      </a:pPr>
                      <a:r>
                        <a:rPr sz="700" b="0" spc="-10">
                          <a:latin typeface="Calibri Light"/>
                          <a:cs typeface="Calibri Light"/>
                        </a:rPr>
                        <a:t>Progress </a:t>
                      </a:r>
                      <a:r>
                        <a:rPr sz="700" b="0" spc="-5">
                          <a:latin typeface="Calibri Light"/>
                          <a:cs typeface="Calibri Light"/>
                        </a:rPr>
                        <a:t>Monitoring </a:t>
                      </a:r>
                      <a:r>
                        <a:rPr sz="700" b="0" spc="-10">
                          <a:latin typeface="Calibri Light"/>
                          <a:cs typeface="Calibri Light"/>
                        </a:rPr>
                        <a:t>Data  </a:t>
                      </a:r>
                      <a:r>
                        <a:rPr sz="700" b="0" spc="-5">
                          <a:latin typeface="Calibri Light"/>
                          <a:cs typeface="Calibri Light"/>
                        </a:rPr>
                        <a:t>Weekly </a:t>
                      </a:r>
                      <a:r>
                        <a:rPr sz="700" b="0" spc="-10">
                          <a:latin typeface="Calibri Light"/>
                          <a:cs typeface="Calibri Light"/>
                        </a:rPr>
                        <a:t>Assessments  </a:t>
                      </a:r>
                      <a:r>
                        <a:rPr lang="en-US" sz="700" b="0" spc="-5">
                          <a:latin typeface="Calibri Light"/>
                          <a:cs typeface="Calibri Light"/>
                        </a:rPr>
                        <a:t>TTESS</a:t>
                      </a:r>
                      <a:r>
                        <a:rPr sz="700" b="0" spc="-5">
                          <a:latin typeface="Calibri Light"/>
                          <a:cs typeface="Calibri Light"/>
                        </a:rPr>
                        <a:t> Walkthroughs  </a:t>
                      </a:r>
                      <a:r>
                        <a:rPr sz="700" b="0" spc="-10">
                          <a:latin typeface="Calibri Light"/>
                          <a:cs typeface="Calibri Light"/>
                        </a:rPr>
                        <a:t>Student </a:t>
                      </a:r>
                      <a:r>
                        <a:rPr sz="700" b="0" spc="-5">
                          <a:latin typeface="Calibri Light"/>
                          <a:cs typeface="Calibri Light"/>
                        </a:rPr>
                        <a:t>Work</a:t>
                      </a:r>
                      <a:r>
                        <a:rPr sz="700" b="0" spc="-15">
                          <a:latin typeface="Calibri Light"/>
                          <a:cs typeface="Calibri Light"/>
                        </a:rPr>
                        <a:t> </a:t>
                      </a:r>
                      <a:r>
                        <a:rPr sz="700" b="0" spc="-5">
                          <a:latin typeface="Calibri Light"/>
                          <a:cs typeface="Calibri Light"/>
                        </a:rPr>
                        <a:t>Samples</a:t>
                      </a:r>
                      <a:endParaRPr lang="en-US" sz="700" b="0" spc="-5">
                        <a:latin typeface="Calibri Light"/>
                        <a:cs typeface="Calibri Light"/>
                      </a:endParaRPr>
                    </a:p>
                    <a:p>
                      <a:pPr marL="17780" marR="715010" lvl="0" indent="0" algn="just" defTabSz="914400" eaLnBrk="1" fontAlgn="auto" latinLnBrk="0" hangingPunct="1">
                        <a:lnSpc>
                          <a:spcPct val="112900"/>
                        </a:lnSpc>
                        <a:spcBef>
                          <a:spcPts val="0"/>
                        </a:spcBef>
                        <a:spcAft>
                          <a:spcPts val="0"/>
                        </a:spcAft>
                        <a:buClrTx/>
                        <a:buSzTx/>
                        <a:buFontTx/>
                        <a:buNone/>
                        <a:tabLst/>
                        <a:defRPr/>
                      </a:pPr>
                      <a:r>
                        <a:rPr lang="en-US" sz="700" b="0" spc="-10">
                          <a:latin typeface="Calibri Light"/>
                          <a:cs typeface="Calibri Light"/>
                        </a:rPr>
                        <a:t>Professional Development Attendance for Accountability Updates</a:t>
                      </a:r>
                      <a:endParaRPr lang="en-US" sz="700">
                        <a:latin typeface="Calibri Light"/>
                        <a:cs typeface="Calibri Light"/>
                      </a:endParaRPr>
                    </a:p>
                    <a:p>
                      <a:pPr marL="17780" marR="715010">
                        <a:lnSpc>
                          <a:spcPct val="112900"/>
                        </a:lnSpc>
                      </a:pP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-Closing </a:t>
                      </a:r>
                      <a:r>
                        <a:rPr sz="700" b="0" spc="-10">
                          <a:latin typeface="Calibri Light"/>
                          <a:cs typeface="Calibri Light"/>
                        </a:rPr>
                        <a:t>the </a:t>
                      </a:r>
                      <a:r>
                        <a:rPr sz="700" b="0" spc="-5" err="1">
                          <a:latin typeface="Calibri Light"/>
                          <a:cs typeface="Calibri Light"/>
                        </a:rPr>
                        <a:t>achivement</a:t>
                      </a:r>
                      <a:r>
                        <a:rPr sz="700" b="0" spc="-30">
                          <a:latin typeface="Calibri Light"/>
                          <a:cs typeface="Calibri Light"/>
                        </a:rPr>
                        <a: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 </a:t>
                      </a:r>
                      <a:r>
                        <a:rPr sz="700" b="0" spc="-10">
                          <a:latin typeface="Calibri Light"/>
                          <a:cs typeface="Calibri Light"/>
                        </a:rPr>
                        <a:t>TELPAS</a:t>
                      </a:r>
                      <a:r>
                        <a:rPr sz="700" b="0">
                          <a:latin typeface="Calibri Light"/>
                          <a:cs typeface="Calibri Light"/>
                        </a:rPr>
                        <a:t> </a:t>
                      </a:r>
                      <a:r>
                        <a:rPr sz="700" b="0" spc="-5">
                          <a:latin typeface="Calibri Light"/>
                          <a:cs typeface="Calibri Light"/>
                        </a:rPr>
                        <a:t>-</a:t>
                      </a:r>
                      <a:endParaRPr sz="700">
                        <a:latin typeface="Calibri Light"/>
                        <a:cs typeface="Calibri Light"/>
                      </a:endParaRPr>
                    </a:p>
                    <a:p>
                      <a:pPr marL="17780">
                        <a:lnSpc>
                          <a:spcPct val="100000"/>
                        </a:lnSpc>
                        <a:spcBef>
                          <a:spcPts val="110"/>
                        </a:spcBef>
                      </a:pPr>
                      <a:r>
                        <a:rPr sz="700" b="0" spc="-5">
                          <a:latin typeface="Calibri Light"/>
                          <a:cs typeface="Calibri Light"/>
                        </a:rPr>
                        <a:t>Domain I &amp;</a:t>
                      </a:r>
                      <a:r>
                        <a:rPr sz="700" b="0" spc="-15">
                          <a:latin typeface="Calibri Light"/>
                          <a:cs typeface="Calibri Light"/>
                        </a:rPr>
                        <a:t> </a:t>
                      </a:r>
                      <a:r>
                        <a:rPr sz="700" b="0" spc="-10">
                          <a:latin typeface="Calibri Light"/>
                          <a:cs typeface="Calibri Light"/>
                        </a:rPr>
                        <a:t>II</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189865">
                        <a:lnSpc>
                          <a:spcPct val="112900"/>
                        </a:lnSpc>
                      </a:pPr>
                      <a:r>
                        <a:rPr sz="700" b="0" spc="-5">
                          <a:latin typeface="Calibri Light"/>
                          <a:cs typeface="Calibri Light"/>
                        </a:rPr>
                        <a:t>Benchmarks 1 &amp;</a:t>
                      </a:r>
                      <a:r>
                        <a:rPr sz="700" b="0" spc="-85">
                          <a:latin typeface="Calibri Light"/>
                          <a:cs typeface="Calibri Light"/>
                        </a:rPr>
                        <a:t> </a:t>
                      </a:r>
                      <a:r>
                        <a:rPr sz="700" b="0" spc="-5">
                          <a:latin typeface="Calibri Light"/>
                          <a:cs typeface="Calibri Light"/>
                        </a:rPr>
                        <a:t>2  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err="1">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a:t>
                      </a:r>
                      <a:r>
                        <a:rPr sz="700" b="0" spc="-5" err="1">
                          <a:latin typeface="Calibri Light"/>
                          <a:cs typeface="Calibri Light"/>
                        </a:rPr>
                        <a:t>Decison</a:t>
                      </a:r>
                      <a:r>
                        <a:rPr sz="700" b="0" spc="-5">
                          <a:latin typeface="Calibri Light"/>
                          <a:cs typeface="Calibri Light"/>
                        </a:rPr>
                        <a:t>-Making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 (A) Title </a:t>
                      </a:r>
                      <a:r>
                        <a:rPr sz="700" b="0" spc="-10">
                          <a:latin typeface="Calibri Light"/>
                          <a:cs typeface="Calibri Light"/>
                        </a:rPr>
                        <a:t>I,II,II State  Compensatory</a:t>
                      </a:r>
                      <a:r>
                        <a:rPr sz="700" b="0" spc="10">
                          <a:latin typeface="Calibri Light"/>
                          <a:cs typeface="Calibri Light"/>
                        </a:rPr>
                        <a:t> </a:t>
                      </a:r>
                      <a:r>
                        <a:rPr sz="700" b="0" spc="-5">
                          <a:latin typeface="Calibri Light"/>
                          <a:cs typeface="Calibri Light"/>
                        </a:rPr>
                        <a:t>Fund	</a:t>
                      </a:r>
                      <a:r>
                        <a:rPr sz="700" b="0" spc="-10">
                          <a:latin typeface="Calibri Light"/>
                          <a:cs typeface="Calibri Light"/>
                        </a:rPr>
                        <a:t>State</a:t>
                      </a:r>
                      <a:r>
                        <a:rPr sz="700" b="0" spc="-5">
                          <a:latin typeface="Calibri Light"/>
                          <a:cs typeface="Calibri Light"/>
                        </a:rPr>
                        <a:t> Bilingual</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506">
                <a:tc>
                  <a:txBody>
                    <a:bodyPr/>
                    <a:lstStyle/>
                    <a:p>
                      <a:pPr marR="469900" algn="r">
                        <a:lnSpc>
                          <a:spcPct val="100000"/>
                        </a:lnSpc>
                        <a:spcBef>
                          <a:spcPts val="284"/>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61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389">
                <a:tc gridSpan="8">
                  <a:txBody>
                    <a:bodyPr/>
                    <a:lstStyle/>
                    <a:p>
                      <a:pPr marL="17780">
                        <a:lnSpc>
                          <a:spcPct val="100000"/>
                        </a:lnSpc>
                        <a:spcBef>
                          <a:spcPts val="5"/>
                        </a:spcBef>
                      </a:pPr>
                      <a:r>
                        <a:rPr sz="700" b="0" spc="-5">
                          <a:latin typeface="Calibri Light"/>
                          <a:cs typeface="Calibri Light"/>
                        </a:rPr>
                        <a:t>1. Schedule opportunities for blended learning ( </a:t>
                      </a:r>
                      <a:r>
                        <a:rPr sz="700" b="0" spc="-10">
                          <a:latin typeface="Calibri Light"/>
                          <a:cs typeface="Calibri Light"/>
                        </a:rPr>
                        <a:t>IStation, </a:t>
                      </a:r>
                      <a:r>
                        <a:rPr sz="700" b="0" spc="-5">
                          <a:latin typeface="Calibri Light"/>
                          <a:cs typeface="Calibri Light"/>
                        </a:rPr>
                        <a:t>Imagine Math, AR, </a:t>
                      </a:r>
                      <a:r>
                        <a:rPr lang="en-US" sz="700" b="0" spc="-5">
                          <a:latin typeface="Calibri Light"/>
                          <a:cs typeface="Calibri Light"/>
                        </a:rPr>
                        <a:t>Lexia</a:t>
                      </a:r>
                      <a:r>
                        <a:rPr sz="700" b="0" spc="-5">
                          <a:latin typeface="Calibri Light"/>
                          <a:cs typeface="Calibri Light"/>
                        </a:rPr>
                        <a:t>, </a:t>
                      </a:r>
                      <a:r>
                        <a:rPr lang="en-US" sz="700" b="0" spc="-5">
                          <a:latin typeface="Calibri Light"/>
                          <a:cs typeface="Calibri Light"/>
                        </a:rPr>
                        <a:t>Education Galaxy</a:t>
                      </a:r>
                      <a:r>
                        <a:rPr sz="700" b="0" spc="-10">
                          <a:latin typeface="Calibri Light"/>
                          <a:cs typeface="Calibri Light"/>
                        </a:rPr>
                        <a: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96">
                <a:tc gridSpan="8">
                  <a:txBody>
                    <a:bodyPr/>
                    <a:lstStyle/>
                    <a:p>
                      <a:pPr marL="17780">
                        <a:lnSpc>
                          <a:spcPct val="100000"/>
                        </a:lnSpc>
                        <a:spcBef>
                          <a:spcPts val="5"/>
                        </a:spcBef>
                      </a:pPr>
                      <a:r>
                        <a:rPr sz="700" b="0" spc="-5">
                          <a:latin typeface="Calibri Light"/>
                          <a:cs typeface="Calibri Light"/>
                        </a:rPr>
                        <a:t>2. </a:t>
                      </a:r>
                      <a:r>
                        <a:rPr sz="700" b="0" spc="-10">
                          <a:latin typeface="Calibri Light"/>
                          <a:cs typeface="Calibri Light"/>
                        </a:rPr>
                        <a:t>Students </a:t>
                      </a:r>
                      <a:r>
                        <a:rPr sz="700" b="0" spc="-5">
                          <a:latin typeface="Calibri Light"/>
                          <a:cs typeface="Calibri Light"/>
                        </a:rPr>
                        <a:t>will monitor/track their progress towards Meets or </a:t>
                      </a:r>
                      <a:r>
                        <a:rPr sz="700" b="0" spc="-5" err="1">
                          <a:latin typeface="Calibri Light"/>
                          <a:cs typeface="Calibri Light"/>
                        </a:rPr>
                        <a:t>exceedes</a:t>
                      </a:r>
                      <a:r>
                        <a:rPr sz="700" b="0" spc="-5">
                          <a:latin typeface="Calibri Light"/>
                          <a:cs typeface="Calibri Light"/>
                        </a:rPr>
                        <a:t> expected </a:t>
                      </a:r>
                      <a:r>
                        <a:rPr sz="700" b="0" spc="-5" err="1">
                          <a:latin typeface="Calibri Light"/>
                          <a:cs typeface="Calibri Light"/>
                        </a:rPr>
                        <a:t>expected</a:t>
                      </a:r>
                      <a:r>
                        <a:rPr sz="700" b="0" spc="-15">
                          <a:latin typeface="Calibri Light"/>
                          <a:cs typeface="Calibri Light"/>
                        </a:rPr>
                        <a:t> </a:t>
                      </a:r>
                      <a:r>
                        <a:rPr sz="700" b="0" spc="-5">
                          <a:latin typeface="Calibri Light"/>
                          <a:cs typeface="Calibri Light"/>
                        </a:rPr>
                        <a:t>growth.</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402">
                <a:tc gridSpan="8">
                  <a:txBody>
                    <a:bodyPr/>
                    <a:lstStyle/>
                    <a:p>
                      <a:pPr marL="17780">
                        <a:lnSpc>
                          <a:spcPct val="100000"/>
                        </a:lnSpc>
                        <a:spcBef>
                          <a:spcPts val="5"/>
                        </a:spcBef>
                      </a:pPr>
                      <a:r>
                        <a:rPr sz="700" b="0" spc="-5">
                          <a:latin typeface="Calibri Light"/>
                          <a:cs typeface="Calibri Light"/>
                        </a:rPr>
                        <a:t>3. </a:t>
                      </a:r>
                      <a:r>
                        <a:rPr sz="700" b="0" spc="-10">
                          <a:latin typeface="Calibri Light"/>
                          <a:cs typeface="Calibri Light"/>
                        </a:rPr>
                        <a:t>Campus </a:t>
                      </a:r>
                      <a:r>
                        <a:rPr sz="700" b="0" spc="-5">
                          <a:latin typeface="Calibri Light"/>
                          <a:cs typeface="Calibri Light"/>
                        </a:rPr>
                        <a:t>will employ </a:t>
                      </a:r>
                      <a:r>
                        <a:rPr sz="700" b="0" spc="-5" err="1">
                          <a:latin typeface="Calibri Light"/>
                          <a:cs typeface="Calibri Light"/>
                        </a:rPr>
                        <a:t>Intentionall</a:t>
                      </a:r>
                      <a:r>
                        <a:rPr sz="700" b="0" spc="-5">
                          <a:latin typeface="Calibri Light"/>
                          <a:cs typeface="Calibri Light"/>
                        </a:rPr>
                        <a:t> flexible</a:t>
                      </a:r>
                      <a:r>
                        <a:rPr sz="700" b="0" spc="10">
                          <a:latin typeface="Calibri Light"/>
                          <a:cs typeface="Calibri Light"/>
                        </a:rPr>
                        <a:t> </a:t>
                      </a:r>
                      <a:r>
                        <a:rPr sz="700" b="0" spc="-5">
                          <a:latin typeface="Calibri Light"/>
                          <a:cs typeface="Calibri Light"/>
                        </a:rPr>
                        <a:t>scheduling.</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493">
                <a:tc gridSpan="8">
                  <a:txBody>
                    <a:bodyPr/>
                    <a:lstStyle/>
                    <a:p>
                      <a:pPr>
                        <a:lnSpc>
                          <a:spcPct val="100000"/>
                        </a:lnSpc>
                      </a:pPr>
                      <a:r>
                        <a:rPr lang="en-US" sz="600">
                          <a:latin typeface="Times New Roman"/>
                          <a:cs typeface="Times New Roman"/>
                        </a:rPr>
                        <a:t> 4.  Teachers will attend Professional Development on Accountability Updates</a:t>
                      </a: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055">
                <a:tc>
                  <a:txBody>
                    <a:bodyPr/>
                    <a:lstStyle/>
                    <a:p>
                      <a:pPr marL="17780">
                        <a:lnSpc>
                          <a:spcPct val="100000"/>
                        </a:lnSpc>
                        <a:spcBef>
                          <a:spcPts val="5"/>
                        </a:spcBef>
                      </a:pPr>
                      <a:r>
                        <a:rPr sz="700" b="0" spc="-5">
                          <a:latin typeface="Calibri Light"/>
                          <a:cs typeface="Calibri Light"/>
                        </a:rPr>
                        <a:t>Create </a:t>
                      </a:r>
                      <a:r>
                        <a:rPr sz="700" b="0" spc="-10">
                          <a:latin typeface="Calibri Light"/>
                          <a:cs typeface="Calibri Light"/>
                        </a:rPr>
                        <a:t>and </a:t>
                      </a:r>
                      <a:r>
                        <a:rPr sz="700" b="0" spc="-5">
                          <a:latin typeface="Calibri Light"/>
                          <a:cs typeface="Calibri Light"/>
                        </a:rPr>
                        <a:t>develop a plan to</a:t>
                      </a:r>
                      <a:r>
                        <a:rPr sz="700" b="0" spc="-20">
                          <a:latin typeface="Calibri Light"/>
                          <a:cs typeface="Calibri Light"/>
                        </a:rPr>
                        <a:t> </a:t>
                      </a:r>
                      <a:r>
                        <a:rPr sz="700" b="0" spc="-10">
                          <a:latin typeface="Calibri Light"/>
                          <a:cs typeface="Calibri Light"/>
                        </a:rPr>
                        <a:t>ensure</a:t>
                      </a:r>
                      <a:endParaRPr sz="700">
                        <a:latin typeface="Calibri Light"/>
                        <a:cs typeface="Calibri Light"/>
                      </a:endParaRPr>
                    </a:p>
                    <a:p>
                      <a:pPr marL="17780" marR="11430">
                        <a:lnSpc>
                          <a:spcPct val="112900"/>
                        </a:lnSpc>
                      </a:pPr>
                      <a:r>
                        <a:rPr sz="700" b="0" spc="-5">
                          <a:latin typeface="Calibri Light"/>
                          <a:cs typeface="Calibri Light"/>
                        </a:rPr>
                        <a:t>all teachers are delivering high-quality,  </a:t>
                      </a:r>
                      <a:r>
                        <a:rPr sz="700" b="0" spc="-10">
                          <a:latin typeface="Calibri Light"/>
                          <a:cs typeface="Calibri Light"/>
                        </a:rPr>
                        <a:t>best </a:t>
                      </a:r>
                      <a:r>
                        <a:rPr sz="700" b="0" spc="-5">
                          <a:latin typeface="Calibri Light"/>
                          <a:cs typeface="Calibri Light"/>
                        </a:rPr>
                        <a:t>practice close reading activities  during their instructional</a:t>
                      </a:r>
                      <a:r>
                        <a:rPr sz="700" b="0" spc="-15">
                          <a:latin typeface="Calibri Light"/>
                          <a:cs typeface="Calibri Light"/>
                        </a:rPr>
                        <a:t> </a:t>
                      </a:r>
                      <a:r>
                        <a:rPr sz="700" b="0" spc="-5">
                          <a:latin typeface="Calibri Light"/>
                          <a:cs typeface="Calibri Light"/>
                        </a:rPr>
                        <a:t>time.</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sz="700" b="0" spc="-5" err="1">
                          <a:latin typeface="Calibri Light"/>
                          <a:cs typeface="Calibri Light"/>
                        </a:rPr>
                        <a:t>Monitoirng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96875">
                        <a:lnSpc>
                          <a:spcPct val="112900"/>
                        </a:lnSpc>
                      </a:pPr>
                      <a:r>
                        <a:rPr sz="700" b="0" spc="-5">
                          <a:latin typeface="Calibri Light"/>
                          <a:cs typeface="Calibri Light"/>
                        </a:rPr>
                        <a:t>STAAR Release</a:t>
                      </a:r>
                      <a:r>
                        <a:rPr sz="700" b="0" spc="-60">
                          <a:latin typeface="Calibri Light"/>
                          <a:cs typeface="Calibri Light"/>
                        </a:rPr>
                        <a:t> </a:t>
                      </a:r>
                      <a:r>
                        <a:rPr sz="700" b="0" spc="-10">
                          <a:latin typeface="Calibri Light"/>
                          <a:cs typeface="Calibri Light"/>
                        </a:rPr>
                        <a:t>Data  IStation </a:t>
                      </a:r>
                      <a:r>
                        <a:rPr sz="700" b="0" spc="-5">
                          <a:latin typeface="Calibri Light"/>
                          <a:cs typeface="Calibri Light"/>
                        </a:rPr>
                        <a:t>Reading  Imagine Math </a:t>
                      </a:r>
                      <a:endParaRPr lang="en-US" sz="700" b="0" spc="-5">
                        <a:latin typeface="Calibri Light"/>
                        <a:cs typeface="Calibri Light"/>
                      </a:endParaRPr>
                    </a:p>
                    <a:p>
                      <a:pPr marL="17780" marR="396875">
                        <a:lnSpc>
                          <a:spcPct val="112900"/>
                        </a:lnSpc>
                      </a:pPr>
                      <a:r>
                        <a:rPr lang="en-US" sz="700" b="0" spc="-5">
                          <a:latin typeface="Calibri Light"/>
                          <a:cs typeface="Calibri Light"/>
                        </a:rPr>
                        <a:t>Lexia</a:t>
                      </a:r>
                      <a:endParaRPr sz="700">
                        <a:latin typeface="Calibri Light"/>
                        <a:cs typeface="Calibri Light"/>
                      </a:endParaRPr>
                    </a:p>
                    <a:p>
                      <a:pPr marL="17780">
                        <a:lnSpc>
                          <a:spcPct val="100000"/>
                        </a:lnSpc>
                        <a:spcBef>
                          <a:spcPts val="110"/>
                        </a:spcBef>
                      </a:pPr>
                      <a:r>
                        <a:rPr sz="700" b="0" spc="-5">
                          <a:latin typeface="Calibri Light"/>
                          <a:cs typeface="Calibri Light"/>
                        </a:rPr>
                        <a:t>District</a:t>
                      </a:r>
                      <a:r>
                        <a:rPr sz="700" b="0" spc="-10">
                          <a:latin typeface="Calibri Light"/>
                          <a:cs typeface="Calibri Light"/>
                        </a:rPr>
                        <a:t> </a:t>
                      </a:r>
                      <a:r>
                        <a:rPr sz="700" b="0" spc="-5">
                          <a:latin typeface="Calibri Light"/>
                          <a:cs typeface="Calibri Light"/>
                        </a:rPr>
                        <a:t>Curriculum</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2025</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STAAR </a:t>
                      </a:r>
                      <a:r>
                        <a:rPr sz="700" b="0" spc="-10">
                          <a:latin typeface="Calibri Light"/>
                          <a:cs typeface="Calibri Light"/>
                        </a:rPr>
                        <a:t>Data</a:t>
                      </a:r>
                      <a:r>
                        <a:rPr sz="700" b="0" spc="-15">
                          <a:latin typeface="Calibri Light"/>
                          <a:cs typeface="Calibri Light"/>
                        </a:rPr>
                        <a:t> </a:t>
                      </a:r>
                      <a:r>
                        <a:rPr lang="en-US" sz="700" b="0" spc="-10">
                          <a:latin typeface="Calibri Light"/>
                          <a:cs typeface="Calibri Light"/>
                        </a:rPr>
                        <a:t> 2026</a:t>
                      </a:r>
                      <a:endParaRPr sz="700">
                        <a:latin typeface="Calibri Light"/>
                        <a:cs typeface="Calibri Light"/>
                      </a:endParaRPr>
                    </a:p>
                    <a:p>
                      <a:pPr marL="17780" marR="715010">
                        <a:lnSpc>
                          <a:spcPct val="112900"/>
                        </a:lnSpc>
                      </a:pPr>
                      <a:r>
                        <a:rPr sz="700" b="0" spc="-10">
                          <a:latin typeface="Calibri Light"/>
                          <a:cs typeface="Calibri Light"/>
                        </a:rPr>
                        <a:t>Progress </a:t>
                      </a:r>
                      <a:r>
                        <a:rPr sz="700" b="0" spc="-5">
                          <a:latin typeface="Calibri Light"/>
                          <a:cs typeface="Calibri Light"/>
                        </a:rPr>
                        <a:t>Monitoring </a:t>
                      </a:r>
                      <a:r>
                        <a:rPr sz="700" b="0" spc="-10">
                          <a:latin typeface="Calibri Light"/>
                          <a:cs typeface="Calibri Light"/>
                        </a:rPr>
                        <a:t>Data  </a:t>
                      </a:r>
                      <a:r>
                        <a:rPr sz="700" b="0" spc="-5">
                          <a:latin typeface="Calibri Light"/>
                          <a:cs typeface="Calibri Light"/>
                        </a:rPr>
                        <a:t>Weekly </a:t>
                      </a:r>
                      <a:r>
                        <a:rPr sz="700" b="0" spc="-10">
                          <a:latin typeface="Calibri Light"/>
                          <a:cs typeface="Calibri Light"/>
                        </a:rPr>
                        <a:t>Assessments  </a:t>
                      </a:r>
                      <a:r>
                        <a:rPr lang="en-US" sz="700" b="0" spc="-5">
                          <a:latin typeface="Calibri Light"/>
                          <a:cs typeface="Calibri Light"/>
                        </a:rPr>
                        <a:t>TTESS</a:t>
                      </a:r>
                      <a:r>
                        <a:rPr sz="700" b="0" spc="-5">
                          <a:latin typeface="Calibri Light"/>
                          <a:cs typeface="Calibri Light"/>
                        </a:rPr>
                        <a:t> Walkthroughs  </a:t>
                      </a:r>
                      <a:r>
                        <a:rPr sz="700" b="0" spc="-10">
                          <a:latin typeface="Calibri Light"/>
                          <a:cs typeface="Calibri Light"/>
                        </a:rPr>
                        <a:t>Student </a:t>
                      </a:r>
                      <a:r>
                        <a:rPr sz="700" b="0" spc="-5">
                          <a:latin typeface="Calibri Light"/>
                          <a:cs typeface="Calibri Light"/>
                        </a:rPr>
                        <a:t>Work</a:t>
                      </a:r>
                      <a:r>
                        <a:rPr sz="700" b="0" spc="-15">
                          <a:latin typeface="Calibri Light"/>
                          <a:cs typeface="Calibri Light"/>
                        </a:rPr>
                        <a:t> </a:t>
                      </a:r>
                      <a:r>
                        <a:rPr sz="700" b="0" spc="-5">
                          <a:latin typeface="Calibri Light"/>
                          <a:cs typeface="Calibri Light"/>
                        </a:rPr>
                        <a:t>Samples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tabLst>
                          <a:tab pos="988694" algn="l"/>
                        </a:tabLst>
                      </a:pPr>
                      <a:r>
                        <a:rPr sz="700" b="0" spc="-5">
                          <a:latin typeface="Calibri Light"/>
                          <a:cs typeface="Calibri Light"/>
                        </a:rPr>
                        <a:t>-Student Growth	-</a:t>
                      </a:r>
                      <a:endParaRPr sz="700">
                        <a:latin typeface="Calibri Light"/>
                        <a:cs typeface="Calibri Light"/>
                      </a:endParaRPr>
                    </a:p>
                    <a:p>
                      <a:pPr marL="17780">
                        <a:lnSpc>
                          <a:spcPct val="100000"/>
                        </a:lnSpc>
                        <a:spcBef>
                          <a:spcPts val="110"/>
                        </a:spcBef>
                      </a:pPr>
                      <a:r>
                        <a:rPr sz="700" b="0" spc="-10">
                          <a:latin typeface="Calibri Light"/>
                          <a:cs typeface="Calibri Light"/>
                        </a:rPr>
                        <a:t>Closing the </a:t>
                      </a:r>
                      <a:r>
                        <a:rPr sz="700" b="0" spc="-5" err="1">
                          <a:latin typeface="Calibri Light"/>
                          <a:cs typeface="Calibri Light"/>
                        </a:rPr>
                        <a:t>achivement</a:t>
                      </a:r>
                      <a:r>
                        <a:rPr sz="700" b="0" spc="-5">
                          <a:latin typeface="Calibri Light"/>
                          <a:cs typeface="Calibri Light"/>
                        </a:rPr>
                        <a: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 </a:t>
                      </a:r>
                      <a:r>
                        <a:rPr sz="700" b="0" spc="-10">
                          <a:latin typeface="Calibri Light"/>
                          <a:cs typeface="Calibri Light"/>
                        </a:rPr>
                        <a:t>TELPAS</a:t>
                      </a:r>
                      <a:r>
                        <a:rPr sz="700" b="0">
                          <a:latin typeface="Calibri Light"/>
                          <a:cs typeface="Calibri Light"/>
                        </a:rPr>
                        <a:t> </a:t>
                      </a:r>
                      <a:r>
                        <a:rPr sz="700" b="0" spc="-5">
                          <a:latin typeface="Calibri Light"/>
                          <a:cs typeface="Calibri Light"/>
                        </a:rPr>
                        <a:t>-</a:t>
                      </a:r>
                      <a:endParaRPr sz="700">
                        <a:latin typeface="Calibri Light"/>
                        <a:cs typeface="Calibri Light"/>
                      </a:endParaRPr>
                    </a:p>
                    <a:p>
                      <a:pPr marL="17780">
                        <a:lnSpc>
                          <a:spcPct val="100000"/>
                        </a:lnSpc>
                        <a:spcBef>
                          <a:spcPts val="105"/>
                        </a:spcBef>
                      </a:pPr>
                      <a:r>
                        <a:rPr sz="700" b="0" spc="-5">
                          <a:latin typeface="Calibri Light"/>
                          <a:cs typeface="Calibri Light"/>
                        </a:rPr>
                        <a:t>Domain I &amp;</a:t>
                      </a:r>
                      <a:r>
                        <a:rPr sz="700" b="0" spc="-15">
                          <a:latin typeface="Calibri Light"/>
                          <a:cs typeface="Calibri Light"/>
                        </a:rPr>
                        <a:t> </a:t>
                      </a:r>
                      <a:r>
                        <a:rPr sz="700" b="0" spc="-10">
                          <a:latin typeface="Calibri Light"/>
                          <a:cs typeface="Calibri Light"/>
                        </a:rPr>
                        <a:t>II</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189865">
                        <a:lnSpc>
                          <a:spcPct val="112900"/>
                        </a:lnSpc>
                      </a:pPr>
                      <a:r>
                        <a:rPr sz="700" b="0" spc="-5">
                          <a:latin typeface="Calibri Light"/>
                          <a:cs typeface="Calibri Light"/>
                        </a:rPr>
                        <a:t>Benchmarks 1 &amp;</a:t>
                      </a:r>
                      <a:r>
                        <a:rPr sz="700" b="0" spc="-85">
                          <a:latin typeface="Calibri Light"/>
                          <a:cs typeface="Calibri Light"/>
                        </a:rPr>
                        <a:t> </a:t>
                      </a:r>
                      <a:r>
                        <a:rPr sz="700" b="0" spc="-5">
                          <a:latin typeface="Calibri Light"/>
                          <a:cs typeface="Calibri Light"/>
                        </a:rPr>
                        <a:t>2  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err="1">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a:t>
                      </a:r>
                      <a:r>
                        <a:rPr sz="700" b="0" spc="-5" err="1">
                          <a:latin typeface="Calibri Light"/>
                          <a:cs typeface="Calibri Light"/>
                        </a:rPr>
                        <a:t>Decison</a:t>
                      </a:r>
                      <a:r>
                        <a:rPr sz="700" b="0" spc="-5">
                          <a:latin typeface="Calibri Light"/>
                          <a:cs typeface="Calibri Light"/>
                        </a:rPr>
                        <a:t>-Making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 (A) Title </a:t>
                      </a:r>
                      <a:r>
                        <a:rPr sz="700" b="0" spc="-10">
                          <a:latin typeface="Calibri Light"/>
                          <a:cs typeface="Calibri Light"/>
                        </a:rPr>
                        <a:t>I,II,II State  Compensatory</a:t>
                      </a:r>
                      <a:r>
                        <a:rPr sz="700" b="0" spc="10">
                          <a:latin typeface="Calibri Light"/>
                          <a:cs typeface="Calibri Light"/>
                        </a:rPr>
                        <a:t> </a:t>
                      </a:r>
                      <a:r>
                        <a:rPr sz="700" b="0" spc="-5">
                          <a:latin typeface="Calibri Light"/>
                          <a:cs typeface="Calibri Light"/>
                        </a:rPr>
                        <a:t>Fund	</a:t>
                      </a:r>
                      <a:r>
                        <a:rPr sz="700" b="0" spc="-10">
                          <a:latin typeface="Calibri Light"/>
                          <a:cs typeface="Calibri Light"/>
                        </a:rPr>
                        <a:t>State</a:t>
                      </a:r>
                      <a:r>
                        <a:rPr sz="700" b="0" spc="-5">
                          <a:latin typeface="Calibri Light"/>
                          <a:cs typeface="Calibri Light"/>
                        </a:rPr>
                        <a:t> Bilingual</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506">
                <a:tc>
                  <a:txBody>
                    <a:bodyPr/>
                    <a:lstStyle/>
                    <a:p>
                      <a:pPr marR="469900" algn="r">
                        <a:lnSpc>
                          <a:spcPct val="100000"/>
                        </a:lnSpc>
                        <a:spcBef>
                          <a:spcPts val="284"/>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61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389">
                <a:tc gridSpan="8">
                  <a:txBody>
                    <a:bodyPr/>
                    <a:lstStyle/>
                    <a:p>
                      <a:pPr marL="17780">
                        <a:lnSpc>
                          <a:spcPct val="100000"/>
                        </a:lnSpc>
                        <a:spcBef>
                          <a:spcPts val="5"/>
                        </a:spcBef>
                      </a:pPr>
                      <a:r>
                        <a:rPr sz="700" b="0" spc="-5">
                          <a:latin typeface="Calibri Light"/>
                          <a:cs typeface="Calibri Light"/>
                        </a:rPr>
                        <a:t>1. Scheduled advance courses to provide more rigorous curriculum </a:t>
                      </a:r>
                      <a:r>
                        <a:rPr sz="700" b="0" spc="-10">
                          <a:latin typeface="Calibri Light"/>
                          <a:cs typeface="Calibri Light"/>
                        </a:rPr>
                        <a:t>and </a:t>
                      </a:r>
                      <a:r>
                        <a:rPr sz="700" b="0" spc="-5">
                          <a:latin typeface="Calibri Light"/>
                          <a:cs typeface="Calibri Light"/>
                        </a:rPr>
                        <a:t>instruction.</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396">
                <a:tc gridSpan="8">
                  <a:txBody>
                    <a:bodyPr/>
                    <a:lstStyle/>
                    <a:p>
                      <a:pPr marL="17780">
                        <a:lnSpc>
                          <a:spcPct val="100000"/>
                        </a:lnSpc>
                        <a:spcBef>
                          <a:spcPts val="5"/>
                        </a:spcBef>
                      </a:pPr>
                      <a:r>
                        <a:rPr sz="700" b="0" spc="-5">
                          <a:latin typeface="Calibri Light"/>
                          <a:cs typeface="Calibri Light"/>
                        </a:rPr>
                        <a:t>2. Provide "close reading" </a:t>
                      </a:r>
                      <a:r>
                        <a:rPr sz="700" b="0" spc="-10">
                          <a:latin typeface="Calibri Light"/>
                          <a:cs typeface="Calibri Light"/>
                        </a:rPr>
                        <a:t>professional </a:t>
                      </a:r>
                      <a:r>
                        <a:rPr sz="700" b="0" spc="-5">
                          <a:latin typeface="Calibri Light"/>
                          <a:cs typeface="Calibri Light"/>
                        </a:rPr>
                        <a:t>development to </a:t>
                      </a:r>
                      <a:r>
                        <a:rPr sz="700" b="0" spc="-10">
                          <a:latin typeface="Calibri Light"/>
                          <a:cs typeface="Calibri Light"/>
                        </a:rPr>
                        <a:t>engage the </a:t>
                      </a:r>
                      <a:r>
                        <a:rPr sz="700" b="0" spc="-5">
                          <a:latin typeface="Calibri Light"/>
                          <a:cs typeface="Calibri Light"/>
                        </a:rPr>
                        <a:t>rigor of instruction at </a:t>
                      </a:r>
                      <a:r>
                        <a:rPr sz="700" b="0" spc="-10">
                          <a:latin typeface="Calibri Light"/>
                          <a:cs typeface="Calibri Light"/>
                        </a:rPr>
                        <a:t>the </a:t>
                      </a:r>
                      <a:r>
                        <a:rPr sz="700" b="0" spc="-5">
                          <a:latin typeface="Calibri Light"/>
                          <a:cs typeface="Calibri Light"/>
                        </a:rPr>
                        <a:t>meets </a:t>
                      </a:r>
                      <a:r>
                        <a:rPr sz="700" b="0" spc="-10">
                          <a:latin typeface="Calibri Light"/>
                          <a:cs typeface="Calibri Light"/>
                        </a:rPr>
                        <a:t>and masters</a:t>
                      </a:r>
                      <a:r>
                        <a:rPr sz="700" b="0" spc="35">
                          <a:latin typeface="Calibri Light"/>
                          <a:cs typeface="Calibri Light"/>
                        </a:rPr>
                        <a:t> </a:t>
                      </a:r>
                      <a:r>
                        <a:rPr sz="700" b="0" err="1">
                          <a:latin typeface="Calibri Light"/>
                          <a:cs typeface="Calibri Light"/>
                        </a:rPr>
                        <a:t>levevl</a:t>
                      </a:r>
                      <a:r>
                        <a:rPr sz="700" b="0">
                          <a:latin typeface="Calibri Light"/>
                          <a:cs typeface="Calibri Light"/>
                        </a:rPr>
                        <a: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402">
                <a:tc gridSpan="8">
                  <a:txBody>
                    <a:bodyPr/>
                    <a:lstStyle/>
                    <a:p>
                      <a:pPr marL="17780">
                        <a:lnSpc>
                          <a:spcPct val="100000"/>
                        </a:lnSpc>
                        <a:spcBef>
                          <a:spcPts val="5"/>
                        </a:spcBef>
                      </a:pPr>
                      <a:r>
                        <a:rPr sz="700" b="0" spc="-5">
                          <a:latin typeface="Calibri Light"/>
                          <a:cs typeface="Calibri Light"/>
                        </a:rPr>
                        <a:t>3. Implement </a:t>
                      </a:r>
                      <a:r>
                        <a:rPr sz="700" b="0" spc="-10">
                          <a:latin typeface="Calibri Light"/>
                          <a:cs typeface="Calibri Light"/>
                        </a:rPr>
                        <a:t>and </a:t>
                      </a:r>
                      <a:r>
                        <a:rPr sz="700" b="0" spc="-5">
                          <a:latin typeface="Calibri Light"/>
                          <a:cs typeface="Calibri Light"/>
                        </a:rPr>
                        <a:t>monitor instruction </a:t>
                      </a:r>
                      <a:r>
                        <a:rPr sz="700" b="0" spc="-10">
                          <a:latin typeface="Calibri Light"/>
                          <a:cs typeface="Calibri Light"/>
                        </a:rPr>
                        <a:t>through </a:t>
                      </a:r>
                      <a:r>
                        <a:rPr sz="700" b="0" spc="-5">
                          <a:latin typeface="Calibri Light"/>
                          <a:cs typeface="Calibri Light"/>
                        </a:rPr>
                        <a:t>walkthroughs </a:t>
                      </a:r>
                      <a:r>
                        <a:rPr sz="700" b="0" spc="-10">
                          <a:latin typeface="Calibri Light"/>
                          <a:cs typeface="Calibri Light"/>
                        </a:rPr>
                        <a:t>and </a:t>
                      </a:r>
                      <a:r>
                        <a:rPr sz="700" b="0" spc="-5">
                          <a:latin typeface="Calibri Light"/>
                          <a:cs typeface="Calibri Light"/>
                        </a:rPr>
                        <a:t>effective</a:t>
                      </a:r>
                      <a:r>
                        <a:rPr sz="700" b="0" spc="10">
                          <a:latin typeface="Calibri Light"/>
                          <a:cs typeface="Calibri Light"/>
                        </a:rPr>
                        <a:t> </a:t>
                      </a:r>
                      <a:r>
                        <a:rPr sz="700" b="0" spc="-5">
                          <a:latin typeface="Calibri Light"/>
                          <a:cs typeface="Calibri Light"/>
                        </a:rPr>
                        <a:t>feedback.</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6"/>
                  </a:ext>
                </a:extLst>
              </a:tr>
              <a:tr h="1191761">
                <a:tc>
                  <a:txBody>
                    <a:bodyPr/>
                    <a:lstStyle/>
                    <a:p>
                      <a:pPr marL="17780">
                        <a:lnSpc>
                          <a:spcPct val="100000"/>
                        </a:lnSpc>
                        <a:spcBef>
                          <a:spcPts val="5"/>
                        </a:spcBef>
                      </a:pPr>
                      <a:r>
                        <a:rPr sz="700" b="0" spc="-5">
                          <a:latin typeface="Calibri Light"/>
                          <a:cs typeface="Calibri Light"/>
                        </a:rPr>
                        <a:t>Provide STAAR intervention block</a:t>
                      </a:r>
                      <a:r>
                        <a:rPr sz="700" b="0" spc="-20">
                          <a:latin typeface="Calibri Light"/>
                          <a:cs typeface="Calibri Light"/>
                        </a:rPr>
                        <a:t> </a:t>
                      </a:r>
                      <a:r>
                        <a:rPr sz="700" b="0" spc="-5">
                          <a:latin typeface="Calibri Light"/>
                          <a:cs typeface="Calibri Light"/>
                        </a:rPr>
                        <a:t>to</a:t>
                      </a:r>
                      <a:endParaRPr sz="700">
                        <a:latin typeface="Calibri Light"/>
                        <a:cs typeface="Calibri Light"/>
                      </a:endParaRPr>
                    </a:p>
                    <a:p>
                      <a:pPr marL="17780" marR="36195">
                        <a:lnSpc>
                          <a:spcPct val="112900"/>
                        </a:lnSpc>
                      </a:pPr>
                      <a:r>
                        <a:rPr sz="700" b="0" spc="-5">
                          <a:latin typeface="Calibri Light"/>
                          <a:cs typeface="Calibri Light"/>
                        </a:rPr>
                        <a:t>teachers for Monitoring </a:t>
                      </a:r>
                      <a:r>
                        <a:rPr sz="700" b="0" spc="-10">
                          <a:latin typeface="Calibri Light"/>
                          <a:cs typeface="Calibri Light"/>
                        </a:rPr>
                        <a:t>and  </a:t>
                      </a:r>
                      <a:r>
                        <a:rPr sz="700" b="0" spc="-5">
                          <a:latin typeface="Calibri Light"/>
                          <a:cs typeface="Calibri Light"/>
                        </a:rPr>
                        <a:t>evaluating </a:t>
                      </a:r>
                      <a:r>
                        <a:rPr sz="700" b="0" spc="-10">
                          <a:latin typeface="Calibri Light"/>
                          <a:cs typeface="Calibri Light"/>
                        </a:rPr>
                        <a:t>student </a:t>
                      </a:r>
                      <a:r>
                        <a:rPr sz="700" b="0" spc="-5">
                          <a:latin typeface="Calibri Light"/>
                          <a:cs typeface="Calibri Light"/>
                        </a:rPr>
                        <a:t>progress as well as  reflecting on </a:t>
                      </a:r>
                      <a:r>
                        <a:rPr sz="700" b="0" spc="-5" err="1">
                          <a:latin typeface="Calibri Light"/>
                          <a:cs typeface="Calibri Light"/>
                        </a:rPr>
                        <a:t>insturctional</a:t>
                      </a:r>
                      <a:r>
                        <a:rPr sz="700" b="0" spc="-5">
                          <a:latin typeface="Calibri Light"/>
                          <a:cs typeface="Calibri Light"/>
                        </a:rPr>
                        <a:t> time to  </a:t>
                      </a:r>
                      <a:r>
                        <a:rPr sz="700" b="0" spc="-10">
                          <a:latin typeface="Calibri Light"/>
                          <a:cs typeface="Calibri Light"/>
                        </a:rPr>
                        <a:t>ensure </a:t>
                      </a:r>
                      <a:r>
                        <a:rPr sz="700" b="0" spc="-5">
                          <a:latin typeface="Calibri Light"/>
                          <a:cs typeface="Calibri Light"/>
                        </a:rPr>
                        <a:t>high quality </a:t>
                      </a:r>
                      <a:r>
                        <a:rPr sz="700" b="0" spc="-10">
                          <a:latin typeface="Calibri Light"/>
                          <a:cs typeface="Calibri Light"/>
                        </a:rPr>
                        <a:t>best </a:t>
                      </a:r>
                      <a:r>
                        <a:rPr sz="700" b="0" spc="-5">
                          <a:latin typeface="Calibri Light"/>
                          <a:cs typeface="Calibri Light"/>
                        </a:rPr>
                        <a:t>practices are  being delivered to </a:t>
                      </a:r>
                      <a:r>
                        <a:rPr sz="700" b="0" spc="-10">
                          <a:latin typeface="Calibri Light"/>
                          <a:cs typeface="Calibri Light"/>
                        </a:rPr>
                        <a:t>the assigned  </a:t>
                      </a:r>
                      <a:r>
                        <a:rPr sz="700" b="0" spc="-5">
                          <a:latin typeface="Calibri Light"/>
                          <a:cs typeface="Calibri Light"/>
                        </a:rPr>
                        <a:t>"meets" </a:t>
                      </a:r>
                      <a:r>
                        <a:rPr sz="700" b="0" spc="-10">
                          <a:latin typeface="Calibri Light"/>
                          <a:cs typeface="Calibri Light"/>
                        </a:rPr>
                        <a:t>and "masters" </a:t>
                      </a:r>
                      <a:r>
                        <a:rPr sz="700" b="0" spc="-5">
                          <a:latin typeface="Calibri Light"/>
                          <a:cs typeface="Calibri Light"/>
                        </a:rPr>
                        <a:t>level </a:t>
                      </a:r>
                      <a:r>
                        <a:rPr sz="700" b="0" spc="-10">
                          <a:latin typeface="Calibri Light"/>
                          <a:cs typeface="Calibri Light"/>
                        </a:rPr>
                        <a:t>groups </a:t>
                      </a:r>
                      <a:r>
                        <a:rPr sz="700" b="0" spc="-5">
                          <a:latin typeface="Calibri Light"/>
                          <a:cs typeface="Calibri Light"/>
                        </a:rPr>
                        <a:t>of  </a:t>
                      </a:r>
                      <a:r>
                        <a:rPr sz="700" b="0" spc="-10">
                          <a:latin typeface="Calibri Light"/>
                          <a:cs typeface="Calibri Light"/>
                        </a:rPr>
                        <a:t>students.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sz="700" b="0" spc="-5" err="1">
                          <a:latin typeface="Calibri Light"/>
                          <a:cs typeface="Calibri Light"/>
                        </a:rPr>
                        <a:t>Monitoirng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96875">
                        <a:lnSpc>
                          <a:spcPct val="112900"/>
                        </a:lnSpc>
                      </a:pPr>
                      <a:r>
                        <a:rPr sz="700" b="0" spc="-5">
                          <a:latin typeface="Calibri Light"/>
                          <a:cs typeface="Calibri Light"/>
                        </a:rPr>
                        <a:t>STAAR Release</a:t>
                      </a:r>
                      <a:r>
                        <a:rPr sz="700" b="0" spc="-60">
                          <a:latin typeface="Calibri Light"/>
                          <a:cs typeface="Calibri Light"/>
                        </a:rPr>
                        <a:t> </a:t>
                      </a:r>
                      <a:r>
                        <a:rPr sz="700" b="0" spc="-10">
                          <a:latin typeface="Calibri Light"/>
                          <a:cs typeface="Calibri Light"/>
                        </a:rPr>
                        <a:t>Data  IStation </a:t>
                      </a:r>
                      <a:r>
                        <a:rPr sz="700" b="0" spc="-5">
                          <a:latin typeface="Calibri Light"/>
                          <a:cs typeface="Calibri Light"/>
                        </a:rPr>
                        <a:t>Reading  Imagine Math</a:t>
                      </a:r>
                      <a:r>
                        <a:rPr lang="en-US" sz="700" b="0" spc="-5">
                          <a:latin typeface="Calibri Light"/>
                          <a:cs typeface="Calibri Light"/>
                        </a:rPr>
                        <a:t>/ Progress Learning</a:t>
                      </a:r>
                      <a:r>
                        <a:rPr sz="700" b="0" spc="-5">
                          <a:latin typeface="Calibri Light"/>
                          <a:cs typeface="Calibri Light"/>
                        </a:rPr>
                        <a:t>  </a:t>
                      </a:r>
                      <a:endParaRPr lang="en-US" sz="700" b="0" spc="-5">
                        <a:latin typeface="Calibri Light"/>
                        <a:cs typeface="Calibri Light"/>
                      </a:endParaRPr>
                    </a:p>
                    <a:p>
                      <a:pPr marL="17780" marR="396875">
                        <a:lnSpc>
                          <a:spcPct val="112900"/>
                        </a:lnSpc>
                      </a:pPr>
                      <a:r>
                        <a:rPr lang="en-US" sz="700" b="0" spc="-5">
                          <a:latin typeface="Calibri Light"/>
                          <a:cs typeface="Calibri Light"/>
                        </a:rPr>
                        <a:t>Lexia</a:t>
                      </a:r>
                      <a:endParaRPr sz="700">
                        <a:latin typeface="Calibri Light"/>
                        <a:cs typeface="Calibri Light"/>
                      </a:endParaRPr>
                    </a:p>
                    <a:p>
                      <a:pPr marL="17780" marR="440055">
                        <a:lnSpc>
                          <a:spcPct val="112900"/>
                        </a:lnSpc>
                      </a:pPr>
                      <a:r>
                        <a:rPr sz="700" b="0" spc="-5">
                          <a:latin typeface="Calibri Light"/>
                          <a:cs typeface="Calibri Light"/>
                        </a:rPr>
                        <a:t>District</a:t>
                      </a:r>
                      <a:r>
                        <a:rPr sz="700" b="0" spc="-65">
                          <a:latin typeface="Calibri Light"/>
                          <a:cs typeface="Calibri Light"/>
                        </a:rPr>
                        <a:t> </a:t>
                      </a:r>
                      <a:r>
                        <a:rPr sz="700" b="0" spc="-5">
                          <a:latin typeface="Calibri Light"/>
                          <a:cs typeface="Calibri Light"/>
                        </a:rPr>
                        <a:t>Curriculum  </a:t>
                      </a:r>
                      <a:r>
                        <a:rPr sz="700" b="0" spc="-10">
                          <a:latin typeface="Calibri Light"/>
                          <a:cs typeface="Calibri Light"/>
                        </a:rPr>
                        <a:t>Lesson Plans  </a:t>
                      </a:r>
                      <a:r>
                        <a:rPr sz="700" b="0" spc="-5">
                          <a:latin typeface="Calibri Light"/>
                          <a:cs typeface="Calibri Light"/>
                        </a:rPr>
                        <a:t>Scheduling</a:t>
                      </a:r>
                      <a:endParaRPr lang="en-US" sz="700" b="0" spc="-5">
                        <a:latin typeface="Calibri Light"/>
                        <a:cs typeface="Calibri Light"/>
                      </a:endParaRPr>
                    </a:p>
                    <a:p>
                      <a:pPr marL="17780" marR="440055" lvl="0" indent="0" defTabSz="914400" eaLnBrk="1" fontAlgn="auto" latinLnBrk="0" hangingPunct="1">
                        <a:lnSpc>
                          <a:spcPct val="112900"/>
                        </a:lnSpc>
                        <a:spcBef>
                          <a:spcPts val="0"/>
                        </a:spcBef>
                        <a:spcAft>
                          <a:spcPts val="0"/>
                        </a:spcAft>
                        <a:buClrTx/>
                        <a:buSzTx/>
                        <a:buFontTx/>
                        <a:buNone/>
                        <a:tabLst/>
                        <a:defRPr/>
                      </a:pPr>
                      <a:r>
                        <a:rPr lang="en-US" sz="700" b="0" spc="-5">
                          <a:latin typeface="Calibri Light"/>
                          <a:cs typeface="Calibri Light"/>
                        </a:rPr>
                        <a:t>60/30 Instructional Framework</a:t>
                      </a:r>
                      <a:endParaRPr lang="en-US" sz="700">
                        <a:latin typeface="Calibri Light"/>
                        <a:cs typeface="Calibri Light"/>
                      </a:endParaRPr>
                    </a:p>
                    <a:p>
                      <a:pPr marL="17780" marR="440055">
                        <a:lnSpc>
                          <a:spcPct val="112900"/>
                        </a:lnSpc>
                      </a:pP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STAAR </a:t>
                      </a:r>
                      <a:r>
                        <a:rPr sz="700" b="0" spc="-10">
                          <a:latin typeface="Calibri Light"/>
                          <a:cs typeface="Calibri Light"/>
                        </a:rPr>
                        <a:t>Data</a:t>
                      </a:r>
                      <a:r>
                        <a:rPr sz="700" b="0" spc="-15">
                          <a:latin typeface="Calibri Light"/>
                          <a:cs typeface="Calibri Light"/>
                        </a:rPr>
                        <a:t> </a:t>
                      </a:r>
                      <a:r>
                        <a:rPr lang="en-US" sz="700" b="0" spc="-10">
                          <a:latin typeface="Calibri Light"/>
                          <a:cs typeface="Calibri Light"/>
                        </a:rPr>
                        <a:t>2026</a:t>
                      </a:r>
                      <a:endParaRPr sz="700">
                        <a:latin typeface="Calibri Light"/>
                        <a:cs typeface="Calibri Light"/>
                      </a:endParaRPr>
                    </a:p>
                    <a:p>
                      <a:pPr marL="17780" marR="715010">
                        <a:lnSpc>
                          <a:spcPct val="112900"/>
                        </a:lnSpc>
                      </a:pPr>
                      <a:r>
                        <a:rPr sz="700" b="0" spc="-10">
                          <a:latin typeface="Calibri Light"/>
                          <a:cs typeface="Calibri Light"/>
                        </a:rPr>
                        <a:t>Progress </a:t>
                      </a:r>
                      <a:r>
                        <a:rPr sz="700" b="0" spc="-5">
                          <a:latin typeface="Calibri Light"/>
                          <a:cs typeface="Calibri Light"/>
                        </a:rPr>
                        <a:t>Monitoring </a:t>
                      </a:r>
                      <a:r>
                        <a:rPr sz="700" b="0" spc="-10">
                          <a:latin typeface="Calibri Light"/>
                          <a:cs typeface="Calibri Light"/>
                        </a:rPr>
                        <a:t>Data  </a:t>
                      </a:r>
                      <a:r>
                        <a:rPr sz="700" b="0" spc="-5">
                          <a:latin typeface="Calibri Light"/>
                          <a:cs typeface="Calibri Light"/>
                        </a:rPr>
                        <a:t>Weekly </a:t>
                      </a:r>
                      <a:r>
                        <a:rPr sz="700" b="0" spc="-10">
                          <a:latin typeface="Calibri Light"/>
                          <a:cs typeface="Calibri Light"/>
                        </a:rPr>
                        <a:t>Assessments  </a:t>
                      </a:r>
                      <a:r>
                        <a:rPr lang="en-US" sz="700" b="0" spc="-5">
                          <a:latin typeface="Calibri Light"/>
                          <a:cs typeface="Calibri Light"/>
                        </a:rPr>
                        <a:t>TTESS</a:t>
                      </a:r>
                      <a:r>
                        <a:rPr sz="700" b="0" spc="-5">
                          <a:latin typeface="Calibri Light"/>
                          <a:cs typeface="Calibri Light"/>
                        </a:rPr>
                        <a:t> Walkthroughs  </a:t>
                      </a:r>
                      <a:r>
                        <a:rPr sz="700" b="0" spc="-10">
                          <a:latin typeface="Calibri Light"/>
                          <a:cs typeface="Calibri Light"/>
                        </a:rPr>
                        <a:t>Student </a:t>
                      </a:r>
                      <a:r>
                        <a:rPr sz="700" b="0" spc="-5">
                          <a:latin typeface="Calibri Light"/>
                          <a:cs typeface="Calibri Light"/>
                        </a:rPr>
                        <a:t>Work</a:t>
                      </a:r>
                      <a:r>
                        <a:rPr sz="700" b="0" spc="-15">
                          <a:latin typeface="Calibri Light"/>
                          <a:cs typeface="Calibri Light"/>
                        </a:rPr>
                        <a:t> </a:t>
                      </a:r>
                      <a:r>
                        <a:rPr sz="700" b="0" spc="-5">
                          <a:latin typeface="Calibri Light"/>
                          <a:cs typeface="Calibri Light"/>
                        </a:rPr>
                        <a:t>Samples</a:t>
                      </a:r>
                      <a:endParaRPr lang="en-US" sz="700" b="0" spc="-5">
                        <a:latin typeface="Calibri Light"/>
                        <a:cs typeface="Calibri Light"/>
                      </a:endParaRPr>
                    </a:p>
                    <a:p>
                      <a:pPr marL="17780" marR="715010" lvl="0" indent="0" defTabSz="914400" eaLnBrk="1" fontAlgn="auto" latinLnBrk="0" hangingPunct="1">
                        <a:lnSpc>
                          <a:spcPct val="112900"/>
                        </a:lnSpc>
                        <a:spcBef>
                          <a:spcPts val="0"/>
                        </a:spcBef>
                        <a:spcAft>
                          <a:spcPts val="0"/>
                        </a:spcAft>
                        <a:buClrTx/>
                        <a:buSzTx/>
                        <a:buFontTx/>
                        <a:buNone/>
                        <a:tabLst/>
                        <a:defRPr/>
                      </a:pPr>
                      <a:r>
                        <a:rPr lang="en-US" sz="700" b="0" spc="-5">
                          <a:latin typeface="Calibri Light"/>
                          <a:cs typeface="Calibri Light"/>
                        </a:rPr>
                        <a:t>60/30 Instructional Framework</a:t>
                      </a:r>
                      <a:endParaRPr lang="en-US" sz="700">
                        <a:latin typeface="Calibri Light"/>
                        <a:cs typeface="Calibri Light"/>
                      </a:endParaRPr>
                    </a:p>
                    <a:p>
                      <a:pPr marL="17780" marR="715010">
                        <a:lnSpc>
                          <a:spcPct val="112900"/>
                        </a:lnSpc>
                      </a:pP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tabLst>
                          <a:tab pos="988694" algn="l"/>
                        </a:tabLst>
                      </a:pPr>
                      <a:r>
                        <a:rPr sz="700" b="0" spc="-5">
                          <a:latin typeface="Calibri Light"/>
                          <a:cs typeface="Calibri Light"/>
                        </a:rPr>
                        <a:t>-Student Growth	-</a:t>
                      </a:r>
                      <a:endParaRPr sz="700">
                        <a:latin typeface="Calibri Light"/>
                        <a:cs typeface="Calibri Light"/>
                      </a:endParaRPr>
                    </a:p>
                    <a:p>
                      <a:pPr marL="17780">
                        <a:lnSpc>
                          <a:spcPct val="100000"/>
                        </a:lnSpc>
                        <a:spcBef>
                          <a:spcPts val="110"/>
                        </a:spcBef>
                      </a:pPr>
                      <a:r>
                        <a:rPr sz="700" b="0" spc="-10">
                          <a:latin typeface="Calibri Light"/>
                          <a:cs typeface="Calibri Light"/>
                        </a:rPr>
                        <a:t>Closing the </a:t>
                      </a:r>
                      <a:r>
                        <a:rPr sz="700" b="0" spc="-5" err="1">
                          <a:latin typeface="Calibri Light"/>
                          <a:cs typeface="Calibri Light"/>
                        </a:rPr>
                        <a:t>achivement</a:t>
                      </a:r>
                      <a:r>
                        <a:rPr sz="700" b="0" spc="-5">
                          <a:latin typeface="Calibri Light"/>
                          <a:cs typeface="Calibri Light"/>
                        </a:rPr>
                        <a: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 </a:t>
                      </a:r>
                      <a:r>
                        <a:rPr sz="700" b="0" spc="-10">
                          <a:latin typeface="Calibri Light"/>
                          <a:cs typeface="Calibri Light"/>
                        </a:rPr>
                        <a:t>TELPAS</a:t>
                      </a:r>
                      <a:r>
                        <a:rPr sz="700" b="0">
                          <a:latin typeface="Calibri Light"/>
                          <a:cs typeface="Calibri Light"/>
                        </a:rPr>
                        <a:t> </a:t>
                      </a:r>
                      <a:r>
                        <a:rPr sz="700" b="0" spc="-5">
                          <a:latin typeface="Calibri Light"/>
                          <a:cs typeface="Calibri Light"/>
                        </a:rPr>
                        <a:t>-</a:t>
                      </a:r>
                      <a:endParaRPr sz="700">
                        <a:latin typeface="Calibri Light"/>
                        <a:cs typeface="Calibri Light"/>
                      </a:endParaRPr>
                    </a:p>
                    <a:p>
                      <a:pPr marL="17780">
                        <a:lnSpc>
                          <a:spcPct val="100000"/>
                        </a:lnSpc>
                        <a:spcBef>
                          <a:spcPts val="105"/>
                        </a:spcBef>
                      </a:pPr>
                      <a:r>
                        <a:rPr sz="700" b="0" spc="-5">
                          <a:latin typeface="Calibri Light"/>
                          <a:cs typeface="Calibri Light"/>
                        </a:rPr>
                        <a:t>Domain I &amp;</a:t>
                      </a:r>
                      <a:r>
                        <a:rPr sz="700" b="0" spc="-15">
                          <a:latin typeface="Calibri Light"/>
                          <a:cs typeface="Calibri Light"/>
                        </a:rPr>
                        <a:t> </a:t>
                      </a:r>
                      <a:r>
                        <a:rPr sz="700" b="0" spc="-10">
                          <a:latin typeface="Calibri Light"/>
                          <a:cs typeface="Calibri Light"/>
                        </a:rPr>
                        <a:t>II</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189865">
                        <a:lnSpc>
                          <a:spcPct val="112900"/>
                        </a:lnSpc>
                      </a:pPr>
                      <a:r>
                        <a:rPr sz="700" b="0" spc="-5">
                          <a:latin typeface="Calibri Light"/>
                          <a:cs typeface="Calibri Light"/>
                        </a:rPr>
                        <a:t>Benchmarks 1 &amp;</a:t>
                      </a:r>
                      <a:r>
                        <a:rPr sz="700" b="0" spc="-85">
                          <a:latin typeface="Calibri Light"/>
                          <a:cs typeface="Calibri Light"/>
                        </a:rPr>
                        <a:t> </a:t>
                      </a:r>
                      <a:r>
                        <a:rPr sz="700" b="0" spc="-5">
                          <a:latin typeface="Calibri Light"/>
                          <a:cs typeface="Calibri Light"/>
                        </a:rPr>
                        <a:t>2  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err="1">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a:t>
                      </a:r>
                      <a:r>
                        <a:rPr sz="700" b="0" spc="-5" err="1">
                          <a:latin typeface="Calibri Light"/>
                          <a:cs typeface="Calibri Light"/>
                        </a:rPr>
                        <a:t>Decison</a:t>
                      </a:r>
                      <a:r>
                        <a:rPr sz="700" b="0" spc="-5">
                          <a:latin typeface="Calibri Light"/>
                          <a:cs typeface="Calibri Light"/>
                        </a:rPr>
                        <a:t>-Making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 (A) Title </a:t>
                      </a:r>
                      <a:r>
                        <a:rPr sz="700" b="0" spc="-10">
                          <a:latin typeface="Calibri Light"/>
                          <a:cs typeface="Calibri Light"/>
                        </a:rPr>
                        <a:t>I,II,II State  Compensatory</a:t>
                      </a:r>
                      <a:r>
                        <a:rPr sz="700" b="0" spc="10">
                          <a:latin typeface="Calibri Light"/>
                          <a:cs typeface="Calibri Light"/>
                        </a:rPr>
                        <a:t> </a:t>
                      </a:r>
                      <a:r>
                        <a:rPr sz="700" b="0" spc="-5">
                          <a:latin typeface="Calibri Light"/>
                          <a:cs typeface="Calibri Light"/>
                        </a:rPr>
                        <a:t>Fund	</a:t>
                      </a:r>
                      <a:r>
                        <a:rPr sz="700" b="0" spc="-10">
                          <a:latin typeface="Calibri Light"/>
                          <a:cs typeface="Calibri Light"/>
                        </a:rPr>
                        <a:t>State</a:t>
                      </a:r>
                      <a:r>
                        <a:rPr sz="700" b="0" spc="-5">
                          <a:latin typeface="Calibri Light"/>
                          <a:cs typeface="Calibri Light"/>
                        </a:rPr>
                        <a:t> Bilingual</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120402">
                <a:tc>
                  <a:txBody>
                    <a:bodyPr/>
                    <a:lstStyle/>
                    <a:p>
                      <a:pPr marR="468630" algn="r">
                        <a:lnSpc>
                          <a:spcPct val="100000"/>
                        </a:lnSpc>
                        <a:spcBef>
                          <a:spcPts val="5"/>
                        </a:spcBef>
                      </a:pPr>
                      <a:r>
                        <a:rPr sz="700" b="0">
                          <a:solidFill>
                            <a:srgbClr val="FFFFFF"/>
                          </a:solidFill>
                          <a:latin typeface="Calibri Light"/>
                          <a:cs typeface="Calibri Light"/>
                        </a:rPr>
                        <a:t>Acrion</a:t>
                      </a:r>
                      <a:r>
                        <a:rPr sz="700" b="0" spc="-6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20389">
                <a:tc gridSpan="8">
                  <a:txBody>
                    <a:bodyPr/>
                    <a:lstStyle/>
                    <a:p>
                      <a:pPr marL="17780">
                        <a:lnSpc>
                          <a:spcPct val="100000"/>
                        </a:lnSpc>
                        <a:spcBef>
                          <a:spcPts val="5"/>
                        </a:spcBef>
                      </a:pPr>
                      <a:r>
                        <a:rPr sz="700" b="0" spc="-5">
                          <a:latin typeface="Calibri Light"/>
                          <a:cs typeface="Calibri Light"/>
                        </a:rPr>
                        <a:t>1. Implement STAAR </a:t>
                      </a:r>
                      <a:r>
                        <a:rPr sz="700" b="0" spc="-5" err="1">
                          <a:latin typeface="Calibri Light"/>
                          <a:cs typeface="Calibri Light"/>
                        </a:rPr>
                        <a:t>alligned</a:t>
                      </a:r>
                      <a:r>
                        <a:rPr sz="700" b="0" spc="-5">
                          <a:latin typeface="Calibri Light"/>
                          <a:cs typeface="Calibri Light"/>
                        </a:rPr>
                        <a:t> </a:t>
                      </a:r>
                      <a:r>
                        <a:rPr sz="700" b="0" spc="-5" err="1">
                          <a:latin typeface="Calibri Light"/>
                          <a:cs typeface="Calibri Light"/>
                        </a:rPr>
                        <a:t>resrouces</a:t>
                      </a:r>
                      <a:r>
                        <a:rPr sz="700" b="0" spc="-5">
                          <a:latin typeface="Calibri Light"/>
                          <a:cs typeface="Calibri Light"/>
                        </a:rPr>
                        <a:t> for whole group </a:t>
                      </a:r>
                      <a:r>
                        <a:rPr sz="700" b="0" spc="-5" err="1">
                          <a:latin typeface="Calibri Light"/>
                          <a:cs typeface="Calibri Light"/>
                        </a:rPr>
                        <a:t>instrcutions</a:t>
                      </a:r>
                      <a:r>
                        <a:rPr sz="700" b="0" spc="-5">
                          <a:latin typeface="Calibri Light"/>
                          <a:cs typeface="Calibri Light"/>
                        </a:rPr>
                        <a:t> for targeted intervention </a:t>
                      </a:r>
                      <a:r>
                        <a:rPr sz="700" b="0" spc="-10">
                          <a:latin typeface="Calibri Light"/>
                          <a:cs typeface="Calibri Light"/>
                        </a:rPr>
                        <a:t>groups and </a:t>
                      </a:r>
                      <a:r>
                        <a:rPr sz="700" b="0" spc="-5">
                          <a:latin typeface="Calibri Light"/>
                          <a:cs typeface="Calibri Light"/>
                        </a:rPr>
                        <a:t>tutoring.</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0395">
                <a:tc gridSpan="8">
                  <a:txBody>
                    <a:bodyPr/>
                    <a:lstStyle/>
                    <a:p>
                      <a:pPr marL="17780">
                        <a:lnSpc>
                          <a:spcPct val="100000"/>
                        </a:lnSpc>
                        <a:spcBef>
                          <a:spcPts val="5"/>
                        </a:spcBef>
                      </a:pPr>
                      <a:r>
                        <a:rPr sz="700" b="0" spc="-5">
                          <a:latin typeface="Calibri Light"/>
                          <a:cs typeface="Calibri Light"/>
                        </a:rPr>
                        <a:t>2. Develop an action plan </a:t>
                      </a:r>
                      <a:r>
                        <a:rPr sz="700" b="0" spc="-10">
                          <a:latin typeface="Calibri Light"/>
                          <a:cs typeface="Calibri Light"/>
                        </a:rPr>
                        <a:t>and the </a:t>
                      </a:r>
                      <a:r>
                        <a:rPr sz="700" b="0" spc="-5">
                          <a:latin typeface="Calibri Light"/>
                          <a:cs typeface="Calibri Light"/>
                        </a:rPr>
                        <a:t>identification of who, when </a:t>
                      </a:r>
                      <a:r>
                        <a:rPr sz="700" b="0" spc="-10">
                          <a:latin typeface="Calibri Light"/>
                          <a:cs typeface="Calibri Light"/>
                        </a:rPr>
                        <a:t>and </a:t>
                      </a:r>
                      <a:r>
                        <a:rPr sz="700" b="0" spc="-5">
                          <a:latin typeface="Calibri Light"/>
                          <a:cs typeface="Calibri Light"/>
                        </a:rPr>
                        <a:t>what skill is being</a:t>
                      </a:r>
                      <a:r>
                        <a:rPr sz="700" b="0" spc="10">
                          <a:latin typeface="Calibri Light"/>
                          <a:cs typeface="Calibri Light"/>
                        </a:rPr>
                        <a:t> </a:t>
                      </a:r>
                      <a:r>
                        <a:rPr sz="700" b="0" spc="-5">
                          <a:latin typeface="Calibri Light"/>
                          <a:cs typeface="Calibri Light"/>
                        </a:rPr>
                        <a:t>targeted.</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6491">
                <a:tc gridSpan="8">
                  <a:txBody>
                    <a:bodyPr/>
                    <a:lstStyle/>
                    <a:p>
                      <a:pPr marL="17780">
                        <a:lnSpc>
                          <a:spcPct val="100000"/>
                        </a:lnSpc>
                        <a:spcBef>
                          <a:spcPts val="5"/>
                        </a:spcBef>
                      </a:pPr>
                      <a:r>
                        <a:rPr sz="700" b="0" spc="-5">
                          <a:latin typeface="Calibri Light"/>
                          <a:cs typeface="Calibri Light"/>
                        </a:rPr>
                        <a:t>3. Implement </a:t>
                      </a:r>
                      <a:r>
                        <a:rPr sz="700" b="0" spc="-10">
                          <a:latin typeface="Calibri Light"/>
                          <a:cs typeface="Calibri Light"/>
                        </a:rPr>
                        <a:t>Close </a:t>
                      </a:r>
                      <a:r>
                        <a:rPr sz="700" b="0" spc="-5">
                          <a:latin typeface="Calibri Light"/>
                          <a:cs typeface="Calibri Light"/>
                        </a:rPr>
                        <a:t>reading, informal/ formal </a:t>
                      </a:r>
                      <a:r>
                        <a:rPr sz="700" b="0" spc="-10">
                          <a:latin typeface="Calibri Light"/>
                          <a:cs typeface="Calibri Light"/>
                        </a:rPr>
                        <a:t>assessments, </a:t>
                      </a:r>
                      <a:r>
                        <a:rPr sz="700" b="0" spc="-5">
                          <a:latin typeface="Calibri Light"/>
                          <a:cs typeface="Calibri Light"/>
                        </a:rPr>
                        <a:t>STAAR released </a:t>
                      </a:r>
                      <a:r>
                        <a:rPr sz="700" b="0" spc="-10">
                          <a:latin typeface="Calibri Light"/>
                          <a:cs typeface="Calibri Light"/>
                        </a:rPr>
                        <a:t>question stems, and </a:t>
                      </a:r>
                      <a:r>
                        <a:rPr sz="700" b="0" spc="-5">
                          <a:latin typeface="Calibri Light"/>
                          <a:cs typeface="Calibri Light"/>
                        </a:rPr>
                        <a:t>open ended </a:t>
                      </a:r>
                      <a:r>
                        <a:rPr sz="700" b="0" spc="-10">
                          <a:latin typeface="Calibri Light"/>
                          <a:cs typeface="Calibri Light"/>
                        </a:rPr>
                        <a:t>questions </a:t>
                      </a:r>
                      <a:r>
                        <a:rPr sz="700" b="0" spc="-5">
                          <a:latin typeface="Calibri Light"/>
                          <a:cs typeface="Calibri Light"/>
                        </a:rPr>
                        <a:t>to track </a:t>
                      </a:r>
                      <a:r>
                        <a:rPr sz="700" b="0" spc="-10">
                          <a:latin typeface="Calibri Light"/>
                          <a:cs typeface="Calibri Light"/>
                        </a:rPr>
                        <a:t>student</a:t>
                      </a:r>
                      <a:r>
                        <a:rPr sz="700" b="0" spc="40">
                          <a:latin typeface="Calibri Light"/>
                          <a:cs typeface="Calibri Light"/>
                        </a:rPr>
                        <a:t> </a:t>
                      </a:r>
                      <a:r>
                        <a:rPr sz="700" b="0" spc="-10">
                          <a:latin typeface="Calibri Light"/>
                          <a:cs typeface="Calibri Light"/>
                        </a:rPr>
                        <a:t>progress.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697430231"/>
              </p:ext>
            </p:extLst>
          </p:nvPr>
        </p:nvGraphicFramePr>
        <p:xfrm>
          <a:off x="222383" y="298589"/>
          <a:ext cx="9570717" cy="7077830"/>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402">
                <a:tc>
                  <a:txBody>
                    <a:bodyPr/>
                    <a:lstStyle/>
                    <a:p>
                      <a:pPr marL="17780">
                        <a:lnSpc>
                          <a:spcPct val="100000"/>
                        </a:lnSpc>
                        <a:spcBef>
                          <a:spcPts val="5"/>
                        </a:spcBef>
                      </a:pPr>
                      <a:r>
                        <a:rPr sz="700" b="0">
                          <a:latin typeface="Calibri Light"/>
                          <a:cs typeface="Calibri Light"/>
                        </a:rPr>
                        <a:t>Goal Area</a:t>
                      </a:r>
                      <a:r>
                        <a:rPr sz="700" b="0" spc="30">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a:txBody>
                    <a:bodyPr/>
                    <a:lstStyle/>
                    <a:p>
                      <a:pPr marL="17780">
                        <a:lnSpc>
                          <a:spcPts val="800"/>
                        </a:lnSpc>
                      </a:pPr>
                      <a:r>
                        <a:rPr sz="700" b="0" spc="-10">
                          <a:latin typeface="Calibri Light"/>
                          <a:cs typeface="Calibri Light"/>
                        </a:rPr>
                        <a:t>Closing the</a:t>
                      </a:r>
                      <a:r>
                        <a:rPr sz="700" b="0">
                          <a:latin typeface="Calibri Light"/>
                          <a:cs typeface="Calibri Light"/>
                        </a:rPr>
                        <a:t> </a:t>
                      </a:r>
                      <a:r>
                        <a:rPr sz="700" b="0" spc="-10">
                          <a:latin typeface="Calibri Light"/>
                          <a:cs typeface="Calibri Light"/>
                        </a:rPr>
                        <a:t>Gap</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0389">
                <a:tc>
                  <a:txBody>
                    <a:bodyPr/>
                    <a:lstStyle/>
                    <a:p>
                      <a:pPr marL="17780">
                        <a:lnSpc>
                          <a:spcPct val="100000"/>
                        </a:lnSpc>
                        <a:spcBef>
                          <a:spcPts val="5"/>
                        </a:spcBef>
                      </a:pPr>
                      <a:r>
                        <a:rPr sz="700" b="0">
                          <a:latin typeface="Calibri Light"/>
                          <a:cs typeface="Calibri Light"/>
                        </a:rPr>
                        <a:t>Annual Goal</a:t>
                      </a:r>
                      <a:r>
                        <a:rPr sz="700" b="0" spc="35">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7">
                  <a:txBody>
                    <a:bodyPr/>
                    <a:lstStyle/>
                    <a:p>
                      <a:pPr marL="17780">
                        <a:lnSpc>
                          <a:spcPts val="800"/>
                        </a:lnSpc>
                      </a:pPr>
                      <a:r>
                        <a:rPr lang="en-US" sz="700" b="0" spc="-5">
                          <a:latin typeface="Calibri Light"/>
                          <a:cs typeface="Calibri Light"/>
                        </a:rPr>
                        <a:t>By </a:t>
                      </a:r>
                      <a:r>
                        <a:rPr lang="en-US" sz="700" b="0" spc="-10">
                          <a:latin typeface="Calibri Light"/>
                          <a:cs typeface="Calibri Light"/>
                        </a:rPr>
                        <a:t>June 2026, 75% </a:t>
                      </a:r>
                      <a:r>
                        <a:rPr lang="en-US" sz="700" b="0" spc="-5">
                          <a:latin typeface="Calibri Light"/>
                          <a:cs typeface="Calibri Light"/>
                        </a:rPr>
                        <a:t>of </a:t>
                      </a:r>
                      <a:r>
                        <a:rPr lang="en-US" sz="700" b="0" spc="-10">
                          <a:latin typeface="Calibri Light"/>
                          <a:cs typeface="Calibri Light"/>
                        </a:rPr>
                        <a:t>our </a:t>
                      </a:r>
                      <a:r>
                        <a:rPr lang="en-US" sz="700" b="0" spc="-5">
                          <a:latin typeface="Calibri Light"/>
                          <a:cs typeface="Calibri Light"/>
                        </a:rPr>
                        <a:t>identified </a:t>
                      </a:r>
                      <a:r>
                        <a:rPr lang="en-US" sz="700" b="0" spc="-10">
                          <a:latin typeface="Calibri Light"/>
                          <a:cs typeface="Calibri Light"/>
                        </a:rPr>
                        <a:t>student groups </a:t>
                      </a:r>
                      <a:r>
                        <a:rPr lang="en-US" sz="700" b="0" spc="-5">
                          <a:latin typeface="Calibri Light"/>
                          <a:cs typeface="Calibri Light"/>
                        </a:rPr>
                        <a:t>in </a:t>
                      </a:r>
                      <a:r>
                        <a:rPr lang="en-US" sz="700" b="0" spc="-10">
                          <a:latin typeface="Calibri Light"/>
                          <a:cs typeface="Calibri Light"/>
                        </a:rPr>
                        <a:t>the </a:t>
                      </a:r>
                      <a:r>
                        <a:rPr lang="en-US" sz="700" b="0" spc="-5">
                          <a:latin typeface="Calibri Light"/>
                          <a:cs typeface="Calibri Light"/>
                        </a:rPr>
                        <a:t>Academic Growth </a:t>
                      </a:r>
                      <a:r>
                        <a:rPr lang="en-US" sz="700" b="0" spc="-10">
                          <a:latin typeface="Calibri Light"/>
                          <a:cs typeface="Calibri Light"/>
                        </a:rPr>
                        <a:t>status </a:t>
                      </a:r>
                      <a:r>
                        <a:rPr lang="en-US" sz="700" b="0" spc="-5">
                          <a:latin typeface="Calibri Light"/>
                          <a:cs typeface="Calibri Light"/>
                        </a:rPr>
                        <a:t>component in </a:t>
                      </a:r>
                      <a:r>
                        <a:rPr lang="en-US" sz="700" b="0" spc="-10">
                          <a:latin typeface="Calibri Light"/>
                          <a:cs typeface="Calibri Light"/>
                        </a:rPr>
                        <a:t>the Closing the Gaps </a:t>
                      </a:r>
                      <a:r>
                        <a:rPr lang="en-US" sz="700" b="0" spc="-5">
                          <a:latin typeface="Calibri Light"/>
                          <a:cs typeface="Calibri Light"/>
                        </a:rPr>
                        <a:t>domain will meet </a:t>
                      </a:r>
                      <a:r>
                        <a:rPr lang="en-US" sz="700" b="0" spc="-10">
                          <a:latin typeface="Calibri Light"/>
                          <a:cs typeface="Calibri Light"/>
                        </a:rPr>
                        <a:t>the </a:t>
                      </a:r>
                      <a:r>
                        <a:rPr lang="en-US" sz="700" b="0" spc="-5">
                          <a:latin typeface="Calibri Light"/>
                          <a:cs typeface="Calibri Light"/>
                        </a:rPr>
                        <a:t>expected growth targets</a:t>
                      </a:r>
                      <a:r>
                        <a:rPr lang="en-US" sz="700" b="0" spc="5">
                          <a:latin typeface="Calibri Light"/>
                          <a:cs typeface="Calibri Light"/>
                        </a:rPr>
                        <a:t> </a:t>
                      </a:r>
                      <a:r>
                        <a:rPr lang="en-US" sz="700" b="0" spc="-5">
                          <a:latin typeface="Calibri Light"/>
                          <a:cs typeface="Calibri Light"/>
                        </a:rPr>
                        <a:t>in reading </a:t>
                      </a:r>
                      <a:r>
                        <a:rPr lang="en-US" sz="700" b="0" spc="-10">
                          <a:latin typeface="Calibri Light"/>
                          <a:cs typeface="Calibri Light"/>
                        </a:rPr>
                        <a:t>and </a:t>
                      </a:r>
                      <a:r>
                        <a:rPr lang="en-US" sz="700" b="0" spc="-5">
                          <a:latin typeface="Calibri Light"/>
                          <a:cs typeface="Calibri Light"/>
                        </a:rPr>
                        <a:t>math.</a:t>
                      </a:r>
                      <a:endParaRPr lang="en-US" sz="700">
                        <a:latin typeface="Calibri Light"/>
                        <a:cs typeface="Calibri Light"/>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120396">
                <a:tc>
                  <a:txBody>
                    <a:bodyPr/>
                    <a:lstStyle/>
                    <a:p>
                      <a:pPr marL="17780">
                        <a:lnSpc>
                          <a:spcPct val="100000"/>
                        </a:lnSpc>
                        <a:spcBef>
                          <a:spcPts val="5"/>
                        </a:spcBef>
                      </a:pPr>
                      <a:r>
                        <a:rPr sz="700" b="0">
                          <a:latin typeface="Calibri Light"/>
                          <a:cs typeface="Calibri Light"/>
                        </a:rPr>
                        <a:t>Objective</a:t>
                      </a:r>
                      <a:r>
                        <a:rPr sz="700" b="0" spc="5">
                          <a:latin typeface="Calibri Light"/>
                          <a:cs typeface="Calibri Light"/>
                        </a:rPr>
                        <a:t> </a:t>
                      </a:r>
                      <a:r>
                        <a:rPr lang="en-US" sz="700" b="0" spc="5">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7">
                  <a:txBody>
                    <a:bodyPr/>
                    <a:lstStyle/>
                    <a:p>
                      <a:pPr marL="17780">
                        <a:lnSpc>
                          <a:spcPts val="800"/>
                        </a:lnSpc>
                      </a:pPr>
                      <a:r>
                        <a:rPr lang="en-US" sz="700" b="0" spc="-5">
                          <a:latin typeface="Calibri Light"/>
                          <a:cs typeface="Calibri Light"/>
                        </a:rPr>
                        <a:t>All </a:t>
                      </a:r>
                      <a:r>
                        <a:rPr lang="en-US" sz="700" b="0" spc="-10">
                          <a:latin typeface="Calibri Light"/>
                          <a:cs typeface="Calibri Light"/>
                        </a:rPr>
                        <a:t>student groups </a:t>
                      </a:r>
                      <a:r>
                        <a:rPr lang="en-US" sz="700" b="0" spc="-5">
                          <a:latin typeface="Calibri Light"/>
                          <a:cs typeface="Calibri Light"/>
                        </a:rPr>
                        <a:t>will meet or exceed growth expectations by at least 5% increase of academic growth in </a:t>
                      </a:r>
                      <a:r>
                        <a:rPr lang="en-US" sz="700" b="0" spc="-10">
                          <a:latin typeface="Calibri Light"/>
                          <a:cs typeface="Calibri Light"/>
                        </a:rPr>
                        <a:t>the </a:t>
                      </a:r>
                      <a:r>
                        <a:rPr lang="en-US" sz="700" b="0" spc="-5">
                          <a:latin typeface="Calibri Light"/>
                          <a:cs typeface="Calibri Light"/>
                        </a:rPr>
                        <a:t>area of Reading </a:t>
                      </a:r>
                      <a:r>
                        <a:rPr lang="en-US" sz="700" b="0" spc="-10">
                          <a:latin typeface="Calibri Light"/>
                          <a:cs typeface="Calibri Light"/>
                        </a:rPr>
                        <a:t>and </a:t>
                      </a:r>
                      <a:r>
                        <a:rPr lang="en-US" sz="700" b="0" spc="-5">
                          <a:latin typeface="Calibri Light"/>
                          <a:cs typeface="Calibri Light"/>
                        </a:rPr>
                        <a:t>Math by </a:t>
                      </a:r>
                      <a:r>
                        <a:rPr lang="en-US" sz="700" b="0" spc="-10">
                          <a:latin typeface="Calibri Light"/>
                          <a:cs typeface="Calibri Light"/>
                        </a:rPr>
                        <a:t>June 2026: </a:t>
                      </a:r>
                      <a:r>
                        <a:rPr lang="en-US" sz="700" b="0" spc="-5">
                          <a:latin typeface="Calibri Light"/>
                          <a:cs typeface="Calibri Light"/>
                        </a:rPr>
                        <a:t>from </a:t>
                      </a:r>
                      <a:r>
                        <a:rPr lang="en-US" sz="700" b="0" spc="-10">
                          <a:latin typeface="Calibri Light"/>
                          <a:cs typeface="Calibri Light"/>
                        </a:rPr>
                        <a:t>61% </a:t>
                      </a:r>
                      <a:r>
                        <a:rPr lang="en-US" sz="700" b="0" spc="-5">
                          <a:latin typeface="Calibri Light"/>
                          <a:cs typeface="Calibri Light"/>
                        </a:rPr>
                        <a:t>to at least </a:t>
                      </a:r>
                      <a:r>
                        <a:rPr lang="en-US" sz="700" b="0" spc="-10">
                          <a:latin typeface="Calibri Light"/>
                          <a:cs typeface="Calibri Light"/>
                        </a:rPr>
                        <a:t>66% </a:t>
                      </a:r>
                      <a:r>
                        <a:rPr lang="en-US" sz="700" b="0" spc="-5">
                          <a:latin typeface="Calibri Light"/>
                          <a:cs typeface="Calibri Light"/>
                        </a:rPr>
                        <a:t>in Reading </a:t>
                      </a:r>
                      <a:r>
                        <a:rPr lang="en-US" sz="700" b="0" spc="-10">
                          <a:latin typeface="Calibri Light"/>
                          <a:cs typeface="Calibri Light"/>
                        </a:rPr>
                        <a:t>and </a:t>
                      </a:r>
                      <a:r>
                        <a:rPr lang="en-US" sz="700" b="0" spc="-5">
                          <a:latin typeface="Calibri Light"/>
                          <a:cs typeface="Calibri Light"/>
                        </a:rPr>
                        <a:t>from </a:t>
                      </a:r>
                      <a:r>
                        <a:rPr lang="en-US" sz="700" b="0" spc="-10">
                          <a:latin typeface="Calibri Light"/>
                          <a:cs typeface="Calibri Light"/>
                        </a:rPr>
                        <a:t>60% </a:t>
                      </a:r>
                      <a:r>
                        <a:rPr lang="en-US" sz="700" b="0" spc="-5">
                          <a:latin typeface="Calibri Light"/>
                          <a:cs typeface="Calibri Light"/>
                        </a:rPr>
                        <a:t>to</a:t>
                      </a:r>
                      <a:r>
                        <a:rPr lang="en-US" sz="700" b="0" spc="110">
                          <a:latin typeface="Calibri Light"/>
                          <a:cs typeface="Calibri Light"/>
                        </a:rPr>
                        <a:t> </a:t>
                      </a:r>
                      <a:r>
                        <a:rPr lang="en-US" sz="700" b="0" spc="-5">
                          <a:latin typeface="Calibri Light"/>
                          <a:cs typeface="Calibri Light"/>
                        </a:rPr>
                        <a:t>at least </a:t>
                      </a:r>
                      <a:r>
                        <a:rPr lang="en-US" sz="700" b="0" spc="-10">
                          <a:latin typeface="Calibri Light"/>
                          <a:cs typeface="Calibri Light"/>
                        </a:rPr>
                        <a:t>65% </a:t>
                      </a:r>
                      <a:r>
                        <a:rPr lang="en-US" sz="700" b="0" spc="-5">
                          <a:latin typeface="Calibri Light"/>
                          <a:cs typeface="Calibri Light"/>
                        </a:rPr>
                        <a:t>in Math.</a:t>
                      </a:r>
                      <a:endParaRPr lang="en-US" sz="700">
                        <a:latin typeface="Calibri Light"/>
                        <a:cs typeface="Calibri Light"/>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303020">
                <a:tc>
                  <a:txBody>
                    <a:bodyPr/>
                    <a:lstStyle/>
                    <a:p>
                      <a:pPr marL="17780">
                        <a:lnSpc>
                          <a:spcPct val="100000"/>
                        </a:lnSpc>
                        <a:spcBef>
                          <a:spcPts val="5"/>
                        </a:spcBef>
                      </a:pPr>
                      <a:r>
                        <a:rPr sz="700" b="0" spc="-5">
                          <a:latin typeface="Calibri Light"/>
                          <a:cs typeface="Calibri Light"/>
                        </a:rPr>
                        <a:t>Target </a:t>
                      </a:r>
                      <a:r>
                        <a:rPr sz="700" b="0" spc="-10">
                          <a:latin typeface="Calibri Light"/>
                          <a:cs typeface="Calibri Light"/>
                        </a:rPr>
                        <a:t>E</a:t>
                      </a:r>
                      <a:r>
                        <a:rPr lang="en-US" sz="700" b="0" spc="-10">
                          <a:latin typeface="Calibri Light"/>
                          <a:cs typeface="Calibri Light"/>
                        </a:rPr>
                        <a:t>mergent Bilingual</a:t>
                      </a:r>
                      <a:r>
                        <a:rPr sz="700" b="0" spc="-5">
                          <a:latin typeface="Calibri Light"/>
                          <a:cs typeface="Calibri Light"/>
                        </a:rPr>
                        <a:t> </a:t>
                      </a:r>
                      <a:r>
                        <a:rPr sz="700" b="0" spc="-10">
                          <a:latin typeface="Calibri Light"/>
                          <a:cs typeface="Calibri Light"/>
                        </a:rPr>
                        <a:t>student</a:t>
                      </a:r>
                      <a:r>
                        <a:rPr sz="700" b="0">
                          <a:latin typeface="Calibri Light"/>
                          <a:cs typeface="Calibri Light"/>
                        </a:rPr>
                        <a:t> </a:t>
                      </a:r>
                      <a:r>
                        <a:rPr sz="700" b="0" spc="-10">
                          <a:latin typeface="Calibri Light"/>
                          <a:cs typeface="Calibri Light"/>
                        </a:rPr>
                        <a:t>group</a:t>
                      </a:r>
                      <a:r>
                        <a:rPr lang="en-US" sz="700" b="0" spc="-10">
                          <a:latin typeface="Calibri Light"/>
                          <a:cs typeface="Calibri Light"/>
                        </a:rPr>
                        <a:t> </a:t>
                      </a:r>
                      <a:r>
                        <a:rPr sz="700" b="0" spc="-5">
                          <a:latin typeface="Calibri Light"/>
                          <a:cs typeface="Calibri Light"/>
                        </a:rPr>
                        <a:t>to </a:t>
                      </a:r>
                      <a:r>
                        <a:rPr sz="700" b="0" spc="-10">
                          <a:latin typeface="Calibri Light"/>
                          <a:cs typeface="Calibri Light"/>
                        </a:rPr>
                        <a:t>demonstrate </a:t>
                      </a:r>
                      <a:r>
                        <a:rPr sz="700" b="0" spc="-5">
                          <a:latin typeface="Calibri Light"/>
                          <a:cs typeface="Calibri Light"/>
                        </a:rPr>
                        <a:t>at lea</a:t>
                      </a:r>
                      <a:r>
                        <a:rPr lang="en-US" sz="700" b="0" spc="-5">
                          <a:latin typeface="Calibri Light"/>
                          <a:cs typeface="Calibri Light"/>
                        </a:rPr>
                        <a:t>s</a:t>
                      </a:r>
                      <a:r>
                        <a:rPr sz="700" b="0" spc="-5">
                          <a:latin typeface="Calibri Light"/>
                          <a:cs typeface="Calibri Light"/>
                        </a:rPr>
                        <a:t>t 5% increase in  academic growth in </a:t>
                      </a:r>
                      <a:r>
                        <a:rPr sz="700" b="0" spc="-10">
                          <a:latin typeface="Calibri Light"/>
                          <a:cs typeface="Calibri Light"/>
                        </a:rPr>
                        <a:t>the </a:t>
                      </a:r>
                      <a:r>
                        <a:rPr sz="700" b="0" spc="-5">
                          <a:latin typeface="Calibri Light"/>
                          <a:cs typeface="Calibri Light"/>
                        </a:rPr>
                        <a:t>areas of  Reading </a:t>
                      </a:r>
                      <a:r>
                        <a:rPr sz="700" b="0" spc="-10">
                          <a:latin typeface="Calibri Light"/>
                          <a:cs typeface="Calibri Light"/>
                        </a:rPr>
                        <a:t>and </a:t>
                      </a:r>
                      <a:r>
                        <a:rPr sz="700" b="0" spc="-5">
                          <a:latin typeface="Calibri Light"/>
                          <a:cs typeface="Calibri Light"/>
                        </a:rPr>
                        <a:t>Math.</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ELPS</a:t>
                      </a:r>
                      <a:r>
                        <a:rPr sz="700" b="0" spc="-15">
                          <a:latin typeface="Calibri Light"/>
                          <a:cs typeface="Calibri Light"/>
                        </a:rPr>
                        <a:t> </a:t>
                      </a:r>
                      <a:r>
                        <a:rPr sz="700" b="0" spc="-5">
                          <a:latin typeface="Calibri Light"/>
                          <a:cs typeface="Calibri Light"/>
                        </a:rPr>
                        <a:t>Stratagies</a:t>
                      </a:r>
                      <a:endParaRPr sz="700">
                        <a:latin typeface="Calibri Light"/>
                        <a:cs typeface="Calibri Light"/>
                      </a:endParaRPr>
                    </a:p>
                    <a:p>
                      <a:pPr marL="17780" marR="212725">
                        <a:lnSpc>
                          <a:spcPct val="112900"/>
                        </a:lnSpc>
                      </a:pPr>
                      <a:r>
                        <a:rPr sz="700" b="0" spc="-10">
                          <a:latin typeface="Calibri Light"/>
                          <a:cs typeface="Calibri Light"/>
                        </a:rPr>
                        <a:t>Progress </a:t>
                      </a:r>
                      <a:r>
                        <a:rPr sz="700" b="0" spc="-5">
                          <a:latin typeface="Calibri Light"/>
                          <a:cs typeface="Calibri Light"/>
                        </a:rPr>
                        <a:t>Monitoirng </a:t>
                      </a:r>
                      <a:r>
                        <a:rPr sz="700" b="0" spc="-10">
                          <a:latin typeface="Calibri Light"/>
                          <a:cs typeface="Calibri Light"/>
                        </a:rPr>
                        <a:t>Tool  </a:t>
                      </a:r>
                      <a:r>
                        <a:rPr sz="700" b="0" spc="-5">
                          <a:latin typeface="Calibri Light"/>
                          <a:cs typeface="Calibri Light"/>
                        </a:rPr>
                        <a:t>STAAR Release </a:t>
                      </a:r>
                      <a:r>
                        <a:rPr sz="700" b="0" spc="-10">
                          <a:latin typeface="Calibri Light"/>
                          <a:cs typeface="Calibri Light"/>
                        </a:rPr>
                        <a:t>Data  IStation </a:t>
                      </a:r>
                      <a:r>
                        <a:rPr sz="700" b="0" spc="-5">
                          <a:latin typeface="Calibri Light"/>
                          <a:cs typeface="Calibri Light"/>
                        </a:rPr>
                        <a:t>Reading</a:t>
                      </a:r>
                      <a:endParaRPr sz="700">
                        <a:latin typeface="Calibri Light"/>
                        <a:cs typeface="Calibri Light"/>
                      </a:endParaRPr>
                    </a:p>
                    <a:p>
                      <a:pPr marL="17780" marR="440055">
                        <a:lnSpc>
                          <a:spcPct val="112900"/>
                        </a:lnSpc>
                      </a:pPr>
                      <a:r>
                        <a:rPr sz="700" b="0" spc="-5">
                          <a:latin typeface="Calibri Light"/>
                          <a:cs typeface="Calibri Light"/>
                        </a:rPr>
                        <a:t>Imagine Math</a:t>
                      </a:r>
                      <a:endParaRPr lang="en-US" sz="700" b="0" spc="-5">
                        <a:latin typeface="Calibri Light"/>
                        <a:cs typeface="Calibri Light"/>
                      </a:endParaRPr>
                    </a:p>
                    <a:p>
                      <a:pPr marL="17780" marR="440055">
                        <a:lnSpc>
                          <a:spcPct val="112900"/>
                        </a:lnSpc>
                      </a:pPr>
                      <a:r>
                        <a:rPr lang="en-US" sz="700" b="0" spc="-5">
                          <a:latin typeface="Calibri Light"/>
                          <a:cs typeface="Calibri Light"/>
                        </a:rPr>
                        <a:t>Education Galaxy</a:t>
                      </a:r>
                      <a:r>
                        <a:rPr sz="700" b="0" spc="-5">
                          <a:latin typeface="Calibri Light"/>
                          <a:cs typeface="Calibri Light"/>
                        </a:rPr>
                        <a:t> </a:t>
                      </a:r>
                      <a:r>
                        <a:rPr lang="en-US" sz="700" b="0" spc="-5">
                          <a:latin typeface="Calibri Light"/>
                          <a:cs typeface="Calibri Light"/>
                        </a:rPr>
                        <a:t>/ Progress Learning</a:t>
                      </a:r>
                    </a:p>
                    <a:p>
                      <a:pPr marL="17780" marR="440055">
                        <a:lnSpc>
                          <a:spcPct val="112900"/>
                        </a:lnSpc>
                      </a:pPr>
                      <a:r>
                        <a:rPr lang="en-US" sz="700" b="0" spc="-5">
                          <a:latin typeface="Calibri Light"/>
                          <a:cs typeface="Calibri Light"/>
                        </a:rPr>
                        <a:t>Lexia</a:t>
                      </a:r>
                    </a:p>
                    <a:p>
                      <a:pPr marL="17780" marR="440055" lvl="0" indent="0" defTabSz="914400" eaLnBrk="1" fontAlgn="auto" latinLnBrk="0" hangingPunct="1">
                        <a:lnSpc>
                          <a:spcPct val="112900"/>
                        </a:lnSpc>
                        <a:spcBef>
                          <a:spcPts val="0"/>
                        </a:spcBef>
                        <a:spcAft>
                          <a:spcPts val="0"/>
                        </a:spcAft>
                        <a:buClrTx/>
                        <a:buSzTx/>
                        <a:buFontTx/>
                        <a:buNone/>
                        <a:tabLst/>
                        <a:defRPr/>
                      </a:pPr>
                      <a:r>
                        <a:rPr lang="en-US" sz="700" b="0" spc="-5">
                          <a:latin typeface="Calibri Light"/>
                          <a:cs typeface="Calibri Light"/>
                        </a:rPr>
                        <a:t>60/30 Instructional Framework</a:t>
                      </a:r>
                      <a:endParaRPr lang="en-US" sz="700">
                        <a:latin typeface="Calibri Light"/>
                        <a:cs typeface="Calibri Light"/>
                      </a:endParaRPr>
                    </a:p>
                    <a:p>
                      <a:pPr marL="17780" marR="440055">
                        <a:lnSpc>
                          <a:spcPct val="112900"/>
                        </a:lnSpc>
                      </a:pPr>
                      <a:r>
                        <a:rPr sz="700" b="0" spc="-5">
                          <a:latin typeface="Calibri Light"/>
                          <a:cs typeface="Calibri Light"/>
                        </a:rPr>
                        <a:t>District</a:t>
                      </a:r>
                      <a:r>
                        <a:rPr sz="700" b="0" spc="-65">
                          <a:latin typeface="Calibri Light"/>
                          <a:cs typeface="Calibri Light"/>
                        </a:rPr>
                        <a:t> </a:t>
                      </a:r>
                      <a:r>
                        <a:rPr sz="700" b="0" spc="-5">
                          <a:latin typeface="Calibri Light"/>
                          <a:cs typeface="Calibri Light"/>
                        </a:rPr>
                        <a:t>Curriculum</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STAAR </a:t>
                      </a:r>
                      <a:r>
                        <a:rPr sz="700" b="0" spc="-10">
                          <a:latin typeface="Calibri Light"/>
                          <a:cs typeface="Calibri Light"/>
                        </a:rPr>
                        <a:t>Data</a:t>
                      </a:r>
                      <a:r>
                        <a:rPr sz="700" b="0" spc="-15">
                          <a:latin typeface="Calibri Light"/>
                          <a:cs typeface="Calibri Light"/>
                        </a:rPr>
                        <a:t> </a:t>
                      </a:r>
                      <a:r>
                        <a:rPr lang="es-MX" sz="700" b="0" spc="-10">
                          <a:latin typeface="Calibri Light"/>
                          <a:cs typeface="Calibri Light"/>
                        </a:rPr>
                        <a:t>2026</a:t>
                      </a:r>
                      <a:endParaRPr sz="700">
                        <a:latin typeface="Calibri Light"/>
                        <a:cs typeface="Calibri Light"/>
                      </a:endParaRPr>
                    </a:p>
                    <a:p>
                      <a:pPr marL="17780" marR="715010">
                        <a:lnSpc>
                          <a:spcPct val="112900"/>
                        </a:lnSpc>
                      </a:pPr>
                      <a:r>
                        <a:rPr sz="700" b="0" spc="-10">
                          <a:latin typeface="Calibri Light"/>
                          <a:cs typeface="Calibri Light"/>
                        </a:rPr>
                        <a:t>Progress </a:t>
                      </a:r>
                      <a:r>
                        <a:rPr sz="700" b="0" spc="-5">
                          <a:latin typeface="Calibri Light"/>
                          <a:cs typeface="Calibri Light"/>
                        </a:rPr>
                        <a:t>Monitoring </a:t>
                      </a:r>
                      <a:r>
                        <a:rPr sz="700" b="0" spc="-10">
                          <a:latin typeface="Calibri Light"/>
                          <a:cs typeface="Calibri Light"/>
                        </a:rPr>
                        <a:t>Data  </a:t>
                      </a:r>
                      <a:r>
                        <a:rPr sz="700" b="0" spc="-5">
                          <a:latin typeface="Calibri Light"/>
                          <a:cs typeface="Calibri Light"/>
                        </a:rPr>
                        <a:t>Weekly </a:t>
                      </a:r>
                      <a:r>
                        <a:rPr sz="700" b="0" spc="-10">
                          <a:latin typeface="Calibri Light"/>
                          <a:cs typeface="Calibri Light"/>
                        </a:rPr>
                        <a:t>Assessments  </a:t>
                      </a:r>
                      <a:r>
                        <a:rPr lang="en-US" sz="700" b="0" spc="-5">
                          <a:latin typeface="Calibri Light"/>
                          <a:cs typeface="Calibri Light"/>
                        </a:rPr>
                        <a:t>TTESS</a:t>
                      </a:r>
                      <a:r>
                        <a:rPr sz="700" b="0" spc="-5">
                          <a:latin typeface="Calibri Light"/>
                          <a:cs typeface="Calibri Light"/>
                        </a:rPr>
                        <a:t> </a:t>
                      </a:r>
                      <a:endParaRPr lang="en-US" sz="700" b="0" spc="-5">
                        <a:latin typeface="Calibri Light"/>
                        <a:cs typeface="Calibri Light"/>
                      </a:endParaRPr>
                    </a:p>
                    <a:p>
                      <a:pPr marL="17780" marR="715010">
                        <a:lnSpc>
                          <a:spcPct val="112900"/>
                        </a:lnSpc>
                      </a:pPr>
                      <a:r>
                        <a:rPr lang="en-US" sz="700" b="0" spc="-5">
                          <a:latin typeface="Calibri Light"/>
                          <a:cs typeface="Calibri Light"/>
                        </a:rPr>
                        <a:t>W</a:t>
                      </a:r>
                      <a:r>
                        <a:rPr sz="700" b="0" spc="-5">
                          <a:latin typeface="Calibri Light"/>
                          <a:cs typeface="Calibri Light"/>
                        </a:rPr>
                        <a:t>alkthroughs  </a:t>
                      </a:r>
                      <a:endParaRPr lang="en-US" sz="700" b="0" spc="-5">
                        <a:latin typeface="Calibri Light"/>
                        <a:cs typeface="Calibri Light"/>
                      </a:endParaRPr>
                    </a:p>
                    <a:p>
                      <a:pPr marL="17780" marR="715010">
                        <a:lnSpc>
                          <a:spcPct val="112900"/>
                        </a:lnSpc>
                      </a:pPr>
                      <a:r>
                        <a:rPr sz="700" b="0" spc="-10">
                          <a:latin typeface="Calibri Light"/>
                          <a:cs typeface="Calibri Light"/>
                        </a:rPr>
                        <a:t>Student </a:t>
                      </a:r>
                      <a:r>
                        <a:rPr sz="700" b="0" spc="-5">
                          <a:latin typeface="Calibri Light"/>
                          <a:cs typeface="Calibri Light"/>
                        </a:rPr>
                        <a:t>Work</a:t>
                      </a:r>
                      <a:r>
                        <a:rPr sz="700" b="0" spc="-10">
                          <a:latin typeface="Calibri Light"/>
                          <a:cs typeface="Calibri Light"/>
                        </a:rPr>
                        <a:t> </a:t>
                      </a:r>
                      <a:r>
                        <a:rPr sz="700" b="0" spc="-5">
                          <a:latin typeface="Calibri Light"/>
                          <a:cs typeface="Calibri Light"/>
                        </a:rPr>
                        <a:t>Sample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-Closing </a:t>
                      </a:r>
                      <a:r>
                        <a:rPr sz="700" b="0" spc="-10">
                          <a:latin typeface="Calibri Light"/>
                          <a:cs typeface="Calibri Light"/>
                        </a:rPr>
                        <a:t>the </a:t>
                      </a:r>
                      <a:r>
                        <a:rPr sz="700" b="0" spc="-5">
                          <a:latin typeface="Calibri Light"/>
                          <a:cs typeface="Calibri Light"/>
                        </a:rPr>
                        <a:t>achivement</a:t>
                      </a:r>
                      <a:r>
                        <a:rPr sz="700" b="0" spc="-30">
                          <a:latin typeface="Calibri Light"/>
                          <a:cs typeface="Calibri Light"/>
                        </a:rPr>
                        <a: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 </a:t>
                      </a:r>
                      <a:r>
                        <a:rPr sz="700" b="0" spc="-10">
                          <a:latin typeface="Calibri Light"/>
                          <a:cs typeface="Calibri Light"/>
                        </a:rPr>
                        <a:t>TELPAS</a:t>
                      </a:r>
                      <a:r>
                        <a:rPr sz="700" b="0">
                          <a:latin typeface="Calibri Light"/>
                          <a:cs typeface="Calibri Light"/>
                        </a:rPr>
                        <a:t> </a:t>
                      </a:r>
                      <a:r>
                        <a:rPr sz="700" b="0" spc="-5">
                          <a:latin typeface="Calibri Light"/>
                          <a:cs typeface="Calibri Light"/>
                        </a:rPr>
                        <a:t>-</a:t>
                      </a:r>
                      <a:endParaRPr sz="700">
                        <a:latin typeface="Calibri Light"/>
                        <a:cs typeface="Calibri Light"/>
                      </a:endParaRPr>
                    </a:p>
                    <a:p>
                      <a:pPr marL="17780">
                        <a:lnSpc>
                          <a:spcPct val="100000"/>
                        </a:lnSpc>
                        <a:spcBef>
                          <a:spcPts val="110"/>
                        </a:spcBef>
                      </a:pPr>
                      <a:r>
                        <a:rPr sz="700" b="0" spc="-5">
                          <a:latin typeface="Calibri Light"/>
                          <a:cs typeface="Calibri Light"/>
                        </a:rPr>
                        <a:t>Domain I &amp;</a:t>
                      </a:r>
                      <a:r>
                        <a:rPr sz="700" b="0" spc="-15">
                          <a:latin typeface="Calibri Light"/>
                          <a:cs typeface="Calibri Light"/>
                        </a:rPr>
                        <a:t> </a:t>
                      </a:r>
                      <a:r>
                        <a:rPr sz="700" b="0" spc="-10">
                          <a:latin typeface="Calibri Light"/>
                          <a:cs typeface="Calibri Light"/>
                        </a:rPr>
                        <a:t>II</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189865">
                        <a:lnSpc>
                          <a:spcPct val="112900"/>
                        </a:lnSpc>
                      </a:pPr>
                      <a:r>
                        <a:rPr sz="700" b="0" spc="-5">
                          <a:latin typeface="Calibri Light"/>
                          <a:cs typeface="Calibri Light"/>
                        </a:rPr>
                        <a:t>Benchmarks 1 &amp;</a:t>
                      </a:r>
                      <a:r>
                        <a:rPr sz="700" b="0" spc="-85">
                          <a:latin typeface="Calibri Light"/>
                          <a:cs typeface="Calibri Light"/>
                        </a:rPr>
                        <a:t> </a:t>
                      </a:r>
                      <a:r>
                        <a:rPr sz="700" b="0" spc="-5">
                          <a:latin typeface="Calibri Light"/>
                          <a:cs typeface="Calibri Light"/>
                        </a:rPr>
                        <a:t>2  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Decison-Making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ts val="950"/>
                        </a:lnSpc>
                        <a:spcBef>
                          <a:spcPts val="45"/>
                        </a:spcBef>
                        <a:tabLst>
                          <a:tab pos="648335" algn="l"/>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a:t>
                      </a:r>
                      <a:r>
                        <a:rPr sz="700" b="0" spc="-10">
                          <a:latin typeface="Calibri Light"/>
                          <a:cs typeface="Calibri Light"/>
                        </a:rPr>
                        <a:t> </a:t>
                      </a:r>
                      <a:r>
                        <a:rPr sz="700" b="0" spc="-5">
                          <a:latin typeface="Calibri Light"/>
                          <a:cs typeface="Calibri Light"/>
                        </a:rPr>
                        <a:t>(A)	Title </a:t>
                      </a:r>
                      <a:r>
                        <a:rPr sz="700" b="0" spc="-10">
                          <a:latin typeface="Calibri Light"/>
                          <a:cs typeface="Calibri Light"/>
                        </a:rPr>
                        <a:t>I,II,II State  Compensatory</a:t>
                      </a:r>
                      <a:r>
                        <a:rPr sz="700" b="0" spc="35">
                          <a:latin typeface="Calibri Light"/>
                          <a:cs typeface="Calibri Light"/>
                        </a:rPr>
                        <a:t> </a:t>
                      </a:r>
                      <a:r>
                        <a:rPr sz="700" b="0" spc="-5">
                          <a:latin typeface="Calibri Light"/>
                          <a:cs typeface="Calibri Light"/>
                        </a:rPr>
                        <a:t>Fund	</a:t>
                      </a:r>
                      <a:r>
                        <a:rPr sz="700" b="0" spc="-10">
                          <a:latin typeface="Calibri Light"/>
                          <a:cs typeface="Calibri Light"/>
                        </a:rPr>
                        <a:t>State </a:t>
                      </a:r>
                      <a:r>
                        <a:rPr sz="700" b="0" spc="-5">
                          <a:latin typeface="Calibri Light"/>
                          <a:cs typeface="Calibri Light"/>
                        </a:rPr>
                        <a:t>Bilingual  Funds Local</a:t>
                      </a:r>
                      <a:r>
                        <a:rPr sz="700" b="0" spc="-1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500">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395">
                <a:tc gridSpan="8">
                  <a:txBody>
                    <a:bodyPr/>
                    <a:lstStyle/>
                    <a:p>
                      <a:pPr marL="17780">
                        <a:lnSpc>
                          <a:spcPct val="100000"/>
                        </a:lnSpc>
                        <a:spcBef>
                          <a:spcPts val="5"/>
                        </a:spcBef>
                      </a:pPr>
                      <a:r>
                        <a:rPr sz="700" b="0" spc="-5">
                          <a:latin typeface="Calibri Light"/>
                          <a:cs typeface="Calibri Light"/>
                        </a:rPr>
                        <a:t>1. </a:t>
                      </a:r>
                      <a:r>
                        <a:rPr sz="700" b="0" spc="-10">
                          <a:latin typeface="Calibri Light"/>
                          <a:cs typeface="Calibri Light"/>
                        </a:rPr>
                        <a:t>ELs </a:t>
                      </a:r>
                      <a:r>
                        <a:rPr sz="700" b="0" spc="-5">
                          <a:latin typeface="Calibri Light"/>
                          <a:cs typeface="Calibri Light"/>
                        </a:rPr>
                        <a:t>will be monitored bi-weekly </a:t>
                      </a:r>
                      <a:r>
                        <a:rPr sz="700" b="0" spc="-10">
                          <a:latin typeface="Calibri Light"/>
                          <a:cs typeface="Calibri Light"/>
                        </a:rPr>
                        <a:t>through the </a:t>
                      </a:r>
                      <a:r>
                        <a:rPr sz="700" b="0" spc="-5">
                          <a:latin typeface="Calibri Light"/>
                          <a:cs typeface="Calibri Light"/>
                        </a:rPr>
                        <a:t>progress monitoring</a:t>
                      </a:r>
                      <a:r>
                        <a:rPr sz="700" b="0" spc="20">
                          <a:latin typeface="Calibri Light"/>
                          <a:cs typeface="Calibri Light"/>
                        </a:rPr>
                        <a:t> </a:t>
                      </a:r>
                      <a:r>
                        <a:rPr sz="700" b="0" spc="-5">
                          <a:latin typeface="Calibri Light"/>
                          <a:cs typeface="Calibri Light"/>
                        </a:rPr>
                        <a:t>tool.</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402">
                <a:tc gridSpan="8">
                  <a:txBody>
                    <a:bodyPr/>
                    <a:lstStyle/>
                    <a:p>
                      <a:pPr marL="17780">
                        <a:lnSpc>
                          <a:spcPct val="100000"/>
                        </a:lnSpc>
                        <a:spcBef>
                          <a:spcPts val="5"/>
                        </a:spcBef>
                      </a:pPr>
                      <a:r>
                        <a:rPr sz="700" b="0" spc="-5">
                          <a:latin typeface="Calibri Light"/>
                          <a:cs typeface="Calibri Light"/>
                        </a:rPr>
                        <a:t>2. Teachers will be provided with quality training on </a:t>
                      </a:r>
                      <a:r>
                        <a:rPr sz="700" b="0" spc="-10">
                          <a:latin typeface="Calibri Light"/>
                          <a:cs typeface="Calibri Light"/>
                        </a:rPr>
                        <a:t>how ELP </a:t>
                      </a:r>
                      <a:r>
                        <a:rPr sz="700" b="0" spc="-5">
                          <a:latin typeface="Calibri Light"/>
                          <a:cs typeface="Calibri Light"/>
                        </a:rPr>
                        <a:t>Stratagies are embedded in weekly </a:t>
                      </a:r>
                      <a:r>
                        <a:rPr sz="700" b="0" spc="-10">
                          <a:latin typeface="Calibri Light"/>
                          <a:cs typeface="Calibri Light"/>
                        </a:rPr>
                        <a:t>lesson </a:t>
                      </a:r>
                      <a:r>
                        <a:rPr sz="700" b="0" spc="-5">
                          <a:latin typeface="Calibri Light"/>
                          <a:cs typeface="Calibri Light"/>
                        </a:rPr>
                        <a:t>plans to enhance </a:t>
                      </a:r>
                      <a:r>
                        <a:rPr sz="700" b="0" spc="-10">
                          <a:latin typeface="Calibri Light"/>
                          <a:cs typeface="Calibri Light"/>
                        </a:rPr>
                        <a:t>the </a:t>
                      </a:r>
                      <a:r>
                        <a:rPr sz="700" b="0" spc="-5">
                          <a:latin typeface="Calibri Light"/>
                          <a:cs typeface="Calibri Light"/>
                        </a:rPr>
                        <a:t>overall instructional program for</a:t>
                      </a:r>
                      <a:r>
                        <a:rPr sz="700" b="0" spc="60">
                          <a:latin typeface="Calibri Light"/>
                          <a:cs typeface="Calibri Light"/>
                        </a:rPr>
                        <a:t> </a:t>
                      </a:r>
                      <a:r>
                        <a:rPr sz="700" b="0" spc="-10">
                          <a:latin typeface="Calibri Light"/>
                          <a:cs typeface="Calibri Light"/>
                        </a:rPr>
                        <a:t>ELs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89">
                <a:tc gridSpan="8">
                  <a:txBody>
                    <a:bodyPr/>
                    <a:lstStyle/>
                    <a:p>
                      <a:pPr marL="17780">
                        <a:lnSpc>
                          <a:spcPct val="100000"/>
                        </a:lnSpc>
                        <a:spcBef>
                          <a:spcPts val="5"/>
                        </a:spcBef>
                      </a:pPr>
                      <a:r>
                        <a:rPr sz="700" b="0" spc="-5">
                          <a:latin typeface="Calibri Light"/>
                          <a:cs typeface="Calibri Light"/>
                        </a:rPr>
                        <a:t>3. Teachers will be trained </a:t>
                      </a:r>
                      <a:r>
                        <a:rPr sz="700" b="0" spc="-10">
                          <a:latin typeface="Calibri Light"/>
                          <a:cs typeface="Calibri Light"/>
                        </a:rPr>
                        <a:t>and </a:t>
                      </a:r>
                      <a:r>
                        <a:rPr sz="700" b="0" spc="-5">
                          <a:latin typeface="Calibri Light"/>
                          <a:cs typeface="Calibri Light"/>
                        </a:rPr>
                        <a:t>guided on </a:t>
                      </a:r>
                      <a:r>
                        <a:rPr sz="700" b="0" spc="-10">
                          <a:latin typeface="Calibri Light"/>
                          <a:cs typeface="Calibri Light"/>
                        </a:rPr>
                        <a:t>the </a:t>
                      </a:r>
                      <a:r>
                        <a:rPr sz="700" b="0" spc="-5">
                          <a:latin typeface="Calibri Light"/>
                          <a:cs typeface="Calibri Light"/>
                        </a:rPr>
                        <a:t>implementation of EL </a:t>
                      </a:r>
                      <a:r>
                        <a:rPr sz="700" b="0" spc="-10">
                          <a:latin typeface="Calibri Light"/>
                          <a:cs typeface="Calibri Light"/>
                        </a:rPr>
                        <a:t>supplemental </a:t>
                      </a:r>
                      <a:r>
                        <a:rPr sz="700" b="0" spc="-5">
                          <a:latin typeface="Calibri Light"/>
                          <a:cs typeface="Calibri Light"/>
                        </a:rPr>
                        <a:t>aids on provisions of routinely </a:t>
                      </a:r>
                      <a:r>
                        <a:rPr sz="700" b="0" spc="-10">
                          <a:latin typeface="Calibri Light"/>
                          <a:cs typeface="Calibri Light"/>
                        </a:rPr>
                        <a:t>testing </a:t>
                      </a:r>
                      <a:r>
                        <a:rPr sz="700" b="0" spc="-5">
                          <a:latin typeface="Calibri Light"/>
                          <a:cs typeface="Calibri Light"/>
                        </a:rPr>
                        <a:t>accommodations to personalize </a:t>
                      </a:r>
                      <a:r>
                        <a:rPr sz="700" b="0" spc="-10">
                          <a:latin typeface="Calibri Light"/>
                          <a:cs typeface="Calibri Light"/>
                        </a:rPr>
                        <a:t>the </a:t>
                      </a:r>
                      <a:r>
                        <a:rPr sz="700" b="0" spc="-5">
                          <a:latin typeface="Calibri Light"/>
                          <a:cs typeface="Calibri Light"/>
                        </a:rPr>
                        <a:t>need of every EL </a:t>
                      </a:r>
                      <a:r>
                        <a:rPr sz="700" b="0" spc="-10">
                          <a:latin typeface="Calibri Light"/>
                          <a:cs typeface="Calibri Light"/>
                        </a:rPr>
                        <a:t>student </a:t>
                      </a:r>
                      <a:r>
                        <a:rPr sz="700" b="0" spc="-5">
                          <a:latin typeface="Calibri Light"/>
                          <a:cs typeface="Calibri Light"/>
                        </a:rPr>
                        <a:t>in their</a:t>
                      </a:r>
                      <a:r>
                        <a:rPr sz="700" b="0" spc="60">
                          <a:latin typeface="Calibri Light"/>
                          <a:cs typeface="Calibri Light"/>
                        </a:rPr>
                        <a:t> </a:t>
                      </a:r>
                      <a:r>
                        <a:rPr sz="700" b="0" spc="-10">
                          <a:latin typeface="Calibri Light"/>
                          <a:cs typeface="Calibri Light"/>
                        </a:rPr>
                        <a:t>classroom.</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6">
                <a:tc gridSpan="8">
                  <a:txBody>
                    <a:bodyPr/>
                    <a:lstStyle/>
                    <a:p>
                      <a:pPr marL="17780">
                        <a:lnSpc>
                          <a:spcPct val="100000"/>
                        </a:lnSpc>
                        <a:spcBef>
                          <a:spcPts val="5"/>
                        </a:spcBef>
                      </a:pPr>
                      <a:r>
                        <a:rPr sz="700" b="0" spc="-5">
                          <a:latin typeface="Calibri Light"/>
                          <a:cs typeface="Calibri Light"/>
                        </a:rPr>
                        <a:t>4. Teachers will </a:t>
                      </a:r>
                      <a:r>
                        <a:rPr sz="700" b="0" spc="-10">
                          <a:latin typeface="Calibri Light"/>
                          <a:cs typeface="Calibri Light"/>
                        </a:rPr>
                        <a:t>use BIC/CALP </a:t>
                      </a:r>
                      <a:r>
                        <a:rPr sz="700" b="0" spc="-5">
                          <a:latin typeface="Calibri Light"/>
                          <a:cs typeface="Calibri Light"/>
                        </a:rPr>
                        <a:t>vocabulary </a:t>
                      </a:r>
                      <a:r>
                        <a:rPr sz="700" b="0" spc="-10">
                          <a:latin typeface="Calibri Light"/>
                          <a:cs typeface="Calibri Light"/>
                        </a:rPr>
                        <a:t>stratagies across </a:t>
                      </a:r>
                      <a:r>
                        <a:rPr sz="700" b="0" spc="-5">
                          <a:latin typeface="Calibri Light"/>
                          <a:cs typeface="Calibri Light"/>
                        </a:rPr>
                        <a:t>all</a:t>
                      </a:r>
                      <a:r>
                        <a:rPr sz="700" b="0" spc="15">
                          <a:latin typeface="Calibri Light"/>
                          <a:cs typeface="Calibri Light"/>
                        </a:rPr>
                        <a:t> </a:t>
                      </a:r>
                      <a:r>
                        <a:rPr sz="700" b="0" spc="-10">
                          <a:latin typeface="Calibri Light"/>
                          <a:cs typeface="Calibri Light"/>
                        </a:rPr>
                        <a:t>contents.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049">
                <a:tc>
                  <a:txBody>
                    <a:bodyPr/>
                    <a:lstStyle/>
                    <a:p>
                      <a:pPr marL="17780">
                        <a:lnSpc>
                          <a:spcPct val="100000"/>
                        </a:lnSpc>
                        <a:spcBef>
                          <a:spcPts val="5"/>
                        </a:spcBef>
                      </a:pPr>
                      <a:r>
                        <a:rPr sz="700" b="0" spc="-5">
                          <a:latin typeface="Calibri Light"/>
                          <a:cs typeface="Calibri Light"/>
                        </a:rPr>
                        <a:t>Target </a:t>
                      </a:r>
                      <a:r>
                        <a:rPr sz="700" b="0" spc="-10">
                          <a:latin typeface="Calibri Light"/>
                          <a:cs typeface="Calibri Light"/>
                        </a:rPr>
                        <a:t>and </a:t>
                      </a:r>
                      <a:r>
                        <a:rPr sz="700" b="0" spc="-5">
                          <a:latin typeface="Calibri Light"/>
                          <a:cs typeface="Calibri Light"/>
                        </a:rPr>
                        <a:t>monitor </a:t>
                      </a:r>
                      <a:r>
                        <a:rPr sz="700" b="0" spc="-10">
                          <a:latin typeface="Calibri Light"/>
                          <a:cs typeface="Calibri Light"/>
                        </a:rPr>
                        <a:t>our SPED student</a:t>
                      </a:r>
                      <a:endParaRPr sz="700">
                        <a:latin typeface="Calibri Light"/>
                        <a:cs typeface="Calibri Light"/>
                      </a:endParaRPr>
                    </a:p>
                    <a:p>
                      <a:pPr marL="17780" marR="47625">
                        <a:lnSpc>
                          <a:spcPct val="112900"/>
                        </a:lnSpc>
                      </a:pPr>
                      <a:r>
                        <a:rPr sz="700" b="0" spc="-10">
                          <a:latin typeface="Calibri Light"/>
                          <a:cs typeface="Calibri Light"/>
                        </a:rPr>
                        <a:t>groups </a:t>
                      </a:r>
                      <a:r>
                        <a:rPr sz="700" b="0" spc="-5">
                          <a:latin typeface="Calibri Light"/>
                          <a:cs typeface="Calibri Light"/>
                        </a:rPr>
                        <a:t>to </a:t>
                      </a:r>
                      <a:r>
                        <a:rPr sz="700" b="0" spc="-10">
                          <a:latin typeface="Calibri Light"/>
                          <a:cs typeface="Calibri Light"/>
                        </a:rPr>
                        <a:t>demonstrate </a:t>
                      </a:r>
                      <a:r>
                        <a:rPr sz="700" b="0" spc="-5">
                          <a:latin typeface="Calibri Light"/>
                          <a:cs typeface="Calibri Light"/>
                        </a:rPr>
                        <a:t>a 5% increase  of academic growth in </a:t>
                      </a:r>
                      <a:r>
                        <a:rPr sz="700" b="0" spc="-10">
                          <a:latin typeface="Calibri Light"/>
                          <a:cs typeface="Calibri Light"/>
                        </a:rPr>
                        <a:t>the </a:t>
                      </a:r>
                      <a:r>
                        <a:rPr sz="700" b="0" spc="-5">
                          <a:latin typeface="Calibri Light"/>
                          <a:cs typeface="Calibri Light"/>
                        </a:rPr>
                        <a:t>area of  Reading </a:t>
                      </a:r>
                      <a:r>
                        <a:rPr sz="700" b="0" spc="-10">
                          <a:latin typeface="Calibri Light"/>
                          <a:cs typeface="Calibri Light"/>
                        </a:rPr>
                        <a:t>and </a:t>
                      </a:r>
                      <a:r>
                        <a:rPr sz="700" b="0" spc="-5">
                          <a:latin typeface="Calibri Light"/>
                          <a:cs typeface="Calibri Light"/>
                        </a:rPr>
                        <a:t>Math.</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sz="700" b="0" spc="-5">
                          <a:latin typeface="Calibri Light"/>
                          <a:cs typeface="Calibri Light"/>
                        </a:rPr>
                        <a:t>Monitoirng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96875">
                        <a:lnSpc>
                          <a:spcPct val="112900"/>
                        </a:lnSpc>
                      </a:pPr>
                      <a:r>
                        <a:rPr sz="700" b="0" spc="-5">
                          <a:latin typeface="Calibri Light"/>
                          <a:cs typeface="Calibri Light"/>
                        </a:rPr>
                        <a:t>STAAR Release</a:t>
                      </a:r>
                      <a:r>
                        <a:rPr sz="700" b="0" spc="-60">
                          <a:latin typeface="Calibri Light"/>
                          <a:cs typeface="Calibri Light"/>
                        </a:rPr>
                        <a:t> </a:t>
                      </a:r>
                      <a:r>
                        <a:rPr sz="700" b="0" spc="-10">
                          <a:latin typeface="Calibri Light"/>
                          <a:cs typeface="Calibri Light"/>
                        </a:rPr>
                        <a:t>Data  IStation </a:t>
                      </a:r>
                      <a:r>
                        <a:rPr sz="700" b="0" spc="-5">
                          <a:latin typeface="Calibri Light"/>
                          <a:cs typeface="Calibri Light"/>
                        </a:rPr>
                        <a:t>Reading  Imagine Math </a:t>
                      </a:r>
                      <a:endParaRPr lang="en-US" sz="700" b="0" spc="-5">
                        <a:latin typeface="Calibri Light"/>
                        <a:cs typeface="Calibri Light"/>
                      </a:endParaRPr>
                    </a:p>
                    <a:p>
                      <a:pPr marL="17780" marR="396875">
                        <a:lnSpc>
                          <a:spcPct val="112900"/>
                        </a:lnSpc>
                      </a:pPr>
                      <a:r>
                        <a:rPr lang="en-US" sz="700" b="0" spc="-5">
                          <a:latin typeface="Calibri Light"/>
                          <a:cs typeface="Calibri Light"/>
                        </a:rPr>
                        <a:t>Education Galaxy/ Progress Learning</a:t>
                      </a:r>
                    </a:p>
                    <a:p>
                      <a:pPr marL="17780" marR="396875">
                        <a:lnSpc>
                          <a:spcPct val="112900"/>
                        </a:lnSpc>
                      </a:pPr>
                      <a:r>
                        <a:rPr lang="en-US" sz="700" b="0" spc="-5">
                          <a:latin typeface="Calibri Light"/>
                          <a:cs typeface="Calibri Light"/>
                        </a:rPr>
                        <a:t>Lexia</a:t>
                      </a:r>
                    </a:p>
                    <a:p>
                      <a:pPr marL="17780" marR="396875" lvl="0" indent="0" defTabSz="914400" eaLnBrk="1" fontAlgn="auto" latinLnBrk="0" hangingPunct="1">
                        <a:lnSpc>
                          <a:spcPct val="112900"/>
                        </a:lnSpc>
                        <a:spcBef>
                          <a:spcPts val="0"/>
                        </a:spcBef>
                        <a:spcAft>
                          <a:spcPts val="0"/>
                        </a:spcAft>
                        <a:buClrTx/>
                        <a:buSzTx/>
                        <a:buFontTx/>
                        <a:buNone/>
                        <a:tabLst/>
                        <a:defRPr/>
                      </a:pPr>
                      <a:r>
                        <a:rPr lang="en-US" sz="700" b="0" spc="-5">
                          <a:latin typeface="Calibri Light"/>
                          <a:cs typeface="Calibri Light"/>
                        </a:rPr>
                        <a:t>60/30 Instructional Framework</a:t>
                      </a:r>
                      <a:endParaRPr lang="en-US" sz="700">
                        <a:latin typeface="Calibri Light"/>
                        <a:cs typeface="Calibri Light"/>
                      </a:endParaRPr>
                    </a:p>
                    <a:p>
                      <a:pPr marL="17780">
                        <a:lnSpc>
                          <a:spcPct val="100000"/>
                        </a:lnSpc>
                        <a:spcBef>
                          <a:spcPts val="110"/>
                        </a:spcBef>
                      </a:pPr>
                      <a:r>
                        <a:rPr sz="700" b="0" spc="-5">
                          <a:latin typeface="Calibri Light"/>
                          <a:cs typeface="Calibri Light"/>
                        </a:rPr>
                        <a:t>District</a:t>
                      </a:r>
                      <a:r>
                        <a:rPr sz="700" b="0" spc="-10">
                          <a:latin typeface="Calibri Light"/>
                          <a:cs typeface="Calibri Light"/>
                        </a:rPr>
                        <a:t> </a:t>
                      </a:r>
                      <a:r>
                        <a:rPr sz="700" b="0" spc="-5">
                          <a:latin typeface="Calibri Light"/>
                          <a:cs typeface="Calibri Light"/>
                        </a:rPr>
                        <a:t>Curriculum</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STAAR </a:t>
                      </a:r>
                      <a:r>
                        <a:rPr sz="700" b="0" spc="-10">
                          <a:latin typeface="Calibri Light"/>
                          <a:cs typeface="Calibri Light"/>
                        </a:rPr>
                        <a:t>Data</a:t>
                      </a:r>
                      <a:r>
                        <a:rPr sz="700" b="0" spc="-15">
                          <a:latin typeface="Calibri Light"/>
                          <a:cs typeface="Calibri Light"/>
                        </a:rPr>
                        <a:t> </a:t>
                      </a:r>
                      <a:r>
                        <a:rPr lang="es-MX" sz="700" b="0" spc="-10">
                          <a:latin typeface="Calibri Light"/>
                          <a:cs typeface="Calibri Light"/>
                        </a:rPr>
                        <a:t>2026</a:t>
                      </a:r>
                      <a:endParaRPr sz="700">
                        <a:latin typeface="Calibri Light"/>
                        <a:cs typeface="Calibri Light"/>
                      </a:endParaRPr>
                    </a:p>
                    <a:p>
                      <a:pPr marL="17780" marR="715010">
                        <a:lnSpc>
                          <a:spcPct val="112900"/>
                        </a:lnSpc>
                      </a:pPr>
                      <a:r>
                        <a:rPr sz="700" b="0" spc="-10">
                          <a:latin typeface="Calibri Light"/>
                          <a:cs typeface="Calibri Light"/>
                        </a:rPr>
                        <a:t>Progress </a:t>
                      </a:r>
                      <a:r>
                        <a:rPr sz="700" b="0" spc="-5">
                          <a:latin typeface="Calibri Light"/>
                          <a:cs typeface="Calibri Light"/>
                        </a:rPr>
                        <a:t>Monitoring </a:t>
                      </a:r>
                      <a:r>
                        <a:rPr sz="700" b="0" spc="-10">
                          <a:latin typeface="Calibri Light"/>
                          <a:cs typeface="Calibri Light"/>
                        </a:rPr>
                        <a:t>Data  </a:t>
                      </a:r>
                      <a:r>
                        <a:rPr sz="700" b="0" spc="-5">
                          <a:latin typeface="Calibri Light"/>
                          <a:cs typeface="Calibri Light"/>
                        </a:rPr>
                        <a:t>Weekly </a:t>
                      </a:r>
                      <a:r>
                        <a:rPr sz="700" b="0" spc="-10">
                          <a:latin typeface="Calibri Light"/>
                          <a:cs typeface="Calibri Light"/>
                        </a:rPr>
                        <a:t>Assessments  </a:t>
                      </a:r>
                      <a:r>
                        <a:rPr lang="en-US" sz="700" b="0" spc="-5">
                          <a:latin typeface="Calibri Light"/>
                          <a:cs typeface="Calibri Light"/>
                        </a:rPr>
                        <a:t>TTESS</a:t>
                      </a:r>
                      <a:r>
                        <a:rPr sz="700" b="0" spc="-5">
                          <a:latin typeface="Calibri Light"/>
                          <a:cs typeface="Calibri Light"/>
                        </a:rPr>
                        <a:t> </a:t>
                      </a:r>
                      <a:endParaRPr lang="en-US" sz="700" b="0" spc="-5">
                        <a:latin typeface="Calibri Light"/>
                        <a:cs typeface="Calibri Light"/>
                      </a:endParaRPr>
                    </a:p>
                    <a:p>
                      <a:pPr marL="17780" marR="715010">
                        <a:lnSpc>
                          <a:spcPct val="112900"/>
                        </a:lnSpc>
                      </a:pPr>
                      <a:r>
                        <a:rPr sz="700" b="0" spc="-5">
                          <a:latin typeface="Calibri Light"/>
                          <a:cs typeface="Calibri Light"/>
                        </a:rPr>
                        <a:t>Walkthroughs  </a:t>
                      </a:r>
                      <a:r>
                        <a:rPr sz="700" b="0" spc="-10">
                          <a:latin typeface="Calibri Light"/>
                          <a:cs typeface="Calibri Light"/>
                        </a:rPr>
                        <a:t>Student </a:t>
                      </a:r>
                      <a:r>
                        <a:rPr sz="700" b="0" spc="-5">
                          <a:latin typeface="Calibri Light"/>
                          <a:cs typeface="Calibri Light"/>
                        </a:rPr>
                        <a:t>Work</a:t>
                      </a:r>
                      <a:r>
                        <a:rPr sz="700" b="0" spc="-10">
                          <a:latin typeface="Calibri Light"/>
                          <a:cs typeface="Calibri Light"/>
                        </a:rPr>
                        <a:t> </a:t>
                      </a:r>
                      <a:r>
                        <a:rPr sz="700" b="0" spc="-5">
                          <a:latin typeface="Calibri Light"/>
                          <a:cs typeface="Calibri Light"/>
                        </a:rPr>
                        <a:t>Sample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tabLst>
                          <a:tab pos="988694" algn="l"/>
                        </a:tabLst>
                      </a:pPr>
                      <a:r>
                        <a:rPr sz="700" b="0" spc="-5">
                          <a:latin typeface="Calibri Light"/>
                          <a:cs typeface="Calibri Light"/>
                        </a:rPr>
                        <a:t>-Student Growth	-</a:t>
                      </a:r>
                      <a:endParaRPr sz="700">
                        <a:latin typeface="Calibri Light"/>
                        <a:cs typeface="Calibri Light"/>
                      </a:endParaRPr>
                    </a:p>
                    <a:p>
                      <a:pPr marL="17780">
                        <a:lnSpc>
                          <a:spcPct val="100000"/>
                        </a:lnSpc>
                        <a:spcBef>
                          <a:spcPts val="110"/>
                        </a:spcBef>
                      </a:pPr>
                      <a:r>
                        <a:rPr sz="700" b="0" spc="-10">
                          <a:latin typeface="Calibri Light"/>
                          <a:cs typeface="Calibri Light"/>
                        </a:rPr>
                        <a:t>Closing the </a:t>
                      </a:r>
                      <a:r>
                        <a:rPr sz="700" b="0" spc="-5">
                          <a:latin typeface="Calibri Light"/>
                          <a:cs typeface="Calibri Light"/>
                        </a:rPr>
                        <a:t>achivement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 </a:t>
                      </a:r>
                      <a:r>
                        <a:rPr sz="700" b="0" spc="-10">
                          <a:latin typeface="Calibri Light"/>
                          <a:cs typeface="Calibri Light"/>
                        </a:rPr>
                        <a:t>TELPAS</a:t>
                      </a:r>
                      <a:r>
                        <a:rPr sz="700" b="0">
                          <a:latin typeface="Calibri Light"/>
                          <a:cs typeface="Calibri Light"/>
                        </a:rPr>
                        <a:t> </a:t>
                      </a:r>
                      <a:r>
                        <a:rPr sz="700" b="0" spc="-5">
                          <a:latin typeface="Calibri Light"/>
                          <a:cs typeface="Calibri Light"/>
                        </a:rPr>
                        <a:t>-</a:t>
                      </a:r>
                      <a:endParaRPr sz="700">
                        <a:latin typeface="Calibri Light"/>
                        <a:cs typeface="Calibri Light"/>
                      </a:endParaRPr>
                    </a:p>
                    <a:p>
                      <a:pPr marL="17780">
                        <a:lnSpc>
                          <a:spcPct val="100000"/>
                        </a:lnSpc>
                        <a:spcBef>
                          <a:spcPts val="105"/>
                        </a:spcBef>
                      </a:pPr>
                      <a:r>
                        <a:rPr sz="700" b="0" spc="-5">
                          <a:latin typeface="Calibri Light"/>
                          <a:cs typeface="Calibri Light"/>
                        </a:rPr>
                        <a:t>Domain I &amp;</a:t>
                      </a:r>
                      <a:r>
                        <a:rPr sz="700" b="0" spc="-15">
                          <a:latin typeface="Calibri Light"/>
                          <a:cs typeface="Calibri Light"/>
                        </a:rPr>
                        <a:t> </a:t>
                      </a:r>
                      <a:r>
                        <a:rPr sz="700" b="0" spc="-10">
                          <a:latin typeface="Calibri Light"/>
                          <a:cs typeface="Calibri Light"/>
                        </a:rPr>
                        <a:t>II</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189865">
                        <a:lnSpc>
                          <a:spcPct val="112900"/>
                        </a:lnSpc>
                      </a:pPr>
                      <a:r>
                        <a:rPr sz="700" b="0" spc="-5">
                          <a:latin typeface="Calibri Light"/>
                          <a:cs typeface="Calibri Light"/>
                        </a:rPr>
                        <a:t>Benchmarks 1 &amp;</a:t>
                      </a:r>
                      <a:r>
                        <a:rPr sz="700" b="0" spc="-85">
                          <a:latin typeface="Calibri Light"/>
                          <a:cs typeface="Calibri Light"/>
                        </a:rPr>
                        <a:t> </a:t>
                      </a:r>
                      <a:r>
                        <a:rPr sz="700" b="0" spc="-5">
                          <a:latin typeface="Calibri Light"/>
                          <a:cs typeface="Calibri Light"/>
                        </a:rPr>
                        <a:t>2  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Decison-Making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648335" algn="l"/>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a:t>
                      </a:r>
                      <a:r>
                        <a:rPr sz="700" b="0" spc="-10">
                          <a:latin typeface="Calibri Light"/>
                          <a:cs typeface="Calibri Light"/>
                        </a:rPr>
                        <a:t> </a:t>
                      </a:r>
                      <a:r>
                        <a:rPr sz="700" b="0" spc="-5">
                          <a:latin typeface="Calibri Light"/>
                          <a:cs typeface="Calibri Light"/>
                        </a:rPr>
                        <a:t>(A)	Title </a:t>
                      </a:r>
                      <a:r>
                        <a:rPr sz="700" b="0" spc="-10">
                          <a:latin typeface="Calibri Light"/>
                          <a:cs typeface="Calibri Light"/>
                        </a:rPr>
                        <a:t>I,II,II State  Compensatory</a:t>
                      </a:r>
                      <a:r>
                        <a:rPr sz="700" b="0" spc="35">
                          <a:latin typeface="Calibri Light"/>
                          <a:cs typeface="Calibri Light"/>
                        </a:rPr>
                        <a:t> </a:t>
                      </a:r>
                      <a:r>
                        <a:rPr sz="700" b="0" spc="-5">
                          <a:latin typeface="Calibri Light"/>
                          <a:cs typeface="Calibri Light"/>
                        </a:rPr>
                        <a:t>Fund	</a:t>
                      </a:r>
                      <a:r>
                        <a:rPr sz="700" b="0" spc="-10">
                          <a:latin typeface="Calibri Light"/>
                          <a:cs typeface="Calibri Light"/>
                        </a:rPr>
                        <a:t>State </a:t>
                      </a:r>
                      <a:r>
                        <a:rPr sz="700" b="0" spc="-5">
                          <a:latin typeface="Calibri Light"/>
                          <a:cs typeface="Calibri Light"/>
                        </a:rPr>
                        <a:t>Bilingual</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500">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396">
                <a:tc gridSpan="8">
                  <a:txBody>
                    <a:bodyPr/>
                    <a:lstStyle/>
                    <a:p>
                      <a:pPr marL="17780">
                        <a:lnSpc>
                          <a:spcPct val="100000"/>
                        </a:lnSpc>
                        <a:spcBef>
                          <a:spcPts val="5"/>
                        </a:spcBef>
                      </a:pPr>
                      <a:r>
                        <a:rPr sz="700" b="0" spc="-5">
                          <a:latin typeface="Calibri Light"/>
                          <a:cs typeface="Calibri Light"/>
                        </a:rPr>
                        <a:t>1. </a:t>
                      </a:r>
                      <a:r>
                        <a:rPr sz="700" b="0" spc="-10">
                          <a:latin typeface="Calibri Light"/>
                          <a:cs typeface="Calibri Light"/>
                        </a:rPr>
                        <a:t>Use </a:t>
                      </a:r>
                      <a:r>
                        <a:rPr sz="700" b="0" spc="-5">
                          <a:latin typeface="Calibri Light"/>
                          <a:cs typeface="Calibri Light"/>
                        </a:rPr>
                        <a:t>progress monitoring </a:t>
                      </a:r>
                      <a:r>
                        <a:rPr sz="700" b="0" spc="-10">
                          <a:latin typeface="Calibri Light"/>
                          <a:cs typeface="Calibri Light"/>
                        </a:rPr>
                        <a:t>tool and </a:t>
                      </a:r>
                      <a:r>
                        <a:rPr sz="700" b="0" spc="-5">
                          <a:latin typeface="Calibri Light"/>
                          <a:cs typeface="Calibri Light"/>
                        </a:rPr>
                        <a:t>track </a:t>
                      </a:r>
                      <a:r>
                        <a:rPr sz="700" b="0" spc="-10">
                          <a:latin typeface="Calibri Light"/>
                          <a:cs typeface="Calibri Light"/>
                        </a:rPr>
                        <a:t>student</a:t>
                      </a:r>
                      <a:r>
                        <a:rPr sz="700" b="0" spc="20">
                          <a:latin typeface="Calibri Light"/>
                          <a:cs typeface="Calibri Light"/>
                        </a:rPr>
                        <a:t> </a:t>
                      </a:r>
                      <a:r>
                        <a:rPr sz="700" b="0" spc="-5">
                          <a:latin typeface="Calibri Light"/>
                          <a:cs typeface="Calibri Light"/>
                        </a:rPr>
                        <a:t>growth.</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402">
                <a:tc gridSpan="8">
                  <a:txBody>
                    <a:bodyPr/>
                    <a:lstStyle/>
                    <a:p>
                      <a:pPr marL="17780">
                        <a:lnSpc>
                          <a:spcPct val="100000"/>
                        </a:lnSpc>
                        <a:spcBef>
                          <a:spcPts val="5"/>
                        </a:spcBef>
                      </a:pPr>
                      <a:r>
                        <a:rPr sz="700" b="0" spc="-5">
                          <a:latin typeface="Calibri Light"/>
                          <a:cs typeface="Calibri Light"/>
                        </a:rPr>
                        <a:t>2.Provide </a:t>
                      </a:r>
                      <a:r>
                        <a:rPr lang="en-US" sz="700" b="0" spc="-5">
                          <a:latin typeface="Calibri Light"/>
                          <a:cs typeface="Calibri Light"/>
                        </a:rPr>
                        <a:t>Lexia</a:t>
                      </a:r>
                      <a:r>
                        <a:rPr sz="700" b="0" spc="-5">
                          <a:latin typeface="Calibri Light"/>
                          <a:cs typeface="Calibri Light"/>
                        </a:rPr>
                        <a:t> reding intervention for </a:t>
                      </a:r>
                      <a:r>
                        <a:rPr sz="700" b="0" spc="-10">
                          <a:latin typeface="Calibri Light"/>
                          <a:cs typeface="Calibri Light"/>
                        </a:rPr>
                        <a:t>struggling </a:t>
                      </a:r>
                      <a:r>
                        <a:rPr sz="700" b="0" spc="-5">
                          <a:latin typeface="Calibri Light"/>
                          <a:cs typeface="Calibri Light"/>
                        </a:rPr>
                        <a:t>readers.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389">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6"/>
                  </a:ext>
                </a:extLst>
              </a:tr>
              <a:tr h="1277111">
                <a:tc>
                  <a:txBody>
                    <a:bodyPr/>
                    <a:lstStyle/>
                    <a:p>
                      <a:pPr marL="17780">
                        <a:lnSpc>
                          <a:spcPct val="100000"/>
                        </a:lnSpc>
                        <a:spcBef>
                          <a:spcPts val="5"/>
                        </a:spcBef>
                      </a:pPr>
                      <a:r>
                        <a:rPr sz="700" b="0" spc="-5">
                          <a:latin typeface="Calibri Light"/>
                          <a:cs typeface="Calibri Light"/>
                        </a:rPr>
                        <a:t>Target </a:t>
                      </a:r>
                      <a:r>
                        <a:rPr sz="700" b="0" spc="-10">
                          <a:latin typeface="Calibri Light"/>
                          <a:cs typeface="Calibri Light"/>
                        </a:rPr>
                        <a:t>and </a:t>
                      </a:r>
                      <a:r>
                        <a:rPr sz="700" b="0" spc="-5">
                          <a:latin typeface="Calibri Light"/>
                          <a:cs typeface="Calibri Light"/>
                        </a:rPr>
                        <a:t>monitor </a:t>
                      </a:r>
                      <a:r>
                        <a:rPr sz="700" b="0" spc="-10">
                          <a:latin typeface="Calibri Light"/>
                          <a:cs typeface="Calibri Light"/>
                        </a:rPr>
                        <a:t>our ECD student</a:t>
                      </a:r>
                      <a:endParaRPr sz="700">
                        <a:latin typeface="Calibri Light"/>
                        <a:cs typeface="Calibri Light"/>
                      </a:endParaRPr>
                    </a:p>
                    <a:p>
                      <a:pPr marL="17780" marR="60960">
                        <a:lnSpc>
                          <a:spcPct val="112900"/>
                        </a:lnSpc>
                      </a:pPr>
                      <a:r>
                        <a:rPr sz="700" b="0" spc="-10">
                          <a:latin typeface="Calibri Light"/>
                          <a:cs typeface="Calibri Light"/>
                        </a:rPr>
                        <a:t>groups </a:t>
                      </a:r>
                      <a:r>
                        <a:rPr sz="700" b="0" spc="-5">
                          <a:latin typeface="Calibri Light"/>
                          <a:cs typeface="Calibri Light"/>
                        </a:rPr>
                        <a:t>which will </a:t>
                      </a:r>
                      <a:r>
                        <a:rPr sz="700" b="0" spc="-10">
                          <a:latin typeface="Calibri Light"/>
                          <a:cs typeface="Calibri Light"/>
                        </a:rPr>
                        <a:t>demonstrate </a:t>
                      </a:r>
                      <a:r>
                        <a:rPr sz="700" b="0" spc="-5">
                          <a:latin typeface="Calibri Light"/>
                          <a:cs typeface="Calibri Light"/>
                        </a:rPr>
                        <a:t>a </a:t>
                      </a:r>
                      <a:r>
                        <a:rPr sz="700" b="0" spc="-10">
                          <a:latin typeface="Calibri Light"/>
                          <a:cs typeface="Calibri Light"/>
                        </a:rPr>
                        <a:t>10%  </a:t>
                      </a:r>
                      <a:r>
                        <a:rPr sz="700" b="0" spc="-5">
                          <a:latin typeface="Calibri Light"/>
                          <a:cs typeface="Calibri Light"/>
                        </a:rPr>
                        <a:t>increase in academic growth in </a:t>
                      </a:r>
                      <a:r>
                        <a:rPr sz="700" b="0" spc="-10">
                          <a:latin typeface="Calibri Light"/>
                          <a:cs typeface="Calibri Light"/>
                        </a:rPr>
                        <a:t>the  </a:t>
                      </a:r>
                      <a:r>
                        <a:rPr sz="700" b="0" spc="-5">
                          <a:latin typeface="Calibri Light"/>
                          <a:cs typeface="Calibri Light"/>
                        </a:rPr>
                        <a:t>areas of Reading </a:t>
                      </a:r>
                      <a:r>
                        <a:rPr sz="700" b="0" spc="-10">
                          <a:latin typeface="Calibri Light"/>
                          <a:cs typeface="Calibri Light"/>
                        </a:rPr>
                        <a:t>and</a:t>
                      </a:r>
                      <a:r>
                        <a:rPr sz="700" b="0" spc="-30">
                          <a:latin typeface="Calibri Light"/>
                          <a:cs typeface="Calibri Light"/>
                        </a:rPr>
                        <a:t> </a:t>
                      </a:r>
                      <a:r>
                        <a:rPr sz="700" b="0" spc="-5">
                          <a:latin typeface="Calibri Light"/>
                          <a:cs typeface="Calibri Light"/>
                        </a:rPr>
                        <a:t>Math.</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59740">
                        <a:lnSpc>
                          <a:spcPct val="112900"/>
                        </a:lnSpc>
                      </a:pPr>
                      <a:r>
                        <a:rPr sz="700" b="0" spc="-5">
                          <a:latin typeface="Calibri Light"/>
                          <a:cs typeface="Calibri Light"/>
                        </a:rPr>
                        <a:t>Dean of </a:t>
                      </a:r>
                      <a:r>
                        <a:rPr sz="700" b="0" spc="-10">
                          <a:latin typeface="Calibri Light"/>
                          <a:cs typeface="Calibri Light"/>
                        </a:rPr>
                        <a:t>Instruction  Asst.</a:t>
                      </a:r>
                      <a:r>
                        <a:rPr sz="700" b="0" spc="-15">
                          <a:latin typeface="Calibri Light"/>
                          <a:cs typeface="Calibri Light"/>
                        </a:rPr>
                        <a:t> </a:t>
                      </a:r>
                      <a:r>
                        <a:rPr sz="700" b="0" spc="-5">
                          <a:latin typeface="Calibri Light"/>
                          <a:cs typeface="Calibri Light"/>
                        </a:rPr>
                        <a:t>Principals</a:t>
                      </a:r>
                      <a:endParaRPr sz="700">
                        <a:latin typeface="Calibri Light"/>
                        <a:cs typeface="Calibri Light"/>
                      </a:endParaRPr>
                    </a:p>
                    <a:p>
                      <a:pPr marL="17780">
                        <a:lnSpc>
                          <a:spcPct val="100000"/>
                        </a:lnSpc>
                        <a:spcBef>
                          <a:spcPts val="110"/>
                        </a:spcBef>
                      </a:pPr>
                      <a:r>
                        <a:rPr lang="en-US" sz="700" b="0" spc="-10">
                          <a:latin typeface="Calibri Light"/>
                          <a:cs typeface="Calibri Light"/>
                        </a:rPr>
                        <a:t>Life Coach</a:t>
                      </a:r>
                      <a:endParaRPr sz="700">
                        <a:latin typeface="Calibri Light"/>
                        <a:cs typeface="Calibri Light"/>
                      </a:endParaRPr>
                    </a:p>
                    <a:p>
                      <a:pPr marL="17780" marR="17780">
                        <a:lnSpc>
                          <a:spcPct val="112900"/>
                        </a:lnSpc>
                      </a:pPr>
                      <a:r>
                        <a:rPr sz="700" b="0" spc="-5">
                          <a:latin typeface="Calibri Light"/>
                          <a:cs typeface="Calibri Light"/>
                        </a:rPr>
                        <a:t>Department GL Chairs</a:t>
                      </a:r>
                      <a:r>
                        <a:rPr sz="700" b="0" spc="-85">
                          <a:latin typeface="Calibri Light"/>
                          <a:cs typeface="Calibri Light"/>
                        </a:rPr>
                        <a:t> </a:t>
                      </a:r>
                      <a:r>
                        <a:rPr sz="700" b="0" spc="-5">
                          <a:latin typeface="Calibri Light"/>
                          <a:cs typeface="Calibri Light"/>
                        </a:rPr>
                        <a:t>Teachers  </a:t>
                      </a:r>
                      <a:r>
                        <a:rPr sz="700" b="0" spc="-10">
                          <a:latin typeface="Calibri Light"/>
                          <a:cs typeface="Calibri Light"/>
                        </a:rPr>
                        <a:t>Counselor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Progress </a:t>
                      </a:r>
                      <a:r>
                        <a:rPr sz="700" b="0" spc="-5">
                          <a:latin typeface="Calibri Light"/>
                          <a:cs typeface="Calibri Light"/>
                        </a:rPr>
                        <a:t>Monitoirng</a:t>
                      </a:r>
                      <a:r>
                        <a:rPr sz="700" b="0" spc="-15">
                          <a:latin typeface="Calibri Light"/>
                          <a:cs typeface="Calibri Light"/>
                        </a:rPr>
                        <a:t> </a:t>
                      </a:r>
                      <a:r>
                        <a:rPr sz="700" b="0" spc="-10">
                          <a:latin typeface="Calibri Light"/>
                          <a:cs typeface="Calibri Light"/>
                        </a:rPr>
                        <a:t>Tool</a:t>
                      </a:r>
                      <a:endParaRPr sz="700">
                        <a:latin typeface="Calibri Light"/>
                        <a:cs typeface="Calibri Light"/>
                      </a:endParaRPr>
                    </a:p>
                    <a:p>
                      <a:pPr marL="17780" marR="396875">
                        <a:lnSpc>
                          <a:spcPct val="112900"/>
                        </a:lnSpc>
                      </a:pPr>
                      <a:r>
                        <a:rPr sz="700" b="0" spc="-5">
                          <a:latin typeface="Calibri Light"/>
                          <a:cs typeface="Calibri Light"/>
                        </a:rPr>
                        <a:t>STAAR Release</a:t>
                      </a:r>
                      <a:r>
                        <a:rPr sz="700" b="0" spc="-60">
                          <a:latin typeface="Calibri Light"/>
                          <a:cs typeface="Calibri Light"/>
                        </a:rPr>
                        <a:t> </a:t>
                      </a:r>
                      <a:r>
                        <a:rPr sz="700" b="0" spc="-10">
                          <a:latin typeface="Calibri Light"/>
                          <a:cs typeface="Calibri Light"/>
                        </a:rPr>
                        <a:t>Data  IStation </a:t>
                      </a:r>
                      <a:r>
                        <a:rPr sz="700" b="0" spc="-5">
                          <a:latin typeface="Calibri Light"/>
                          <a:cs typeface="Calibri Light"/>
                        </a:rPr>
                        <a:t>Reading  Imagine Math</a:t>
                      </a:r>
                      <a:r>
                        <a:rPr lang="en-US" sz="700" b="0" spc="-5">
                          <a:latin typeface="Calibri Light"/>
                          <a:cs typeface="Calibri Light"/>
                        </a:rPr>
                        <a:t> Education Galaxy/ Progress </a:t>
                      </a:r>
                      <a:r>
                        <a:rPr lang="en-US" sz="700" b="0" spc="-5" err="1">
                          <a:latin typeface="Calibri Light"/>
                          <a:cs typeface="Calibri Light"/>
                        </a:rPr>
                        <a:t>Leartning</a:t>
                      </a:r>
                      <a:endParaRPr lang="en-US" sz="700" b="0" spc="-5">
                        <a:latin typeface="Calibri Light"/>
                        <a:cs typeface="Calibri Light"/>
                      </a:endParaRPr>
                    </a:p>
                    <a:p>
                      <a:pPr marL="17780" marR="396875">
                        <a:lnSpc>
                          <a:spcPct val="112900"/>
                        </a:lnSpc>
                      </a:pPr>
                      <a:r>
                        <a:rPr lang="en-US" sz="700" b="0" spc="-5">
                          <a:latin typeface="Calibri Light"/>
                          <a:cs typeface="Calibri Light"/>
                        </a:rPr>
                        <a:t>Lexia</a:t>
                      </a:r>
                      <a:endParaRPr sz="700">
                        <a:latin typeface="Calibri Light"/>
                        <a:cs typeface="Calibri Light"/>
                      </a:endParaRPr>
                    </a:p>
                    <a:p>
                      <a:pPr marL="17780" marR="440055">
                        <a:lnSpc>
                          <a:spcPct val="112900"/>
                        </a:lnSpc>
                      </a:pPr>
                      <a:r>
                        <a:rPr sz="700" b="0" spc="-5">
                          <a:latin typeface="Calibri Light"/>
                          <a:cs typeface="Calibri Light"/>
                        </a:rPr>
                        <a:t>District</a:t>
                      </a:r>
                      <a:r>
                        <a:rPr sz="700" b="0" spc="-65">
                          <a:latin typeface="Calibri Light"/>
                          <a:cs typeface="Calibri Light"/>
                        </a:rPr>
                        <a:t> </a:t>
                      </a:r>
                      <a:r>
                        <a:rPr sz="700" b="0" spc="-5">
                          <a:latin typeface="Calibri Light"/>
                          <a:cs typeface="Calibri Light"/>
                        </a:rPr>
                        <a:t>Curriculum  </a:t>
                      </a:r>
                      <a:r>
                        <a:rPr sz="700" b="0" spc="-10">
                          <a:latin typeface="Calibri Light"/>
                          <a:cs typeface="Calibri Light"/>
                        </a:rPr>
                        <a:t>Lesson Plans </a:t>
                      </a:r>
                      <a:endParaRPr lang="en-US" sz="700" b="0" spc="-10">
                        <a:latin typeface="Calibri Light"/>
                        <a:cs typeface="Calibri Light"/>
                      </a:endParaRPr>
                    </a:p>
                    <a:p>
                      <a:pPr marL="17780" marR="440055" lvl="0" indent="0" defTabSz="914400" eaLnBrk="1" fontAlgn="auto" latinLnBrk="0" hangingPunct="1">
                        <a:lnSpc>
                          <a:spcPct val="112900"/>
                        </a:lnSpc>
                        <a:spcBef>
                          <a:spcPts val="0"/>
                        </a:spcBef>
                        <a:spcAft>
                          <a:spcPts val="0"/>
                        </a:spcAft>
                        <a:buClrTx/>
                        <a:buSzTx/>
                        <a:buFontTx/>
                        <a:buNone/>
                        <a:tabLst/>
                        <a:defRPr/>
                      </a:pPr>
                      <a:r>
                        <a:rPr lang="en-US" sz="700" b="0" spc="-5">
                          <a:latin typeface="Calibri Light"/>
                          <a:cs typeface="Calibri Light"/>
                        </a:rPr>
                        <a:t>60/30 Instructional Framework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465">
                        <a:lnSpc>
                          <a:spcPct val="100000"/>
                        </a:lnSpc>
                        <a:spcBef>
                          <a:spcPts val="5"/>
                        </a:spcBef>
                      </a:pPr>
                      <a:r>
                        <a:rPr sz="700" b="0" spc="-10">
                          <a:latin typeface="Calibri Light"/>
                          <a:cs typeface="Calibri Light"/>
                        </a:rPr>
                        <a:t>Lesson Plans</a:t>
                      </a:r>
                      <a:endParaRPr sz="700">
                        <a:latin typeface="Calibri Light"/>
                        <a:cs typeface="Calibri Light"/>
                      </a:endParaRPr>
                    </a:p>
                    <a:p>
                      <a:pPr marL="17780" marR="715010">
                        <a:lnSpc>
                          <a:spcPct val="112900"/>
                        </a:lnSpc>
                      </a:pPr>
                      <a:r>
                        <a:rPr sz="700" b="0" spc="-10">
                          <a:latin typeface="Calibri Light"/>
                          <a:cs typeface="Calibri Light"/>
                        </a:rPr>
                        <a:t>Progress </a:t>
                      </a:r>
                      <a:r>
                        <a:rPr sz="700" b="0" spc="-5">
                          <a:latin typeface="Calibri Light"/>
                          <a:cs typeface="Calibri Light"/>
                        </a:rPr>
                        <a:t>Monitoring </a:t>
                      </a:r>
                      <a:r>
                        <a:rPr sz="700" b="0" spc="-10">
                          <a:latin typeface="Calibri Light"/>
                          <a:cs typeface="Calibri Light"/>
                        </a:rPr>
                        <a:t>Data  </a:t>
                      </a:r>
                      <a:r>
                        <a:rPr sz="700" b="0" spc="-5">
                          <a:latin typeface="Calibri Light"/>
                          <a:cs typeface="Calibri Light"/>
                        </a:rPr>
                        <a:t>Weekly </a:t>
                      </a:r>
                      <a:r>
                        <a:rPr sz="700" b="0" spc="-10">
                          <a:latin typeface="Calibri Light"/>
                          <a:cs typeface="Calibri Light"/>
                        </a:rPr>
                        <a:t>Assessments  </a:t>
                      </a:r>
                      <a:r>
                        <a:rPr lang="en-US" sz="700" b="0" spc="-5">
                          <a:latin typeface="Calibri Light"/>
                          <a:cs typeface="Calibri Light"/>
                        </a:rPr>
                        <a:t>TTESS</a:t>
                      </a:r>
                      <a:r>
                        <a:rPr sz="700" b="0" spc="-5">
                          <a:latin typeface="Calibri Light"/>
                          <a:cs typeface="Calibri Light"/>
                        </a:rPr>
                        <a:t> </a:t>
                      </a:r>
                      <a:endParaRPr lang="en-US" sz="700" b="0" spc="-5">
                        <a:latin typeface="Calibri Light"/>
                        <a:cs typeface="Calibri Light"/>
                      </a:endParaRPr>
                    </a:p>
                    <a:p>
                      <a:pPr marL="17780" marR="715010">
                        <a:lnSpc>
                          <a:spcPct val="112900"/>
                        </a:lnSpc>
                      </a:pPr>
                      <a:r>
                        <a:rPr sz="700" b="0" spc="-5">
                          <a:latin typeface="Calibri Light"/>
                          <a:cs typeface="Calibri Light"/>
                        </a:rPr>
                        <a:t>Walkthroughs  </a:t>
                      </a:r>
                      <a:endParaRPr lang="en-US" sz="700" b="0" spc="-5">
                        <a:latin typeface="Calibri Light"/>
                        <a:cs typeface="Calibri Light"/>
                      </a:endParaRPr>
                    </a:p>
                    <a:p>
                      <a:pPr marL="17780" marR="715010">
                        <a:lnSpc>
                          <a:spcPct val="112900"/>
                        </a:lnSpc>
                      </a:pPr>
                      <a:r>
                        <a:rPr sz="700" b="0" spc="-10">
                          <a:latin typeface="Calibri Light"/>
                          <a:cs typeface="Calibri Light"/>
                        </a:rPr>
                        <a:t>Student </a:t>
                      </a:r>
                      <a:r>
                        <a:rPr sz="700" b="0" spc="-5">
                          <a:latin typeface="Calibri Light"/>
                          <a:cs typeface="Calibri Light"/>
                        </a:rPr>
                        <a:t>Work Sample  District</a:t>
                      </a:r>
                      <a:r>
                        <a:rPr sz="700" b="0" spc="-10">
                          <a:latin typeface="Calibri Light"/>
                          <a:cs typeface="Calibri Light"/>
                        </a:rPr>
                        <a:t> </a:t>
                      </a:r>
                      <a:r>
                        <a:rPr sz="700" b="0" spc="-5">
                          <a:latin typeface="Calibri Light"/>
                          <a:cs typeface="Calibri Light"/>
                        </a:rPr>
                        <a:t>Curriculim</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tabLst>
                          <a:tab pos="988694" algn="l"/>
                        </a:tabLst>
                      </a:pPr>
                      <a:r>
                        <a:rPr sz="700" b="0" spc="-5">
                          <a:latin typeface="Calibri Light"/>
                          <a:cs typeface="Calibri Light"/>
                        </a:rPr>
                        <a:t>-Student Growth	-</a:t>
                      </a:r>
                      <a:endParaRPr sz="700">
                        <a:latin typeface="Calibri Light"/>
                        <a:cs typeface="Calibri Light"/>
                      </a:endParaRPr>
                    </a:p>
                    <a:p>
                      <a:pPr marL="17780">
                        <a:lnSpc>
                          <a:spcPct val="100000"/>
                        </a:lnSpc>
                        <a:spcBef>
                          <a:spcPts val="110"/>
                        </a:spcBef>
                      </a:pPr>
                      <a:r>
                        <a:rPr sz="700" b="0" spc="-10">
                          <a:latin typeface="Calibri Light"/>
                          <a:cs typeface="Calibri Light"/>
                        </a:rPr>
                        <a:t>Closing the </a:t>
                      </a:r>
                      <a:r>
                        <a:rPr sz="700" b="0" spc="-5">
                          <a:latin typeface="Calibri Light"/>
                          <a:cs typeface="Calibri Light"/>
                        </a:rPr>
                        <a:t>achivement </a:t>
                      </a:r>
                      <a:r>
                        <a:rPr sz="700" b="0" spc="-10">
                          <a:latin typeface="Calibri Light"/>
                          <a:cs typeface="Calibri Light"/>
                        </a:rPr>
                        <a:t>Gaps</a:t>
                      </a:r>
                      <a:endParaRPr sz="700">
                        <a:latin typeface="Calibri Light"/>
                        <a:cs typeface="Calibri Light"/>
                      </a:endParaRPr>
                    </a:p>
                    <a:p>
                      <a:pPr marL="17780" marR="60325">
                        <a:lnSpc>
                          <a:spcPct val="112900"/>
                        </a:lnSpc>
                      </a:pPr>
                      <a:r>
                        <a:rPr sz="700" b="0" spc="-5">
                          <a:latin typeface="Calibri Light"/>
                          <a:cs typeface="Calibri Light"/>
                        </a:rPr>
                        <a:t>-Increase in academic  </a:t>
                      </a:r>
                      <a:r>
                        <a:rPr sz="700" b="0" spc="-10">
                          <a:latin typeface="Calibri Light"/>
                          <a:cs typeface="Calibri Light"/>
                        </a:rPr>
                        <a:t>Performance </a:t>
                      </a:r>
                      <a:r>
                        <a:rPr sz="700" b="0" spc="-5">
                          <a:latin typeface="Calibri Light"/>
                          <a:cs typeface="Calibri Light"/>
                        </a:rPr>
                        <a:t>in Benchmarks  </a:t>
                      </a:r>
                      <a:r>
                        <a:rPr sz="700" b="0" spc="-10">
                          <a:latin typeface="Calibri Light"/>
                          <a:cs typeface="Calibri Light"/>
                        </a:rPr>
                        <a:t>and </a:t>
                      </a:r>
                      <a:r>
                        <a:rPr sz="700" b="0" spc="-5">
                          <a:latin typeface="Calibri Light"/>
                          <a:cs typeface="Calibri Light"/>
                        </a:rPr>
                        <a:t>STAAR, </a:t>
                      </a:r>
                      <a:r>
                        <a:rPr sz="700" b="0" spc="-10">
                          <a:latin typeface="Calibri Light"/>
                          <a:cs typeface="Calibri Light"/>
                        </a:rPr>
                        <a:t>TELPAS</a:t>
                      </a:r>
                      <a:r>
                        <a:rPr sz="700" b="0">
                          <a:latin typeface="Calibri Light"/>
                          <a:cs typeface="Calibri Light"/>
                        </a:rPr>
                        <a:t> </a:t>
                      </a:r>
                      <a:r>
                        <a:rPr sz="700" b="0" spc="-5">
                          <a:latin typeface="Calibri Light"/>
                          <a:cs typeface="Calibri Light"/>
                        </a:rPr>
                        <a:t>-</a:t>
                      </a:r>
                      <a:endParaRPr sz="700">
                        <a:latin typeface="Calibri Light"/>
                        <a:cs typeface="Calibri Light"/>
                      </a:endParaRPr>
                    </a:p>
                    <a:p>
                      <a:pPr marL="17780">
                        <a:lnSpc>
                          <a:spcPct val="100000"/>
                        </a:lnSpc>
                        <a:spcBef>
                          <a:spcPts val="105"/>
                        </a:spcBef>
                      </a:pPr>
                      <a:r>
                        <a:rPr sz="700" b="0" spc="-5">
                          <a:latin typeface="Calibri Light"/>
                          <a:cs typeface="Calibri Light"/>
                        </a:rPr>
                        <a:t>Domain I &amp;</a:t>
                      </a:r>
                      <a:r>
                        <a:rPr sz="700" b="0" spc="-15">
                          <a:latin typeface="Calibri Light"/>
                          <a:cs typeface="Calibri Light"/>
                        </a:rPr>
                        <a:t> </a:t>
                      </a:r>
                      <a:r>
                        <a:rPr sz="700" b="0" spc="-10">
                          <a:latin typeface="Calibri Light"/>
                          <a:cs typeface="Calibri Light"/>
                        </a:rPr>
                        <a:t>II</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0">
                          <a:latin typeface="Calibri Light"/>
                          <a:cs typeface="Calibri Light"/>
                        </a:rPr>
                        <a:t> Assessments</a:t>
                      </a:r>
                      <a:endParaRPr sz="700">
                        <a:latin typeface="Calibri Light"/>
                        <a:cs typeface="Calibri Light"/>
                      </a:endParaRPr>
                    </a:p>
                    <a:p>
                      <a:pPr marL="17780" marR="189865">
                        <a:lnSpc>
                          <a:spcPct val="112900"/>
                        </a:lnSpc>
                      </a:pPr>
                      <a:r>
                        <a:rPr sz="700" b="0" spc="-5">
                          <a:latin typeface="Calibri Light"/>
                          <a:cs typeface="Calibri Light"/>
                        </a:rPr>
                        <a:t>Benchmarks 1 &amp;</a:t>
                      </a:r>
                      <a:r>
                        <a:rPr sz="700" b="0" spc="-85">
                          <a:latin typeface="Calibri Light"/>
                          <a:cs typeface="Calibri Light"/>
                        </a:rPr>
                        <a:t> </a:t>
                      </a:r>
                      <a:r>
                        <a:rPr sz="700" b="0" spc="-5">
                          <a:latin typeface="Calibri Light"/>
                          <a:cs typeface="Calibri Light"/>
                        </a:rPr>
                        <a:t>2  STAAR</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*Comprehensive Needs </a:t>
                      </a:r>
                      <a:r>
                        <a:rPr sz="700" b="0" spc="-10">
                          <a:latin typeface="Calibri Light"/>
                          <a:cs typeface="Calibri Light"/>
                        </a:rPr>
                        <a:t>Assessment</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a:lnSpc>
                          <a:spcPct val="100000"/>
                        </a:lnSpc>
                        <a:spcBef>
                          <a:spcPts val="110"/>
                        </a:spcBef>
                      </a:pPr>
                      <a:r>
                        <a:rPr sz="700" b="0" spc="-5">
                          <a:latin typeface="Calibri Light"/>
                          <a:cs typeface="Calibri Light"/>
                        </a:rPr>
                        <a:t>*Reform </a:t>
                      </a:r>
                      <a:r>
                        <a:rPr sz="700" b="0" spc="-10">
                          <a:latin typeface="Calibri Light"/>
                          <a:cs typeface="Calibri Light"/>
                        </a:rPr>
                        <a:t>stratagies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266065">
                        <a:lnSpc>
                          <a:spcPct val="112900"/>
                        </a:lnSpc>
                      </a:pPr>
                      <a:r>
                        <a:rPr sz="700" b="0" spc="-5">
                          <a:latin typeface="Calibri Light"/>
                          <a:cs typeface="Calibri Light"/>
                        </a:rPr>
                        <a:t>*Teacher Decison-Making Regarding  </a:t>
                      </a:r>
                      <a:r>
                        <a:rPr sz="700" b="0" spc="-10">
                          <a:latin typeface="Calibri Light"/>
                          <a:cs typeface="Calibri Light"/>
                        </a:rPr>
                        <a:t>Assessments</a:t>
                      </a:r>
                      <a:r>
                        <a:rPr sz="700" b="0" spc="-15">
                          <a:latin typeface="Calibri Light"/>
                          <a:cs typeface="Calibri Light"/>
                        </a:rPr>
                        <a:t> </a:t>
                      </a:r>
                      <a:r>
                        <a:rPr sz="700" b="0" spc="-10">
                          <a:latin typeface="Calibri Light"/>
                          <a:cs typeface="Calibri Light"/>
                        </a:rPr>
                        <a:t>(A,B,C)</a:t>
                      </a:r>
                      <a:endParaRPr sz="700">
                        <a:latin typeface="Calibri Light"/>
                        <a:cs typeface="Calibri Light"/>
                      </a:endParaRPr>
                    </a:p>
                    <a:p>
                      <a:pPr marL="17780" marR="180340">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 Difficulty </a:t>
                      </a:r>
                      <a:r>
                        <a:rPr sz="700" b="0" spc="-10">
                          <a:latin typeface="Calibri Light"/>
                          <a:cs typeface="Calibri Light"/>
                        </a:rPr>
                        <a:t>(A,B,C)</a:t>
                      </a:r>
                      <a:endParaRPr sz="700">
                        <a:latin typeface="Calibri Light"/>
                        <a:cs typeface="Calibri Light"/>
                      </a:endParaRPr>
                    </a:p>
                    <a:p>
                      <a:pPr marL="17780" marR="62230">
                        <a:lnSpc>
                          <a:spcPct val="112900"/>
                        </a:lnSpc>
                        <a:tabLst>
                          <a:tab pos="648335" algn="l"/>
                          <a:tab pos="872490" algn="l"/>
                        </a:tabLst>
                      </a:pPr>
                      <a:r>
                        <a:rPr sz="700" b="0" spc="-5">
                          <a:latin typeface="Calibri Light"/>
                          <a:cs typeface="Calibri Light"/>
                        </a:rPr>
                        <a:t>*Coordination </a:t>
                      </a:r>
                      <a:r>
                        <a:rPr sz="700" b="0" spc="-10">
                          <a:latin typeface="Calibri Light"/>
                          <a:cs typeface="Calibri Light"/>
                        </a:rPr>
                        <a:t>and </a:t>
                      </a:r>
                      <a:r>
                        <a:rPr sz="700" b="0" spc="-5">
                          <a:latin typeface="Calibri Light"/>
                          <a:cs typeface="Calibri Light"/>
                        </a:rPr>
                        <a:t>Intergration of Federal,  State, </a:t>
                      </a:r>
                      <a:r>
                        <a:rPr sz="700" b="0" spc="-10">
                          <a:latin typeface="Calibri Light"/>
                          <a:cs typeface="Calibri Light"/>
                        </a:rPr>
                        <a:t>and </a:t>
                      </a:r>
                      <a:r>
                        <a:rPr sz="700" b="0" spc="-5">
                          <a:latin typeface="Calibri Light"/>
                          <a:cs typeface="Calibri Light"/>
                        </a:rPr>
                        <a:t>Local Services, </a:t>
                      </a:r>
                      <a:r>
                        <a:rPr sz="700" b="0" spc="-10">
                          <a:latin typeface="Calibri Light"/>
                          <a:cs typeface="Calibri Light"/>
                        </a:rPr>
                        <a:t>Programs, and  </a:t>
                      </a:r>
                      <a:r>
                        <a:rPr sz="700" b="0" spc="-5">
                          <a:latin typeface="Calibri Light"/>
                          <a:cs typeface="Calibri Light"/>
                        </a:rPr>
                        <a:t>Funds</a:t>
                      </a:r>
                      <a:r>
                        <a:rPr sz="700" b="0" spc="-10">
                          <a:latin typeface="Calibri Light"/>
                          <a:cs typeface="Calibri Light"/>
                        </a:rPr>
                        <a:t> </a:t>
                      </a:r>
                      <a:r>
                        <a:rPr sz="700" b="0" spc="-5">
                          <a:latin typeface="Calibri Light"/>
                          <a:cs typeface="Calibri Light"/>
                        </a:rPr>
                        <a:t>(A)	Title </a:t>
                      </a:r>
                      <a:r>
                        <a:rPr sz="700" b="0" spc="-10">
                          <a:latin typeface="Calibri Light"/>
                          <a:cs typeface="Calibri Light"/>
                        </a:rPr>
                        <a:t>I,II,II State  Compensatory</a:t>
                      </a:r>
                      <a:r>
                        <a:rPr sz="700" b="0" spc="35">
                          <a:latin typeface="Calibri Light"/>
                          <a:cs typeface="Calibri Light"/>
                        </a:rPr>
                        <a:t> </a:t>
                      </a:r>
                      <a:r>
                        <a:rPr sz="700" b="0" spc="-5">
                          <a:latin typeface="Calibri Light"/>
                          <a:cs typeface="Calibri Light"/>
                        </a:rPr>
                        <a:t>Fund	</a:t>
                      </a:r>
                      <a:r>
                        <a:rPr sz="700" b="0" spc="-10">
                          <a:latin typeface="Calibri Light"/>
                          <a:cs typeface="Calibri Light"/>
                        </a:rPr>
                        <a:t>State </a:t>
                      </a:r>
                      <a:r>
                        <a:rPr sz="700" b="0" spc="-5">
                          <a:latin typeface="Calibri Light"/>
                          <a:cs typeface="Calibri Light"/>
                        </a:rPr>
                        <a:t>Bilingual</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120402">
                <a:tc>
                  <a:txBody>
                    <a:bodyPr/>
                    <a:lstStyle/>
                    <a:p>
                      <a:pPr marR="468630" algn="r">
                        <a:lnSpc>
                          <a:spcPct val="100000"/>
                        </a:lnSpc>
                        <a:spcBef>
                          <a:spcPts val="5"/>
                        </a:spcBef>
                      </a:pPr>
                      <a:r>
                        <a:rPr sz="700" b="0">
                          <a:solidFill>
                            <a:srgbClr val="FFFFFF"/>
                          </a:solidFill>
                          <a:latin typeface="Calibri Light"/>
                          <a:cs typeface="Calibri Light"/>
                        </a:rPr>
                        <a:t>Acrion</a:t>
                      </a:r>
                      <a:r>
                        <a:rPr sz="700" b="0" spc="-6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20389">
                <a:tc gridSpan="8">
                  <a:txBody>
                    <a:bodyPr/>
                    <a:lstStyle/>
                    <a:p>
                      <a:pPr marL="17780">
                        <a:lnSpc>
                          <a:spcPct val="100000"/>
                        </a:lnSpc>
                        <a:spcBef>
                          <a:spcPts val="5"/>
                        </a:spcBef>
                      </a:pPr>
                      <a:r>
                        <a:rPr sz="700" b="0" spc="-5">
                          <a:latin typeface="Calibri Light"/>
                          <a:cs typeface="Calibri Light"/>
                        </a:rPr>
                        <a:t>1. </a:t>
                      </a:r>
                      <a:r>
                        <a:rPr sz="700" b="0" spc="-10">
                          <a:latin typeface="Calibri Light"/>
                          <a:cs typeface="Calibri Light"/>
                        </a:rPr>
                        <a:t>Use </a:t>
                      </a:r>
                      <a:r>
                        <a:rPr sz="700" b="0" spc="-5">
                          <a:latin typeface="Calibri Light"/>
                          <a:cs typeface="Calibri Light"/>
                        </a:rPr>
                        <a:t>progress monitoring </a:t>
                      </a:r>
                      <a:r>
                        <a:rPr sz="700" b="0" spc="-10">
                          <a:latin typeface="Calibri Light"/>
                          <a:cs typeface="Calibri Light"/>
                        </a:rPr>
                        <a:t>tool and </a:t>
                      </a:r>
                      <a:r>
                        <a:rPr sz="700" b="0" spc="-5">
                          <a:latin typeface="Calibri Light"/>
                          <a:cs typeface="Calibri Light"/>
                        </a:rPr>
                        <a:t>track </a:t>
                      </a:r>
                      <a:r>
                        <a:rPr sz="700" b="0" spc="-10">
                          <a:latin typeface="Calibri Light"/>
                          <a:cs typeface="Calibri Light"/>
                        </a:rPr>
                        <a:t>student</a:t>
                      </a:r>
                      <a:r>
                        <a:rPr sz="700" b="0" spc="20">
                          <a:latin typeface="Calibri Light"/>
                          <a:cs typeface="Calibri Light"/>
                        </a:rPr>
                        <a:t> </a:t>
                      </a:r>
                      <a:r>
                        <a:rPr sz="700" b="0" spc="-5">
                          <a:latin typeface="Calibri Light"/>
                          <a:cs typeface="Calibri Light"/>
                        </a:rPr>
                        <a:t>growth.</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0395">
                <a:tc gridSpan="8">
                  <a:txBody>
                    <a:bodyPr/>
                    <a:lstStyle/>
                    <a:p>
                      <a:pPr marL="17780">
                        <a:lnSpc>
                          <a:spcPct val="100000"/>
                        </a:lnSpc>
                        <a:spcBef>
                          <a:spcPts val="5"/>
                        </a:spcBef>
                      </a:pPr>
                      <a:r>
                        <a:rPr sz="700" b="0" spc="-5">
                          <a:latin typeface="Calibri Light"/>
                          <a:cs typeface="Calibri Light"/>
                        </a:rPr>
                        <a:t>2. Tailor interventions to each </a:t>
                      </a:r>
                      <a:r>
                        <a:rPr sz="700" b="0" spc="-10">
                          <a:latin typeface="Calibri Light"/>
                          <a:cs typeface="Calibri Light"/>
                        </a:rPr>
                        <a:t>student's</a:t>
                      </a:r>
                      <a:r>
                        <a:rPr sz="700" b="0" spc="-20">
                          <a:latin typeface="Calibri Light"/>
                          <a:cs typeface="Calibri Light"/>
                        </a:rPr>
                        <a:t> </a:t>
                      </a:r>
                      <a:r>
                        <a:rPr sz="700" b="0" spc="-10">
                          <a:latin typeface="Calibri Light"/>
                          <a:cs typeface="Calibri Light"/>
                        </a:rPr>
                        <a:t>needs.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6492">
                <a:tc gridSpan="8">
                  <a:txBody>
                    <a:bodyPr/>
                    <a:lstStyle/>
                    <a:p>
                      <a:pPr marL="17780">
                        <a:lnSpc>
                          <a:spcPct val="100000"/>
                        </a:lnSpc>
                        <a:spcBef>
                          <a:spcPts val="5"/>
                        </a:spcBef>
                      </a:pPr>
                      <a:r>
                        <a:rPr sz="700" b="0" spc="-5">
                          <a:latin typeface="Calibri Light"/>
                          <a:cs typeface="Calibri Light"/>
                        </a:rPr>
                        <a:t>3. Communicate </a:t>
                      </a:r>
                      <a:r>
                        <a:rPr sz="700" b="0" spc="-10">
                          <a:latin typeface="Calibri Light"/>
                          <a:cs typeface="Calibri Light"/>
                        </a:rPr>
                        <a:t>and </a:t>
                      </a:r>
                      <a:r>
                        <a:rPr sz="700" b="0" spc="-5">
                          <a:latin typeface="Calibri Light"/>
                          <a:cs typeface="Calibri Light"/>
                        </a:rPr>
                        <a:t>reach </a:t>
                      </a:r>
                      <a:r>
                        <a:rPr sz="700" b="0" spc="-10">
                          <a:latin typeface="Calibri Light"/>
                          <a:cs typeface="Calibri Light"/>
                        </a:rPr>
                        <a:t>out </a:t>
                      </a:r>
                      <a:r>
                        <a:rPr sz="700" b="0" spc="-5">
                          <a:latin typeface="Calibri Light"/>
                          <a:cs typeface="Calibri Light"/>
                        </a:rPr>
                        <a:t>to parents for </a:t>
                      </a:r>
                      <a:r>
                        <a:rPr sz="700" b="0" spc="-10">
                          <a:latin typeface="Calibri Light"/>
                          <a:cs typeface="Calibri Light"/>
                        </a:rPr>
                        <a:t>support and </a:t>
                      </a:r>
                      <a:r>
                        <a:rPr sz="700" b="0" spc="-5">
                          <a:latin typeface="Calibri Light"/>
                          <a:cs typeface="Calibri Light"/>
                        </a:rPr>
                        <a:t>provide </a:t>
                      </a:r>
                      <a:r>
                        <a:rPr sz="700" b="0" spc="-10">
                          <a:latin typeface="Calibri Light"/>
                          <a:cs typeface="Calibri Light"/>
                        </a:rPr>
                        <a:t>student </a:t>
                      </a:r>
                      <a:r>
                        <a:rPr sz="700" b="0" spc="-5">
                          <a:latin typeface="Calibri Light"/>
                          <a:cs typeface="Calibri Light"/>
                        </a:rPr>
                        <a:t>with needed resources to</a:t>
                      </a:r>
                      <a:r>
                        <a:rPr sz="700" b="0" spc="10">
                          <a:latin typeface="Calibri Light"/>
                          <a:cs typeface="Calibri Light"/>
                        </a:rPr>
                        <a:t> </a:t>
                      </a:r>
                      <a:r>
                        <a:rPr sz="700" b="0" spc="-5" err="1">
                          <a:latin typeface="Calibri Light"/>
                          <a:cs typeface="Calibri Light"/>
                        </a:rPr>
                        <a:t>suceed</a:t>
                      </a:r>
                      <a:r>
                        <a:rPr sz="700" b="0" spc="-5">
                          <a:latin typeface="Calibri Light"/>
                          <a:cs typeface="Calibri Light"/>
                        </a:rPr>
                        <a: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400635584"/>
              </p:ext>
            </p:extLst>
          </p:nvPr>
        </p:nvGraphicFramePr>
        <p:xfrm>
          <a:off x="0" y="17949"/>
          <a:ext cx="10058401" cy="7543798"/>
        </p:xfrm>
        <a:graphic>
          <a:graphicData uri="http://schemas.openxmlformats.org/drawingml/2006/table">
            <a:tbl>
              <a:tblPr firstRow="1" bandRow="1">
                <a:tableStyleId>{2D5ABB26-0587-4C30-8999-92F81FD0307C}</a:tableStyleId>
              </a:tblPr>
              <a:tblGrid>
                <a:gridCol w="1483717">
                  <a:extLst>
                    <a:ext uri="{9D8B030D-6E8A-4147-A177-3AD203B41FA5}">
                      <a16:colId xmlns:a16="http://schemas.microsoft.com/office/drawing/2014/main" val="20000"/>
                    </a:ext>
                  </a:extLst>
                </a:gridCol>
                <a:gridCol w="1225809">
                  <a:extLst>
                    <a:ext uri="{9D8B030D-6E8A-4147-A177-3AD203B41FA5}">
                      <a16:colId xmlns:a16="http://schemas.microsoft.com/office/drawing/2014/main" val="20001"/>
                    </a:ext>
                  </a:extLst>
                </a:gridCol>
                <a:gridCol w="1189961">
                  <a:extLst>
                    <a:ext uri="{9D8B030D-6E8A-4147-A177-3AD203B41FA5}">
                      <a16:colId xmlns:a16="http://schemas.microsoft.com/office/drawing/2014/main" val="20002"/>
                    </a:ext>
                  </a:extLst>
                </a:gridCol>
                <a:gridCol w="709994">
                  <a:extLst>
                    <a:ext uri="{9D8B030D-6E8A-4147-A177-3AD203B41FA5}">
                      <a16:colId xmlns:a16="http://schemas.microsoft.com/office/drawing/2014/main" val="20003"/>
                    </a:ext>
                  </a:extLst>
                </a:gridCol>
                <a:gridCol w="1730671">
                  <a:extLst>
                    <a:ext uri="{9D8B030D-6E8A-4147-A177-3AD203B41FA5}">
                      <a16:colId xmlns:a16="http://schemas.microsoft.com/office/drawing/2014/main" val="20004"/>
                    </a:ext>
                  </a:extLst>
                </a:gridCol>
                <a:gridCol w="1143158">
                  <a:extLst>
                    <a:ext uri="{9D8B030D-6E8A-4147-A177-3AD203B41FA5}">
                      <a16:colId xmlns:a16="http://schemas.microsoft.com/office/drawing/2014/main" val="20005"/>
                    </a:ext>
                  </a:extLst>
                </a:gridCol>
                <a:gridCol w="904169">
                  <a:extLst>
                    <a:ext uri="{9D8B030D-6E8A-4147-A177-3AD203B41FA5}">
                      <a16:colId xmlns:a16="http://schemas.microsoft.com/office/drawing/2014/main" val="20006"/>
                    </a:ext>
                  </a:extLst>
                </a:gridCol>
                <a:gridCol w="1670922">
                  <a:extLst>
                    <a:ext uri="{9D8B030D-6E8A-4147-A177-3AD203B41FA5}">
                      <a16:colId xmlns:a16="http://schemas.microsoft.com/office/drawing/2014/main" val="20007"/>
                    </a:ext>
                  </a:extLst>
                </a:gridCol>
              </a:tblGrid>
              <a:tr h="107645">
                <a:tc>
                  <a:txBody>
                    <a:bodyPr/>
                    <a:lstStyle/>
                    <a:p>
                      <a:pPr marL="13970">
                        <a:lnSpc>
                          <a:spcPts val="500"/>
                        </a:lnSpc>
                        <a:spcBef>
                          <a:spcPts val="35"/>
                        </a:spcBef>
                      </a:pPr>
                      <a:r>
                        <a:rPr sz="600" b="0" spc="10">
                          <a:latin typeface="Calibri Light"/>
                          <a:cs typeface="Calibri Light"/>
                        </a:rPr>
                        <a:t>Goal Area</a:t>
                      </a:r>
                      <a:r>
                        <a:rPr sz="600" b="0" spc="40">
                          <a:latin typeface="Calibri Light"/>
                          <a:cs typeface="Calibri Light"/>
                        </a:rPr>
                        <a:t> </a:t>
                      </a:r>
                      <a:r>
                        <a:rPr sz="600" b="0" spc="10">
                          <a:latin typeface="Calibri Light"/>
                          <a:cs typeface="Calibri Light"/>
                        </a:rPr>
                        <a:t>2:</a:t>
                      </a:r>
                      <a:endParaRPr sz="600">
                        <a:latin typeface="Calibri Light"/>
                        <a:cs typeface="Calibri Light"/>
                      </a:endParaRPr>
                    </a:p>
                  </a:txBody>
                  <a:tcPr marL="0" marR="0" marT="5753" marB="0" anchor="ctr">
                    <a:lnL w="19050">
                      <a:solidFill>
                        <a:srgbClr val="000000"/>
                      </a:solidFill>
                      <a:prstDash val="solid"/>
                    </a:lnL>
                    <a:lnT w="19050">
                      <a:solidFill>
                        <a:srgbClr val="000000"/>
                      </a:solidFill>
                      <a:prstDash val="solid"/>
                    </a:lnT>
                    <a:lnB w="9525">
                      <a:solidFill>
                        <a:srgbClr val="000000"/>
                      </a:solidFill>
                      <a:prstDash val="solid"/>
                    </a:lnB>
                  </a:tcPr>
                </a:tc>
                <a:tc>
                  <a:txBody>
                    <a:bodyPr/>
                    <a:lstStyle/>
                    <a:p>
                      <a:pPr marL="12700">
                        <a:lnSpc>
                          <a:spcPts val="530"/>
                        </a:lnSpc>
                      </a:pPr>
                      <a:r>
                        <a:rPr sz="600" b="0" spc="5">
                          <a:latin typeface="Calibri Light"/>
                          <a:cs typeface="Calibri Light"/>
                        </a:rPr>
                        <a:t>Closing the</a:t>
                      </a:r>
                      <a:r>
                        <a:rPr sz="600" b="0" spc="-10">
                          <a:latin typeface="Calibri Light"/>
                          <a:cs typeface="Calibri Light"/>
                        </a:rPr>
                        <a:t> </a:t>
                      </a:r>
                      <a:r>
                        <a:rPr sz="600" b="0">
                          <a:latin typeface="Calibri Light"/>
                          <a:cs typeface="Calibri Light"/>
                        </a:rPr>
                        <a:t>Gap</a:t>
                      </a:r>
                      <a:endParaRPr sz="600">
                        <a:latin typeface="Calibri Light"/>
                        <a:cs typeface="Calibri Light"/>
                      </a:endParaRPr>
                    </a:p>
                  </a:txBody>
                  <a:tcPr marL="0" marR="0" marT="0" marB="0" anchor="ctr">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nchor="ctr">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nchor="ctr">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nchor="ctr">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nchor="ctr">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nchor="ctr">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R w="19050">
                      <a:solidFill>
                        <a:srgbClr val="000000"/>
                      </a:solidFill>
                      <a:prstDash val="solid"/>
                    </a:lnR>
                    <a:lnT w="19050">
                      <a:solidFill>
                        <a:srgbClr val="000000"/>
                      </a:solidFill>
                      <a:prstDash val="solid"/>
                    </a:lnT>
                    <a:lnB w="9525">
                      <a:solidFill>
                        <a:srgbClr val="000000"/>
                      </a:solidFill>
                      <a:prstDash val="solid"/>
                    </a:lnB>
                  </a:tcPr>
                </a:tc>
                <a:extLst>
                  <a:ext uri="{0D108BD9-81ED-4DB2-BD59-A6C34878D82A}">
                    <a16:rowId xmlns:a16="http://schemas.microsoft.com/office/drawing/2014/main" val="10000"/>
                  </a:ext>
                </a:extLst>
              </a:tr>
              <a:tr h="107655">
                <a:tc>
                  <a:txBody>
                    <a:bodyPr/>
                    <a:lstStyle/>
                    <a:p>
                      <a:pPr marL="13970">
                        <a:lnSpc>
                          <a:spcPts val="500"/>
                        </a:lnSpc>
                        <a:spcBef>
                          <a:spcPts val="35"/>
                        </a:spcBef>
                      </a:pPr>
                      <a:r>
                        <a:rPr sz="600" b="0" spc="10">
                          <a:latin typeface="Calibri Light"/>
                          <a:cs typeface="Calibri Light"/>
                        </a:rPr>
                        <a:t>Annual Goal</a:t>
                      </a:r>
                      <a:r>
                        <a:rPr sz="600" b="0" spc="45">
                          <a:latin typeface="Calibri Light"/>
                          <a:cs typeface="Calibri Light"/>
                        </a:rPr>
                        <a:t> </a:t>
                      </a:r>
                      <a:r>
                        <a:rPr sz="600" b="0" spc="10">
                          <a:latin typeface="Calibri Light"/>
                          <a:cs typeface="Calibri Light"/>
                        </a:rPr>
                        <a:t>3:</a:t>
                      </a:r>
                      <a:endParaRPr sz="600">
                        <a:latin typeface="Calibri Light"/>
                        <a:cs typeface="Calibri Light"/>
                      </a:endParaRPr>
                    </a:p>
                  </a:txBody>
                  <a:tcPr marL="0" marR="0" marT="5753" marB="0" anchor="ctr">
                    <a:lnL w="19050">
                      <a:solidFill>
                        <a:srgbClr val="000000"/>
                      </a:solidFill>
                      <a:prstDash val="solid"/>
                    </a:lnL>
                    <a:lnT w="9525">
                      <a:solidFill>
                        <a:srgbClr val="000000"/>
                      </a:solidFill>
                      <a:prstDash val="solid"/>
                    </a:lnT>
                    <a:lnB w="9525">
                      <a:solidFill>
                        <a:srgbClr val="000000"/>
                      </a:solidFill>
                      <a:prstDash val="solid"/>
                    </a:lnB>
                  </a:tcPr>
                </a:tc>
                <a:tc gridSpan="6">
                  <a:txBody>
                    <a:bodyPr/>
                    <a:lstStyle/>
                    <a:p>
                      <a:pPr marL="12700">
                        <a:lnSpc>
                          <a:spcPts val="530"/>
                        </a:lnSpc>
                      </a:pPr>
                      <a:r>
                        <a:rPr lang="en-US" sz="600" b="0" spc="5">
                          <a:latin typeface="Calibri Light"/>
                          <a:cs typeface="Calibri Light"/>
                        </a:rPr>
                        <a:t>By </a:t>
                      </a:r>
                      <a:r>
                        <a:rPr lang="en-US" sz="600" b="0">
                          <a:latin typeface="Calibri Light"/>
                          <a:cs typeface="Calibri Light"/>
                        </a:rPr>
                        <a:t>June </a:t>
                      </a:r>
                      <a:r>
                        <a:rPr lang="en-US" sz="600" b="0" spc="5">
                          <a:latin typeface="Calibri Light"/>
                          <a:cs typeface="Calibri Light"/>
                        </a:rPr>
                        <a:t>2026, </a:t>
                      </a:r>
                      <a:r>
                        <a:rPr lang="en-US" sz="600" b="0" spc="10">
                          <a:latin typeface="Calibri Light"/>
                          <a:cs typeface="Calibri Light"/>
                        </a:rPr>
                        <a:t>55% </a:t>
                      </a:r>
                      <a:r>
                        <a:rPr lang="en-US" sz="600" b="0">
                          <a:latin typeface="Calibri Light"/>
                          <a:cs typeface="Calibri Light"/>
                        </a:rPr>
                        <a:t>of Emergent Bilingual students will </a:t>
                      </a:r>
                      <a:r>
                        <a:rPr lang="en-US" sz="600" b="0" spc="5">
                          <a:latin typeface="Calibri Light"/>
                          <a:cs typeface="Calibri Light"/>
                        </a:rPr>
                        <a:t>advance by </a:t>
                      </a:r>
                      <a:r>
                        <a:rPr lang="en-US" sz="600" b="0">
                          <a:latin typeface="Calibri Light"/>
                          <a:cs typeface="Calibri Light"/>
                        </a:rPr>
                        <a:t>at least </a:t>
                      </a:r>
                      <a:r>
                        <a:rPr lang="en-US" sz="600" b="0" spc="5">
                          <a:latin typeface="Calibri Light"/>
                          <a:cs typeface="Calibri Light"/>
                        </a:rPr>
                        <a:t>one proficiency </a:t>
                      </a:r>
                      <a:r>
                        <a:rPr lang="en-US" sz="600" b="0">
                          <a:latin typeface="Calibri Light"/>
                          <a:cs typeface="Calibri Light"/>
                        </a:rPr>
                        <a:t>level of </a:t>
                      </a:r>
                      <a:r>
                        <a:rPr lang="en-US" sz="600" b="0" spc="5">
                          <a:latin typeface="Calibri Light"/>
                          <a:cs typeface="Calibri Light"/>
                        </a:rPr>
                        <a:t>the composite </a:t>
                      </a:r>
                      <a:r>
                        <a:rPr lang="en-US" sz="600" b="0">
                          <a:latin typeface="Calibri Light"/>
                          <a:cs typeface="Calibri Light"/>
                        </a:rPr>
                        <a:t>rating </a:t>
                      </a:r>
                      <a:r>
                        <a:rPr lang="en-US" sz="600" b="0" spc="5">
                          <a:latin typeface="Calibri Light"/>
                          <a:cs typeface="Calibri Light"/>
                        </a:rPr>
                        <a:t>from </a:t>
                      </a:r>
                      <a:r>
                        <a:rPr lang="en-US" sz="600" b="0">
                          <a:latin typeface="Calibri Light"/>
                          <a:cs typeface="Calibri Light"/>
                        </a:rPr>
                        <a:t>June </a:t>
                      </a:r>
                      <a:r>
                        <a:rPr lang="es-MX" sz="600" b="0" spc="5">
                          <a:latin typeface="Calibri Light"/>
                          <a:cs typeface="Calibri Light"/>
                        </a:rPr>
                        <a:t>2025</a:t>
                      </a:r>
                      <a:r>
                        <a:rPr lang="en-US" sz="600" b="0" spc="5">
                          <a:latin typeface="Calibri Light"/>
                          <a:cs typeface="Calibri Light"/>
                        </a:rPr>
                        <a:t> to </a:t>
                      </a:r>
                      <a:r>
                        <a:rPr lang="en-US" sz="600" b="0">
                          <a:latin typeface="Calibri Light"/>
                          <a:cs typeface="Calibri Light"/>
                        </a:rPr>
                        <a:t>June </a:t>
                      </a:r>
                      <a:r>
                        <a:rPr lang="en-US" sz="600" b="0" spc="5">
                          <a:latin typeface="Calibri Light"/>
                          <a:cs typeface="Calibri Light"/>
                        </a:rPr>
                        <a:t>2026 in the TELPAS state</a:t>
                      </a:r>
                      <a:r>
                        <a:rPr lang="en-US" sz="600" b="0" spc="45">
                          <a:latin typeface="Calibri Light"/>
                          <a:cs typeface="Calibri Light"/>
                        </a:rPr>
                        <a:t> </a:t>
                      </a:r>
                      <a:r>
                        <a:rPr lang="en-US" sz="600" b="0">
                          <a:latin typeface="Calibri Light"/>
                          <a:cs typeface="Calibri Light"/>
                        </a:rPr>
                        <a:t>assessment.</a:t>
                      </a:r>
                      <a:endParaRPr lang="en-US" sz="600">
                        <a:latin typeface="Calibri Light"/>
                        <a:cs typeface="Calibri Light"/>
                      </a:endParaRPr>
                    </a:p>
                  </a:txBody>
                  <a:tcPr marL="0" marR="0" marT="0" marB="0" anchor="ct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107636">
                <a:tc>
                  <a:txBody>
                    <a:bodyPr/>
                    <a:lstStyle/>
                    <a:p>
                      <a:pPr marL="13970">
                        <a:lnSpc>
                          <a:spcPts val="500"/>
                        </a:lnSpc>
                        <a:spcBef>
                          <a:spcPts val="35"/>
                        </a:spcBef>
                      </a:pPr>
                      <a:r>
                        <a:rPr sz="600" b="0" spc="15">
                          <a:latin typeface="Calibri Light"/>
                          <a:cs typeface="Calibri Light"/>
                        </a:rPr>
                        <a:t>Objective</a:t>
                      </a:r>
                      <a:r>
                        <a:rPr sz="600" b="0" spc="20">
                          <a:latin typeface="Calibri Light"/>
                          <a:cs typeface="Calibri Light"/>
                        </a:rPr>
                        <a:t> </a:t>
                      </a:r>
                      <a:r>
                        <a:rPr sz="600" b="0" spc="10">
                          <a:latin typeface="Calibri Light"/>
                          <a:cs typeface="Calibri Light"/>
                        </a:rPr>
                        <a:t>1:</a:t>
                      </a:r>
                      <a:endParaRPr sz="600">
                        <a:latin typeface="Calibri Light"/>
                        <a:cs typeface="Calibri Light"/>
                      </a:endParaRPr>
                    </a:p>
                  </a:txBody>
                  <a:tcPr marL="0" marR="0" marT="5753" marB="0">
                    <a:lnL w="19050">
                      <a:solidFill>
                        <a:srgbClr val="000000"/>
                      </a:solidFill>
                      <a:prstDash val="solid"/>
                    </a:lnL>
                    <a:lnT w="9525">
                      <a:solidFill>
                        <a:srgbClr val="000000"/>
                      </a:solidFill>
                      <a:prstDash val="solid"/>
                    </a:lnT>
                    <a:lnB w="9525">
                      <a:solidFill>
                        <a:srgbClr val="000000"/>
                      </a:solidFill>
                      <a:prstDash val="solid"/>
                    </a:lnB>
                  </a:tcPr>
                </a:tc>
                <a:tc gridSpan="7">
                  <a:txBody>
                    <a:bodyPr/>
                    <a:lstStyle/>
                    <a:p>
                      <a:pPr marL="12700">
                        <a:lnSpc>
                          <a:spcPts val="530"/>
                        </a:lnSpc>
                      </a:pPr>
                      <a:r>
                        <a:rPr sz="600" b="0" spc="5">
                          <a:latin typeface="Calibri Light"/>
                          <a:cs typeface="Calibri Light"/>
                        </a:rPr>
                        <a:t>In </a:t>
                      </a:r>
                      <a:r>
                        <a:rPr sz="600" b="0">
                          <a:latin typeface="Calibri Light"/>
                          <a:cs typeface="Calibri Light"/>
                        </a:rPr>
                        <a:t>grades </a:t>
                      </a:r>
                      <a:r>
                        <a:rPr sz="600" b="0" spc="5">
                          <a:latin typeface="Calibri Light"/>
                          <a:cs typeface="Calibri Light"/>
                        </a:rPr>
                        <a:t>6th-8th </a:t>
                      </a:r>
                      <a:r>
                        <a:rPr sz="600" b="0">
                          <a:latin typeface="Calibri Light"/>
                          <a:cs typeface="Calibri Light"/>
                        </a:rPr>
                        <a:t>grade student will increase at least </a:t>
                      </a:r>
                      <a:r>
                        <a:rPr sz="600" b="0" spc="5">
                          <a:latin typeface="Calibri Light"/>
                          <a:cs typeface="Calibri Light"/>
                        </a:rPr>
                        <a:t>one proficiency </a:t>
                      </a:r>
                      <a:r>
                        <a:rPr sz="600" b="0">
                          <a:latin typeface="Calibri Light"/>
                          <a:cs typeface="Calibri Light"/>
                        </a:rPr>
                        <a:t>level </a:t>
                      </a:r>
                      <a:r>
                        <a:rPr sz="600" b="0" spc="5">
                          <a:latin typeface="Calibri Light"/>
                          <a:cs typeface="Calibri Light"/>
                        </a:rPr>
                        <a:t>or maintain Adv High in the </a:t>
                      </a:r>
                      <a:r>
                        <a:rPr sz="600" b="0">
                          <a:latin typeface="Calibri Light"/>
                          <a:cs typeface="Calibri Light"/>
                        </a:rPr>
                        <a:t>areas of Listening </a:t>
                      </a:r>
                      <a:r>
                        <a:rPr sz="600" b="0" spc="5">
                          <a:latin typeface="Calibri Light"/>
                          <a:cs typeface="Calibri Light"/>
                        </a:rPr>
                        <a:t>by </a:t>
                      </a:r>
                      <a:r>
                        <a:rPr sz="600" b="0">
                          <a:latin typeface="Calibri Light"/>
                          <a:cs typeface="Calibri Light"/>
                        </a:rPr>
                        <a:t>at least </a:t>
                      </a:r>
                      <a:r>
                        <a:rPr sz="600" b="0" spc="10">
                          <a:latin typeface="Calibri Light"/>
                          <a:cs typeface="Calibri Light"/>
                        </a:rPr>
                        <a:t>75%, </a:t>
                      </a:r>
                      <a:r>
                        <a:rPr sz="600" b="0" spc="5">
                          <a:latin typeface="Calibri Light"/>
                          <a:cs typeface="Calibri Light"/>
                        </a:rPr>
                        <a:t>in </a:t>
                      </a:r>
                      <a:r>
                        <a:rPr sz="600" b="0">
                          <a:latin typeface="Calibri Light"/>
                          <a:cs typeface="Calibri Light"/>
                        </a:rPr>
                        <a:t>Speaking </a:t>
                      </a:r>
                      <a:r>
                        <a:rPr sz="600" b="0" spc="5">
                          <a:latin typeface="Calibri Light"/>
                          <a:cs typeface="Calibri Light"/>
                        </a:rPr>
                        <a:t>by </a:t>
                      </a:r>
                      <a:r>
                        <a:rPr sz="600" b="0">
                          <a:latin typeface="Calibri Light"/>
                          <a:cs typeface="Calibri Light"/>
                        </a:rPr>
                        <a:t>at least </a:t>
                      </a:r>
                      <a:r>
                        <a:rPr sz="600" b="0" spc="10">
                          <a:latin typeface="Calibri Light"/>
                          <a:cs typeface="Calibri Light"/>
                        </a:rPr>
                        <a:t>40% </a:t>
                      </a:r>
                      <a:r>
                        <a:rPr sz="600" b="0" spc="5">
                          <a:latin typeface="Calibri Light"/>
                          <a:cs typeface="Calibri Light"/>
                        </a:rPr>
                        <a:t>and in Reading by</a:t>
                      </a:r>
                      <a:r>
                        <a:rPr sz="600" b="0" spc="20">
                          <a:latin typeface="Calibri Light"/>
                          <a:cs typeface="Calibri Light"/>
                        </a:rPr>
                        <a:t> </a:t>
                      </a:r>
                      <a:r>
                        <a:rPr sz="600" b="0">
                          <a:latin typeface="Calibri Light"/>
                          <a:cs typeface="Calibri Light"/>
                        </a:rPr>
                        <a:t>at least </a:t>
                      </a:r>
                      <a:r>
                        <a:rPr sz="600" b="0" spc="10">
                          <a:latin typeface="Calibri Light"/>
                          <a:cs typeface="Calibri Light"/>
                        </a:rPr>
                        <a:t>60%.</a:t>
                      </a:r>
                      <a:endParaRPr sz="600">
                        <a:latin typeface="Calibri Light"/>
                        <a:cs typeface="Calibri Light"/>
                      </a:endParaRPr>
                    </a:p>
                  </a:txBody>
                  <a:tcPr marL="0" marR="0" marT="0" marB="0" anchor="ctr">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414254">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1</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R="57785" algn="r">
                        <a:lnSpc>
                          <a:spcPct val="100000"/>
                        </a:lnSpc>
                        <a:spcBef>
                          <a:spcPts val="5"/>
                        </a:spcBef>
                      </a:pPr>
                      <a:r>
                        <a:rPr sz="600" b="0" spc="10">
                          <a:solidFill>
                            <a:srgbClr val="FFFFFF"/>
                          </a:solidFill>
                          <a:latin typeface="Calibri Light"/>
                          <a:cs typeface="Calibri Light"/>
                        </a:rPr>
                        <a:t>Persons</a:t>
                      </a:r>
                      <a:r>
                        <a:rPr sz="600" b="0" spc="-30">
                          <a:solidFill>
                            <a:srgbClr val="FFFFFF"/>
                          </a:solidFill>
                          <a:latin typeface="Calibri Light"/>
                          <a:cs typeface="Calibri Light"/>
                        </a:rPr>
                        <a:t> </a:t>
                      </a:r>
                      <a:r>
                        <a:rPr sz="600" b="0" spc="15">
                          <a:solidFill>
                            <a:srgbClr val="FFFFFF"/>
                          </a:solidFill>
                          <a:latin typeface="Calibri Light"/>
                          <a:cs typeface="Calibri Light"/>
                        </a:rPr>
                        <a:t>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3"/>
                  </a:ext>
                </a:extLst>
              </a:tr>
              <a:tr h="1426799">
                <a:tc>
                  <a:txBody>
                    <a:bodyPr/>
                    <a:lstStyle/>
                    <a:p>
                      <a:pPr marL="12700">
                        <a:lnSpc>
                          <a:spcPct val="100000"/>
                        </a:lnSpc>
                        <a:spcBef>
                          <a:spcPts val="35"/>
                        </a:spcBef>
                      </a:pPr>
                      <a:r>
                        <a:rPr sz="600" b="0">
                          <a:latin typeface="Calibri Light"/>
                          <a:cs typeface="Calibri Light"/>
                        </a:rPr>
                        <a:t>Develop, </a:t>
                      </a:r>
                      <a:r>
                        <a:rPr sz="600" b="0" spc="5">
                          <a:latin typeface="Calibri Light"/>
                          <a:cs typeface="Calibri Light"/>
                        </a:rPr>
                        <a:t>implement, and monitor</a:t>
                      </a:r>
                      <a:r>
                        <a:rPr sz="600" b="0" spc="-5">
                          <a:latin typeface="Calibri Light"/>
                          <a:cs typeface="Calibri Light"/>
                        </a:rPr>
                        <a:t> </a:t>
                      </a:r>
                      <a:r>
                        <a:rPr sz="600" b="0" spc="5">
                          <a:latin typeface="Calibri Light"/>
                          <a:cs typeface="Calibri Light"/>
                        </a:rPr>
                        <a:t>a</a:t>
                      </a:r>
                      <a:endParaRPr sz="600">
                        <a:latin typeface="Calibri Light"/>
                        <a:cs typeface="Calibri Light"/>
                      </a:endParaRPr>
                    </a:p>
                    <a:p>
                      <a:pPr marL="12700" marR="36830">
                        <a:lnSpc>
                          <a:spcPct val="117800"/>
                        </a:lnSpc>
                      </a:pPr>
                      <a:r>
                        <a:rPr sz="600" b="0" spc="5">
                          <a:latin typeface="Calibri Light"/>
                          <a:cs typeface="Calibri Light"/>
                        </a:rPr>
                        <a:t>plan so </a:t>
                      </a:r>
                      <a:r>
                        <a:rPr sz="600" b="0">
                          <a:latin typeface="Calibri Light"/>
                          <a:cs typeface="Calibri Light"/>
                        </a:rPr>
                        <a:t>all identified </a:t>
                      </a:r>
                      <a:r>
                        <a:rPr sz="600" b="0" spc="5">
                          <a:latin typeface="Calibri Light"/>
                          <a:cs typeface="Calibri Light"/>
                        </a:rPr>
                        <a:t>E</a:t>
                      </a:r>
                      <a:r>
                        <a:rPr lang="en-US" sz="600" b="0" spc="5">
                          <a:latin typeface="Calibri Light"/>
                          <a:cs typeface="Calibri Light"/>
                        </a:rPr>
                        <a:t>B</a:t>
                      </a:r>
                      <a:r>
                        <a:rPr sz="600" b="0" spc="5">
                          <a:latin typeface="Calibri Light"/>
                          <a:cs typeface="Calibri Light"/>
                        </a:rPr>
                        <a:t> </a:t>
                      </a:r>
                      <a:r>
                        <a:rPr sz="600" b="0">
                          <a:latin typeface="Calibri Light"/>
                          <a:cs typeface="Calibri Light"/>
                        </a:rPr>
                        <a:t>students </a:t>
                      </a:r>
                      <a:r>
                        <a:rPr sz="600" b="0" spc="5">
                          <a:latin typeface="Calibri Light"/>
                          <a:cs typeface="Calibri Light"/>
                        </a:rPr>
                        <a:t>can  practice TELPAS </a:t>
                      </a:r>
                      <a:r>
                        <a:rPr sz="600" b="0">
                          <a:latin typeface="Calibri Light"/>
                          <a:cs typeface="Calibri Light"/>
                        </a:rPr>
                        <a:t>Listening </a:t>
                      </a:r>
                      <a:r>
                        <a:rPr sz="600" b="0" spc="5">
                          <a:latin typeface="Calibri Light"/>
                          <a:cs typeface="Calibri Light"/>
                        </a:rPr>
                        <a:t>activities in  </a:t>
                      </a:r>
                      <a:r>
                        <a:rPr sz="600" b="0">
                          <a:latin typeface="Calibri Light"/>
                          <a:cs typeface="Calibri Light"/>
                        </a:rPr>
                        <a:t>their</a:t>
                      </a:r>
                      <a:r>
                        <a:rPr sz="600" b="0" spc="-5">
                          <a:latin typeface="Calibri Light"/>
                          <a:cs typeface="Calibri Light"/>
                        </a:rPr>
                        <a:t> </a:t>
                      </a:r>
                      <a:r>
                        <a:rPr sz="600" b="0">
                          <a:latin typeface="Calibri Light"/>
                          <a:cs typeface="Calibri Light"/>
                        </a:rPr>
                        <a:t>classroom</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Principal</a:t>
                      </a:r>
                      <a:endParaRPr sz="600">
                        <a:latin typeface="Calibri Light"/>
                        <a:cs typeface="Calibri Light"/>
                      </a:endParaRPr>
                    </a:p>
                    <a:p>
                      <a:pPr marL="12700" marR="301625">
                        <a:lnSpc>
                          <a:spcPct val="117800"/>
                        </a:lnSpc>
                      </a:pPr>
                      <a:r>
                        <a:rPr sz="600" b="0" spc="5">
                          <a:latin typeface="Calibri Light"/>
                          <a:cs typeface="Calibri Light"/>
                        </a:rPr>
                        <a:t>Dean </a:t>
                      </a:r>
                      <a:r>
                        <a:rPr sz="600" b="0">
                          <a:latin typeface="Calibri Light"/>
                          <a:cs typeface="Calibri Light"/>
                        </a:rPr>
                        <a:t>of</a:t>
                      </a:r>
                      <a:r>
                        <a:rPr sz="600" b="0" spc="-60">
                          <a:latin typeface="Calibri Light"/>
                          <a:cs typeface="Calibri Light"/>
                        </a:rPr>
                        <a:t> </a:t>
                      </a:r>
                      <a:r>
                        <a:rPr sz="600" b="0" spc="5">
                          <a:latin typeface="Calibri Light"/>
                          <a:cs typeface="Calibri Light"/>
                        </a:rPr>
                        <a:t>Instruction  </a:t>
                      </a:r>
                      <a:r>
                        <a:rPr sz="600" b="0">
                          <a:latin typeface="Calibri Light"/>
                          <a:cs typeface="Calibri Light"/>
                        </a:rPr>
                        <a:t>Asst.</a:t>
                      </a:r>
                      <a:r>
                        <a:rPr sz="600" b="0" spc="5">
                          <a:latin typeface="Calibri Light"/>
                          <a:cs typeface="Calibri Light"/>
                        </a:rPr>
                        <a:t> </a:t>
                      </a:r>
                      <a:r>
                        <a:rPr sz="600" b="0">
                          <a:latin typeface="Calibri Light"/>
                          <a:cs typeface="Calibri Light"/>
                        </a:rPr>
                        <a:t>Principals</a:t>
                      </a:r>
                      <a:endParaRPr sz="600">
                        <a:latin typeface="Calibri Light"/>
                        <a:cs typeface="Calibri Light"/>
                      </a:endParaRPr>
                    </a:p>
                    <a:p>
                      <a:pPr marL="12700">
                        <a:lnSpc>
                          <a:spcPct val="100000"/>
                        </a:lnSpc>
                        <a:spcBef>
                          <a:spcPts val="95"/>
                        </a:spcBef>
                      </a:pPr>
                      <a:r>
                        <a:rPr lang="en-US" sz="600" b="0">
                          <a:latin typeface="Calibri Light"/>
                          <a:cs typeface="Calibri Light"/>
                        </a:rPr>
                        <a:t>Life Coach</a:t>
                      </a:r>
                      <a:endParaRPr sz="600">
                        <a:latin typeface="Calibri Light"/>
                        <a:cs typeface="Calibri Light"/>
                      </a:endParaRPr>
                    </a:p>
                    <a:p>
                      <a:pPr marL="12700" marR="9525">
                        <a:lnSpc>
                          <a:spcPct val="117800"/>
                        </a:lnSpc>
                      </a:pPr>
                      <a:r>
                        <a:rPr sz="600" b="0" spc="5">
                          <a:latin typeface="Calibri Light"/>
                          <a:cs typeface="Calibri Light"/>
                        </a:rPr>
                        <a:t>Department </a:t>
                      </a:r>
                      <a:r>
                        <a:rPr sz="600" b="0">
                          <a:latin typeface="Calibri Light"/>
                          <a:cs typeface="Calibri Light"/>
                        </a:rPr>
                        <a:t>GL Chairs </a:t>
                      </a:r>
                      <a:r>
                        <a:rPr sz="600" b="0" spc="5">
                          <a:latin typeface="Calibri Light"/>
                          <a:cs typeface="Calibri Light"/>
                        </a:rPr>
                        <a:t>Teachers  Spanish</a:t>
                      </a:r>
                      <a:r>
                        <a:rPr sz="600" b="0" spc="-5">
                          <a:latin typeface="Calibri Light"/>
                          <a:cs typeface="Calibri Light"/>
                        </a:rPr>
                        <a:t> </a:t>
                      </a:r>
                      <a:r>
                        <a:rPr sz="600" b="0" spc="5">
                          <a:latin typeface="Calibri Light"/>
                          <a:cs typeface="Calibri Light"/>
                        </a:rPr>
                        <a:t>Teachers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gn="just">
                        <a:lnSpc>
                          <a:spcPct val="100000"/>
                        </a:lnSpc>
                        <a:spcBef>
                          <a:spcPts val="35"/>
                        </a:spcBef>
                      </a:pPr>
                      <a:r>
                        <a:rPr sz="600" b="0" spc="5">
                          <a:latin typeface="Calibri Light"/>
                          <a:cs typeface="Calibri Light"/>
                        </a:rPr>
                        <a:t>Summit</a:t>
                      </a:r>
                      <a:r>
                        <a:rPr sz="600" b="0" spc="-65">
                          <a:latin typeface="Calibri Light"/>
                          <a:cs typeface="Calibri Light"/>
                        </a:rPr>
                        <a:t> </a:t>
                      </a:r>
                      <a:r>
                        <a:rPr sz="600" b="0" spc="5">
                          <a:latin typeface="Calibri Light"/>
                          <a:cs typeface="Calibri Light"/>
                        </a:rPr>
                        <a:t>K-12</a:t>
                      </a:r>
                      <a:endParaRPr sz="600">
                        <a:latin typeface="Calibri Light"/>
                        <a:cs typeface="Calibri Light"/>
                      </a:endParaRPr>
                    </a:p>
                    <a:p>
                      <a:pPr marL="12700" marR="349250">
                        <a:lnSpc>
                          <a:spcPct val="117800"/>
                        </a:lnSpc>
                      </a:pPr>
                      <a:r>
                        <a:rPr sz="600" b="0" spc="5">
                          <a:latin typeface="Calibri Light"/>
                          <a:cs typeface="Calibri Light"/>
                        </a:rPr>
                        <a:t>TELPAS Data</a:t>
                      </a:r>
                      <a:endParaRPr lang="en-US" sz="600" b="0" spc="5">
                        <a:latin typeface="Calibri Light"/>
                        <a:cs typeface="Calibri Light"/>
                      </a:endParaRPr>
                    </a:p>
                    <a:p>
                      <a:pPr marL="12700" marR="349250">
                        <a:lnSpc>
                          <a:spcPct val="117800"/>
                        </a:lnSpc>
                      </a:pPr>
                      <a:r>
                        <a:rPr sz="600" b="0" spc="5" err="1">
                          <a:latin typeface="Calibri Light"/>
                          <a:cs typeface="Calibri Light"/>
                        </a:rPr>
                        <a:t>IStation</a:t>
                      </a:r>
                      <a:r>
                        <a:rPr sz="600" b="0" spc="-40">
                          <a:latin typeface="Calibri Light"/>
                          <a:cs typeface="Calibri Light"/>
                        </a:rPr>
                        <a:t> </a:t>
                      </a:r>
                      <a:r>
                        <a:rPr sz="600" b="0">
                          <a:latin typeface="Calibri Light"/>
                          <a:cs typeface="Calibri Light"/>
                        </a:rPr>
                        <a:t>Reading </a:t>
                      </a:r>
                      <a:endParaRPr lang="en-US" sz="600" b="0">
                        <a:latin typeface="Calibri Light"/>
                        <a:cs typeface="Calibri Light"/>
                      </a:endParaRPr>
                    </a:p>
                    <a:p>
                      <a:pPr marL="12700" marR="349250">
                        <a:lnSpc>
                          <a:spcPct val="117800"/>
                        </a:lnSpc>
                      </a:pPr>
                      <a:r>
                        <a:rPr sz="600" b="0" spc="5">
                          <a:latin typeface="Calibri Light"/>
                          <a:cs typeface="Calibri Light"/>
                        </a:rPr>
                        <a:t>Imagine</a:t>
                      </a:r>
                      <a:r>
                        <a:rPr sz="600" b="0" spc="-15">
                          <a:latin typeface="Calibri Light"/>
                          <a:cs typeface="Calibri Light"/>
                        </a:rPr>
                        <a:t> </a:t>
                      </a:r>
                      <a:r>
                        <a:rPr sz="600" b="0" spc="5">
                          <a:latin typeface="Calibri Light"/>
                          <a:cs typeface="Calibri Light"/>
                        </a:rPr>
                        <a:t>Math</a:t>
                      </a:r>
                      <a:endParaRPr lang="en-US" sz="600" b="0" spc="5">
                        <a:latin typeface="Calibri Light"/>
                        <a:cs typeface="Calibri Light"/>
                      </a:endParaRPr>
                    </a:p>
                    <a:p>
                      <a:pPr marL="12700" marR="349250">
                        <a:lnSpc>
                          <a:spcPct val="117800"/>
                        </a:lnSpc>
                      </a:pPr>
                      <a:r>
                        <a:rPr lang="en-US" sz="600" b="0" spc="5">
                          <a:latin typeface="Calibri Light"/>
                          <a:cs typeface="Calibri Light"/>
                        </a:rPr>
                        <a:t>Education Galaxy/ Progress Learning</a:t>
                      </a:r>
                      <a:endParaRPr sz="600">
                        <a:latin typeface="Calibri Light"/>
                        <a:cs typeface="Calibri Light"/>
                      </a:endParaRPr>
                    </a:p>
                    <a:p>
                      <a:pPr marL="12700" marR="262255" algn="just">
                        <a:lnSpc>
                          <a:spcPct val="117800"/>
                        </a:lnSpc>
                      </a:pPr>
                      <a:r>
                        <a:rPr sz="600" b="0" spc="5">
                          <a:latin typeface="Calibri Light"/>
                          <a:cs typeface="Calibri Light"/>
                        </a:rPr>
                        <a:t>Test Practice Items  </a:t>
                      </a:r>
                      <a:endParaRPr lang="en-US" sz="600" b="0" spc="5">
                        <a:latin typeface="Calibri Light"/>
                        <a:cs typeface="Calibri Light"/>
                      </a:endParaRPr>
                    </a:p>
                    <a:p>
                      <a:pPr marL="12700" marR="262255" algn="just">
                        <a:lnSpc>
                          <a:spcPct val="117800"/>
                        </a:lnSpc>
                      </a:pPr>
                      <a:r>
                        <a:rPr sz="600" b="0" spc="5">
                          <a:latin typeface="Calibri Light"/>
                          <a:cs typeface="Calibri Light"/>
                        </a:rPr>
                        <a:t>District</a:t>
                      </a:r>
                      <a:r>
                        <a:rPr lang="en-US" sz="600" b="0" spc="5">
                          <a:latin typeface="Calibri Light"/>
                          <a:cs typeface="Calibri Light"/>
                        </a:rPr>
                        <a:t> </a:t>
                      </a:r>
                      <a:r>
                        <a:rPr sz="600" b="0" spc="5">
                          <a:latin typeface="Calibri Light"/>
                          <a:cs typeface="Calibri Light"/>
                        </a:rPr>
                        <a:t>Curriculum  Scheduled Lab</a:t>
                      </a:r>
                      <a:r>
                        <a:rPr sz="600" b="0" spc="-65">
                          <a:latin typeface="Calibri Light"/>
                          <a:cs typeface="Calibri Light"/>
                        </a:rPr>
                        <a:t> </a:t>
                      </a:r>
                      <a:r>
                        <a:rPr sz="600" b="0" spc="5">
                          <a:latin typeface="Calibri Light"/>
                          <a:cs typeface="Calibri Light"/>
                        </a:rPr>
                        <a:t>Time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600" b="0" spc="5">
                          <a:latin typeface="Calibri Light"/>
                          <a:cs typeface="Calibri Light"/>
                        </a:rPr>
                        <a:t>August 2025</a:t>
                      </a:r>
                      <a:r>
                        <a:rPr lang="en-US" sz="600" b="0" spc="-15">
                          <a:latin typeface="Calibri Light"/>
                          <a:cs typeface="Calibri Light"/>
                        </a:rPr>
                        <a:t> </a:t>
                      </a:r>
                      <a:r>
                        <a:rPr lang="en-US" sz="600" b="0" spc="5">
                          <a:latin typeface="Calibri Light"/>
                          <a:cs typeface="Calibri Light"/>
                        </a:rPr>
                        <a:t>-</a:t>
                      </a:r>
                      <a:endParaRPr lang="en-US" sz="600">
                        <a:latin typeface="Calibri Light"/>
                        <a:cs typeface="Calibri Light"/>
                      </a:endParaRPr>
                    </a:p>
                    <a:p>
                      <a:pPr marL="12700">
                        <a:lnSpc>
                          <a:spcPct val="100000"/>
                        </a:lnSpc>
                        <a:spcBef>
                          <a:spcPts val="95"/>
                        </a:spcBef>
                      </a:pPr>
                      <a:r>
                        <a:rPr lang="en-US" sz="600" b="0" spc="5">
                          <a:latin typeface="Calibri Light"/>
                          <a:cs typeface="Calibri Light"/>
                        </a:rPr>
                        <a:t>August</a:t>
                      </a:r>
                      <a:r>
                        <a:rPr lang="en-US" sz="600" b="0" spc="-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TELPAS Data</a:t>
                      </a:r>
                      <a:r>
                        <a:rPr sz="600" b="0">
                          <a:latin typeface="Calibri Light"/>
                          <a:cs typeface="Calibri Light"/>
                        </a:rPr>
                        <a:t> </a:t>
                      </a:r>
                      <a:r>
                        <a:rPr sz="600" b="0" spc="5">
                          <a:latin typeface="Calibri Light"/>
                          <a:cs typeface="Calibri Light"/>
                        </a:rPr>
                        <a:t>20</a:t>
                      </a:r>
                      <a:r>
                        <a:rPr lang="en-US" sz="600" b="0" spc="5">
                          <a:latin typeface="Calibri Light"/>
                          <a:cs typeface="Calibri Light"/>
                        </a:rPr>
                        <a:t>26</a:t>
                      </a:r>
                      <a:endParaRPr sz="600">
                        <a:latin typeface="Calibri Light"/>
                        <a:cs typeface="Calibri Light"/>
                      </a:endParaRPr>
                    </a:p>
                    <a:p>
                      <a:pPr marL="12700" marR="576580">
                        <a:lnSpc>
                          <a:spcPct val="117800"/>
                        </a:lnSpc>
                      </a:pPr>
                      <a:r>
                        <a:rPr sz="600" b="0" spc="5">
                          <a:latin typeface="Calibri Light"/>
                          <a:cs typeface="Calibri Light"/>
                        </a:rPr>
                        <a:t>Weekly </a:t>
                      </a:r>
                      <a:r>
                        <a:rPr sz="600" b="0">
                          <a:latin typeface="Calibri Light"/>
                          <a:cs typeface="Calibri Light"/>
                        </a:rPr>
                        <a:t>Assessment  </a:t>
                      </a:r>
                      <a:r>
                        <a:rPr lang="en-US" sz="600" b="0" spc="5">
                          <a:latin typeface="Calibri Light"/>
                          <a:cs typeface="Calibri Light"/>
                        </a:rPr>
                        <a:t>TTESS</a:t>
                      </a:r>
                      <a:r>
                        <a:rPr sz="600" b="0" spc="-20">
                          <a:latin typeface="Calibri Light"/>
                          <a:cs typeface="Calibri Light"/>
                        </a:rPr>
                        <a:t> </a:t>
                      </a:r>
                      <a:r>
                        <a:rPr sz="600" b="0">
                          <a:latin typeface="Calibri Light"/>
                          <a:cs typeface="Calibri Light"/>
                        </a:rPr>
                        <a:t>Walkthroughs</a:t>
                      </a:r>
                      <a:endParaRPr sz="600">
                        <a:latin typeface="Calibri Light"/>
                        <a:cs typeface="Calibri Light"/>
                      </a:endParaRPr>
                    </a:p>
                    <a:p>
                      <a:pPr marL="12700">
                        <a:lnSpc>
                          <a:spcPct val="100000"/>
                        </a:lnSpc>
                        <a:spcBef>
                          <a:spcPts val="95"/>
                        </a:spcBef>
                      </a:pPr>
                      <a:r>
                        <a:rPr sz="600" b="0" spc="5">
                          <a:latin typeface="Calibri Light"/>
                          <a:cs typeface="Calibri Light"/>
                        </a:rPr>
                        <a:t>Student </a:t>
                      </a:r>
                      <a:r>
                        <a:rPr sz="600" b="0">
                          <a:latin typeface="Calibri Light"/>
                          <a:cs typeface="Calibri Light"/>
                        </a:rPr>
                        <a:t>Work </a:t>
                      </a:r>
                      <a:r>
                        <a:rPr sz="600" b="0" spc="5">
                          <a:latin typeface="Calibri Light"/>
                          <a:cs typeface="Calibri Light"/>
                        </a:rPr>
                        <a:t>Sample/</a:t>
                      </a:r>
                      <a:r>
                        <a:rPr sz="600" b="0" spc="-10">
                          <a:latin typeface="Calibri Light"/>
                          <a:cs typeface="Calibri Light"/>
                        </a:rPr>
                        <a:t> </a:t>
                      </a:r>
                      <a:r>
                        <a:rPr sz="600" b="0" spc="5">
                          <a:latin typeface="Calibri Light"/>
                          <a:cs typeface="Calibri Light"/>
                        </a:rPr>
                        <a:t>Sets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Closing the achivement</a:t>
                      </a:r>
                      <a:r>
                        <a:rPr sz="600" b="0" spc="-45">
                          <a:latin typeface="Calibri Light"/>
                          <a:cs typeface="Calibri Light"/>
                        </a:rPr>
                        <a:t> </a:t>
                      </a:r>
                      <a:r>
                        <a:rPr sz="600" b="0">
                          <a:latin typeface="Calibri Light"/>
                          <a:cs typeface="Calibri Light"/>
                        </a:rPr>
                        <a:t>Gaps</a:t>
                      </a:r>
                      <a:endParaRPr sz="600">
                        <a:latin typeface="Calibri Light"/>
                        <a:cs typeface="Calibri Light"/>
                      </a:endParaRPr>
                    </a:p>
                    <a:p>
                      <a:pPr marL="12700" marR="215265">
                        <a:lnSpc>
                          <a:spcPct val="117800"/>
                        </a:lnSpc>
                      </a:pPr>
                      <a:r>
                        <a:rPr sz="600" b="0" spc="5">
                          <a:latin typeface="Calibri Light"/>
                          <a:cs typeface="Calibri Light"/>
                        </a:rPr>
                        <a:t>Summit K-12  TELPAS Pracitce</a:t>
                      </a:r>
                      <a:r>
                        <a:rPr sz="600" b="0" spc="-55">
                          <a:latin typeface="Calibri Light"/>
                          <a:cs typeface="Calibri Light"/>
                        </a:rPr>
                        <a:t> </a:t>
                      </a:r>
                      <a:r>
                        <a:rPr sz="600" b="0" spc="5">
                          <a:latin typeface="Calibri Light"/>
                          <a:cs typeface="Calibri Light"/>
                        </a:rPr>
                        <a:t>Sets  Domian III  </a:t>
                      </a:r>
                      <a:r>
                        <a:rPr sz="600" b="0">
                          <a:latin typeface="Calibri Light"/>
                          <a:cs typeface="Calibri Light"/>
                        </a:rPr>
                        <a:t>Walkthorughs  Classroom</a:t>
                      </a:r>
                      <a:r>
                        <a:rPr sz="600" b="0" spc="-5">
                          <a:latin typeface="Calibri Light"/>
                          <a:cs typeface="Calibri Light"/>
                        </a:rPr>
                        <a:t> </a:t>
                      </a:r>
                      <a:r>
                        <a:rPr sz="600" b="0">
                          <a:latin typeface="Calibri Light"/>
                          <a:cs typeface="Calibri Light"/>
                        </a:rPr>
                        <a:t>Student</a:t>
                      </a:r>
                      <a:endParaRPr sz="600">
                        <a:latin typeface="Calibri Light"/>
                        <a:cs typeface="Calibri Light"/>
                      </a:endParaRPr>
                    </a:p>
                    <a:p>
                      <a:pPr marL="12700">
                        <a:lnSpc>
                          <a:spcPct val="100000"/>
                        </a:lnSpc>
                        <a:spcBef>
                          <a:spcPts val="95"/>
                        </a:spcBef>
                      </a:pPr>
                      <a:r>
                        <a:rPr sz="600" b="0">
                          <a:latin typeface="Calibri Light"/>
                          <a:cs typeface="Calibri Light"/>
                        </a:rPr>
                        <a:t>engagment/participation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Practice Sets</a:t>
                      </a:r>
                      <a:r>
                        <a:rPr sz="600" b="0" spc="-15">
                          <a:latin typeface="Calibri Light"/>
                          <a:cs typeface="Calibri Light"/>
                        </a:rPr>
                        <a:t> </a:t>
                      </a:r>
                      <a:r>
                        <a:rPr sz="600" b="0" spc="5">
                          <a:latin typeface="Calibri Light"/>
                          <a:cs typeface="Calibri Light"/>
                        </a:rPr>
                        <a:t>Data</a:t>
                      </a:r>
                      <a:endParaRPr sz="600">
                        <a:latin typeface="Calibri Light"/>
                        <a:cs typeface="Calibri Light"/>
                      </a:endParaRPr>
                    </a:p>
                    <a:p>
                      <a:pPr marL="12700" marR="47625">
                        <a:lnSpc>
                          <a:spcPct val="117800"/>
                        </a:lnSpc>
                      </a:pPr>
                      <a:r>
                        <a:rPr sz="600" b="0" spc="5">
                          <a:latin typeface="Calibri Light"/>
                          <a:cs typeface="Calibri Light"/>
                        </a:rPr>
                        <a:t>Summit K-12 </a:t>
                      </a:r>
                      <a:r>
                        <a:rPr sz="600" b="0">
                          <a:latin typeface="Calibri Light"/>
                          <a:cs typeface="Calibri Light"/>
                        </a:rPr>
                        <a:t>Reports  Classroom Listening  </a:t>
                      </a:r>
                      <a:r>
                        <a:rPr sz="600" b="0" spc="5">
                          <a:latin typeface="Calibri Light"/>
                          <a:cs typeface="Calibri Light"/>
                        </a:rPr>
                        <a:t>Activites</a:t>
                      </a:r>
                      <a:endParaRPr sz="600">
                        <a:latin typeface="Calibri Light"/>
                        <a:cs typeface="Calibri Light"/>
                      </a:endParaRPr>
                    </a:p>
                    <a:p>
                      <a:pPr marL="12700">
                        <a:lnSpc>
                          <a:spcPct val="100000"/>
                        </a:lnSpc>
                        <a:spcBef>
                          <a:spcPts val="95"/>
                        </a:spcBef>
                      </a:pPr>
                      <a:r>
                        <a:rPr sz="600" b="0" spc="5">
                          <a:latin typeface="Calibri Light"/>
                          <a:cs typeface="Calibri Light"/>
                        </a:rPr>
                        <a:t>CIF</a:t>
                      </a:r>
                      <a:r>
                        <a:rPr sz="600" b="0">
                          <a:latin typeface="Calibri Light"/>
                          <a:cs typeface="Calibri Light"/>
                        </a:rPr>
                        <a:t> </a:t>
                      </a:r>
                      <a:r>
                        <a:rPr sz="600" b="0" spc="5">
                          <a:latin typeface="Calibri Light"/>
                          <a:cs typeface="Calibri Light"/>
                        </a:rPr>
                        <a:t>Protocols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*Comprehensive </a:t>
                      </a:r>
                      <a:r>
                        <a:rPr sz="600" b="0" spc="5">
                          <a:latin typeface="Calibri Light"/>
                          <a:cs typeface="Calibri Light"/>
                        </a:rPr>
                        <a:t>Needs Assessment</a:t>
                      </a:r>
                      <a:r>
                        <a:rPr sz="600" b="0">
                          <a:latin typeface="Calibri Light"/>
                          <a:cs typeface="Calibri Light"/>
                        </a:rPr>
                        <a:t> </a:t>
                      </a:r>
                      <a:r>
                        <a:rPr sz="600" b="0" spc="5">
                          <a:latin typeface="Calibri Light"/>
                          <a:cs typeface="Calibri Light"/>
                        </a:rPr>
                        <a:t>(A,B,C)</a:t>
                      </a:r>
                      <a:endParaRPr sz="600">
                        <a:latin typeface="Calibri Light"/>
                        <a:cs typeface="Calibri Light"/>
                      </a:endParaRPr>
                    </a:p>
                    <a:p>
                      <a:pPr marL="12700">
                        <a:lnSpc>
                          <a:spcPct val="100000"/>
                        </a:lnSpc>
                        <a:spcBef>
                          <a:spcPts val="95"/>
                        </a:spcBef>
                      </a:pPr>
                      <a:r>
                        <a:rPr sz="600" b="0">
                          <a:latin typeface="Calibri Light"/>
                          <a:cs typeface="Calibri Light"/>
                        </a:rPr>
                        <a:t>*Reform stratagies</a:t>
                      </a:r>
                      <a:r>
                        <a:rPr sz="600" b="0" spc="5">
                          <a:latin typeface="Calibri Light"/>
                          <a:cs typeface="Calibri Light"/>
                        </a:rPr>
                        <a:t> (A,B,C)</a:t>
                      </a:r>
                      <a:endParaRPr sz="600">
                        <a:latin typeface="Calibri Light"/>
                        <a:cs typeface="Calibri Light"/>
                      </a:endParaRPr>
                    </a:p>
                    <a:p>
                      <a:pPr marL="12700" marR="177165">
                        <a:lnSpc>
                          <a:spcPct val="117800"/>
                        </a:lnSpc>
                      </a:pPr>
                      <a:r>
                        <a:rPr sz="600" b="0" spc="5">
                          <a:latin typeface="Calibri Light"/>
                          <a:cs typeface="Calibri Light"/>
                        </a:rPr>
                        <a:t>*Teacher Decison-Making </a:t>
                      </a:r>
                      <a:r>
                        <a:rPr sz="600" b="0">
                          <a:latin typeface="Calibri Light"/>
                          <a:cs typeface="Calibri Light"/>
                        </a:rPr>
                        <a:t>Regarding  </a:t>
                      </a:r>
                      <a:r>
                        <a:rPr sz="600" b="0" spc="5">
                          <a:latin typeface="Calibri Light"/>
                          <a:cs typeface="Calibri Light"/>
                        </a:rPr>
                        <a:t>Assessments</a:t>
                      </a:r>
                      <a:r>
                        <a:rPr sz="600" b="0">
                          <a:latin typeface="Calibri Light"/>
                          <a:cs typeface="Calibri Light"/>
                        </a:rPr>
                        <a:t> </a:t>
                      </a:r>
                      <a:r>
                        <a:rPr sz="600" b="0" spc="5">
                          <a:latin typeface="Calibri Light"/>
                          <a:cs typeface="Calibri Light"/>
                        </a:rPr>
                        <a:t>(A,B,C)</a:t>
                      </a:r>
                      <a:endParaRPr sz="600">
                        <a:latin typeface="Calibri Light"/>
                        <a:cs typeface="Calibri Light"/>
                      </a:endParaRPr>
                    </a:p>
                    <a:p>
                      <a:pPr marL="12700" marR="109220">
                        <a:lnSpc>
                          <a:spcPct val="117800"/>
                        </a:lnSpc>
                      </a:pPr>
                      <a:r>
                        <a:rPr sz="600" b="0" spc="5">
                          <a:latin typeface="Calibri Light"/>
                          <a:cs typeface="Calibri Light"/>
                        </a:rPr>
                        <a:t>*Effective and Timely Assistance to  Students </a:t>
                      </a:r>
                      <a:r>
                        <a:rPr sz="600" b="0">
                          <a:latin typeface="Calibri Light"/>
                          <a:cs typeface="Calibri Light"/>
                        </a:rPr>
                        <a:t>Experiencing </a:t>
                      </a:r>
                      <a:r>
                        <a:rPr sz="600" b="0" spc="5">
                          <a:latin typeface="Calibri Light"/>
                          <a:cs typeface="Calibri Light"/>
                        </a:rPr>
                        <a:t>Difficulty</a:t>
                      </a:r>
                      <a:r>
                        <a:rPr sz="600" b="0" spc="-10">
                          <a:latin typeface="Calibri Light"/>
                          <a:cs typeface="Calibri Light"/>
                        </a:rPr>
                        <a:t> </a:t>
                      </a:r>
                      <a:r>
                        <a:rPr sz="600" b="0" spc="5">
                          <a:latin typeface="Calibri Light"/>
                          <a:cs typeface="Calibri Light"/>
                        </a:rPr>
                        <a:t>(A,B,C)</a:t>
                      </a:r>
                      <a:endParaRPr sz="600">
                        <a:latin typeface="Calibri Light"/>
                        <a:cs typeface="Calibri Light"/>
                      </a:endParaRPr>
                    </a:p>
                    <a:p>
                      <a:pPr marL="12700" marR="39370">
                        <a:lnSpc>
                          <a:spcPct val="117800"/>
                        </a:lnSpc>
                      </a:pPr>
                      <a:r>
                        <a:rPr sz="600" b="0">
                          <a:latin typeface="Calibri Light"/>
                          <a:cs typeface="Calibri Light"/>
                        </a:rPr>
                        <a:t>*Coordination </a:t>
                      </a:r>
                      <a:r>
                        <a:rPr sz="600" b="0" spc="5">
                          <a:latin typeface="Calibri Light"/>
                          <a:cs typeface="Calibri Light"/>
                        </a:rPr>
                        <a:t>and </a:t>
                      </a:r>
                      <a:r>
                        <a:rPr sz="600" b="0">
                          <a:latin typeface="Calibri Light"/>
                          <a:cs typeface="Calibri Light"/>
                        </a:rPr>
                        <a:t>Intergration of Federal,  </a:t>
                      </a:r>
                      <a:r>
                        <a:rPr sz="600" b="0" spc="5">
                          <a:latin typeface="Calibri Light"/>
                          <a:cs typeface="Calibri Light"/>
                        </a:rPr>
                        <a:t>State, and Local </a:t>
                      </a:r>
                      <a:r>
                        <a:rPr sz="600" b="0">
                          <a:latin typeface="Calibri Light"/>
                          <a:cs typeface="Calibri Light"/>
                        </a:rPr>
                        <a:t>Services, Programs, </a:t>
                      </a:r>
                      <a:r>
                        <a:rPr sz="600" b="0" spc="5">
                          <a:latin typeface="Calibri Light"/>
                          <a:cs typeface="Calibri Light"/>
                        </a:rPr>
                        <a:t>and  Funds (A) Title I,II,II State  Compensatory Fund State</a:t>
                      </a:r>
                      <a:r>
                        <a:rPr sz="600" b="0" spc="-25">
                          <a:latin typeface="Calibri Light"/>
                          <a:cs typeface="Calibri Light"/>
                        </a:rPr>
                        <a:t> </a:t>
                      </a:r>
                      <a:r>
                        <a:rPr sz="600" b="0">
                          <a:latin typeface="Calibri Light"/>
                          <a:cs typeface="Calibri Light"/>
                        </a:rPr>
                        <a:t>Bilingual</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171504">
                <a:tc>
                  <a:txBody>
                    <a:bodyPr/>
                    <a:lstStyle/>
                    <a:p>
                      <a:pPr marR="306705" algn="r">
                        <a:lnSpc>
                          <a:spcPct val="100000"/>
                        </a:lnSpc>
                        <a:spcBef>
                          <a:spcPts val="215"/>
                        </a:spcBef>
                      </a:pPr>
                      <a:r>
                        <a:rPr sz="600" b="0" spc="15">
                          <a:solidFill>
                            <a:srgbClr val="FFFFFF"/>
                          </a:solidFill>
                          <a:latin typeface="Calibri Light"/>
                          <a:cs typeface="Calibri Light"/>
                        </a:rPr>
                        <a:t>Action</a:t>
                      </a:r>
                      <a:r>
                        <a:rPr sz="600" b="0" spc="-40">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35336"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5"/>
                  </a:ext>
                </a:extLst>
              </a:tr>
              <a:tr h="107636">
                <a:tc gridSpan="8">
                  <a:txBody>
                    <a:bodyPr/>
                    <a:lstStyle/>
                    <a:p>
                      <a:pPr marL="12700">
                        <a:lnSpc>
                          <a:spcPts val="500"/>
                        </a:lnSpc>
                        <a:spcBef>
                          <a:spcPts val="35"/>
                        </a:spcBef>
                      </a:pPr>
                      <a:r>
                        <a:rPr sz="600" b="0" spc="5">
                          <a:latin typeface="Calibri Light"/>
                          <a:cs typeface="Calibri Light"/>
                        </a:rPr>
                        <a:t>1. </a:t>
                      </a:r>
                      <a:r>
                        <a:rPr sz="600" b="0">
                          <a:latin typeface="Calibri Light"/>
                          <a:cs typeface="Calibri Light"/>
                        </a:rPr>
                        <a:t>Provide professional </a:t>
                      </a:r>
                      <a:r>
                        <a:rPr sz="600" b="0" spc="5">
                          <a:latin typeface="Calibri Light"/>
                          <a:cs typeface="Calibri Light"/>
                        </a:rPr>
                        <a:t>development for </a:t>
                      </a:r>
                      <a:r>
                        <a:rPr sz="600" b="0">
                          <a:latin typeface="Calibri Light"/>
                          <a:cs typeface="Calibri Light"/>
                        </a:rPr>
                        <a:t>all teachers </a:t>
                      </a:r>
                      <a:r>
                        <a:rPr sz="600" b="0" spc="5">
                          <a:latin typeface="Calibri Light"/>
                          <a:cs typeface="Calibri Light"/>
                        </a:rPr>
                        <a:t>on effective TELPAS </a:t>
                      </a:r>
                      <a:r>
                        <a:rPr sz="600" b="0">
                          <a:latin typeface="Calibri Light"/>
                          <a:cs typeface="Calibri Light"/>
                        </a:rPr>
                        <a:t>listening </a:t>
                      </a:r>
                      <a:r>
                        <a:rPr sz="600" b="0" spc="5">
                          <a:latin typeface="Calibri Light"/>
                          <a:cs typeface="Calibri Light"/>
                        </a:rPr>
                        <a:t>activities </a:t>
                      </a:r>
                      <a:r>
                        <a:rPr sz="600" b="0">
                          <a:latin typeface="Calibri Light"/>
                          <a:cs typeface="Calibri Light"/>
                        </a:rPr>
                        <a:t>that </a:t>
                      </a:r>
                      <a:r>
                        <a:rPr sz="600" b="0" spc="5">
                          <a:latin typeface="Calibri Light"/>
                          <a:cs typeface="Calibri Light"/>
                        </a:rPr>
                        <a:t>can be implemented </a:t>
                      </a:r>
                      <a:r>
                        <a:rPr sz="600" b="0">
                          <a:latin typeface="Calibri Light"/>
                          <a:cs typeface="Calibri Light"/>
                        </a:rPr>
                        <a:t>across all</a:t>
                      </a:r>
                      <a:r>
                        <a:rPr sz="600" b="0" spc="35">
                          <a:latin typeface="Calibri Light"/>
                          <a:cs typeface="Calibri Light"/>
                        </a:rPr>
                        <a:t> </a:t>
                      </a:r>
                      <a:r>
                        <a:rPr sz="600" b="0" spc="5">
                          <a:latin typeface="Calibri Light"/>
                          <a:cs typeface="Calibri Light"/>
                        </a:rPr>
                        <a:t>subjects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07645">
                <a:tc gridSpan="8">
                  <a:txBody>
                    <a:bodyPr/>
                    <a:lstStyle/>
                    <a:p>
                      <a:pPr marL="12700">
                        <a:lnSpc>
                          <a:spcPts val="500"/>
                        </a:lnSpc>
                        <a:spcBef>
                          <a:spcPts val="35"/>
                        </a:spcBef>
                      </a:pPr>
                      <a:r>
                        <a:rPr sz="600" b="0" spc="5">
                          <a:latin typeface="Calibri Light"/>
                          <a:cs typeface="Calibri Light"/>
                        </a:rPr>
                        <a:t>2. </a:t>
                      </a:r>
                      <a:r>
                        <a:rPr sz="600" b="0">
                          <a:latin typeface="Calibri Light"/>
                          <a:cs typeface="Calibri Light"/>
                        </a:rPr>
                        <a:t>Provide students </a:t>
                      </a:r>
                      <a:r>
                        <a:rPr sz="600" b="0" spc="5">
                          <a:latin typeface="Calibri Light"/>
                          <a:cs typeface="Calibri Light"/>
                        </a:rPr>
                        <a:t>with lab time to practice </a:t>
                      </a:r>
                      <a:r>
                        <a:rPr sz="600" b="0">
                          <a:latin typeface="Calibri Light"/>
                          <a:cs typeface="Calibri Light"/>
                        </a:rPr>
                        <a:t>Listening </a:t>
                      </a:r>
                      <a:r>
                        <a:rPr sz="600" b="0" spc="5">
                          <a:latin typeface="Calibri Light"/>
                          <a:cs typeface="Calibri Light"/>
                        </a:rPr>
                        <a:t>activities </a:t>
                      </a:r>
                      <a:r>
                        <a:rPr sz="600" b="0">
                          <a:latin typeface="Calibri Light"/>
                          <a:cs typeface="Calibri Light"/>
                        </a:rPr>
                        <a:t>using </a:t>
                      </a:r>
                      <a:r>
                        <a:rPr sz="600" b="0" spc="5">
                          <a:latin typeface="Calibri Light"/>
                          <a:cs typeface="Calibri Light"/>
                        </a:rPr>
                        <a:t>Summit K-12 </a:t>
                      </a:r>
                      <a:r>
                        <a:rPr sz="600" b="0">
                          <a:latin typeface="Calibri Light"/>
                          <a:cs typeface="Calibri Light"/>
                        </a:rPr>
                        <a:t>program </a:t>
                      </a:r>
                      <a:r>
                        <a:rPr sz="600" b="0" spc="5">
                          <a:latin typeface="Calibri Light"/>
                          <a:cs typeface="Calibri Light"/>
                        </a:rPr>
                        <a:t>twice a week </a:t>
                      </a:r>
                      <a:r>
                        <a:rPr sz="600" b="0">
                          <a:latin typeface="Calibri Light"/>
                          <a:cs typeface="Calibri Light"/>
                        </a:rPr>
                        <a:t>during spanish</a:t>
                      </a:r>
                      <a:r>
                        <a:rPr sz="600" b="0" spc="-10">
                          <a:latin typeface="Calibri Light"/>
                          <a:cs typeface="Calibri Light"/>
                        </a:rPr>
                        <a:t> </a:t>
                      </a:r>
                      <a:r>
                        <a:rPr sz="600" b="0">
                          <a:latin typeface="Calibri Light"/>
                          <a:cs typeface="Calibri Light"/>
                        </a:rPr>
                        <a:t>classess.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07655">
                <a:tc gridSpan="8">
                  <a:txBody>
                    <a:bodyPr/>
                    <a:lstStyle/>
                    <a:p>
                      <a:pPr marL="12700">
                        <a:lnSpc>
                          <a:spcPts val="500"/>
                        </a:lnSpc>
                        <a:spcBef>
                          <a:spcPts val="35"/>
                        </a:spcBef>
                      </a:pPr>
                      <a:r>
                        <a:rPr sz="600" b="0" spc="5">
                          <a:latin typeface="Calibri Light"/>
                          <a:cs typeface="Calibri Light"/>
                        </a:rPr>
                        <a:t>3. </a:t>
                      </a:r>
                      <a:r>
                        <a:rPr sz="600" b="0">
                          <a:latin typeface="Calibri Light"/>
                          <a:cs typeface="Calibri Light"/>
                        </a:rPr>
                        <a:t>Incorportate </a:t>
                      </a:r>
                      <a:r>
                        <a:rPr sz="600" b="0" spc="5">
                          <a:latin typeface="Calibri Light"/>
                          <a:cs typeface="Calibri Light"/>
                        </a:rPr>
                        <a:t>CIF </a:t>
                      </a:r>
                      <a:r>
                        <a:rPr sz="600" b="0">
                          <a:latin typeface="Calibri Light"/>
                          <a:cs typeface="Calibri Light"/>
                        </a:rPr>
                        <a:t>protocols, </a:t>
                      </a:r>
                      <a:r>
                        <a:rPr sz="600" b="0" spc="5">
                          <a:latin typeface="Calibri Light"/>
                          <a:cs typeface="Calibri Light"/>
                        </a:rPr>
                        <a:t>such as cold calling, to </a:t>
                      </a:r>
                      <a:r>
                        <a:rPr sz="600" b="0">
                          <a:latin typeface="Calibri Light"/>
                          <a:cs typeface="Calibri Light"/>
                        </a:rPr>
                        <a:t>give students </a:t>
                      </a:r>
                      <a:r>
                        <a:rPr sz="600" b="0" spc="5">
                          <a:latin typeface="Calibri Light"/>
                          <a:cs typeface="Calibri Light"/>
                        </a:rPr>
                        <a:t>the </a:t>
                      </a:r>
                      <a:r>
                        <a:rPr sz="600" b="0">
                          <a:latin typeface="Calibri Light"/>
                          <a:cs typeface="Calibri Light"/>
                        </a:rPr>
                        <a:t>opportunity </a:t>
                      </a:r>
                      <a:r>
                        <a:rPr sz="600" b="0" spc="5">
                          <a:latin typeface="Calibri Light"/>
                          <a:cs typeface="Calibri Light"/>
                        </a:rPr>
                        <a:t>to discuss in </a:t>
                      </a:r>
                      <a:r>
                        <a:rPr sz="600" b="0">
                          <a:latin typeface="Calibri Light"/>
                          <a:cs typeface="Calibri Light"/>
                        </a:rPr>
                        <a:t>class.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70606">
                <a:tc gridSpan="8">
                  <a:txBody>
                    <a:bodyPr/>
                    <a:lstStyle/>
                    <a:p>
                      <a:pPr>
                        <a:lnSpc>
                          <a:spcPct val="100000"/>
                        </a:lnSpc>
                      </a:pPr>
                      <a:endParaRPr sz="5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414254">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2</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R="57785" algn="r">
                        <a:lnSpc>
                          <a:spcPct val="100000"/>
                        </a:lnSpc>
                        <a:spcBef>
                          <a:spcPts val="5"/>
                        </a:spcBef>
                      </a:pPr>
                      <a:r>
                        <a:rPr sz="600" b="0" spc="10">
                          <a:solidFill>
                            <a:srgbClr val="FFFFFF"/>
                          </a:solidFill>
                          <a:latin typeface="Calibri Light"/>
                          <a:cs typeface="Calibri Light"/>
                        </a:rPr>
                        <a:t>Persons</a:t>
                      </a:r>
                      <a:r>
                        <a:rPr sz="600" b="0" spc="-30">
                          <a:solidFill>
                            <a:srgbClr val="FFFFFF"/>
                          </a:solidFill>
                          <a:latin typeface="Calibri Light"/>
                          <a:cs typeface="Calibri Light"/>
                        </a:rPr>
                        <a:t> </a:t>
                      </a:r>
                      <a:r>
                        <a:rPr sz="600" b="0" spc="15">
                          <a:solidFill>
                            <a:srgbClr val="FFFFFF"/>
                          </a:solidFill>
                          <a:latin typeface="Calibri Light"/>
                          <a:cs typeface="Calibri Light"/>
                        </a:rPr>
                        <a:t>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0"/>
                  </a:ext>
                </a:extLst>
              </a:tr>
              <a:tr h="1426799">
                <a:tc>
                  <a:txBody>
                    <a:bodyPr/>
                    <a:lstStyle/>
                    <a:p>
                      <a:pPr marL="12700">
                        <a:lnSpc>
                          <a:spcPct val="100000"/>
                        </a:lnSpc>
                        <a:spcBef>
                          <a:spcPts val="35"/>
                        </a:spcBef>
                      </a:pPr>
                      <a:r>
                        <a:rPr sz="600" b="0">
                          <a:latin typeface="Calibri Light"/>
                          <a:cs typeface="Calibri Light"/>
                        </a:rPr>
                        <a:t>Develop, </a:t>
                      </a:r>
                      <a:r>
                        <a:rPr sz="600" b="0" spc="5">
                          <a:latin typeface="Calibri Light"/>
                          <a:cs typeface="Calibri Light"/>
                        </a:rPr>
                        <a:t>implement, and monitor</a:t>
                      </a:r>
                      <a:r>
                        <a:rPr sz="600" b="0" spc="-5">
                          <a:latin typeface="Calibri Light"/>
                          <a:cs typeface="Calibri Light"/>
                        </a:rPr>
                        <a:t> </a:t>
                      </a:r>
                      <a:r>
                        <a:rPr sz="600" b="0" spc="5">
                          <a:latin typeface="Calibri Light"/>
                          <a:cs typeface="Calibri Light"/>
                        </a:rPr>
                        <a:t>a</a:t>
                      </a:r>
                      <a:endParaRPr sz="600">
                        <a:latin typeface="Calibri Light"/>
                        <a:cs typeface="Calibri Light"/>
                      </a:endParaRPr>
                    </a:p>
                    <a:p>
                      <a:pPr marL="12700" marR="60960">
                        <a:lnSpc>
                          <a:spcPct val="117800"/>
                        </a:lnSpc>
                      </a:pPr>
                      <a:r>
                        <a:rPr sz="600" b="0" spc="5">
                          <a:latin typeface="Calibri Light"/>
                          <a:cs typeface="Calibri Light"/>
                        </a:rPr>
                        <a:t>plan so </a:t>
                      </a:r>
                      <a:r>
                        <a:rPr sz="600" b="0">
                          <a:latin typeface="Calibri Light"/>
                          <a:cs typeface="Calibri Light"/>
                        </a:rPr>
                        <a:t>all identified </a:t>
                      </a:r>
                      <a:r>
                        <a:rPr sz="600" b="0" spc="5">
                          <a:latin typeface="Calibri Light"/>
                          <a:cs typeface="Calibri Light"/>
                        </a:rPr>
                        <a:t>E</a:t>
                      </a:r>
                      <a:r>
                        <a:rPr lang="en-US" sz="600" b="0" spc="5">
                          <a:latin typeface="Calibri Light"/>
                          <a:cs typeface="Calibri Light"/>
                        </a:rPr>
                        <a:t>B</a:t>
                      </a:r>
                      <a:r>
                        <a:rPr sz="600" b="0" spc="5">
                          <a:latin typeface="Calibri Light"/>
                          <a:cs typeface="Calibri Light"/>
                        </a:rPr>
                        <a:t> </a:t>
                      </a:r>
                      <a:r>
                        <a:rPr sz="600" b="0">
                          <a:latin typeface="Calibri Light"/>
                          <a:cs typeface="Calibri Light"/>
                        </a:rPr>
                        <a:t>students </a:t>
                      </a:r>
                      <a:r>
                        <a:rPr sz="600" b="0" spc="5">
                          <a:latin typeface="Calibri Light"/>
                          <a:cs typeface="Calibri Light"/>
                        </a:rPr>
                        <a:t>can  practice TELPAS </a:t>
                      </a:r>
                      <a:r>
                        <a:rPr sz="600" b="0">
                          <a:latin typeface="Calibri Light"/>
                          <a:cs typeface="Calibri Light"/>
                        </a:rPr>
                        <a:t>Speaking activities  throughout their</a:t>
                      </a:r>
                      <a:r>
                        <a:rPr sz="600" b="0" spc="5">
                          <a:latin typeface="Calibri Light"/>
                          <a:cs typeface="Calibri Light"/>
                        </a:rPr>
                        <a:t> </a:t>
                      </a:r>
                      <a:r>
                        <a:rPr sz="600" b="0">
                          <a:latin typeface="Calibri Light"/>
                          <a:cs typeface="Calibri Light"/>
                        </a:rPr>
                        <a:t>classroom.</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Principal</a:t>
                      </a:r>
                      <a:endParaRPr sz="600">
                        <a:latin typeface="Calibri Light"/>
                        <a:cs typeface="Calibri Light"/>
                      </a:endParaRPr>
                    </a:p>
                    <a:p>
                      <a:pPr marL="12700" marR="301625">
                        <a:lnSpc>
                          <a:spcPct val="117800"/>
                        </a:lnSpc>
                      </a:pPr>
                      <a:r>
                        <a:rPr sz="600" b="0" spc="5">
                          <a:latin typeface="Calibri Light"/>
                          <a:cs typeface="Calibri Light"/>
                        </a:rPr>
                        <a:t>Dean </a:t>
                      </a:r>
                      <a:r>
                        <a:rPr sz="600" b="0">
                          <a:latin typeface="Calibri Light"/>
                          <a:cs typeface="Calibri Light"/>
                        </a:rPr>
                        <a:t>of</a:t>
                      </a:r>
                      <a:r>
                        <a:rPr sz="600" b="0" spc="-60">
                          <a:latin typeface="Calibri Light"/>
                          <a:cs typeface="Calibri Light"/>
                        </a:rPr>
                        <a:t> </a:t>
                      </a:r>
                      <a:r>
                        <a:rPr sz="600" b="0" spc="5">
                          <a:latin typeface="Calibri Light"/>
                          <a:cs typeface="Calibri Light"/>
                        </a:rPr>
                        <a:t>Instruction  </a:t>
                      </a:r>
                      <a:r>
                        <a:rPr sz="600" b="0">
                          <a:latin typeface="Calibri Light"/>
                          <a:cs typeface="Calibri Light"/>
                        </a:rPr>
                        <a:t>Asst.</a:t>
                      </a:r>
                      <a:r>
                        <a:rPr sz="600" b="0" spc="5">
                          <a:latin typeface="Calibri Light"/>
                          <a:cs typeface="Calibri Light"/>
                        </a:rPr>
                        <a:t> </a:t>
                      </a:r>
                      <a:r>
                        <a:rPr sz="600" b="0">
                          <a:latin typeface="Calibri Light"/>
                          <a:cs typeface="Calibri Light"/>
                        </a:rPr>
                        <a:t>Principals</a:t>
                      </a:r>
                      <a:endParaRPr sz="600">
                        <a:latin typeface="Calibri Light"/>
                        <a:cs typeface="Calibri Light"/>
                      </a:endParaRPr>
                    </a:p>
                    <a:p>
                      <a:pPr marL="12700">
                        <a:lnSpc>
                          <a:spcPct val="100000"/>
                        </a:lnSpc>
                        <a:spcBef>
                          <a:spcPts val="95"/>
                        </a:spcBef>
                      </a:pPr>
                      <a:r>
                        <a:rPr lang="en-US" sz="600" b="0">
                          <a:latin typeface="Calibri Light"/>
                          <a:cs typeface="Calibri Light"/>
                        </a:rPr>
                        <a:t>Life Coach</a:t>
                      </a:r>
                      <a:endParaRPr sz="600">
                        <a:latin typeface="Calibri Light"/>
                        <a:cs typeface="Calibri Light"/>
                      </a:endParaRPr>
                    </a:p>
                    <a:p>
                      <a:pPr marL="12700" marR="9525">
                        <a:lnSpc>
                          <a:spcPct val="117800"/>
                        </a:lnSpc>
                      </a:pPr>
                      <a:r>
                        <a:rPr sz="600" b="0" spc="5">
                          <a:latin typeface="Calibri Light"/>
                          <a:cs typeface="Calibri Light"/>
                        </a:rPr>
                        <a:t>Department </a:t>
                      </a:r>
                      <a:r>
                        <a:rPr sz="600" b="0">
                          <a:latin typeface="Calibri Light"/>
                          <a:cs typeface="Calibri Light"/>
                        </a:rPr>
                        <a:t>GL Chairs </a:t>
                      </a:r>
                      <a:r>
                        <a:rPr sz="600" b="0" spc="5">
                          <a:latin typeface="Calibri Light"/>
                          <a:cs typeface="Calibri Light"/>
                        </a:rPr>
                        <a:t>Teachers  Spanish</a:t>
                      </a:r>
                      <a:r>
                        <a:rPr sz="600" b="0" spc="-5">
                          <a:latin typeface="Calibri Light"/>
                          <a:cs typeface="Calibri Light"/>
                        </a:rPr>
                        <a:t> </a:t>
                      </a:r>
                      <a:r>
                        <a:rPr sz="600" b="0" spc="5">
                          <a:latin typeface="Calibri Light"/>
                          <a:cs typeface="Calibri Light"/>
                        </a:rPr>
                        <a:t>Teachers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gn="just">
                        <a:lnSpc>
                          <a:spcPct val="100000"/>
                        </a:lnSpc>
                        <a:spcBef>
                          <a:spcPts val="35"/>
                        </a:spcBef>
                      </a:pPr>
                      <a:r>
                        <a:rPr sz="600" b="0" spc="5">
                          <a:latin typeface="Calibri Light"/>
                          <a:cs typeface="Calibri Light"/>
                        </a:rPr>
                        <a:t>Summit</a:t>
                      </a:r>
                      <a:r>
                        <a:rPr sz="600" b="0" spc="-65">
                          <a:latin typeface="Calibri Light"/>
                          <a:cs typeface="Calibri Light"/>
                        </a:rPr>
                        <a:t> </a:t>
                      </a:r>
                      <a:r>
                        <a:rPr sz="600" b="0" spc="5">
                          <a:latin typeface="Calibri Light"/>
                          <a:cs typeface="Calibri Light"/>
                        </a:rPr>
                        <a:t>K-12</a:t>
                      </a:r>
                      <a:endParaRPr sz="600">
                        <a:latin typeface="Calibri Light"/>
                        <a:cs typeface="Calibri Light"/>
                      </a:endParaRPr>
                    </a:p>
                    <a:p>
                      <a:pPr marL="12700" marR="349250">
                        <a:lnSpc>
                          <a:spcPct val="117800"/>
                        </a:lnSpc>
                      </a:pPr>
                      <a:r>
                        <a:rPr sz="600" b="0" spc="5">
                          <a:latin typeface="Calibri Light"/>
                          <a:cs typeface="Calibri Light"/>
                        </a:rPr>
                        <a:t>TELPAS Data</a:t>
                      </a:r>
                      <a:endParaRPr lang="en-US" sz="600" b="0" spc="5">
                        <a:latin typeface="Calibri Light"/>
                        <a:cs typeface="Calibri Light"/>
                      </a:endParaRPr>
                    </a:p>
                    <a:p>
                      <a:pPr marL="12700" marR="349250">
                        <a:lnSpc>
                          <a:spcPct val="117800"/>
                        </a:lnSpc>
                      </a:pPr>
                      <a:r>
                        <a:rPr sz="600" b="0" spc="5" err="1">
                          <a:latin typeface="Calibri Light"/>
                          <a:cs typeface="Calibri Light"/>
                        </a:rPr>
                        <a:t>IStation</a:t>
                      </a:r>
                      <a:r>
                        <a:rPr sz="600" b="0" spc="-40">
                          <a:latin typeface="Calibri Light"/>
                          <a:cs typeface="Calibri Light"/>
                        </a:rPr>
                        <a:t> </a:t>
                      </a:r>
                      <a:r>
                        <a:rPr sz="600" b="0">
                          <a:latin typeface="Calibri Light"/>
                          <a:cs typeface="Calibri Light"/>
                        </a:rPr>
                        <a:t>Reading  </a:t>
                      </a:r>
                      <a:endParaRPr lang="en-US" sz="600" b="0">
                        <a:latin typeface="Calibri Light"/>
                        <a:cs typeface="Calibri Light"/>
                      </a:endParaRPr>
                    </a:p>
                    <a:p>
                      <a:pPr marL="12700" marR="349250">
                        <a:lnSpc>
                          <a:spcPct val="117800"/>
                        </a:lnSpc>
                      </a:pPr>
                      <a:r>
                        <a:rPr sz="600" b="0" spc="5">
                          <a:latin typeface="Calibri Light"/>
                          <a:cs typeface="Calibri Light"/>
                        </a:rPr>
                        <a:t>Imagine</a:t>
                      </a:r>
                      <a:r>
                        <a:rPr sz="600" b="0" spc="-15">
                          <a:latin typeface="Calibri Light"/>
                          <a:cs typeface="Calibri Light"/>
                        </a:rPr>
                        <a:t> </a:t>
                      </a:r>
                      <a:r>
                        <a:rPr sz="600" b="0" spc="5">
                          <a:latin typeface="Calibri Light"/>
                          <a:cs typeface="Calibri Light"/>
                        </a:rPr>
                        <a:t>Math</a:t>
                      </a:r>
                      <a:endParaRPr lang="en-US" sz="600" b="0" spc="5">
                        <a:latin typeface="Calibri Light"/>
                        <a:cs typeface="Calibri Light"/>
                      </a:endParaRPr>
                    </a:p>
                    <a:p>
                      <a:pPr marL="12700" marR="349250">
                        <a:lnSpc>
                          <a:spcPct val="117800"/>
                        </a:lnSpc>
                      </a:pPr>
                      <a:r>
                        <a:rPr lang="en-US" sz="600" b="0" spc="5">
                          <a:latin typeface="Calibri Light"/>
                          <a:cs typeface="Calibri Light"/>
                        </a:rPr>
                        <a:t>Education Galaxy / Progress Learning</a:t>
                      </a:r>
                      <a:endParaRPr sz="600">
                        <a:latin typeface="Calibri Light"/>
                        <a:cs typeface="Calibri Light"/>
                      </a:endParaRPr>
                    </a:p>
                    <a:p>
                      <a:pPr marL="12700" marR="262255" algn="just">
                        <a:lnSpc>
                          <a:spcPct val="117800"/>
                        </a:lnSpc>
                      </a:pPr>
                      <a:r>
                        <a:rPr sz="600" b="0" spc="5">
                          <a:latin typeface="Calibri Light"/>
                          <a:cs typeface="Calibri Light"/>
                        </a:rPr>
                        <a:t>Test Practice Items  </a:t>
                      </a:r>
                      <a:endParaRPr lang="en-US" sz="600" b="0" spc="5">
                        <a:latin typeface="Calibri Light"/>
                        <a:cs typeface="Calibri Light"/>
                      </a:endParaRPr>
                    </a:p>
                    <a:p>
                      <a:pPr marL="12700" marR="262255" algn="just">
                        <a:lnSpc>
                          <a:spcPct val="117800"/>
                        </a:lnSpc>
                      </a:pPr>
                      <a:r>
                        <a:rPr sz="600" b="0" spc="5">
                          <a:latin typeface="Calibri Light"/>
                          <a:cs typeface="Calibri Light"/>
                        </a:rPr>
                        <a:t>District </a:t>
                      </a:r>
                      <a:r>
                        <a:rPr lang="en-US" sz="600" b="0" spc="5">
                          <a:latin typeface="Calibri Light"/>
                          <a:cs typeface="Calibri Light"/>
                        </a:rPr>
                        <a:t> </a:t>
                      </a:r>
                      <a:r>
                        <a:rPr lang="en-US" sz="600" b="0" spc="5" err="1">
                          <a:latin typeface="Calibri Light"/>
                          <a:cs typeface="Calibri Light"/>
                        </a:rPr>
                        <a:t>Curriiculum</a:t>
                      </a:r>
                      <a:r>
                        <a:rPr lang="en-US" sz="600" b="0" spc="5">
                          <a:latin typeface="Calibri Light"/>
                          <a:cs typeface="Calibri Light"/>
                        </a:rPr>
                        <a:t> </a:t>
                      </a:r>
                      <a:r>
                        <a:rPr sz="600" b="0" spc="5">
                          <a:latin typeface="Calibri Light"/>
                          <a:cs typeface="Calibri Light"/>
                        </a:rPr>
                        <a:t>Scheduled Lab</a:t>
                      </a:r>
                      <a:r>
                        <a:rPr sz="600" b="0" spc="-65">
                          <a:latin typeface="Calibri Light"/>
                          <a:cs typeface="Calibri Light"/>
                        </a:rPr>
                        <a:t> </a:t>
                      </a:r>
                      <a:r>
                        <a:rPr sz="600" b="0" spc="5">
                          <a:latin typeface="Calibri Light"/>
                          <a:cs typeface="Calibri Light"/>
                        </a:rPr>
                        <a:t>Time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600" b="0" spc="5">
                          <a:latin typeface="Calibri Light"/>
                          <a:cs typeface="Calibri Light"/>
                        </a:rPr>
                        <a:t>August 2025</a:t>
                      </a:r>
                      <a:r>
                        <a:rPr lang="en-US" sz="600" b="0" spc="-15">
                          <a:latin typeface="Calibri Light"/>
                          <a:cs typeface="Calibri Light"/>
                        </a:rPr>
                        <a:t> </a:t>
                      </a:r>
                      <a:r>
                        <a:rPr lang="en-US" sz="600" b="0" spc="5">
                          <a:latin typeface="Calibri Light"/>
                          <a:cs typeface="Calibri Light"/>
                        </a:rPr>
                        <a:t>-</a:t>
                      </a:r>
                      <a:endParaRPr lang="en-US" sz="600">
                        <a:latin typeface="Calibri Light"/>
                        <a:cs typeface="Calibri Light"/>
                      </a:endParaRPr>
                    </a:p>
                    <a:p>
                      <a:pPr marL="12700">
                        <a:lnSpc>
                          <a:spcPct val="100000"/>
                        </a:lnSpc>
                        <a:spcBef>
                          <a:spcPts val="95"/>
                        </a:spcBef>
                      </a:pPr>
                      <a:r>
                        <a:rPr lang="en-US" sz="600" b="0" spc="5">
                          <a:latin typeface="Calibri Light"/>
                          <a:cs typeface="Calibri Light"/>
                        </a:rPr>
                        <a:t>August</a:t>
                      </a:r>
                      <a:r>
                        <a:rPr lang="en-US" sz="600" b="0" spc="-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TELPAS Data</a:t>
                      </a:r>
                      <a:r>
                        <a:rPr sz="600" b="0">
                          <a:latin typeface="Calibri Light"/>
                          <a:cs typeface="Calibri Light"/>
                        </a:rPr>
                        <a:t> </a:t>
                      </a:r>
                      <a:r>
                        <a:rPr sz="600" b="0" spc="5">
                          <a:latin typeface="Calibri Light"/>
                          <a:cs typeface="Calibri Light"/>
                        </a:rPr>
                        <a:t>20</a:t>
                      </a:r>
                      <a:r>
                        <a:rPr lang="en-US" sz="600" b="0" spc="5">
                          <a:latin typeface="Calibri Light"/>
                          <a:cs typeface="Calibri Light"/>
                        </a:rPr>
                        <a:t>26 and 2025</a:t>
                      </a:r>
                      <a:endParaRPr sz="600">
                        <a:latin typeface="Calibri Light"/>
                        <a:cs typeface="Calibri Light"/>
                      </a:endParaRPr>
                    </a:p>
                    <a:p>
                      <a:pPr marL="12700" marR="576580">
                        <a:lnSpc>
                          <a:spcPct val="117800"/>
                        </a:lnSpc>
                      </a:pPr>
                      <a:r>
                        <a:rPr sz="600" b="0" spc="5">
                          <a:latin typeface="Calibri Light"/>
                          <a:cs typeface="Calibri Light"/>
                        </a:rPr>
                        <a:t>Weekly </a:t>
                      </a:r>
                      <a:r>
                        <a:rPr sz="600" b="0">
                          <a:latin typeface="Calibri Light"/>
                          <a:cs typeface="Calibri Light"/>
                        </a:rPr>
                        <a:t>Assessment  </a:t>
                      </a:r>
                      <a:r>
                        <a:rPr lang="en-US" sz="600" b="0" spc="5">
                          <a:latin typeface="Calibri Light"/>
                          <a:cs typeface="Calibri Light"/>
                        </a:rPr>
                        <a:t>TTESS</a:t>
                      </a:r>
                      <a:r>
                        <a:rPr sz="600" b="0" spc="-20">
                          <a:latin typeface="Calibri Light"/>
                          <a:cs typeface="Calibri Light"/>
                        </a:rPr>
                        <a:t> </a:t>
                      </a:r>
                      <a:r>
                        <a:rPr sz="600" b="0">
                          <a:latin typeface="Calibri Light"/>
                          <a:cs typeface="Calibri Light"/>
                        </a:rPr>
                        <a:t>Walkthroughs</a:t>
                      </a:r>
                      <a:endParaRPr sz="600">
                        <a:latin typeface="Calibri Light"/>
                        <a:cs typeface="Calibri Light"/>
                      </a:endParaRPr>
                    </a:p>
                    <a:p>
                      <a:pPr marL="12700">
                        <a:lnSpc>
                          <a:spcPct val="100000"/>
                        </a:lnSpc>
                        <a:spcBef>
                          <a:spcPts val="95"/>
                        </a:spcBef>
                      </a:pPr>
                      <a:r>
                        <a:rPr sz="600" b="0" spc="5">
                          <a:latin typeface="Calibri Light"/>
                          <a:cs typeface="Calibri Light"/>
                        </a:rPr>
                        <a:t>Student </a:t>
                      </a:r>
                      <a:r>
                        <a:rPr sz="600" b="0">
                          <a:latin typeface="Calibri Light"/>
                          <a:cs typeface="Calibri Light"/>
                        </a:rPr>
                        <a:t>Work </a:t>
                      </a:r>
                      <a:r>
                        <a:rPr sz="600" b="0" spc="5">
                          <a:latin typeface="Calibri Light"/>
                          <a:cs typeface="Calibri Light"/>
                        </a:rPr>
                        <a:t>Sample/</a:t>
                      </a:r>
                      <a:r>
                        <a:rPr sz="600" b="0" spc="-10">
                          <a:latin typeface="Calibri Light"/>
                          <a:cs typeface="Calibri Light"/>
                        </a:rPr>
                        <a:t> </a:t>
                      </a:r>
                      <a:r>
                        <a:rPr sz="600" b="0" spc="5">
                          <a:latin typeface="Calibri Light"/>
                          <a:cs typeface="Calibri Light"/>
                        </a:rPr>
                        <a:t>Sets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Closing the achivement</a:t>
                      </a:r>
                      <a:r>
                        <a:rPr sz="600" b="0" spc="-45">
                          <a:latin typeface="Calibri Light"/>
                          <a:cs typeface="Calibri Light"/>
                        </a:rPr>
                        <a:t> </a:t>
                      </a:r>
                      <a:r>
                        <a:rPr sz="600" b="0">
                          <a:latin typeface="Calibri Light"/>
                          <a:cs typeface="Calibri Light"/>
                        </a:rPr>
                        <a:t>Gaps</a:t>
                      </a:r>
                      <a:endParaRPr sz="600">
                        <a:latin typeface="Calibri Light"/>
                        <a:cs typeface="Calibri Light"/>
                      </a:endParaRPr>
                    </a:p>
                    <a:p>
                      <a:pPr marL="12700" marR="215265">
                        <a:lnSpc>
                          <a:spcPct val="117800"/>
                        </a:lnSpc>
                      </a:pPr>
                      <a:r>
                        <a:rPr sz="600" b="0" spc="5">
                          <a:latin typeface="Calibri Light"/>
                          <a:cs typeface="Calibri Light"/>
                        </a:rPr>
                        <a:t>Summit K-12  TELPAS Pracitce</a:t>
                      </a:r>
                      <a:r>
                        <a:rPr sz="600" b="0" spc="-55">
                          <a:latin typeface="Calibri Light"/>
                          <a:cs typeface="Calibri Light"/>
                        </a:rPr>
                        <a:t> </a:t>
                      </a:r>
                      <a:r>
                        <a:rPr sz="600" b="0" spc="5">
                          <a:latin typeface="Calibri Light"/>
                          <a:cs typeface="Calibri Light"/>
                        </a:rPr>
                        <a:t>Sets  Domian III  </a:t>
                      </a:r>
                      <a:r>
                        <a:rPr sz="600" b="0">
                          <a:latin typeface="Calibri Light"/>
                          <a:cs typeface="Calibri Light"/>
                        </a:rPr>
                        <a:t>Walkthorughs  Classroom</a:t>
                      </a:r>
                      <a:r>
                        <a:rPr sz="600" b="0" spc="-5">
                          <a:latin typeface="Calibri Light"/>
                          <a:cs typeface="Calibri Light"/>
                        </a:rPr>
                        <a:t> </a:t>
                      </a:r>
                      <a:r>
                        <a:rPr sz="600" b="0">
                          <a:latin typeface="Calibri Light"/>
                          <a:cs typeface="Calibri Light"/>
                        </a:rPr>
                        <a:t>Student</a:t>
                      </a:r>
                      <a:endParaRPr sz="600">
                        <a:latin typeface="Calibri Light"/>
                        <a:cs typeface="Calibri Light"/>
                      </a:endParaRPr>
                    </a:p>
                    <a:p>
                      <a:pPr marL="12700">
                        <a:lnSpc>
                          <a:spcPct val="100000"/>
                        </a:lnSpc>
                        <a:spcBef>
                          <a:spcPts val="95"/>
                        </a:spcBef>
                      </a:pPr>
                      <a:r>
                        <a:rPr sz="600" b="0">
                          <a:latin typeface="Calibri Light"/>
                          <a:cs typeface="Calibri Light"/>
                        </a:rPr>
                        <a:t>engagment/participation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gn="just">
                        <a:lnSpc>
                          <a:spcPct val="100000"/>
                        </a:lnSpc>
                        <a:spcBef>
                          <a:spcPts val="35"/>
                        </a:spcBef>
                      </a:pPr>
                      <a:r>
                        <a:rPr sz="600" b="0" spc="5">
                          <a:latin typeface="Calibri Light"/>
                          <a:cs typeface="Calibri Light"/>
                        </a:rPr>
                        <a:t>Practice Sets Data</a:t>
                      </a:r>
                      <a:r>
                        <a:rPr sz="600" b="0" spc="40">
                          <a:latin typeface="Calibri Light"/>
                          <a:cs typeface="Calibri Light"/>
                        </a:rPr>
                        <a:t> </a:t>
                      </a:r>
                      <a:endParaRPr lang="en-US" sz="600" b="0" spc="40">
                        <a:latin typeface="Calibri Light"/>
                        <a:cs typeface="Calibri Light"/>
                      </a:endParaRPr>
                    </a:p>
                    <a:p>
                      <a:pPr marL="12700" algn="just">
                        <a:lnSpc>
                          <a:spcPct val="100000"/>
                        </a:lnSpc>
                        <a:spcBef>
                          <a:spcPts val="35"/>
                        </a:spcBef>
                      </a:pPr>
                      <a:r>
                        <a:rPr sz="600" b="0" spc="5">
                          <a:latin typeface="Calibri Light"/>
                          <a:cs typeface="Calibri Light"/>
                        </a:rPr>
                        <a:t>K-</a:t>
                      </a:r>
                      <a:r>
                        <a:rPr lang="en-US" sz="600" b="0" spc="5">
                          <a:latin typeface="Calibri Light"/>
                          <a:cs typeface="Calibri Light"/>
                        </a:rPr>
                        <a:t> </a:t>
                      </a:r>
                      <a:r>
                        <a:rPr sz="600" b="0" spc="5">
                          <a:latin typeface="Calibri Light"/>
                          <a:cs typeface="Calibri Light"/>
                        </a:rPr>
                        <a:t>12 Summit </a:t>
                      </a:r>
                      <a:r>
                        <a:rPr sz="600" b="0">
                          <a:latin typeface="Calibri Light"/>
                          <a:cs typeface="Calibri Light"/>
                        </a:rPr>
                        <a:t>Reports  Classroom </a:t>
                      </a:r>
                      <a:endParaRPr lang="en-US" sz="600" b="0">
                        <a:latin typeface="Calibri Light"/>
                        <a:cs typeface="Calibri Light"/>
                      </a:endParaRPr>
                    </a:p>
                    <a:p>
                      <a:pPr marL="12700" algn="just">
                        <a:lnSpc>
                          <a:spcPct val="100000"/>
                        </a:lnSpc>
                        <a:spcBef>
                          <a:spcPts val="35"/>
                        </a:spcBef>
                      </a:pPr>
                      <a:r>
                        <a:rPr sz="600" b="0">
                          <a:latin typeface="Calibri Light"/>
                          <a:cs typeface="Calibri Light"/>
                        </a:rPr>
                        <a:t>Speaking  </a:t>
                      </a:r>
                      <a:r>
                        <a:rPr sz="600" b="0" spc="5">
                          <a:latin typeface="Calibri Light"/>
                          <a:cs typeface="Calibri Light"/>
                        </a:rPr>
                        <a:t>Activites</a:t>
                      </a:r>
                      <a:endParaRPr sz="600">
                        <a:latin typeface="Calibri Light"/>
                        <a:cs typeface="Calibri Light"/>
                      </a:endParaRPr>
                    </a:p>
                    <a:p>
                      <a:pPr marL="12700" algn="just">
                        <a:lnSpc>
                          <a:spcPct val="100000"/>
                        </a:lnSpc>
                        <a:spcBef>
                          <a:spcPts val="95"/>
                        </a:spcBef>
                      </a:pPr>
                      <a:r>
                        <a:rPr sz="600" b="0" spc="5">
                          <a:latin typeface="Calibri Light"/>
                          <a:cs typeface="Calibri Light"/>
                        </a:rPr>
                        <a:t>CIF</a:t>
                      </a:r>
                      <a:r>
                        <a:rPr sz="600" b="0">
                          <a:latin typeface="Calibri Light"/>
                          <a:cs typeface="Calibri Light"/>
                        </a:rPr>
                        <a:t> </a:t>
                      </a:r>
                      <a:r>
                        <a:rPr sz="600" b="0" spc="5">
                          <a:latin typeface="Calibri Light"/>
                          <a:cs typeface="Calibri Light"/>
                        </a:rPr>
                        <a:t>Protocols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*Comprehensive </a:t>
                      </a:r>
                      <a:r>
                        <a:rPr sz="600" b="0" spc="5">
                          <a:latin typeface="Calibri Light"/>
                          <a:cs typeface="Calibri Light"/>
                        </a:rPr>
                        <a:t>Needs Assessment</a:t>
                      </a:r>
                      <a:r>
                        <a:rPr sz="600" b="0">
                          <a:latin typeface="Calibri Light"/>
                          <a:cs typeface="Calibri Light"/>
                        </a:rPr>
                        <a:t> </a:t>
                      </a:r>
                      <a:r>
                        <a:rPr sz="600" b="0" spc="5">
                          <a:latin typeface="Calibri Light"/>
                          <a:cs typeface="Calibri Light"/>
                        </a:rPr>
                        <a:t>(A,B,C)</a:t>
                      </a:r>
                      <a:endParaRPr sz="600">
                        <a:latin typeface="Calibri Light"/>
                        <a:cs typeface="Calibri Light"/>
                      </a:endParaRPr>
                    </a:p>
                    <a:p>
                      <a:pPr marL="12700">
                        <a:lnSpc>
                          <a:spcPct val="100000"/>
                        </a:lnSpc>
                        <a:spcBef>
                          <a:spcPts val="95"/>
                        </a:spcBef>
                      </a:pPr>
                      <a:r>
                        <a:rPr sz="600" b="0">
                          <a:latin typeface="Calibri Light"/>
                          <a:cs typeface="Calibri Light"/>
                        </a:rPr>
                        <a:t>*Reform stratagies</a:t>
                      </a:r>
                      <a:r>
                        <a:rPr sz="600" b="0" spc="5">
                          <a:latin typeface="Calibri Light"/>
                          <a:cs typeface="Calibri Light"/>
                        </a:rPr>
                        <a:t> (A,B,C)</a:t>
                      </a:r>
                      <a:endParaRPr sz="600">
                        <a:latin typeface="Calibri Light"/>
                        <a:cs typeface="Calibri Light"/>
                      </a:endParaRPr>
                    </a:p>
                    <a:p>
                      <a:pPr marL="12700" marR="177165">
                        <a:lnSpc>
                          <a:spcPct val="117800"/>
                        </a:lnSpc>
                      </a:pPr>
                      <a:r>
                        <a:rPr sz="600" b="0" spc="5">
                          <a:latin typeface="Calibri Light"/>
                          <a:cs typeface="Calibri Light"/>
                        </a:rPr>
                        <a:t>*Teacher Decison-Making </a:t>
                      </a:r>
                      <a:r>
                        <a:rPr sz="600" b="0">
                          <a:latin typeface="Calibri Light"/>
                          <a:cs typeface="Calibri Light"/>
                        </a:rPr>
                        <a:t>Regarding  </a:t>
                      </a:r>
                      <a:r>
                        <a:rPr sz="600" b="0" spc="5">
                          <a:latin typeface="Calibri Light"/>
                          <a:cs typeface="Calibri Light"/>
                        </a:rPr>
                        <a:t>Assessments</a:t>
                      </a:r>
                      <a:r>
                        <a:rPr sz="600" b="0">
                          <a:latin typeface="Calibri Light"/>
                          <a:cs typeface="Calibri Light"/>
                        </a:rPr>
                        <a:t> </a:t>
                      </a:r>
                      <a:r>
                        <a:rPr sz="600" b="0" spc="5">
                          <a:latin typeface="Calibri Light"/>
                          <a:cs typeface="Calibri Light"/>
                        </a:rPr>
                        <a:t>(A,B,C)</a:t>
                      </a:r>
                      <a:endParaRPr sz="600">
                        <a:latin typeface="Calibri Light"/>
                        <a:cs typeface="Calibri Light"/>
                      </a:endParaRPr>
                    </a:p>
                    <a:p>
                      <a:pPr marL="12700" marR="109220">
                        <a:lnSpc>
                          <a:spcPct val="117800"/>
                        </a:lnSpc>
                      </a:pPr>
                      <a:r>
                        <a:rPr sz="600" b="0" spc="5">
                          <a:latin typeface="Calibri Light"/>
                          <a:cs typeface="Calibri Light"/>
                        </a:rPr>
                        <a:t>*Effective and Timely Assistance to  Students </a:t>
                      </a:r>
                      <a:r>
                        <a:rPr sz="600" b="0">
                          <a:latin typeface="Calibri Light"/>
                          <a:cs typeface="Calibri Light"/>
                        </a:rPr>
                        <a:t>Experiencing </a:t>
                      </a:r>
                      <a:r>
                        <a:rPr sz="600" b="0" spc="5">
                          <a:latin typeface="Calibri Light"/>
                          <a:cs typeface="Calibri Light"/>
                        </a:rPr>
                        <a:t>Difficulty</a:t>
                      </a:r>
                      <a:r>
                        <a:rPr sz="600" b="0" spc="-10">
                          <a:latin typeface="Calibri Light"/>
                          <a:cs typeface="Calibri Light"/>
                        </a:rPr>
                        <a:t> </a:t>
                      </a:r>
                      <a:r>
                        <a:rPr sz="600" b="0" spc="5">
                          <a:latin typeface="Calibri Light"/>
                          <a:cs typeface="Calibri Light"/>
                        </a:rPr>
                        <a:t>(A,B,C)</a:t>
                      </a:r>
                      <a:endParaRPr sz="600">
                        <a:latin typeface="Calibri Light"/>
                        <a:cs typeface="Calibri Light"/>
                      </a:endParaRPr>
                    </a:p>
                    <a:p>
                      <a:pPr marL="12700" marR="39370">
                        <a:lnSpc>
                          <a:spcPct val="117800"/>
                        </a:lnSpc>
                      </a:pPr>
                      <a:r>
                        <a:rPr sz="600" b="0">
                          <a:latin typeface="Calibri Light"/>
                          <a:cs typeface="Calibri Light"/>
                        </a:rPr>
                        <a:t>*Coordination </a:t>
                      </a:r>
                      <a:r>
                        <a:rPr sz="600" b="0" spc="5">
                          <a:latin typeface="Calibri Light"/>
                          <a:cs typeface="Calibri Light"/>
                        </a:rPr>
                        <a:t>and </a:t>
                      </a:r>
                      <a:r>
                        <a:rPr sz="600" b="0">
                          <a:latin typeface="Calibri Light"/>
                          <a:cs typeface="Calibri Light"/>
                        </a:rPr>
                        <a:t>Intergration of Federal,  </a:t>
                      </a:r>
                      <a:r>
                        <a:rPr sz="600" b="0" spc="5">
                          <a:latin typeface="Calibri Light"/>
                          <a:cs typeface="Calibri Light"/>
                        </a:rPr>
                        <a:t>State, and Local </a:t>
                      </a:r>
                      <a:r>
                        <a:rPr sz="600" b="0">
                          <a:latin typeface="Calibri Light"/>
                          <a:cs typeface="Calibri Light"/>
                        </a:rPr>
                        <a:t>Services, Programs, </a:t>
                      </a:r>
                      <a:r>
                        <a:rPr sz="600" b="0" spc="5">
                          <a:latin typeface="Calibri Light"/>
                          <a:cs typeface="Calibri Light"/>
                        </a:rPr>
                        <a:t>and  Funds (A) Title I,II,II State  Compensatory Fund State</a:t>
                      </a:r>
                      <a:r>
                        <a:rPr sz="600" b="0" spc="-25">
                          <a:latin typeface="Calibri Light"/>
                          <a:cs typeface="Calibri Light"/>
                        </a:rPr>
                        <a:t> </a:t>
                      </a:r>
                      <a:r>
                        <a:rPr sz="600" b="0">
                          <a:latin typeface="Calibri Light"/>
                          <a:cs typeface="Calibri Light"/>
                        </a:rPr>
                        <a:t>Bilingual</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1"/>
                  </a:ext>
                </a:extLst>
              </a:tr>
              <a:tr h="171504">
                <a:tc>
                  <a:txBody>
                    <a:bodyPr/>
                    <a:lstStyle/>
                    <a:p>
                      <a:pPr marR="306705" algn="r">
                        <a:lnSpc>
                          <a:spcPct val="100000"/>
                        </a:lnSpc>
                        <a:spcBef>
                          <a:spcPts val="215"/>
                        </a:spcBef>
                      </a:pPr>
                      <a:r>
                        <a:rPr sz="600" b="0" spc="15">
                          <a:solidFill>
                            <a:srgbClr val="FFFFFF"/>
                          </a:solidFill>
                          <a:latin typeface="Calibri Light"/>
                          <a:cs typeface="Calibri Light"/>
                        </a:rPr>
                        <a:t>Action</a:t>
                      </a:r>
                      <a:r>
                        <a:rPr sz="600" b="0" spc="-40">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35336"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2"/>
                  </a:ext>
                </a:extLst>
              </a:tr>
              <a:tr h="107655">
                <a:tc gridSpan="8">
                  <a:txBody>
                    <a:bodyPr/>
                    <a:lstStyle/>
                    <a:p>
                      <a:pPr marL="12700">
                        <a:lnSpc>
                          <a:spcPts val="500"/>
                        </a:lnSpc>
                        <a:spcBef>
                          <a:spcPts val="35"/>
                        </a:spcBef>
                      </a:pPr>
                      <a:r>
                        <a:rPr sz="600" b="0" spc="5">
                          <a:latin typeface="Calibri Light"/>
                          <a:cs typeface="Calibri Light"/>
                        </a:rPr>
                        <a:t>1. </a:t>
                      </a:r>
                      <a:r>
                        <a:rPr sz="600" b="0">
                          <a:latin typeface="Calibri Light"/>
                          <a:cs typeface="Calibri Light"/>
                        </a:rPr>
                        <a:t>Provide professional </a:t>
                      </a:r>
                      <a:r>
                        <a:rPr sz="600" b="0" spc="5">
                          <a:latin typeface="Calibri Light"/>
                          <a:cs typeface="Calibri Light"/>
                        </a:rPr>
                        <a:t>development for </a:t>
                      </a:r>
                      <a:r>
                        <a:rPr sz="600" b="0">
                          <a:latin typeface="Calibri Light"/>
                          <a:cs typeface="Calibri Light"/>
                        </a:rPr>
                        <a:t>all teachers </a:t>
                      </a:r>
                      <a:r>
                        <a:rPr sz="600" b="0" spc="5">
                          <a:latin typeface="Calibri Light"/>
                          <a:cs typeface="Calibri Light"/>
                        </a:rPr>
                        <a:t>on effective TELPAS </a:t>
                      </a:r>
                      <a:r>
                        <a:rPr sz="600" b="0">
                          <a:latin typeface="Calibri Light"/>
                          <a:cs typeface="Calibri Light"/>
                        </a:rPr>
                        <a:t>Speaking </a:t>
                      </a:r>
                      <a:r>
                        <a:rPr sz="600" b="0" spc="5">
                          <a:latin typeface="Calibri Light"/>
                          <a:cs typeface="Calibri Light"/>
                        </a:rPr>
                        <a:t>activities </a:t>
                      </a:r>
                      <a:r>
                        <a:rPr sz="600" b="0">
                          <a:latin typeface="Calibri Light"/>
                          <a:cs typeface="Calibri Light"/>
                        </a:rPr>
                        <a:t>that </a:t>
                      </a:r>
                      <a:r>
                        <a:rPr sz="600" b="0" spc="5">
                          <a:latin typeface="Calibri Light"/>
                          <a:cs typeface="Calibri Light"/>
                        </a:rPr>
                        <a:t>can be implemented </a:t>
                      </a:r>
                      <a:r>
                        <a:rPr sz="600" b="0">
                          <a:latin typeface="Calibri Light"/>
                          <a:cs typeface="Calibri Light"/>
                        </a:rPr>
                        <a:t>across al</a:t>
                      </a:r>
                      <a:r>
                        <a:rPr sz="600" b="0" spc="35">
                          <a:latin typeface="Calibri Light"/>
                          <a:cs typeface="Calibri Light"/>
                        </a:rPr>
                        <a:t> </a:t>
                      </a:r>
                      <a:r>
                        <a:rPr sz="600" b="0" spc="5">
                          <a:latin typeface="Calibri Light"/>
                          <a:cs typeface="Calibri Light"/>
                        </a:rPr>
                        <a:t>subjects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07636">
                <a:tc gridSpan="8">
                  <a:txBody>
                    <a:bodyPr/>
                    <a:lstStyle/>
                    <a:p>
                      <a:pPr marL="12700">
                        <a:lnSpc>
                          <a:spcPts val="500"/>
                        </a:lnSpc>
                        <a:spcBef>
                          <a:spcPts val="35"/>
                        </a:spcBef>
                      </a:pPr>
                      <a:r>
                        <a:rPr sz="600" b="0" spc="5">
                          <a:latin typeface="Calibri Light"/>
                          <a:cs typeface="Calibri Light"/>
                        </a:rPr>
                        <a:t>2. </a:t>
                      </a:r>
                      <a:r>
                        <a:rPr sz="600" b="0">
                          <a:latin typeface="Calibri Light"/>
                          <a:cs typeface="Calibri Light"/>
                        </a:rPr>
                        <a:t>Provide students </a:t>
                      </a:r>
                      <a:r>
                        <a:rPr sz="600" b="0" spc="5">
                          <a:latin typeface="Calibri Light"/>
                          <a:cs typeface="Calibri Light"/>
                        </a:rPr>
                        <a:t>with lab time to practice </a:t>
                      </a:r>
                      <a:r>
                        <a:rPr sz="600" b="0">
                          <a:latin typeface="Calibri Light"/>
                          <a:cs typeface="Calibri Light"/>
                        </a:rPr>
                        <a:t>Speaking </a:t>
                      </a:r>
                      <a:r>
                        <a:rPr sz="600" b="0" spc="5">
                          <a:latin typeface="Calibri Light"/>
                          <a:cs typeface="Calibri Light"/>
                        </a:rPr>
                        <a:t>activities </a:t>
                      </a:r>
                      <a:r>
                        <a:rPr sz="600" b="0">
                          <a:latin typeface="Calibri Light"/>
                          <a:cs typeface="Calibri Light"/>
                        </a:rPr>
                        <a:t>using </a:t>
                      </a:r>
                      <a:r>
                        <a:rPr sz="600" b="0" spc="5">
                          <a:latin typeface="Calibri Light"/>
                          <a:cs typeface="Calibri Light"/>
                        </a:rPr>
                        <a:t>Summit K-12 </a:t>
                      </a:r>
                      <a:r>
                        <a:rPr sz="600" b="0">
                          <a:latin typeface="Calibri Light"/>
                          <a:cs typeface="Calibri Light"/>
                        </a:rPr>
                        <a:t>program </a:t>
                      </a:r>
                      <a:r>
                        <a:rPr sz="600" b="0" spc="5">
                          <a:latin typeface="Calibri Light"/>
                          <a:cs typeface="Calibri Light"/>
                        </a:rPr>
                        <a:t>twice a week </a:t>
                      </a:r>
                      <a:r>
                        <a:rPr sz="600" b="0">
                          <a:latin typeface="Calibri Light"/>
                          <a:cs typeface="Calibri Light"/>
                        </a:rPr>
                        <a:t>during spanish</a:t>
                      </a:r>
                      <a:r>
                        <a:rPr sz="600" b="0" spc="-10">
                          <a:latin typeface="Calibri Light"/>
                          <a:cs typeface="Calibri Light"/>
                        </a:rPr>
                        <a:t> </a:t>
                      </a:r>
                      <a:r>
                        <a:rPr sz="600" b="0">
                          <a:latin typeface="Calibri Light"/>
                          <a:cs typeface="Calibri Light"/>
                        </a:rPr>
                        <a:t>classess.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07645">
                <a:tc gridSpan="8">
                  <a:txBody>
                    <a:bodyPr/>
                    <a:lstStyle/>
                    <a:p>
                      <a:pPr marL="12700">
                        <a:lnSpc>
                          <a:spcPts val="500"/>
                        </a:lnSpc>
                        <a:spcBef>
                          <a:spcPts val="35"/>
                        </a:spcBef>
                      </a:pPr>
                      <a:r>
                        <a:rPr sz="600" b="0" spc="5">
                          <a:latin typeface="Calibri Light"/>
                          <a:cs typeface="Calibri Light"/>
                        </a:rPr>
                        <a:t>3. </a:t>
                      </a:r>
                      <a:r>
                        <a:rPr sz="600" b="0">
                          <a:latin typeface="Calibri Light"/>
                          <a:cs typeface="Calibri Light"/>
                        </a:rPr>
                        <a:t>Incorportate </a:t>
                      </a:r>
                      <a:r>
                        <a:rPr sz="600" b="0" spc="5">
                          <a:latin typeface="Calibri Light"/>
                          <a:cs typeface="Calibri Light"/>
                        </a:rPr>
                        <a:t>CIF </a:t>
                      </a:r>
                      <a:r>
                        <a:rPr sz="600" b="0">
                          <a:latin typeface="Calibri Light"/>
                          <a:cs typeface="Calibri Light"/>
                        </a:rPr>
                        <a:t>protocols, </a:t>
                      </a:r>
                      <a:r>
                        <a:rPr sz="600" b="0" spc="5">
                          <a:latin typeface="Calibri Light"/>
                          <a:cs typeface="Calibri Light"/>
                        </a:rPr>
                        <a:t>such as </a:t>
                      </a:r>
                      <a:r>
                        <a:rPr sz="600" b="0">
                          <a:latin typeface="Calibri Light"/>
                          <a:cs typeface="Calibri Light"/>
                        </a:rPr>
                        <a:t>Think, Pair, Share </a:t>
                      </a:r>
                      <a:r>
                        <a:rPr sz="600" b="0" spc="5">
                          <a:latin typeface="Calibri Light"/>
                          <a:cs typeface="Calibri Light"/>
                        </a:rPr>
                        <a:t>to </a:t>
                      </a:r>
                      <a:r>
                        <a:rPr sz="600" b="0">
                          <a:latin typeface="Calibri Light"/>
                          <a:cs typeface="Calibri Light"/>
                        </a:rPr>
                        <a:t>give students opportunities </a:t>
                      </a:r>
                      <a:r>
                        <a:rPr sz="600" b="0" spc="5">
                          <a:latin typeface="Calibri Light"/>
                          <a:cs typeface="Calibri Light"/>
                        </a:rPr>
                        <a:t>to </a:t>
                      </a:r>
                      <a:r>
                        <a:rPr sz="600" b="0">
                          <a:latin typeface="Calibri Light"/>
                          <a:cs typeface="Calibri Light"/>
                        </a:rPr>
                        <a:t>speak </a:t>
                      </a:r>
                      <a:r>
                        <a:rPr sz="600" b="0" spc="5">
                          <a:latin typeface="Calibri Light"/>
                          <a:cs typeface="Calibri Light"/>
                        </a:rPr>
                        <a:t>in class</a:t>
                      </a:r>
                      <a:r>
                        <a:rPr sz="600" b="0" spc="45">
                          <a:latin typeface="Calibri Light"/>
                          <a:cs typeface="Calibri Light"/>
                        </a:rPr>
                        <a:t> </a:t>
                      </a:r>
                      <a:r>
                        <a:rPr sz="600" b="0">
                          <a:latin typeface="Calibri Light"/>
                          <a:cs typeface="Calibri Light"/>
                        </a:rPr>
                        <a:t>discussions.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414254">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3</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R="57785" algn="r">
                        <a:lnSpc>
                          <a:spcPct val="100000"/>
                        </a:lnSpc>
                        <a:spcBef>
                          <a:spcPts val="5"/>
                        </a:spcBef>
                      </a:pPr>
                      <a:r>
                        <a:rPr sz="600" b="0" spc="10">
                          <a:solidFill>
                            <a:srgbClr val="FFFFFF"/>
                          </a:solidFill>
                          <a:latin typeface="Calibri Light"/>
                          <a:cs typeface="Calibri Light"/>
                        </a:rPr>
                        <a:t>Persons</a:t>
                      </a:r>
                      <a:r>
                        <a:rPr sz="600" b="0" spc="-30">
                          <a:solidFill>
                            <a:srgbClr val="FFFFFF"/>
                          </a:solidFill>
                          <a:latin typeface="Calibri Light"/>
                          <a:cs typeface="Calibri Light"/>
                        </a:rPr>
                        <a:t> </a:t>
                      </a:r>
                      <a:r>
                        <a:rPr sz="600" b="0" spc="15">
                          <a:solidFill>
                            <a:srgbClr val="FFFFFF"/>
                          </a:solidFill>
                          <a:latin typeface="Calibri Light"/>
                          <a:cs typeface="Calibri Light"/>
                        </a:rPr>
                        <a:t>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6"/>
                  </a:ext>
                </a:extLst>
              </a:tr>
              <a:tr h="1426799">
                <a:tc>
                  <a:txBody>
                    <a:bodyPr/>
                    <a:lstStyle/>
                    <a:p>
                      <a:pPr marL="12700">
                        <a:lnSpc>
                          <a:spcPct val="100000"/>
                        </a:lnSpc>
                        <a:spcBef>
                          <a:spcPts val="35"/>
                        </a:spcBef>
                      </a:pPr>
                      <a:r>
                        <a:rPr sz="600" b="0">
                          <a:latin typeface="Calibri Light"/>
                          <a:cs typeface="Calibri Light"/>
                        </a:rPr>
                        <a:t>Develop, </a:t>
                      </a:r>
                      <a:r>
                        <a:rPr sz="600" b="0" spc="5">
                          <a:latin typeface="Calibri Light"/>
                          <a:cs typeface="Calibri Light"/>
                        </a:rPr>
                        <a:t>implement, and monitor</a:t>
                      </a:r>
                      <a:r>
                        <a:rPr sz="600" b="0" spc="-5">
                          <a:latin typeface="Calibri Light"/>
                          <a:cs typeface="Calibri Light"/>
                        </a:rPr>
                        <a:t> </a:t>
                      </a:r>
                      <a:r>
                        <a:rPr sz="600" b="0" spc="5">
                          <a:latin typeface="Calibri Light"/>
                          <a:cs typeface="Calibri Light"/>
                        </a:rPr>
                        <a:t>a</a:t>
                      </a:r>
                      <a:endParaRPr sz="600">
                        <a:latin typeface="Calibri Light"/>
                        <a:cs typeface="Calibri Light"/>
                      </a:endParaRPr>
                    </a:p>
                    <a:p>
                      <a:pPr marL="12700" marR="60960">
                        <a:lnSpc>
                          <a:spcPct val="117800"/>
                        </a:lnSpc>
                      </a:pPr>
                      <a:r>
                        <a:rPr sz="600" b="0" spc="5">
                          <a:latin typeface="Calibri Light"/>
                          <a:cs typeface="Calibri Light"/>
                        </a:rPr>
                        <a:t>plan so </a:t>
                      </a:r>
                      <a:r>
                        <a:rPr sz="600" b="0">
                          <a:latin typeface="Calibri Light"/>
                          <a:cs typeface="Calibri Light"/>
                        </a:rPr>
                        <a:t>all identified </a:t>
                      </a:r>
                      <a:r>
                        <a:rPr sz="600" b="0" spc="5">
                          <a:latin typeface="Calibri Light"/>
                          <a:cs typeface="Calibri Light"/>
                        </a:rPr>
                        <a:t>E</a:t>
                      </a:r>
                      <a:r>
                        <a:rPr lang="en-US" sz="600" b="0" spc="5">
                          <a:latin typeface="Calibri Light"/>
                          <a:cs typeface="Calibri Light"/>
                        </a:rPr>
                        <a:t>B</a:t>
                      </a:r>
                      <a:r>
                        <a:rPr sz="600" b="0" spc="5">
                          <a:latin typeface="Calibri Light"/>
                          <a:cs typeface="Calibri Light"/>
                        </a:rPr>
                        <a:t> </a:t>
                      </a:r>
                      <a:r>
                        <a:rPr sz="600" b="0">
                          <a:latin typeface="Calibri Light"/>
                          <a:cs typeface="Calibri Light"/>
                        </a:rPr>
                        <a:t>students </a:t>
                      </a:r>
                      <a:r>
                        <a:rPr sz="600" b="0" spc="5">
                          <a:latin typeface="Calibri Light"/>
                          <a:cs typeface="Calibri Light"/>
                        </a:rPr>
                        <a:t>can  practice TELPAS Reading </a:t>
                      </a:r>
                      <a:r>
                        <a:rPr sz="600" b="0">
                          <a:latin typeface="Calibri Light"/>
                          <a:cs typeface="Calibri Light"/>
                        </a:rPr>
                        <a:t>activities  throughout their</a:t>
                      </a:r>
                      <a:r>
                        <a:rPr sz="600" b="0" spc="5">
                          <a:latin typeface="Calibri Light"/>
                          <a:cs typeface="Calibri Light"/>
                        </a:rPr>
                        <a:t> </a:t>
                      </a:r>
                      <a:r>
                        <a:rPr sz="600" b="0">
                          <a:latin typeface="Calibri Light"/>
                          <a:cs typeface="Calibri Light"/>
                        </a:rPr>
                        <a:t>classroom.</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Principal</a:t>
                      </a:r>
                      <a:endParaRPr sz="600">
                        <a:latin typeface="Calibri Light"/>
                        <a:cs typeface="Calibri Light"/>
                      </a:endParaRPr>
                    </a:p>
                    <a:p>
                      <a:pPr marL="12700" marR="301625">
                        <a:lnSpc>
                          <a:spcPct val="117800"/>
                        </a:lnSpc>
                      </a:pPr>
                      <a:r>
                        <a:rPr sz="600" b="0" spc="5">
                          <a:latin typeface="Calibri Light"/>
                          <a:cs typeface="Calibri Light"/>
                        </a:rPr>
                        <a:t>Dean </a:t>
                      </a:r>
                      <a:r>
                        <a:rPr sz="600" b="0">
                          <a:latin typeface="Calibri Light"/>
                          <a:cs typeface="Calibri Light"/>
                        </a:rPr>
                        <a:t>of</a:t>
                      </a:r>
                      <a:r>
                        <a:rPr sz="600" b="0" spc="-60">
                          <a:latin typeface="Calibri Light"/>
                          <a:cs typeface="Calibri Light"/>
                        </a:rPr>
                        <a:t> </a:t>
                      </a:r>
                      <a:r>
                        <a:rPr sz="600" b="0" spc="5">
                          <a:latin typeface="Calibri Light"/>
                          <a:cs typeface="Calibri Light"/>
                        </a:rPr>
                        <a:t>Instruction  </a:t>
                      </a:r>
                      <a:r>
                        <a:rPr sz="600" b="0">
                          <a:latin typeface="Calibri Light"/>
                          <a:cs typeface="Calibri Light"/>
                        </a:rPr>
                        <a:t>Asst.</a:t>
                      </a:r>
                      <a:r>
                        <a:rPr sz="600" b="0" spc="5">
                          <a:latin typeface="Calibri Light"/>
                          <a:cs typeface="Calibri Light"/>
                        </a:rPr>
                        <a:t> </a:t>
                      </a:r>
                      <a:r>
                        <a:rPr sz="600" b="0">
                          <a:latin typeface="Calibri Light"/>
                          <a:cs typeface="Calibri Light"/>
                        </a:rPr>
                        <a:t>Principals</a:t>
                      </a:r>
                      <a:endParaRPr sz="600">
                        <a:latin typeface="Calibri Light"/>
                        <a:cs typeface="Calibri Light"/>
                      </a:endParaRPr>
                    </a:p>
                    <a:p>
                      <a:pPr marL="12700">
                        <a:lnSpc>
                          <a:spcPct val="100000"/>
                        </a:lnSpc>
                        <a:spcBef>
                          <a:spcPts val="95"/>
                        </a:spcBef>
                      </a:pPr>
                      <a:r>
                        <a:rPr lang="en-US" sz="600" b="0">
                          <a:latin typeface="Calibri Light"/>
                          <a:cs typeface="Calibri Light"/>
                        </a:rPr>
                        <a:t>Life Coach</a:t>
                      </a:r>
                      <a:endParaRPr sz="600">
                        <a:latin typeface="Calibri Light"/>
                        <a:cs typeface="Calibri Light"/>
                      </a:endParaRPr>
                    </a:p>
                    <a:p>
                      <a:pPr marL="12700" marR="9525">
                        <a:lnSpc>
                          <a:spcPct val="117800"/>
                        </a:lnSpc>
                      </a:pPr>
                      <a:r>
                        <a:rPr sz="600" b="0" spc="5">
                          <a:latin typeface="Calibri Light"/>
                          <a:cs typeface="Calibri Light"/>
                        </a:rPr>
                        <a:t>Department </a:t>
                      </a:r>
                      <a:r>
                        <a:rPr sz="600" b="0">
                          <a:latin typeface="Calibri Light"/>
                          <a:cs typeface="Calibri Light"/>
                        </a:rPr>
                        <a:t>GL Chairs </a:t>
                      </a:r>
                      <a:r>
                        <a:rPr sz="600" b="0" spc="5">
                          <a:latin typeface="Calibri Light"/>
                          <a:cs typeface="Calibri Light"/>
                        </a:rPr>
                        <a:t>Teachers  Spanish</a:t>
                      </a:r>
                      <a:r>
                        <a:rPr sz="600" b="0" spc="-5">
                          <a:latin typeface="Calibri Light"/>
                          <a:cs typeface="Calibri Light"/>
                        </a:rPr>
                        <a:t> </a:t>
                      </a:r>
                      <a:r>
                        <a:rPr sz="600" b="0" spc="5">
                          <a:latin typeface="Calibri Light"/>
                          <a:cs typeface="Calibri Light"/>
                        </a:rPr>
                        <a:t>Teachers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gn="just">
                        <a:lnSpc>
                          <a:spcPct val="100000"/>
                        </a:lnSpc>
                        <a:spcBef>
                          <a:spcPts val="35"/>
                        </a:spcBef>
                      </a:pPr>
                      <a:r>
                        <a:rPr sz="600" b="0" spc="5">
                          <a:latin typeface="Calibri Light"/>
                          <a:cs typeface="Calibri Light"/>
                        </a:rPr>
                        <a:t>Summit</a:t>
                      </a:r>
                      <a:r>
                        <a:rPr sz="600" b="0" spc="-65">
                          <a:latin typeface="Calibri Light"/>
                          <a:cs typeface="Calibri Light"/>
                        </a:rPr>
                        <a:t> </a:t>
                      </a:r>
                      <a:r>
                        <a:rPr sz="600" b="0" spc="5">
                          <a:latin typeface="Calibri Light"/>
                          <a:cs typeface="Calibri Light"/>
                        </a:rPr>
                        <a:t>K-12</a:t>
                      </a:r>
                      <a:endParaRPr sz="600">
                        <a:latin typeface="Calibri Light"/>
                        <a:cs typeface="Calibri Light"/>
                      </a:endParaRPr>
                    </a:p>
                    <a:p>
                      <a:pPr marL="12700" marR="349250">
                        <a:lnSpc>
                          <a:spcPct val="117800"/>
                        </a:lnSpc>
                      </a:pPr>
                      <a:r>
                        <a:rPr sz="600" b="0" spc="5">
                          <a:latin typeface="Calibri Light"/>
                          <a:cs typeface="Calibri Light"/>
                        </a:rPr>
                        <a:t>TELPAS Data  IStation</a:t>
                      </a:r>
                      <a:r>
                        <a:rPr sz="600" b="0" spc="-40">
                          <a:latin typeface="Calibri Light"/>
                          <a:cs typeface="Calibri Light"/>
                        </a:rPr>
                        <a:t> </a:t>
                      </a:r>
                      <a:r>
                        <a:rPr sz="600" b="0">
                          <a:latin typeface="Calibri Light"/>
                          <a:cs typeface="Calibri Light"/>
                        </a:rPr>
                        <a:t>Reading  </a:t>
                      </a:r>
                      <a:r>
                        <a:rPr sz="600" b="0" spc="5">
                          <a:latin typeface="Calibri Light"/>
                          <a:cs typeface="Calibri Light"/>
                        </a:rPr>
                        <a:t>Imagine</a:t>
                      </a:r>
                      <a:r>
                        <a:rPr sz="600" b="0" spc="-15">
                          <a:latin typeface="Calibri Light"/>
                          <a:cs typeface="Calibri Light"/>
                        </a:rPr>
                        <a:t> </a:t>
                      </a:r>
                      <a:r>
                        <a:rPr sz="600" b="0" spc="5">
                          <a:latin typeface="Calibri Light"/>
                          <a:cs typeface="Calibri Light"/>
                        </a:rPr>
                        <a:t>Math</a:t>
                      </a:r>
                      <a:endParaRPr lang="en-US" sz="600" b="0" spc="5">
                        <a:latin typeface="Calibri Light"/>
                        <a:cs typeface="Calibri Light"/>
                      </a:endParaRPr>
                    </a:p>
                    <a:p>
                      <a:pPr marL="12700" marR="349250">
                        <a:lnSpc>
                          <a:spcPct val="117800"/>
                        </a:lnSpc>
                      </a:pPr>
                      <a:r>
                        <a:rPr lang="en-US" sz="600" b="0" spc="5">
                          <a:latin typeface="Calibri Light"/>
                          <a:cs typeface="Calibri Light"/>
                        </a:rPr>
                        <a:t>Education Galaxy/ Progress Learning</a:t>
                      </a:r>
                      <a:endParaRPr sz="600">
                        <a:latin typeface="Calibri Light"/>
                        <a:cs typeface="Calibri Light"/>
                      </a:endParaRPr>
                    </a:p>
                    <a:p>
                      <a:pPr marL="12700" marR="262255" algn="just">
                        <a:lnSpc>
                          <a:spcPct val="117800"/>
                        </a:lnSpc>
                      </a:pPr>
                      <a:r>
                        <a:rPr sz="600" b="0" spc="5">
                          <a:latin typeface="Calibri Light"/>
                          <a:cs typeface="Calibri Light"/>
                        </a:rPr>
                        <a:t>Test Practice Items  District Curriculum  Scheduled Lab</a:t>
                      </a:r>
                      <a:r>
                        <a:rPr sz="600" b="0" spc="-65">
                          <a:latin typeface="Calibri Light"/>
                          <a:cs typeface="Calibri Light"/>
                        </a:rPr>
                        <a:t> </a:t>
                      </a:r>
                      <a:r>
                        <a:rPr sz="600" b="0" spc="5">
                          <a:latin typeface="Calibri Light"/>
                          <a:cs typeface="Calibri Light"/>
                        </a:rPr>
                        <a:t>Time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600" b="0" spc="5">
                          <a:latin typeface="Calibri Light"/>
                          <a:cs typeface="Calibri Light"/>
                        </a:rPr>
                        <a:t>August 2025</a:t>
                      </a:r>
                      <a:r>
                        <a:rPr lang="en-US" sz="600" b="0" spc="-15">
                          <a:latin typeface="Calibri Light"/>
                          <a:cs typeface="Calibri Light"/>
                        </a:rPr>
                        <a:t> </a:t>
                      </a:r>
                      <a:r>
                        <a:rPr lang="en-US" sz="600" b="0" spc="5">
                          <a:latin typeface="Calibri Light"/>
                          <a:cs typeface="Calibri Light"/>
                        </a:rPr>
                        <a:t>-</a:t>
                      </a:r>
                      <a:endParaRPr lang="en-US" sz="600">
                        <a:latin typeface="Calibri Light"/>
                        <a:cs typeface="Calibri Light"/>
                      </a:endParaRPr>
                    </a:p>
                    <a:p>
                      <a:pPr marL="12700">
                        <a:lnSpc>
                          <a:spcPct val="100000"/>
                        </a:lnSpc>
                        <a:spcBef>
                          <a:spcPts val="95"/>
                        </a:spcBef>
                      </a:pPr>
                      <a:r>
                        <a:rPr lang="en-US" sz="600" b="0" spc="5">
                          <a:latin typeface="Calibri Light"/>
                          <a:cs typeface="Calibri Light"/>
                        </a:rPr>
                        <a:t>August</a:t>
                      </a:r>
                      <a:r>
                        <a:rPr lang="en-US" sz="600" b="0" spc="-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TELPAS Data</a:t>
                      </a:r>
                      <a:r>
                        <a:rPr sz="600" b="0">
                          <a:latin typeface="Calibri Light"/>
                          <a:cs typeface="Calibri Light"/>
                        </a:rPr>
                        <a:t> </a:t>
                      </a:r>
                      <a:r>
                        <a:rPr sz="600" b="0" spc="5">
                          <a:latin typeface="Calibri Light"/>
                          <a:cs typeface="Calibri Light"/>
                        </a:rPr>
                        <a:t>20</a:t>
                      </a:r>
                      <a:r>
                        <a:rPr lang="en-US" sz="600" b="0" spc="5">
                          <a:latin typeface="Calibri Light"/>
                          <a:cs typeface="Calibri Light"/>
                        </a:rPr>
                        <a:t>26</a:t>
                      </a:r>
                      <a:endParaRPr sz="600">
                        <a:latin typeface="Calibri Light"/>
                        <a:cs typeface="Calibri Light"/>
                      </a:endParaRPr>
                    </a:p>
                    <a:p>
                      <a:pPr marL="12700" marR="576580">
                        <a:lnSpc>
                          <a:spcPct val="117800"/>
                        </a:lnSpc>
                      </a:pPr>
                      <a:r>
                        <a:rPr sz="600" b="0" spc="5">
                          <a:latin typeface="Calibri Light"/>
                          <a:cs typeface="Calibri Light"/>
                        </a:rPr>
                        <a:t>Weekly </a:t>
                      </a:r>
                      <a:r>
                        <a:rPr sz="600" b="0">
                          <a:latin typeface="Calibri Light"/>
                          <a:cs typeface="Calibri Light"/>
                        </a:rPr>
                        <a:t>Assessment  </a:t>
                      </a:r>
                      <a:r>
                        <a:rPr lang="en-US" sz="600" b="0" spc="5">
                          <a:latin typeface="Calibri Light"/>
                          <a:cs typeface="Calibri Light"/>
                        </a:rPr>
                        <a:t>TTESS</a:t>
                      </a:r>
                      <a:r>
                        <a:rPr sz="600" b="0" spc="-20">
                          <a:latin typeface="Calibri Light"/>
                          <a:cs typeface="Calibri Light"/>
                        </a:rPr>
                        <a:t> </a:t>
                      </a:r>
                      <a:r>
                        <a:rPr sz="600" b="0">
                          <a:latin typeface="Calibri Light"/>
                          <a:cs typeface="Calibri Light"/>
                        </a:rPr>
                        <a:t>Walkthroughs</a:t>
                      </a:r>
                      <a:endParaRPr sz="600">
                        <a:latin typeface="Calibri Light"/>
                        <a:cs typeface="Calibri Light"/>
                      </a:endParaRPr>
                    </a:p>
                    <a:p>
                      <a:pPr marL="12700">
                        <a:lnSpc>
                          <a:spcPct val="100000"/>
                        </a:lnSpc>
                        <a:spcBef>
                          <a:spcPts val="95"/>
                        </a:spcBef>
                      </a:pPr>
                      <a:r>
                        <a:rPr sz="600" b="0" spc="5">
                          <a:latin typeface="Calibri Light"/>
                          <a:cs typeface="Calibri Light"/>
                        </a:rPr>
                        <a:t>Student </a:t>
                      </a:r>
                      <a:r>
                        <a:rPr sz="600" b="0">
                          <a:latin typeface="Calibri Light"/>
                          <a:cs typeface="Calibri Light"/>
                        </a:rPr>
                        <a:t>Work </a:t>
                      </a:r>
                      <a:r>
                        <a:rPr sz="600" b="0" spc="5">
                          <a:latin typeface="Calibri Light"/>
                          <a:cs typeface="Calibri Light"/>
                        </a:rPr>
                        <a:t>Sample/</a:t>
                      </a:r>
                      <a:r>
                        <a:rPr sz="600" b="0" spc="-10">
                          <a:latin typeface="Calibri Light"/>
                          <a:cs typeface="Calibri Light"/>
                        </a:rPr>
                        <a:t> </a:t>
                      </a:r>
                      <a:r>
                        <a:rPr sz="600" b="0" spc="5">
                          <a:latin typeface="Calibri Light"/>
                          <a:cs typeface="Calibri Light"/>
                        </a:rPr>
                        <a:t>Sets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Closing the achivement</a:t>
                      </a:r>
                      <a:r>
                        <a:rPr sz="600" b="0" spc="-45">
                          <a:latin typeface="Calibri Light"/>
                          <a:cs typeface="Calibri Light"/>
                        </a:rPr>
                        <a:t> </a:t>
                      </a:r>
                      <a:r>
                        <a:rPr sz="600" b="0">
                          <a:latin typeface="Calibri Light"/>
                          <a:cs typeface="Calibri Light"/>
                        </a:rPr>
                        <a:t>Gaps</a:t>
                      </a:r>
                      <a:endParaRPr sz="600">
                        <a:latin typeface="Calibri Light"/>
                        <a:cs typeface="Calibri Light"/>
                      </a:endParaRPr>
                    </a:p>
                    <a:p>
                      <a:pPr marL="12700" marR="215265">
                        <a:lnSpc>
                          <a:spcPct val="117800"/>
                        </a:lnSpc>
                      </a:pPr>
                      <a:r>
                        <a:rPr sz="600" b="0" spc="5">
                          <a:latin typeface="Calibri Light"/>
                          <a:cs typeface="Calibri Light"/>
                        </a:rPr>
                        <a:t>Summit K-12  TELPAS Pracitce</a:t>
                      </a:r>
                      <a:r>
                        <a:rPr sz="600" b="0" spc="-55">
                          <a:latin typeface="Calibri Light"/>
                          <a:cs typeface="Calibri Light"/>
                        </a:rPr>
                        <a:t> </a:t>
                      </a:r>
                      <a:r>
                        <a:rPr sz="600" b="0" spc="5">
                          <a:latin typeface="Calibri Light"/>
                          <a:cs typeface="Calibri Light"/>
                        </a:rPr>
                        <a:t>Sets  Domian III  </a:t>
                      </a:r>
                      <a:r>
                        <a:rPr sz="600" b="0">
                          <a:latin typeface="Calibri Light"/>
                          <a:cs typeface="Calibri Light"/>
                        </a:rPr>
                        <a:t>Walkthorughs  Classroom</a:t>
                      </a:r>
                      <a:r>
                        <a:rPr sz="600" b="0" spc="-5">
                          <a:latin typeface="Calibri Light"/>
                          <a:cs typeface="Calibri Light"/>
                        </a:rPr>
                        <a:t> </a:t>
                      </a:r>
                      <a:r>
                        <a:rPr sz="600" b="0">
                          <a:latin typeface="Calibri Light"/>
                          <a:cs typeface="Calibri Light"/>
                        </a:rPr>
                        <a:t>Student</a:t>
                      </a:r>
                      <a:endParaRPr sz="600">
                        <a:latin typeface="Calibri Light"/>
                        <a:cs typeface="Calibri Light"/>
                      </a:endParaRPr>
                    </a:p>
                    <a:p>
                      <a:pPr marL="12700">
                        <a:lnSpc>
                          <a:spcPct val="100000"/>
                        </a:lnSpc>
                        <a:spcBef>
                          <a:spcPts val="95"/>
                        </a:spcBef>
                      </a:pPr>
                      <a:r>
                        <a:rPr sz="600" b="0">
                          <a:latin typeface="Calibri Light"/>
                          <a:cs typeface="Calibri Light"/>
                        </a:rPr>
                        <a:t>engagment/participation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gn="just">
                        <a:lnSpc>
                          <a:spcPct val="100000"/>
                        </a:lnSpc>
                        <a:spcBef>
                          <a:spcPts val="35"/>
                        </a:spcBef>
                      </a:pPr>
                      <a:r>
                        <a:rPr sz="600" b="0" spc="5">
                          <a:latin typeface="Calibri Light"/>
                          <a:cs typeface="Calibri Light"/>
                        </a:rPr>
                        <a:t>Practice Sets Data</a:t>
                      </a:r>
                      <a:r>
                        <a:rPr sz="600" b="0" spc="40">
                          <a:latin typeface="Calibri Light"/>
                          <a:cs typeface="Calibri Light"/>
                        </a:rPr>
                        <a:t> </a:t>
                      </a:r>
                      <a:r>
                        <a:rPr sz="600" b="0" spc="5">
                          <a:latin typeface="Calibri Light"/>
                          <a:cs typeface="Calibri Light"/>
                        </a:rPr>
                        <a:t>K-</a:t>
                      </a:r>
                      <a:endParaRPr sz="600">
                        <a:latin typeface="Calibri Light"/>
                        <a:cs typeface="Calibri Light"/>
                      </a:endParaRPr>
                    </a:p>
                    <a:p>
                      <a:pPr marL="12700" marR="96520" algn="just">
                        <a:lnSpc>
                          <a:spcPct val="117800"/>
                        </a:lnSpc>
                      </a:pPr>
                      <a:r>
                        <a:rPr sz="600" b="0" spc="5">
                          <a:latin typeface="Calibri Light"/>
                          <a:cs typeface="Calibri Light"/>
                        </a:rPr>
                        <a:t>12 Summit </a:t>
                      </a:r>
                      <a:r>
                        <a:rPr sz="600" b="0">
                          <a:latin typeface="Calibri Light"/>
                          <a:cs typeface="Calibri Light"/>
                        </a:rPr>
                        <a:t>Reports  Classroom </a:t>
                      </a:r>
                      <a:r>
                        <a:rPr sz="600" b="0" spc="5">
                          <a:latin typeface="Calibri Light"/>
                          <a:cs typeface="Calibri Light"/>
                        </a:rPr>
                        <a:t>Reading  Activites</a:t>
                      </a:r>
                      <a:endParaRPr sz="600">
                        <a:latin typeface="Calibri Light"/>
                        <a:cs typeface="Calibri Light"/>
                      </a:endParaRPr>
                    </a:p>
                    <a:p>
                      <a:pPr marL="12700" marR="13970" algn="just">
                        <a:lnSpc>
                          <a:spcPct val="117800"/>
                        </a:lnSpc>
                      </a:pPr>
                      <a:r>
                        <a:rPr sz="600" b="0" spc="5">
                          <a:latin typeface="Calibri Light"/>
                          <a:cs typeface="Calibri Light"/>
                        </a:rPr>
                        <a:t>Close Reading</a:t>
                      </a:r>
                      <a:r>
                        <a:rPr sz="600" b="0" spc="-55">
                          <a:latin typeface="Calibri Light"/>
                          <a:cs typeface="Calibri Light"/>
                        </a:rPr>
                        <a:t> </a:t>
                      </a:r>
                      <a:r>
                        <a:rPr sz="600" b="0">
                          <a:latin typeface="Calibri Light"/>
                          <a:cs typeface="Calibri Light"/>
                        </a:rPr>
                        <a:t>Stratagy  </a:t>
                      </a:r>
                      <a:r>
                        <a:rPr sz="600" b="0" spc="5">
                          <a:latin typeface="Calibri Light"/>
                          <a:cs typeface="Calibri Light"/>
                        </a:rPr>
                        <a:t>CIF</a:t>
                      </a:r>
                      <a:r>
                        <a:rPr sz="600" b="0">
                          <a:latin typeface="Calibri Light"/>
                          <a:cs typeface="Calibri Light"/>
                        </a:rPr>
                        <a:t> </a:t>
                      </a:r>
                      <a:r>
                        <a:rPr sz="600" b="0" spc="5">
                          <a:latin typeface="Calibri Light"/>
                          <a:cs typeface="Calibri Light"/>
                        </a:rPr>
                        <a:t>Protocols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*Comprehensive </a:t>
                      </a:r>
                      <a:r>
                        <a:rPr sz="600" b="0" spc="5">
                          <a:latin typeface="Calibri Light"/>
                          <a:cs typeface="Calibri Light"/>
                        </a:rPr>
                        <a:t>Needs Assessment</a:t>
                      </a:r>
                      <a:r>
                        <a:rPr sz="600" b="0">
                          <a:latin typeface="Calibri Light"/>
                          <a:cs typeface="Calibri Light"/>
                        </a:rPr>
                        <a:t> </a:t>
                      </a:r>
                      <a:r>
                        <a:rPr sz="600" b="0" spc="5">
                          <a:latin typeface="Calibri Light"/>
                          <a:cs typeface="Calibri Light"/>
                        </a:rPr>
                        <a:t>(A,B,C)</a:t>
                      </a:r>
                      <a:endParaRPr sz="600">
                        <a:latin typeface="Calibri Light"/>
                        <a:cs typeface="Calibri Light"/>
                      </a:endParaRPr>
                    </a:p>
                    <a:p>
                      <a:pPr marL="12700">
                        <a:lnSpc>
                          <a:spcPct val="100000"/>
                        </a:lnSpc>
                        <a:spcBef>
                          <a:spcPts val="95"/>
                        </a:spcBef>
                      </a:pPr>
                      <a:r>
                        <a:rPr sz="600" b="0">
                          <a:latin typeface="Calibri Light"/>
                          <a:cs typeface="Calibri Light"/>
                        </a:rPr>
                        <a:t>*Reform stratagies</a:t>
                      </a:r>
                      <a:r>
                        <a:rPr sz="600" b="0" spc="5">
                          <a:latin typeface="Calibri Light"/>
                          <a:cs typeface="Calibri Light"/>
                        </a:rPr>
                        <a:t> (A,B,C)</a:t>
                      </a:r>
                      <a:endParaRPr sz="600">
                        <a:latin typeface="Calibri Light"/>
                        <a:cs typeface="Calibri Light"/>
                      </a:endParaRPr>
                    </a:p>
                    <a:p>
                      <a:pPr marL="12700" marR="177165">
                        <a:lnSpc>
                          <a:spcPct val="117800"/>
                        </a:lnSpc>
                      </a:pPr>
                      <a:r>
                        <a:rPr sz="600" b="0" spc="5">
                          <a:latin typeface="Calibri Light"/>
                          <a:cs typeface="Calibri Light"/>
                        </a:rPr>
                        <a:t>*Teacher Decison-Making </a:t>
                      </a:r>
                      <a:r>
                        <a:rPr sz="600" b="0">
                          <a:latin typeface="Calibri Light"/>
                          <a:cs typeface="Calibri Light"/>
                        </a:rPr>
                        <a:t>Regarding  </a:t>
                      </a:r>
                      <a:r>
                        <a:rPr sz="600" b="0" spc="5">
                          <a:latin typeface="Calibri Light"/>
                          <a:cs typeface="Calibri Light"/>
                        </a:rPr>
                        <a:t>Assessments</a:t>
                      </a:r>
                      <a:r>
                        <a:rPr sz="600" b="0">
                          <a:latin typeface="Calibri Light"/>
                          <a:cs typeface="Calibri Light"/>
                        </a:rPr>
                        <a:t> </a:t>
                      </a:r>
                      <a:r>
                        <a:rPr sz="600" b="0" spc="5">
                          <a:latin typeface="Calibri Light"/>
                          <a:cs typeface="Calibri Light"/>
                        </a:rPr>
                        <a:t>(A,B,C)</a:t>
                      </a:r>
                      <a:endParaRPr sz="600">
                        <a:latin typeface="Calibri Light"/>
                        <a:cs typeface="Calibri Light"/>
                      </a:endParaRPr>
                    </a:p>
                    <a:p>
                      <a:pPr marL="12700" marR="109220">
                        <a:lnSpc>
                          <a:spcPct val="117800"/>
                        </a:lnSpc>
                      </a:pPr>
                      <a:r>
                        <a:rPr sz="600" b="0" spc="5">
                          <a:latin typeface="Calibri Light"/>
                          <a:cs typeface="Calibri Light"/>
                        </a:rPr>
                        <a:t>*Effective and Timely Assistance to  Students </a:t>
                      </a:r>
                      <a:r>
                        <a:rPr sz="600" b="0">
                          <a:latin typeface="Calibri Light"/>
                          <a:cs typeface="Calibri Light"/>
                        </a:rPr>
                        <a:t>Experiencing </a:t>
                      </a:r>
                      <a:r>
                        <a:rPr sz="600" b="0" spc="5">
                          <a:latin typeface="Calibri Light"/>
                          <a:cs typeface="Calibri Light"/>
                        </a:rPr>
                        <a:t>Difficulty</a:t>
                      </a:r>
                      <a:r>
                        <a:rPr sz="600" b="0" spc="-10">
                          <a:latin typeface="Calibri Light"/>
                          <a:cs typeface="Calibri Light"/>
                        </a:rPr>
                        <a:t> </a:t>
                      </a:r>
                      <a:r>
                        <a:rPr sz="600" b="0" spc="5">
                          <a:latin typeface="Calibri Light"/>
                          <a:cs typeface="Calibri Light"/>
                        </a:rPr>
                        <a:t>(A,B,C)</a:t>
                      </a:r>
                      <a:endParaRPr sz="600">
                        <a:latin typeface="Calibri Light"/>
                        <a:cs typeface="Calibri Light"/>
                      </a:endParaRPr>
                    </a:p>
                    <a:p>
                      <a:pPr marL="12700" marR="39370">
                        <a:lnSpc>
                          <a:spcPct val="117800"/>
                        </a:lnSpc>
                      </a:pPr>
                      <a:r>
                        <a:rPr sz="600" b="0">
                          <a:latin typeface="Calibri Light"/>
                          <a:cs typeface="Calibri Light"/>
                        </a:rPr>
                        <a:t>*Coordination </a:t>
                      </a:r>
                      <a:r>
                        <a:rPr sz="600" b="0" spc="5">
                          <a:latin typeface="Calibri Light"/>
                          <a:cs typeface="Calibri Light"/>
                        </a:rPr>
                        <a:t>and </a:t>
                      </a:r>
                      <a:r>
                        <a:rPr sz="600" b="0">
                          <a:latin typeface="Calibri Light"/>
                          <a:cs typeface="Calibri Light"/>
                        </a:rPr>
                        <a:t>Intergration of Federal,  </a:t>
                      </a:r>
                      <a:r>
                        <a:rPr sz="600" b="0" spc="5">
                          <a:latin typeface="Calibri Light"/>
                          <a:cs typeface="Calibri Light"/>
                        </a:rPr>
                        <a:t>State, and Local </a:t>
                      </a:r>
                      <a:r>
                        <a:rPr sz="600" b="0">
                          <a:latin typeface="Calibri Light"/>
                          <a:cs typeface="Calibri Light"/>
                        </a:rPr>
                        <a:t>Services, Programs, </a:t>
                      </a:r>
                      <a:r>
                        <a:rPr sz="600" b="0" spc="5">
                          <a:latin typeface="Calibri Light"/>
                          <a:cs typeface="Calibri Light"/>
                        </a:rPr>
                        <a:t>and  Funds (A) Title I,II,II State  Compensatory Fund State</a:t>
                      </a:r>
                      <a:r>
                        <a:rPr sz="600" b="0" spc="-25">
                          <a:latin typeface="Calibri Light"/>
                          <a:cs typeface="Calibri Light"/>
                        </a:rPr>
                        <a:t> </a:t>
                      </a:r>
                      <a:r>
                        <a:rPr sz="600" b="0">
                          <a:latin typeface="Calibri Light"/>
                          <a:cs typeface="Calibri Light"/>
                        </a:rPr>
                        <a:t>Bilingual</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7"/>
                  </a:ext>
                </a:extLst>
              </a:tr>
              <a:tr h="107636">
                <a:tc>
                  <a:txBody>
                    <a:bodyPr/>
                    <a:lstStyle/>
                    <a:p>
                      <a:pPr marR="306705" algn="r">
                        <a:lnSpc>
                          <a:spcPts val="500"/>
                        </a:lnSpc>
                        <a:spcBef>
                          <a:spcPts val="35"/>
                        </a:spcBef>
                      </a:pPr>
                      <a:r>
                        <a:rPr sz="600" b="0" spc="15">
                          <a:solidFill>
                            <a:srgbClr val="FFFFFF"/>
                          </a:solidFill>
                          <a:latin typeface="Calibri Light"/>
                          <a:cs typeface="Calibri Light"/>
                        </a:rPr>
                        <a:t>Acrion</a:t>
                      </a:r>
                      <a:r>
                        <a:rPr sz="600" b="0" spc="-45">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8"/>
                  </a:ext>
                </a:extLst>
              </a:tr>
              <a:tr h="107645">
                <a:tc gridSpan="8">
                  <a:txBody>
                    <a:bodyPr/>
                    <a:lstStyle/>
                    <a:p>
                      <a:pPr marL="12700">
                        <a:lnSpc>
                          <a:spcPts val="500"/>
                        </a:lnSpc>
                        <a:spcBef>
                          <a:spcPts val="35"/>
                        </a:spcBef>
                      </a:pPr>
                      <a:r>
                        <a:rPr sz="600" b="0" spc="5">
                          <a:latin typeface="Calibri Light"/>
                          <a:cs typeface="Calibri Light"/>
                        </a:rPr>
                        <a:t>1. Close </a:t>
                      </a:r>
                      <a:r>
                        <a:rPr sz="600" b="0">
                          <a:latin typeface="Calibri Light"/>
                          <a:cs typeface="Calibri Light"/>
                        </a:rPr>
                        <a:t>reading strategies routinely used across </a:t>
                      </a:r>
                      <a:r>
                        <a:rPr sz="600" b="0" spc="5">
                          <a:latin typeface="Calibri Light"/>
                          <a:cs typeface="Calibri Light"/>
                        </a:rPr>
                        <a:t>the</a:t>
                      </a:r>
                      <a:r>
                        <a:rPr sz="600" b="0" spc="10">
                          <a:latin typeface="Calibri Light"/>
                          <a:cs typeface="Calibri Light"/>
                        </a:rPr>
                        <a:t> </a:t>
                      </a:r>
                      <a:r>
                        <a:rPr sz="600" b="0" spc="5">
                          <a:latin typeface="Calibri Light"/>
                          <a:cs typeface="Calibri Light"/>
                        </a:rPr>
                        <a:t>contents.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07655">
                <a:tc gridSpan="8">
                  <a:txBody>
                    <a:bodyPr/>
                    <a:lstStyle/>
                    <a:p>
                      <a:pPr marL="12700">
                        <a:lnSpc>
                          <a:spcPts val="500"/>
                        </a:lnSpc>
                        <a:spcBef>
                          <a:spcPts val="35"/>
                        </a:spcBef>
                      </a:pPr>
                      <a:r>
                        <a:rPr sz="600" b="0" spc="5">
                          <a:latin typeface="Calibri Light"/>
                          <a:cs typeface="Calibri Light"/>
                        </a:rPr>
                        <a:t>2. </a:t>
                      </a:r>
                      <a:r>
                        <a:rPr sz="600" b="0">
                          <a:latin typeface="Calibri Light"/>
                          <a:cs typeface="Calibri Light"/>
                        </a:rPr>
                        <a:t>Provide student tutors </a:t>
                      </a:r>
                      <a:r>
                        <a:rPr sz="600" b="0" spc="5">
                          <a:latin typeface="Calibri Light"/>
                          <a:cs typeface="Calibri Light"/>
                        </a:rPr>
                        <a:t>for </a:t>
                      </a:r>
                      <a:r>
                        <a:rPr sz="600" b="0">
                          <a:latin typeface="Calibri Light"/>
                          <a:cs typeface="Calibri Light"/>
                        </a:rPr>
                        <a:t>individualized reading</a:t>
                      </a:r>
                      <a:r>
                        <a:rPr sz="600" b="0" spc="10">
                          <a:latin typeface="Calibri Light"/>
                          <a:cs typeface="Calibri Light"/>
                        </a:rPr>
                        <a:t> </a:t>
                      </a:r>
                      <a:r>
                        <a:rPr sz="600" b="0">
                          <a:latin typeface="Calibri Light"/>
                          <a:cs typeface="Calibri Light"/>
                        </a:rPr>
                        <a:t>interventions.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07636">
                <a:tc gridSpan="8">
                  <a:txBody>
                    <a:bodyPr/>
                    <a:lstStyle/>
                    <a:p>
                      <a:pPr marL="12700">
                        <a:lnSpc>
                          <a:spcPts val="500"/>
                        </a:lnSpc>
                        <a:spcBef>
                          <a:spcPts val="35"/>
                        </a:spcBef>
                      </a:pPr>
                      <a:r>
                        <a:rPr sz="600" b="0" spc="5">
                          <a:latin typeface="Calibri Light"/>
                          <a:cs typeface="Calibri Light"/>
                        </a:rPr>
                        <a:t>3. </a:t>
                      </a:r>
                      <a:r>
                        <a:rPr sz="600" b="0">
                          <a:latin typeface="Calibri Light"/>
                          <a:cs typeface="Calibri Light"/>
                        </a:rPr>
                        <a:t>Train teachers </a:t>
                      </a:r>
                      <a:r>
                        <a:rPr sz="600" b="0" spc="5">
                          <a:latin typeface="Calibri Light"/>
                          <a:cs typeface="Calibri Light"/>
                        </a:rPr>
                        <a:t>on TELPAS Reading </a:t>
                      </a:r>
                      <a:r>
                        <a:rPr sz="600" b="0">
                          <a:latin typeface="Calibri Light"/>
                          <a:cs typeface="Calibri Light"/>
                        </a:rPr>
                        <a:t>rubric</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r h="107645">
                <a:tc gridSpan="8">
                  <a:txBody>
                    <a:bodyPr/>
                    <a:lstStyle/>
                    <a:p>
                      <a:pPr marL="12700">
                        <a:lnSpc>
                          <a:spcPts val="500"/>
                        </a:lnSpc>
                        <a:spcBef>
                          <a:spcPts val="35"/>
                        </a:spcBef>
                      </a:pPr>
                      <a:r>
                        <a:rPr sz="600" b="0" spc="5">
                          <a:latin typeface="Calibri Light"/>
                          <a:cs typeface="Calibri Light"/>
                        </a:rPr>
                        <a:t>4. </a:t>
                      </a:r>
                      <a:r>
                        <a:rPr sz="600" b="0">
                          <a:latin typeface="Calibri Light"/>
                          <a:cs typeface="Calibri Light"/>
                        </a:rPr>
                        <a:t>Provide students </a:t>
                      </a:r>
                      <a:r>
                        <a:rPr sz="600" b="0" spc="5">
                          <a:latin typeface="Calibri Light"/>
                          <a:cs typeface="Calibri Light"/>
                        </a:rPr>
                        <a:t>with lab time to practice Reading activities </a:t>
                      </a:r>
                      <a:r>
                        <a:rPr sz="600" b="0">
                          <a:latin typeface="Calibri Light"/>
                          <a:cs typeface="Calibri Light"/>
                        </a:rPr>
                        <a:t>using </a:t>
                      </a:r>
                      <a:r>
                        <a:rPr sz="600" b="0" spc="5">
                          <a:latin typeface="Calibri Light"/>
                          <a:cs typeface="Calibri Light"/>
                        </a:rPr>
                        <a:t>Summit K-12 </a:t>
                      </a:r>
                      <a:r>
                        <a:rPr sz="600" b="0">
                          <a:latin typeface="Calibri Light"/>
                          <a:cs typeface="Calibri Light"/>
                        </a:rPr>
                        <a:t>program </a:t>
                      </a:r>
                      <a:r>
                        <a:rPr sz="600" b="0" spc="5">
                          <a:latin typeface="Calibri Light"/>
                          <a:cs typeface="Calibri Light"/>
                        </a:rPr>
                        <a:t>twice a week </a:t>
                      </a:r>
                      <a:r>
                        <a:rPr sz="600" b="0">
                          <a:latin typeface="Calibri Light"/>
                          <a:cs typeface="Calibri Light"/>
                        </a:rPr>
                        <a:t>during </a:t>
                      </a:r>
                      <a:r>
                        <a:rPr sz="600" b="0" err="1">
                          <a:latin typeface="Calibri Light"/>
                          <a:cs typeface="Calibri Light"/>
                        </a:rPr>
                        <a:t>spanish</a:t>
                      </a:r>
                      <a:r>
                        <a:rPr sz="600" b="0" spc="-20">
                          <a:latin typeface="Calibri Light"/>
                          <a:cs typeface="Calibri Light"/>
                        </a:rPr>
                        <a:t> </a:t>
                      </a:r>
                      <a:r>
                        <a:rPr sz="600" b="0" err="1">
                          <a:latin typeface="Calibri Light"/>
                          <a:cs typeface="Calibri Light"/>
                        </a:rPr>
                        <a:t>classess</a:t>
                      </a:r>
                      <a:r>
                        <a:rPr sz="600" b="0">
                          <a:latin typeface="Calibri Light"/>
                          <a:cs typeface="Calibri Light"/>
                        </a:rPr>
                        <a:t>.</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190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2"/>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fld id="{236ED5DE-22B7-41E7-A943-79814E858A13}" type="slidenum">
              <a:rPr lang="en-US" smtClean="0"/>
              <a:pPr/>
              <a:t>43</a:t>
            </a:fld>
            <a:endParaRPr lang="en-US"/>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485" spc="248">
                  <a:solidFill>
                    <a:schemeClr val="bg1"/>
                  </a:solidFill>
                  <a:latin typeface="Gill Sans"/>
                  <a:cs typeface="Gill Sans"/>
                </a:rPr>
                <a:t>PHARR-SAN JUAN-ALAMO INDEPENDENT SCHOOL DISTRICT</a:t>
              </a:r>
            </a:p>
          </p:txBody>
        </p:sp>
      </p:grpSp>
      <p:sp>
        <p:nvSpPr>
          <p:cNvPr id="12" name="TextBox 11">
            <a:extLst>
              <a:ext uri="{FF2B5EF4-FFF2-40B4-BE49-F238E27FC236}">
                <a16:creationId xmlns:a16="http://schemas.microsoft.com/office/drawing/2014/main" id="{5AC3A5C9-3C20-405B-80EA-BFDD3FBF391F}"/>
              </a:ext>
            </a:extLst>
          </p:cNvPr>
          <p:cNvSpPr txBox="1"/>
          <p:nvPr/>
        </p:nvSpPr>
        <p:spPr>
          <a:xfrm>
            <a:off x="481850" y="3247279"/>
            <a:ext cx="8882742" cy="2712794"/>
          </a:xfrm>
          <a:prstGeom prst="rect">
            <a:avLst/>
          </a:prstGeom>
          <a:noFill/>
        </p:spPr>
        <p:txBody>
          <a:bodyPr wrap="square" lIns="91440" tIns="45720" rIns="91440" bIns="45720" anchor="t">
            <a:spAutoFit/>
          </a:bodyPr>
          <a:lstStyle/>
          <a:p>
            <a:pPr algn="ctr"/>
            <a:r>
              <a:rPr lang="en-US" sz="2800" b="1">
                <a:ea typeface="+mn-lt"/>
                <a:cs typeface="+mn-lt"/>
              </a:rPr>
              <a:t>Goal Area 3:</a:t>
            </a:r>
            <a:r>
              <a:rPr lang="en-US" sz="2800">
                <a:ea typeface="+mn-lt"/>
                <a:cs typeface="+mn-lt"/>
              </a:rPr>
              <a:t>  Improve Safety, Public Support, Culture &amp; Climate</a:t>
            </a:r>
          </a:p>
          <a:p>
            <a:pPr algn="ctr"/>
            <a:endParaRPr lang="en-US" sz="2800">
              <a:ea typeface="+mn-lt"/>
              <a:cs typeface="+mn-lt"/>
            </a:endParaRPr>
          </a:p>
          <a:p>
            <a:pPr algn="ctr"/>
            <a:endParaRPr lang="en-US" sz="2800">
              <a:cs typeface="Calibri"/>
            </a:endParaRPr>
          </a:p>
          <a:p>
            <a:pPr algn="ctr"/>
            <a:endParaRPr lang="en-US" sz="2800">
              <a:cs typeface="Calibri"/>
            </a:endParaRPr>
          </a:p>
          <a:p>
            <a:pPr marL="0" marR="0" algn="ctr">
              <a:lnSpc>
                <a:spcPct val="107000"/>
              </a:lnSpc>
              <a:spcBef>
                <a:spcPts val="280"/>
              </a:spcBef>
              <a:spcAft>
                <a:spcPts val="0"/>
              </a:spcAft>
            </a:pPr>
            <a:endParaRPr lang="en-US" sz="2800" b="1" u="sng">
              <a:solidFill>
                <a:srgbClr val="61020E"/>
              </a:solidFill>
              <a:effectLst/>
              <a:latin typeface="Arial"/>
              <a:ea typeface="MS Gothic"/>
              <a:cs typeface="Times New Roman" panose="02020603050405020304" pitchFamily="18" charset="0"/>
            </a:endParaRPr>
          </a:p>
        </p:txBody>
      </p:sp>
    </p:spTree>
    <p:extLst>
      <p:ext uri="{BB962C8B-B14F-4D97-AF65-F5344CB8AC3E}">
        <p14:creationId xmlns:p14="http://schemas.microsoft.com/office/powerpoint/2010/main" val="11243325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81248408"/>
              </p:ext>
            </p:extLst>
          </p:nvPr>
        </p:nvGraphicFramePr>
        <p:xfrm>
          <a:off x="222383" y="277253"/>
          <a:ext cx="9570717" cy="7059160"/>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395">
                <a:tc>
                  <a:txBody>
                    <a:bodyPr/>
                    <a:lstStyle/>
                    <a:p>
                      <a:pPr marL="17780">
                        <a:lnSpc>
                          <a:spcPct val="100000"/>
                        </a:lnSpc>
                        <a:spcBef>
                          <a:spcPts val="5"/>
                        </a:spcBef>
                      </a:pPr>
                      <a:r>
                        <a:rPr sz="700" b="0">
                          <a:latin typeface="Calibri Light"/>
                          <a:cs typeface="Calibri Light"/>
                        </a:rPr>
                        <a:t>Goal Area</a:t>
                      </a:r>
                      <a:r>
                        <a:rPr sz="700" b="0" spc="30">
                          <a:latin typeface="Calibri Light"/>
                          <a:cs typeface="Calibri Light"/>
                        </a:rPr>
                        <a:t> </a:t>
                      </a:r>
                      <a:r>
                        <a:rPr sz="700" b="0">
                          <a:latin typeface="Calibri Light"/>
                          <a:cs typeface="Calibri Light"/>
                        </a:rPr>
                        <a:t>3:</a:t>
                      </a:r>
                      <a:endParaRPr sz="70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gridSpan="2">
                  <a:txBody>
                    <a:bodyPr/>
                    <a:lstStyle/>
                    <a:p>
                      <a:pPr marL="17780">
                        <a:lnSpc>
                          <a:spcPts val="800"/>
                        </a:lnSpc>
                      </a:pPr>
                      <a:r>
                        <a:rPr sz="700" b="0" spc="-5">
                          <a:latin typeface="Calibri Light"/>
                          <a:cs typeface="Calibri Light"/>
                        </a:rPr>
                        <a:t>Improve Safety, Public </a:t>
                      </a:r>
                      <a:r>
                        <a:rPr sz="700" b="0" spc="-10">
                          <a:latin typeface="Calibri Light"/>
                          <a:cs typeface="Calibri Light"/>
                        </a:rPr>
                        <a:t>Support, </a:t>
                      </a:r>
                      <a:r>
                        <a:rPr sz="700" b="0" spc="-5">
                          <a:latin typeface="Calibri Light"/>
                          <a:cs typeface="Calibri Light"/>
                        </a:rPr>
                        <a:t>Culture </a:t>
                      </a:r>
                      <a:r>
                        <a:rPr sz="700" b="0" spc="-10">
                          <a:latin typeface="Calibri Light"/>
                          <a:cs typeface="Calibri Light"/>
                        </a:rPr>
                        <a:t>and</a:t>
                      </a:r>
                      <a:r>
                        <a:rPr sz="700" b="0" spc="10">
                          <a:latin typeface="Calibri Light"/>
                          <a:cs typeface="Calibri Light"/>
                        </a:rPr>
                        <a:t> </a:t>
                      </a:r>
                      <a:r>
                        <a:rPr sz="700" b="0" spc="-5">
                          <a:latin typeface="Calibri Light"/>
                          <a:cs typeface="Calibri Light"/>
                        </a:rPr>
                        <a:t>Climate</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0396">
                <a:tc>
                  <a:txBody>
                    <a:bodyPr/>
                    <a:lstStyle/>
                    <a:p>
                      <a:pPr marL="17780">
                        <a:lnSpc>
                          <a:spcPct val="100000"/>
                        </a:lnSpc>
                        <a:spcBef>
                          <a:spcPts val="5"/>
                        </a:spcBef>
                      </a:pPr>
                      <a:r>
                        <a:rPr sz="700" b="0">
                          <a:latin typeface="Calibri Light"/>
                          <a:cs typeface="Calibri Light"/>
                        </a:rPr>
                        <a:t>Annual Goal</a:t>
                      </a:r>
                      <a:r>
                        <a:rPr sz="700" b="0" spc="3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2">
                  <a:txBody>
                    <a:bodyPr/>
                    <a:lstStyle/>
                    <a:p>
                      <a:pPr marL="17780">
                        <a:lnSpc>
                          <a:spcPts val="800"/>
                        </a:lnSpc>
                      </a:pPr>
                      <a:r>
                        <a:rPr lang="en-US" sz="700" b="0" spc="-5">
                          <a:latin typeface="Calibri Light"/>
                          <a:cs typeface="Calibri Light"/>
                        </a:rPr>
                        <a:t>To meet </a:t>
                      </a:r>
                      <a:r>
                        <a:rPr lang="en-US" sz="700" b="0" spc="-10">
                          <a:latin typeface="Calibri Light"/>
                          <a:cs typeface="Calibri Light"/>
                        </a:rPr>
                        <a:t>our annual goal </a:t>
                      </a:r>
                      <a:r>
                        <a:rPr lang="en-US" sz="700" b="0" spc="-5">
                          <a:latin typeface="Calibri Light"/>
                          <a:cs typeface="Calibri Light"/>
                        </a:rPr>
                        <a:t>of 95</a:t>
                      </a:r>
                      <a:r>
                        <a:rPr lang="en-US" sz="700" b="0" spc="-10">
                          <a:latin typeface="Calibri Light"/>
                          <a:cs typeface="Calibri Light"/>
                        </a:rPr>
                        <a:t>% attendance </a:t>
                      </a:r>
                      <a:r>
                        <a:rPr lang="en-US" sz="700" b="0" spc="-5">
                          <a:latin typeface="Calibri Light"/>
                          <a:cs typeface="Calibri Light"/>
                        </a:rPr>
                        <a:t>rate by </a:t>
                      </a:r>
                      <a:r>
                        <a:rPr lang="en-US" sz="700" b="0" spc="-10">
                          <a:latin typeface="Calibri Light"/>
                          <a:cs typeface="Calibri Light"/>
                        </a:rPr>
                        <a:t>June</a:t>
                      </a:r>
                      <a:r>
                        <a:rPr lang="en-US" sz="700" b="0" spc="10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20402">
                <a:tc>
                  <a:txBody>
                    <a:bodyPr/>
                    <a:lstStyle/>
                    <a:p>
                      <a:pPr marL="17780">
                        <a:lnSpc>
                          <a:spcPct val="100000"/>
                        </a:lnSpc>
                        <a:spcBef>
                          <a:spcPts val="5"/>
                        </a:spcBef>
                      </a:pPr>
                      <a:r>
                        <a:rPr sz="700" b="0">
                          <a:latin typeface="Calibri Light"/>
                          <a:cs typeface="Calibri Light"/>
                        </a:rPr>
                        <a:t>Objective</a:t>
                      </a:r>
                      <a:r>
                        <a:rPr sz="700" b="0" spc="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4">
                  <a:txBody>
                    <a:bodyPr/>
                    <a:lstStyle/>
                    <a:p>
                      <a:pPr marL="17780">
                        <a:lnSpc>
                          <a:spcPts val="800"/>
                        </a:lnSpc>
                      </a:pPr>
                      <a:r>
                        <a:rPr sz="700" b="0" spc="-5">
                          <a:latin typeface="Calibri Light"/>
                          <a:cs typeface="Calibri Light"/>
                        </a:rPr>
                        <a:t>To monitor daily </a:t>
                      </a:r>
                      <a:r>
                        <a:rPr sz="700" b="0" spc="-10">
                          <a:latin typeface="Calibri Light"/>
                          <a:cs typeface="Calibri Light"/>
                        </a:rPr>
                        <a:t>student attendance </a:t>
                      </a:r>
                      <a:r>
                        <a:rPr sz="700" b="0" spc="-5">
                          <a:latin typeface="Calibri Light"/>
                          <a:cs typeface="Calibri Light"/>
                        </a:rPr>
                        <a:t>to </a:t>
                      </a:r>
                      <a:r>
                        <a:rPr sz="700" b="0" spc="-10">
                          <a:latin typeface="Calibri Light"/>
                          <a:cs typeface="Calibri Light"/>
                        </a:rPr>
                        <a:t>ensure students </a:t>
                      </a:r>
                      <a:r>
                        <a:rPr sz="700" b="0" spc="-5">
                          <a:latin typeface="Calibri Light"/>
                          <a:cs typeface="Calibri Light"/>
                        </a:rPr>
                        <a:t>are in </a:t>
                      </a:r>
                      <a:r>
                        <a:rPr sz="700" b="0" spc="-10">
                          <a:latin typeface="Calibri Light"/>
                          <a:cs typeface="Calibri Light"/>
                        </a:rPr>
                        <a:t>school </a:t>
                      </a:r>
                      <a:r>
                        <a:rPr sz="700" b="0" spc="-5">
                          <a:latin typeface="Calibri Light"/>
                          <a:cs typeface="Calibri Light"/>
                        </a:rPr>
                        <a:t>actively learning</a:t>
                      </a:r>
                      <a:r>
                        <a:rPr sz="700" b="0" spc="50">
                          <a:latin typeface="Calibri Light"/>
                          <a:cs typeface="Calibri Light"/>
                        </a:rPr>
                        <a:t> </a:t>
                      </a:r>
                      <a:r>
                        <a:rPr sz="700" b="0" spc="-5">
                          <a:latin typeface="Calibri Light"/>
                          <a:cs typeface="Calibri Light"/>
                        </a:rPr>
                        <a:t>daily</a:t>
                      </a:r>
                      <a:endParaRPr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Strategy</a:t>
                      </a:r>
                      <a:r>
                        <a:rPr sz="700" b="0" spc="5">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229867">
                <a:tc>
                  <a:txBody>
                    <a:bodyPr/>
                    <a:lstStyle/>
                    <a:p>
                      <a:pPr marL="17780">
                        <a:lnSpc>
                          <a:spcPct val="100000"/>
                        </a:lnSpc>
                        <a:spcBef>
                          <a:spcPts val="5"/>
                        </a:spcBef>
                      </a:pPr>
                      <a:r>
                        <a:rPr sz="700" b="0" spc="-5">
                          <a:latin typeface="Calibri Light"/>
                          <a:cs typeface="Calibri Light"/>
                        </a:rPr>
                        <a:t>Increase </a:t>
                      </a:r>
                      <a:r>
                        <a:rPr sz="700" b="0" spc="-10">
                          <a:latin typeface="Calibri Light"/>
                          <a:cs typeface="Calibri Light"/>
                        </a:rPr>
                        <a:t>student</a:t>
                      </a:r>
                      <a:endParaRPr sz="700">
                        <a:latin typeface="Calibri Light"/>
                        <a:cs typeface="Calibri Light"/>
                      </a:endParaRPr>
                    </a:p>
                    <a:p>
                      <a:pPr marL="17780">
                        <a:lnSpc>
                          <a:spcPct val="100000"/>
                        </a:lnSpc>
                        <a:spcBef>
                          <a:spcPts val="110"/>
                        </a:spcBef>
                      </a:pPr>
                      <a:r>
                        <a:rPr sz="700" b="0" spc="-5">
                          <a:latin typeface="Calibri Light"/>
                          <a:cs typeface="Calibri Light"/>
                        </a:rPr>
                        <a:t>attendance.</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Grade level</a:t>
                      </a:r>
                      <a:r>
                        <a:rPr sz="700" b="0" spc="-10">
                          <a:latin typeface="Calibri Light"/>
                          <a:cs typeface="Calibri Light"/>
                        </a:rPr>
                        <a:t> </a:t>
                      </a:r>
                      <a:r>
                        <a:rPr sz="700" b="0" spc="-5">
                          <a:latin typeface="Calibri Light"/>
                          <a:cs typeface="Calibri Light"/>
                        </a:rPr>
                        <a:t>Administrator</a:t>
                      </a:r>
                      <a:endParaRPr sz="700">
                        <a:latin typeface="Calibri Light"/>
                        <a:cs typeface="Calibri Light"/>
                      </a:endParaRPr>
                    </a:p>
                    <a:p>
                      <a:pPr marL="17780" marR="210185">
                        <a:lnSpc>
                          <a:spcPct val="112900"/>
                        </a:lnSpc>
                      </a:pPr>
                      <a:r>
                        <a:rPr sz="700" b="0" spc="-10">
                          <a:latin typeface="Calibri Light"/>
                          <a:cs typeface="Calibri Light"/>
                        </a:rPr>
                        <a:t>School </a:t>
                      </a:r>
                      <a:r>
                        <a:rPr sz="700" b="0" spc="-5">
                          <a:latin typeface="Calibri Light"/>
                          <a:cs typeface="Calibri Light"/>
                        </a:rPr>
                        <a:t>Community </a:t>
                      </a:r>
                      <a:r>
                        <a:rPr sz="700" b="0" spc="-10">
                          <a:latin typeface="Calibri Light"/>
                          <a:cs typeface="Calibri Light"/>
                        </a:rPr>
                        <a:t>Liaison  </a:t>
                      </a:r>
                      <a:r>
                        <a:rPr sz="700" b="0" spc="-5">
                          <a:latin typeface="Calibri Light"/>
                          <a:cs typeface="Calibri Light"/>
                        </a:rPr>
                        <a:t>Teachers</a:t>
                      </a:r>
                      <a:endParaRPr sz="700">
                        <a:latin typeface="Calibri Light"/>
                        <a:cs typeface="Calibri Light"/>
                      </a:endParaRPr>
                    </a:p>
                    <a:p>
                      <a:pPr marL="17780" marR="526415">
                        <a:lnSpc>
                          <a:spcPct val="112900"/>
                        </a:lnSpc>
                      </a:pPr>
                      <a:r>
                        <a:rPr sz="700" b="0" spc="-5">
                          <a:latin typeface="Calibri Light"/>
                          <a:cs typeface="Calibri Light"/>
                        </a:rPr>
                        <a:t>Attendance</a:t>
                      </a:r>
                      <a:r>
                        <a:rPr sz="700" b="0" spc="-70">
                          <a:latin typeface="Calibri Light"/>
                          <a:cs typeface="Calibri Light"/>
                        </a:rPr>
                        <a:t> </a:t>
                      </a:r>
                      <a:r>
                        <a:rPr sz="700" b="0" spc="-5">
                          <a:latin typeface="Calibri Light"/>
                          <a:cs typeface="Calibri Light"/>
                        </a:rPr>
                        <a:t>Clerk  </a:t>
                      </a:r>
                      <a:r>
                        <a:rPr sz="700" b="0" spc="-10">
                          <a:latin typeface="Calibri Light"/>
                          <a:cs typeface="Calibri Light"/>
                        </a:rPr>
                        <a:t>Counselors  Nurse</a:t>
                      </a:r>
                      <a:endParaRPr sz="700">
                        <a:latin typeface="Calibri Light"/>
                        <a:cs typeface="Calibri Light"/>
                      </a:endParaRPr>
                    </a:p>
                    <a:p>
                      <a:pPr marL="17780">
                        <a:lnSpc>
                          <a:spcPct val="100000"/>
                        </a:lnSpc>
                        <a:spcBef>
                          <a:spcPts val="110"/>
                        </a:spcBef>
                      </a:pPr>
                      <a:r>
                        <a:rPr sz="700" b="0" spc="-5">
                          <a:latin typeface="Calibri Light"/>
                          <a:cs typeface="Calibri Light"/>
                        </a:rPr>
                        <a:t>Security Guard</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Attendance </a:t>
                      </a:r>
                      <a:r>
                        <a:rPr sz="700" b="0" spc="-10">
                          <a:latin typeface="Calibri Light"/>
                          <a:cs typeface="Calibri Light"/>
                        </a:rPr>
                        <a:t>Rosters</a:t>
                      </a:r>
                      <a:endParaRPr sz="700">
                        <a:latin typeface="Calibri Light"/>
                        <a:cs typeface="Calibri Light"/>
                      </a:endParaRPr>
                    </a:p>
                    <a:p>
                      <a:pPr marL="17780" marR="356870">
                        <a:lnSpc>
                          <a:spcPct val="112900"/>
                        </a:lnSpc>
                      </a:pPr>
                      <a:r>
                        <a:rPr sz="700" b="0" spc="-5">
                          <a:latin typeface="Calibri Light"/>
                          <a:cs typeface="Calibri Light"/>
                        </a:rPr>
                        <a:t>Grade level incentive  (snacks/prizes).</a:t>
                      </a:r>
                      <a:endParaRPr sz="700">
                        <a:latin typeface="Calibri Light"/>
                        <a:cs typeface="Calibri Light"/>
                      </a:endParaRPr>
                    </a:p>
                    <a:p>
                      <a:pPr marL="17780" marR="797560">
                        <a:lnSpc>
                          <a:spcPct val="112900"/>
                        </a:lnSpc>
                      </a:pPr>
                      <a:r>
                        <a:rPr sz="700" b="0" spc="-5">
                          <a:latin typeface="Calibri Light"/>
                          <a:cs typeface="Calibri Light"/>
                        </a:rPr>
                        <a:t>T</a:t>
                      </a:r>
                      <a:r>
                        <a:rPr sz="700" b="0">
                          <a:latin typeface="Calibri Light"/>
                          <a:cs typeface="Calibri Light"/>
                        </a:rPr>
                        <a:t>r</a:t>
                      </a:r>
                      <a:r>
                        <a:rPr sz="700" b="0" spc="-5">
                          <a:latin typeface="Calibri Light"/>
                          <a:cs typeface="Calibri Light"/>
                        </a:rPr>
                        <a:t>oph</a:t>
                      </a:r>
                      <a:r>
                        <a:rPr sz="700" b="0">
                          <a:latin typeface="Calibri Light"/>
                          <a:cs typeface="Calibri Light"/>
                        </a:rPr>
                        <a:t>ies  </a:t>
                      </a:r>
                      <a:r>
                        <a:rPr sz="700" b="0" spc="-5">
                          <a:latin typeface="Calibri Light"/>
                          <a:cs typeface="Calibri Light"/>
                        </a:rPr>
                        <a:t>Banners</a:t>
                      </a:r>
                      <a:endParaRPr sz="700">
                        <a:latin typeface="Calibri Light"/>
                        <a:cs typeface="Calibri Light"/>
                      </a:endParaRPr>
                    </a:p>
                    <a:p>
                      <a:pPr marL="17780" marR="68580">
                        <a:lnSpc>
                          <a:spcPct val="112900"/>
                        </a:lnSpc>
                      </a:pPr>
                      <a:r>
                        <a:rPr sz="700" b="0" spc="-5">
                          <a:latin typeface="Calibri Light"/>
                          <a:cs typeface="Calibri Light"/>
                        </a:rPr>
                        <a:t>Attendance </a:t>
                      </a:r>
                      <a:r>
                        <a:rPr sz="700" b="0" spc="-10">
                          <a:latin typeface="Calibri Light"/>
                          <a:cs typeface="Calibri Light"/>
                        </a:rPr>
                        <a:t>and </a:t>
                      </a:r>
                      <a:r>
                        <a:rPr sz="700" b="0" spc="-5">
                          <a:latin typeface="Calibri Light"/>
                          <a:cs typeface="Calibri Light"/>
                        </a:rPr>
                        <a:t>Tardy </a:t>
                      </a:r>
                      <a:r>
                        <a:rPr sz="700" b="0" spc="-10">
                          <a:latin typeface="Calibri Light"/>
                          <a:cs typeface="Calibri Light"/>
                        </a:rPr>
                        <a:t>Logs  </a:t>
                      </a:r>
                      <a:r>
                        <a:rPr sz="700" b="0" spc="-5">
                          <a:latin typeface="Calibri Light"/>
                          <a:cs typeface="Calibri Light"/>
                        </a:rPr>
                        <a:t>Sign in </a:t>
                      </a:r>
                      <a:r>
                        <a:rPr sz="700" b="0" spc="-10">
                          <a:latin typeface="Calibri Light"/>
                          <a:cs typeface="Calibri Light"/>
                        </a:rPr>
                        <a:t>and </a:t>
                      </a:r>
                      <a:r>
                        <a:rPr sz="700" b="0" spc="-5">
                          <a:latin typeface="Calibri Light"/>
                          <a:cs typeface="Calibri Light"/>
                        </a:rPr>
                        <a:t>Sign </a:t>
                      </a:r>
                      <a:r>
                        <a:rPr sz="700" b="0" spc="-10">
                          <a:latin typeface="Calibri Light"/>
                          <a:cs typeface="Calibri Light"/>
                        </a:rPr>
                        <a:t>out </a:t>
                      </a:r>
                      <a:r>
                        <a:rPr sz="700" b="0" spc="-5">
                          <a:latin typeface="Calibri Light"/>
                          <a:cs typeface="Calibri Light"/>
                        </a:rPr>
                        <a:t>Forms  District </a:t>
                      </a:r>
                      <a:r>
                        <a:rPr sz="700" b="0" spc="-10">
                          <a:latin typeface="Calibri Light"/>
                          <a:cs typeface="Calibri Light"/>
                        </a:rPr>
                        <a:t>Portal </a:t>
                      </a:r>
                      <a:r>
                        <a:rPr sz="700" b="0" spc="-5">
                          <a:latin typeface="Calibri Light"/>
                          <a:cs typeface="Calibri Light"/>
                        </a:rPr>
                        <a:t>for Attendance  Recovery</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Attendance Reports</a:t>
                      </a:r>
                      <a:endParaRPr sz="700">
                        <a:latin typeface="Calibri Light"/>
                        <a:cs typeface="Calibri Light"/>
                      </a:endParaRPr>
                    </a:p>
                    <a:p>
                      <a:pPr marL="17780" marR="531495">
                        <a:lnSpc>
                          <a:spcPct val="112900"/>
                        </a:lnSpc>
                      </a:pPr>
                      <a:r>
                        <a:rPr sz="700" b="0" spc="-5">
                          <a:latin typeface="Calibri Light"/>
                          <a:cs typeface="Calibri Light"/>
                        </a:rPr>
                        <a:t>PowerPoints Shared by</a:t>
                      </a:r>
                      <a:r>
                        <a:rPr sz="700" b="0" spc="-80">
                          <a:latin typeface="Calibri Light"/>
                          <a:cs typeface="Calibri Light"/>
                        </a:rPr>
                        <a:t> </a:t>
                      </a:r>
                      <a:r>
                        <a:rPr sz="700" b="0" spc="-5">
                          <a:latin typeface="Calibri Light"/>
                          <a:cs typeface="Calibri Light"/>
                        </a:rPr>
                        <a:t>District  </a:t>
                      </a:r>
                      <a:r>
                        <a:rPr sz="700" b="0" spc="-10">
                          <a:latin typeface="Calibri Light"/>
                          <a:cs typeface="Calibri Light"/>
                        </a:rPr>
                        <a:t>Student </a:t>
                      </a:r>
                      <a:r>
                        <a:rPr sz="700" b="0" spc="-5">
                          <a:latin typeface="Calibri Light"/>
                          <a:cs typeface="Calibri Light"/>
                        </a:rPr>
                        <a:t>Profiles</a:t>
                      </a:r>
                      <a:endParaRPr sz="700">
                        <a:latin typeface="Calibri Light"/>
                        <a:cs typeface="Calibri Light"/>
                      </a:endParaRPr>
                    </a:p>
                    <a:p>
                      <a:pPr marL="17780" marR="1052830">
                        <a:lnSpc>
                          <a:spcPct val="112900"/>
                        </a:lnSpc>
                      </a:pPr>
                      <a:r>
                        <a:rPr sz="700" b="0" spc="-5">
                          <a:latin typeface="Calibri Light"/>
                          <a:cs typeface="Calibri Light"/>
                        </a:rPr>
                        <a:t>Completed</a:t>
                      </a:r>
                      <a:r>
                        <a:rPr sz="700" b="0" spc="-70">
                          <a:latin typeface="Calibri Light"/>
                          <a:cs typeface="Calibri Light"/>
                        </a:rPr>
                        <a:t> </a:t>
                      </a:r>
                      <a:r>
                        <a:rPr sz="700" b="0" spc="-10">
                          <a:latin typeface="Calibri Light"/>
                          <a:cs typeface="Calibri Light"/>
                        </a:rPr>
                        <a:t>Logs  </a:t>
                      </a:r>
                      <a:r>
                        <a:rPr sz="700" b="0" spc="-5">
                          <a:latin typeface="Calibri Light"/>
                          <a:cs typeface="Calibri Light"/>
                        </a:rPr>
                        <a:t>Teacher</a:t>
                      </a:r>
                      <a:r>
                        <a:rPr sz="700" b="0" spc="-20">
                          <a:latin typeface="Calibri Light"/>
                          <a:cs typeface="Calibri Light"/>
                        </a:rPr>
                        <a:t> </a:t>
                      </a:r>
                      <a:r>
                        <a:rPr sz="700" b="0" spc="-10">
                          <a:latin typeface="Calibri Light"/>
                          <a:cs typeface="Calibri Light"/>
                        </a:rPr>
                        <a:t>Logs</a:t>
                      </a:r>
                      <a:endParaRPr sz="700">
                        <a:latin typeface="Calibri Light"/>
                        <a:cs typeface="Calibri Light"/>
                      </a:endParaRPr>
                    </a:p>
                    <a:p>
                      <a:pPr marL="17780">
                        <a:lnSpc>
                          <a:spcPct val="100000"/>
                        </a:lnSpc>
                        <a:spcBef>
                          <a:spcPts val="110"/>
                        </a:spcBef>
                      </a:pPr>
                      <a:r>
                        <a:rPr sz="700" b="0" spc="-5">
                          <a:latin typeface="Calibri Light"/>
                          <a:cs typeface="Calibri Light"/>
                        </a:rPr>
                        <a:t>Attendance Recovery </a:t>
                      </a:r>
                      <a:r>
                        <a:rPr sz="700" b="0" spc="-10">
                          <a:latin typeface="Calibri Light"/>
                          <a:cs typeface="Calibri Light"/>
                        </a:rPr>
                        <a:t>Program</a:t>
                      </a:r>
                      <a:r>
                        <a:rPr sz="700" b="0" spc="-5">
                          <a:latin typeface="Calibri Light"/>
                          <a:cs typeface="Calibri Light"/>
                        </a:rPr>
                        <a:t> (ARP)</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Increase of</a:t>
                      </a:r>
                      <a:r>
                        <a:rPr sz="700" b="0" spc="-15">
                          <a:latin typeface="Calibri Light"/>
                          <a:cs typeface="Calibri Light"/>
                        </a:rPr>
                        <a:t> </a:t>
                      </a:r>
                      <a:r>
                        <a:rPr sz="700" b="0" spc="-10">
                          <a:latin typeface="Calibri Light"/>
                          <a:cs typeface="Calibri Light"/>
                        </a:rPr>
                        <a:t>student</a:t>
                      </a:r>
                      <a:endParaRPr sz="700">
                        <a:latin typeface="Calibri Light"/>
                        <a:cs typeface="Calibri Light"/>
                      </a:endParaRPr>
                    </a:p>
                    <a:p>
                      <a:pPr marL="17780">
                        <a:lnSpc>
                          <a:spcPct val="100000"/>
                        </a:lnSpc>
                        <a:spcBef>
                          <a:spcPts val="110"/>
                        </a:spcBef>
                      </a:pPr>
                      <a:r>
                        <a:rPr sz="700" b="0" spc="-10">
                          <a:latin typeface="Calibri Light"/>
                          <a:cs typeface="Calibri Light"/>
                        </a:rPr>
                        <a:t>attendance</a:t>
                      </a:r>
                      <a:endParaRPr sz="700">
                        <a:latin typeface="Calibri Light"/>
                        <a:cs typeface="Calibri Light"/>
                      </a:endParaRPr>
                    </a:p>
                    <a:p>
                      <a:pPr marL="17780" marR="97790">
                        <a:lnSpc>
                          <a:spcPct val="112900"/>
                        </a:lnSpc>
                      </a:pPr>
                      <a:r>
                        <a:rPr sz="700" b="0" spc="-5">
                          <a:latin typeface="Calibri Light"/>
                          <a:cs typeface="Calibri Light"/>
                        </a:rPr>
                        <a:t>Culture </a:t>
                      </a:r>
                      <a:r>
                        <a:rPr sz="700" b="0" spc="-10">
                          <a:latin typeface="Calibri Light"/>
                          <a:cs typeface="Calibri Light"/>
                        </a:rPr>
                        <a:t>and </a:t>
                      </a:r>
                      <a:r>
                        <a:rPr sz="700" b="0" spc="-5">
                          <a:latin typeface="Calibri Light"/>
                          <a:cs typeface="Calibri Light"/>
                        </a:rPr>
                        <a:t>Climate Survey  Increase in </a:t>
                      </a:r>
                      <a:r>
                        <a:rPr sz="700" b="0" spc="-10">
                          <a:latin typeface="Calibri Light"/>
                          <a:cs typeface="Calibri Light"/>
                        </a:rPr>
                        <a:t>Student  </a:t>
                      </a:r>
                      <a:r>
                        <a:rPr sz="700" b="0" spc="-5">
                          <a:latin typeface="Calibri Light"/>
                          <a:cs typeface="Calibri Light"/>
                        </a:rPr>
                        <a:t>Achievement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 district</a:t>
                      </a:r>
                      <a:endParaRPr sz="700">
                        <a:latin typeface="Calibri Light"/>
                        <a:cs typeface="Calibri Light"/>
                      </a:endParaRPr>
                    </a:p>
                    <a:p>
                      <a:pPr marL="17780" marR="226060">
                        <a:lnSpc>
                          <a:spcPct val="112900"/>
                        </a:lnSpc>
                      </a:pPr>
                      <a:r>
                        <a:rPr sz="700" b="0" spc="-10">
                          <a:latin typeface="Calibri Light"/>
                          <a:cs typeface="Calibri Light"/>
                        </a:rPr>
                        <a:t>attendance  </a:t>
                      </a:r>
                      <a:r>
                        <a:rPr sz="700" b="0" spc="-5">
                          <a:latin typeface="Calibri Light"/>
                          <a:cs typeface="Calibri Light"/>
                        </a:rPr>
                        <a:t>District six</a:t>
                      </a:r>
                      <a:r>
                        <a:rPr sz="700" b="0" spc="-90">
                          <a:latin typeface="Calibri Light"/>
                          <a:cs typeface="Calibri Light"/>
                        </a:rPr>
                        <a:t> </a:t>
                      </a:r>
                      <a:r>
                        <a:rPr sz="700" b="0">
                          <a:latin typeface="Calibri Light"/>
                          <a:cs typeface="Calibri Light"/>
                        </a:rPr>
                        <a:t>weeks  </a:t>
                      </a:r>
                      <a:r>
                        <a:rPr sz="700" b="0" spc="-10">
                          <a:latin typeface="Calibri Light"/>
                          <a:cs typeface="Calibri Light"/>
                        </a:rPr>
                        <a:t>attendance</a:t>
                      </a:r>
                      <a:endParaRPr sz="700">
                        <a:latin typeface="Calibri Light"/>
                        <a:cs typeface="Calibri Light"/>
                      </a:endParaRPr>
                    </a:p>
                    <a:p>
                      <a:pPr marL="17780" marR="72390">
                        <a:lnSpc>
                          <a:spcPct val="112900"/>
                        </a:lnSpc>
                      </a:pPr>
                      <a:r>
                        <a:rPr sz="700" b="0" spc="-5">
                          <a:latin typeface="Calibri Light"/>
                          <a:cs typeface="Calibri Light"/>
                        </a:rPr>
                        <a:t>Attendance</a:t>
                      </a:r>
                      <a:r>
                        <a:rPr sz="700" b="0" spc="-60">
                          <a:latin typeface="Calibri Light"/>
                          <a:cs typeface="Calibri Light"/>
                        </a:rPr>
                        <a:t> </a:t>
                      </a:r>
                      <a:r>
                        <a:rPr sz="700" b="0" spc="-5">
                          <a:latin typeface="Calibri Light"/>
                          <a:cs typeface="Calibri Light"/>
                        </a:rPr>
                        <a:t>Recovery  Participation (ARP)  Certificates</a:t>
                      </a:r>
                      <a:endParaRPr sz="700">
                        <a:latin typeface="Calibri Light"/>
                        <a:cs typeface="Calibri Light"/>
                      </a:endParaRPr>
                    </a:p>
                    <a:p>
                      <a:pPr marL="17780" marR="184150" algn="just">
                        <a:lnSpc>
                          <a:spcPct val="112900"/>
                        </a:lnSpc>
                      </a:pPr>
                      <a:r>
                        <a:rPr sz="700" b="0" spc="-5">
                          <a:latin typeface="Calibri Light"/>
                          <a:cs typeface="Calibri Light"/>
                        </a:rPr>
                        <a:t>Sign-in/out </a:t>
                      </a:r>
                      <a:r>
                        <a:rPr sz="700" b="0" spc="-10">
                          <a:latin typeface="Calibri Light"/>
                          <a:cs typeface="Calibri Light"/>
                        </a:rPr>
                        <a:t>sheets  </a:t>
                      </a:r>
                      <a:r>
                        <a:rPr sz="700" b="0" spc="-5">
                          <a:latin typeface="Calibri Light"/>
                          <a:cs typeface="Calibri Light"/>
                        </a:rPr>
                        <a:t>Yearly</a:t>
                      </a:r>
                      <a:r>
                        <a:rPr sz="700" b="0" spc="-65">
                          <a:latin typeface="Calibri Light"/>
                          <a:cs typeface="Calibri Light"/>
                        </a:rPr>
                        <a:t> </a:t>
                      </a:r>
                      <a:r>
                        <a:rPr sz="700" b="0" spc="-5">
                          <a:latin typeface="Calibri Light"/>
                          <a:cs typeface="Calibri Light"/>
                        </a:rPr>
                        <a:t>Attendance  Rate of</a:t>
                      </a:r>
                      <a:r>
                        <a:rPr sz="700" b="0" spc="-25">
                          <a:latin typeface="Calibri Light"/>
                          <a:cs typeface="Calibri Light"/>
                        </a:rPr>
                        <a:t> </a:t>
                      </a:r>
                      <a:r>
                        <a:rPr sz="700" b="0" spc="-10">
                          <a:latin typeface="Calibri Light"/>
                          <a:cs typeface="Calibri Light"/>
                        </a:rPr>
                        <a:t>97.5%</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ct val="100000"/>
                        </a:lnSpc>
                        <a:spcBef>
                          <a:spcPts val="110"/>
                        </a:spcBef>
                      </a:pPr>
                      <a:r>
                        <a:rPr sz="700" b="0" spc="-5">
                          <a:latin typeface="Calibri Light"/>
                          <a:cs typeface="Calibri Light"/>
                        </a:rPr>
                        <a:t>10</a:t>
                      </a:r>
                      <a:r>
                        <a:rPr sz="700" b="0" spc="-15">
                          <a:latin typeface="Calibri Light"/>
                          <a:cs typeface="Calibri Light"/>
                        </a:rPr>
                        <a:t> </a:t>
                      </a:r>
                      <a:r>
                        <a:rPr sz="700" b="0" spc="-5">
                          <a:latin typeface="Calibri Light"/>
                          <a:cs typeface="Calibri Light"/>
                        </a:rPr>
                        <a:t>A</a:t>
                      </a:r>
                      <a:endParaRPr sz="700">
                        <a:latin typeface="Calibri Light"/>
                        <a:cs typeface="Calibri Light"/>
                      </a:endParaRPr>
                    </a:p>
                    <a:p>
                      <a:pPr marL="17780" marR="38735">
                        <a:lnSpc>
                          <a:spcPct val="112900"/>
                        </a:lnSpc>
                        <a:tabLst>
                          <a:tab pos="334645" algn="l"/>
                        </a:tabLst>
                      </a:pPr>
                      <a:r>
                        <a:rPr sz="700" b="0" spc="-5">
                          <a:latin typeface="Calibri Light"/>
                          <a:cs typeface="Calibri Light"/>
                        </a:rPr>
                        <a:t>10 C Title </a:t>
                      </a:r>
                      <a:r>
                        <a:rPr sz="700" b="0" spc="-10">
                          <a:latin typeface="Calibri Light"/>
                          <a:cs typeface="Calibri Light"/>
                        </a:rPr>
                        <a:t>I,II,II State Compensatory  </a:t>
                      </a:r>
                      <a:r>
                        <a:rPr sz="700" b="0" spc="-5">
                          <a:latin typeface="Calibri Light"/>
                          <a:cs typeface="Calibri Light"/>
                        </a:rPr>
                        <a:t>Fund	</a:t>
                      </a:r>
                      <a:r>
                        <a:rPr sz="700" b="0" spc="-10">
                          <a:latin typeface="Calibri Light"/>
                          <a:cs typeface="Calibri Light"/>
                        </a:rPr>
                        <a:t>State </a:t>
                      </a:r>
                      <a:r>
                        <a:rPr sz="700" b="0" spc="-5">
                          <a:latin typeface="Calibri Light"/>
                          <a:cs typeface="Calibri Light"/>
                        </a:rPr>
                        <a:t>Bilingual Funds Local</a:t>
                      </a:r>
                      <a:r>
                        <a:rPr sz="700" b="0" spc="-50">
                          <a:latin typeface="Calibri Light"/>
                          <a:cs typeface="Calibri Light"/>
                        </a:rPr>
                        <a:t> </a:t>
                      </a:r>
                      <a:r>
                        <a:rPr sz="700" b="0" spc="-5">
                          <a:latin typeface="Calibri Light"/>
                          <a:cs typeface="Calibri Light"/>
                        </a:rPr>
                        <a:t>Funds</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493">
                <a:tc>
                  <a:txBody>
                    <a:bodyPr/>
                    <a:lstStyle/>
                    <a:p>
                      <a:pPr marL="3175" algn="ctr">
                        <a:lnSpc>
                          <a:spcPct val="100000"/>
                        </a:lnSpc>
                        <a:spcBef>
                          <a:spcPts val="280"/>
                        </a:spcBef>
                      </a:pPr>
                      <a:r>
                        <a:rPr sz="700" b="0">
                          <a:solidFill>
                            <a:srgbClr val="FFFFFF"/>
                          </a:solidFill>
                          <a:latin typeface="Calibri Light"/>
                          <a:cs typeface="Calibri Light"/>
                        </a:rPr>
                        <a:t>Action</a:t>
                      </a:r>
                      <a:r>
                        <a:rPr sz="700" b="0" spc="1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402">
                <a:tc gridSpan="8">
                  <a:txBody>
                    <a:bodyPr/>
                    <a:lstStyle/>
                    <a:p>
                      <a:pPr marL="17780">
                        <a:lnSpc>
                          <a:spcPct val="100000"/>
                        </a:lnSpc>
                        <a:spcBef>
                          <a:spcPts val="5"/>
                        </a:spcBef>
                      </a:pPr>
                      <a:r>
                        <a:rPr sz="700" b="0" spc="-5">
                          <a:latin typeface="Calibri Light"/>
                          <a:cs typeface="Calibri Light"/>
                        </a:rPr>
                        <a:t>Make daily parent contact for </a:t>
                      </a:r>
                      <a:r>
                        <a:rPr sz="700" b="0" spc="-10">
                          <a:latin typeface="Calibri Light"/>
                          <a:cs typeface="Calibri Light"/>
                        </a:rPr>
                        <a:t>students </a:t>
                      </a:r>
                      <a:r>
                        <a:rPr sz="700" b="0" spc="-5">
                          <a:latin typeface="Calibri Light"/>
                          <a:cs typeface="Calibri Light"/>
                        </a:rPr>
                        <a:t>who are</a:t>
                      </a:r>
                      <a:r>
                        <a:rPr sz="700" b="0" spc="5">
                          <a:latin typeface="Calibri Light"/>
                          <a:cs typeface="Calibri Light"/>
                        </a:rPr>
                        <a:t> </a:t>
                      </a:r>
                      <a:r>
                        <a:rPr sz="700" b="0" spc="-10">
                          <a:latin typeface="Calibri Light"/>
                          <a:cs typeface="Calibri Light"/>
                        </a:rPr>
                        <a:t>absent.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89">
                <a:tc gridSpan="8">
                  <a:txBody>
                    <a:bodyPr/>
                    <a:lstStyle/>
                    <a:p>
                      <a:pPr marL="17780">
                        <a:lnSpc>
                          <a:spcPct val="100000"/>
                        </a:lnSpc>
                        <a:spcBef>
                          <a:spcPts val="5"/>
                        </a:spcBef>
                      </a:pPr>
                      <a:r>
                        <a:rPr sz="700" b="0" spc="-10">
                          <a:latin typeface="Calibri Light"/>
                          <a:cs typeface="Calibri Light"/>
                        </a:rPr>
                        <a:t>Disseminate </a:t>
                      </a:r>
                      <a:r>
                        <a:rPr sz="700" b="0" spc="-5">
                          <a:latin typeface="Calibri Light"/>
                          <a:cs typeface="Calibri Light"/>
                        </a:rPr>
                        <a:t>policy awareness </a:t>
                      </a:r>
                      <a:r>
                        <a:rPr sz="700" b="0" spc="-10">
                          <a:latin typeface="Calibri Light"/>
                          <a:cs typeface="Calibri Light"/>
                        </a:rPr>
                        <a:t>presentation/ </a:t>
                      </a:r>
                      <a:r>
                        <a:rPr sz="700" b="0" spc="-5">
                          <a:latin typeface="Calibri Light"/>
                          <a:cs typeface="Calibri Light"/>
                        </a:rPr>
                        <a:t>information </a:t>
                      </a:r>
                      <a:r>
                        <a:rPr sz="700" b="0" spc="-10">
                          <a:latin typeface="Calibri Light"/>
                          <a:cs typeface="Calibri Light"/>
                        </a:rPr>
                        <a:t>handouts </a:t>
                      </a:r>
                      <a:r>
                        <a:rPr sz="700" b="0" spc="-5">
                          <a:latin typeface="Calibri Light"/>
                          <a:cs typeface="Calibri Light"/>
                        </a:rPr>
                        <a:t>to</a:t>
                      </a:r>
                      <a:r>
                        <a:rPr sz="700" b="0" spc="5">
                          <a:latin typeface="Calibri Light"/>
                          <a:cs typeface="Calibri Light"/>
                        </a:rPr>
                        <a:t> </a:t>
                      </a:r>
                      <a:r>
                        <a:rPr sz="700" b="0" spc="-10">
                          <a:latin typeface="Calibri Light"/>
                          <a:cs typeface="Calibri Light"/>
                        </a:rPr>
                        <a:t>parents.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96">
                <a:tc gridSpan="8">
                  <a:txBody>
                    <a:bodyPr/>
                    <a:lstStyle/>
                    <a:p>
                      <a:pPr marL="17780">
                        <a:lnSpc>
                          <a:spcPct val="100000"/>
                        </a:lnSpc>
                        <a:spcBef>
                          <a:spcPts val="5"/>
                        </a:spcBef>
                      </a:pPr>
                      <a:r>
                        <a:rPr sz="700" b="0" spc="-5">
                          <a:latin typeface="Calibri Light"/>
                          <a:cs typeface="Calibri Light"/>
                        </a:rPr>
                        <a:t>Require </a:t>
                      </a:r>
                      <a:r>
                        <a:rPr sz="700" b="0" spc="-10">
                          <a:latin typeface="Calibri Light"/>
                          <a:cs typeface="Calibri Light"/>
                        </a:rPr>
                        <a:t>and </a:t>
                      </a:r>
                      <a:r>
                        <a:rPr sz="700" b="0" spc="-5">
                          <a:latin typeface="Calibri Light"/>
                          <a:cs typeface="Calibri Light"/>
                        </a:rPr>
                        <a:t>enforce </a:t>
                      </a:r>
                      <a:r>
                        <a:rPr sz="700" b="0" spc="-10">
                          <a:latin typeface="Calibri Light"/>
                          <a:cs typeface="Calibri Light"/>
                        </a:rPr>
                        <a:t>student </a:t>
                      </a:r>
                      <a:r>
                        <a:rPr sz="700" b="0" spc="-5">
                          <a:latin typeface="Calibri Light"/>
                          <a:cs typeface="Calibri Light"/>
                        </a:rPr>
                        <a:t>sign-in at: front office, </a:t>
                      </a:r>
                      <a:r>
                        <a:rPr sz="700" b="0" spc="-5" err="1">
                          <a:latin typeface="Calibri Light"/>
                          <a:cs typeface="Calibri Light"/>
                        </a:rPr>
                        <a:t>ccounselors</a:t>
                      </a:r>
                      <a:r>
                        <a:rPr sz="700" b="0" spc="-5">
                          <a:latin typeface="Calibri Light"/>
                          <a:cs typeface="Calibri Light"/>
                        </a:rPr>
                        <a:t>,</a:t>
                      </a:r>
                      <a:r>
                        <a:rPr sz="700" b="0" spc="10">
                          <a:latin typeface="Calibri Light"/>
                          <a:cs typeface="Calibri Light"/>
                        </a:rPr>
                        <a:t> </a:t>
                      </a:r>
                      <a:r>
                        <a:rPr sz="700" b="0" spc="-10">
                          <a:latin typeface="Calibri Light"/>
                          <a:cs typeface="Calibri Light"/>
                        </a:rPr>
                        <a:t>nurse</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0">
                <a:tc gridSpan="8">
                  <a:txBody>
                    <a:bodyPr/>
                    <a:lstStyle/>
                    <a:p>
                      <a:pPr marL="17780">
                        <a:lnSpc>
                          <a:spcPct val="100000"/>
                        </a:lnSpc>
                        <a:spcBef>
                          <a:spcPts val="5"/>
                        </a:spcBef>
                      </a:pPr>
                      <a:r>
                        <a:rPr sz="700" b="0" spc="-5">
                          <a:latin typeface="Calibri Light"/>
                          <a:cs typeface="Calibri Light"/>
                        </a:rPr>
                        <a:t>Require </a:t>
                      </a:r>
                      <a:r>
                        <a:rPr sz="700" b="0" spc="-10">
                          <a:latin typeface="Calibri Light"/>
                          <a:cs typeface="Calibri Light"/>
                        </a:rPr>
                        <a:t>students </a:t>
                      </a:r>
                      <a:r>
                        <a:rPr sz="700" b="0" spc="-5">
                          <a:latin typeface="Calibri Light"/>
                          <a:cs typeface="Calibri Light"/>
                        </a:rPr>
                        <a:t>to turn in written excuses for being </a:t>
                      </a:r>
                      <a:r>
                        <a:rPr sz="700" b="0" spc="-10">
                          <a:latin typeface="Calibri Light"/>
                          <a:cs typeface="Calibri Light"/>
                        </a:rPr>
                        <a:t>absent </a:t>
                      </a:r>
                      <a:r>
                        <a:rPr sz="700" b="0" spc="-5">
                          <a:latin typeface="Calibri Light"/>
                          <a:cs typeface="Calibri Light"/>
                        </a:rPr>
                        <a:t>to </a:t>
                      </a:r>
                      <a:r>
                        <a:rPr sz="700" b="0" spc="-10">
                          <a:latin typeface="Calibri Light"/>
                          <a:cs typeface="Calibri Light"/>
                        </a:rPr>
                        <a:t>the attendance </a:t>
                      </a:r>
                      <a:r>
                        <a:rPr sz="700" b="0" spc="-5">
                          <a:latin typeface="Calibri Light"/>
                          <a:cs typeface="Calibri Light"/>
                        </a:rPr>
                        <a:t>office/School Attendance</a:t>
                      </a:r>
                      <a:r>
                        <a:rPr sz="700" b="0" spc="20">
                          <a:latin typeface="Calibri Light"/>
                          <a:cs typeface="Calibri Light"/>
                        </a:rPr>
                        <a:t> </a:t>
                      </a:r>
                      <a:r>
                        <a:rPr sz="700" b="0" spc="-5">
                          <a:latin typeface="Calibri Light"/>
                          <a:cs typeface="Calibri Light"/>
                        </a:rPr>
                        <a:t>Specialist.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7">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Strategy</a:t>
                      </a:r>
                      <a:r>
                        <a:rPr sz="700" b="0" spc="5">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58824">
                <a:tc>
                  <a:txBody>
                    <a:bodyPr/>
                    <a:lstStyle/>
                    <a:p>
                      <a:pPr marL="17780">
                        <a:lnSpc>
                          <a:spcPct val="100000"/>
                        </a:lnSpc>
                        <a:spcBef>
                          <a:spcPts val="5"/>
                        </a:spcBef>
                      </a:pPr>
                      <a:r>
                        <a:rPr sz="700" b="0" spc="-5">
                          <a:latin typeface="Calibri Light"/>
                          <a:cs typeface="Calibri Light"/>
                        </a:rPr>
                        <a:t>Enforce </a:t>
                      </a:r>
                      <a:r>
                        <a:rPr sz="700" b="0" spc="-10">
                          <a:latin typeface="Calibri Light"/>
                          <a:cs typeface="Calibri Light"/>
                        </a:rPr>
                        <a:t>district/state</a:t>
                      </a:r>
                      <a:r>
                        <a:rPr sz="700" b="0" spc="5">
                          <a:latin typeface="Calibri Light"/>
                          <a:cs typeface="Calibri Light"/>
                        </a:rPr>
                        <a:t> </a:t>
                      </a:r>
                      <a:r>
                        <a:rPr sz="700" b="0" spc="-10">
                          <a:latin typeface="Calibri Light"/>
                          <a:cs typeface="Calibri Light"/>
                        </a:rPr>
                        <a:t>attendance</a:t>
                      </a:r>
                      <a:endParaRPr sz="700">
                        <a:latin typeface="Calibri Light"/>
                        <a:cs typeface="Calibri Light"/>
                      </a:endParaRPr>
                    </a:p>
                    <a:p>
                      <a:pPr marL="17780">
                        <a:lnSpc>
                          <a:spcPct val="100000"/>
                        </a:lnSpc>
                        <a:spcBef>
                          <a:spcPts val="110"/>
                        </a:spcBef>
                      </a:pPr>
                      <a:r>
                        <a:rPr sz="700" b="0" spc="-5">
                          <a:latin typeface="Calibri Light"/>
                          <a:cs typeface="Calibri Light"/>
                        </a:rPr>
                        <a:t>policies.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Grade </a:t>
                      </a:r>
                      <a:r>
                        <a:rPr lang="en-US" sz="700" b="0" spc="-5">
                          <a:latin typeface="Calibri Light"/>
                          <a:cs typeface="Calibri Light"/>
                        </a:rPr>
                        <a:t>Level</a:t>
                      </a:r>
                      <a:r>
                        <a:rPr sz="700" b="0" spc="-10">
                          <a:latin typeface="Calibri Light"/>
                          <a:cs typeface="Calibri Light"/>
                        </a:rPr>
                        <a:t> </a:t>
                      </a:r>
                      <a:r>
                        <a:rPr sz="700" b="0" spc="-5">
                          <a:latin typeface="Calibri Light"/>
                          <a:cs typeface="Calibri Light"/>
                        </a:rPr>
                        <a:t>Administrator</a:t>
                      </a:r>
                      <a:endParaRPr sz="700">
                        <a:latin typeface="Calibri Light"/>
                        <a:cs typeface="Calibri Light"/>
                      </a:endParaRPr>
                    </a:p>
                    <a:p>
                      <a:pPr marL="17780" marR="210185">
                        <a:lnSpc>
                          <a:spcPct val="112900"/>
                        </a:lnSpc>
                      </a:pPr>
                      <a:r>
                        <a:rPr sz="700" b="0" spc="-10">
                          <a:latin typeface="Calibri Light"/>
                          <a:cs typeface="Calibri Light"/>
                        </a:rPr>
                        <a:t>School </a:t>
                      </a:r>
                      <a:r>
                        <a:rPr sz="700" b="0" spc="-5">
                          <a:latin typeface="Calibri Light"/>
                          <a:cs typeface="Calibri Light"/>
                        </a:rPr>
                        <a:t>Community </a:t>
                      </a:r>
                      <a:r>
                        <a:rPr sz="700" b="0" spc="-10">
                          <a:latin typeface="Calibri Light"/>
                          <a:cs typeface="Calibri Light"/>
                        </a:rPr>
                        <a:t>Liaison  </a:t>
                      </a:r>
                      <a:r>
                        <a:rPr sz="700" b="0" spc="-5">
                          <a:latin typeface="Calibri Light"/>
                          <a:cs typeface="Calibri Light"/>
                        </a:rPr>
                        <a:t>Teachers</a:t>
                      </a:r>
                      <a:endParaRPr sz="700">
                        <a:latin typeface="Calibri Light"/>
                        <a:cs typeface="Calibri Light"/>
                      </a:endParaRPr>
                    </a:p>
                    <a:p>
                      <a:pPr marL="17780" marR="526415">
                        <a:lnSpc>
                          <a:spcPct val="112900"/>
                        </a:lnSpc>
                      </a:pPr>
                      <a:r>
                        <a:rPr sz="700" b="0" spc="-5">
                          <a:latin typeface="Calibri Light"/>
                          <a:cs typeface="Calibri Light"/>
                        </a:rPr>
                        <a:t>Attendance</a:t>
                      </a:r>
                      <a:r>
                        <a:rPr sz="700" b="0" spc="-70">
                          <a:latin typeface="Calibri Light"/>
                          <a:cs typeface="Calibri Light"/>
                        </a:rPr>
                        <a:t> </a:t>
                      </a:r>
                      <a:r>
                        <a:rPr sz="700" b="0" spc="-5">
                          <a:latin typeface="Calibri Light"/>
                          <a:cs typeface="Calibri Light"/>
                        </a:rPr>
                        <a:t>Clerk  </a:t>
                      </a:r>
                      <a:r>
                        <a:rPr sz="700" b="0" spc="-10">
                          <a:latin typeface="Calibri Light"/>
                          <a:cs typeface="Calibri Light"/>
                        </a:rPr>
                        <a:t>Counselors  Nurse</a:t>
                      </a:r>
                      <a:endParaRPr sz="700">
                        <a:latin typeface="Calibri Light"/>
                        <a:cs typeface="Calibri Light"/>
                      </a:endParaRPr>
                    </a:p>
                    <a:p>
                      <a:pPr marL="17780">
                        <a:lnSpc>
                          <a:spcPct val="100000"/>
                        </a:lnSpc>
                        <a:spcBef>
                          <a:spcPts val="110"/>
                        </a:spcBef>
                      </a:pPr>
                      <a:r>
                        <a:rPr sz="700" b="0" spc="-5">
                          <a:latin typeface="Calibri Light"/>
                          <a:cs typeface="Calibri Light"/>
                        </a:rPr>
                        <a:t>Security Guard</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7465">
                        <a:lnSpc>
                          <a:spcPct val="100000"/>
                        </a:lnSpc>
                        <a:spcBef>
                          <a:spcPts val="5"/>
                        </a:spcBef>
                      </a:pPr>
                      <a:r>
                        <a:rPr sz="700" b="0" spc="-10">
                          <a:latin typeface="Calibri Light"/>
                          <a:cs typeface="Calibri Light"/>
                        </a:rPr>
                        <a:t>Non-Attendance</a:t>
                      </a:r>
                      <a:r>
                        <a:rPr sz="700" b="0" spc="-5">
                          <a:latin typeface="Calibri Light"/>
                          <a:cs typeface="Calibri Light"/>
                        </a:rPr>
                        <a:t> Referral</a:t>
                      </a:r>
                      <a:endParaRPr sz="700">
                        <a:latin typeface="Calibri Light"/>
                        <a:cs typeface="Calibri Light"/>
                      </a:endParaRPr>
                    </a:p>
                    <a:p>
                      <a:pPr marL="17780">
                        <a:lnSpc>
                          <a:spcPct val="100000"/>
                        </a:lnSpc>
                        <a:spcBef>
                          <a:spcPts val="110"/>
                        </a:spcBef>
                      </a:pPr>
                      <a:r>
                        <a:rPr sz="700" b="0" spc="-5">
                          <a:latin typeface="Calibri Light"/>
                          <a:cs typeface="Calibri Light"/>
                        </a:rPr>
                        <a:t>forms</a:t>
                      </a:r>
                      <a:endParaRPr sz="700">
                        <a:latin typeface="Calibri Light"/>
                        <a:cs typeface="Calibri Light"/>
                      </a:endParaRPr>
                    </a:p>
                    <a:p>
                      <a:pPr marL="17780" marR="400685">
                        <a:lnSpc>
                          <a:spcPct val="112900"/>
                        </a:lnSpc>
                      </a:pPr>
                      <a:r>
                        <a:rPr sz="700" b="0" spc="-5">
                          <a:latin typeface="Calibri Light"/>
                          <a:cs typeface="Calibri Light"/>
                        </a:rPr>
                        <a:t>Warning letters.  Telephone contact.  Meeting </a:t>
                      </a:r>
                      <a:r>
                        <a:rPr sz="700" b="0" spc="-10">
                          <a:latin typeface="Calibri Light"/>
                          <a:cs typeface="Calibri Light"/>
                        </a:rPr>
                        <a:t>date  </a:t>
                      </a:r>
                      <a:r>
                        <a:rPr sz="700" b="0" spc="-5">
                          <a:latin typeface="Calibri Light"/>
                          <a:cs typeface="Calibri Light"/>
                        </a:rPr>
                        <a:t>Hearing</a:t>
                      </a:r>
                      <a:r>
                        <a:rPr sz="700" b="0" spc="-15">
                          <a:latin typeface="Calibri Light"/>
                          <a:cs typeface="Calibri Light"/>
                        </a:rPr>
                        <a:t> </a:t>
                      </a:r>
                      <a:r>
                        <a:rPr sz="700" b="0" spc="-10">
                          <a:latin typeface="Calibri Light"/>
                          <a:cs typeface="Calibri Light"/>
                        </a:rPr>
                        <a:t>dates.</a:t>
                      </a:r>
                      <a:endParaRPr sz="700">
                        <a:latin typeface="Calibri Light"/>
                        <a:cs typeface="Calibri Light"/>
                      </a:endParaRPr>
                    </a:p>
                    <a:p>
                      <a:pPr marL="17780" marR="144145">
                        <a:lnSpc>
                          <a:spcPct val="112900"/>
                        </a:lnSpc>
                      </a:pPr>
                      <a:r>
                        <a:rPr sz="700" b="0" spc="-5">
                          <a:latin typeface="Calibri Light"/>
                          <a:cs typeface="Calibri Light"/>
                        </a:rPr>
                        <a:t>Warning </a:t>
                      </a:r>
                      <a:r>
                        <a:rPr sz="700" b="0" spc="-10">
                          <a:latin typeface="Calibri Light"/>
                          <a:cs typeface="Calibri Light"/>
                        </a:rPr>
                        <a:t>dates.  </a:t>
                      </a:r>
                      <a:r>
                        <a:rPr sz="700" b="0" spc="-5">
                          <a:latin typeface="Calibri Light"/>
                          <a:cs typeface="Calibri Light"/>
                        </a:rPr>
                        <a:t>Attendance </a:t>
                      </a:r>
                      <a:r>
                        <a:rPr sz="700" b="0" spc="-10">
                          <a:latin typeface="Calibri Light"/>
                          <a:cs typeface="Calibri Light"/>
                        </a:rPr>
                        <a:t>and </a:t>
                      </a:r>
                      <a:r>
                        <a:rPr sz="700" b="0" spc="-5">
                          <a:latin typeface="Calibri Light"/>
                          <a:cs typeface="Calibri Light"/>
                        </a:rPr>
                        <a:t>Tardy </a:t>
                      </a:r>
                      <a:r>
                        <a:rPr sz="700" b="0" spc="-10">
                          <a:latin typeface="Calibri Light"/>
                          <a:cs typeface="Calibri Light"/>
                        </a:rPr>
                        <a:t>Logs  </a:t>
                      </a:r>
                      <a:r>
                        <a:rPr sz="700" b="0" spc="-5">
                          <a:latin typeface="Calibri Light"/>
                          <a:cs typeface="Calibri Light"/>
                        </a:rPr>
                        <a:t>Sign in </a:t>
                      </a:r>
                      <a:r>
                        <a:rPr sz="700" b="0" spc="-10">
                          <a:latin typeface="Calibri Light"/>
                          <a:cs typeface="Calibri Light"/>
                        </a:rPr>
                        <a:t>and </a:t>
                      </a:r>
                      <a:r>
                        <a:rPr sz="700" b="0" spc="-5">
                          <a:latin typeface="Calibri Light"/>
                          <a:cs typeface="Calibri Light"/>
                        </a:rPr>
                        <a:t>Sign </a:t>
                      </a:r>
                      <a:r>
                        <a:rPr sz="700" b="0" spc="-10">
                          <a:latin typeface="Calibri Light"/>
                          <a:cs typeface="Calibri Light"/>
                        </a:rPr>
                        <a:t>out</a:t>
                      </a:r>
                      <a:r>
                        <a:rPr sz="700" b="0" spc="-35">
                          <a:latin typeface="Calibri Light"/>
                          <a:cs typeface="Calibri Light"/>
                        </a:rPr>
                        <a:t> </a:t>
                      </a:r>
                      <a:r>
                        <a:rPr sz="700" b="0" spc="-5">
                          <a:latin typeface="Calibri Light"/>
                          <a:cs typeface="Calibri Light"/>
                        </a:rPr>
                        <a:t>Forms</a:t>
                      </a:r>
                      <a:endParaRPr sz="700">
                        <a:latin typeface="Calibri Light"/>
                        <a:cs typeface="Calibri Light"/>
                      </a:endParaRPr>
                    </a:p>
                    <a:p>
                      <a:pPr marL="17780">
                        <a:lnSpc>
                          <a:spcPct val="100000"/>
                        </a:lnSpc>
                        <a:spcBef>
                          <a:spcPts val="105"/>
                        </a:spcBef>
                      </a:pPr>
                      <a:r>
                        <a:rPr sz="700" b="0" spc="-5">
                          <a:latin typeface="Calibri Light"/>
                          <a:cs typeface="Calibri Light"/>
                        </a:rPr>
                        <a:t>District </a:t>
                      </a:r>
                      <a:r>
                        <a:rPr sz="700" b="0" spc="-10">
                          <a:latin typeface="Calibri Light"/>
                          <a:cs typeface="Calibri Light"/>
                        </a:rPr>
                        <a:t>Portal </a:t>
                      </a:r>
                      <a:r>
                        <a:rPr sz="700" b="0" spc="-5">
                          <a:latin typeface="Calibri Light"/>
                          <a:cs typeface="Calibri Light"/>
                        </a:rPr>
                        <a:t>for</a:t>
                      </a:r>
                      <a:r>
                        <a:rPr sz="700" b="0" spc="-25">
                          <a:latin typeface="Calibri Light"/>
                          <a:cs typeface="Calibri Light"/>
                        </a:rPr>
                        <a:t> </a:t>
                      </a:r>
                      <a:r>
                        <a:rPr sz="700" b="0" spc="-5">
                          <a:latin typeface="Calibri Light"/>
                          <a:cs typeface="Calibri Light"/>
                        </a:rPr>
                        <a:t>Attendance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Attendance Reports at </a:t>
                      </a:r>
                      <a:r>
                        <a:rPr sz="700" b="0" spc="-10">
                          <a:latin typeface="Calibri Light"/>
                          <a:cs typeface="Calibri Light"/>
                        </a:rPr>
                        <a:t>the Campus</a:t>
                      </a:r>
                      <a:endParaRPr sz="700">
                        <a:latin typeface="Calibri Light"/>
                        <a:cs typeface="Calibri Light"/>
                      </a:endParaRPr>
                    </a:p>
                    <a:p>
                      <a:pPr marL="17780" marR="531495">
                        <a:lnSpc>
                          <a:spcPct val="112900"/>
                        </a:lnSpc>
                      </a:pPr>
                      <a:r>
                        <a:rPr sz="700" b="0" spc="-5">
                          <a:latin typeface="Calibri Light"/>
                          <a:cs typeface="Calibri Light"/>
                        </a:rPr>
                        <a:t>Weekly District Attendance  PowerPoints Shared by</a:t>
                      </a:r>
                      <a:r>
                        <a:rPr sz="700" b="0" spc="-80">
                          <a:latin typeface="Calibri Light"/>
                          <a:cs typeface="Calibri Light"/>
                        </a:rPr>
                        <a:t> </a:t>
                      </a:r>
                      <a:r>
                        <a:rPr sz="700" b="0" spc="-5">
                          <a:latin typeface="Calibri Light"/>
                          <a:cs typeface="Calibri Light"/>
                        </a:rPr>
                        <a:t>District  </a:t>
                      </a:r>
                      <a:r>
                        <a:rPr sz="700" b="0" spc="-10">
                          <a:latin typeface="Calibri Light"/>
                          <a:cs typeface="Calibri Light"/>
                        </a:rPr>
                        <a:t>Student </a:t>
                      </a:r>
                      <a:r>
                        <a:rPr sz="700" b="0" spc="-5">
                          <a:latin typeface="Calibri Light"/>
                          <a:cs typeface="Calibri Light"/>
                        </a:rPr>
                        <a:t>Profiles</a:t>
                      </a:r>
                      <a:endParaRPr sz="700">
                        <a:latin typeface="Calibri Light"/>
                        <a:cs typeface="Calibri Light"/>
                      </a:endParaRPr>
                    </a:p>
                    <a:p>
                      <a:pPr marL="17780" marR="1052830">
                        <a:lnSpc>
                          <a:spcPct val="112900"/>
                        </a:lnSpc>
                      </a:pPr>
                      <a:r>
                        <a:rPr sz="700" b="0" spc="-5">
                          <a:latin typeface="Calibri Light"/>
                          <a:cs typeface="Calibri Light"/>
                        </a:rPr>
                        <a:t>Completed</a:t>
                      </a:r>
                      <a:r>
                        <a:rPr sz="700" b="0" spc="-70">
                          <a:latin typeface="Calibri Light"/>
                          <a:cs typeface="Calibri Light"/>
                        </a:rPr>
                        <a:t> </a:t>
                      </a:r>
                      <a:r>
                        <a:rPr sz="700" b="0" spc="-10">
                          <a:latin typeface="Calibri Light"/>
                          <a:cs typeface="Calibri Light"/>
                        </a:rPr>
                        <a:t>Logs  </a:t>
                      </a:r>
                      <a:r>
                        <a:rPr sz="700" b="0" spc="-5">
                          <a:latin typeface="Calibri Light"/>
                          <a:cs typeface="Calibri Light"/>
                        </a:rPr>
                        <a:t>Teacher</a:t>
                      </a:r>
                      <a:r>
                        <a:rPr sz="700" b="0" spc="-20">
                          <a:latin typeface="Calibri Light"/>
                          <a:cs typeface="Calibri Light"/>
                        </a:rPr>
                        <a:t> </a:t>
                      </a:r>
                      <a:r>
                        <a:rPr sz="700" b="0" spc="-10">
                          <a:latin typeface="Calibri Light"/>
                          <a:cs typeface="Calibri Light"/>
                        </a:rPr>
                        <a:t>Logs</a:t>
                      </a:r>
                      <a:endParaRPr sz="700">
                        <a:latin typeface="Calibri Light"/>
                        <a:cs typeface="Calibri Light"/>
                      </a:endParaRPr>
                    </a:p>
                    <a:p>
                      <a:pPr marL="17780">
                        <a:lnSpc>
                          <a:spcPct val="100000"/>
                        </a:lnSpc>
                        <a:spcBef>
                          <a:spcPts val="110"/>
                        </a:spcBef>
                      </a:pPr>
                      <a:r>
                        <a:rPr sz="700" b="0" spc="-5">
                          <a:latin typeface="Calibri Light"/>
                          <a:cs typeface="Calibri Light"/>
                        </a:rPr>
                        <a:t>Attendance Recovery Attendance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Increase of</a:t>
                      </a:r>
                      <a:r>
                        <a:rPr sz="700" b="0" spc="-15">
                          <a:latin typeface="Calibri Light"/>
                          <a:cs typeface="Calibri Light"/>
                        </a:rPr>
                        <a:t> </a:t>
                      </a:r>
                      <a:r>
                        <a:rPr sz="700" b="0" spc="-10">
                          <a:latin typeface="Calibri Light"/>
                          <a:cs typeface="Calibri Light"/>
                        </a:rPr>
                        <a:t>student</a:t>
                      </a:r>
                      <a:endParaRPr sz="700">
                        <a:latin typeface="Calibri Light"/>
                        <a:cs typeface="Calibri Light"/>
                      </a:endParaRPr>
                    </a:p>
                    <a:p>
                      <a:pPr marL="17780">
                        <a:lnSpc>
                          <a:spcPct val="100000"/>
                        </a:lnSpc>
                        <a:spcBef>
                          <a:spcPts val="110"/>
                        </a:spcBef>
                      </a:pPr>
                      <a:r>
                        <a:rPr sz="700" b="0" spc="-10">
                          <a:latin typeface="Calibri Light"/>
                          <a:cs typeface="Calibri Light"/>
                        </a:rPr>
                        <a:t>attendance</a:t>
                      </a:r>
                      <a:endParaRPr sz="700">
                        <a:latin typeface="Calibri Light"/>
                        <a:cs typeface="Calibri Light"/>
                      </a:endParaRPr>
                    </a:p>
                    <a:p>
                      <a:pPr marL="17780" marR="97790">
                        <a:lnSpc>
                          <a:spcPct val="112900"/>
                        </a:lnSpc>
                      </a:pPr>
                      <a:r>
                        <a:rPr sz="700" b="0" spc="-5">
                          <a:latin typeface="Calibri Light"/>
                          <a:cs typeface="Calibri Light"/>
                        </a:rPr>
                        <a:t>Culture </a:t>
                      </a:r>
                      <a:r>
                        <a:rPr sz="700" b="0" spc="-10">
                          <a:latin typeface="Calibri Light"/>
                          <a:cs typeface="Calibri Light"/>
                        </a:rPr>
                        <a:t>and </a:t>
                      </a:r>
                      <a:r>
                        <a:rPr sz="700" b="0" spc="-5">
                          <a:latin typeface="Calibri Light"/>
                          <a:cs typeface="Calibri Light"/>
                        </a:rPr>
                        <a:t>Climate Survey  Increase in </a:t>
                      </a:r>
                      <a:r>
                        <a:rPr sz="700" b="0" spc="-10">
                          <a:latin typeface="Calibri Light"/>
                          <a:cs typeface="Calibri Light"/>
                        </a:rPr>
                        <a:t>Student  </a:t>
                      </a:r>
                      <a:r>
                        <a:rPr sz="700" b="0" spc="-5">
                          <a:latin typeface="Calibri Light"/>
                          <a:cs typeface="Calibri Light"/>
                        </a:rPr>
                        <a:t>Achievement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Non-attendance</a:t>
                      </a:r>
                      <a:endParaRPr sz="700">
                        <a:latin typeface="Calibri Light"/>
                        <a:cs typeface="Calibri Light"/>
                      </a:endParaRPr>
                    </a:p>
                    <a:p>
                      <a:pPr marL="17780" marR="67310" indent="19685">
                        <a:lnSpc>
                          <a:spcPct val="112900"/>
                        </a:lnSpc>
                      </a:pPr>
                      <a:r>
                        <a:rPr sz="700" b="0" spc="-5">
                          <a:latin typeface="Calibri Light"/>
                          <a:cs typeface="Calibri Light"/>
                        </a:rPr>
                        <a:t>referral forms  Attendance logs  Warning letter</a:t>
                      </a:r>
                      <a:r>
                        <a:rPr sz="700" b="0" spc="-70">
                          <a:latin typeface="Calibri Light"/>
                          <a:cs typeface="Calibri Light"/>
                        </a:rPr>
                        <a:t> </a:t>
                      </a:r>
                      <a:r>
                        <a:rPr sz="700" b="0" spc="-5">
                          <a:latin typeface="Calibri Light"/>
                          <a:cs typeface="Calibri Light"/>
                        </a:rPr>
                        <a:t>copies  </a:t>
                      </a:r>
                      <a:r>
                        <a:rPr sz="700" b="0" spc="-10">
                          <a:latin typeface="Calibri Light"/>
                          <a:cs typeface="Calibri Light"/>
                        </a:rPr>
                        <a:t>Parent </a:t>
                      </a:r>
                      <a:r>
                        <a:rPr sz="700" b="0" spc="-5">
                          <a:latin typeface="Calibri Light"/>
                          <a:cs typeface="Calibri Light"/>
                        </a:rPr>
                        <a:t>conference  dates on</a:t>
                      </a:r>
                      <a:r>
                        <a:rPr sz="700" b="0" spc="-20">
                          <a:latin typeface="Calibri Light"/>
                          <a:cs typeface="Calibri Light"/>
                        </a:rPr>
                        <a:t> </a:t>
                      </a:r>
                      <a:r>
                        <a:rPr sz="700" b="0" spc="-5">
                          <a:latin typeface="Calibri Light"/>
                          <a:cs typeface="Calibri Light"/>
                        </a:rPr>
                        <a:t>file</a:t>
                      </a:r>
                      <a:endParaRPr sz="700">
                        <a:latin typeface="Calibri Light"/>
                        <a:cs typeface="Calibri Light"/>
                      </a:endParaRPr>
                    </a:p>
                    <a:p>
                      <a:pPr marL="17780" marR="102235">
                        <a:lnSpc>
                          <a:spcPct val="112900"/>
                        </a:lnSpc>
                      </a:pPr>
                      <a:r>
                        <a:rPr sz="700" b="0" spc="-5">
                          <a:latin typeface="Calibri Light"/>
                          <a:cs typeface="Calibri Light"/>
                        </a:rPr>
                        <a:t>Hearing dates on</a:t>
                      </a:r>
                      <a:r>
                        <a:rPr sz="700" b="0" spc="-80">
                          <a:latin typeface="Calibri Light"/>
                          <a:cs typeface="Calibri Light"/>
                        </a:rPr>
                        <a:t> </a:t>
                      </a:r>
                      <a:r>
                        <a:rPr sz="700" b="0" spc="-5">
                          <a:latin typeface="Calibri Light"/>
                          <a:cs typeface="Calibri Light"/>
                        </a:rPr>
                        <a:t>file  Attendance Action  </a:t>
                      </a:r>
                      <a:r>
                        <a:rPr sz="700" b="0" spc="-10">
                          <a:latin typeface="Calibri Light"/>
                          <a:cs typeface="Calibri Light"/>
                        </a:rPr>
                        <a:t>Plan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ct val="100000"/>
                        </a:lnSpc>
                        <a:spcBef>
                          <a:spcPts val="110"/>
                        </a:spcBef>
                      </a:pPr>
                      <a:r>
                        <a:rPr sz="700" b="0" spc="-5">
                          <a:latin typeface="Calibri Light"/>
                          <a:cs typeface="Calibri Light"/>
                        </a:rPr>
                        <a:t>10</a:t>
                      </a:r>
                      <a:r>
                        <a:rPr sz="700" b="0" spc="-110">
                          <a:latin typeface="Calibri Light"/>
                          <a:cs typeface="Calibri Light"/>
                        </a:rPr>
                        <a:t> </a:t>
                      </a:r>
                      <a:r>
                        <a:rPr sz="700" b="0" spc="-5">
                          <a:latin typeface="Calibri Light"/>
                          <a:cs typeface="Calibri Light"/>
                        </a:rPr>
                        <a:t>A</a:t>
                      </a:r>
                      <a:endParaRPr sz="700">
                        <a:latin typeface="Calibri Light"/>
                        <a:cs typeface="Calibri Light"/>
                      </a:endParaRPr>
                    </a:p>
                    <a:p>
                      <a:pPr marL="17780">
                        <a:lnSpc>
                          <a:spcPct val="100000"/>
                        </a:lnSpc>
                        <a:spcBef>
                          <a:spcPts val="110"/>
                        </a:spcBef>
                      </a:pPr>
                      <a:r>
                        <a:rPr sz="700" b="0" spc="-5">
                          <a:latin typeface="Calibri Light"/>
                          <a:cs typeface="Calibri Light"/>
                        </a:rPr>
                        <a:t>10</a:t>
                      </a:r>
                      <a:r>
                        <a:rPr sz="700" b="0" spc="-110">
                          <a:latin typeface="Calibri Light"/>
                          <a:cs typeface="Calibri Light"/>
                        </a:rPr>
                        <a:t> </a:t>
                      </a:r>
                      <a:r>
                        <a:rPr sz="700" b="0" spc="-5">
                          <a:latin typeface="Calibri Light"/>
                          <a:cs typeface="Calibri Light"/>
                        </a:rPr>
                        <a:t>C</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500">
                <a:tc>
                  <a:txBody>
                    <a:bodyPr/>
                    <a:lstStyle/>
                    <a:p>
                      <a:pPr marL="3175" algn="ctr">
                        <a:lnSpc>
                          <a:spcPct val="100000"/>
                        </a:lnSpc>
                        <a:spcBef>
                          <a:spcPts val="284"/>
                        </a:spcBef>
                      </a:pPr>
                      <a:r>
                        <a:rPr sz="700" b="0">
                          <a:solidFill>
                            <a:srgbClr val="FFFFFF"/>
                          </a:solidFill>
                          <a:latin typeface="Calibri Light"/>
                          <a:cs typeface="Calibri Light"/>
                        </a:rPr>
                        <a:t>Action</a:t>
                      </a:r>
                      <a:r>
                        <a:rPr sz="700" b="0" spc="1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61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396">
                <a:tc gridSpan="8">
                  <a:txBody>
                    <a:bodyPr/>
                    <a:lstStyle/>
                    <a:p>
                      <a:pPr marL="17780">
                        <a:lnSpc>
                          <a:spcPct val="100000"/>
                        </a:lnSpc>
                        <a:spcBef>
                          <a:spcPts val="5"/>
                        </a:spcBef>
                      </a:pPr>
                      <a:r>
                        <a:rPr sz="700" b="0" spc="-5">
                          <a:latin typeface="Calibri Light"/>
                          <a:cs typeface="Calibri Light"/>
                        </a:rPr>
                        <a:t>Provide </a:t>
                      </a:r>
                      <a:r>
                        <a:rPr sz="700" b="0" spc="-10">
                          <a:latin typeface="Calibri Light"/>
                          <a:cs typeface="Calibri Light"/>
                        </a:rPr>
                        <a:t>attendance </a:t>
                      </a:r>
                      <a:r>
                        <a:rPr sz="700" b="0" spc="-5">
                          <a:latin typeface="Calibri Light"/>
                          <a:cs typeface="Calibri Light"/>
                        </a:rPr>
                        <a:t>clerk with </a:t>
                      </a:r>
                      <a:r>
                        <a:rPr sz="700" b="0" spc="-10">
                          <a:latin typeface="Calibri Light"/>
                          <a:cs typeface="Calibri Light"/>
                        </a:rPr>
                        <a:t>rosters </a:t>
                      </a:r>
                      <a:r>
                        <a:rPr sz="700" b="0" spc="-5">
                          <a:latin typeface="Calibri Light"/>
                          <a:cs typeface="Calibri Light"/>
                        </a:rPr>
                        <a:t>of planned</a:t>
                      </a:r>
                      <a:r>
                        <a:rPr sz="700" b="0" spc="10">
                          <a:latin typeface="Calibri Light"/>
                          <a:cs typeface="Calibri Light"/>
                        </a:rPr>
                        <a:t> </a:t>
                      </a:r>
                      <a:r>
                        <a:rPr sz="700" b="0" spc="-5">
                          <a:latin typeface="Calibri Light"/>
                          <a:cs typeface="Calibri Light"/>
                        </a:rPr>
                        <a:t>activities.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402">
                <a:tc gridSpan="8">
                  <a:txBody>
                    <a:bodyPr/>
                    <a:lstStyle/>
                    <a:p>
                      <a:pPr marL="17780">
                        <a:lnSpc>
                          <a:spcPct val="100000"/>
                        </a:lnSpc>
                        <a:spcBef>
                          <a:spcPts val="5"/>
                        </a:spcBef>
                      </a:pPr>
                      <a:r>
                        <a:rPr sz="700" b="0" spc="-10">
                          <a:latin typeface="Calibri Light"/>
                          <a:cs typeface="Calibri Light"/>
                        </a:rPr>
                        <a:t>Encourage </a:t>
                      </a:r>
                      <a:r>
                        <a:rPr sz="700" b="0" spc="-5">
                          <a:latin typeface="Calibri Light"/>
                          <a:cs typeface="Calibri Light"/>
                        </a:rPr>
                        <a:t>teachers to </a:t>
                      </a:r>
                      <a:r>
                        <a:rPr sz="700" b="0" spc="-10">
                          <a:latin typeface="Calibri Light"/>
                          <a:cs typeface="Calibri Light"/>
                        </a:rPr>
                        <a:t>submit non-attendance </a:t>
                      </a:r>
                      <a:r>
                        <a:rPr sz="700" b="0" spc="-5">
                          <a:latin typeface="Calibri Light"/>
                          <a:cs typeface="Calibri Light"/>
                        </a:rPr>
                        <a:t>referral forms after three </a:t>
                      </a:r>
                      <a:r>
                        <a:rPr sz="700" b="0" spc="-10">
                          <a:latin typeface="Calibri Light"/>
                          <a:cs typeface="Calibri Light"/>
                        </a:rPr>
                        <a:t>unexcused</a:t>
                      </a:r>
                      <a:r>
                        <a:rPr sz="700" b="0" spc="15">
                          <a:latin typeface="Calibri Light"/>
                          <a:cs typeface="Calibri Light"/>
                        </a:rPr>
                        <a:t> </a:t>
                      </a:r>
                      <a:r>
                        <a:rPr sz="700" b="0" spc="-5">
                          <a:latin typeface="Calibri Light"/>
                          <a:cs typeface="Calibri Light"/>
                        </a:rPr>
                        <a:t>absences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389">
                <a:tc gridSpan="8">
                  <a:txBody>
                    <a:bodyPr/>
                    <a:lstStyle/>
                    <a:p>
                      <a:pPr marL="17780">
                        <a:lnSpc>
                          <a:spcPct val="100000"/>
                        </a:lnSpc>
                        <a:spcBef>
                          <a:spcPts val="5"/>
                        </a:spcBef>
                      </a:pPr>
                      <a:r>
                        <a:rPr sz="700" b="0" spc="-10">
                          <a:latin typeface="Calibri Light"/>
                          <a:cs typeface="Calibri Light"/>
                        </a:rPr>
                        <a:t>Issue </a:t>
                      </a:r>
                      <a:r>
                        <a:rPr sz="700" b="0" spc="-5">
                          <a:latin typeface="Calibri Light"/>
                          <a:cs typeface="Calibri Light"/>
                        </a:rPr>
                        <a:t>warning letters to </a:t>
                      </a:r>
                      <a:r>
                        <a:rPr sz="700" b="0" spc="-10">
                          <a:latin typeface="Calibri Light"/>
                          <a:cs typeface="Calibri Light"/>
                        </a:rPr>
                        <a:t>parent/guardian. </a:t>
                      </a:r>
                      <a:r>
                        <a:rPr sz="700" b="0" spc="-5">
                          <a:latin typeface="Calibri Light"/>
                          <a:cs typeface="Calibri Light"/>
                        </a:rPr>
                        <a:t>Give verbal</a:t>
                      </a:r>
                      <a:r>
                        <a:rPr sz="700" b="0" spc="20">
                          <a:latin typeface="Calibri Light"/>
                          <a:cs typeface="Calibri Light"/>
                        </a:rPr>
                        <a:t> </a:t>
                      </a:r>
                      <a:r>
                        <a:rPr sz="700" b="0" spc="-5">
                          <a:latin typeface="Calibri Light"/>
                          <a:cs typeface="Calibri Light"/>
                        </a:rPr>
                        <a:t>reprimands.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152400">
                <a:tc gridSpan="8">
                  <a:txBody>
                    <a:bodyPr/>
                    <a:lstStyle/>
                    <a:p>
                      <a:pPr marL="17780">
                        <a:lnSpc>
                          <a:spcPct val="100000"/>
                        </a:lnSpc>
                        <a:spcBef>
                          <a:spcPts val="5"/>
                        </a:spcBef>
                      </a:pPr>
                      <a:r>
                        <a:rPr sz="700" b="0" spc="-5">
                          <a:latin typeface="Calibri Light"/>
                          <a:cs typeface="Calibri Light"/>
                        </a:rPr>
                        <a:t>Make contact with </a:t>
                      </a:r>
                      <a:r>
                        <a:rPr sz="700" b="0" spc="-10">
                          <a:latin typeface="Calibri Light"/>
                          <a:cs typeface="Calibri Light"/>
                        </a:rPr>
                        <a:t>students and </a:t>
                      </a:r>
                      <a:r>
                        <a:rPr sz="700" b="0" spc="-5">
                          <a:latin typeface="Calibri Light"/>
                          <a:cs typeface="Calibri Light"/>
                        </a:rPr>
                        <a:t>parents after three </a:t>
                      </a:r>
                      <a:r>
                        <a:rPr sz="700" b="0" spc="-10">
                          <a:latin typeface="Calibri Light"/>
                          <a:cs typeface="Calibri Light"/>
                        </a:rPr>
                        <a:t>unexcused</a:t>
                      </a:r>
                      <a:r>
                        <a:rPr sz="700" b="0" spc="5">
                          <a:latin typeface="Calibri Light"/>
                          <a:cs typeface="Calibri Light"/>
                        </a:rPr>
                        <a:t> </a:t>
                      </a:r>
                      <a:r>
                        <a:rPr sz="700" b="0" spc="-10">
                          <a:latin typeface="Calibri Light"/>
                          <a:cs typeface="Calibri Light"/>
                        </a:rPr>
                        <a:t>absences.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6"/>
                  </a:ext>
                </a:extLst>
              </a:tr>
              <a:tr h="361188">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Strategy</a:t>
                      </a:r>
                      <a:r>
                        <a:rPr sz="700" b="0" spc="5">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7"/>
                  </a:ext>
                </a:extLst>
              </a:tr>
              <a:tr h="1191768">
                <a:tc>
                  <a:txBody>
                    <a:bodyPr/>
                    <a:lstStyle/>
                    <a:p>
                      <a:pPr>
                        <a:lnSpc>
                          <a:spcPct val="100000"/>
                        </a:lnSpc>
                        <a:spcBef>
                          <a:spcPts val="35"/>
                        </a:spcBef>
                      </a:pPr>
                      <a:endParaRPr sz="800">
                        <a:latin typeface="Times New Roman"/>
                        <a:cs typeface="Times New Roman"/>
                      </a:endParaRPr>
                    </a:p>
                    <a:p>
                      <a:pPr marL="17780">
                        <a:lnSpc>
                          <a:spcPct val="100000"/>
                        </a:lnSpc>
                      </a:pPr>
                      <a:r>
                        <a:rPr sz="700" b="0" spc="-5">
                          <a:latin typeface="Calibri Light"/>
                          <a:cs typeface="Calibri Light"/>
                        </a:rPr>
                        <a:t>Enforce an Attendance Action</a:t>
                      </a:r>
                      <a:r>
                        <a:rPr sz="700" b="0" spc="-20">
                          <a:latin typeface="Calibri Light"/>
                          <a:cs typeface="Calibri Light"/>
                        </a:rPr>
                        <a:t> </a:t>
                      </a:r>
                      <a:r>
                        <a:rPr sz="700" b="0" spc="-10">
                          <a:latin typeface="Calibri Light"/>
                          <a:cs typeface="Calibri Light"/>
                        </a:rPr>
                        <a:t>Plan</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Grade level</a:t>
                      </a:r>
                      <a:r>
                        <a:rPr sz="700" b="0" spc="-10">
                          <a:latin typeface="Calibri Light"/>
                          <a:cs typeface="Calibri Light"/>
                        </a:rPr>
                        <a:t> </a:t>
                      </a:r>
                      <a:r>
                        <a:rPr sz="700" b="0" spc="-5">
                          <a:latin typeface="Calibri Light"/>
                          <a:cs typeface="Calibri Light"/>
                        </a:rPr>
                        <a:t>Administrator</a:t>
                      </a:r>
                      <a:endParaRPr sz="700">
                        <a:latin typeface="Calibri Light"/>
                        <a:cs typeface="Calibri Light"/>
                      </a:endParaRPr>
                    </a:p>
                    <a:p>
                      <a:pPr marL="17780" marR="210185">
                        <a:lnSpc>
                          <a:spcPct val="112900"/>
                        </a:lnSpc>
                      </a:pPr>
                      <a:r>
                        <a:rPr sz="700" b="0" spc="-10">
                          <a:latin typeface="Calibri Light"/>
                          <a:cs typeface="Calibri Light"/>
                        </a:rPr>
                        <a:t>School </a:t>
                      </a:r>
                      <a:r>
                        <a:rPr sz="700" b="0" spc="-5">
                          <a:latin typeface="Calibri Light"/>
                          <a:cs typeface="Calibri Light"/>
                        </a:rPr>
                        <a:t>Community </a:t>
                      </a:r>
                      <a:r>
                        <a:rPr sz="700" b="0" spc="-10">
                          <a:latin typeface="Calibri Light"/>
                          <a:cs typeface="Calibri Light"/>
                        </a:rPr>
                        <a:t>Liaison  </a:t>
                      </a:r>
                      <a:r>
                        <a:rPr sz="700" b="0" spc="-5">
                          <a:latin typeface="Calibri Light"/>
                          <a:cs typeface="Calibri Light"/>
                        </a:rPr>
                        <a:t>Teachers</a:t>
                      </a:r>
                      <a:endParaRPr sz="700">
                        <a:latin typeface="Calibri Light"/>
                        <a:cs typeface="Calibri Light"/>
                      </a:endParaRPr>
                    </a:p>
                    <a:p>
                      <a:pPr marL="17780" marR="526415">
                        <a:lnSpc>
                          <a:spcPct val="112900"/>
                        </a:lnSpc>
                      </a:pPr>
                      <a:r>
                        <a:rPr sz="700" b="0" spc="-5">
                          <a:latin typeface="Calibri Light"/>
                          <a:cs typeface="Calibri Light"/>
                        </a:rPr>
                        <a:t>Attendance</a:t>
                      </a:r>
                      <a:r>
                        <a:rPr sz="700" b="0" spc="-70">
                          <a:latin typeface="Calibri Light"/>
                          <a:cs typeface="Calibri Light"/>
                        </a:rPr>
                        <a:t> </a:t>
                      </a:r>
                      <a:r>
                        <a:rPr sz="700" b="0" spc="-5">
                          <a:latin typeface="Calibri Light"/>
                          <a:cs typeface="Calibri Light"/>
                        </a:rPr>
                        <a:t>Clerk  </a:t>
                      </a:r>
                      <a:r>
                        <a:rPr sz="700" b="0" spc="-10">
                          <a:latin typeface="Calibri Light"/>
                          <a:cs typeface="Calibri Light"/>
                        </a:rPr>
                        <a:t>Counselors  Nurse</a:t>
                      </a:r>
                      <a:endParaRPr sz="700">
                        <a:latin typeface="Calibri Light"/>
                        <a:cs typeface="Calibri Light"/>
                      </a:endParaRPr>
                    </a:p>
                    <a:p>
                      <a:pPr marL="17780">
                        <a:lnSpc>
                          <a:spcPct val="100000"/>
                        </a:lnSpc>
                        <a:spcBef>
                          <a:spcPts val="110"/>
                        </a:spcBef>
                      </a:pPr>
                      <a:r>
                        <a:rPr sz="700" b="0" spc="-5">
                          <a:latin typeface="Calibri Light"/>
                          <a:cs typeface="Calibri Light"/>
                        </a:rPr>
                        <a:t>Security Guard</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District/TEA </a:t>
                      </a:r>
                      <a:r>
                        <a:rPr sz="700" b="0" spc="-10">
                          <a:latin typeface="Calibri Light"/>
                          <a:cs typeface="Calibri Light"/>
                        </a:rPr>
                        <a:t>attendance </a:t>
                      </a:r>
                      <a:r>
                        <a:rPr sz="700" b="0" spc="-5">
                          <a:latin typeface="Calibri Light"/>
                          <a:cs typeface="Calibri Light"/>
                        </a:rPr>
                        <a:t>rate.</a:t>
                      </a:r>
                      <a:endParaRPr sz="700">
                        <a:latin typeface="Calibri Light"/>
                        <a:cs typeface="Calibri Light"/>
                      </a:endParaRPr>
                    </a:p>
                    <a:p>
                      <a:pPr marL="17780" marR="68580">
                        <a:lnSpc>
                          <a:spcPct val="112900"/>
                        </a:lnSpc>
                      </a:pPr>
                      <a:r>
                        <a:rPr sz="700" b="0" spc="-5">
                          <a:latin typeface="Calibri Light"/>
                          <a:cs typeface="Calibri Light"/>
                        </a:rPr>
                        <a:t>Attendance </a:t>
                      </a:r>
                      <a:r>
                        <a:rPr sz="700" b="0" spc="-10">
                          <a:latin typeface="Calibri Light"/>
                          <a:cs typeface="Calibri Light"/>
                        </a:rPr>
                        <a:t>and </a:t>
                      </a:r>
                      <a:r>
                        <a:rPr sz="700" b="0" spc="-5">
                          <a:latin typeface="Calibri Light"/>
                          <a:cs typeface="Calibri Light"/>
                        </a:rPr>
                        <a:t>Tardy </a:t>
                      </a:r>
                      <a:r>
                        <a:rPr sz="700" b="0" spc="-10">
                          <a:latin typeface="Calibri Light"/>
                          <a:cs typeface="Calibri Light"/>
                        </a:rPr>
                        <a:t>Logs  </a:t>
                      </a:r>
                      <a:r>
                        <a:rPr sz="700" b="0" spc="-5">
                          <a:latin typeface="Calibri Light"/>
                          <a:cs typeface="Calibri Light"/>
                        </a:rPr>
                        <a:t>Sign in </a:t>
                      </a:r>
                      <a:r>
                        <a:rPr sz="700" b="0" spc="-10">
                          <a:latin typeface="Calibri Light"/>
                          <a:cs typeface="Calibri Light"/>
                        </a:rPr>
                        <a:t>and </a:t>
                      </a:r>
                      <a:r>
                        <a:rPr sz="700" b="0" spc="-5">
                          <a:latin typeface="Calibri Light"/>
                          <a:cs typeface="Calibri Light"/>
                        </a:rPr>
                        <a:t>Sign </a:t>
                      </a:r>
                      <a:r>
                        <a:rPr sz="700" b="0" spc="-10">
                          <a:latin typeface="Calibri Light"/>
                          <a:cs typeface="Calibri Light"/>
                        </a:rPr>
                        <a:t>out </a:t>
                      </a:r>
                      <a:r>
                        <a:rPr sz="700" b="0" spc="-5">
                          <a:latin typeface="Calibri Light"/>
                          <a:cs typeface="Calibri Light"/>
                        </a:rPr>
                        <a:t>Forms  District </a:t>
                      </a:r>
                      <a:r>
                        <a:rPr sz="700" b="0" spc="-10">
                          <a:latin typeface="Calibri Light"/>
                          <a:cs typeface="Calibri Light"/>
                        </a:rPr>
                        <a:t>Portal </a:t>
                      </a:r>
                      <a:r>
                        <a:rPr sz="700" b="0" spc="-5">
                          <a:latin typeface="Calibri Light"/>
                          <a:cs typeface="Calibri Light"/>
                        </a:rPr>
                        <a:t>for Attendance  Recovery</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August</a:t>
                      </a:r>
                      <a:r>
                        <a:rPr lang="en-US" sz="700" b="0" spc="-1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Attendance Reports at </a:t>
                      </a:r>
                      <a:r>
                        <a:rPr sz="700" b="0" spc="-10">
                          <a:latin typeface="Calibri Light"/>
                          <a:cs typeface="Calibri Light"/>
                        </a:rPr>
                        <a:t>the Campus</a:t>
                      </a:r>
                      <a:endParaRPr sz="700">
                        <a:latin typeface="Calibri Light"/>
                        <a:cs typeface="Calibri Light"/>
                      </a:endParaRPr>
                    </a:p>
                    <a:p>
                      <a:pPr marL="17780" marR="212090">
                        <a:lnSpc>
                          <a:spcPct val="112900"/>
                        </a:lnSpc>
                      </a:pPr>
                      <a:r>
                        <a:rPr sz="700" b="0" spc="-5">
                          <a:latin typeface="Calibri Light"/>
                          <a:cs typeface="Calibri Light"/>
                        </a:rPr>
                        <a:t>Attendance Rate comparison with </a:t>
                      </a:r>
                      <a:r>
                        <a:rPr sz="700" b="0" spc="-10">
                          <a:latin typeface="Calibri Light"/>
                          <a:cs typeface="Calibri Light"/>
                        </a:rPr>
                        <a:t>State  </a:t>
                      </a:r>
                      <a:r>
                        <a:rPr sz="700" b="0" spc="-5">
                          <a:latin typeface="Calibri Light"/>
                          <a:cs typeface="Calibri Light"/>
                        </a:rPr>
                        <a:t>PowerPoints Shared by</a:t>
                      </a:r>
                      <a:r>
                        <a:rPr sz="700" b="0" spc="-20">
                          <a:latin typeface="Calibri Light"/>
                          <a:cs typeface="Calibri Light"/>
                        </a:rPr>
                        <a:t> </a:t>
                      </a:r>
                      <a:r>
                        <a:rPr sz="700" b="0" spc="-5">
                          <a:latin typeface="Calibri Light"/>
                          <a:cs typeface="Calibri Light"/>
                        </a:rPr>
                        <a:t>District</a:t>
                      </a:r>
                      <a:endParaRPr sz="700">
                        <a:latin typeface="Calibri Light"/>
                        <a:cs typeface="Calibri Light"/>
                      </a:endParaRPr>
                    </a:p>
                    <a:p>
                      <a:pPr marL="17780">
                        <a:lnSpc>
                          <a:spcPct val="100000"/>
                        </a:lnSpc>
                        <a:spcBef>
                          <a:spcPts val="110"/>
                        </a:spcBef>
                      </a:pPr>
                      <a:r>
                        <a:rPr sz="700" b="0" spc="-10">
                          <a:latin typeface="Calibri Light"/>
                          <a:cs typeface="Calibri Light"/>
                        </a:rPr>
                        <a:t>Student </a:t>
                      </a:r>
                      <a:r>
                        <a:rPr sz="700" b="0" spc="-5">
                          <a:latin typeface="Calibri Light"/>
                          <a:cs typeface="Calibri Light"/>
                        </a:rPr>
                        <a:t>Profiles</a:t>
                      </a:r>
                      <a:endParaRPr sz="700">
                        <a:latin typeface="Calibri Light"/>
                        <a:cs typeface="Calibri Light"/>
                      </a:endParaRPr>
                    </a:p>
                    <a:p>
                      <a:pPr marL="17780">
                        <a:lnSpc>
                          <a:spcPct val="100000"/>
                        </a:lnSpc>
                        <a:spcBef>
                          <a:spcPts val="105"/>
                        </a:spcBef>
                      </a:pPr>
                      <a:r>
                        <a:rPr sz="700" b="0" spc="-5">
                          <a:latin typeface="Calibri Light"/>
                          <a:cs typeface="Calibri Light"/>
                        </a:rPr>
                        <a:t>Attendance Recovery Application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Committee </a:t>
                      </a:r>
                      <a:r>
                        <a:rPr sz="700" b="0" spc="-10">
                          <a:latin typeface="Calibri Light"/>
                          <a:cs typeface="Calibri Light"/>
                        </a:rPr>
                        <a:t>Input</a:t>
                      </a:r>
                      <a:endParaRPr sz="700">
                        <a:latin typeface="Calibri Light"/>
                        <a:cs typeface="Calibri Light"/>
                      </a:endParaRPr>
                    </a:p>
                    <a:p>
                      <a:pPr marL="17780" marR="97790">
                        <a:lnSpc>
                          <a:spcPct val="112900"/>
                        </a:lnSpc>
                      </a:pPr>
                      <a:r>
                        <a:rPr sz="700" b="0" spc="-5">
                          <a:latin typeface="Calibri Light"/>
                          <a:cs typeface="Calibri Light"/>
                        </a:rPr>
                        <a:t>Culture </a:t>
                      </a:r>
                      <a:r>
                        <a:rPr sz="700" b="0" spc="-10">
                          <a:latin typeface="Calibri Light"/>
                          <a:cs typeface="Calibri Light"/>
                        </a:rPr>
                        <a:t>and </a:t>
                      </a:r>
                      <a:r>
                        <a:rPr sz="700" b="0" spc="-5">
                          <a:latin typeface="Calibri Light"/>
                          <a:cs typeface="Calibri Light"/>
                        </a:rPr>
                        <a:t>Climate Survey  Increase in </a:t>
                      </a:r>
                      <a:r>
                        <a:rPr sz="700" b="0" spc="-10">
                          <a:latin typeface="Calibri Light"/>
                          <a:cs typeface="Calibri Light"/>
                        </a:rPr>
                        <a:t>Student  </a:t>
                      </a:r>
                      <a:r>
                        <a:rPr sz="700" b="0" spc="-5">
                          <a:latin typeface="Calibri Light"/>
                          <a:cs typeface="Calibri Light"/>
                        </a:rPr>
                        <a:t>Achievement/Attendance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700">
                        <a:latin typeface="Times New Roman"/>
                        <a:cs typeface="Times New Roman"/>
                      </a:endParaRPr>
                    </a:p>
                    <a:p>
                      <a:pPr marL="17780" marR="64135">
                        <a:lnSpc>
                          <a:spcPct val="112900"/>
                        </a:lnSpc>
                      </a:pPr>
                      <a:r>
                        <a:rPr sz="700" b="0" spc="-10">
                          <a:latin typeface="Calibri Light"/>
                          <a:cs typeface="Calibri Light"/>
                        </a:rPr>
                        <a:t>Campus </a:t>
                      </a:r>
                      <a:r>
                        <a:rPr sz="700" b="0" spc="-5">
                          <a:latin typeface="Calibri Light"/>
                          <a:cs typeface="Calibri Light"/>
                        </a:rPr>
                        <a:t>Meeting</a:t>
                      </a:r>
                      <a:r>
                        <a:rPr sz="700" b="0" spc="-55">
                          <a:latin typeface="Calibri Light"/>
                          <a:cs typeface="Calibri Light"/>
                        </a:rPr>
                        <a:t> </a:t>
                      </a:r>
                      <a:r>
                        <a:rPr sz="700" b="0" spc="-5">
                          <a:latin typeface="Calibri Light"/>
                          <a:cs typeface="Calibri Light"/>
                        </a:rPr>
                        <a:t>Sign  </a:t>
                      </a:r>
                      <a:r>
                        <a:rPr sz="700" b="0" spc="-10">
                          <a:latin typeface="Calibri Light"/>
                          <a:cs typeface="Calibri Light"/>
                        </a:rPr>
                        <a:t>In</a:t>
                      </a:r>
                      <a:endParaRPr sz="700">
                        <a:latin typeface="Calibri Light"/>
                        <a:cs typeface="Calibri Light"/>
                      </a:endParaRPr>
                    </a:p>
                    <a:p>
                      <a:pPr marL="17780">
                        <a:lnSpc>
                          <a:spcPct val="100000"/>
                        </a:lnSpc>
                        <a:spcBef>
                          <a:spcPts val="110"/>
                        </a:spcBef>
                      </a:pPr>
                      <a:r>
                        <a:rPr sz="700" b="0" spc="-5">
                          <a:latin typeface="Calibri Light"/>
                          <a:cs typeface="Calibri Light"/>
                        </a:rPr>
                        <a:t>Measured</a:t>
                      </a:r>
                      <a:r>
                        <a:rPr sz="700" b="0" spc="-15">
                          <a:latin typeface="Calibri Light"/>
                          <a:cs typeface="Calibri Light"/>
                        </a:rPr>
                        <a:t> </a:t>
                      </a:r>
                      <a:r>
                        <a:rPr sz="700" b="0" spc="-5">
                          <a:latin typeface="Calibri Light"/>
                          <a:cs typeface="Calibri Light"/>
                        </a:rPr>
                        <a:t>Goals</a:t>
                      </a:r>
                      <a:endParaRPr sz="700">
                        <a:latin typeface="Calibri Light"/>
                        <a:cs typeface="Calibri Light"/>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ct val="100000"/>
                        </a:lnSpc>
                        <a:spcBef>
                          <a:spcPts val="110"/>
                        </a:spcBef>
                      </a:pPr>
                      <a:r>
                        <a:rPr sz="700" b="0" spc="-5">
                          <a:latin typeface="Calibri Light"/>
                          <a:cs typeface="Calibri Light"/>
                        </a:rPr>
                        <a:t>10</a:t>
                      </a:r>
                      <a:r>
                        <a:rPr sz="700" b="0" spc="-110">
                          <a:latin typeface="Calibri Light"/>
                          <a:cs typeface="Calibri Light"/>
                        </a:rPr>
                        <a:t> </a:t>
                      </a:r>
                      <a:r>
                        <a:rPr sz="700" b="0" spc="-5">
                          <a:latin typeface="Calibri Light"/>
                          <a:cs typeface="Calibri Light"/>
                        </a:rPr>
                        <a:t>A</a:t>
                      </a:r>
                      <a:endParaRPr sz="700">
                        <a:latin typeface="Calibri Light"/>
                        <a:cs typeface="Calibri Light"/>
                      </a:endParaRPr>
                    </a:p>
                    <a:p>
                      <a:pPr marL="17780">
                        <a:lnSpc>
                          <a:spcPct val="100000"/>
                        </a:lnSpc>
                        <a:spcBef>
                          <a:spcPts val="110"/>
                        </a:spcBef>
                      </a:pPr>
                      <a:r>
                        <a:rPr sz="700" b="0" spc="-5">
                          <a:latin typeface="Calibri Light"/>
                          <a:cs typeface="Calibri Light"/>
                        </a:rPr>
                        <a:t>10</a:t>
                      </a:r>
                      <a:r>
                        <a:rPr sz="700" b="0" spc="-110">
                          <a:latin typeface="Calibri Light"/>
                          <a:cs typeface="Calibri Light"/>
                        </a:rPr>
                        <a:t> </a:t>
                      </a:r>
                      <a:r>
                        <a:rPr sz="700" b="0" spc="-5">
                          <a:latin typeface="Calibri Light"/>
                          <a:cs typeface="Calibri Light"/>
                        </a:rPr>
                        <a:t>C</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8"/>
                  </a:ext>
                </a:extLst>
              </a:tr>
              <a:tr h="120395">
                <a:tc>
                  <a:txBody>
                    <a:bodyPr/>
                    <a:lstStyle/>
                    <a:p>
                      <a:pPr marL="4445" algn="ctr">
                        <a:lnSpc>
                          <a:spcPct val="100000"/>
                        </a:lnSpc>
                        <a:spcBef>
                          <a:spcPts val="5"/>
                        </a:spcBef>
                      </a:pPr>
                      <a:r>
                        <a:rPr sz="700" b="0">
                          <a:solidFill>
                            <a:srgbClr val="FFFFFF"/>
                          </a:solidFill>
                          <a:latin typeface="Calibri Light"/>
                          <a:cs typeface="Calibri Light"/>
                        </a:rPr>
                        <a:t>Acrion</a:t>
                      </a:r>
                      <a:r>
                        <a:rPr sz="700" b="0" spc="1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9"/>
                  </a:ext>
                </a:extLst>
              </a:tr>
              <a:tr h="120402">
                <a:tc gridSpan="8">
                  <a:txBody>
                    <a:bodyPr/>
                    <a:lstStyle/>
                    <a:p>
                      <a:pPr marL="17780">
                        <a:lnSpc>
                          <a:spcPct val="100000"/>
                        </a:lnSpc>
                        <a:spcBef>
                          <a:spcPts val="5"/>
                        </a:spcBef>
                      </a:pPr>
                      <a:r>
                        <a:rPr sz="700" b="0" spc="-5">
                          <a:latin typeface="Calibri Light"/>
                          <a:cs typeface="Calibri Light"/>
                        </a:rPr>
                        <a:t>Create an Attendance Action </a:t>
                      </a:r>
                      <a:r>
                        <a:rPr sz="700" b="0" spc="-10">
                          <a:latin typeface="Calibri Light"/>
                          <a:cs typeface="Calibri Light"/>
                        </a:rPr>
                        <a:t>Plan </a:t>
                      </a:r>
                      <a:r>
                        <a:rPr sz="700" b="0" spc="-5">
                          <a:latin typeface="Calibri Light"/>
                          <a:cs typeface="Calibri Light"/>
                        </a:rPr>
                        <a:t>with: </a:t>
                      </a:r>
                      <a:r>
                        <a:rPr sz="700" b="0" spc="-10">
                          <a:latin typeface="Calibri Light"/>
                          <a:cs typeface="Calibri Light"/>
                        </a:rPr>
                        <a:t>attendance </a:t>
                      </a:r>
                      <a:r>
                        <a:rPr sz="700" b="0" spc="-5">
                          <a:latin typeface="Calibri Light"/>
                          <a:cs typeface="Calibri Light"/>
                        </a:rPr>
                        <a:t>procedures for </a:t>
                      </a:r>
                      <a:r>
                        <a:rPr sz="700" b="0" spc="-10">
                          <a:latin typeface="Calibri Light"/>
                          <a:cs typeface="Calibri Light"/>
                        </a:rPr>
                        <a:t>parents, </a:t>
                      </a:r>
                      <a:r>
                        <a:rPr sz="700" b="0" spc="-5">
                          <a:latin typeface="Calibri Light"/>
                          <a:cs typeface="Calibri Light"/>
                        </a:rPr>
                        <a:t>helpful tips for </a:t>
                      </a:r>
                      <a:r>
                        <a:rPr sz="700" b="0" spc="-10">
                          <a:latin typeface="Calibri Light"/>
                          <a:cs typeface="Calibri Light"/>
                        </a:rPr>
                        <a:t>parents, automated phone system </a:t>
                      </a:r>
                      <a:r>
                        <a:rPr sz="700" b="0" spc="-5">
                          <a:latin typeface="Calibri Light"/>
                          <a:cs typeface="Calibri Light"/>
                        </a:rPr>
                        <a:t>calls to parents to inform them </a:t>
                      </a:r>
                      <a:r>
                        <a:rPr sz="700" b="0" spc="-10">
                          <a:latin typeface="Calibri Light"/>
                          <a:cs typeface="Calibri Light"/>
                        </a:rPr>
                        <a:t>about </a:t>
                      </a:r>
                      <a:r>
                        <a:rPr sz="700" b="0" spc="-5">
                          <a:latin typeface="Calibri Light"/>
                          <a:cs typeface="Calibri Light"/>
                        </a:rPr>
                        <a:t>Attendance Recovery </a:t>
                      </a:r>
                      <a:r>
                        <a:rPr sz="700" b="0" spc="-10">
                          <a:latin typeface="Calibri Light"/>
                          <a:cs typeface="Calibri Light"/>
                        </a:rPr>
                        <a:t>Program</a:t>
                      </a:r>
                      <a:r>
                        <a:rPr sz="700" b="0" spc="90">
                          <a:latin typeface="Calibri Light"/>
                          <a:cs typeface="Calibri Light"/>
                        </a:rPr>
                        <a:t> </a:t>
                      </a:r>
                      <a:r>
                        <a:rPr sz="700" b="0" spc="-5">
                          <a:latin typeface="Calibri Light"/>
                          <a:cs typeface="Calibri Light"/>
                        </a:rPr>
                        <a:t>(ARP)</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0389">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r h="126492">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2"/>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41395016"/>
              </p:ext>
            </p:extLst>
          </p:nvPr>
        </p:nvGraphicFramePr>
        <p:xfrm>
          <a:off x="222383" y="287921"/>
          <a:ext cx="9570717" cy="7036299"/>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14300">
                <a:tc>
                  <a:txBody>
                    <a:bodyPr/>
                    <a:lstStyle/>
                    <a:p>
                      <a:pPr marL="17780">
                        <a:lnSpc>
                          <a:spcPts val="800"/>
                        </a:lnSpc>
                      </a:pPr>
                      <a:r>
                        <a:rPr sz="700" b="0">
                          <a:latin typeface="Calibri Light"/>
                          <a:cs typeface="Calibri Light"/>
                        </a:rPr>
                        <a:t>Goal Area</a:t>
                      </a:r>
                      <a:r>
                        <a:rPr sz="700" b="0" spc="30">
                          <a:latin typeface="Calibri Light"/>
                          <a:cs typeface="Calibri Light"/>
                        </a:rPr>
                        <a:t> </a:t>
                      </a:r>
                      <a:r>
                        <a:rPr sz="700" b="0">
                          <a:latin typeface="Calibri Light"/>
                          <a:cs typeface="Calibri Light"/>
                        </a:rPr>
                        <a:t>3:</a:t>
                      </a:r>
                      <a:endParaRPr sz="700">
                        <a:latin typeface="Calibri Light"/>
                        <a:cs typeface="Calibri Light"/>
                      </a:endParaRPr>
                    </a:p>
                  </a:txBody>
                  <a:tcPr marL="0" marR="0" marT="0" marB="0">
                    <a:lnL w="28575">
                      <a:solidFill>
                        <a:srgbClr val="000000"/>
                      </a:solidFill>
                      <a:prstDash val="solid"/>
                    </a:lnL>
                    <a:lnT w="28575">
                      <a:solidFill>
                        <a:srgbClr val="000000"/>
                      </a:solidFill>
                      <a:prstDash val="solid"/>
                    </a:lnT>
                    <a:lnB w="12700">
                      <a:solidFill>
                        <a:srgbClr val="000000"/>
                      </a:solidFill>
                      <a:prstDash val="solid"/>
                    </a:lnB>
                  </a:tcPr>
                </a:tc>
                <a:tc gridSpan="2">
                  <a:txBody>
                    <a:bodyPr/>
                    <a:lstStyle/>
                    <a:p>
                      <a:pPr marL="17780">
                        <a:lnSpc>
                          <a:spcPts val="775"/>
                        </a:lnSpc>
                      </a:pPr>
                      <a:r>
                        <a:rPr sz="700" b="0" spc="-5">
                          <a:latin typeface="Calibri Light"/>
                          <a:cs typeface="Calibri Light"/>
                        </a:rPr>
                        <a:t>Improve Safety, Public </a:t>
                      </a:r>
                      <a:r>
                        <a:rPr sz="700" b="0" spc="-10">
                          <a:latin typeface="Calibri Light"/>
                          <a:cs typeface="Calibri Light"/>
                        </a:rPr>
                        <a:t>Support, </a:t>
                      </a:r>
                      <a:r>
                        <a:rPr sz="700" b="0" spc="-5">
                          <a:latin typeface="Calibri Light"/>
                          <a:cs typeface="Calibri Light"/>
                        </a:rPr>
                        <a:t>Culture </a:t>
                      </a:r>
                      <a:r>
                        <a:rPr sz="700" b="0" spc="-10">
                          <a:latin typeface="Calibri Light"/>
                          <a:cs typeface="Calibri Light"/>
                        </a:rPr>
                        <a:t>and</a:t>
                      </a:r>
                      <a:r>
                        <a:rPr sz="700" b="0" spc="10">
                          <a:latin typeface="Calibri Light"/>
                          <a:cs typeface="Calibri Light"/>
                        </a:rPr>
                        <a:t> </a:t>
                      </a:r>
                      <a:r>
                        <a:rPr sz="700" b="0" spc="-5">
                          <a:latin typeface="Calibri Light"/>
                          <a:cs typeface="Calibri Light"/>
                        </a:rPr>
                        <a:t>Climate</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0396">
                <a:tc>
                  <a:txBody>
                    <a:bodyPr/>
                    <a:lstStyle/>
                    <a:p>
                      <a:pPr marL="17780">
                        <a:lnSpc>
                          <a:spcPct val="100000"/>
                        </a:lnSpc>
                        <a:spcBef>
                          <a:spcPts val="5"/>
                        </a:spcBef>
                      </a:pPr>
                      <a:r>
                        <a:rPr sz="700" b="0">
                          <a:latin typeface="Calibri Light"/>
                          <a:cs typeface="Calibri Light"/>
                        </a:rPr>
                        <a:t>Annual Goal</a:t>
                      </a:r>
                      <a:r>
                        <a:rPr sz="700" b="0" spc="35">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4">
                  <a:txBody>
                    <a:bodyPr/>
                    <a:lstStyle/>
                    <a:p>
                      <a:pPr marL="17780">
                        <a:lnSpc>
                          <a:spcPts val="800"/>
                        </a:lnSpc>
                      </a:pPr>
                      <a:r>
                        <a:rPr lang="en-US" sz="700" b="0" spc="-5">
                          <a:latin typeface="Calibri Light"/>
                          <a:cs typeface="Calibri Light"/>
                        </a:rPr>
                        <a:t>By </a:t>
                      </a:r>
                      <a:r>
                        <a:rPr lang="en-US" sz="700" b="0" spc="-10">
                          <a:latin typeface="Calibri Light"/>
                          <a:cs typeface="Calibri Light"/>
                        </a:rPr>
                        <a:t>June 2026, student and staff </a:t>
                      </a:r>
                      <a:r>
                        <a:rPr lang="en-US" sz="700" b="0" spc="-5">
                          <a:latin typeface="Calibri Light"/>
                          <a:cs typeface="Calibri Light"/>
                        </a:rPr>
                        <a:t>perception for their physical </a:t>
                      </a:r>
                      <a:r>
                        <a:rPr lang="en-US" sz="700" b="0" spc="-10">
                          <a:latin typeface="Calibri Light"/>
                          <a:cs typeface="Calibri Light"/>
                        </a:rPr>
                        <a:t>and </a:t>
                      </a:r>
                      <a:r>
                        <a:rPr lang="en-US" sz="700" b="0" spc="-5">
                          <a:latin typeface="Calibri Light"/>
                          <a:cs typeface="Calibri Light"/>
                        </a:rPr>
                        <a:t>psychological </a:t>
                      </a:r>
                      <a:r>
                        <a:rPr lang="en-US" sz="700" b="0" spc="-10">
                          <a:latin typeface="Calibri Light"/>
                          <a:cs typeface="Calibri Light"/>
                        </a:rPr>
                        <a:t>safety </a:t>
                      </a:r>
                      <a:r>
                        <a:rPr lang="en-US" sz="700" b="0" spc="-5">
                          <a:latin typeface="Calibri Light"/>
                          <a:cs typeface="Calibri Light"/>
                        </a:rPr>
                        <a:t>will improve by</a:t>
                      </a:r>
                      <a:r>
                        <a:rPr lang="en-US" sz="700" b="0" spc="100">
                          <a:latin typeface="Calibri Light"/>
                          <a:cs typeface="Calibri Light"/>
                        </a:rPr>
                        <a:t> </a:t>
                      </a:r>
                      <a:r>
                        <a:rPr lang="en-US" sz="700" b="0" spc="-10">
                          <a:latin typeface="Calibri Light"/>
                          <a:cs typeface="Calibri Light"/>
                        </a:rPr>
                        <a:t>10%</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20402">
                <a:tc>
                  <a:txBody>
                    <a:bodyPr/>
                    <a:lstStyle/>
                    <a:p>
                      <a:pPr marL="17780">
                        <a:lnSpc>
                          <a:spcPct val="100000"/>
                        </a:lnSpc>
                        <a:spcBef>
                          <a:spcPts val="5"/>
                        </a:spcBef>
                      </a:pPr>
                      <a:r>
                        <a:rPr sz="700" b="0">
                          <a:latin typeface="Calibri Light"/>
                          <a:cs typeface="Calibri Light"/>
                        </a:rPr>
                        <a:t>Objective</a:t>
                      </a:r>
                      <a:r>
                        <a:rPr sz="700" b="0" spc="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4">
                  <a:txBody>
                    <a:bodyPr/>
                    <a:lstStyle/>
                    <a:p>
                      <a:pPr marL="17780">
                        <a:lnSpc>
                          <a:spcPts val="800"/>
                        </a:lnSpc>
                      </a:pPr>
                      <a:r>
                        <a:rPr lang="en-US" sz="700" b="0" spc="-5">
                          <a:latin typeface="Calibri Light"/>
                          <a:cs typeface="Calibri Light"/>
                        </a:rPr>
                        <a:t>By </a:t>
                      </a:r>
                      <a:r>
                        <a:rPr lang="en-US" sz="700" b="0" spc="-10">
                          <a:latin typeface="Calibri Light"/>
                          <a:cs typeface="Calibri Light"/>
                        </a:rPr>
                        <a:t>June 2026, student </a:t>
                      </a:r>
                      <a:r>
                        <a:rPr lang="en-US" sz="700" b="0" spc="-5">
                          <a:latin typeface="Calibri Light"/>
                          <a:cs typeface="Calibri Light"/>
                        </a:rPr>
                        <a:t>social </a:t>
                      </a:r>
                      <a:r>
                        <a:rPr lang="en-US" sz="700" b="0" spc="-10">
                          <a:latin typeface="Calibri Light"/>
                          <a:cs typeface="Calibri Light"/>
                        </a:rPr>
                        <a:t>and </a:t>
                      </a:r>
                      <a:r>
                        <a:rPr lang="en-US" sz="700" b="0" spc="-5">
                          <a:latin typeface="Calibri Light"/>
                          <a:cs typeface="Calibri Light"/>
                        </a:rPr>
                        <a:t>emotional learning knowledge </a:t>
                      </a:r>
                      <a:r>
                        <a:rPr lang="en-US" sz="700" b="0" spc="-10">
                          <a:latin typeface="Calibri Light"/>
                          <a:cs typeface="Calibri Light"/>
                        </a:rPr>
                        <a:t>and </a:t>
                      </a:r>
                      <a:r>
                        <a:rPr lang="en-US" sz="700" b="0" spc="-5">
                          <a:latin typeface="Calibri Light"/>
                          <a:cs typeface="Calibri Light"/>
                        </a:rPr>
                        <a:t>skills will increase by</a:t>
                      </a:r>
                      <a:r>
                        <a:rPr lang="en-US" sz="700" b="0" spc="70">
                          <a:latin typeface="Calibri Light"/>
                          <a:cs typeface="Calibri Light"/>
                        </a:rPr>
                        <a:t> </a:t>
                      </a:r>
                      <a:r>
                        <a:rPr lang="en-US" sz="700" b="0" spc="-10">
                          <a:latin typeface="Calibri Light"/>
                          <a:cs typeface="Calibri Light"/>
                        </a:rPr>
                        <a:t>10%</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229868">
                <a:tc>
                  <a:txBody>
                    <a:bodyPr/>
                    <a:lstStyle/>
                    <a:p>
                      <a:pPr marL="17780" algn="just">
                        <a:lnSpc>
                          <a:spcPct val="100000"/>
                        </a:lnSpc>
                        <a:spcBef>
                          <a:spcPts val="5"/>
                        </a:spcBef>
                      </a:pPr>
                      <a:r>
                        <a:rPr sz="700" b="0" spc="-5">
                          <a:latin typeface="Calibri Light"/>
                          <a:cs typeface="Calibri Light"/>
                        </a:rPr>
                        <a:t>All </a:t>
                      </a:r>
                      <a:r>
                        <a:rPr sz="700" b="0" spc="-10">
                          <a:latin typeface="Calibri Light"/>
                          <a:cs typeface="Calibri Light"/>
                        </a:rPr>
                        <a:t>students </a:t>
                      </a:r>
                      <a:r>
                        <a:rPr sz="700" b="0" spc="-5">
                          <a:latin typeface="Calibri Light"/>
                          <a:cs typeface="Calibri Light"/>
                        </a:rPr>
                        <a:t>will be provided guidance</a:t>
                      </a:r>
                      <a:endParaRPr sz="700">
                        <a:latin typeface="Calibri Light"/>
                        <a:cs typeface="Calibri Light"/>
                      </a:endParaRPr>
                    </a:p>
                    <a:p>
                      <a:pPr marL="17780" marR="301625" algn="just">
                        <a:lnSpc>
                          <a:spcPct val="112900"/>
                        </a:lnSpc>
                      </a:pPr>
                      <a:r>
                        <a:rPr sz="700" b="0" spc="-10">
                          <a:latin typeface="Calibri Light"/>
                          <a:cs typeface="Calibri Light"/>
                        </a:rPr>
                        <a:t>lessons that </a:t>
                      </a:r>
                      <a:r>
                        <a:rPr sz="700" b="0" spc="-5">
                          <a:latin typeface="Calibri Light"/>
                          <a:cs typeface="Calibri Light"/>
                        </a:rPr>
                        <a:t>build on </a:t>
                      </a:r>
                      <a:r>
                        <a:rPr sz="700" b="0" spc="-10">
                          <a:latin typeface="Calibri Light"/>
                          <a:cs typeface="Calibri Light"/>
                        </a:rPr>
                        <a:t>the </a:t>
                      </a:r>
                      <a:r>
                        <a:rPr sz="700" b="0" spc="-5">
                          <a:latin typeface="Calibri Light"/>
                          <a:cs typeface="Calibri Light"/>
                        </a:rPr>
                        <a:t>social  emotional development of </a:t>
                      </a:r>
                      <a:r>
                        <a:rPr sz="700" b="0" spc="-10">
                          <a:latin typeface="Calibri Light"/>
                          <a:cs typeface="Calibri Light"/>
                        </a:rPr>
                        <a:t>the  student.</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r>
                        <a:rPr sz="700" b="0" spc="-10">
                          <a:latin typeface="Calibri Light"/>
                          <a:cs typeface="Calibri Light"/>
                        </a:rPr>
                        <a:t>Counselors  </a:t>
                      </a:r>
                      <a:r>
                        <a:rPr sz="700" b="0" spc="-5">
                          <a:latin typeface="Calibri Light"/>
                          <a:cs typeface="Calibri Light"/>
                        </a:rPr>
                        <a:t>Teachers</a:t>
                      </a:r>
                      <a:endParaRPr sz="700">
                        <a:latin typeface="Calibri Light"/>
                        <a:cs typeface="Calibri Light"/>
                      </a:endParaRPr>
                    </a:p>
                    <a:p>
                      <a:pPr marL="17780" marR="581025">
                        <a:lnSpc>
                          <a:spcPct val="112900"/>
                        </a:lnSpc>
                      </a:pPr>
                      <a:r>
                        <a:rPr sz="700" b="0" spc="-5">
                          <a:latin typeface="Calibri Light"/>
                          <a:cs typeface="Calibri Light"/>
                        </a:rPr>
                        <a:t>Security</a:t>
                      </a:r>
                      <a:r>
                        <a:rPr sz="700" b="0" spc="-50">
                          <a:latin typeface="Calibri Light"/>
                          <a:cs typeface="Calibri Light"/>
                        </a:rPr>
                        <a:t> </a:t>
                      </a:r>
                      <a:r>
                        <a:rPr sz="700" b="0" spc="-10">
                          <a:latin typeface="Calibri Light"/>
                          <a:cs typeface="Calibri Light"/>
                        </a:rPr>
                        <a:t>Guards  School</a:t>
                      </a:r>
                      <a:r>
                        <a:rPr sz="700" b="0" spc="-15">
                          <a:latin typeface="Calibri Light"/>
                          <a:cs typeface="Calibri Light"/>
                        </a:rPr>
                        <a:t> </a:t>
                      </a:r>
                      <a:r>
                        <a:rPr sz="700" b="0" spc="-10">
                          <a:latin typeface="Calibri Light"/>
                          <a:cs typeface="Calibri Light"/>
                        </a:rPr>
                        <a:t>Liason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District Curriculum</a:t>
                      </a:r>
                      <a:r>
                        <a:rPr sz="700" b="0" spc="-15">
                          <a:latin typeface="Calibri Light"/>
                          <a:cs typeface="Calibri Light"/>
                        </a:rPr>
                        <a:t> </a:t>
                      </a:r>
                      <a:r>
                        <a:rPr sz="700" b="0" spc="-5">
                          <a:latin typeface="Calibri Light"/>
                          <a:cs typeface="Calibri Light"/>
                        </a:rPr>
                        <a:t>for</a:t>
                      </a:r>
                      <a:endParaRPr sz="700">
                        <a:latin typeface="Calibri Light"/>
                        <a:cs typeface="Calibri Light"/>
                      </a:endParaRPr>
                    </a:p>
                    <a:p>
                      <a:pPr marL="17780">
                        <a:lnSpc>
                          <a:spcPct val="100000"/>
                        </a:lnSpc>
                        <a:spcBef>
                          <a:spcPts val="110"/>
                        </a:spcBef>
                      </a:pPr>
                      <a:r>
                        <a:rPr sz="700" b="0" spc="-5">
                          <a:latin typeface="Calibri Light"/>
                          <a:cs typeface="Calibri Light"/>
                        </a:rPr>
                        <a:t>Advisory</a:t>
                      </a:r>
                      <a:endParaRPr sz="700">
                        <a:latin typeface="Calibri Light"/>
                        <a:cs typeface="Calibri Light"/>
                      </a:endParaRPr>
                    </a:p>
                    <a:p>
                      <a:pPr marL="17780" marR="210820">
                        <a:lnSpc>
                          <a:spcPct val="112900"/>
                        </a:lnSpc>
                      </a:pPr>
                      <a:r>
                        <a:rPr sz="700" b="0" spc="-10">
                          <a:latin typeface="Calibri Light"/>
                          <a:cs typeface="Calibri Light"/>
                        </a:rPr>
                        <a:t>Counseling and </a:t>
                      </a:r>
                      <a:r>
                        <a:rPr sz="700" b="0" spc="-5">
                          <a:latin typeface="Calibri Light"/>
                          <a:cs typeface="Calibri Light"/>
                        </a:rPr>
                        <a:t>Guidance  Curriculum</a:t>
                      </a:r>
                      <a:endParaRPr sz="700">
                        <a:latin typeface="Calibri Light"/>
                        <a:cs typeface="Calibri Light"/>
                      </a:endParaRPr>
                    </a:p>
                    <a:p>
                      <a:pPr marL="17780" algn="just">
                        <a:lnSpc>
                          <a:spcPct val="100000"/>
                        </a:lnSpc>
                        <a:spcBef>
                          <a:spcPts val="105"/>
                        </a:spcBef>
                      </a:pPr>
                      <a:r>
                        <a:rPr sz="700" b="0" spc="-5">
                          <a:latin typeface="Calibri Light"/>
                          <a:cs typeface="Calibri Light"/>
                        </a:rPr>
                        <a:t>Feedback Surveys</a:t>
                      </a:r>
                      <a:endParaRPr sz="700">
                        <a:latin typeface="Calibri Light"/>
                        <a:cs typeface="Calibri Light"/>
                      </a:endParaRPr>
                    </a:p>
                    <a:p>
                      <a:pPr marL="17780" marR="175260" algn="just">
                        <a:lnSpc>
                          <a:spcPct val="112900"/>
                        </a:lnSpc>
                      </a:pPr>
                      <a:r>
                        <a:rPr sz="700" b="0" spc="-5">
                          <a:latin typeface="Calibri Light"/>
                          <a:cs typeface="Calibri Light"/>
                        </a:rPr>
                        <a:t>District Training Materials  </a:t>
                      </a:r>
                      <a:r>
                        <a:rPr sz="700" b="0" spc="-10">
                          <a:latin typeface="Calibri Light"/>
                          <a:cs typeface="Calibri Light"/>
                        </a:rPr>
                        <a:t>Professional </a:t>
                      </a:r>
                      <a:r>
                        <a:rPr sz="700" b="0" spc="-5">
                          <a:latin typeface="Calibri Light"/>
                          <a:cs typeface="Calibri Light"/>
                        </a:rPr>
                        <a:t>Development</a:t>
                      </a:r>
                      <a:endParaRPr lang="en-US" sz="700" b="0" spc="-5">
                        <a:latin typeface="Calibri Light"/>
                        <a:cs typeface="Calibri Light"/>
                      </a:endParaRPr>
                    </a:p>
                    <a:p>
                      <a:pPr marL="17780" marR="175260" algn="just">
                        <a:lnSpc>
                          <a:spcPct val="112900"/>
                        </a:lnSpc>
                      </a:pPr>
                      <a:r>
                        <a:rPr lang="en-US" sz="700" b="0" spc="-5">
                          <a:latin typeface="Calibri Light"/>
                          <a:cs typeface="Calibri Light"/>
                        </a:rPr>
                        <a:t>STOP IT Application</a:t>
                      </a:r>
                    </a:p>
                    <a:p>
                      <a:pPr marL="17780" marR="175260" algn="just">
                        <a:lnSpc>
                          <a:spcPct val="112900"/>
                        </a:lnSpc>
                      </a:pPr>
                      <a:r>
                        <a:rPr sz="700" b="0" spc="-5">
                          <a:latin typeface="Calibri Light"/>
                          <a:cs typeface="Calibri Light"/>
                        </a:rPr>
                        <a:t>District</a:t>
                      </a:r>
                      <a:r>
                        <a:rPr sz="700" b="0" spc="-10">
                          <a:latin typeface="Calibri Light"/>
                          <a:cs typeface="Calibri Light"/>
                        </a:rPr>
                        <a:t> LPC</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Walk </a:t>
                      </a:r>
                      <a:r>
                        <a:rPr sz="700" b="0" spc="-10">
                          <a:latin typeface="Calibri Light"/>
                          <a:cs typeface="Calibri Light"/>
                        </a:rPr>
                        <a:t>Through</a:t>
                      </a:r>
                      <a:r>
                        <a:rPr sz="700" b="0" spc="-5">
                          <a:latin typeface="Calibri Light"/>
                          <a:cs typeface="Calibri Light"/>
                        </a:rPr>
                        <a:t> Reports</a:t>
                      </a:r>
                      <a:endParaRPr sz="700">
                        <a:latin typeface="Calibri Light"/>
                        <a:cs typeface="Calibri Light"/>
                      </a:endParaRPr>
                    </a:p>
                    <a:p>
                      <a:pPr marL="17780">
                        <a:lnSpc>
                          <a:spcPct val="100000"/>
                        </a:lnSpc>
                        <a:spcBef>
                          <a:spcPts val="110"/>
                        </a:spcBef>
                      </a:pPr>
                      <a:r>
                        <a:rPr sz="700" b="0" spc="-10">
                          <a:latin typeface="Calibri Light"/>
                          <a:cs typeface="Calibri Light"/>
                        </a:rPr>
                        <a:t>Lesson Plans</a:t>
                      </a:r>
                      <a:endParaRPr sz="700">
                        <a:latin typeface="Calibri Light"/>
                        <a:cs typeface="Calibri Light"/>
                      </a:endParaRPr>
                    </a:p>
                    <a:p>
                      <a:pPr marL="17780" marR="223520">
                        <a:lnSpc>
                          <a:spcPct val="112900"/>
                        </a:lnSpc>
                      </a:pPr>
                      <a:r>
                        <a:rPr sz="700" b="0" spc="-10">
                          <a:latin typeface="Calibri Light"/>
                          <a:cs typeface="Calibri Light"/>
                        </a:rPr>
                        <a:t>Student SEL </a:t>
                      </a:r>
                      <a:r>
                        <a:rPr sz="700" b="0" spc="-5">
                          <a:latin typeface="Calibri Light"/>
                          <a:cs typeface="Calibri Light"/>
                        </a:rPr>
                        <a:t>(Social </a:t>
                      </a:r>
                      <a:r>
                        <a:rPr sz="700" b="0" spc="-10">
                          <a:latin typeface="Calibri Light"/>
                          <a:cs typeface="Calibri Light"/>
                        </a:rPr>
                        <a:t>Emotional </a:t>
                      </a:r>
                      <a:r>
                        <a:rPr sz="700" b="0" spc="-5">
                          <a:latin typeface="Calibri Light"/>
                          <a:cs typeface="Calibri Light"/>
                        </a:rPr>
                        <a:t>Learning)  profile</a:t>
                      </a:r>
                      <a:endParaRPr sz="700">
                        <a:latin typeface="Calibri Light"/>
                        <a:cs typeface="Calibri Light"/>
                      </a:endParaRPr>
                    </a:p>
                    <a:p>
                      <a:pPr marL="17780">
                        <a:lnSpc>
                          <a:spcPct val="100000"/>
                        </a:lnSpc>
                        <a:spcBef>
                          <a:spcPts val="105"/>
                        </a:spcBef>
                      </a:pPr>
                      <a:r>
                        <a:rPr sz="700" b="0" spc="-10">
                          <a:latin typeface="Calibri Light"/>
                          <a:cs typeface="Calibri Light"/>
                        </a:rPr>
                        <a:t>Student </a:t>
                      </a:r>
                      <a:r>
                        <a:rPr sz="700" b="0" spc="-5">
                          <a:latin typeface="Calibri Light"/>
                          <a:cs typeface="Calibri Light"/>
                        </a:rPr>
                        <a:t>Guidance</a:t>
                      </a:r>
                      <a:r>
                        <a:rPr sz="700" b="0">
                          <a:latin typeface="Calibri Light"/>
                          <a:cs typeface="Calibri Light"/>
                        </a:rPr>
                        <a:t> </a:t>
                      </a:r>
                      <a:r>
                        <a:rPr sz="700" b="0" spc="-10">
                          <a:latin typeface="Calibri Light"/>
                          <a:cs typeface="Calibri Light"/>
                        </a:rPr>
                        <a:t>Lessons</a:t>
                      </a:r>
                      <a:endParaRPr sz="700">
                        <a:latin typeface="Calibri Light"/>
                        <a:cs typeface="Calibri Light"/>
                      </a:endParaRPr>
                    </a:p>
                    <a:p>
                      <a:pPr marL="17780">
                        <a:lnSpc>
                          <a:spcPct val="100000"/>
                        </a:lnSpc>
                        <a:spcBef>
                          <a:spcPts val="110"/>
                        </a:spcBef>
                      </a:pPr>
                      <a:r>
                        <a:rPr sz="700" b="0" spc="-5">
                          <a:latin typeface="Calibri Light"/>
                          <a:cs typeface="Calibri Light"/>
                        </a:rPr>
                        <a:t>Ongoing </a:t>
                      </a:r>
                      <a:r>
                        <a:rPr sz="700" b="0" spc="-10">
                          <a:latin typeface="Calibri Light"/>
                          <a:cs typeface="Calibri Light"/>
                        </a:rPr>
                        <a:t>assistance </a:t>
                      </a:r>
                      <a:r>
                        <a:rPr sz="700" b="0" spc="-5">
                          <a:latin typeface="Calibri Light"/>
                          <a:cs typeface="Calibri Light"/>
                        </a:rPr>
                        <a:t>of emotional</a:t>
                      </a:r>
                      <a:r>
                        <a:rPr sz="700" b="0" spc="-10">
                          <a:latin typeface="Calibri Light"/>
                          <a:cs typeface="Calibri Light"/>
                        </a:rPr>
                        <a:t> </a:t>
                      </a:r>
                      <a:r>
                        <a:rPr sz="700" b="0" spc="-5">
                          <a:latin typeface="Calibri Light"/>
                          <a:cs typeface="Calibri Light"/>
                        </a:rPr>
                        <a:t>needs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Culture </a:t>
                      </a:r>
                      <a:r>
                        <a:rPr sz="700" b="0" spc="-10">
                          <a:latin typeface="Calibri Light"/>
                          <a:cs typeface="Calibri Light"/>
                        </a:rPr>
                        <a:t>and </a:t>
                      </a:r>
                      <a:r>
                        <a:rPr sz="700" b="0" spc="-5">
                          <a:latin typeface="Calibri Light"/>
                          <a:cs typeface="Calibri Light"/>
                        </a:rPr>
                        <a:t>Climate</a:t>
                      </a:r>
                      <a:r>
                        <a:rPr sz="700" b="0" spc="-15">
                          <a:latin typeface="Calibri Light"/>
                          <a:cs typeface="Calibri Light"/>
                        </a:rPr>
                        <a:t> </a:t>
                      </a:r>
                      <a:r>
                        <a:rPr sz="700" b="0" spc="-5">
                          <a:latin typeface="Calibri Light"/>
                          <a:cs typeface="Calibri Light"/>
                        </a:rPr>
                        <a:t>Survey</a:t>
                      </a:r>
                      <a:endParaRPr sz="700">
                        <a:latin typeface="Calibri Light"/>
                        <a:cs typeface="Calibri Light"/>
                      </a:endParaRPr>
                    </a:p>
                    <a:p>
                      <a:pPr marL="17780" marR="385445">
                        <a:lnSpc>
                          <a:spcPct val="112900"/>
                        </a:lnSpc>
                      </a:pPr>
                      <a:r>
                        <a:rPr sz="700" b="0" spc="-5">
                          <a:latin typeface="Calibri Light"/>
                          <a:cs typeface="Calibri Light"/>
                        </a:rPr>
                        <a:t>Increase in</a:t>
                      </a:r>
                      <a:r>
                        <a:rPr sz="700" b="0" spc="-55">
                          <a:latin typeface="Calibri Light"/>
                          <a:cs typeface="Calibri Light"/>
                        </a:rPr>
                        <a:t> </a:t>
                      </a:r>
                      <a:r>
                        <a:rPr sz="700" b="0" spc="-10">
                          <a:latin typeface="Calibri Light"/>
                          <a:cs typeface="Calibri Light"/>
                        </a:rPr>
                        <a:t>student  attendance  Inrease </a:t>
                      </a:r>
                      <a:r>
                        <a:rPr sz="700" b="0" spc="-5">
                          <a:latin typeface="Calibri Light"/>
                          <a:cs typeface="Calibri Light"/>
                        </a:rPr>
                        <a:t>in </a:t>
                      </a:r>
                      <a:r>
                        <a:rPr sz="700" b="0" spc="-10">
                          <a:latin typeface="Calibri Light"/>
                          <a:cs typeface="Calibri Light"/>
                        </a:rPr>
                        <a:t>student  </a:t>
                      </a:r>
                      <a:r>
                        <a:rPr sz="700" b="0" spc="-5">
                          <a:latin typeface="Calibri Light"/>
                          <a:cs typeface="Calibri Light"/>
                        </a:rPr>
                        <a:t>achievement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Benchmarks</a:t>
                      </a:r>
                      <a:endParaRPr sz="700">
                        <a:latin typeface="Calibri Light"/>
                        <a:cs typeface="Calibri Light"/>
                      </a:endParaRPr>
                    </a:p>
                    <a:p>
                      <a:pPr marL="17780">
                        <a:lnSpc>
                          <a:spcPct val="100000"/>
                        </a:lnSpc>
                        <a:spcBef>
                          <a:spcPts val="110"/>
                        </a:spcBef>
                      </a:pPr>
                      <a:r>
                        <a:rPr sz="700" b="0" spc="-5">
                          <a:latin typeface="Calibri Light"/>
                          <a:cs typeface="Calibri Light"/>
                        </a:rPr>
                        <a:t>STAAR/EOC</a:t>
                      </a:r>
                      <a:endParaRPr sz="700">
                        <a:latin typeface="Calibri Light"/>
                        <a:cs typeface="Calibri Light"/>
                      </a:endParaRPr>
                    </a:p>
                    <a:p>
                      <a:pPr marL="17780" marR="259715">
                        <a:lnSpc>
                          <a:spcPct val="112900"/>
                        </a:lnSpc>
                      </a:pPr>
                      <a:r>
                        <a:rPr sz="700" b="0" spc="-10">
                          <a:latin typeface="Calibri Light"/>
                          <a:cs typeface="Calibri Light"/>
                        </a:rPr>
                        <a:t>Campus</a:t>
                      </a:r>
                      <a:r>
                        <a:rPr sz="700" b="0" spc="-65">
                          <a:latin typeface="Calibri Light"/>
                          <a:cs typeface="Calibri Light"/>
                        </a:rPr>
                        <a:t> </a:t>
                      </a:r>
                      <a:r>
                        <a:rPr sz="700" b="0" spc="-5">
                          <a:latin typeface="Calibri Light"/>
                          <a:cs typeface="Calibri Light"/>
                        </a:rPr>
                        <a:t>Climate  Survey</a:t>
                      </a:r>
                      <a:endParaRPr sz="700">
                        <a:latin typeface="Calibri Light"/>
                        <a:cs typeface="Calibri Light"/>
                      </a:endParaRPr>
                    </a:p>
                    <a:p>
                      <a:pPr marL="17780">
                        <a:lnSpc>
                          <a:spcPct val="100000"/>
                        </a:lnSpc>
                        <a:spcBef>
                          <a:spcPts val="105"/>
                        </a:spcBef>
                      </a:pPr>
                      <a:r>
                        <a:rPr sz="700" b="0" spc="-5">
                          <a:latin typeface="Calibri Light"/>
                          <a:cs typeface="Calibri Light"/>
                        </a:rPr>
                        <a:t>Walk </a:t>
                      </a:r>
                      <a:r>
                        <a:rPr sz="700" b="0" spc="-10">
                          <a:latin typeface="Calibri Light"/>
                          <a:cs typeface="Calibri Light"/>
                        </a:rPr>
                        <a:t>Through</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29845">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a:t>
                      </a:r>
                      <a:r>
                        <a:rPr sz="700" b="0" spc="-10">
                          <a:latin typeface="Calibri Light"/>
                          <a:cs typeface="Calibri Light"/>
                        </a:rPr>
                        <a:t> </a:t>
                      </a:r>
                      <a:r>
                        <a:rPr sz="700" b="0" spc="-5">
                          <a:latin typeface="Calibri Light"/>
                          <a:cs typeface="Calibri Light"/>
                        </a:rPr>
                        <a:t>Difficulty</a:t>
                      </a:r>
                      <a:endParaRPr sz="700">
                        <a:latin typeface="Calibri Light"/>
                        <a:cs typeface="Calibri Light"/>
                      </a:endParaRPr>
                    </a:p>
                    <a:p>
                      <a:pPr marL="17780">
                        <a:lnSpc>
                          <a:spcPct val="100000"/>
                        </a:lnSpc>
                        <a:spcBef>
                          <a:spcPts val="110"/>
                        </a:spcBef>
                      </a:pPr>
                      <a:r>
                        <a:rPr sz="700" b="0" spc="-10">
                          <a:latin typeface="Calibri Light"/>
                          <a:cs typeface="Calibri Light"/>
                        </a:rPr>
                        <a:t>9A</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ct val="100000"/>
                        </a:lnSpc>
                        <a:spcBef>
                          <a:spcPts val="105"/>
                        </a:spcBef>
                      </a:pPr>
                      <a:r>
                        <a:rPr sz="700" b="0" spc="-5">
                          <a:latin typeface="Calibri Light"/>
                          <a:cs typeface="Calibri Light"/>
                        </a:rPr>
                        <a:t>10</a:t>
                      </a:r>
                      <a:r>
                        <a:rPr sz="700" b="0" spc="-15">
                          <a:latin typeface="Calibri Light"/>
                          <a:cs typeface="Calibri Light"/>
                        </a:rPr>
                        <a:t> </a:t>
                      </a:r>
                      <a:r>
                        <a:rPr sz="700" b="0" spc="-5">
                          <a:latin typeface="Calibri Light"/>
                          <a:cs typeface="Calibri Light"/>
                        </a:rPr>
                        <a:t>A</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402">
                <a:tc gridSpan="8">
                  <a:txBody>
                    <a:bodyPr/>
                    <a:lstStyle/>
                    <a:p>
                      <a:pPr marL="17780">
                        <a:lnSpc>
                          <a:spcPct val="100000"/>
                        </a:lnSpc>
                        <a:spcBef>
                          <a:spcPts val="5"/>
                        </a:spcBef>
                      </a:pPr>
                      <a:r>
                        <a:rPr sz="700" b="0" spc="-5">
                          <a:latin typeface="Calibri Light"/>
                          <a:cs typeface="Calibri Light"/>
                        </a:rPr>
                        <a:t>Schedule presentation of </a:t>
                      </a:r>
                      <a:r>
                        <a:rPr sz="700" b="0" spc="-10">
                          <a:latin typeface="Calibri Light"/>
                          <a:cs typeface="Calibri Light"/>
                        </a:rPr>
                        <a:t>lessons </a:t>
                      </a:r>
                      <a:r>
                        <a:rPr sz="700" b="0" spc="-5">
                          <a:latin typeface="Calibri Light"/>
                          <a:cs typeface="Calibri Light"/>
                        </a:rPr>
                        <a:t>in </a:t>
                      </a:r>
                      <a:r>
                        <a:rPr sz="700" b="0" spc="-10">
                          <a:latin typeface="Calibri Light"/>
                          <a:cs typeface="Calibri Light"/>
                        </a:rPr>
                        <a:t>the classroom </a:t>
                      </a:r>
                      <a:r>
                        <a:rPr sz="700" b="0" spc="-5">
                          <a:latin typeface="Calibri Light"/>
                          <a:cs typeface="Calibri Light"/>
                        </a:rPr>
                        <a:t>by</a:t>
                      </a:r>
                      <a:r>
                        <a:rPr sz="700" b="0" spc="15">
                          <a:latin typeface="Calibri Light"/>
                          <a:cs typeface="Calibri Light"/>
                        </a:rPr>
                        <a:t> </a:t>
                      </a:r>
                      <a:r>
                        <a:rPr sz="700" b="0" spc="-10">
                          <a:latin typeface="Calibri Light"/>
                          <a:cs typeface="Calibri Light"/>
                        </a:rPr>
                        <a:t>counselors.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89">
                <a:tc gridSpan="8">
                  <a:txBody>
                    <a:bodyPr/>
                    <a:lstStyle/>
                    <a:p>
                      <a:pPr marL="17780">
                        <a:lnSpc>
                          <a:spcPct val="100000"/>
                        </a:lnSpc>
                        <a:spcBef>
                          <a:spcPts val="5"/>
                        </a:spcBef>
                      </a:pPr>
                      <a:r>
                        <a:rPr sz="700" b="0" spc="-10">
                          <a:latin typeface="Calibri Light"/>
                          <a:cs typeface="Calibri Light"/>
                        </a:rPr>
                        <a:t>Contact </a:t>
                      </a:r>
                      <a:r>
                        <a:rPr sz="700" b="0" spc="-5">
                          <a:latin typeface="Calibri Light"/>
                          <a:cs typeface="Calibri Light"/>
                        </a:rPr>
                        <a:t>appropriate </a:t>
                      </a:r>
                      <a:r>
                        <a:rPr sz="700" b="0" spc="-10">
                          <a:latin typeface="Calibri Light"/>
                          <a:cs typeface="Calibri Light"/>
                        </a:rPr>
                        <a:t>personnel and </a:t>
                      </a:r>
                      <a:r>
                        <a:rPr sz="700" b="0" spc="-5">
                          <a:latin typeface="Calibri Light"/>
                          <a:cs typeface="Calibri Light"/>
                        </a:rPr>
                        <a:t>schedule</a:t>
                      </a:r>
                      <a:r>
                        <a:rPr sz="700" b="0" spc="25">
                          <a:latin typeface="Calibri Light"/>
                          <a:cs typeface="Calibri Light"/>
                        </a:rPr>
                        <a:t> </a:t>
                      </a:r>
                      <a:r>
                        <a:rPr sz="700" b="0" spc="-10">
                          <a:latin typeface="Calibri Light"/>
                          <a:cs typeface="Calibri Light"/>
                        </a:rPr>
                        <a:t>presentations.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95">
                <a:tc gridSpan="8">
                  <a:txBody>
                    <a:bodyPr/>
                    <a:lstStyle/>
                    <a:p>
                      <a:pPr marL="17780">
                        <a:lnSpc>
                          <a:spcPct val="100000"/>
                        </a:lnSpc>
                        <a:spcBef>
                          <a:spcPts val="5"/>
                        </a:spcBef>
                      </a:pPr>
                      <a:r>
                        <a:rPr sz="700" b="0" spc="-10">
                          <a:latin typeface="Calibri Light"/>
                          <a:cs typeface="Calibri Light"/>
                        </a:rPr>
                        <a:t>Distribute </a:t>
                      </a:r>
                      <a:r>
                        <a:rPr sz="700" b="0" spc="-5">
                          <a:latin typeface="Calibri Light"/>
                          <a:cs typeface="Calibri Light"/>
                        </a:rPr>
                        <a:t>pertinent infromation related to Social </a:t>
                      </a:r>
                      <a:r>
                        <a:rPr sz="700" b="0" spc="-10">
                          <a:latin typeface="Calibri Light"/>
                          <a:cs typeface="Calibri Light"/>
                        </a:rPr>
                        <a:t>Emotional </a:t>
                      </a:r>
                      <a:r>
                        <a:rPr sz="700" b="0" spc="-5">
                          <a:latin typeface="Calibri Light"/>
                          <a:cs typeface="Calibri Light"/>
                        </a:rPr>
                        <a:t>Learning for </a:t>
                      </a:r>
                      <a:r>
                        <a:rPr sz="700" b="0" spc="-10">
                          <a:latin typeface="Calibri Light"/>
                          <a:cs typeface="Calibri Light"/>
                        </a:rPr>
                        <a:t>students and</a:t>
                      </a:r>
                      <a:r>
                        <a:rPr sz="700" b="0" spc="15">
                          <a:latin typeface="Calibri Light"/>
                          <a:cs typeface="Calibri Light"/>
                        </a:rPr>
                        <a:t> </a:t>
                      </a:r>
                      <a:r>
                        <a:rPr sz="700" b="0" spc="-10">
                          <a:latin typeface="Calibri Light"/>
                          <a:cs typeface="Calibri Light"/>
                        </a:rPr>
                        <a:t>parents.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0">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062">
                <a:tc>
                  <a:txBody>
                    <a:bodyPr/>
                    <a:lstStyle/>
                    <a:p>
                      <a:pPr marL="17780">
                        <a:lnSpc>
                          <a:spcPct val="100000"/>
                        </a:lnSpc>
                        <a:spcBef>
                          <a:spcPts val="5"/>
                        </a:spcBef>
                      </a:pPr>
                      <a:r>
                        <a:rPr sz="700" b="0" spc="-5">
                          <a:latin typeface="Calibri Light"/>
                          <a:cs typeface="Calibri Light"/>
                        </a:rPr>
                        <a:t>All </a:t>
                      </a:r>
                      <a:r>
                        <a:rPr sz="700" b="0" spc="-10">
                          <a:latin typeface="Calibri Light"/>
                          <a:cs typeface="Calibri Light"/>
                        </a:rPr>
                        <a:t>students and staff </a:t>
                      </a:r>
                      <a:r>
                        <a:rPr sz="700" b="0" spc="-5">
                          <a:latin typeface="Calibri Light"/>
                          <a:cs typeface="Calibri Light"/>
                        </a:rPr>
                        <a:t>will be</a:t>
                      </a:r>
                      <a:r>
                        <a:rPr sz="700" b="0" spc="20">
                          <a:latin typeface="Calibri Light"/>
                          <a:cs typeface="Calibri Light"/>
                        </a:rPr>
                        <a:t> </a:t>
                      </a:r>
                      <a:r>
                        <a:rPr sz="700" b="0" spc="-5">
                          <a:latin typeface="Calibri Light"/>
                          <a:cs typeface="Calibri Light"/>
                        </a:rPr>
                        <a:t>provided</a:t>
                      </a:r>
                      <a:endParaRPr sz="700">
                        <a:latin typeface="Calibri Light"/>
                        <a:cs typeface="Calibri Light"/>
                      </a:endParaRPr>
                    </a:p>
                    <a:p>
                      <a:pPr marL="17780" marR="76200">
                        <a:lnSpc>
                          <a:spcPct val="112900"/>
                        </a:lnSpc>
                      </a:pPr>
                      <a:r>
                        <a:rPr sz="700" b="0" spc="-5">
                          <a:latin typeface="Calibri Light"/>
                          <a:cs typeface="Calibri Light"/>
                        </a:rPr>
                        <a:t>with information on various topics  </a:t>
                      </a:r>
                      <a:r>
                        <a:rPr sz="700" b="0" spc="-10">
                          <a:latin typeface="Calibri Light"/>
                          <a:cs typeface="Calibri Light"/>
                        </a:rPr>
                        <a:t>such </a:t>
                      </a:r>
                      <a:r>
                        <a:rPr sz="700" b="0" spc="-5">
                          <a:latin typeface="Calibri Light"/>
                          <a:cs typeface="Calibri Light"/>
                        </a:rPr>
                        <a:t>as cyberbullying, bullying, social  media, </a:t>
                      </a:r>
                      <a:r>
                        <a:rPr sz="700" b="0" spc="-10">
                          <a:latin typeface="Calibri Light"/>
                          <a:cs typeface="Calibri Light"/>
                        </a:rPr>
                        <a:t>and </a:t>
                      </a:r>
                      <a:r>
                        <a:rPr sz="700" b="0" spc="-5">
                          <a:latin typeface="Calibri Light"/>
                          <a:cs typeface="Calibri Light"/>
                        </a:rPr>
                        <a:t>emotional </a:t>
                      </a:r>
                      <a:r>
                        <a:rPr sz="700" b="0" spc="-10">
                          <a:latin typeface="Calibri Light"/>
                          <a:cs typeface="Calibri Light"/>
                        </a:rPr>
                        <a:t>abuse.</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r>
                        <a:rPr sz="700" b="0" spc="-10">
                          <a:latin typeface="Calibri Light"/>
                          <a:cs typeface="Calibri Light"/>
                        </a:rPr>
                        <a:t>Counselors</a:t>
                      </a:r>
                      <a:endParaRPr sz="700">
                        <a:latin typeface="Calibri Light"/>
                        <a:cs typeface="Calibri Light"/>
                      </a:endParaRPr>
                    </a:p>
                    <a:p>
                      <a:pPr marL="17780" marR="501650">
                        <a:lnSpc>
                          <a:spcPct val="112900"/>
                        </a:lnSpc>
                      </a:pPr>
                      <a:r>
                        <a:rPr sz="700" b="0" spc="-5">
                          <a:latin typeface="Calibri Light"/>
                          <a:cs typeface="Calibri Light"/>
                        </a:rPr>
                        <a:t>Safety</a:t>
                      </a:r>
                      <a:r>
                        <a:rPr sz="700" b="0" spc="-70">
                          <a:latin typeface="Calibri Light"/>
                          <a:cs typeface="Calibri Light"/>
                        </a:rPr>
                        <a:t> </a:t>
                      </a:r>
                      <a:r>
                        <a:rPr sz="700" b="0" spc="-5">
                          <a:latin typeface="Calibri Light"/>
                          <a:cs typeface="Calibri Light"/>
                        </a:rPr>
                        <a:t>Committee  Security </a:t>
                      </a:r>
                      <a:r>
                        <a:rPr sz="700" b="0" spc="-10">
                          <a:latin typeface="Calibri Light"/>
                          <a:cs typeface="Calibri Light"/>
                        </a:rPr>
                        <a:t>Guards  School</a:t>
                      </a:r>
                      <a:r>
                        <a:rPr sz="700" b="0" spc="-15">
                          <a:latin typeface="Calibri Light"/>
                          <a:cs typeface="Calibri Light"/>
                        </a:rPr>
                        <a:t> </a:t>
                      </a:r>
                      <a:r>
                        <a:rPr sz="700" b="0" spc="-10">
                          <a:latin typeface="Calibri Light"/>
                          <a:cs typeface="Calibri Light"/>
                        </a:rPr>
                        <a:t>Lia</a:t>
                      </a:r>
                      <a:r>
                        <a:rPr lang="en-US" sz="700" b="0" spc="-10">
                          <a:latin typeface="Calibri Light"/>
                          <a:cs typeface="Calibri Light"/>
                        </a:rPr>
                        <a:t>i</a:t>
                      </a:r>
                      <a:r>
                        <a:rPr sz="700" b="0" spc="-10">
                          <a:latin typeface="Calibri Light"/>
                          <a:cs typeface="Calibri Light"/>
                        </a:rPr>
                        <a:t>son</a:t>
                      </a:r>
                      <a:endParaRPr lang="en-US" sz="700" b="0" spc="-10">
                        <a:latin typeface="Calibri Light"/>
                        <a:cs typeface="Calibri Light"/>
                      </a:endParaRPr>
                    </a:p>
                    <a:p>
                      <a:pPr marL="17780" marR="501650">
                        <a:lnSpc>
                          <a:spcPct val="112900"/>
                        </a:lnSpc>
                      </a:pPr>
                      <a:r>
                        <a:rPr lang="en-US" sz="700" b="0" spc="-10">
                          <a:latin typeface="Calibri Light"/>
                          <a:cs typeface="Calibri Light"/>
                        </a:rPr>
                        <a:t>Police Officer</a:t>
                      </a:r>
                    </a:p>
                    <a:p>
                      <a:pPr marL="17780" marR="501650">
                        <a:lnSpc>
                          <a:spcPct val="112900"/>
                        </a:lnSpc>
                      </a:pPr>
                      <a:r>
                        <a:rPr lang="en-US" sz="700" b="0" spc="-10">
                          <a:latin typeface="Calibri Light"/>
                          <a:cs typeface="Calibri Light"/>
                        </a:rPr>
                        <a:t>Crisis Team </a:t>
                      </a:r>
                    </a:p>
                    <a:p>
                      <a:pPr marL="17780" marR="501650">
                        <a:lnSpc>
                          <a:spcPct val="112900"/>
                        </a:lnSpc>
                      </a:pPr>
                      <a:r>
                        <a:rPr lang="en-US" sz="700" b="0" spc="-10">
                          <a:latin typeface="Calibri Light"/>
                          <a:cs typeface="Calibri Light"/>
                        </a:rPr>
                        <a:t>Threat Assessment Team</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District </a:t>
                      </a:r>
                      <a:r>
                        <a:rPr sz="700" b="0" spc="-10">
                          <a:latin typeface="Calibri Light"/>
                          <a:cs typeface="Calibri Light"/>
                        </a:rPr>
                        <a:t>Wraparound</a:t>
                      </a:r>
                      <a:r>
                        <a:rPr sz="700" b="0" spc="-15">
                          <a:latin typeface="Calibri Light"/>
                          <a:cs typeface="Calibri Light"/>
                        </a:rPr>
                        <a:t> </a:t>
                      </a:r>
                      <a:r>
                        <a:rPr sz="700" b="0" spc="-5">
                          <a:latin typeface="Calibri Light"/>
                          <a:cs typeface="Calibri Light"/>
                        </a:rPr>
                        <a:t>Services</a:t>
                      </a:r>
                      <a:endParaRPr sz="700">
                        <a:latin typeface="Calibri Light"/>
                        <a:cs typeface="Calibri Light"/>
                      </a:endParaRPr>
                    </a:p>
                    <a:p>
                      <a:pPr marL="17780" marR="177800">
                        <a:lnSpc>
                          <a:spcPct val="112900"/>
                        </a:lnSpc>
                      </a:pPr>
                      <a:r>
                        <a:rPr sz="700" b="0" spc="-5">
                          <a:latin typeface="Calibri Light"/>
                          <a:cs typeface="Calibri Light"/>
                        </a:rPr>
                        <a:t>District </a:t>
                      </a:r>
                      <a:r>
                        <a:rPr sz="700" b="0" spc="-10">
                          <a:latin typeface="Calibri Light"/>
                          <a:cs typeface="Calibri Light"/>
                        </a:rPr>
                        <a:t>LPC </a:t>
                      </a:r>
                      <a:endParaRPr lang="en-US" sz="700" b="0" spc="-10">
                        <a:latin typeface="Calibri Light"/>
                        <a:cs typeface="Calibri Light"/>
                      </a:endParaRPr>
                    </a:p>
                    <a:p>
                      <a:pPr marL="17780" marR="177800">
                        <a:lnSpc>
                          <a:spcPct val="112900"/>
                        </a:lnSpc>
                      </a:pPr>
                      <a:r>
                        <a:rPr sz="700" b="0" spc="-5">
                          <a:latin typeface="Calibri Light"/>
                          <a:cs typeface="Calibri Light"/>
                        </a:rPr>
                        <a:t>PowerPoint </a:t>
                      </a:r>
                      <a:r>
                        <a:rPr sz="700" b="0" spc="-10">
                          <a:latin typeface="Calibri Light"/>
                          <a:cs typeface="Calibri Light"/>
                        </a:rPr>
                        <a:t>Presentation  Student </a:t>
                      </a:r>
                      <a:r>
                        <a:rPr sz="700" b="0" spc="-5">
                          <a:latin typeface="Calibri Light"/>
                          <a:cs typeface="Calibri Light"/>
                        </a:rPr>
                        <a:t>Survey</a:t>
                      </a:r>
                      <a:endParaRPr lang="en-US" sz="700" b="0" spc="-5">
                        <a:latin typeface="Calibri Light"/>
                        <a:cs typeface="Calibri Light"/>
                      </a:endParaRPr>
                    </a:p>
                    <a:p>
                      <a:pPr marL="17780" marR="177800">
                        <a:lnSpc>
                          <a:spcPct val="112900"/>
                        </a:lnSpc>
                      </a:pPr>
                      <a:r>
                        <a:rPr lang="en-US" sz="700" b="0" spc="-5">
                          <a:latin typeface="Calibri Light"/>
                          <a:cs typeface="Calibri Light"/>
                        </a:rPr>
                        <a:t>STOP IT Application</a:t>
                      </a:r>
                      <a:endParaRPr sz="700">
                        <a:latin typeface="Calibri Light"/>
                        <a:cs typeface="Calibri Light"/>
                      </a:endParaRPr>
                    </a:p>
                    <a:p>
                      <a:pPr marL="17780">
                        <a:lnSpc>
                          <a:spcPct val="100000"/>
                        </a:lnSpc>
                        <a:spcBef>
                          <a:spcPts val="110"/>
                        </a:spcBef>
                      </a:pPr>
                      <a:r>
                        <a:rPr sz="700" b="0" spc="-5">
                          <a:latin typeface="Calibri Light"/>
                          <a:cs typeface="Calibri Light"/>
                        </a:rPr>
                        <a:t>Training</a:t>
                      </a:r>
                      <a:r>
                        <a:rPr sz="700" b="0" spc="-10">
                          <a:latin typeface="Calibri Light"/>
                          <a:cs typeface="Calibri Light"/>
                        </a:rPr>
                        <a:t> </a:t>
                      </a:r>
                      <a:r>
                        <a:rPr sz="700" b="0" spc="-5">
                          <a:latin typeface="Calibri Light"/>
                          <a:cs typeface="Calibri Light"/>
                        </a:rPr>
                        <a:t>Material</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Agendas</a:t>
                      </a:r>
                      <a:endParaRPr sz="700">
                        <a:latin typeface="Calibri Light"/>
                        <a:cs typeface="Calibri Light"/>
                      </a:endParaRPr>
                    </a:p>
                    <a:p>
                      <a:pPr marL="17780" marR="787400">
                        <a:lnSpc>
                          <a:spcPct val="112900"/>
                        </a:lnSpc>
                      </a:pPr>
                      <a:r>
                        <a:rPr sz="700" b="0" spc="-10">
                          <a:latin typeface="Calibri Light"/>
                          <a:cs typeface="Calibri Light"/>
                        </a:rPr>
                        <a:t>Counselor </a:t>
                      </a:r>
                      <a:r>
                        <a:rPr sz="700" b="0" spc="-5">
                          <a:latin typeface="Calibri Light"/>
                          <a:cs typeface="Calibri Light"/>
                        </a:rPr>
                        <a:t>Sign In Sheet  </a:t>
                      </a:r>
                      <a:r>
                        <a:rPr sz="700" b="0" spc="-10">
                          <a:latin typeface="Calibri Light"/>
                          <a:cs typeface="Calibri Light"/>
                        </a:rPr>
                        <a:t>PEIMS </a:t>
                      </a:r>
                      <a:r>
                        <a:rPr sz="700" b="0" spc="-5">
                          <a:latin typeface="Calibri Light"/>
                          <a:cs typeface="Calibri Light"/>
                        </a:rPr>
                        <a:t>Discipline </a:t>
                      </a:r>
                      <a:r>
                        <a:rPr sz="700" b="0" spc="-10">
                          <a:latin typeface="Calibri Light"/>
                          <a:cs typeface="Calibri Light"/>
                        </a:rPr>
                        <a:t>Data  Student </a:t>
                      </a:r>
                      <a:r>
                        <a:rPr sz="700" b="0" spc="-5">
                          <a:latin typeface="Calibri Light"/>
                          <a:cs typeface="Calibri Light"/>
                        </a:rPr>
                        <a:t>Survey </a:t>
                      </a:r>
                      <a:r>
                        <a:rPr sz="700" b="0" spc="-10">
                          <a:latin typeface="Calibri Light"/>
                          <a:cs typeface="Calibri Light"/>
                        </a:rPr>
                        <a:t>Data</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Decrease in</a:t>
                      </a:r>
                      <a:r>
                        <a:rPr sz="700" b="0" spc="-10">
                          <a:latin typeface="Calibri Light"/>
                          <a:cs typeface="Calibri Light"/>
                        </a:rPr>
                        <a:t> </a:t>
                      </a:r>
                      <a:r>
                        <a:rPr sz="700" b="0" spc="-5">
                          <a:latin typeface="Calibri Light"/>
                          <a:cs typeface="Calibri Light"/>
                        </a:rPr>
                        <a:t>behavior</a:t>
                      </a:r>
                      <a:endParaRPr sz="700">
                        <a:latin typeface="Calibri Light"/>
                        <a:cs typeface="Calibri Light"/>
                      </a:endParaRPr>
                    </a:p>
                    <a:p>
                      <a:pPr marL="17780">
                        <a:lnSpc>
                          <a:spcPct val="100000"/>
                        </a:lnSpc>
                        <a:spcBef>
                          <a:spcPts val="110"/>
                        </a:spcBef>
                      </a:pPr>
                      <a:r>
                        <a:rPr sz="700" b="0" spc="-5">
                          <a:latin typeface="Calibri Light"/>
                          <a:cs typeface="Calibri Light"/>
                        </a:rPr>
                        <a:t>intervention</a:t>
                      </a:r>
                      <a:r>
                        <a:rPr sz="700" b="0" spc="-10">
                          <a:latin typeface="Calibri Light"/>
                          <a:cs typeface="Calibri Light"/>
                        </a:rPr>
                        <a:t> </a:t>
                      </a:r>
                      <a:r>
                        <a:rPr sz="700" b="0" spc="-5">
                          <a:latin typeface="Calibri Light"/>
                          <a:cs typeface="Calibri Light"/>
                        </a:rPr>
                        <a:t>forms</a:t>
                      </a:r>
                      <a:endParaRPr sz="700">
                        <a:latin typeface="Calibri Light"/>
                        <a:cs typeface="Calibri Light"/>
                      </a:endParaRPr>
                    </a:p>
                    <a:p>
                      <a:pPr marL="17780" marR="64135">
                        <a:lnSpc>
                          <a:spcPct val="112900"/>
                        </a:lnSpc>
                      </a:pPr>
                      <a:r>
                        <a:rPr sz="700" b="0" spc="-10">
                          <a:latin typeface="Calibri Light"/>
                          <a:cs typeface="Calibri Light"/>
                        </a:rPr>
                        <a:t>Sudent </a:t>
                      </a:r>
                      <a:r>
                        <a:rPr sz="700" b="0" spc="-5">
                          <a:latin typeface="Calibri Light"/>
                          <a:cs typeface="Calibri Light"/>
                        </a:rPr>
                        <a:t>perception of </a:t>
                      </a:r>
                      <a:r>
                        <a:rPr sz="700" b="0" spc="-10">
                          <a:latin typeface="Calibri Light"/>
                          <a:cs typeface="Calibri Light"/>
                        </a:rPr>
                        <a:t>school  safety</a:t>
                      </a:r>
                      <a:r>
                        <a:rPr sz="700" b="0" spc="-5">
                          <a:latin typeface="Calibri Light"/>
                          <a:cs typeface="Calibri Light"/>
                        </a:rPr>
                        <a:t> improved</a:t>
                      </a:r>
                      <a:endParaRPr sz="700">
                        <a:latin typeface="Calibri Light"/>
                        <a:cs typeface="Calibri Light"/>
                      </a:endParaRPr>
                    </a:p>
                    <a:p>
                      <a:pPr marL="17780" marR="113664">
                        <a:lnSpc>
                          <a:spcPct val="112900"/>
                        </a:lnSpc>
                      </a:pPr>
                      <a:r>
                        <a:rPr sz="700" b="0" spc="-5">
                          <a:latin typeface="Calibri Light"/>
                          <a:cs typeface="Calibri Light"/>
                        </a:rPr>
                        <a:t>Increase in </a:t>
                      </a:r>
                      <a:r>
                        <a:rPr sz="700" b="0" spc="-10">
                          <a:latin typeface="Calibri Light"/>
                          <a:cs typeface="Calibri Light"/>
                        </a:rPr>
                        <a:t>student  attendance and</a:t>
                      </a:r>
                      <a:r>
                        <a:rPr sz="700" b="0" spc="-20">
                          <a:latin typeface="Calibri Light"/>
                          <a:cs typeface="Calibri Light"/>
                        </a:rPr>
                        <a:t> </a:t>
                      </a:r>
                      <a:r>
                        <a:rPr sz="700" b="0" spc="-5">
                          <a:latin typeface="Calibri Light"/>
                          <a:cs typeface="Calibri Light"/>
                        </a:rPr>
                        <a:t>academics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Survey</a:t>
                      </a:r>
                      <a:endParaRPr sz="700">
                        <a:latin typeface="Calibri Light"/>
                        <a:cs typeface="Calibri Light"/>
                      </a:endParaRPr>
                    </a:p>
                    <a:p>
                      <a:pPr marL="17780">
                        <a:lnSpc>
                          <a:spcPct val="100000"/>
                        </a:lnSpc>
                        <a:spcBef>
                          <a:spcPts val="110"/>
                        </a:spcBef>
                      </a:pPr>
                      <a:r>
                        <a:rPr sz="700" b="0" spc="-5">
                          <a:latin typeface="Calibri Light"/>
                          <a:cs typeface="Calibri Light"/>
                        </a:rPr>
                        <a:t>Safety Audits</a:t>
                      </a:r>
                      <a:endParaRPr sz="700">
                        <a:latin typeface="Calibri Light"/>
                        <a:cs typeface="Calibri Light"/>
                      </a:endParaRPr>
                    </a:p>
                    <a:p>
                      <a:pPr marL="17780" marR="177800">
                        <a:lnSpc>
                          <a:spcPct val="112900"/>
                        </a:lnSpc>
                      </a:pPr>
                      <a:r>
                        <a:rPr sz="700" b="0" spc="-5">
                          <a:latin typeface="Calibri Light"/>
                          <a:cs typeface="Calibri Light"/>
                        </a:rPr>
                        <a:t>Six Week</a:t>
                      </a:r>
                      <a:r>
                        <a:rPr sz="700" b="0" spc="-75">
                          <a:latin typeface="Calibri Light"/>
                          <a:cs typeface="Calibri Light"/>
                        </a:rPr>
                        <a:t> </a:t>
                      </a:r>
                      <a:r>
                        <a:rPr sz="700" b="0" spc="-5">
                          <a:latin typeface="Calibri Light"/>
                          <a:cs typeface="Calibri Light"/>
                        </a:rPr>
                        <a:t>Behavior  Reports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29845">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a:t>
                      </a:r>
                      <a:r>
                        <a:rPr sz="700" b="0" spc="-10">
                          <a:latin typeface="Calibri Light"/>
                          <a:cs typeface="Calibri Light"/>
                        </a:rPr>
                        <a:t> </a:t>
                      </a:r>
                      <a:r>
                        <a:rPr sz="700" b="0" spc="-5">
                          <a:latin typeface="Calibri Light"/>
                          <a:cs typeface="Calibri Light"/>
                        </a:rPr>
                        <a:t>Difficulty</a:t>
                      </a:r>
                      <a:endParaRPr sz="700">
                        <a:latin typeface="Calibri Light"/>
                        <a:cs typeface="Calibri Light"/>
                      </a:endParaRPr>
                    </a:p>
                    <a:p>
                      <a:pPr marL="17780">
                        <a:lnSpc>
                          <a:spcPct val="100000"/>
                        </a:lnSpc>
                        <a:spcBef>
                          <a:spcPts val="110"/>
                        </a:spcBef>
                      </a:pPr>
                      <a:r>
                        <a:rPr sz="700" b="0" spc="-10">
                          <a:latin typeface="Calibri Light"/>
                          <a:cs typeface="Calibri Light"/>
                        </a:rPr>
                        <a:t>9A</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ct val="100000"/>
                        </a:lnSpc>
                        <a:spcBef>
                          <a:spcPts val="110"/>
                        </a:spcBef>
                      </a:pPr>
                      <a:r>
                        <a:rPr sz="700" b="0" spc="-5">
                          <a:latin typeface="Calibri Light"/>
                          <a:cs typeface="Calibri Light"/>
                        </a:rPr>
                        <a:t>10</a:t>
                      </a:r>
                      <a:r>
                        <a:rPr sz="700" b="0" spc="-15">
                          <a:latin typeface="Calibri Light"/>
                          <a:cs typeface="Calibri Light"/>
                        </a:rPr>
                        <a:t> </a:t>
                      </a:r>
                      <a:r>
                        <a:rPr sz="700" b="0" spc="-5">
                          <a:latin typeface="Calibri Light"/>
                          <a:cs typeface="Calibri Light"/>
                        </a:rPr>
                        <a:t>A</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402">
                <a:tc gridSpan="8">
                  <a:txBody>
                    <a:bodyPr/>
                    <a:lstStyle/>
                    <a:p>
                      <a:pPr marL="17780">
                        <a:lnSpc>
                          <a:spcPct val="100000"/>
                        </a:lnSpc>
                        <a:spcBef>
                          <a:spcPts val="5"/>
                        </a:spcBef>
                      </a:pPr>
                      <a:r>
                        <a:rPr sz="700" b="0" spc="-5">
                          <a:latin typeface="Calibri Light"/>
                          <a:cs typeface="Calibri Light"/>
                        </a:rPr>
                        <a:t>Provide teachers </a:t>
                      </a:r>
                      <a:r>
                        <a:rPr sz="700" b="0" spc="-10">
                          <a:latin typeface="Calibri Light"/>
                          <a:cs typeface="Calibri Light"/>
                        </a:rPr>
                        <a:t>and students </a:t>
                      </a:r>
                      <a:r>
                        <a:rPr sz="700" b="0" spc="-5">
                          <a:latin typeface="Calibri Light"/>
                          <a:cs typeface="Calibri Light"/>
                        </a:rPr>
                        <a:t>training on de-escalation, bullying, cyberbullying, S</a:t>
                      </a:r>
                      <a:r>
                        <a:rPr lang="en-US" sz="700" b="0" spc="-5">
                          <a:latin typeface="Calibri Light"/>
                          <a:cs typeface="Calibri Light"/>
                        </a:rPr>
                        <a:t>TOP IT application</a:t>
                      </a:r>
                      <a:r>
                        <a:rPr sz="700" b="0" spc="-5">
                          <a:latin typeface="Calibri Light"/>
                          <a:cs typeface="Calibri Light"/>
                        </a:rPr>
                        <a:t>, </a:t>
                      </a:r>
                      <a:r>
                        <a:rPr sz="700" b="0" spc="-10">
                          <a:latin typeface="Calibri Light"/>
                          <a:cs typeface="Calibri Light"/>
                        </a:rPr>
                        <a:t>and </a:t>
                      </a:r>
                      <a:r>
                        <a:rPr sz="700" b="0" spc="-5">
                          <a:latin typeface="Calibri Light"/>
                          <a:cs typeface="Calibri Light"/>
                        </a:rPr>
                        <a:t>restorative</a:t>
                      </a:r>
                      <a:r>
                        <a:rPr sz="700" b="0" spc="10">
                          <a:latin typeface="Calibri Light"/>
                          <a:cs typeface="Calibri Light"/>
                        </a:rPr>
                        <a:t> </a:t>
                      </a:r>
                      <a:r>
                        <a:rPr sz="700" b="0" spc="-5">
                          <a:latin typeface="Calibri Light"/>
                          <a:cs typeface="Calibri Light"/>
                        </a:rPr>
                        <a:t>practices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389">
                <a:tc gridSpan="8">
                  <a:txBody>
                    <a:bodyPr/>
                    <a:lstStyle/>
                    <a:p>
                      <a:pPr marL="17780">
                        <a:lnSpc>
                          <a:spcPct val="100000"/>
                        </a:lnSpc>
                        <a:spcBef>
                          <a:spcPts val="5"/>
                        </a:spcBef>
                      </a:pPr>
                      <a:r>
                        <a:rPr sz="700" b="0" spc="-10">
                          <a:latin typeface="Calibri Light"/>
                          <a:cs typeface="Calibri Light"/>
                        </a:rPr>
                        <a:t>Conduct and </a:t>
                      </a:r>
                      <a:r>
                        <a:rPr sz="700" b="0" spc="-5">
                          <a:latin typeface="Calibri Light"/>
                          <a:cs typeface="Calibri Light"/>
                        </a:rPr>
                        <a:t>collect </a:t>
                      </a:r>
                      <a:r>
                        <a:rPr sz="700" b="0" spc="-10">
                          <a:latin typeface="Calibri Light"/>
                          <a:cs typeface="Calibri Light"/>
                        </a:rPr>
                        <a:t>student </a:t>
                      </a:r>
                      <a:r>
                        <a:rPr sz="700" b="0" spc="-5">
                          <a:latin typeface="Calibri Light"/>
                          <a:cs typeface="Calibri Light"/>
                        </a:rPr>
                        <a:t>surveys to evaluate </a:t>
                      </a:r>
                      <a:r>
                        <a:rPr sz="700" b="0" spc="-10">
                          <a:latin typeface="Calibri Light"/>
                          <a:cs typeface="Calibri Light"/>
                        </a:rPr>
                        <a:t>the student's </a:t>
                      </a:r>
                      <a:r>
                        <a:rPr sz="700" b="0" spc="-5">
                          <a:latin typeface="Calibri Light"/>
                          <a:cs typeface="Calibri Light"/>
                        </a:rPr>
                        <a:t>perception on physical </a:t>
                      </a:r>
                      <a:r>
                        <a:rPr sz="700" b="0" spc="-10">
                          <a:latin typeface="Calibri Light"/>
                          <a:cs typeface="Calibri Light"/>
                        </a:rPr>
                        <a:t>and </a:t>
                      </a:r>
                      <a:r>
                        <a:rPr sz="700" b="0" spc="-5">
                          <a:latin typeface="Calibri Light"/>
                          <a:cs typeface="Calibri Light"/>
                        </a:rPr>
                        <a:t>psychological </a:t>
                      </a:r>
                      <a:r>
                        <a:rPr sz="700" b="0" spc="-10">
                          <a:latin typeface="Calibri Light"/>
                          <a:cs typeface="Calibri Light"/>
                        </a:rPr>
                        <a:t>school</a:t>
                      </a:r>
                      <a:r>
                        <a:rPr sz="700" b="0" spc="40">
                          <a:latin typeface="Calibri Light"/>
                          <a:cs typeface="Calibri Light"/>
                        </a:rPr>
                        <a:t> </a:t>
                      </a:r>
                      <a:r>
                        <a:rPr sz="700" b="0" spc="-10">
                          <a:latin typeface="Calibri Light"/>
                          <a:cs typeface="Calibri Light"/>
                        </a:rPr>
                        <a:t>safety</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395">
                <a:tc gridSpan="8">
                  <a:txBody>
                    <a:bodyPr/>
                    <a:lstStyle/>
                    <a:p>
                      <a:pPr marL="17780">
                        <a:lnSpc>
                          <a:spcPct val="100000"/>
                        </a:lnSpc>
                        <a:spcBef>
                          <a:spcPts val="5"/>
                        </a:spcBef>
                      </a:pPr>
                      <a:r>
                        <a:rPr sz="700" b="0" spc="-5">
                          <a:latin typeface="Calibri Light"/>
                          <a:cs typeface="Calibri Light"/>
                        </a:rPr>
                        <a:t>Implement </a:t>
                      </a:r>
                      <a:r>
                        <a:rPr sz="700" b="0" spc="-10">
                          <a:latin typeface="Calibri Light"/>
                          <a:cs typeface="Calibri Light"/>
                        </a:rPr>
                        <a:t>the </a:t>
                      </a:r>
                      <a:r>
                        <a:rPr sz="700" b="0" spc="-5">
                          <a:latin typeface="Calibri Light"/>
                          <a:cs typeface="Calibri Light"/>
                        </a:rPr>
                        <a:t>five social emotional learning competencies into </a:t>
                      </a:r>
                      <a:r>
                        <a:rPr sz="700" b="0" spc="-10">
                          <a:latin typeface="Calibri Light"/>
                          <a:cs typeface="Calibri Light"/>
                        </a:rPr>
                        <a:t>lessons: </a:t>
                      </a:r>
                      <a:r>
                        <a:rPr sz="700" b="0" spc="-5">
                          <a:latin typeface="Calibri Light"/>
                          <a:cs typeface="Calibri Light"/>
                        </a:rPr>
                        <a:t>self-awareness, self-management, social awareness, relationship skills, </a:t>
                      </a:r>
                      <a:r>
                        <a:rPr sz="700" b="0" spc="-10">
                          <a:latin typeface="Calibri Light"/>
                          <a:cs typeface="Calibri Light"/>
                        </a:rPr>
                        <a:t>and responsible </a:t>
                      </a:r>
                      <a:r>
                        <a:rPr sz="700" b="0" spc="-5">
                          <a:latin typeface="Calibri Light"/>
                          <a:cs typeface="Calibri Light"/>
                        </a:rPr>
                        <a:t>decision</a:t>
                      </a:r>
                      <a:r>
                        <a:rPr sz="700" b="0" spc="40">
                          <a:latin typeface="Calibri Light"/>
                          <a:cs typeface="Calibri Light"/>
                        </a:rPr>
                        <a:t> </a:t>
                      </a:r>
                      <a:r>
                        <a:rPr sz="700" b="0" spc="-5">
                          <a:latin typeface="Calibri Light"/>
                          <a:cs typeface="Calibri Light"/>
                        </a:rPr>
                        <a:t>making.</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6"/>
                  </a:ext>
                </a:extLst>
              </a:tr>
              <a:tr h="1191768">
                <a:tc>
                  <a:txBody>
                    <a:bodyPr/>
                    <a:lstStyle/>
                    <a:p>
                      <a:pPr marL="17780">
                        <a:lnSpc>
                          <a:spcPct val="100000"/>
                        </a:lnSpc>
                        <a:spcBef>
                          <a:spcPts val="5"/>
                        </a:spcBef>
                      </a:pPr>
                      <a:r>
                        <a:rPr sz="700" b="0" spc="-10">
                          <a:latin typeface="Calibri Light"/>
                          <a:cs typeface="Calibri Light"/>
                        </a:rPr>
                        <a:t>Increase student </a:t>
                      </a:r>
                      <a:r>
                        <a:rPr sz="700" b="0" spc="-5">
                          <a:latin typeface="Calibri Light"/>
                          <a:cs typeface="Calibri Light"/>
                        </a:rPr>
                        <a:t>career</a:t>
                      </a:r>
                      <a:r>
                        <a:rPr sz="700" b="0" spc="5">
                          <a:latin typeface="Calibri Light"/>
                          <a:cs typeface="Calibri Light"/>
                        </a:rPr>
                        <a:t> </a:t>
                      </a:r>
                      <a:r>
                        <a:rPr sz="700" b="0" spc="-5">
                          <a:latin typeface="Calibri Light"/>
                          <a:cs typeface="Calibri Light"/>
                        </a:rPr>
                        <a:t>awareness</a:t>
                      </a:r>
                      <a:endParaRPr sz="700">
                        <a:latin typeface="Calibri Light"/>
                        <a:cs typeface="Calibri Light"/>
                      </a:endParaRPr>
                    </a:p>
                    <a:p>
                      <a:pPr marL="17780" marR="618490">
                        <a:lnSpc>
                          <a:spcPct val="112900"/>
                        </a:lnSpc>
                      </a:pPr>
                      <a:r>
                        <a:rPr sz="700" b="0" spc="-10">
                          <a:latin typeface="Calibri Light"/>
                          <a:cs typeface="Calibri Light"/>
                        </a:rPr>
                        <a:t>and </a:t>
                      </a:r>
                      <a:r>
                        <a:rPr sz="700" b="0" spc="-5">
                          <a:latin typeface="Calibri Light"/>
                          <a:cs typeface="Calibri Light"/>
                        </a:rPr>
                        <a:t>promote college  </a:t>
                      </a:r>
                      <a:r>
                        <a:rPr sz="700" b="0">
                          <a:latin typeface="Calibri Light"/>
                          <a:cs typeface="Calibri Light"/>
                        </a:rPr>
                        <a:t>re</a:t>
                      </a:r>
                      <a:r>
                        <a:rPr sz="700" b="0" spc="-5">
                          <a:latin typeface="Calibri Light"/>
                          <a:cs typeface="Calibri Light"/>
                        </a:rPr>
                        <a:t>ad</a:t>
                      </a:r>
                      <a:r>
                        <a:rPr sz="700" b="0">
                          <a:latin typeface="Calibri Light"/>
                          <a:cs typeface="Calibri Light"/>
                        </a:rPr>
                        <a:t>i</a:t>
                      </a:r>
                      <a:r>
                        <a:rPr sz="700" b="0" spc="-5">
                          <a:latin typeface="Calibri Light"/>
                          <a:cs typeface="Calibri Light"/>
                        </a:rPr>
                        <a:t>n</a:t>
                      </a:r>
                      <a:r>
                        <a:rPr sz="700" b="0">
                          <a:latin typeface="Calibri Light"/>
                          <a:cs typeface="Calibri Light"/>
                        </a:rPr>
                        <a:t>e</a:t>
                      </a:r>
                      <a:r>
                        <a:rPr sz="700" b="0" spc="-10">
                          <a:latin typeface="Calibri Light"/>
                          <a:cs typeface="Calibri Light"/>
                        </a:rPr>
                        <a:t>ss</a:t>
                      </a:r>
                      <a:r>
                        <a:rPr sz="700" b="0" spc="-5">
                          <a:latin typeface="Calibri Light"/>
                          <a:cs typeface="Calibri Light"/>
                        </a:rPr>
                        <a:t>/</a:t>
                      </a:r>
                      <a:r>
                        <a:rPr sz="700" b="0">
                          <a:latin typeface="Calibri Light"/>
                          <a:cs typeface="Calibri Light"/>
                        </a:rPr>
                        <a:t>c</a:t>
                      </a:r>
                      <a:r>
                        <a:rPr sz="700" b="0" spc="-5">
                          <a:latin typeface="Calibri Light"/>
                          <a:cs typeface="Calibri Light"/>
                        </a:rPr>
                        <a:t>onn</a:t>
                      </a:r>
                      <a:r>
                        <a:rPr sz="700" b="0">
                          <a:latin typeface="Calibri Light"/>
                          <a:cs typeface="Calibri Light"/>
                        </a:rPr>
                        <a:t>ec</a:t>
                      </a:r>
                      <a:r>
                        <a:rPr sz="700" b="0" spc="-5">
                          <a:latin typeface="Calibri Light"/>
                          <a:cs typeface="Calibri Light"/>
                        </a:rPr>
                        <a:t>t</a:t>
                      </a:r>
                      <a:r>
                        <a:rPr sz="700" b="0">
                          <a:latin typeface="Calibri Light"/>
                          <a:cs typeface="Calibri Light"/>
                        </a:rPr>
                        <a:t>i</a:t>
                      </a:r>
                      <a:r>
                        <a:rPr sz="700" b="0" spc="-5">
                          <a:latin typeface="Calibri Light"/>
                          <a:cs typeface="Calibri Light"/>
                        </a:rPr>
                        <a:t>o</a:t>
                      </a:r>
                      <a:r>
                        <a:rPr sz="700" b="0">
                          <a:latin typeface="Calibri Light"/>
                          <a:cs typeface="Calibri Light"/>
                        </a:rPr>
                        <a:t>n</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Counselors</a:t>
                      </a:r>
                      <a:endParaRPr sz="700">
                        <a:latin typeface="Calibri Light"/>
                        <a:cs typeface="Calibri Light"/>
                      </a:endParaRPr>
                    </a:p>
                    <a:p>
                      <a:pPr marL="17780">
                        <a:lnSpc>
                          <a:spcPct val="100000"/>
                        </a:lnSpc>
                        <a:spcBef>
                          <a:spcPts val="110"/>
                        </a:spcBef>
                      </a:pPr>
                      <a:r>
                        <a:rPr sz="700" b="0" spc="-5">
                          <a:latin typeface="Calibri Light"/>
                          <a:cs typeface="Calibri Light"/>
                        </a:rPr>
                        <a:t>Principal</a:t>
                      </a:r>
                      <a:endParaRPr sz="700">
                        <a:latin typeface="Calibri Light"/>
                        <a:cs typeface="Calibri Light"/>
                      </a:endParaRPr>
                    </a:p>
                    <a:p>
                      <a:pPr marL="17780" marR="243204">
                        <a:lnSpc>
                          <a:spcPct val="112900"/>
                        </a:lnSpc>
                      </a:pPr>
                      <a:r>
                        <a:rPr sz="700" b="0" spc="-5">
                          <a:latin typeface="Calibri Light"/>
                          <a:cs typeface="Calibri Light"/>
                        </a:rPr>
                        <a:t>High </a:t>
                      </a:r>
                      <a:r>
                        <a:rPr sz="700" b="0" spc="-10">
                          <a:latin typeface="Calibri Light"/>
                          <a:cs typeface="Calibri Light"/>
                        </a:rPr>
                        <a:t>School </a:t>
                      </a:r>
                      <a:r>
                        <a:rPr sz="700" b="0" spc="-5">
                          <a:latin typeface="Calibri Light"/>
                          <a:cs typeface="Calibri Light"/>
                        </a:rPr>
                        <a:t>Principal  Guidance </a:t>
                      </a:r>
                      <a:r>
                        <a:rPr sz="700" b="0" spc="-10">
                          <a:latin typeface="Calibri Light"/>
                          <a:cs typeface="Calibri Light"/>
                        </a:rPr>
                        <a:t>and Counseling  </a:t>
                      </a:r>
                      <a:r>
                        <a:rPr sz="700" b="0" spc="-5">
                          <a:latin typeface="Calibri Light"/>
                          <a:cs typeface="Calibri Light"/>
                        </a:rPr>
                        <a:t>Department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PowerPoint</a:t>
                      </a:r>
                      <a:r>
                        <a:rPr sz="700" b="0" spc="-10">
                          <a:latin typeface="Calibri Light"/>
                          <a:cs typeface="Calibri Light"/>
                        </a:rPr>
                        <a:t> Presentation</a:t>
                      </a:r>
                      <a:endParaRPr sz="700">
                        <a:latin typeface="Calibri Light"/>
                        <a:cs typeface="Calibri Light"/>
                      </a:endParaRPr>
                    </a:p>
                    <a:p>
                      <a:pPr marL="17780" marR="229235">
                        <a:lnSpc>
                          <a:spcPct val="112900"/>
                        </a:lnSpc>
                      </a:pPr>
                      <a:r>
                        <a:rPr sz="700" b="0" spc="-10">
                          <a:latin typeface="Calibri Light"/>
                          <a:cs typeface="Calibri Light"/>
                        </a:rPr>
                        <a:t>School Pamphlets  </a:t>
                      </a:r>
                      <a:r>
                        <a:rPr sz="700" b="0" spc="-5">
                          <a:latin typeface="Calibri Light"/>
                          <a:cs typeface="Calibri Light"/>
                        </a:rPr>
                        <a:t>University </a:t>
                      </a:r>
                      <a:r>
                        <a:rPr sz="700" b="0" spc="-10">
                          <a:latin typeface="Calibri Light"/>
                          <a:cs typeface="Calibri Light"/>
                        </a:rPr>
                        <a:t>Visual </a:t>
                      </a:r>
                      <a:r>
                        <a:rPr sz="700" b="0" spc="-5">
                          <a:latin typeface="Calibri Light"/>
                          <a:cs typeface="Calibri Light"/>
                        </a:rPr>
                        <a:t>Packets  </a:t>
                      </a:r>
                      <a:r>
                        <a:rPr sz="700" b="0" spc="-10">
                          <a:latin typeface="Calibri Light"/>
                          <a:cs typeface="Calibri Light"/>
                        </a:rPr>
                        <a:t>(Website)</a:t>
                      </a:r>
                      <a:endParaRPr sz="700">
                        <a:latin typeface="Calibri Light"/>
                        <a:cs typeface="Calibri Light"/>
                      </a:endParaRPr>
                    </a:p>
                    <a:p>
                      <a:pPr marL="17780" marR="339090">
                        <a:lnSpc>
                          <a:spcPct val="112900"/>
                        </a:lnSpc>
                      </a:pPr>
                      <a:r>
                        <a:rPr sz="700" b="0" spc="-5">
                          <a:latin typeface="Calibri Light"/>
                          <a:cs typeface="Calibri Light"/>
                        </a:rPr>
                        <a:t>High </a:t>
                      </a:r>
                      <a:r>
                        <a:rPr sz="700" b="0" spc="-10">
                          <a:latin typeface="Calibri Light"/>
                          <a:cs typeface="Calibri Light"/>
                        </a:rPr>
                        <a:t>School </a:t>
                      </a:r>
                      <a:r>
                        <a:rPr sz="700" b="0" spc="-5">
                          <a:latin typeface="Calibri Light"/>
                          <a:cs typeface="Calibri Light"/>
                        </a:rPr>
                        <a:t>pathway  b</a:t>
                      </a:r>
                      <a:r>
                        <a:rPr sz="700" b="0">
                          <a:latin typeface="Calibri Light"/>
                          <a:cs typeface="Calibri Light"/>
                        </a:rPr>
                        <a:t>r</a:t>
                      </a:r>
                      <a:r>
                        <a:rPr sz="700" b="0" spc="-5">
                          <a:latin typeface="Calibri Light"/>
                          <a:cs typeface="Calibri Light"/>
                        </a:rPr>
                        <a:t>o</a:t>
                      </a:r>
                      <a:r>
                        <a:rPr sz="700" b="0">
                          <a:latin typeface="Calibri Light"/>
                          <a:cs typeface="Calibri Light"/>
                        </a:rPr>
                        <a:t>c</a:t>
                      </a:r>
                      <a:r>
                        <a:rPr sz="700" b="0" spc="-5">
                          <a:latin typeface="Calibri Light"/>
                          <a:cs typeface="Calibri Light"/>
                        </a:rPr>
                        <a:t>hu</a:t>
                      </a:r>
                      <a:r>
                        <a:rPr sz="700" b="0">
                          <a:latin typeface="Calibri Light"/>
                          <a:cs typeface="Calibri Light"/>
                        </a:rPr>
                        <a:t>re</a:t>
                      </a:r>
                      <a:r>
                        <a:rPr sz="700" b="0" spc="-10">
                          <a:latin typeface="Calibri Light"/>
                          <a:cs typeface="Calibri Light"/>
                        </a:rPr>
                        <a:t>s</a:t>
                      </a:r>
                      <a:r>
                        <a:rPr sz="700" b="0" spc="-5">
                          <a:latin typeface="Calibri Light"/>
                          <a:cs typeface="Calibri Light"/>
                        </a:rPr>
                        <a:t>/pa</a:t>
                      </a:r>
                      <a:r>
                        <a:rPr sz="700" b="0">
                          <a:latin typeface="Calibri Light"/>
                          <a:cs typeface="Calibri Light"/>
                        </a:rPr>
                        <a:t>m</a:t>
                      </a:r>
                      <a:r>
                        <a:rPr sz="700" b="0" spc="-5">
                          <a:latin typeface="Calibri Light"/>
                          <a:cs typeface="Calibri Light"/>
                        </a:rPr>
                        <a:t>ph</a:t>
                      </a:r>
                      <a:r>
                        <a:rPr sz="700" b="0">
                          <a:latin typeface="Calibri Light"/>
                          <a:cs typeface="Calibri Light"/>
                        </a:rPr>
                        <a:t>le</a:t>
                      </a:r>
                      <a:r>
                        <a:rPr sz="700" b="0" spc="-5">
                          <a:latin typeface="Calibri Light"/>
                          <a:cs typeface="Calibri Light"/>
                        </a:rPr>
                        <a:t>t</a:t>
                      </a:r>
                      <a:r>
                        <a:rPr sz="700" b="0">
                          <a:latin typeface="Calibri Light"/>
                          <a:cs typeface="Calibri Light"/>
                        </a:rPr>
                        <a:t>s  </a:t>
                      </a:r>
                      <a:r>
                        <a:rPr lang="en-US" sz="700" b="0" spc="-5">
                          <a:latin typeface="Calibri Light"/>
                          <a:cs typeface="Calibri Light"/>
                        </a:rPr>
                        <a:t>AVID</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University</a:t>
                      </a:r>
                      <a:r>
                        <a:rPr sz="700" b="0" spc="-80">
                          <a:latin typeface="Calibri Light"/>
                          <a:cs typeface="Calibri Light"/>
                        </a:rPr>
                        <a:t> </a:t>
                      </a:r>
                      <a:r>
                        <a:rPr sz="700" b="0" spc="-5">
                          <a:latin typeface="Calibri Light"/>
                          <a:cs typeface="Calibri Light"/>
                        </a:rPr>
                        <a:t>Visits</a:t>
                      </a:r>
                      <a:endParaRPr sz="700">
                        <a:latin typeface="Calibri Light"/>
                        <a:cs typeface="Calibri Light"/>
                      </a:endParaRPr>
                    </a:p>
                    <a:p>
                      <a:pPr marL="17780" marR="725805">
                        <a:lnSpc>
                          <a:spcPct val="112900"/>
                        </a:lnSpc>
                      </a:pPr>
                      <a:r>
                        <a:rPr sz="700" b="0" spc="-5">
                          <a:latin typeface="Calibri Light"/>
                          <a:cs typeface="Calibri Light"/>
                        </a:rPr>
                        <a:t>High </a:t>
                      </a:r>
                      <a:r>
                        <a:rPr sz="700" b="0" spc="-10">
                          <a:latin typeface="Calibri Light"/>
                          <a:cs typeface="Calibri Light"/>
                        </a:rPr>
                        <a:t>School </a:t>
                      </a:r>
                      <a:r>
                        <a:rPr sz="700" b="0" spc="-5">
                          <a:latin typeface="Calibri Light"/>
                          <a:cs typeface="Calibri Light"/>
                        </a:rPr>
                        <a:t>Visits  </a:t>
                      </a:r>
                      <a:r>
                        <a:rPr sz="700" b="0" spc="-10">
                          <a:latin typeface="Calibri Light"/>
                          <a:cs typeface="Calibri Light"/>
                        </a:rPr>
                        <a:t>Student </a:t>
                      </a:r>
                      <a:r>
                        <a:rPr sz="700" b="0" spc="-5">
                          <a:latin typeface="Calibri Light"/>
                          <a:cs typeface="Calibri Light"/>
                        </a:rPr>
                        <a:t>Career inventory  Career </a:t>
                      </a:r>
                      <a:r>
                        <a:rPr sz="700" b="0" spc="-10">
                          <a:latin typeface="Calibri Light"/>
                          <a:cs typeface="Calibri Light"/>
                        </a:rPr>
                        <a:t>Pathway </a:t>
                      </a:r>
                      <a:r>
                        <a:rPr sz="700" b="0" spc="-5">
                          <a:latin typeface="Calibri Light"/>
                          <a:cs typeface="Calibri Light"/>
                        </a:rPr>
                        <a:t>Survey  University Shirts</a:t>
                      </a:r>
                      <a:endParaRPr sz="700">
                        <a:latin typeface="Calibri Light"/>
                        <a:cs typeface="Calibri Light"/>
                      </a:endParaRPr>
                    </a:p>
                    <a:p>
                      <a:pPr marL="17780" marR="430530">
                        <a:lnSpc>
                          <a:spcPct val="112900"/>
                        </a:lnSpc>
                      </a:pPr>
                      <a:r>
                        <a:rPr sz="700" b="0" spc="-10">
                          <a:latin typeface="Calibri Light"/>
                          <a:cs typeface="Calibri Light"/>
                        </a:rPr>
                        <a:t>Campus Website </a:t>
                      </a:r>
                      <a:r>
                        <a:rPr sz="700" b="0" spc="-5">
                          <a:latin typeface="Calibri Light"/>
                          <a:cs typeface="Calibri Light"/>
                        </a:rPr>
                        <a:t>pictures of visits  Agendas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Increase </a:t>
                      </a:r>
                      <a:r>
                        <a:rPr sz="700" b="0" spc="-5">
                          <a:latin typeface="Calibri Light"/>
                          <a:cs typeface="Calibri Light"/>
                        </a:rPr>
                        <a:t>interest in</a:t>
                      </a:r>
                      <a:r>
                        <a:rPr sz="700" b="0" spc="-10">
                          <a:latin typeface="Calibri Light"/>
                          <a:cs typeface="Calibri Light"/>
                        </a:rPr>
                        <a:t> </a:t>
                      </a:r>
                      <a:r>
                        <a:rPr sz="700" b="0" spc="-5">
                          <a:latin typeface="Calibri Light"/>
                          <a:cs typeface="Calibri Light"/>
                        </a:rPr>
                        <a:t>college</a:t>
                      </a:r>
                      <a:endParaRPr sz="700">
                        <a:latin typeface="Calibri Light"/>
                        <a:cs typeface="Calibri Light"/>
                      </a:endParaRPr>
                    </a:p>
                    <a:p>
                      <a:pPr marL="17780" marR="264160">
                        <a:lnSpc>
                          <a:spcPct val="112900"/>
                        </a:lnSpc>
                      </a:pPr>
                      <a:r>
                        <a:rPr sz="700" b="0" spc="-10">
                          <a:latin typeface="Calibri Light"/>
                          <a:cs typeface="Calibri Light"/>
                        </a:rPr>
                        <a:t>Increase </a:t>
                      </a:r>
                      <a:r>
                        <a:rPr sz="700" b="0" spc="-5">
                          <a:latin typeface="Calibri Light"/>
                          <a:cs typeface="Calibri Light"/>
                        </a:rPr>
                        <a:t>in academic  achievement  Completion of</a:t>
                      </a:r>
                      <a:r>
                        <a:rPr sz="700" b="0" spc="-75">
                          <a:latin typeface="Calibri Light"/>
                          <a:cs typeface="Calibri Light"/>
                        </a:rPr>
                        <a:t> </a:t>
                      </a:r>
                      <a:r>
                        <a:rPr sz="700" b="0" spc="-5">
                          <a:latin typeface="Calibri Light"/>
                          <a:cs typeface="Calibri Light"/>
                        </a:rPr>
                        <a:t>careeer  pathways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Participation</a:t>
                      </a:r>
                      <a:r>
                        <a:rPr sz="700" b="0" spc="-20">
                          <a:latin typeface="Calibri Light"/>
                          <a:cs typeface="Calibri Light"/>
                        </a:rPr>
                        <a:t> </a:t>
                      </a:r>
                      <a:r>
                        <a:rPr sz="700" b="0" spc="-5">
                          <a:latin typeface="Calibri Light"/>
                          <a:cs typeface="Calibri Light"/>
                        </a:rPr>
                        <a:t>Sheets</a:t>
                      </a:r>
                      <a:endParaRPr sz="700">
                        <a:latin typeface="Calibri Light"/>
                        <a:cs typeface="Calibri Light"/>
                      </a:endParaRPr>
                    </a:p>
                    <a:p>
                      <a:pPr marL="17780" marR="248920">
                        <a:lnSpc>
                          <a:spcPct val="112900"/>
                        </a:lnSpc>
                      </a:pPr>
                      <a:r>
                        <a:rPr sz="700" b="0" spc="-10">
                          <a:latin typeface="Calibri Light"/>
                          <a:cs typeface="Calibri Light"/>
                        </a:rPr>
                        <a:t>Student </a:t>
                      </a:r>
                      <a:r>
                        <a:rPr sz="700" b="0" spc="-5">
                          <a:latin typeface="Calibri Light"/>
                          <a:cs typeface="Calibri Light"/>
                        </a:rPr>
                        <a:t>Survey  High </a:t>
                      </a:r>
                      <a:r>
                        <a:rPr sz="700" b="0" spc="-10">
                          <a:latin typeface="Calibri Light"/>
                          <a:cs typeface="Calibri Light"/>
                        </a:rPr>
                        <a:t>School  Graduation</a:t>
                      </a:r>
                      <a:r>
                        <a:rPr sz="700" b="0" spc="-35">
                          <a:latin typeface="Calibri Light"/>
                          <a:cs typeface="Calibri Light"/>
                        </a:rPr>
                        <a:t> </a:t>
                      </a:r>
                      <a:r>
                        <a:rPr sz="700" b="0" spc="-10">
                          <a:latin typeface="Calibri Light"/>
                          <a:cs typeface="Calibri Light"/>
                        </a:rPr>
                        <a:t>Data</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29845">
                        <a:lnSpc>
                          <a:spcPct val="112900"/>
                        </a:lnSpc>
                      </a:pPr>
                      <a:r>
                        <a:rPr sz="700" b="0" spc="-5">
                          <a:latin typeface="Calibri Light"/>
                          <a:cs typeface="Calibri Light"/>
                        </a:rPr>
                        <a:t>Effective </a:t>
                      </a:r>
                      <a:r>
                        <a:rPr sz="700" b="0" spc="-10">
                          <a:latin typeface="Calibri Light"/>
                          <a:cs typeface="Calibri Light"/>
                        </a:rPr>
                        <a:t>and </a:t>
                      </a:r>
                      <a:r>
                        <a:rPr sz="700" b="0" spc="-5">
                          <a:latin typeface="Calibri Light"/>
                          <a:cs typeface="Calibri Light"/>
                        </a:rPr>
                        <a:t>Timely </a:t>
                      </a:r>
                      <a:r>
                        <a:rPr sz="700" b="0" spc="-10">
                          <a:latin typeface="Calibri Light"/>
                          <a:cs typeface="Calibri Light"/>
                        </a:rPr>
                        <a:t>Assistance </a:t>
                      </a:r>
                      <a:r>
                        <a:rPr sz="700" b="0" spc="-5">
                          <a:latin typeface="Calibri Light"/>
                          <a:cs typeface="Calibri Light"/>
                        </a:rPr>
                        <a:t>to </a:t>
                      </a:r>
                      <a:r>
                        <a:rPr sz="700" b="0" spc="-10">
                          <a:latin typeface="Calibri Light"/>
                          <a:cs typeface="Calibri Light"/>
                        </a:rPr>
                        <a:t>Students  </a:t>
                      </a:r>
                      <a:r>
                        <a:rPr sz="700" b="0" spc="-5">
                          <a:latin typeface="Calibri Light"/>
                          <a:cs typeface="Calibri Light"/>
                        </a:rPr>
                        <a:t>Experiencing</a:t>
                      </a:r>
                      <a:r>
                        <a:rPr sz="700" b="0" spc="-10">
                          <a:latin typeface="Calibri Light"/>
                          <a:cs typeface="Calibri Light"/>
                        </a:rPr>
                        <a:t> </a:t>
                      </a:r>
                      <a:r>
                        <a:rPr sz="700" b="0" spc="-5">
                          <a:latin typeface="Calibri Light"/>
                          <a:cs typeface="Calibri Light"/>
                        </a:rPr>
                        <a:t>Difficulty</a:t>
                      </a:r>
                      <a:endParaRPr sz="700">
                        <a:latin typeface="Calibri Light"/>
                        <a:cs typeface="Calibri Light"/>
                      </a:endParaRPr>
                    </a:p>
                    <a:p>
                      <a:pPr marL="17780">
                        <a:lnSpc>
                          <a:spcPct val="100000"/>
                        </a:lnSpc>
                        <a:spcBef>
                          <a:spcPts val="110"/>
                        </a:spcBef>
                      </a:pPr>
                      <a:r>
                        <a:rPr sz="700" b="0" spc="-10">
                          <a:latin typeface="Calibri Light"/>
                          <a:cs typeface="Calibri Light"/>
                        </a:rPr>
                        <a:t>9A</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ts val="745"/>
                        </a:lnSpc>
                        <a:spcBef>
                          <a:spcPts val="110"/>
                        </a:spcBef>
                      </a:pPr>
                      <a:r>
                        <a:rPr sz="700" b="0" spc="-5">
                          <a:latin typeface="Calibri Light"/>
                          <a:cs typeface="Calibri Light"/>
                        </a:rPr>
                        <a:t>10</a:t>
                      </a:r>
                      <a:r>
                        <a:rPr sz="700" b="0" spc="-15">
                          <a:latin typeface="Calibri Light"/>
                          <a:cs typeface="Calibri Light"/>
                        </a:rPr>
                        <a:t> </a:t>
                      </a:r>
                      <a:r>
                        <a:rPr sz="700" b="0" spc="-5">
                          <a:latin typeface="Calibri Light"/>
                          <a:cs typeface="Calibri Light"/>
                        </a:rPr>
                        <a:t>C</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120395">
                <a:tc>
                  <a:txBody>
                    <a:bodyPr/>
                    <a:lstStyle/>
                    <a:p>
                      <a:pPr marR="469900" algn="r">
                        <a:lnSpc>
                          <a:spcPct val="100000"/>
                        </a:lnSpc>
                        <a:spcBef>
                          <a:spcPts val="5"/>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20402">
                <a:tc gridSpan="8">
                  <a:txBody>
                    <a:bodyPr/>
                    <a:lstStyle/>
                    <a:p>
                      <a:pPr marL="17780">
                        <a:lnSpc>
                          <a:spcPct val="100000"/>
                        </a:lnSpc>
                        <a:spcBef>
                          <a:spcPts val="5"/>
                        </a:spcBef>
                      </a:pPr>
                      <a:r>
                        <a:rPr sz="700" b="0" spc="-10">
                          <a:latin typeface="Calibri Light"/>
                          <a:cs typeface="Calibri Light"/>
                        </a:rPr>
                        <a:t>Contact </a:t>
                      </a:r>
                      <a:r>
                        <a:rPr sz="700" b="0" spc="-5">
                          <a:latin typeface="Calibri Light"/>
                          <a:cs typeface="Calibri Light"/>
                        </a:rPr>
                        <a:t>appropriate </a:t>
                      </a:r>
                      <a:r>
                        <a:rPr sz="700" b="0" spc="-10">
                          <a:latin typeface="Calibri Light"/>
                          <a:cs typeface="Calibri Light"/>
                        </a:rPr>
                        <a:t>personnel </a:t>
                      </a:r>
                      <a:r>
                        <a:rPr sz="700" b="0" spc="-5">
                          <a:latin typeface="Calibri Light"/>
                          <a:cs typeface="Calibri Light"/>
                        </a:rPr>
                        <a:t>to schedule </a:t>
                      </a:r>
                      <a:r>
                        <a:rPr sz="700" b="0" spc="-10">
                          <a:latin typeface="Calibri Light"/>
                          <a:cs typeface="Calibri Light"/>
                        </a:rPr>
                        <a:t>presentaions and/or </a:t>
                      </a:r>
                      <a:r>
                        <a:rPr sz="700" b="0" spc="-5">
                          <a:latin typeface="Calibri Light"/>
                          <a:cs typeface="Calibri Light"/>
                        </a:rPr>
                        <a:t>visitations to high schools/university -(Virtual or in</a:t>
                      </a:r>
                      <a:r>
                        <a:rPr sz="700" b="0" spc="25">
                          <a:latin typeface="Calibri Light"/>
                          <a:cs typeface="Calibri Light"/>
                        </a:rPr>
                        <a:t> </a:t>
                      </a:r>
                      <a:r>
                        <a:rPr sz="700" b="0" spc="-10">
                          <a:latin typeface="Calibri Light"/>
                          <a:cs typeface="Calibri Light"/>
                        </a:rPr>
                        <a:t>person)</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0389">
                <a:tc gridSpan="8">
                  <a:txBody>
                    <a:bodyPr/>
                    <a:lstStyle/>
                    <a:p>
                      <a:pPr marL="17780">
                        <a:lnSpc>
                          <a:spcPct val="100000"/>
                        </a:lnSpc>
                        <a:spcBef>
                          <a:spcPts val="5"/>
                        </a:spcBef>
                      </a:pPr>
                      <a:r>
                        <a:rPr sz="700" b="0" spc="-5">
                          <a:latin typeface="Calibri Light"/>
                          <a:cs typeface="Calibri Light"/>
                        </a:rPr>
                        <a:t>Schedule Career </a:t>
                      </a:r>
                      <a:r>
                        <a:rPr sz="700" b="0" spc="-10">
                          <a:latin typeface="Calibri Light"/>
                          <a:cs typeface="Calibri Light"/>
                        </a:rPr>
                        <a:t>Pathway </a:t>
                      </a:r>
                      <a:r>
                        <a:rPr sz="700" b="0" spc="-5">
                          <a:latin typeface="Calibri Light"/>
                          <a:cs typeface="Calibri Light"/>
                        </a:rPr>
                        <a:t>surveys </a:t>
                      </a:r>
                      <a:r>
                        <a:rPr sz="700" b="0" spc="-10">
                          <a:latin typeface="Calibri Light"/>
                          <a:cs typeface="Calibri Light"/>
                        </a:rPr>
                        <a:t>and </a:t>
                      </a:r>
                      <a:r>
                        <a:rPr sz="700" b="0" spc="-5">
                          <a:latin typeface="Calibri Light"/>
                          <a:cs typeface="Calibri Light"/>
                        </a:rPr>
                        <a:t>provide parents information of</a:t>
                      </a:r>
                      <a:r>
                        <a:rPr sz="700" b="0" spc="5">
                          <a:latin typeface="Calibri Light"/>
                          <a:cs typeface="Calibri Light"/>
                        </a:rPr>
                        <a:t> </a:t>
                      </a:r>
                      <a:r>
                        <a:rPr sz="700" b="0" spc="-5">
                          <a:latin typeface="Calibri Light"/>
                          <a:cs typeface="Calibri Light"/>
                        </a:rPr>
                        <a:t>selections/interest</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0395">
                <a:tc gridSpan="8">
                  <a:txBody>
                    <a:bodyPr/>
                    <a:lstStyle/>
                    <a:p>
                      <a:pPr marL="17780">
                        <a:lnSpc>
                          <a:spcPct val="100000"/>
                        </a:lnSpc>
                        <a:spcBef>
                          <a:spcPts val="5"/>
                        </a:spcBef>
                      </a:pPr>
                      <a:r>
                        <a:rPr sz="700" b="0" spc="-5">
                          <a:latin typeface="Calibri Light"/>
                          <a:cs typeface="Calibri Light"/>
                        </a:rPr>
                        <a:t>Invite community speakers to provide career awareness to </a:t>
                      </a:r>
                      <a:r>
                        <a:rPr sz="700" b="0" spc="-10">
                          <a:latin typeface="Calibri Light"/>
                          <a:cs typeface="Calibri Light"/>
                        </a:rPr>
                        <a:t>students such </a:t>
                      </a:r>
                      <a:r>
                        <a:rPr sz="700" b="0" spc="-5">
                          <a:latin typeface="Calibri Light"/>
                          <a:cs typeface="Calibri Light"/>
                        </a:rPr>
                        <a:t>as bankers, </a:t>
                      </a:r>
                      <a:r>
                        <a:rPr sz="700" b="0" spc="-10">
                          <a:latin typeface="Calibri Light"/>
                          <a:cs typeface="Calibri Light"/>
                        </a:rPr>
                        <a:t>managers, </a:t>
                      </a:r>
                      <a:r>
                        <a:rPr sz="700" b="0" spc="-5">
                          <a:latin typeface="Calibri Light"/>
                          <a:cs typeface="Calibri Light"/>
                        </a:rPr>
                        <a:t>police officers,</a:t>
                      </a:r>
                      <a:r>
                        <a:rPr sz="700" b="0">
                          <a:latin typeface="Calibri Light"/>
                          <a:cs typeface="Calibri Light"/>
                        </a:rPr>
                        <a:t> </a:t>
                      </a:r>
                      <a:r>
                        <a:rPr sz="700" b="0" spc="-5">
                          <a:latin typeface="Calibri Light"/>
                          <a:cs typeface="Calibri Light"/>
                        </a:rPr>
                        <a:t>etc.</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r h="190500">
                <a:tc gridSpan="8">
                  <a:txBody>
                    <a:bodyPr/>
                    <a:lstStyle/>
                    <a:p>
                      <a:pPr marL="17780">
                        <a:lnSpc>
                          <a:spcPct val="100000"/>
                        </a:lnSpc>
                        <a:spcBef>
                          <a:spcPts val="5"/>
                        </a:spcBef>
                      </a:pPr>
                      <a:r>
                        <a:rPr sz="700" b="0" spc="-10">
                          <a:latin typeface="Calibri Light"/>
                          <a:cs typeface="Calibri Light"/>
                        </a:rPr>
                        <a:t>Promote </a:t>
                      </a:r>
                      <a:r>
                        <a:rPr sz="700" b="0" spc="-5">
                          <a:latin typeface="Calibri Light"/>
                          <a:cs typeface="Calibri Light"/>
                        </a:rPr>
                        <a:t>college ready initiatives </a:t>
                      </a:r>
                      <a:r>
                        <a:rPr sz="700" b="0" spc="-10">
                          <a:latin typeface="Calibri Light"/>
                          <a:cs typeface="Calibri Light"/>
                        </a:rPr>
                        <a:t>throughout </a:t>
                      </a:r>
                      <a:r>
                        <a:rPr sz="700" b="0" spc="-5">
                          <a:latin typeface="Calibri Light"/>
                          <a:cs typeface="Calibri Light"/>
                        </a:rPr>
                        <a:t>all contents </a:t>
                      </a:r>
                      <a:r>
                        <a:rPr sz="700" b="0" spc="-10">
                          <a:latin typeface="Calibri Light"/>
                          <a:cs typeface="Calibri Light"/>
                        </a:rPr>
                        <a:t>and </a:t>
                      </a:r>
                      <a:r>
                        <a:rPr sz="700" b="0" spc="-5">
                          <a:latin typeface="Calibri Light"/>
                          <a:cs typeface="Calibri Light"/>
                        </a:rPr>
                        <a:t>grade levels. (Friday Spirit</a:t>
                      </a:r>
                      <a:r>
                        <a:rPr sz="700" b="0" spc="30">
                          <a:latin typeface="Calibri Light"/>
                          <a:cs typeface="Calibri Light"/>
                        </a:rPr>
                        <a:t> </a:t>
                      </a:r>
                      <a:r>
                        <a:rPr sz="700" b="0" spc="-5">
                          <a:latin typeface="Calibri Light"/>
                          <a:cs typeface="Calibri Light"/>
                        </a:rPr>
                        <a:t>Day)</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2"/>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207077482"/>
              </p:ext>
            </p:extLst>
          </p:nvPr>
        </p:nvGraphicFramePr>
        <p:xfrm>
          <a:off x="222383" y="380885"/>
          <a:ext cx="9570717" cy="6851894"/>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14300">
                <a:tc>
                  <a:txBody>
                    <a:bodyPr/>
                    <a:lstStyle/>
                    <a:p>
                      <a:pPr marL="17780">
                        <a:lnSpc>
                          <a:spcPts val="800"/>
                        </a:lnSpc>
                      </a:pPr>
                      <a:r>
                        <a:rPr sz="700" b="0">
                          <a:latin typeface="Calibri Light"/>
                          <a:cs typeface="Calibri Light"/>
                        </a:rPr>
                        <a:t>Goal Area</a:t>
                      </a:r>
                      <a:r>
                        <a:rPr sz="700" b="0" spc="30">
                          <a:latin typeface="Calibri Light"/>
                          <a:cs typeface="Calibri Light"/>
                        </a:rPr>
                        <a:t> </a:t>
                      </a:r>
                      <a:r>
                        <a:rPr sz="700" b="0">
                          <a:latin typeface="Calibri Light"/>
                          <a:cs typeface="Calibri Light"/>
                        </a:rPr>
                        <a:t>3:</a:t>
                      </a:r>
                      <a:endParaRPr sz="700">
                        <a:latin typeface="Calibri Light"/>
                        <a:cs typeface="Calibri Light"/>
                      </a:endParaRPr>
                    </a:p>
                  </a:txBody>
                  <a:tcPr marL="0" marR="0" marT="0" marB="0">
                    <a:lnL w="28575">
                      <a:solidFill>
                        <a:srgbClr val="000000"/>
                      </a:solidFill>
                      <a:prstDash val="solid"/>
                    </a:lnL>
                    <a:lnT w="28575">
                      <a:solidFill>
                        <a:srgbClr val="000000"/>
                      </a:solidFill>
                      <a:prstDash val="solid"/>
                    </a:lnT>
                    <a:lnB w="12700">
                      <a:solidFill>
                        <a:srgbClr val="000000"/>
                      </a:solidFill>
                      <a:prstDash val="solid"/>
                    </a:lnB>
                  </a:tcPr>
                </a:tc>
                <a:tc gridSpan="2">
                  <a:txBody>
                    <a:bodyPr/>
                    <a:lstStyle/>
                    <a:p>
                      <a:pPr marL="17780">
                        <a:lnSpc>
                          <a:spcPts val="775"/>
                        </a:lnSpc>
                      </a:pPr>
                      <a:r>
                        <a:rPr sz="700" b="0" spc="-5">
                          <a:latin typeface="Calibri Light"/>
                          <a:cs typeface="Calibri Light"/>
                        </a:rPr>
                        <a:t>Improve Safety, Public </a:t>
                      </a:r>
                      <a:r>
                        <a:rPr sz="700" b="0" spc="-10">
                          <a:latin typeface="Calibri Light"/>
                          <a:cs typeface="Calibri Light"/>
                        </a:rPr>
                        <a:t>Support, </a:t>
                      </a:r>
                      <a:r>
                        <a:rPr sz="700" b="0" spc="-5">
                          <a:latin typeface="Calibri Light"/>
                          <a:cs typeface="Calibri Light"/>
                        </a:rPr>
                        <a:t>Culture </a:t>
                      </a:r>
                      <a:r>
                        <a:rPr sz="700" b="0" spc="-10">
                          <a:latin typeface="Calibri Light"/>
                          <a:cs typeface="Calibri Light"/>
                        </a:rPr>
                        <a:t>and</a:t>
                      </a:r>
                      <a:r>
                        <a:rPr sz="700" b="0" spc="10">
                          <a:latin typeface="Calibri Light"/>
                          <a:cs typeface="Calibri Light"/>
                        </a:rPr>
                        <a:t> </a:t>
                      </a:r>
                      <a:r>
                        <a:rPr sz="700" b="0" spc="-5">
                          <a:latin typeface="Calibri Light"/>
                          <a:cs typeface="Calibri Light"/>
                        </a:rPr>
                        <a:t>Climate</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0402">
                <a:tc>
                  <a:txBody>
                    <a:bodyPr/>
                    <a:lstStyle/>
                    <a:p>
                      <a:pPr marL="17780">
                        <a:lnSpc>
                          <a:spcPct val="100000"/>
                        </a:lnSpc>
                        <a:spcBef>
                          <a:spcPts val="5"/>
                        </a:spcBef>
                      </a:pPr>
                      <a:r>
                        <a:rPr sz="700" b="0">
                          <a:latin typeface="Calibri Light"/>
                          <a:cs typeface="Calibri Light"/>
                        </a:rPr>
                        <a:t>Annual Goal</a:t>
                      </a:r>
                      <a:r>
                        <a:rPr sz="700" b="0" spc="35">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4">
                  <a:txBody>
                    <a:bodyPr/>
                    <a:lstStyle/>
                    <a:p>
                      <a:pPr marL="17780">
                        <a:lnSpc>
                          <a:spcPts val="800"/>
                        </a:lnSpc>
                      </a:pPr>
                      <a:r>
                        <a:rPr lang="en-US" sz="700" b="0" spc="-5">
                          <a:latin typeface="Calibri Light"/>
                          <a:cs typeface="Calibri Light"/>
                        </a:rPr>
                        <a:t>By </a:t>
                      </a:r>
                      <a:r>
                        <a:rPr lang="en-US" sz="700" b="0" spc="-10">
                          <a:latin typeface="Calibri Light"/>
                          <a:cs typeface="Calibri Light"/>
                        </a:rPr>
                        <a:t>June 2026, student and staff </a:t>
                      </a:r>
                      <a:r>
                        <a:rPr lang="en-US" sz="700" b="0" spc="-5">
                          <a:latin typeface="Calibri Light"/>
                          <a:cs typeface="Calibri Light"/>
                        </a:rPr>
                        <a:t>perception for their physical </a:t>
                      </a:r>
                      <a:r>
                        <a:rPr lang="en-US" sz="700" b="0" spc="-10">
                          <a:latin typeface="Calibri Light"/>
                          <a:cs typeface="Calibri Light"/>
                        </a:rPr>
                        <a:t>and </a:t>
                      </a:r>
                      <a:r>
                        <a:rPr lang="en-US" sz="700" b="0" spc="-5">
                          <a:latin typeface="Calibri Light"/>
                          <a:cs typeface="Calibri Light"/>
                        </a:rPr>
                        <a:t>psychological </a:t>
                      </a:r>
                      <a:r>
                        <a:rPr lang="en-US" sz="700" b="0" spc="-10">
                          <a:latin typeface="Calibri Light"/>
                          <a:cs typeface="Calibri Light"/>
                        </a:rPr>
                        <a:t>safety </a:t>
                      </a:r>
                      <a:r>
                        <a:rPr lang="en-US" sz="700" b="0" spc="-5">
                          <a:latin typeface="Calibri Light"/>
                          <a:cs typeface="Calibri Light"/>
                        </a:rPr>
                        <a:t>will improve by</a:t>
                      </a:r>
                      <a:r>
                        <a:rPr lang="en-US" sz="700" b="0" spc="100">
                          <a:latin typeface="Calibri Light"/>
                          <a:cs typeface="Calibri Light"/>
                        </a:rPr>
                        <a:t> </a:t>
                      </a:r>
                      <a:r>
                        <a:rPr lang="en-US" sz="700" b="0" spc="-10">
                          <a:latin typeface="Calibri Light"/>
                          <a:cs typeface="Calibri Light"/>
                        </a:rPr>
                        <a:t>10%</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20389">
                <a:tc>
                  <a:txBody>
                    <a:bodyPr/>
                    <a:lstStyle/>
                    <a:p>
                      <a:pPr marL="17780">
                        <a:lnSpc>
                          <a:spcPct val="100000"/>
                        </a:lnSpc>
                        <a:spcBef>
                          <a:spcPts val="5"/>
                        </a:spcBef>
                      </a:pPr>
                      <a:r>
                        <a:rPr sz="700" b="0">
                          <a:latin typeface="Calibri Light"/>
                          <a:cs typeface="Calibri Light"/>
                        </a:rPr>
                        <a:t>Objective</a:t>
                      </a:r>
                      <a:r>
                        <a:rPr sz="700" b="0" spc="5">
                          <a:latin typeface="Calibri Light"/>
                          <a:cs typeface="Calibri Light"/>
                        </a:rPr>
                        <a:t> </a:t>
                      </a:r>
                      <a:r>
                        <a:rPr sz="700" b="0">
                          <a:latin typeface="Calibri Light"/>
                          <a:cs typeface="Calibri Light"/>
                        </a:rPr>
                        <a:t>2:</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4">
                  <a:txBody>
                    <a:bodyPr/>
                    <a:lstStyle/>
                    <a:p>
                      <a:pPr marL="17780">
                        <a:lnSpc>
                          <a:spcPts val="800"/>
                        </a:lnSpc>
                      </a:pPr>
                      <a:r>
                        <a:rPr lang="en-US" sz="700" b="0" spc="-5">
                          <a:latin typeface="Calibri Light"/>
                          <a:cs typeface="Calibri Light"/>
                        </a:rPr>
                        <a:t>By </a:t>
                      </a:r>
                      <a:r>
                        <a:rPr lang="en-US" sz="700" b="0" spc="-10">
                          <a:latin typeface="Calibri Light"/>
                          <a:cs typeface="Calibri Light"/>
                        </a:rPr>
                        <a:t>June 2026, 100% </a:t>
                      </a:r>
                      <a:r>
                        <a:rPr lang="en-US" sz="700" b="0" spc="-5">
                          <a:latin typeface="Calibri Light"/>
                          <a:cs typeface="Calibri Light"/>
                        </a:rPr>
                        <a:t>of </a:t>
                      </a:r>
                      <a:r>
                        <a:rPr lang="en-US" sz="700" b="0" spc="-10">
                          <a:latin typeface="Calibri Light"/>
                          <a:cs typeface="Calibri Light"/>
                        </a:rPr>
                        <a:t>the </a:t>
                      </a:r>
                      <a:r>
                        <a:rPr lang="en-US" sz="700" b="0" spc="-5">
                          <a:latin typeface="Calibri Light"/>
                          <a:cs typeface="Calibri Light"/>
                        </a:rPr>
                        <a:t>district will implement </a:t>
                      </a:r>
                      <a:r>
                        <a:rPr lang="en-US" sz="700" b="0" spc="-10">
                          <a:latin typeface="Calibri Light"/>
                          <a:cs typeface="Calibri Light"/>
                        </a:rPr>
                        <a:t>safety and </a:t>
                      </a:r>
                      <a:r>
                        <a:rPr lang="en-US" sz="700" b="0" spc="-5">
                          <a:latin typeface="Calibri Light"/>
                          <a:cs typeface="Calibri Light"/>
                        </a:rPr>
                        <a:t>violence prevention protocols </a:t>
                      </a:r>
                      <a:r>
                        <a:rPr lang="en-US" sz="700" b="0" spc="-10">
                          <a:latin typeface="Calibri Light"/>
                          <a:cs typeface="Calibri Light"/>
                        </a:rPr>
                        <a:t>that </a:t>
                      </a:r>
                      <a:r>
                        <a:rPr lang="en-US" sz="700" b="0" spc="-5">
                          <a:latin typeface="Calibri Light"/>
                          <a:cs typeface="Calibri Light"/>
                        </a:rPr>
                        <a:t>will increase </a:t>
                      </a:r>
                      <a:r>
                        <a:rPr lang="en-US" sz="700" b="0" spc="-10">
                          <a:latin typeface="Calibri Light"/>
                          <a:cs typeface="Calibri Light"/>
                        </a:rPr>
                        <a:t>school</a:t>
                      </a:r>
                      <a:r>
                        <a:rPr lang="en-US" sz="700" b="0" spc="20">
                          <a:latin typeface="Calibri Light"/>
                          <a:cs typeface="Calibri Light"/>
                        </a:rPr>
                        <a:t> </a:t>
                      </a:r>
                      <a:r>
                        <a:rPr lang="en-US" sz="700" b="0" spc="-10">
                          <a:latin typeface="Calibri Light"/>
                          <a:cs typeface="Calibri Light"/>
                        </a:rPr>
                        <a:t>safety</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229867">
                <a:tc>
                  <a:txBody>
                    <a:bodyPr/>
                    <a:lstStyle/>
                    <a:p>
                      <a:pPr marL="17780">
                        <a:lnSpc>
                          <a:spcPct val="100000"/>
                        </a:lnSpc>
                        <a:spcBef>
                          <a:spcPts val="5"/>
                        </a:spcBef>
                      </a:pPr>
                      <a:r>
                        <a:rPr sz="700" b="0" spc="-5">
                          <a:latin typeface="Calibri Light"/>
                          <a:cs typeface="Calibri Light"/>
                        </a:rPr>
                        <a:t>Provide </a:t>
                      </a:r>
                      <a:r>
                        <a:rPr sz="700" b="0" spc="-10">
                          <a:latin typeface="Calibri Light"/>
                          <a:cs typeface="Calibri Light"/>
                        </a:rPr>
                        <a:t>staff </a:t>
                      </a:r>
                      <a:r>
                        <a:rPr sz="700" b="0" spc="-5">
                          <a:latin typeface="Calibri Light"/>
                          <a:cs typeface="Calibri Light"/>
                        </a:rPr>
                        <a:t>development for</a:t>
                      </a:r>
                      <a:r>
                        <a:rPr sz="700" b="0" spc="-45">
                          <a:latin typeface="Calibri Light"/>
                          <a:cs typeface="Calibri Light"/>
                        </a:rPr>
                        <a:t> </a:t>
                      </a:r>
                      <a:r>
                        <a:rPr sz="700" b="0" spc="-10">
                          <a:latin typeface="Calibri Light"/>
                          <a:cs typeface="Calibri Light"/>
                        </a:rPr>
                        <a:t>staff</a:t>
                      </a:r>
                      <a:endParaRPr sz="700">
                        <a:latin typeface="Calibri Light"/>
                        <a:cs typeface="Calibri Light"/>
                      </a:endParaRPr>
                    </a:p>
                    <a:p>
                      <a:pPr marL="17780">
                        <a:lnSpc>
                          <a:spcPct val="100000"/>
                        </a:lnSpc>
                        <a:spcBef>
                          <a:spcPts val="110"/>
                        </a:spcBef>
                      </a:pPr>
                      <a:r>
                        <a:rPr sz="700" b="0" spc="-10">
                          <a:latin typeface="Calibri Light"/>
                          <a:cs typeface="Calibri Light"/>
                        </a:rPr>
                        <a:t>and students </a:t>
                      </a:r>
                      <a:r>
                        <a:rPr sz="700" b="0" spc="-5">
                          <a:latin typeface="Calibri Light"/>
                          <a:cs typeface="Calibri Light"/>
                        </a:rPr>
                        <a:t>on </a:t>
                      </a:r>
                      <a:r>
                        <a:rPr sz="700" b="0" spc="-10">
                          <a:latin typeface="Calibri Light"/>
                          <a:cs typeface="Calibri Light"/>
                        </a:rPr>
                        <a:t>safety</a:t>
                      </a:r>
                      <a:r>
                        <a:rPr sz="700" b="0" spc="-15">
                          <a:latin typeface="Calibri Light"/>
                          <a:cs typeface="Calibri Light"/>
                        </a:rPr>
                        <a:t> </a:t>
                      </a:r>
                      <a:r>
                        <a:rPr sz="700" b="0" spc="-5">
                          <a:latin typeface="Calibri Light"/>
                          <a:cs typeface="Calibri Light"/>
                        </a:rPr>
                        <a:t>procedures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r>
                        <a:rPr sz="700" b="0" spc="-10">
                          <a:latin typeface="Calibri Light"/>
                          <a:cs typeface="Calibri Light"/>
                        </a:rPr>
                        <a:t>Counselors  </a:t>
                      </a:r>
                      <a:r>
                        <a:rPr sz="700" b="0" spc="-5">
                          <a:latin typeface="Calibri Light"/>
                          <a:cs typeface="Calibri Light"/>
                        </a:rPr>
                        <a:t>Teachers</a:t>
                      </a:r>
                      <a:endParaRPr sz="700">
                        <a:latin typeface="Calibri Light"/>
                        <a:cs typeface="Calibri Light"/>
                      </a:endParaRPr>
                    </a:p>
                    <a:p>
                      <a:pPr marL="17780" marR="581025">
                        <a:lnSpc>
                          <a:spcPct val="112900"/>
                        </a:lnSpc>
                      </a:pPr>
                      <a:r>
                        <a:rPr sz="700" b="0" spc="-5">
                          <a:latin typeface="Calibri Light"/>
                          <a:cs typeface="Calibri Light"/>
                        </a:rPr>
                        <a:t>Security</a:t>
                      </a:r>
                      <a:r>
                        <a:rPr sz="700" b="0" spc="-50">
                          <a:latin typeface="Calibri Light"/>
                          <a:cs typeface="Calibri Light"/>
                        </a:rPr>
                        <a:t> </a:t>
                      </a:r>
                      <a:r>
                        <a:rPr sz="700" b="0" spc="-10">
                          <a:latin typeface="Calibri Light"/>
                          <a:cs typeface="Calibri Light"/>
                        </a:rPr>
                        <a:t>Guards  School</a:t>
                      </a:r>
                      <a:r>
                        <a:rPr sz="700" b="0" spc="-15">
                          <a:latin typeface="Calibri Light"/>
                          <a:cs typeface="Calibri Light"/>
                        </a:rPr>
                        <a:t> </a:t>
                      </a:r>
                      <a:r>
                        <a:rPr sz="700" b="0" spc="-10">
                          <a:latin typeface="Calibri Light"/>
                          <a:cs typeface="Calibri Light"/>
                        </a:rPr>
                        <a:t>Lia</a:t>
                      </a:r>
                      <a:r>
                        <a:rPr lang="en-US" sz="700" b="0" spc="-10">
                          <a:latin typeface="Calibri Light"/>
                          <a:cs typeface="Calibri Light"/>
                        </a:rPr>
                        <a:t>i</a:t>
                      </a:r>
                      <a:r>
                        <a:rPr sz="700" b="0" spc="-10">
                          <a:latin typeface="Calibri Light"/>
                          <a:cs typeface="Calibri Light"/>
                        </a:rPr>
                        <a:t>son</a:t>
                      </a:r>
                      <a:endParaRPr lang="en-US" sz="700" b="0" spc="-10">
                        <a:latin typeface="Calibri Light"/>
                        <a:cs typeface="Calibri Light"/>
                      </a:endParaRPr>
                    </a:p>
                    <a:p>
                      <a:pPr marL="17780" marR="581025">
                        <a:lnSpc>
                          <a:spcPct val="112900"/>
                        </a:lnSpc>
                      </a:pPr>
                      <a:r>
                        <a:rPr lang="en-US" sz="700" b="0" spc="-10">
                          <a:latin typeface="Calibri Light"/>
                          <a:cs typeface="Calibri Light"/>
                        </a:rPr>
                        <a:t>Threat Assessment  Team</a:t>
                      </a:r>
                    </a:p>
                    <a:p>
                      <a:pPr marL="17780" marR="581025">
                        <a:lnSpc>
                          <a:spcPct val="112900"/>
                        </a:lnSpc>
                      </a:pPr>
                      <a:r>
                        <a:rPr lang="en-US" sz="700" b="0" spc="-10">
                          <a:latin typeface="Calibri Light"/>
                          <a:cs typeface="Calibri Light"/>
                        </a:rPr>
                        <a:t>Crisis Team </a:t>
                      </a: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gn="just">
                        <a:lnSpc>
                          <a:spcPct val="100000"/>
                        </a:lnSpc>
                        <a:spcBef>
                          <a:spcPts val="5"/>
                        </a:spcBef>
                      </a:pPr>
                      <a:r>
                        <a:rPr sz="700" b="0" spc="-5">
                          <a:latin typeface="Calibri Light"/>
                          <a:cs typeface="Calibri Light"/>
                        </a:rPr>
                        <a:t>Training</a:t>
                      </a:r>
                      <a:r>
                        <a:rPr sz="700" b="0" spc="-10">
                          <a:latin typeface="Calibri Light"/>
                          <a:cs typeface="Calibri Light"/>
                        </a:rPr>
                        <a:t> </a:t>
                      </a:r>
                      <a:r>
                        <a:rPr sz="700" b="0" spc="-5">
                          <a:latin typeface="Calibri Light"/>
                          <a:cs typeface="Calibri Light"/>
                        </a:rPr>
                        <a:t>Equipment</a:t>
                      </a:r>
                      <a:endParaRPr sz="700">
                        <a:latin typeface="Calibri Light"/>
                        <a:cs typeface="Calibri Light"/>
                      </a:endParaRPr>
                    </a:p>
                    <a:p>
                      <a:pPr marL="17780" algn="just">
                        <a:lnSpc>
                          <a:spcPct val="100000"/>
                        </a:lnSpc>
                        <a:spcBef>
                          <a:spcPts val="110"/>
                        </a:spcBef>
                      </a:pPr>
                      <a:r>
                        <a:rPr sz="700" b="0" spc="-5">
                          <a:latin typeface="Calibri Light"/>
                          <a:cs typeface="Calibri Light"/>
                        </a:rPr>
                        <a:t>Security</a:t>
                      </a:r>
                      <a:r>
                        <a:rPr sz="700" b="0" spc="-90">
                          <a:latin typeface="Calibri Light"/>
                          <a:cs typeface="Calibri Light"/>
                        </a:rPr>
                        <a:t> </a:t>
                      </a:r>
                      <a:r>
                        <a:rPr sz="700" b="0" spc="-5">
                          <a:latin typeface="Calibri Light"/>
                          <a:cs typeface="Calibri Light"/>
                        </a:rPr>
                        <a:t>Cameras</a:t>
                      </a:r>
                      <a:endParaRPr sz="700">
                        <a:latin typeface="Calibri Light"/>
                        <a:cs typeface="Calibri Light"/>
                      </a:endParaRPr>
                    </a:p>
                    <a:p>
                      <a:pPr marL="17780" marR="183515" algn="just">
                        <a:lnSpc>
                          <a:spcPct val="112900"/>
                        </a:lnSpc>
                      </a:pPr>
                      <a:r>
                        <a:rPr sz="700" b="0" spc="-5">
                          <a:latin typeface="Calibri Light"/>
                          <a:cs typeface="Calibri Light"/>
                        </a:rPr>
                        <a:t>Security </a:t>
                      </a:r>
                      <a:r>
                        <a:rPr sz="700" b="0" spc="-10">
                          <a:latin typeface="Calibri Light"/>
                          <a:cs typeface="Calibri Light"/>
                        </a:rPr>
                        <a:t>and </a:t>
                      </a:r>
                      <a:r>
                        <a:rPr sz="700" b="0" spc="-5">
                          <a:latin typeface="Calibri Light"/>
                          <a:cs typeface="Calibri Light"/>
                        </a:rPr>
                        <a:t>Safety Audits  Feedback Surveys</a:t>
                      </a:r>
                      <a:endParaRPr sz="700">
                        <a:latin typeface="Calibri Light"/>
                        <a:cs typeface="Calibri Light"/>
                      </a:endParaRPr>
                    </a:p>
                    <a:p>
                      <a:pPr marL="17780" marR="175260" algn="just">
                        <a:lnSpc>
                          <a:spcPct val="112900"/>
                        </a:lnSpc>
                      </a:pPr>
                      <a:r>
                        <a:rPr sz="700" b="0" spc="-5">
                          <a:latin typeface="Calibri Light"/>
                          <a:cs typeface="Calibri Light"/>
                        </a:rPr>
                        <a:t>District Training Materials  </a:t>
                      </a:r>
                      <a:r>
                        <a:rPr sz="700" b="0" spc="-10">
                          <a:latin typeface="Calibri Light"/>
                          <a:cs typeface="Calibri Light"/>
                        </a:rPr>
                        <a:t>Professional </a:t>
                      </a:r>
                      <a:r>
                        <a:rPr sz="700" b="0" spc="-5">
                          <a:latin typeface="Calibri Light"/>
                          <a:cs typeface="Calibri Light"/>
                        </a:rPr>
                        <a:t>Development  Crisis Managemen</a:t>
                      </a:r>
                      <a:r>
                        <a:rPr sz="700" b="0" spc="-30">
                          <a:latin typeface="Calibri Light"/>
                          <a:cs typeface="Calibri Light"/>
                        </a:rPr>
                        <a:t> </a:t>
                      </a:r>
                      <a:r>
                        <a:rPr sz="700" b="0" spc="-10">
                          <a:latin typeface="Calibri Light"/>
                          <a:cs typeface="Calibri Light"/>
                        </a:rPr>
                        <a:t>Plan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Agendas</a:t>
                      </a:r>
                      <a:endParaRPr sz="700">
                        <a:latin typeface="Calibri Light"/>
                        <a:cs typeface="Calibri Light"/>
                      </a:endParaRPr>
                    </a:p>
                    <a:p>
                      <a:pPr marL="17780" marR="850900">
                        <a:lnSpc>
                          <a:spcPct val="112900"/>
                        </a:lnSpc>
                      </a:pPr>
                      <a:r>
                        <a:rPr sz="700" b="0" spc="-5">
                          <a:latin typeface="Calibri Light"/>
                          <a:cs typeface="Calibri Light"/>
                        </a:rPr>
                        <a:t>Sign In Sheets  Security Safety</a:t>
                      </a:r>
                      <a:r>
                        <a:rPr sz="700" b="0" spc="-65">
                          <a:latin typeface="Calibri Light"/>
                          <a:cs typeface="Calibri Light"/>
                        </a:rPr>
                        <a:t> </a:t>
                      </a:r>
                      <a:r>
                        <a:rPr sz="700" b="0" spc="-5">
                          <a:latin typeface="Calibri Light"/>
                          <a:cs typeface="Calibri Light"/>
                        </a:rPr>
                        <a:t>Audits</a:t>
                      </a:r>
                      <a:endParaRPr sz="700">
                        <a:latin typeface="Calibri Light"/>
                        <a:cs typeface="Calibri Light"/>
                      </a:endParaRPr>
                    </a:p>
                    <a:p>
                      <a:pPr marL="17780" marR="434340">
                        <a:lnSpc>
                          <a:spcPct val="112900"/>
                        </a:lnSpc>
                      </a:pPr>
                      <a:r>
                        <a:rPr sz="700" b="0" spc="-10">
                          <a:latin typeface="Calibri Light"/>
                          <a:cs typeface="Calibri Light"/>
                        </a:rPr>
                        <a:t>School </a:t>
                      </a:r>
                      <a:r>
                        <a:rPr sz="700" b="0" spc="-5">
                          <a:latin typeface="Calibri Light"/>
                          <a:cs typeface="Calibri Light"/>
                        </a:rPr>
                        <a:t>Lockdown </a:t>
                      </a:r>
                      <a:r>
                        <a:rPr sz="700" b="0" spc="-10">
                          <a:latin typeface="Calibri Light"/>
                          <a:cs typeface="Calibri Light"/>
                        </a:rPr>
                        <a:t>Documentation  </a:t>
                      </a:r>
                      <a:r>
                        <a:rPr sz="700" b="0" spc="-5">
                          <a:latin typeface="Calibri Light"/>
                          <a:cs typeface="Calibri Light"/>
                        </a:rPr>
                        <a:t>Fire Drills</a:t>
                      </a:r>
                      <a:r>
                        <a:rPr sz="700" b="0" spc="-10">
                          <a:latin typeface="Calibri Light"/>
                          <a:cs typeface="Calibri Light"/>
                        </a:rPr>
                        <a:t> </a:t>
                      </a:r>
                      <a:r>
                        <a:rPr sz="700" b="0" spc="-5">
                          <a:latin typeface="Calibri Light"/>
                          <a:cs typeface="Calibri Light"/>
                        </a:rPr>
                        <a:t>Report</a:t>
                      </a:r>
                      <a:endParaRPr sz="700">
                        <a:latin typeface="Calibri Light"/>
                        <a:cs typeface="Calibri Light"/>
                      </a:endParaRPr>
                    </a:p>
                    <a:p>
                      <a:pPr marL="17780">
                        <a:lnSpc>
                          <a:spcPct val="100000"/>
                        </a:lnSpc>
                        <a:spcBef>
                          <a:spcPts val="110"/>
                        </a:spcBef>
                      </a:pPr>
                      <a:r>
                        <a:rPr sz="700" b="0" spc="-5">
                          <a:latin typeface="Calibri Light"/>
                          <a:cs typeface="Calibri Light"/>
                        </a:rPr>
                        <a:t>District Crisis</a:t>
                      </a:r>
                      <a:r>
                        <a:rPr sz="700" b="0" spc="-15">
                          <a:latin typeface="Calibri Light"/>
                          <a:cs typeface="Calibri Light"/>
                        </a:rPr>
                        <a:t> </a:t>
                      </a:r>
                      <a:r>
                        <a:rPr sz="700" b="0" spc="-5">
                          <a:latin typeface="Calibri Light"/>
                          <a:cs typeface="Calibri Light"/>
                        </a:rPr>
                        <a:t>Audits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Incrase </a:t>
                      </a:r>
                      <a:r>
                        <a:rPr sz="700" b="0" spc="-5">
                          <a:latin typeface="Calibri Light"/>
                          <a:cs typeface="Calibri Light"/>
                        </a:rPr>
                        <a:t>in </a:t>
                      </a:r>
                      <a:r>
                        <a:rPr sz="700" b="0" spc="-10">
                          <a:latin typeface="Calibri Light"/>
                          <a:cs typeface="Calibri Light"/>
                        </a:rPr>
                        <a:t>student</a:t>
                      </a:r>
                      <a:r>
                        <a:rPr sz="700" b="0">
                          <a:latin typeface="Calibri Light"/>
                          <a:cs typeface="Calibri Light"/>
                        </a:rPr>
                        <a:t> </a:t>
                      </a:r>
                      <a:r>
                        <a:rPr sz="700" b="0" spc="-10">
                          <a:latin typeface="Calibri Light"/>
                          <a:cs typeface="Calibri Light"/>
                        </a:rPr>
                        <a:t>safety</a:t>
                      </a:r>
                      <a:endParaRPr sz="700">
                        <a:latin typeface="Calibri Light"/>
                        <a:cs typeface="Calibri Light"/>
                      </a:endParaRPr>
                    </a:p>
                    <a:p>
                      <a:pPr marL="17780" marR="481965">
                        <a:lnSpc>
                          <a:spcPct val="112900"/>
                        </a:lnSpc>
                      </a:pPr>
                      <a:r>
                        <a:rPr sz="700" b="0" spc="-5">
                          <a:latin typeface="Calibri Light"/>
                          <a:cs typeface="Calibri Light"/>
                        </a:rPr>
                        <a:t>perception  Results of</a:t>
                      </a:r>
                      <a:r>
                        <a:rPr sz="700" b="0" spc="-95">
                          <a:latin typeface="Calibri Light"/>
                          <a:cs typeface="Calibri Light"/>
                        </a:rPr>
                        <a:t> </a:t>
                      </a:r>
                      <a:r>
                        <a:rPr sz="700" b="0" spc="-5">
                          <a:latin typeface="Calibri Light"/>
                          <a:cs typeface="Calibri Light"/>
                        </a:rPr>
                        <a:t>audits</a:t>
                      </a:r>
                      <a:endParaRPr sz="700">
                        <a:latin typeface="Calibri Light"/>
                        <a:cs typeface="Calibri Light"/>
                      </a:endParaRPr>
                    </a:p>
                    <a:p>
                      <a:pPr marL="17780" marR="252729">
                        <a:lnSpc>
                          <a:spcPct val="112900"/>
                        </a:lnSpc>
                      </a:pPr>
                      <a:r>
                        <a:rPr sz="700" b="0" spc="-10">
                          <a:latin typeface="Calibri Light"/>
                          <a:cs typeface="Calibri Light"/>
                        </a:rPr>
                        <a:t>Increase </a:t>
                      </a:r>
                      <a:r>
                        <a:rPr sz="700" b="0" spc="-5">
                          <a:latin typeface="Calibri Light"/>
                          <a:cs typeface="Calibri Light"/>
                        </a:rPr>
                        <a:t>in </a:t>
                      </a:r>
                      <a:r>
                        <a:rPr sz="700" b="0" spc="-10">
                          <a:latin typeface="Calibri Light"/>
                          <a:cs typeface="Calibri Light"/>
                        </a:rPr>
                        <a:t>sfaff </a:t>
                      </a:r>
                      <a:r>
                        <a:rPr sz="700" b="0" spc="-5">
                          <a:latin typeface="Calibri Light"/>
                          <a:cs typeface="Calibri Light"/>
                        </a:rPr>
                        <a:t>survey  results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Safety Audits</a:t>
                      </a:r>
                      <a:endParaRPr sz="700">
                        <a:latin typeface="Calibri Light"/>
                        <a:cs typeface="Calibri Light"/>
                      </a:endParaRPr>
                    </a:p>
                    <a:p>
                      <a:pPr marL="17780" marR="149860">
                        <a:lnSpc>
                          <a:spcPct val="112900"/>
                        </a:lnSpc>
                      </a:pPr>
                      <a:r>
                        <a:rPr sz="700" b="0" spc="-5">
                          <a:latin typeface="Calibri Light"/>
                          <a:cs typeface="Calibri Light"/>
                        </a:rPr>
                        <a:t>Drill Reports  Survey on </a:t>
                      </a:r>
                      <a:r>
                        <a:rPr sz="700" b="0" spc="-10">
                          <a:latin typeface="Calibri Light"/>
                          <a:cs typeface="Calibri Light"/>
                        </a:rPr>
                        <a:t>Students  Staff</a:t>
                      </a:r>
                      <a:r>
                        <a:rPr sz="700" b="0" spc="-15">
                          <a:latin typeface="Calibri Light"/>
                          <a:cs typeface="Calibri Light"/>
                        </a:rPr>
                        <a:t> </a:t>
                      </a:r>
                      <a:r>
                        <a:rPr sz="700" b="0" spc="-5">
                          <a:latin typeface="Calibri Light"/>
                          <a:cs typeface="Calibri Light"/>
                        </a:rPr>
                        <a:t>Survey</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ct val="100000"/>
                        </a:lnSpc>
                        <a:spcBef>
                          <a:spcPts val="110"/>
                        </a:spcBef>
                      </a:pPr>
                      <a:r>
                        <a:rPr sz="700" b="0" spc="-5">
                          <a:latin typeface="Calibri Light"/>
                          <a:cs typeface="Calibri Light"/>
                        </a:rPr>
                        <a:t>10</a:t>
                      </a:r>
                      <a:r>
                        <a:rPr sz="700" b="0" spc="-15">
                          <a:latin typeface="Calibri Light"/>
                          <a:cs typeface="Calibri Light"/>
                        </a:rPr>
                        <a:t> </a:t>
                      </a:r>
                      <a:r>
                        <a:rPr sz="700" b="0" spc="-5">
                          <a:latin typeface="Calibri Light"/>
                          <a:cs typeface="Calibri Light"/>
                        </a:rPr>
                        <a:t>C</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506">
                <a:tc>
                  <a:txBody>
                    <a:bodyPr/>
                    <a:lstStyle/>
                    <a:p>
                      <a:pPr marR="469900" algn="r">
                        <a:lnSpc>
                          <a:spcPct val="100000"/>
                        </a:lnSpc>
                        <a:spcBef>
                          <a:spcPts val="284"/>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61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389">
                <a:tc gridSpan="8">
                  <a:txBody>
                    <a:bodyPr/>
                    <a:lstStyle/>
                    <a:p>
                      <a:pPr marL="17780">
                        <a:lnSpc>
                          <a:spcPct val="100000"/>
                        </a:lnSpc>
                        <a:spcBef>
                          <a:spcPts val="5"/>
                        </a:spcBef>
                      </a:pPr>
                      <a:r>
                        <a:rPr sz="700" b="0" spc="-5">
                          <a:latin typeface="Calibri Light"/>
                          <a:cs typeface="Calibri Light"/>
                        </a:rPr>
                        <a:t>Schedule presentation for </a:t>
                      </a:r>
                      <a:r>
                        <a:rPr sz="700" b="0" spc="-10">
                          <a:latin typeface="Calibri Light"/>
                          <a:cs typeface="Calibri Light"/>
                        </a:rPr>
                        <a:t>staff, </a:t>
                      </a:r>
                      <a:r>
                        <a:rPr sz="700" b="0" spc="-5">
                          <a:latin typeface="Calibri Light"/>
                          <a:cs typeface="Calibri Light"/>
                        </a:rPr>
                        <a:t>practice drills with </a:t>
                      </a:r>
                      <a:r>
                        <a:rPr sz="700" b="0" spc="-10">
                          <a:latin typeface="Calibri Light"/>
                          <a:cs typeface="Calibri Light"/>
                        </a:rPr>
                        <a:t>students, and </a:t>
                      </a:r>
                      <a:r>
                        <a:rPr sz="700" b="0" spc="-5">
                          <a:latin typeface="Calibri Light"/>
                          <a:cs typeface="Calibri Light"/>
                        </a:rPr>
                        <a:t>become familiar with </a:t>
                      </a:r>
                      <a:r>
                        <a:rPr sz="700" b="0" spc="-10">
                          <a:latin typeface="Calibri Light"/>
                          <a:cs typeface="Calibri Light"/>
                        </a:rPr>
                        <a:t>the </a:t>
                      </a:r>
                      <a:r>
                        <a:rPr sz="700" b="0" spc="-5">
                          <a:latin typeface="Calibri Light"/>
                          <a:cs typeface="Calibri Light"/>
                        </a:rPr>
                        <a:t>crisis mangament</a:t>
                      </a:r>
                      <a:r>
                        <a:rPr sz="700" b="0" spc="25">
                          <a:latin typeface="Calibri Light"/>
                          <a:cs typeface="Calibri Light"/>
                        </a:rPr>
                        <a:t> </a:t>
                      </a:r>
                      <a:r>
                        <a:rPr sz="700" b="0" spc="-5">
                          <a:latin typeface="Calibri Light"/>
                          <a:cs typeface="Calibri Light"/>
                        </a:rPr>
                        <a:t>plan.</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96">
                <a:tc gridSpan="8">
                  <a:txBody>
                    <a:bodyPr/>
                    <a:lstStyle/>
                    <a:p>
                      <a:pPr marL="17780">
                        <a:lnSpc>
                          <a:spcPct val="100000"/>
                        </a:lnSpc>
                        <a:spcBef>
                          <a:spcPts val="5"/>
                        </a:spcBef>
                      </a:pPr>
                      <a:r>
                        <a:rPr sz="700" b="0" spc="-10">
                          <a:latin typeface="Calibri Light"/>
                          <a:cs typeface="Calibri Light"/>
                        </a:rPr>
                        <a:t>Contact </a:t>
                      </a:r>
                      <a:r>
                        <a:rPr sz="700" b="0" spc="-5">
                          <a:latin typeface="Calibri Light"/>
                          <a:cs typeface="Calibri Light"/>
                        </a:rPr>
                        <a:t>appropirate </a:t>
                      </a:r>
                      <a:r>
                        <a:rPr sz="700" b="0" spc="-10">
                          <a:latin typeface="Calibri Light"/>
                          <a:cs typeface="Calibri Light"/>
                        </a:rPr>
                        <a:t>personnel and </a:t>
                      </a:r>
                      <a:r>
                        <a:rPr sz="700" b="0" spc="-5">
                          <a:latin typeface="Calibri Light"/>
                          <a:cs typeface="Calibri Light"/>
                        </a:rPr>
                        <a:t>schedule</a:t>
                      </a:r>
                      <a:r>
                        <a:rPr sz="700" b="0" spc="25">
                          <a:latin typeface="Calibri Light"/>
                          <a:cs typeface="Calibri Light"/>
                        </a:rPr>
                        <a:t> </a:t>
                      </a:r>
                      <a:r>
                        <a:rPr sz="700" b="0" spc="-10">
                          <a:latin typeface="Calibri Light"/>
                          <a:cs typeface="Calibri Light"/>
                        </a:rPr>
                        <a:t>presentations.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402">
                <a:tc gridSpan="8">
                  <a:txBody>
                    <a:bodyPr/>
                    <a:lstStyle/>
                    <a:p>
                      <a:pPr marL="17780">
                        <a:lnSpc>
                          <a:spcPct val="100000"/>
                        </a:lnSpc>
                        <a:spcBef>
                          <a:spcPts val="5"/>
                        </a:spcBef>
                      </a:pPr>
                      <a:r>
                        <a:rPr sz="700" b="0" spc="-10">
                          <a:latin typeface="Calibri Light"/>
                          <a:cs typeface="Calibri Light"/>
                        </a:rPr>
                        <a:t>Distribute </a:t>
                      </a:r>
                      <a:r>
                        <a:rPr sz="700" b="0" spc="-5">
                          <a:latin typeface="Calibri Light"/>
                          <a:cs typeface="Calibri Light"/>
                        </a:rPr>
                        <a:t>pertinent information related to </a:t>
                      </a:r>
                      <a:r>
                        <a:rPr sz="700" b="0" spc="-10">
                          <a:latin typeface="Calibri Light"/>
                          <a:cs typeface="Calibri Light"/>
                        </a:rPr>
                        <a:t>school</a:t>
                      </a:r>
                      <a:r>
                        <a:rPr sz="700" b="0" spc="5">
                          <a:latin typeface="Calibri Light"/>
                          <a:cs typeface="Calibri Light"/>
                        </a:rPr>
                        <a:t> </a:t>
                      </a:r>
                      <a:r>
                        <a:rPr sz="700" b="0" spc="-5">
                          <a:latin typeface="Calibri Light"/>
                          <a:cs typeface="Calibri Light"/>
                        </a:rPr>
                        <a:t>safety.</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493">
                <a:tc gridSpan="8">
                  <a:txBody>
                    <a:bodyPr/>
                    <a:lstStyle/>
                    <a:p>
                      <a:pPr marL="17780">
                        <a:lnSpc>
                          <a:spcPct val="100000"/>
                        </a:lnSpc>
                        <a:spcBef>
                          <a:spcPts val="5"/>
                        </a:spcBef>
                      </a:pPr>
                      <a:r>
                        <a:rPr sz="700" b="0" spc="-10">
                          <a:latin typeface="Calibri Light"/>
                          <a:cs typeface="Calibri Light"/>
                        </a:rPr>
                        <a:t>Conduct </a:t>
                      </a:r>
                      <a:r>
                        <a:rPr sz="700" b="0" spc="-5">
                          <a:latin typeface="Calibri Light"/>
                          <a:cs typeface="Calibri Light"/>
                        </a:rPr>
                        <a:t>daily security/safety</a:t>
                      </a:r>
                      <a:r>
                        <a:rPr sz="700" b="0" spc="5">
                          <a:latin typeface="Calibri Light"/>
                          <a:cs typeface="Calibri Light"/>
                        </a:rPr>
                        <a:t> </a:t>
                      </a:r>
                      <a:r>
                        <a:rPr sz="700" b="0" spc="-5">
                          <a:latin typeface="Calibri Light"/>
                          <a:cs typeface="Calibri Light"/>
                        </a:rPr>
                        <a:t>audits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055">
                <a:tc>
                  <a:txBody>
                    <a:bodyPr/>
                    <a:lstStyle/>
                    <a:p>
                      <a:pPr marL="17780">
                        <a:lnSpc>
                          <a:spcPct val="100000"/>
                        </a:lnSpc>
                        <a:spcBef>
                          <a:spcPts val="5"/>
                        </a:spcBef>
                      </a:pPr>
                      <a:r>
                        <a:rPr sz="700" b="0" spc="-10">
                          <a:latin typeface="Calibri Light"/>
                          <a:cs typeface="Calibri Light"/>
                        </a:rPr>
                        <a:t>Promote school safety and </a:t>
                      </a:r>
                      <a:r>
                        <a:rPr sz="700" b="0" spc="-5">
                          <a:latin typeface="Calibri Light"/>
                          <a:cs typeface="Calibri Light"/>
                        </a:rPr>
                        <a:t>train</a:t>
                      </a:r>
                      <a:r>
                        <a:rPr sz="700" b="0" spc="30">
                          <a:latin typeface="Calibri Light"/>
                          <a:cs typeface="Calibri Light"/>
                        </a:rPr>
                        <a:t> </a:t>
                      </a:r>
                      <a:r>
                        <a:rPr sz="700" b="0" spc="-5">
                          <a:latin typeface="Calibri Light"/>
                          <a:cs typeface="Calibri Light"/>
                        </a:rPr>
                        <a:t>all</a:t>
                      </a:r>
                      <a:endParaRPr sz="700">
                        <a:latin typeface="Calibri Light"/>
                        <a:cs typeface="Calibri Light"/>
                      </a:endParaRPr>
                    </a:p>
                    <a:p>
                      <a:pPr marL="17780">
                        <a:lnSpc>
                          <a:spcPct val="100000"/>
                        </a:lnSpc>
                        <a:spcBef>
                          <a:spcPts val="110"/>
                        </a:spcBef>
                      </a:pPr>
                      <a:r>
                        <a:rPr sz="700" b="0" spc="-10">
                          <a:latin typeface="Calibri Light"/>
                          <a:cs typeface="Calibri Light"/>
                        </a:rPr>
                        <a:t>staff </a:t>
                      </a:r>
                      <a:r>
                        <a:rPr sz="700" b="0" spc="-5">
                          <a:latin typeface="Calibri Light"/>
                          <a:cs typeface="Calibri Light"/>
                        </a:rPr>
                        <a:t>in restorative</a:t>
                      </a:r>
                      <a:r>
                        <a:rPr sz="700" b="0" spc="-10">
                          <a:latin typeface="Calibri Light"/>
                          <a:cs typeface="Calibri Light"/>
                        </a:rPr>
                        <a:t> </a:t>
                      </a:r>
                      <a:r>
                        <a:rPr sz="700" b="0" spc="-5">
                          <a:latin typeface="Calibri Light"/>
                          <a:cs typeface="Calibri Light"/>
                        </a:rPr>
                        <a:t>practices.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br>
                        <a:rPr lang="en-US" sz="700" b="0" spc="-5">
                          <a:latin typeface="Calibri Light"/>
                          <a:cs typeface="Calibri Light"/>
                        </a:rPr>
                      </a:br>
                      <a:r>
                        <a:rPr lang="en-US" sz="700" b="0" spc="-5">
                          <a:latin typeface="Calibri Light"/>
                          <a:cs typeface="Calibri Light"/>
                        </a:rPr>
                        <a:t>Threat Assessment Team</a:t>
                      </a:r>
                    </a:p>
                    <a:p>
                      <a:pPr marL="17780" marR="675640">
                        <a:lnSpc>
                          <a:spcPct val="112900"/>
                        </a:lnSpc>
                      </a:pPr>
                      <a:r>
                        <a:rPr lang="en-US" sz="700" b="0" spc="-10">
                          <a:latin typeface="Calibri Light"/>
                          <a:cs typeface="Calibri Light"/>
                        </a:rPr>
                        <a:t>Teachers </a:t>
                      </a:r>
                      <a:r>
                        <a:rPr sz="700" b="0" spc="-10">
                          <a:latin typeface="Calibri Light"/>
                          <a:cs typeface="Calibri Light"/>
                        </a:rPr>
                        <a:t>Counselors</a:t>
                      </a:r>
                      <a:endParaRPr sz="700">
                        <a:latin typeface="Calibri Light"/>
                        <a:cs typeface="Calibri Light"/>
                      </a:endParaRPr>
                    </a:p>
                    <a:p>
                      <a:pPr marL="17780" marR="379095">
                        <a:lnSpc>
                          <a:spcPct val="112900"/>
                        </a:lnSpc>
                      </a:pPr>
                      <a:r>
                        <a:rPr sz="700" b="0" spc="-5">
                          <a:latin typeface="Calibri Light"/>
                          <a:cs typeface="Calibri Light"/>
                        </a:rPr>
                        <a:t>Safety Committee  Security </a:t>
                      </a:r>
                      <a:r>
                        <a:rPr sz="700" b="0" spc="-10">
                          <a:latin typeface="Calibri Light"/>
                          <a:cs typeface="Calibri Light"/>
                        </a:rPr>
                        <a:t>Guards  School Liason  Parental</a:t>
                      </a:r>
                      <a:r>
                        <a:rPr sz="700" b="0" spc="-30">
                          <a:latin typeface="Calibri Light"/>
                          <a:cs typeface="Calibri Light"/>
                        </a:rPr>
                        <a:t> </a:t>
                      </a:r>
                      <a:r>
                        <a:rPr sz="700" b="0" spc="-5">
                          <a:latin typeface="Calibri Light"/>
                          <a:cs typeface="Calibri Light"/>
                        </a:rPr>
                        <a:t>Involvement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Student Code </a:t>
                      </a:r>
                      <a:r>
                        <a:rPr sz="700" b="0" spc="-5">
                          <a:latin typeface="Calibri Light"/>
                          <a:cs typeface="Calibri Light"/>
                        </a:rPr>
                        <a:t>of</a:t>
                      </a:r>
                      <a:r>
                        <a:rPr sz="700" b="0">
                          <a:latin typeface="Calibri Light"/>
                          <a:cs typeface="Calibri Light"/>
                        </a:rPr>
                        <a:t> </a:t>
                      </a:r>
                      <a:r>
                        <a:rPr sz="700" b="0" spc="-10">
                          <a:latin typeface="Calibri Light"/>
                          <a:cs typeface="Calibri Light"/>
                        </a:rPr>
                        <a:t>Conduct</a:t>
                      </a:r>
                      <a:endParaRPr sz="700">
                        <a:latin typeface="Calibri Light"/>
                        <a:cs typeface="Calibri Light"/>
                      </a:endParaRPr>
                    </a:p>
                    <a:p>
                      <a:pPr marL="17780" marR="98425">
                        <a:lnSpc>
                          <a:spcPct val="112900"/>
                        </a:lnSpc>
                      </a:pPr>
                      <a:r>
                        <a:rPr sz="700" b="0" spc="-5">
                          <a:latin typeface="Calibri Light"/>
                          <a:cs typeface="Calibri Light"/>
                        </a:rPr>
                        <a:t>District Behavior Application  Cameras</a:t>
                      </a:r>
                      <a:endParaRPr sz="700">
                        <a:latin typeface="Calibri Light"/>
                        <a:cs typeface="Calibri Light"/>
                      </a:endParaRPr>
                    </a:p>
                    <a:p>
                      <a:pPr marL="17780">
                        <a:lnSpc>
                          <a:spcPct val="100000"/>
                        </a:lnSpc>
                        <a:spcBef>
                          <a:spcPts val="110"/>
                        </a:spcBef>
                      </a:pPr>
                      <a:r>
                        <a:rPr sz="700" b="0" spc="-5">
                          <a:latin typeface="Calibri Light"/>
                          <a:cs typeface="Calibri Light"/>
                        </a:rPr>
                        <a:t>Safety Audits</a:t>
                      </a:r>
                      <a:endParaRPr sz="700">
                        <a:latin typeface="Calibri Light"/>
                        <a:cs typeface="Calibri Light"/>
                      </a:endParaRPr>
                    </a:p>
                    <a:p>
                      <a:pPr marL="17780" marR="175260">
                        <a:lnSpc>
                          <a:spcPct val="112900"/>
                        </a:lnSpc>
                      </a:pPr>
                      <a:r>
                        <a:rPr sz="700" b="0" spc="-10">
                          <a:latin typeface="Calibri Light"/>
                          <a:cs typeface="Calibri Light"/>
                        </a:rPr>
                        <a:t>Professional </a:t>
                      </a:r>
                      <a:r>
                        <a:rPr sz="700" b="0" spc="-5">
                          <a:latin typeface="Calibri Light"/>
                          <a:cs typeface="Calibri Light"/>
                        </a:rPr>
                        <a:t>Development  Community</a:t>
                      </a:r>
                      <a:r>
                        <a:rPr sz="700" b="0" spc="-10">
                          <a:latin typeface="Calibri Light"/>
                          <a:cs typeface="Calibri Light"/>
                        </a:rPr>
                        <a:t> </a:t>
                      </a:r>
                      <a:r>
                        <a:rPr sz="700" b="0" spc="-5">
                          <a:latin typeface="Calibri Light"/>
                          <a:cs typeface="Calibri Light"/>
                        </a:rPr>
                        <a:t>Speakers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Agendas</a:t>
                      </a:r>
                      <a:endParaRPr sz="700">
                        <a:latin typeface="Calibri Light"/>
                        <a:cs typeface="Calibri Light"/>
                      </a:endParaRPr>
                    </a:p>
                    <a:p>
                      <a:pPr marL="17780" marR="850900">
                        <a:lnSpc>
                          <a:spcPct val="112900"/>
                        </a:lnSpc>
                      </a:pPr>
                      <a:r>
                        <a:rPr sz="700" b="0" spc="-5">
                          <a:latin typeface="Calibri Light"/>
                          <a:cs typeface="Calibri Light"/>
                        </a:rPr>
                        <a:t>Sign In Sheets  Security Safety</a:t>
                      </a:r>
                      <a:r>
                        <a:rPr sz="700" b="0" spc="-65">
                          <a:latin typeface="Calibri Light"/>
                          <a:cs typeface="Calibri Light"/>
                        </a:rPr>
                        <a:t> </a:t>
                      </a:r>
                      <a:r>
                        <a:rPr sz="700" b="0" spc="-5">
                          <a:latin typeface="Calibri Light"/>
                          <a:cs typeface="Calibri Light"/>
                        </a:rPr>
                        <a:t>Audits</a:t>
                      </a:r>
                      <a:endParaRPr sz="700">
                        <a:latin typeface="Calibri Light"/>
                        <a:cs typeface="Calibri Light"/>
                      </a:endParaRPr>
                    </a:p>
                    <a:p>
                      <a:pPr marL="17780">
                        <a:lnSpc>
                          <a:spcPct val="100000"/>
                        </a:lnSpc>
                        <a:spcBef>
                          <a:spcPts val="110"/>
                        </a:spcBef>
                      </a:pPr>
                      <a:r>
                        <a:rPr sz="700" b="0" spc="-5">
                          <a:latin typeface="Calibri Light"/>
                          <a:cs typeface="Calibri Light"/>
                        </a:rPr>
                        <a:t>District Six Week</a:t>
                      </a:r>
                      <a:r>
                        <a:rPr sz="700" b="0" spc="-15">
                          <a:latin typeface="Calibri Light"/>
                          <a:cs typeface="Calibri Light"/>
                        </a:rPr>
                        <a:t> </a:t>
                      </a:r>
                      <a:r>
                        <a:rPr sz="700" b="0" spc="-5">
                          <a:latin typeface="Calibri Light"/>
                          <a:cs typeface="Calibri Light"/>
                        </a:rPr>
                        <a:t>Reports</a:t>
                      </a:r>
                      <a:endParaRPr sz="700">
                        <a:latin typeface="Calibri Light"/>
                        <a:cs typeface="Calibri Light"/>
                      </a:endParaRPr>
                    </a:p>
                    <a:p>
                      <a:pPr marL="17780" marR="83185">
                        <a:lnSpc>
                          <a:spcPct val="112900"/>
                        </a:lnSpc>
                      </a:pPr>
                      <a:r>
                        <a:rPr sz="700" b="0" spc="-10">
                          <a:latin typeface="Calibri Light"/>
                          <a:cs typeface="Calibri Light"/>
                        </a:rPr>
                        <a:t>Counselor classroom presentations </a:t>
                      </a:r>
                      <a:r>
                        <a:rPr sz="700" b="0" spc="-5">
                          <a:latin typeface="Calibri Light"/>
                          <a:cs typeface="Calibri Light"/>
                        </a:rPr>
                        <a:t>on drug  prevention</a:t>
                      </a:r>
                      <a:endParaRPr sz="700">
                        <a:latin typeface="Calibri Light"/>
                        <a:cs typeface="Calibri Light"/>
                      </a:endParaRPr>
                    </a:p>
                    <a:p>
                      <a:pPr marL="17780">
                        <a:lnSpc>
                          <a:spcPct val="100000"/>
                        </a:lnSpc>
                        <a:spcBef>
                          <a:spcPts val="105"/>
                        </a:spcBef>
                      </a:pPr>
                      <a:r>
                        <a:rPr sz="700" b="0" spc="-5">
                          <a:latin typeface="Calibri Light"/>
                          <a:cs typeface="Calibri Light"/>
                        </a:rPr>
                        <a:t>Red Ribbon</a:t>
                      </a:r>
                      <a:r>
                        <a:rPr sz="700" b="0" spc="-10">
                          <a:latin typeface="Calibri Light"/>
                          <a:cs typeface="Calibri Light"/>
                        </a:rPr>
                        <a:t> </a:t>
                      </a:r>
                      <a:r>
                        <a:rPr sz="700" b="0" spc="-5">
                          <a:latin typeface="Calibri Light"/>
                          <a:cs typeface="Calibri Light"/>
                        </a:rPr>
                        <a:t>Week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Reduce disciplinary</a:t>
                      </a:r>
                      <a:endParaRPr sz="700">
                        <a:latin typeface="Calibri Light"/>
                        <a:cs typeface="Calibri Light"/>
                      </a:endParaRPr>
                    </a:p>
                    <a:p>
                      <a:pPr marL="17780" marR="386715">
                        <a:lnSpc>
                          <a:spcPct val="112900"/>
                        </a:lnSpc>
                      </a:pPr>
                      <a:r>
                        <a:rPr sz="700" b="0" spc="-10">
                          <a:latin typeface="Calibri Light"/>
                          <a:cs typeface="Calibri Light"/>
                        </a:rPr>
                        <a:t>assignments  </a:t>
                      </a:r>
                      <a:r>
                        <a:rPr sz="700" b="0" spc="-5">
                          <a:latin typeface="Calibri Light"/>
                          <a:cs typeface="Calibri Light"/>
                        </a:rPr>
                        <a:t>Reduce hearing</a:t>
                      </a:r>
                      <a:r>
                        <a:rPr sz="700" b="0" spc="-75">
                          <a:latin typeface="Calibri Light"/>
                          <a:cs typeface="Calibri Light"/>
                        </a:rPr>
                        <a:t> </a:t>
                      </a:r>
                      <a:r>
                        <a:rPr sz="700" b="0" spc="-5">
                          <a:latin typeface="Calibri Light"/>
                          <a:cs typeface="Calibri Light"/>
                        </a:rPr>
                        <a:t>for  placement</a:t>
                      </a:r>
                      <a:endParaRPr sz="700">
                        <a:latin typeface="Calibri Light"/>
                        <a:cs typeface="Calibri Light"/>
                      </a:endParaRPr>
                    </a:p>
                    <a:p>
                      <a:pPr marL="17780">
                        <a:lnSpc>
                          <a:spcPct val="100000"/>
                        </a:lnSpc>
                        <a:spcBef>
                          <a:spcPts val="110"/>
                        </a:spcBef>
                      </a:pPr>
                      <a:r>
                        <a:rPr sz="700" b="0" spc="-5">
                          <a:latin typeface="Calibri Light"/>
                          <a:cs typeface="Calibri Light"/>
                        </a:rPr>
                        <a:t>Drug Prevention</a:t>
                      </a:r>
                      <a:r>
                        <a:rPr sz="700" b="0" spc="-20">
                          <a:latin typeface="Calibri Light"/>
                          <a:cs typeface="Calibri Light"/>
                        </a:rPr>
                        <a:t> </a:t>
                      </a:r>
                      <a:r>
                        <a:rPr sz="700" b="0" spc="-5">
                          <a:latin typeface="Calibri Light"/>
                          <a:cs typeface="Calibri Light"/>
                        </a:rPr>
                        <a:t>Material</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District Six</a:t>
                      </a:r>
                      <a:r>
                        <a:rPr sz="700" b="0" spc="-25">
                          <a:latin typeface="Calibri Light"/>
                          <a:cs typeface="Calibri Light"/>
                        </a:rPr>
                        <a:t> </a:t>
                      </a:r>
                      <a:r>
                        <a:rPr sz="700" b="0" spc="-5">
                          <a:latin typeface="Calibri Light"/>
                          <a:cs typeface="Calibri Light"/>
                        </a:rPr>
                        <a:t>Week</a:t>
                      </a:r>
                      <a:endParaRPr sz="700">
                        <a:latin typeface="Calibri Light"/>
                        <a:cs typeface="Calibri Light"/>
                      </a:endParaRPr>
                    </a:p>
                    <a:p>
                      <a:pPr marL="17780">
                        <a:lnSpc>
                          <a:spcPct val="100000"/>
                        </a:lnSpc>
                        <a:spcBef>
                          <a:spcPts val="110"/>
                        </a:spcBef>
                      </a:pPr>
                      <a:r>
                        <a:rPr sz="700" b="0" spc="-5">
                          <a:latin typeface="Calibri Light"/>
                          <a:cs typeface="Calibri Light"/>
                        </a:rPr>
                        <a:t>Reports</a:t>
                      </a:r>
                      <a:endParaRPr sz="700">
                        <a:latin typeface="Calibri Light"/>
                        <a:cs typeface="Calibri Light"/>
                      </a:endParaRPr>
                    </a:p>
                    <a:p>
                      <a:pPr marL="17780" marR="22225" algn="just">
                        <a:lnSpc>
                          <a:spcPct val="112900"/>
                        </a:lnSpc>
                      </a:pPr>
                      <a:r>
                        <a:rPr sz="700" b="0" spc="-5">
                          <a:latin typeface="Calibri Light"/>
                          <a:cs typeface="Calibri Light"/>
                        </a:rPr>
                        <a:t>Documented Referrals  Behavior</a:t>
                      </a:r>
                      <a:r>
                        <a:rPr sz="700" b="0" spc="-70">
                          <a:latin typeface="Calibri Light"/>
                          <a:cs typeface="Calibri Light"/>
                        </a:rPr>
                        <a:t> </a:t>
                      </a:r>
                      <a:r>
                        <a:rPr sz="700" b="0" spc="-5">
                          <a:latin typeface="Calibri Light"/>
                          <a:cs typeface="Calibri Light"/>
                        </a:rPr>
                        <a:t>Management  plan in</a:t>
                      </a:r>
                      <a:r>
                        <a:rPr sz="700" b="0" spc="-15">
                          <a:latin typeface="Calibri Light"/>
                          <a:cs typeface="Calibri Light"/>
                        </a:rPr>
                        <a:t> </a:t>
                      </a:r>
                      <a:r>
                        <a:rPr sz="700" b="0" spc="-5">
                          <a:latin typeface="Calibri Light"/>
                          <a:cs typeface="Calibri Light"/>
                        </a:rPr>
                        <a:t>place</a:t>
                      </a:r>
                      <a:endParaRPr sz="700">
                        <a:latin typeface="Calibri Light"/>
                        <a:cs typeface="Calibri Light"/>
                      </a:endParaRPr>
                    </a:p>
                    <a:p>
                      <a:pPr marL="17780" marR="295910" algn="just">
                        <a:lnSpc>
                          <a:spcPct val="112900"/>
                        </a:lnSpc>
                      </a:pPr>
                      <a:r>
                        <a:rPr sz="700" b="0" spc="-5">
                          <a:latin typeface="Calibri Light"/>
                          <a:cs typeface="Calibri Light"/>
                        </a:rPr>
                        <a:t>Sign In Sheets  </a:t>
                      </a:r>
                      <a:r>
                        <a:rPr sz="700" b="0" spc="-10">
                          <a:latin typeface="Calibri Light"/>
                          <a:cs typeface="Calibri Light"/>
                        </a:rPr>
                        <a:t>Student</a:t>
                      </a:r>
                      <a:r>
                        <a:rPr sz="700" b="0" spc="-50">
                          <a:latin typeface="Calibri Light"/>
                          <a:cs typeface="Calibri Light"/>
                        </a:rPr>
                        <a:t> </a:t>
                      </a:r>
                      <a:r>
                        <a:rPr sz="700" b="0" spc="-5">
                          <a:latin typeface="Calibri Light"/>
                          <a:cs typeface="Calibri Light"/>
                        </a:rPr>
                        <a:t>Survey</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506">
                <a:tc>
                  <a:txBody>
                    <a:bodyPr/>
                    <a:lstStyle/>
                    <a:p>
                      <a:pPr marR="469900" algn="r">
                        <a:lnSpc>
                          <a:spcPct val="100000"/>
                        </a:lnSpc>
                        <a:spcBef>
                          <a:spcPts val="284"/>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6194"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389">
                <a:tc gridSpan="8">
                  <a:txBody>
                    <a:bodyPr/>
                    <a:lstStyle/>
                    <a:p>
                      <a:pPr marL="17780">
                        <a:lnSpc>
                          <a:spcPct val="100000"/>
                        </a:lnSpc>
                        <a:spcBef>
                          <a:spcPts val="5"/>
                        </a:spcBef>
                      </a:pPr>
                      <a:r>
                        <a:rPr sz="700" b="0" spc="-5">
                          <a:latin typeface="Calibri Light"/>
                          <a:cs typeface="Calibri Light"/>
                        </a:rPr>
                        <a:t>Invite community speakers </a:t>
                      </a:r>
                      <a:r>
                        <a:rPr sz="700" b="0" spc="-10">
                          <a:latin typeface="Calibri Light"/>
                          <a:cs typeface="Calibri Light"/>
                        </a:rPr>
                        <a:t>and </a:t>
                      </a:r>
                      <a:r>
                        <a:rPr sz="700" b="0" spc="-5">
                          <a:latin typeface="Calibri Light"/>
                          <a:cs typeface="Calibri Light"/>
                        </a:rPr>
                        <a:t>provide information on drug</a:t>
                      </a:r>
                      <a:r>
                        <a:rPr sz="700" b="0" spc="5">
                          <a:latin typeface="Calibri Light"/>
                          <a:cs typeface="Calibri Light"/>
                        </a:rPr>
                        <a:t> </a:t>
                      </a:r>
                      <a:r>
                        <a:rPr sz="700" b="0" spc="-5">
                          <a:latin typeface="Calibri Light"/>
                          <a:cs typeface="Calibri Light"/>
                        </a:rPr>
                        <a:t>awareness.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396">
                <a:tc gridSpan="8">
                  <a:txBody>
                    <a:bodyPr/>
                    <a:lstStyle/>
                    <a:p>
                      <a:pPr marL="17780">
                        <a:lnSpc>
                          <a:spcPct val="100000"/>
                        </a:lnSpc>
                        <a:spcBef>
                          <a:spcPts val="5"/>
                        </a:spcBef>
                      </a:pPr>
                      <a:r>
                        <a:rPr sz="700" b="0" spc="-5">
                          <a:latin typeface="Calibri Light"/>
                          <a:cs typeface="Calibri Light"/>
                        </a:rPr>
                        <a:t>Follow policies outlined by </a:t>
                      </a:r>
                      <a:r>
                        <a:rPr sz="700" b="0" spc="-10">
                          <a:latin typeface="Calibri Light"/>
                          <a:cs typeface="Calibri Light"/>
                        </a:rPr>
                        <a:t>the </a:t>
                      </a:r>
                      <a:r>
                        <a:rPr sz="700" b="0" spc="-5" err="1">
                          <a:latin typeface="Calibri Light"/>
                          <a:cs typeface="Calibri Light"/>
                        </a:rPr>
                        <a:t>distrc</a:t>
                      </a:r>
                      <a:r>
                        <a:rPr lang="en-US" sz="700" b="0" spc="-5" err="1">
                          <a:latin typeface="Calibri Light"/>
                          <a:cs typeface="Calibri Light"/>
                        </a:rPr>
                        <a:t>t</a:t>
                      </a:r>
                      <a:r>
                        <a:rPr sz="700" b="0" spc="-5">
                          <a:latin typeface="Calibri Light"/>
                          <a:cs typeface="Calibri Light"/>
                        </a:rPr>
                        <a:t> </a:t>
                      </a:r>
                      <a:r>
                        <a:rPr sz="700" b="0" spc="-10">
                          <a:latin typeface="Calibri Light"/>
                          <a:cs typeface="Calibri Light"/>
                        </a:rPr>
                        <a:t>and </a:t>
                      </a:r>
                      <a:r>
                        <a:rPr sz="700" b="0" spc="-5">
                          <a:latin typeface="Calibri Light"/>
                          <a:cs typeface="Calibri Light"/>
                        </a:rPr>
                        <a:t>in </a:t>
                      </a:r>
                      <a:r>
                        <a:rPr sz="700" b="0" spc="-10">
                          <a:latin typeface="Calibri Light"/>
                          <a:cs typeface="Calibri Light"/>
                        </a:rPr>
                        <a:t>the student </a:t>
                      </a:r>
                      <a:r>
                        <a:rPr sz="700" b="0" spc="-5">
                          <a:latin typeface="Calibri Light"/>
                          <a:cs typeface="Calibri Light"/>
                        </a:rPr>
                        <a:t>code of conduct</a:t>
                      </a:r>
                      <a:r>
                        <a:rPr sz="700" b="0" spc="30">
                          <a:latin typeface="Calibri Light"/>
                          <a:cs typeface="Calibri Light"/>
                        </a:rPr>
                        <a:t> </a:t>
                      </a:r>
                      <a:r>
                        <a:rPr sz="700" b="0" spc="-5">
                          <a:latin typeface="Calibri Light"/>
                          <a:cs typeface="Calibri Light"/>
                        </a:rPr>
                        <a:t>manual.</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402">
                <a:tc gridSpan="8">
                  <a:txBody>
                    <a:bodyPr/>
                    <a:lstStyle/>
                    <a:p>
                      <a:pPr marL="17780">
                        <a:lnSpc>
                          <a:spcPct val="100000"/>
                        </a:lnSpc>
                        <a:spcBef>
                          <a:spcPts val="5"/>
                        </a:spcBef>
                      </a:pPr>
                      <a:r>
                        <a:rPr sz="700" b="0" spc="-5">
                          <a:latin typeface="Calibri Light"/>
                          <a:cs typeface="Calibri Light"/>
                        </a:rPr>
                        <a:t>Hold team conferences with </a:t>
                      </a:r>
                      <a:r>
                        <a:rPr sz="700" b="0" spc="-10">
                          <a:latin typeface="Calibri Light"/>
                          <a:cs typeface="Calibri Light"/>
                        </a:rPr>
                        <a:t>students and parents, </a:t>
                      </a:r>
                      <a:r>
                        <a:rPr sz="700" b="0" spc="-5">
                          <a:latin typeface="Calibri Light"/>
                          <a:cs typeface="Calibri Light"/>
                        </a:rPr>
                        <a:t>as needed.</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6"/>
                  </a:ext>
                </a:extLst>
              </a:tr>
              <a:tr h="1191761">
                <a:tc>
                  <a:txBody>
                    <a:bodyPr/>
                    <a:lstStyle/>
                    <a:p>
                      <a:pPr marL="17780">
                        <a:lnSpc>
                          <a:spcPct val="100000"/>
                        </a:lnSpc>
                        <a:spcBef>
                          <a:spcPts val="5"/>
                        </a:spcBef>
                      </a:pPr>
                      <a:r>
                        <a:rPr lang="en-US" sz="700" b="0" spc="-10">
                          <a:latin typeface="Calibri Light"/>
                          <a:cs typeface="Calibri Light"/>
                        </a:rPr>
                        <a:t>Ensure that </a:t>
                      </a:r>
                      <a:r>
                        <a:rPr lang="en-US" sz="700" b="0" spc="-5">
                          <a:latin typeface="Calibri Light"/>
                          <a:cs typeface="Calibri Light"/>
                        </a:rPr>
                        <a:t>all </a:t>
                      </a:r>
                      <a:r>
                        <a:rPr lang="en-US" sz="700" b="0" spc="-10">
                          <a:latin typeface="Calibri Light"/>
                          <a:cs typeface="Calibri Light"/>
                        </a:rPr>
                        <a:t>COVID </a:t>
                      </a:r>
                      <a:r>
                        <a:rPr lang="en-US" sz="700" b="0" spc="-5">
                          <a:latin typeface="Calibri Light"/>
                          <a:cs typeface="Calibri Light"/>
                        </a:rPr>
                        <a:t>19 protocols</a:t>
                      </a:r>
                      <a:r>
                        <a:rPr lang="en-US" sz="700" b="0">
                          <a:latin typeface="Calibri Light"/>
                          <a:cs typeface="Calibri Light"/>
                        </a:rPr>
                        <a:t> </a:t>
                      </a:r>
                      <a:r>
                        <a:rPr lang="en-US" sz="700" b="0" spc="-10">
                          <a:latin typeface="Calibri Light"/>
                          <a:cs typeface="Calibri Light"/>
                        </a:rPr>
                        <a:t>and</a:t>
                      </a:r>
                      <a:endParaRPr lang="en-US" sz="700">
                        <a:latin typeface="Calibri Light"/>
                        <a:cs typeface="Calibri Light"/>
                      </a:endParaRPr>
                    </a:p>
                    <a:p>
                      <a:pPr marL="17780" marR="63500">
                        <a:lnSpc>
                          <a:spcPct val="112900"/>
                        </a:lnSpc>
                      </a:pPr>
                      <a:r>
                        <a:rPr lang="en-US" sz="700" b="0" spc="-5">
                          <a:latin typeface="Calibri Light"/>
                          <a:cs typeface="Calibri Light"/>
                        </a:rPr>
                        <a:t>systems are </a:t>
                      </a:r>
                      <a:r>
                        <a:rPr lang="en-US" sz="700" b="0" spc="-10">
                          <a:latin typeface="Calibri Light"/>
                          <a:cs typeface="Calibri Light"/>
                        </a:rPr>
                        <a:t>established and </a:t>
                      </a:r>
                      <a:r>
                        <a:rPr lang="en-US" sz="700" b="0" spc="-5">
                          <a:latin typeface="Calibri Light"/>
                          <a:cs typeface="Calibri Light"/>
                        </a:rPr>
                        <a:t>followed  to provide a </a:t>
                      </a:r>
                      <a:r>
                        <a:rPr lang="en-US" sz="700" b="0" spc="-10">
                          <a:latin typeface="Calibri Light"/>
                          <a:cs typeface="Calibri Light"/>
                        </a:rPr>
                        <a:t>safe and </a:t>
                      </a:r>
                      <a:r>
                        <a:rPr lang="en-US" sz="700" b="0" spc="-5">
                          <a:latin typeface="Calibri Light"/>
                          <a:cs typeface="Calibri Light"/>
                        </a:rPr>
                        <a:t>healthy  environment for all stakeholders for  </a:t>
                      </a:r>
                      <a:r>
                        <a:rPr lang="en-US" sz="700" b="0" spc="-10">
                          <a:latin typeface="Calibri Light"/>
                          <a:cs typeface="Calibri Light"/>
                        </a:rPr>
                        <a:t>the </a:t>
                      </a:r>
                      <a:r>
                        <a:rPr lang="en-US" sz="700" b="0" spc="-5">
                          <a:latin typeface="Calibri Light"/>
                          <a:cs typeface="Calibri Light"/>
                        </a:rPr>
                        <a:t>entire </a:t>
                      </a:r>
                      <a:r>
                        <a:rPr lang="en-US" sz="700" b="0" spc="-10">
                          <a:latin typeface="Calibri Light"/>
                          <a:cs typeface="Calibri Light"/>
                        </a:rPr>
                        <a:t>2025-2026 school</a:t>
                      </a:r>
                      <a:r>
                        <a:rPr lang="en-US" sz="700" b="0" spc="15">
                          <a:latin typeface="Calibri Light"/>
                          <a:cs typeface="Calibri Light"/>
                        </a:rPr>
                        <a:t> </a:t>
                      </a:r>
                      <a:r>
                        <a:rPr lang="en-US" sz="700" b="0" spc="-5">
                          <a:latin typeface="Calibri Light"/>
                          <a:cs typeface="Calibri Light"/>
                        </a:rPr>
                        <a:t>year.</a:t>
                      </a:r>
                      <a:endParaRPr lang="en-US"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a:lnSpc>
                          <a:spcPct val="100000"/>
                        </a:lnSpc>
                        <a:spcBef>
                          <a:spcPts val="110"/>
                        </a:spcBef>
                      </a:pPr>
                      <a:r>
                        <a:rPr sz="700" b="0" spc="-10">
                          <a:latin typeface="Calibri Light"/>
                          <a:cs typeface="Calibri Light"/>
                        </a:rPr>
                        <a:t>Nurse</a:t>
                      </a:r>
                      <a:endParaRPr sz="700">
                        <a:latin typeface="Calibri Light"/>
                        <a:cs typeface="Calibri Light"/>
                      </a:endParaRPr>
                    </a:p>
                    <a:p>
                      <a:pPr marL="17780" marR="135255">
                        <a:lnSpc>
                          <a:spcPct val="112900"/>
                        </a:lnSpc>
                      </a:pPr>
                      <a:r>
                        <a:rPr sz="700" b="0" spc="-5">
                          <a:latin typeface="Calibri Light"/>
                          <a:cs typeface="Calibri Light"/>
                        </a:rPr>
                        <a:t>District Ris</a:t>
                      </a:r>
                      <a:r>
                        <a:rPr lang="en-US" sz="700" b="0" spc="-5">
                          <a:latin typeface="Calibri Light"/>
                          <a:cs typeface="Calibri Light"/>
                        </a:rPr>
                        <a:t>k</a:t>
                      </a:r>
                      <a:r>
                        <a:rPr sz="700" b="0" spc="-5">
                          <a:latin typeface="Calibri Light"/>
                          <a:cs typeface="Calibri Light"/>
                        </a:rPr>
                        <a:t> Management  District Dierector for Health  Services</a:t>
                      </a:r>
                      <a:endParaRPr sz="700">
                        <a:latin typeface="Calibri Light"/>
                        <a:cs typeface="Calibri Light"/>
                      </a:endParaRPr>
                    </a:p>
                    <a:p>
                      <a:pPr marL="17780" marR="443230">
                        <a:lnSpc>
                          <a:spcPct val="112900"/>
                        </a:lnSpc>
                      </a:pPr>
                      <a:r>
                        <a:rPr sz="700" b="0" spc="-10">
                          <a:latin typeface="Calibri Light"/>
                          <a:cs typeface="Calibri Light"/>
                        </a:rPr>
                        <a:t>Assistant </a:t>
                      </a:r>
                      <a:r>
                        <a:rPr sz="700" b="0" spc="-5">
                          <a:latin typeface="Calibri Light"/>
                          <a:cs typeface="Calibri Light"/>
                        </a:rPr>
                        <a:t>Principal  Security </a:t>
                      </a:r>
                      <a:r>
                        <a:rPr sz="700" b="0" spc="-10">
                          <a:latin typeface="Calibri Light"/>
                          <a:cs typeface="Calibri Light"/>
                        </a:rPr>
                        <a:t>Guards  Custodial Staff  </a:t>
                      </a:r>
                      <a:r>
                        <a:rPr sz="700" b="0" spc="-5">
                          <a:latin typeface="Calibri Light"/>
                          <a:cs typeface="Calibri Light"/>
                        </a:rPr>
                        <a:t>Cafeteria</a:t>
                      </a:r>
                      <a:r>
                        <a:rPr sz="700" b="0" spc="-50">
                          <a:latin typeface="Calibri Light"/>
                          <a:cs typeface="Calibri Light"/>
                        </a:rPr>
                        <a:t> </a:t>
                      </a:r>
                      <a:r>
                        <a:rPr sz="700" b="0" spc="-10">
                          <a:latin typeface="Calibri Light"/>
                          <a:cs typeface="Calibri Light"/>
                        </a:rPr>
                        <a:t>Personnel</a:t>
                      </a:r>
                      <a:endParaRPr sz="700">
                        <a:latin typeface="Calibri Light"/>
                        <a:cs typeface="Calibri Light"/>
                      </a:endParaRPr>
                    </a:p>
                    <a:p>
                      <a:pPr marL="17780">
                        <a:lnSpc>
                          <a:spcPts val="745"/>
                        </a:lnSpc>
                        <a:spcBef>
                          <a:spcPts val="105"/>
                        </a:spcBef>
                      </a:pPr>
                      <a:r>
                        <a:rPr sz="700" b="0" spc="-10">
                          <a:latin typeface="Calibri Light"/>
                          <a:cs typeface="Calibri Light"/>
                        </a:rPr>
                        <a:t>Transportation </a:t>
                      </a:r>
                      <a:r>
                        <a:rPr sz="700" b="0" spc="-5">
                          <a:latin typeface="Calibri Light"/>
                          <a:cs typeface="Calibri Light"/>
                        </a:rPr>
                        <a:t>Department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Center for </a:t>
                      </a:r>
                      <a:r>
                        <a:rPr sz="700" b="0" spc="-10">
                          <a:latin typeface="Calibri Light"/>
                          <a:cs typeface="Calibri Light"/>
                        </a:rPr>
                        <a:t>Disease and Control</a:t>
                      </a:r>
                      <a:endParaRPr sz="700">
                        <a:latin typeface="Calibri Light"/>
                        <a:cs typeface="Calibri Light"/>
                      </a:endParaRPr>
                    </a:p>
                    <a:p>
                      <a:pPr marL="17780" marR="8890">
                        <a:lnSpc>
                          <a:spcPct val="112900"/>
                        </a:lnSpc>
                      </a:pPr>
                      <a:r>
                        <a:rPr sz="700" b="0" spc="-5">
                          <a:latin typeface="Calibri Light"/>
                          <a:cs typeface="Calibri Light"/>
                        </a:rPr>
                        <a:t>Guidelines </a:t>
                      </a:r>
                      <a:r>
                        <a:rPr sz="700" b="0" spc="-10">
                          <a:latin typeface="Calibri Light"/>
                          <a:cs typeface="Calibri Light"/>
                        </a:rPr>
                        <a:t>and Website  </a:t>
                      </a:r>
                      <a:r>
                        <a:rPr sz="700" b="0" spc="-5">
                          <a:latin typeface="Calibri Light"/>
                          <a:cs typeface="Calibri Light"/>
                        </a:rPr>
                        <a:t>District </a:t>
                      </a:r>
                      <a:r>
                        <a:rPr sz="700" b="0" spc="-10">
                          <a:latin typeface="Calibri Light"/>
                          <a:cs typeface="Calibri Light"/>
                        </a:rPr>
                        <a:t>COVID </a:t>
                      </a:r>
                      <a:r>
                        <a:rPr sz="700" b="0" spc="-5">
                          <a:latin typeface="Calibri Light"/>
                          <a:cs typeface="Calibri Light"/>
                        </a:rPr>
                        <a:t>19 Resources  </a:t>
                      </a:r>
                      <a:r>
                        <a:rPr sz="700" b="0" spc="-10">
                          <a:latin typeface="Calibri Light"/>
                          <a:cs typeface="Calibri Light"/>
                        </a:rPr>
                        <a:t>Personal </a:t>
                      </a:r>
                      <a:r>
                        <a:rPr sz="700" b="0" spc="-5">
                          <a:latin typeface="Calibri Light"/>
                          <a:cs typeface="Calibri Light"/>
                        </a:rPr>
                        <a:t>Protective Equipment  </a:t>
                      </a:r>
                      <a:r>
                        <a:rPr sz="700" b="0" spc="-10">
                          <a:latin typeface="Calibri Light"/>
                          <a:cs typeface="Calibri Light"/>
                        </a:rPr>
                        <a:t>Technology</a:t>
                      </a:r>
                      <a:endParaRPr sz="700">
                        <a:latin typeface="Calibri Light"/>
                        <a:cs typeface="Calibri Light"/>
                      </a:endParaRPr>
                    </a:p>
                    <a:p>
                      <a:pPr marL="17780" marR="798195">
                        <a:lnSpc>
                          <a:spcPct val="112900"/>
                        </a:lnSpc>
                      </a:pPr>
                      <a:r>
                        <a:rPr sz="700" b="0" spc="-10">
                          <a:latin typeface="Calibri Light"/>
                          <a:cs typeface="Calibri Light"/>
                        </a:rPr>
                        <a:t>Visuals  </a:t>
                      </a:r>
                      <a:r>
                        <a:rPr sz="700" b="0" spc="-5">
                          <a:latin typeface="Calibri Light"/>
                          <a:cs typeface="Calibri Light"/>
                        </a:rPr>
                        <a:t>Ca</a:t>
                      </a:r>
                      <a:r>
                        <a:rPr sz="700" b="0">
                          <a:latin typeface="Calibri Light"/>
                          <a:cs typeface="Calibri Light"/>
                        </a:rPr>
                        <a:t>mer</a:t>
                      </a:r>
                      <a:r>
                        <a:rPr sz="700" b="0" spc="-5">
                          <a:latin typeface="Calibri Light"/>
                          <a:cs typeface="Calibri Light"/>
                        </a:rPr>
                        <a:t>as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Visuals </a:t>
                      </a:r>
                      <a:r>
                        <a:rPr sz="700" b="0" spc="-5">
                          <a:latin typeface="Calibri Light"/>
                          <a:cs typeface="Calibri Light"/>
                        </a:rPr>
                        <a:t>on campus indicating </a:t>
                      </a:r>
                      <a:r>
                        <a:rPr sz="700" b="0" spc="-10">
                          <a:latin typeface="Calibri Light"/>
                          <a:cs typeface="Calibri Light"/>
                        </a:rPr>
                        <a:t>safety</a:t>
                      </a:r>
                      <a:r>
                        <a:rPr sz="700" b="0" spc="-5">
                          <a:latin typeface="Calibri Light"/>
                          <a:cs typeface="Calibri Light"/>
                        </a:rPr>
                        <a:t> </a:t>
                      </a:r>
                      <a:r>
                        <a:rPr sz="700" b="0" spc="-10">
                          <a:latin typeface="Calibri Light"/>
                          <a:cs typeface="Calibri Light"/>
                        </a:rPr>
                        <a:t>standards</a:t>
                      </a:r>
                      <a:endParaRPr sz="700">
                        <a:latin typeface="Calibri Light"/>
                        <a:cs typeface="Calibri Light"/>
                      </a:endParaRPr>
                    </a:p>
                    <a:p>
                      <a:pPr marL="17780" marR="868044">
                        <a:lnSpc>
                          <a:spcPct val="112900"/>
                        </a:lnSpc>
                      </a:pPr>
                      <a:r>
                        <a:rPr sz="700" b="0" spc="-10">
                          <a:latin typeface="Calibri Light"/>
                          <a:cs typeface="Calibri Light"/>
                        </a:rPr>
                        <a:t>and </a:t>
                      </a:r>
                      <a:r>
                        <a:rPr sz="700" b="0" spc="-5">
                          <a:latin typeface="Calibri Light"/>
                          <a:cs typeface="Calibri Light"/>
                        </a:rPr>
                        <a:t>practices  </a:t>
                      </a:r>
                      <a:r>
                        <a:rPr sz="700" b="0" spc="-10">
                          <a:latin typeface="Calibri Light"/>
                          <a:cs typeface="Calibri Light"/>
                        </a:rPr>
                        <a:t>Classroom </a:t>
                      </a:r>
                      <a:r>
                        <a:rPr sz="700" b="0" spc="-5">
                          <a:latin typeface="Calibri Light"/>
                          <a:cs typeface="Calibri Light"/>
                        </a:rPr>
                        <a:t>Structures  Agendas</a:t>
                      </a:r>
                      <a:endParaRPr sz="700">
                        <a:latin typeface="Calibri Light"/>
                        <a:cs typeface="Calibri Light"/>
                      </a:endParaRPr>
                    </a:p>
                    <a:p>
                      <a:pPr marL="17780" marR="1091565">
                        <a:lnSpc>
                          <a:spcPct val="112900"/>
                        </a:lnSpc>
                      </a:pPr>
                      <a:r>
                        <a:rPr sz="700" b="0" spc="-5">
                          <a:latin typeface="Calibri Light"/>
                          <a:cs typeface="Calibri Light"/>
                        </a:rPr>
                        <a:t>Sign In Sheets  PowerPoint  </a:t>
                      </a:r>
                      <a:r>
                        <a:rPr sz="700" b="0" spc="-10">
                          <a:latin typeface="Calibri Light"/>
                          <a:cs typeface="Calibri Light"/>
                        </a:rPr>
                        <a:t>TEA</a:t>
                      </a:r>
                      <a:r>
                        <a:rPr sz="700" b="0" spc="-60">
                          <a:latin typeface="Calibri Light"/>
                          <a:cs typeface="Calibri Light"/>
                        </a:rPr>
                        <a:t> </a:t>
                      </a:r>
                      <a:r>
                        <a:rPr sz="700" b="0" spc="-5">
                          <a:latin typeface="Calibri Light"/>
                          <a:cs typeface="Calibri Light"/>
                        </a:rPr>
                        <a:t>Guidelines</a:t>
                      </a:r>
                      <a:endParaRPr sz="700">
                        <a:latin typeface="Calibri Light"/>
                        <a:cs typeface="Calibri Light"/>
                      </a:endParaRPr>
                    </a:p>
                    <a:p>
                      <a:pPr marL="17780">
                        <a:lnSpc>
                          <a:spcPct val="100000"/>
                        </a:lnSpc>
                        <a:spcBef>
                          <a:spcPts val="110"/>
                        </a:spcBef>
                      </a:pPr>
                      <a:r>
                        <a:rPr sz="700" b="0" spc="-10">
                          <a:latin typeface="Calibri Light"/>
                          <a:cs typeface="Calibri Light"/>
                        </a:rPr>
                        <a:t>COVID </a:t>
                      </a:r>
                      <a:r>
                        <a:rPr sz="700" b="0" spc="-5">
                          <a:latin typeface="Calibri Light"/>
                          <a:cs typeface="Calibri Light"/>
                        </a:rPr>
                        <a:t>19 Team</a:t>
                      </a:r>
                      <a:r>
                        <a:rPr sz="700" b="0" spc="-10">
                          <a:latin typeface="Calibri Light"/>
                          <a:cs typeface="Calibri Light"/>
                        </a:rPr>
                        <a:t> (Campus)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Recommending </a:t>
                      </a:r>
                      <a:r>
                        <a:rPr sz="700" b="0" spc="-5">
                          <a:latin typeface="Calibri Light"/>
                          <a:cs typeface="Calibri Light"/>
                        </a:rPr>
                        <a:t>face coverings</a:t>
                      </a:r>
                      <a:endParaRPr sz="700">
                        <a:latin typeface="Calibri Light"/>
                        <a:cs typeface="Calibri Light"/>
                      </a:endParaRPr>
                    </a:p>
                    <a:p>
                      <a:pPr marL="17780" marR="69850">
                        <a:lnSpc>
                          <a:spcPct val="112900"/>
                        </a:lnSpc>
                      </a:pPr>
                      <a:r>
                        <a:rPr sz="700" b="0" spc="-10">
                          <a:latin typeface="Calibri Light"/>
                          <a:cs typeface="Calibri Light"/>
                        </a:rPr>
                        <a:t>and </a:t>
                      </a:r>
                      <a:r>
                        <a:rPr sz="700" b="0" spc="-5">
                          <a:latin typeface="Calibri Light"/>
                          <a:cs typeface="Calibri Light"/>
                        </a:rPr>
                        <a:t>social </a:t>
                      </a:r>
                      <a:r>
                        <a:rPr sz="700" b="0" spc="-10">
                          <a:latin typeface="Calibri Light"/>
                          <a:cs typeface="Calibri Light"/>
                        </a:rPr>
                        <a:t>distancing  </a:t>
                      </a:r>
                      <a:r>
                        <a:rPr sz="700" b="0" spc="-5">
                          <a:latin typeface="Calibri Light"/>
                          <a:cs typeface="Calibri Light"/>
                        </a:rPr>
                        <a:t>Accessability to </a:t>
                      </a:r>
                      <a:r>
                        <a:rPr sz="700" b="0" spc="-10">
                          <a:latin typeface="Calibri Light"/>
                          <a:cs typeface="Calibri Light"/>
                        </a:rPr>
                        <a:t>hand  </a:t>
                      </a:r>
                      <a:r>
                        <a:rPr sz="700" b="0" spc="-5">
                          <a:latin typeface="Calibri Light"/>
                          <a:cs typeface="Calibri Light"/>
                        </a:rPr>
                        <a:t>sanitizer </a:t>
                      </a:r>
                      <a:r>
                        <a:rPr sz="700" b="0" spc="-10">
                          <a:latin typeface="Calibri Light"/>
                          <a:cs typeface="Calibri Light"/>
                        </a:rPr>
                        <a:t>and </a:t>
                      </a:r>
                      <a:r>
                        <a:rPr sz="700" b="0" spc="-5">
                          <a:latin typeface="Calibri Light"/>
                          <a:cs typeface="Calibri Light"/>
                        </a:rPr>
                        <a:t>other </a:t>
                      </a:r>
                      <a:r>
                        <a:rPr sz="700" b="0" spc="-10">
                          <a:latin typeface="Calibri Light"/>
                          <a:cs typeface="Calibri Light"/>
                        </a:rPr>
                        <a:t>personal  </a:t>
                      </a:r>
                      <a:r>
                        <a:rPr sz="700" b="0" spc="-5">
                          <a:latin typeface="Calibri Light"/>
                          <a:cs typeface="Calibri Light"/>
                        </a:rPr>
                        <a:t>protective</a:t>
                      </a:r>
                      <a:r>
                        <a:rPr sz="700" b="0" spc="-10">
                          <a:latin typeface="Calibri Light"/>
                          <a:cs typeface="Calibri Light"/>
                        </a:rPr>
                        <a:t> </a:t>
                      </a:r>
                      <a:r>
                        <a:rPr sz="700" b="0" spc="-5">
                          <a:latin typeface="Calibri Light"/>
                          <a:cs typeface="Calibri Light"/>
                        </a:rPr>
                        <a:t>equipment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Distirct</a:t>
                      </a:r>
                      <a:r>
                        <a:rPr sz="700" b="0" spc="-10">
                          <a:latin typeface="Calibri Light"/>
                          <a:cs typeface="Calibri Light"/>
                        </a:rPr>
                        <a:t> </a:t>
                      </a:r>
                      <a:r>
                        <a:rPr sz="700" b="0" spc="-5">
                          <a:latin typeface="Calibri Light"/>
                          <a:cs typeface="Calibri Light"/>
                        </a:rPr>
                        <a:t>Audits</a:t>
                      </a:r>
                      <a:endParaRPr sz="700">
                        <a:latin typeface="Calibri Light"/>
                        <a:cs typeface="Calibri Light"/>
                      </a:endParaRPr>
                    </a:p>
                    <a:p>
                      <a:pPr marL="17780">
                        <a:lnSpc>
                          <a:spcPct val="100000"/>
                        </a:lnSpc>
                        <a:spcBef>
                          <a:spcPts val="110"/>
                        </a:spcBef>
                      </a:pPr>
                      <a:r>
                        <a:rPr sz="700" b="0" spc="-10">
                          <a:latin typeface="Calibri Light"/>
                          <a:cs typeface="Calibri Light"/>
                        </a:rPr>
                        <a:t>COVID </a:t>
                      </a:r>
                      <a:r>
                        <a:rPr sz="700" b="0" spc="-5">
                          <a:latin typeface="Calibri Light"/>
                          <a:cs typeface="Calibri Light"/>
                        </a:rPr>
                        <a:t>19 Team</a:t>
                      </a:r>
                      <a:r>
                        <a:rPr sz="700" b="0" spc="-45">
                          <a:latin typeface="Calibri Light"/>
                          <a:cs typeface="Calibri Light"/>
                        </a:rPr>
                        <a:t> </a:t>
                      </a:r>
                      <a:r>
                        <a:rPr sz="700" b="0" spc="-5">
                          <a:latin typeface="Calibri Light"/>
                          <a:cs typeface="Calibri Light"/>
                        </a:rPr>
                        <a:t>Audits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Reform</a:t>
                      </a:r>
                      <a:r>
                        <a:rPr sz="700" b="0" spc="-10">
                          <a:latin typeface="Calibri Light"/>
                          <a:cs typeface="Calibri Light"/>
                        </a:rPr>
                        <a:t> </a:t>
                      </a:r>
                      <a:r>
                        <a:rPr sz="700" b="0" spc="-5">
                          <a:latin typeface="Calibri Light"/>
                          <a:cs typeface="Calibri Light"/>
                        </a:rPr>
                        <a:t>Strategies</a:t>
                      </a:r>
                      <a:endParaRPr sz="700">
                        <a:latin typeface="Calibri Light"/>
                        <a:cs typeface="Calibri Light"/>
                      </a:endParaRPr>
                    </a:p>
                    <a:p>
                      <a:pPr marL="17780">
                        <a:lnSpc>
                          <a:spcPct val="100000"/>
                        </a:lnSpc>
                        <a:spcBef>
                          <a:spcPts val="110"/>
                        </a:spcBef>
                      </a:pPr>
                      <a:r>
                        <a:rPr sz="700" b="0" spc="-10">
                          <a:latin typeface="Calibri Light"/>
                          <a:cs typeface="Calibri Light"/>
                        </a:rPr>
                        <a:t>2A</a:t>
                      </a:r>
                      <a:endParaRPr sz="700">
                        <a:latin typeface="Calibri Light"/>
                        <a:cs typeface="Calibri Light"/>
                      </a:endParaRPr>
                    </a:p>
                    <a:p>
                      <a:pPr marL="17780">
                        <a:lnSpc>
                          <a:spcPct val="100000"/>
                        </a:lnSpc>
                        <a:spcBef>
                          <a:spcPts val="105"/>
                        </a:spcBef>
                      </a:pPr>
                      <a:r>
                        <a:rPr sz="700" b="0" spc="-10">
                          <a:latin typeface="Calibri Light"/>
                          <a:cs typeface="Calibri Light"/>
                        </a:rPr>
                        <a:t>2C</a:t>
                      </a:r>
                      <a:endParaRPr sz="700">
                        <a:latin typeface="Calibri Light"/>
                        <a:cs typeface="Calibri Light"/>
                      </a:endParaRPr>
                    </a:p>
                    <a:p>
                      <a:pPr marL="17780" marR="198120">
                        <a:lnSpc>
                          <a:spcPct val="112900"/>
                        </a:lnSpc>
                      </a:pPr>
                      <a:r>
                        <a:rPr sz="700" b="0" spc="-5">
                          <a:latin typeface="Calibri Light"/>
                          <a:cs typeface="Calibri Light"/>
                        </a:rPr>
                        <a:t>High Quality </a:t>
                      </a:r>
                      <a:r>
                        <a:rPr sz="700" b="0" spc="-10">
                          <a:latin typeface="Calibri Light"/>
                          <a:cs typeface="Calibri Light"/>
                        </a:rPr>
                        <a:t>and </a:t>
                      </a:r>
                      <a:r>
                        <a:rPr sz="700" b="0" spc="-5">
                          <a:latin typeface="Calibri Light"/>
                          <a:cs typeface="Calibri Light"/>
                        </a:rPr>
                        <a:t>ONgoing </a:t>
                      </a:r>
                      <a:r>
                        <a:rPr sz="700" b="0" spc="-10">
                          <a:latin typeface="Calibri Light"/>
                          <a:cs typeface="Calibri Light"/>
                        </a:rPr>
                        <a:t>Professional  </a:t>
                      </a:r>
                      <a:r>
                        <a:rPr sz="700" b="0" spc="-5">
                          <a:latin typeface="Calibri Light"/>
                          <a:cs typeface="Calibri Light"/>
                        </a:rPr>
                        <a:t>Development</a:t>
                      </a:r>
                      <a:endParaRPr sz="700">
                        <a:latin typeface="Calibri Light"/>
                        <a:cs typeface="Calibri Light"/>
                      </a:endParaRPr>
                    </a:p>
                    <a:p>
                      <a:pPr marL="17780">
                        <a:lnSpc>
                          <a:spcPct val="100000"/>
                        </a:lnSpc>
                        <a:spcBef>
                          <a:spcPts val="110"/>
                        </a:spcBef>
                      </a:pPr>
                      <a:r>
                        <a:rPr sz="700" b="0" spc="-10">
                          <a:latin typeface="Calibri Light"/>
                          <a:cs typeface="Calibri Light"/>
                        </a:rPr>
                        <a:t>4A</a:t>
                      </a:r>
                      <a:endParaRPr sz="700">
                        <a:latin typeface="Calibri Light"/>
                        <a:cs typeface="Calibri Light"/>
                      </a:endParaRPr>
                    </a:p>
                    <a:p>
                      <a:pPr marL="17780" marR="136525">
                        <a:lnSpc>
                          <a:spcPct val="112900"/>
                        </a:lnSpc>
                      </a:pPr>
                      <a:r>
                        <a:rPr sz="700" b="0" spc="-10">
                          <a:latin typeface="Calibri Light"/>
                          <a:cs typeface="Calibri Light"/>
                        </a:rPr>
                        <a:t>Coordination and </a:t>
                      </a:r>
                      <a:r>
                        <a:rPr sz="700" b="0" spc="-5">
                          <a:latin typeface="Calibri Light"/>
                          <a:cs typeface="Calibri Light"/>
                        </a:rPr>
                        <a:t>Integration of Federal,  State, </a:t>
                      </a:r>
                      <a:r>
                        <a:rPr sz="700" b="0" spc="-10">
                          <a:latin typeface="Calibri Light"/>
                          <a:cs typeface="Calibri Light"/>
                        </a:rPr>
                        <a:t>and </a:t>
                      </a:r>
                      <a:r>
                        <a:rPr sz="700" b="0" spc="-5">
                          <a:latin typeface="Calibri Light"/>
                          <a:cs typeface="Calibri Light"/>
                        </a:rPr>
                        <a:t>Local Services, Programs </a:t>
                      </a:r>
                      <a:r>
                        <a:rPr sz="700" b="0" spc="-10">
                          <a:latin typeface="Calibri Light"/>
                          <a:cs typeface="Calibri Light"/>
                        </a:rPr>
                        <a:t>and  </a:t>
                      </a:r>
                      <a:r>
                        <a:rPr sz="700" b="0" spc="-5">
                          <a:latin typeface="Calibri Light"/>
                          <a:cs typeface="Calibri Light"/>
                        </a:rPr>
                        <a:t>Funds</a:t>
                      </a:r>
                      <a:endParaRPr sz="700">
                        <a:latin typeface="Calibri Light"/>
                        <a:cs typeface="Calibri Light"/>
                      </a:endParaRPr>
                    </a:p>
                    <a:p>
                      <a:pPr marL="17780">
                        <a:lnSpc>
                          <a:spcPts val="745"/>
                        </a:lnSpc>
                        <a:spcBef>
                          <a:spcPts val="110"/>
                        </a:spcBef>
                      </a:pPr>
                      <a:r>
                        <a:rPr sz="700" b="0" spc="-5">
                          <a:latin typeface="Calibri Light"/>
                          <a:cs typeface="Calibri Light"/>
                        </a:rPr>
                        <a:t>10 C Title </a:t>
                      </a:r>
                      <a:r>
                        <a:rPr sz="700" b="0" spc="-10">
                          <a:latin typeface="Calibri Light"/>
                          <a:cs typeface="Calibri Light"/>
                        </a:rPr>
                        <a:t>I,II,II State Compensatory</a:t>
                      </a:r>
                      <a:r>
                        <a:rPr sz="700" b="0" spc="75">
                          <a:latin typeface="Calibri Light"/>
                          <a:cs typeface="Calibri Light"/>
                        </a:rPr>
                        <a:t> </a:t>
                      </a:r>
                      <a:r>
                        <a:rPr sz="700" b="0" spc="-10">
                          <a:latin typeface="Calibri Light"/>
                          <a:cs typeface="Calibri Light"/>
                        </a:rPr>
                        <a:t>Fund</a:t>
                      </a:r>
                      <a:endParaRPr sz="700">
                        <a:latin typeface="Calibri Light"/>
                        <a:cs typeface="Calibri Light"/>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120402">
                <a:tc>
                  <a:txBody>
                    <a:bodyPr/>
                    <a:lstStyle/>
                    <a:p>
                      <a:pPr marR="469900" algn="r">
                        <a:lnSpc>
                          <a:spcPct val="100000"/>
                        </a:lnSpc>
                        <a:spcBef>
                          <a:spcPts val="5"/>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20389">
                <a:tc gridSpan="8">
                  <a:txBody>
                    <a:bodyPr/>
                    <a:lstStyle/>
                    <a:p>
                      <a:pPr marL="17780">
                        <a:lnSpc>
                          <a:spcPct val="100000"/>
                        </a:lnSpc>
                        <a:spcBef>
                          <a:spcPts val="5"/>
                        </a:spcBef>
                      </a:pPr>
                      <a:r>
                        <a:rPr sz="700" b="0" spc="-5">
                          <a:latin typeface="Calibri Light"/>
                          <a:cs typeface="Calibri Light"/>
                        </a:rPr>
                        <a:t>Train </a:t>
                      </a:r>
                      <a:r>
                        <a:rPr sz="700" b="0" spc="-10">
                          <a:latin typeface="Calibri Light"/>
                          <a:cs typeface="Calibri Light"/>
                        </a:rPr>
                        <a:t>staff, </a:t>
                      </a:r>
                      <a:r>
                        <a:rPr sz="700" b="0" spc="-5">
                          <a:latin typeface="Calibri Light"/>
                          <a:cs typeface="Calibri Light"/>
                        </a:rPr>
                        <a:t>parents, </a:t>
                      </a:r>
                      <a:r>
                        <a:rPr sz="700" b="0" spc="-10">
                          <a:latin typeface="Calibri Light"/>
                          <a:cs typeface="Calibri Light"/>
                        </a:rPr>
                        <a:t>and students </a:t>
                      </a:r>
                      <a:r>
                        <a:rPr sz="700" b="0" spc="-5">
                          <a:latin typeface="Calibri Light"/>
                          <a:cs typeface="Calibri Light"/>
                        </a:rPr>
                        <a:t>on protocols </a:t>
                      </a:r>
                      <a:r>
                        <a:rPr sz="700" b="0" spc="-10">
                          <a:latin typeface="Calibri Light"/>
                          <a:cs typeface="Calibri Light"/>
                        </a:rPr>
                        <a:t>and </a:t>
                      </a:r>
                      <a:r>
                        <a:rPr sz="700" b="0" spc="-5">
                          <a:latin typeface="Calibri Light"/>
                          <a:cs typeface="Calibri Light"/>
                        </a:rPr>
                        <a:t>procedures at different </a:t>
                      </a:r>
                      <a:r>
                        <a:rPr sz="700" b="0" spc="-10">
                          <a:latin typeface="Calibri Light"/>
                          <a:cs typeface="Calibri Light"/>
                        </a:rPr>
                        <a:t>phases </a:t>
                      </a:r>
                      <a:r>
                        <a:rPr sz="700" b="0" spc="-5">
                          <a:latin typeface="Calibri Light"/>
                          <a:cs typeface="Calibri Light"/>
                        </a:rPr>
                        <a:t>of </a:t>
                      </a:r>
                      <a:r>
                        <a:rPr sz="700" b="0" spc="-10">
                          <a:latin typeface="Calibri Light"/>
                          <a:cs typeface="Calibri Light"/>
                        </a:rPr>
                        <a:t>COVID </a:t>
                      </a:r>
                      <a:r>
                        <a:rPr sz="700" b="0" spc="-5">
                          <a:latin typeface="Calibri Light"/>
                          <a:cs typeface="Calibri Light"/>
                        </a:rPr>
                        <a:t>19 </a:t>
                      </a:r>
                      <a:r>
                        <a:rPr sz="700" b="0" spc="-10">
                          <a:latin typeface="Calibri Light"/>
                          <a:cs typeface="Calibri Light"/>
                        </a:rPr>
                        <a:t>school</a:t>
                      </a:r>
                      <a:r>
                        <a:rPr sz="700" b="0" spc="5">
                          <a:latin typeface="Calibri Light"/>
                          <a:cs typeface="Calibri Light"/>
                        </a:rPr>
                        <a:t> </a:t>
                      </a:r>
                      <a:r>
                        <a:rPr sz="700" b="0" spc="-5">
                          <a:latin typeface="Calibri Light"/>
                          <a:cs typeface="Calibri Light"/>
                        </a:rPr>
                        <a:t>openings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0395">
                <a:tc gridSpan="8">
                  <a:txBody>
                    <a:bodyPr/>
                    <a:lstStyle/>
                    <a:p>
                      <a:pPr marL="17780">
                        <a:lnSpc>
                          <a:spcPct val="100000"/>
                        </a:lnSpc>
                        <a:spcBef>
                          <a:spcPts val="5"/>
                        </a:spcBef>
                      </a:pPr>
                      <a:r>
                        <a:rPr sz="700" b="0" spc="-10">
                          <a:latin typeface="Calibri Light"/>
                          <a:cs typeface="Calibri Light"/>
                        </a:rPr>
                        <a:t>Conduct </a:t>
                      </a:r>
                      <a:r>
                        <a:rPr sz="700" b="0" spc="-5">
                          <a:latin typeface="Calibri Light"/>
                          <a:cs typeface="Calibri Light"/>
                        </a:rPr>
                        <a:t>dailiy screening on all </a:t>
                      </a:r>
                      <a:r>
                        <a:rPr sz="700" b="0" spc="-10">
                          <a:latin typeface="Calibri Light"/>
                          <a:cs typeface="Calibri Light"/>
                        </a:rPr>
                        <a:t>personnel and students </a:t>
                      </a:r>
                      <a:r>
                        <a:rPr sz="700" b="0" spc="-5">
                          <a:latin typeface="Calibri Light"/>
                          <a:cs typeface="Calibri Light"/>
                        </a:rPr>
                        <a:t>on</a:t>
                      </a:r>
                      <a:r>
                        <a:rPr sz="700" b="0" spc="25">
                          <a:latin typeface="Calibri Light"/>
                          <a:cs typeface="Calibri Light"/>
                        </a:rPr>
                        <a:t> </a:t>
                      </a:r>
                      <a:r>
                        <a:rPr sz="700" b="0" spc="-5">
                          <a:latin typeface="Calibri Light"/>
                          <a:cs typeface="Calibri Light"/>
                        </a:rPr>
                        <a:t>campus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6491">
                <a:tc gridSpan="8">
                  <a:txBody>
                    <a:bodyPr/>
                    <a:lstStyle/>
                    <a:p>
                      <a:pPr marL="17780">
                        <a:lnSpc>
                          <a:spcPct val="100000"/>
                        </a:lnSpc>
                        <a:spcBef>
                          <a:spcPts val="5"/>
                        </a:spcBef>
                      </a:pPr>
                      <a:r>
                        <a:rPr sz="700" b="0" spc="-5">
                          <a:latin typeface="Calibri Light"/>
                          <a:cs typeface="Calibri Light"/>
                        </a:rPr>
                        <a:t>Create a </a:t>
                      </a:r>
                      <a:r>
                        <a:rPr sz="700" b="0" spc="-10">
                          <a:latin typeface="Calibri Light"/>
                          <a:cs typeface="Calibri Light"/>
                        </a:rPr>
                        <a:t>COVID </a:t>
                      </a:r>
                      <a:r>
                        <a:rPr sz="700" b="0" spc="-5">
                          <a:latin typeface="Calibri Light"/>
                          <a:cs typeface="Calibri Light"/>
                        </a:rPr>
                        <a:t>19 team </a:t>
                      </a:r>
                      <a:r>
                        <a:rPr sz="700" b="0" spc="-10">
                          <a:latin typeface="Calibri Light"/>
                          <a:cs typeface="Calibri Light"/>
                        </a:rPr>
                        <a:t>that </a:t>
                      </a:r>
                      <a:r>
                        <a:rPr sz="700" b="0" spc="-5">
                          <a:latin typeface="Calibri Light"/>
                          <a:cs typeface="Calibri Light"/>
                        </a:rPr>
                        <a:t>will </a:t>
                      </a:r>
                      <a:r>
                        <a:rPr sz="700" b="0" spc="-10">
                          <a:latin typeface="Calibri Light"/>
                          <a:cs typeface="Calibri Light"/>
                        </a:rPr>
                        <a:t>ensure that </a:t>
                      </a:r>
                      <a:r>
                        <a:rPr sz="700" b="0" spc="-5">
                          <a:latin typeface="Calibri Light"/>
                          <a:cs typeface="Calibri Light"/>
                        </a:rPr>
                        <a:t>all procedures, guidelines </a:t>
                      </a:r>
                      <a:r>
                        <a:rPr sz="700" b="0" spc="-10">
                          <a:latin typeface="Calibri Light"/>
                          <a:cs typeface="Calibri Light"/>
                        </a:rPr>
                        <a:t>and safety standards </a:t>
                      </a:r>
                      <a:r>
                        <a:rPr sz="700" b="0" spc="-5">
                          <a:latin typeface="Calibri Light"/>
                          <a:cs typeface="Calibri Light"/>
                        </a:rPr>
                        <a:t>are being</a:t>
                      </a:r>
                      <a:r>
                        <a:rPr sz="700" b="0" spc="45">
                          <a:latin typeface="Calibri Light"/>
                          <a:cs typeface="Calibri Light"/>
                        </a:rPr>
                        <a:t> </a:t>
                      </a:r>
                      <a:r>
                        <a:rPr sz="700" b="0" spc="-5">
                          <a:latin typeface="Calibri Light"/>
                          <a:cs typeface="Calibri Light"/>
                        </a:rPr>
                        <a:t>followed</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322780282"/>
              </p:ext>
            </p:extLst>
          </p:nvPr>
        </p:nvGraphicFramePr>
        <p:xfrm>
          <a:off x="68366" y="68366"/>
          <a:ext cx="10058402" cy="7046015"/>
        </p:xfrm>
        <a:graphic>
          <a:graphicData uri="http://schemas.openxmlformats.org/drawingml/2006/table">
            <a:tbl>
              <a:tblPr firstRow="1" bandRow="1">
                <a:tableStyleId>{2D5ABB26-0587-4C30-8999-92F81FD0307C}</a:tableStyleId>
              </a:tblPr>
              <a:tblGrid>
                <a:gridCol w="1483718">
                  <a:extLst>
                    <a:ext uri="{9D8B030D-6E8A-4147-A177-3AD203B41FA5}">
                      <a16:colId xmlns:a16="http://schemas.microsoft.com/office/drawing/2014/main" val="20000"/>
                    </a:ext>
                  </a:extLst>
                </a:gridCol>
                <a:gridCol w="1225809">
                  <a:extLst>
                    <a:ext uri="{9D8B030D-6E8A-4147-A177-3AD203B41FA5}">
                      <a16:colId xmlns:a16="http://schemas.microsoft.com/office/drawing/2014/main" val="20001"/>
                    </a:ext>
                  </a:extLst>
                </a:gridCol>
                <a:gridCol w="1189961">
                  <a:extLst>
                    <a:ext uri="{9D8B030D-6E8A-4147-A177-3AD203B41FA5}">
                      <a16:colId xmlns:a16="http://schemas.microsoft.com/office/drawing/2014/main" val="20002"/>
                    </a:ext>
                  </a:extLst>
                </a:gridCol>
                <a:gridCol w="709993">
                  <a:extLst>
                    <a:ext uri="{9D8B030D-6E8A-4147-A177-3AD203B41FA5}">
                      <a16:colId xmlns:a16="http://schemas.microsoft.com/office/drawing/2014/main" val="20003"/>
                    </a:ext>
                  </a:extLst>
                </a:gridCol>
                <a:gridCol w="1730671">
                  <a:extLst>
                    <a:ext uri="{9D8B030D-6E8A-4147-A177-3AD203B41FA5}">
                      <a16:colId xmlns:a16="http://schemas.microsoft.com/office/drawing/2014/main" val="20004"/>
                    </a:ext>
                  </a:extLst>
                </a:gridCol>
                <a:gridCol w="1143158">
                  <a:extLst>
                    <a:ext uri="{9D8B030D-6E8A-4147-A177-3AD203B41FA5}">
                      <a16:colId xmlns:a16="http://schemas.microsoft.com/office/drawing/2014/main" val="20005"/>
                    </a:ext>
                  </a:extLst>
                </a:gridCol>
                <a:gridCol w="904169">
                  <a:extLst>
                    <a:ext uri="{9D8B030D-6E8A-4147-A177-3AD203B41FA5}">
                      <a16:colId xmlns:a16="http://schemas.microsoft.com/office/drawing/2014/main" val="20006"/>
                    </a:ext>
                  </a:extLst>
                </a:gridCol>
                <a:gridCol w="1670923">
                  <a:extLst>
                    <a:ext uri="{9D8B030D-6E8A-4147-A177-3AD203B41FA5}">
                      <a16:colId xmlns:a16="http://schemas.microsoft.com/office/drawing/2014/main" val="20007"/>
                    </a:ext>
                  </a:extLst>
                </a:gridCol>
              </a:tblGrid>
              <a:tr h="141325">
                <a:tc>
                  <a:txBody>
                    <a:bodyPr/>
                    <a:lstStyle/>
                    <a:p>
                      <a:pPr marL="13970">
                        <a:lnSpc>
                          <a:spcPts val="475"/>
                        </a:lnSpc>
                        <a:spcBef>
                          <a:spcPts val="25"/>
                        </a:spcBef>
                      </a:pPr>
                      <a:r>
                        <a:rPr sz="800" b="0" spc="10">
                          <a:latin typeface="Calibri Light"/>
                          <a:cs typeface="Calibri Light"/>
                        </a:rPr>
                        <a:t>Goal Area</a:t>
                      </a:r>
                      <a:r>
                        <a:rPr sz="800" b="0" spc="40">
                          <a:latin typeface="Calibri Light"/>
                          <a:cs typeface="Calibri Light"/>
                        </a:rPr>
                        <a:t> </a:t>
                      </a:r>
                      <a:r>
                        <a:rPr sz="800" b="0" spc="10">
                          <a:latin typeface="Calibri Light"/>
                          <a:cs typeface="Calibri Light"/>
                        </a:rPr>
                        <a:t>3:</a:t>
                      </a:r>
                      <a:endParaRPr sz="800">
                        <a:latin typeface="Calibri Light"/>
                        <a:cs typeface="Calibri Light"/>
                      </a:endParaRPr>
                    </a:p>
                  </a:txBody>
                  <a:tcPr marL="0" marR="0" marT="4109" marB="0">
                    <a:lnL w="9525">
                      <a:solidFill>
                        <a:srgbClr val="000000"/>
                      </a:solidFill>
                      <a:prstDash val="solid"/>
                    </a:lnL>
                    <a:lnT w="9525">
                      <a:solidFill>
                        <a:srgbClr val="000000"/>
                      </a:solidFill>
                      <a:prstDash val="solid"/>
                    </a:lnT>
                    <a:lnB w="9525">
                      <a:solidFill>
                        <a:srgbClr val="000000"/>
                      </a:solidFill>
                      <a:prstDash val="solid"/>
                    </a:lnB>
                  </a:tcPr>
                </a:tc>
                <a:tc gridSpan="2">
                  <a:txBody>
                    <a:bodyPr/>
                    <a:lstStyle/>
                    <a:p>
                      <a:pPr marL="12700" indent="0" algn="l">
                        <a:lnSpc>
                          <a:spcPts val="500"/>
                        </a:lnSpc>
                        <a:buFont typeface="+mj-lt"/>
                        <a:buNone/>
                      </a:pPr>
                      <a:r>
                        <a:rPr sz="800" b="0" spc="5">
                          <a:latin typeface="Calibri Light"/>
                          <a:cs typeface="Calibri Light"/>
                        </a:rPr>
                        <a:t>Improve </a:t>
                      </a:r>
                      <a:r>
                        <a:rPr sz="800" b="0">
                          <a:latin typeface="Calibri Light"/>
                          <a:cs typeface="Calibri Light"/>
                        </a:rPr>
                        <a:t>Safety, </a:t>
                      </a:r>
                      <a:r>
                        <a:rPr sz="800" b="0" spc="5">
                          <a:latin typeface="Calibri Light"/>
                          <a:cs typeface="Calibri Light"/>
                        </a:rPr>
                        <a:t>Public </a:t>
                      </a:r>
                      <a:r>
                        <a:rPr sz="800" b="0">
                          <a:latin typeface="Calibri Light"/>
                          <a:cs typeface="Calibri Light"/>
                        </a:rPr>
                        <a:t>Support, Culture </a:t>
                      </a:r>
                      <a:r>
                        <a:rPr sz="800" b="0" spc="5">
                          <a:latin typeface="Calibri Light"/>
                          <a:cs typeface="Calibri Light"/>
                        </a:rPr>
                        <a:t>and</a:t>
                      </a:r>
                      <a:r>
                        <a:rPr sz="800" b="0" spc="25">
                          <a:latin typeface="Calibri Light"/>
                          <a:cs typeface="Calibri Light"/>
                        </a:rPr>
                        <a:t> </a:t>
                      </a:r>
                      <a:r>
                        <a:rPr sz="800" b="0" spc="5">
                          <a:latin typeface="Calibri Light"/>
                          <a:cs typeface="Calibri Light"/>
                        </a:rPr>
                        <a:t>Climate</a:t>
                      </a:r>
                      <a:endParaRPr sz="800">
                        <a:latin typeface="Calibri Light"/>
                        <a:cs typeface="Calibri Light"/>
                      </a:endParaRPr>
                    </a:p>
                  </a:txBody>
                  <a:tcPr marL="0" marR="0" marT="0" marB="0" anchor="ctr">
                    <a:lnT w="9525">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marL="0" indent="0" algn="l">
                        <a:lnSpc>
                          <a:spcPct val="100000"/>
                        </a:lnSpc>
                        <a:buFont typeface="+mj-lt"/>
                        <a:buNone/>
                      </a:pPr>
                      <a:endParaRPr sz="800">
                        <a:latin typeface="Times New Roman"/>
                        <a:cs typeface="Times New Roman"/>
                      </a:endParaRPr>
                    </a:p>
                  </a:txBody>
                  <a:tcPr marL="0" marR="0" marT="0" marB="0" anchor="ctr">
                    <a:lnT w="9525">
                      <a:solidFill>
                        <a:srgbClr val="000000"/>
                      </a:solidFill>
                      <a:prstDash val="solid"/>
                    </a:lnT>
                    <a:lnB w="9525">
                      <a:solidFill>
                        <a:srgbClr val="000000"/>
                      </a:solidFill>
                      <a:prstDash val="solid"/>
                    </a:lnB>
                  </a:tcPr>
                </a:tc>
                <a:tc>
                  <a:txBody>
                    <a:bodyPr/>
                    <a:lstStyle/>
                    <a:p>
                      <a:pPr marL="0" indent="0" algn="l">
                        <a:lnSpc>
                          <a:spcPct val="100000"/>
                        </a:lnSpc>
                        <a:buFont typeface="+mj-lt"/>
                        <a:buNone/>
                      </a:pPr>
                      <a:endParaRPr sz="800">
                        <a:latin typeface="Times New Roman"/>
                        <a:cs typeface="Times New Roman"/>
                      </a:endParaRPr>
                    </a:p>
                  </a:txBody>
                  <a:tcPr marL="0" marR="0" marT="0" marB="0" anchor="ctr">
                    <a:lnT w="9525">
                      <a:solidFill>
                        <a:srgbClr val="000000"/>
                      </a:solidFill>
                      <a:prstDash val="solid"/>
                    </a:lnT>
                    <a:lnB w="952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0"/>
                  </a:ext>
                </a:extLst>
              </a:tr>
              <a:tr h="121155">
                <a:tc>
                  <a:txBody>
                    <a:bodyPr/>
                    <a:lstStyle/>
                    <a:p>
                      <a:pPr marL="13970">
                        <a:lnSpc>
                          <a:spcPts val="500"/>
                        </a:lnSpc>
                        <a:spcBef>
                          <a:spcPts val="35"/>
                        </a:spcBef>
                      </a:pPr>
                      <a:r>
                        <a:rPr sz="800" b="0" spc="10">
                          <a:latin typeface="Calibri Light"/>
                          <a:cs typeface="Calibri Light"/>
                        </a:rPr>
                        <a:t>Annual Goal</a:t>
                      </a:r>
                      <a:r>
                        <a:rPr sz="800" b="0" spc="45">
                          <a:latin typeface="Calibri Light"/>
                          <a:cs typeface="Calibri Light"/>
                        </a:rPr>
                        <a:t> </a:t>
                      </a:r>
                      <a:r>
                        <a:rPr sz="800" b="0" spc="10">
                          <a:latin typeface="Calibri Light"/>
                          <a:cs typeface="Calibri Light"/>
                        </a:rPr>
                        <a:t>3:</a:t>
                      </a:r>
                      <a:endParaRPr sz="800">
                        <a:latin typeface="Calibri Light"/>
                        <a:cs typeface="Calibri Light"/>
                      </a:endParaRPr>
                    </a:p>
                  </a:txBody>
                  <a:tcPr marL="0" marR="0" marT="5753" marB="0">
                    <a:lnL w="9525">
                      <a:solidFill>
                        <a:srgbClr val="000000"/>
                      </a:solidFill>
                      <a:prstDash val="solid"/>
                    </a:lnL>
                    <a:lnT w="9525">
                      <a:solidFill>
                        <a:srgbClr val="000000"/>
                      </a:solidFill>
                      <a:prstDash val="solid"/>
                    </a:lnT>
                    <a:lnB w="9525">
                      <a:solidFill>
                        <a:srgbClr val="000000"/>
                      </a:solidFill>
                      <a:prstDash val="solid"/>
                    </a:lnB>
                  </a:tcPr>
                </a:tc>
                <a:tc gridSpan="4">
                  <a:txBody>
                    <a:bodyPr/>
                    <a:lstStyle/>
                    <a:p>
                      <a:pPr marL="12700" indent="0" algn="l">
                        <a:lnSpc>
                          <a:spcPts val="530"/>
                        </a:lnSpc>
                        <a:buFont typeface="+mj-lt"/>
                        <a:buNone/>
                      </a:pPr>
                      <a:r>
                        <a:rPr lang="en-US" sz="800" b="0" spc="5">
                          <a:latin typeface="Calibri Light"/>
                          <a:cs typeface="Calibri Light"/>
                        </a:rPr>
                        <a:t>By </a:t>
                      </a:r>
                      <a:r>
                        <a:rPr lang="en-US" sz="800" b="0">
                          <a:latin typeface="Calibri Light"/>
                          <a:cs typeface="Calibri Light"/>
                        </a:rPr>
                        <a:t>June </a:t>
                      </a:r>
                      <a:r>
                        <a:rPr lang="en-US" sz="800" b="0" spc="5">
                          <a:latin typeface="Calibri Light"/>
                          <a:cs typeface="Calibri Light"/>
                        </a:rPr>
                        <a:t>2026, </a:t>
                      </a:r>
                      <a:r>
                        <a:rPr lang="en-US" sz="800" b="0" spc="10">
                          <a:latin typeface="Calibri Light"/>
                          <a:cs typeface="Calibri Light"/>
                        </a:rPr>
                        <a:t>100% </a:t>
                      </a:r>
                      <a:r>
                        <a:rPr lang="en-US" sz="800" b="0">
                          <a:latin typeface="Calibri Light"/>
                          <a:cs typeface="Calibri Light"/>
                        </a:rPr>
                        <a:t>of </a:t>
                      </a:r>
                      <a:r>
                        <a:rPr lang="en-US" sz="800" b="0" spc="5">
                          <a:latin typeface="Calibri Light"/>
                          <a:cs typeface="Calibri Light"/>
                        </a:rPr>
                        <a:t>our </a:t>
                      </a:r>
                      <a:r>
                        <a:rPr lang="en-US" sz="800" b="0">
                          <a:latin typeface="Calibri Light"/>
                          <a:cs typeface="Calibri Light"/>
                        </a:rPr>
                        <a:t>staff, students, </a:t>
                      </a:r>
                      <a:r>
                        <a:rPr lang="en-US" sz="800" b="0" spc="5">
                          <a:latin typeface="Calibri Light"/>
                          <a:cs typeface="Calibri Light"/>
                        </a:rPr>
                        <a:t>and </a:t>
                      </a:r>
                      <a:r>
                        <a:rPr lang="en-US" sz="800" b="0">
                          <a:latin typeface="Calibri Light"/>
                          <a:cs typeface="Calibri Light"/>
                        </a:rPr>
                        <a:t>parents will engage </a:t>
                      </a:r>
                      <a:r>
                        <a:rPr lang="en-US" sz="800" b="0" spc="5">
                          <a:latin typeface="Calibri Light"/>
                          <a:cs typeface="Calibri Light"/>
                        </a:rPr>
                        <a:t>and </a:t>
                      </a:r>
                      <a:r>
                        <a:rPr lang="en-US" sz="800" b="0">
                          <a:latin typeface="Calibri Light"/>
                          <a:cs typeface="Calibri Light"/>
                        </a:rPr>
                        <a:t>interact </a:t>
                      </a:r>
                      <a:r>
                        <a:rPr lang="en-US" sz="800" b="0" spc="5">
                          <a:latin typeface="Calibri Light"/>
                          <a:cs typeface="Calibri Light"/>
                        </a:rPr>
                        <a:t>with the child's</a:t>
                      </a:r>
                      <a:r>
                        <a:rPr lang="en-US" sz="800" b="0" spc="65">
                          <a:latin typeface="Calibri Light"/>
                          <a:cs typeface="Calibri Light"/>
                        </a:rPr>
                        <a:t> </a:t>
                      </a:r>
                      <a:r>
                        <a:rPr lang="en-US" sz="800" b="0" spc="5">
                          <a:latin typeface="Calibri Light"/>
                          <a:cs typeface="Calibri Light"/>
                        </a:rPr>
                        <a:t>school</a:t>
                      </a:r>
                      <a:endParaRPr lang="en-US" sz="800">
                        <a:latin typeface="Calibri Light"/>
                        <a:cs typeface="Calibri Light"/>
                      </a:endParaRPr>
                    </a:p>
                  </a:txBody>
                  <a:tcPr marL="0" marR="0" marT="0" marB="0" anchor="ct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8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149791">
                <a:tc>
                  <a:txBody>
                    <a:bodyPr/>
                    <a:lstStyle/>
                    <a:p>
                      <a:pPr marL="13970">
                        <a:lnSpc>
                          <a:spcPts val="500"/>
                        </a:lnSpc>
                        <a:spcBef>
                          <a:spcPts val="35"/>
                        </a:spcBef>
                      </a:pPr>
                      <a:r>
                        <a:rPr sz="800" b="0" spc="15">
                          <a:latin typeface="Calibri Light"/>
                          <a:cs typeface="Calibri Light"/>
                        </a:rPr>
                        <a:t>Objective</a:t>
                      </a:r>
                      <a:r>
                        <a:rPr sz="800" b="0" spc="20">
                          <a:latin typeface="Calibri Light"/>
                          <a:cs typeface="Calibri Light"/>
                        </a:rPr>
                        <a:t> </a:t>
                      </a:r>
                      <a:r>
                        <a:rPr sz="800" b="0" spc="10">
                          <a:latin typeface="Calibri Light"/>
                          <a:cs typeface="Calibri Light"/>
                        </a:rPr>
                        <a:t>1:</a:t>
                      </a:r>
                      <a:endParaRPr sz="800">
                        <a:latin typeface="Calibri Light"/>
                        <a:cs typeface="Calibri Light"/>
                      </a:endParaRPr>
                    </a:p>
                  </a:txBody>
                  <a:tcPr marL="0" marR="0" marT="5753" marB="0">
                    <a:lnL w="9525">
                      <a:solidFill>
                        <a:srgbClr val="000000"/>
                      </a:solidFill>
                      <a:prstDash val="solid"/>
                    </a:lnL>
                    <a:lnT w="9525">
                      <a:solidFill>
                        <a:srgbClr val="000000"/>
                      </a:solidFill>
                      <a:prstDash val="solid"/>
                    </a:lnT>
                    <a:lnB w="9525">
                      <a:solidFill>
                        <a:srgbClr val="000000"/>
                      </a:solidFill>
                      <a:prstDash val="solid"/>
                    </a:lnB>
                  </a:tcPr>
                </a:tc>
                <a:tc gridSpan="4">
                  <a:txBody>
                    <a:bodyPr/>
                    <a:lstStyle/>
                    <a:p>
                      <a:pPr marL="12700" indent="0" algn="l">
                        <a:lnSpc>
                          <a:spcPts val="530"/>
                        </a:lnSpc>
                        <a:buFont typeface="+mj-lt"/>
                        <a:buNone/>
                      </a:pPr>
                      <a:r>
                        <a:rPr sz="800" b="0">
                          <a:latin typeface="Calibri Light"/>
                          <a:cs typeface="Calibri Light"/>
                        </a:rPr>
                        <a:t>Encourage </a:t>
                      </a:r>
                      <a:r>
                        <a:rPr sz="800" b="0" spc="5">
                          <a:latin typeface="Calibri Light"/>
                          <a:cs typeface="Calibri Light"/>
                        </a:rPr>
                        <a:t>and </a:t>
                      </a:r>
                      <a:r>
                        <a:rPr sz="800" b="0">
                          <a:latin typeface="Calibri Light"/>
                          <a:cs typeface="Calibri Light"/>
                        </a:rPr>
                        <a:t>collaborate </a:t>
                      </a:r>
                      <a:r>
                        <a:rPr sz="800" b="0" spc="5">
                          <a:latin typeface="Calibri Light"/>
                          <a:cs typeface="Calibri Light"/>
                        </a:rPr>
                        <a:t>with </a:t>
                      </a:r>
                      <a:r>
                        <a:rPr sz="800" b="0">
                          <a:latin typeface="Calibri Light"/>
                          <a:cs typeface="Calibri Light"/>
                        </a:rPr>
                        <a:t>all stakeholders </a:t>
                      </a:r>
                      <a:r>
                        <a:rPr sz="800" b="0" spc="5">
                          <a:latin typeface="Calibri Light"/>
                          <a:cs typeface="Calibri Light"/>
                        </a:rPr>
                        <a:t>to </a:t>
                      </a:r>
                      <a:r>
                        <a:rPr sz="800" b="0">
                          <a:latin typeface="Calibri Light"/>
                          <a:cs typeface="Calibri Light"/>
                        </a:rPr>
                        <a:t>increase parental </a:t>
                      </a:r>
                      <a:r>
                        <a:rPr sz="800" b="0" spc="5">
                          <a:latin typeface="Calibri Light"/>
                          <a:cs typeface="Calibri Light"/>
                        </a:rPr>
                        <a:t>involvement and </a:t>
                      </a:r>
                      <a:r>
                        <a:rPr sz="800" b="0">
                          <a:latin typeface="Calibri Light"/>
                          <a:cs typeface="Calibri Light"/>
                        </a:rPr>
                        <a:t>interactions </a:t>
                      </a:r>
                      <a:r>
                        <a:rPr sz="800" b="0" spc="5">
                          <a:latin typeface="Calibri Light"/>
                          <a:cs typeface="Calibri Light"/>
                        </a:rPr>
                        <a:t>with school</a:t>
                      </a:r>
                      <a:r>
                        <a:rPr sz="800" b="0" spc="10">
                          <a:latin typeface="Calibri Light"/>
                          <a:cs typeface="Calibri Light"/>
                        </a:rPr>
                        <a:t> </a:t>
                      </a:r>
                      <a:r>
                        <a:rPr sz="800" b="0" spc="5">
                          <a:latin typeface="Calibri Light"/>
                          <a:cs typeface="Calibri Light"/>
                        </a:rPr>
                        <a:t>community.</a:t>
                      </a:r>
                      <a:endParaRPr sz="800">
                        <a:latin typeface="Calibri Light"/>
                        <a:cs typeface="Calibri Light"/>
                      </a:endParaRPr>
                    </a:p>
                  </a:txBody>
                  <a:tcPr marL="0" marR="0" marT="0" marB="0" anchor="ct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8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800">
                        <a:latin typeface="Times New Roman"/>
                        <a:cs typeface="Times New Roman"/>
                      </a:endParaRPr>
                    </a:p>
                  </a:txBody>
                  <a:tcPr marL="0" marR="0" marT="0" marB="0">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529211">
                <a:tc>
                  <a:txBody>
                    <a:bodyPr/>
                    <a:lstStyle/>
                    <a:p>
                      <a:pPr>
                        <a:lnSpc>
                          <a:spcPct val="100000"/>
                        </a:lnSpc>
                        <a:spcBef>
                          <a:spcPts val="35"/>
                        </a:spcBef>
                      </a:pPr>
                      <a:endParaRPr sz="800">
                        <a:latin typeface="Times New Roman"/>
                        <a:cs typeface="Times New Roman"/>
                      </a:endParaRPr>
                    </a:p>
                    <a:p>
                      <a:pPr marL="635" algn="ctr">
                        <a:lnSpc>
                          <a:spcPct val="100000"/>
                        </a:lnSpc>
                        <a:spcBef>
                          <a:spcPts val="5"/>
                        </a:spcBef>
                      </a:pPr>
                      <a:r>
                        <a:rPr sz="800" b="0" spc="10">
                          <a:solidFill>
                            <a:srgbClr val="FFFFFF"/>
                          </a:solidFill>
                          <a:latin typeface="Calibri Light"/>
                          <a:cs typeface="Calibri Light"/>
                        </a:rPr>
                        <a:t>Strategy</a:t>
                      </a:r>
                      <a:r>
                        <a:rPr sz="800" b="0" spc="20">
                          <a:solidFill>
                            <a:srgbClr val="FFFFFF"/>
                          </a:solidFill>
                          <a:latin typeface="Calibri Light"/>
                          <a:cs typeface="Calibri Light"/>
                        </a:rPr>
                        <a:t> </a:t>
                      </a:r>
                      <a:r>
                        <a:rPr sz="800" b="0" spc="5">
                          <a:solidFill>
                            <a:srgbClr val="FFFFFF"/>
                          </a:solidFill>
                          <a:latin typeface="Calibri Light"/>
                          <a:cs typeface="Calibri Light"/>
                        </a:rPr>
                        <a:t>1</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270" algn="ctr">
                        <a:lnSpc>
                          <a:spcPct val="100000"/>
                        </a:lnSpc>
                        <a:spcBef>
                          <a:spcPts val="5"/>
                        </a:spcBef>
                      </a:pPr>
                      <a:r>
                        <a:rPr sz="800" b="0" spc="10">
                          <a:solidFill>
                            <a:srgbClr val="FFFFFF"/>
                          </a:solidFill>
                          <a:latin typeface="Calibri Light"/>
                          <a:cs typeface="Calibri Light"/>
                        </a:rPr>
                        <a:t>Persons</a:t>
                      </a:r>
                      <a:r>
                        <a:rPr sz="800" b="0" spc="15">
                          <a:solidFill>
                            <a:srgbClr val="FFFFFF"/>
                          </a:solidFill>
                          <a:latin typeface="Calibri Light"/>
                          <a:cs typeface="Calibri Light"/>
                        </a:rPr>
                        <a:t> Responsible/Title</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3810" algn="ctr">
                        <a:lnSpc>
                          <a:spcPct val="100000"/>
                        </a:lnSpc>
                        <a:spcBef>
                          <a:spcPts val="5"/>
                        </a:spcBef>
                      </a:pPr>
                      <a:r>
                        <a:rPr sz="800" b="0" spc="15">
                          <a:solidFill>
                            <a:srgbClr val="FFFFFF"/>
                          </a:solidFill>
                          <a:latin typeface="Calibri Light"/>
                          <a:cs typeface="Calibri Light"/>
                        </a:rPr>
                        <a:t>Resources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19380">
                        <a:lnSpc>
                          <a:spcPct val="100000"/>
                        </a:lnSpc>
                        <a:spcBef>
                          <a:spcPts val="5"/>
                        </a:spcBef>
                      </a:pPr>
                      <a:r>
                        <a:rPr sz="800" b="0" spc="15">
                          <a:solidFill>
                            <a:srgbClr val="FFFFFF"/>
                          </a:solidFill>
                          <a:latin typeface="Calibri Light"/>
                          <a:cs typeface="Calibri Light"/>
                        </a:rPr>
                        <a:t>Timeline</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96850">
                        <a:lnSpc>
                          <a:spcPct val="100000"/>
                        </a:lnSpc>
                        <a:spcBef>
                          <a:spcPts val="5"/>
                        </a:spcBef>
                      </a:pPr>
                      <a:r>
                        <a:rPr sz="800" b="0" spc="15">
                          <a:solidFill>
                            <a:srgbClr val="FFFFFF"/>
                          </a:solidFill>
                          <a:latin typeface="Calibri Light"/>
                          <a:cs typeface="Calibri Light"/>
                        </a:rPr>
                        <a:t>Evidence </a:t>
                      </a:r>
                      <a:r>
                        <a:rPr sz="800" b="0" spc="5">
                          <a:solidFill>
                            <a:srgbClr val="FFFFFF"/>
                          </a:solidFill>
                          <a:latin typeface="Calibri Light"/>
                          <a:cs typeface="Calibri Light"/>
                        </a:rPr>
                        <a:t>of</a:t>
                      </a:r>
                      <a:r>
                        <a:rPr sz="800" b="0" spc="30">
                          <a:solidFill>
                            <a:srgbClr val="FFFFFF"/>
                          </a:solidFill>
                          <a:latin typeface="Calibri Light"/>
                          <a:cs typeface="Calibri Light"/>
                        </a:rPr>
                        <a:t> </a:t>
                      </a:r>
                      <a:r>
                        <a:rPr sz="800" b="0" spc="15">
                          <a:solidFill>
                            <a:srgbClr val="FFFFFF"/>
                          </a:solidFill>
                          <a:latin typeface="Calibri Light"/>
                          <a:cs typeface="Calibri Light"/>
                        </a:rPr>
                        <a:t>Implementation</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635" algn="ctr">
                        <a:lnSpc>
                          <a:spcPct val="100000"/>
                        </a:lnSpc>
                        <a:spcBef>
                          <a:spcPts val="5"/>
                        </a:spcBef>
                      </a:pPr>
                      <a:r>
                        <a:rPr sz="800" b="0" spc="15">
                          <a:solidFill>
                            <a:srgbClr val="FFFFFF"/>
                          </a:solidFill>
                          <a:latin typeface="Calibri Light"/>
                          <a:cs typeface="Calibri Light"/>
                        </a:rPr>
                        <a:t>Evidence </a:t>
                      </a:r>
                      <a:r>
                        <a:rPr sz="800" b="0" spc="5">
                          <a:solidFill>
                            <a:srgbClr val="FFFFFF"/>
                          </a:solidFill>
                          <a:latin typeface="Calibri Light"/>
                          <a:cs typeface="Calibri Light"/>
                        </a:rPr>
                        <a:t>of</a:t>
                      </a:r>
                      <a:r>
                        <a:rPr sz="800" b="0" spc="25">
                          <a:solidFill>
                            <a:srgbClr val="FFFFFF"/>
                          </a:solidFill>
                          <a:latin typeface="Calibri Light"/>
                          <a:cs typeface="Calibri Light"/>
                        </a:rPr>
                        <a:t> </a:t>
                      </a:r>
                      <a:r>
                        <a:rPr sz="800" b="0" spc="15">
                          <a:solidFill>
                            <a:srgbClr val="FFFFFF"/>
                          </a:solidFill>
                          <a:latin typeface="Calibri Light"/>
                          <a:cs typeface="Calibri Light"/>
                        </a:rPr>
                        <a:t>Impact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800" b="0" spc="15">
                          <a:solidFill>
                            <a:srgbClr val="FFFFFF"/>
                          </a:solidFill>
                          <a:latin typeface="Calibri Light"/>
                          <a:cs typeface="Calibri Light"/>
                        </a:rPr>
                        <a:t>Formative/</a:t>
                      </a:r>
                      <a:endParaRPr sz="800">
                        <a:latin typeface="Calibri Light"/>
                        <a:cs typeface="Calibri Light"/>
                      </a:endParaRPr>
                    </a:p>
                    <a:p>
                      <a:pPr marL="142240" marR="132080" indent="6985">
                        <a:lnSpc>
                          <a:spcPct val="117800"/>
                        </a:lnSpc>
                      </a:pPr>
                      <a:r>
                        <a:rPr sz="800" b="0" spc="15">
                          <a:solidFill>
                            <a:srgbClr val="FFFFFF"/>
                          </a:solidFill>
                          <a:latin typeface="Calibri Light"/>
                          <a:cs typeface="Calibri Light"/>
                        </a:rPr>
                        <a:t>S</a:t>
                      </a:r>
                      <a:r>
                        <a:rPr sz="800" b="0" spc="5">
                          <a:solidFill>
                            <a:srgbClr val="FFFFFF"/>
                          </a:solidFill>
                          <a:latin typeface="Calibri Light"/>
                          <a:cs typeface="Calibri Light"/>
                        </a:rPr>
                        <a:t>u</a:t>
                      </a:r>
                      <a:r>
                        <a:rPr sz="800" b="0" spc="10">
                          <a:solidFill>
                            <a:srgbClr val="FFFFFF"/>
                          </a:solidFill>
                          <a:latin typeface="Calibri Light"/>
                          <a:cs typeface="Calibri Light"/>
                        </a:rPr>
                        <a:t>mm</a:t>
                      </a:r>
                      <a:r>
                        <a:rPr sz="800" b="0" spc="5">
                          <a:solidFill>
                            <a:srgbClr val="FFFFFF"/>
                          </a:solidFill>
                          <a:latin typeface="Calibri Light"/>
                          <a:cs typeface="Calibri Light"/>
                        </a:rPr>
                        <a:t>a</a:t>
                      </a:r>
                      <a:r>
                        <a:rPr sz="800" b="0" spc="10">
                          <a:solidFill>
                            <a:srgbClr val="FFFFFF"/>
                          </a:solidFill>
                          <a:latin typeface="Calibri Light"/>
                          <a:cs typeface="Calibri Light"/>
                        </a:rPr>
                        <a:t>t</a:t>
                      </a:r>
                      <a:r>
                        <a:rPr sz="800" b="0" spc="15">
                          <a:solidFill>
                            <a:srgbClr val="FFFFFF"/>
                          </a:solidFill>
                          <a:latin typeface="Calibri Light"/>
                          <a:cs typeface="Calibri Light"/>
                        </a:rPr>
                        <a:t>i</a:t>
                      </a:r>
                      <a:r>
                        <a:rPr sz="800" b="0" spc="10">
                          <a:solidFill>
                            <a:srgbClr val="FFFFFF"/>
                          </a:solidFill>
                          <a:latin typeface="Calibri Light"/>
                          <a:cs typeface="Calibri Light"/>
                        </a:rPr>
                        <a:t>v</a:t>
                      </a:r>
                      <a:r>
                        <a:rPr sz="800" b="0">
                          <a:solidFill>
                            <a:srgbClr val="FFFFFF"/>
                          </a:solidFill>
                          <a:latin typeface="Calibri Light"/>
                          <a:cs typeface="Calibri Light"/>
                        </a:rPr>
                        <a:t>e  </a:t>
                      </a:r>
                      <a:r>
                        <a:rPr sz="800" b="0" spc="10">
                          <a:solidFill>
                            <a:srgbClr val="FFFFFF"/>
                          </a:solidFill>
                          <a:latin typeface="Calibri Light"/>
                          <a:cs typeface="Calibri Light"/>
                        </a:rPr>
                        <a:t>Ass</a:t>
                      </a:r>
                      <a:r>
                        <a:rPr sz="800" b="0" spc="5">
                          <a:solidFill>
                            <a:srgbClr val="FFFFFF"/>
                          </a:solidFill>
                          <a:latin typeface="Calibri Light"/>
                          <a:cs typeface="Calibri Light"/>
                        </a:rPr>
                        <a:t>e</a:t>
                      </a:r>
                      <a:r>
                        <a:rPr sz="800" b="0" spc="10">
                          <a:solidFill>
                            <a:srgbClr val="FFFFFF"/>
                          </a:solidFill>
                          <a:latin typeface="Calibri Light"/>
                          <a:cs typeface="Calibri Light"/>
                        </a:rPr>
                        <a:t>ssm</a:t>
                      </a:r>
                      <a:r>
                        <a:rPr sz="800" b="0" spc="5">
                          <a:solidFill>
                            <a:srgbClr val="FFFFFF"/>
                          </a:solidFill>
                          <a:latin typeface="Calibri Light"/>
                          <a:cs typeface="Calibri Light"/>
                        </a:rPr>
                        <a:t>en</a:t>
                      </a:r>
                      <a:r>
                        <a:rPr sz="800" b="0">
                          <a:solidFill>
                            <a:srgbClr val="FFFFFF"/>
                          </a:solidFill>
                          <a:latin typeface="Calibri Light"/>
                          <a:cs typeface="Calibri Light"/>
                        </a:rPr>
                        <a:t>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spcBef>
                          <a:spcPts val="5"/>
                        </a:spcBef>
                      </a:pPr>
                      <a:r>
                        <a:rPr sz="800" b="0" spc="15">
                          <a:solidFill>
                            <a:srgbClr val="FFFFFF"/>
                          </a:solidFill>
                          <a:latin typeface="Calibri Light"/>
                          <a:cs typeface="Calibri Light"/>
                        </a:rPr>
                        <a:t>Title-I School- </a:t>
                      </a:r>
                      <a:r>
                        <a:rPr sz="800" b="0" spc="10">
                          <a:solidFill>
                            <a:srgbClr val="FFFFFF"/>
                          </a:solidFill>
                          <a:latin typeface="Calibri Light"/>
                          <a:cs typeface="Calibri Light"/>
                        </a:rPr>
                        <a:t>wide</a:t>
                      </a:r>
                      <a:r>
                        <a:rPr sz="800" b="0" spc="40">
                          <a:solidFill>
                            <a:srgbClr val="FFFFFF"/>
                          </a:solidFill>
                          <a:latin typeface="Calibri Light"/>
                          <a:cs typeface="Calibri Light"/>
                        </a:rPr>
                        <a:t> </a:t>
                      </a:r>
                      <a:r>
                        <a:rPr sz="800" b="0" spc="15">
                          <a:solidFill>
                            <a:srgbClr val="FFFFFF"/>
                          </a:solidFill>
                          <a:latin typeface="Calibri Light"/>
                          <a:cs typeface="Calibri Light"/>
                        </a:rPr>
                        <a:t>Component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3"/>
                  </a:ext>
                </a:extLst>
              </a:tr>
              <a:tr h="1648237">
                <a:tc>
                  <a:txBody>
                    <a:bodyPr/>
                    <a:lstStyle/>
                    <a:p>
                      <a:pPr marL="12700">
                        <a:lnSpc>
                          <a:spcPct val="100000"/>
                        </a:lnSpc>
                        <a:spcBef>
                          <a:spcPts val="35"/>
                        </a:spcBef>
                      </a:pPr>
                      <a:r>
                        <a:rPr sz="800" b="0">
                          <a:latin typeface="Calibri Light"/>
                          <a:cs typeface="Calibri Light"/>
                        </a:rPr>
                        <a:t>Host </a:t>
                      </a:r>
                      <a:r>
                        <a:rPr sz="800" b="0" spc="5">
                          <a:latin typeface="Calibri Light"/>
                          <a:cs typeface="Calibri Light"/>
                        </a:rPr>
                        <a:t>campus information and</a:t>
                      </a:r>
                      <a:r>
                        <a:rPr sz="800" b="0" spc="-25">
                          <a:latin typeface="Calibri Light"/>
                          <a:cs typeface="Calibri Light"/>
                        </a:rPr>
                        <a:t> </a:t>
                      </a:r>
                      <a:r>
                        <a:rPr sz="800" b="0">
                          <a:latin typeface="Calibri Light"/>
                          <a:cs typeface="Calibri Light"/>
                        </a:rPr>
                        <a:t>training</a:t>
                      </a:r>
                      <a:endParaRPr sz="800">
                        <a:latin typeface="Calibri Light"/>
                        <a:cs typeface="Calibri Light"/>
                      </a:endParaRPr>
                    </a:p>
                    <a:p>
                      <a:pPr marL="12700" marR="175260">
                        <a:lnSpc>
                          <a:spcPct val="117800"/>
                        </a:lnSpc>
                      </a:pPr>
                      <a:r>
                        <a:rPr sz="800" b="0">
                          <a:latin typeface="Calibri Light"/>
                          <a:cs typeface="Calibri Light"/>
                        </a:rPr>
                        <a:t>sessions </a:t>
                      </a:r>
                      <a:r>
                        <a:rPr sz="800" b="0" spc="5">
                          <a:latin typeface="Calibri Light"/>
                          <a:cs typeface="Calibri Light"/>
                        </a:rPr>
                        <a:t>on </a:t>
                      </a:r>
                      <a:r>
                        <a:rPr sz="800" b="0">
                          <a:latin typeface="Calibri Light"/>
                          <a:cs typeface="Calibri Light"/>
                        </a:rPr>
                        <a:t>varying </a:t>
                      </a:r>
                      <a:r>
                        <a:rPr sz="800" b="0" spc="5">
                          <a:latin typeface="Calibri Light"/>
                          <a:cs typeface="Calibri Light"/>
                        </a:rPr>
                        <a:t>topics </a:t>
                      </a:r>
                      <a:r>
                        <a:rPr sz="800" b="0">
                          <a:latin typeface="Calibri Light"/>
                          <a:cs typeface="Calibri Light"/>
                        </a:rPr>
                        <a:t>using  different days </a:t>
                      </a:r>
                      <a:r>
                        <a:rPr sz="800" b="0" spc="5">
                          <a:latin typeface="Calibri Light"/>
                          <a:cs typeface="Calibri Light"/>
                        </a:rPr>
                        <a:t>and</a:t>
                      </a:r>
                      <a:r>
                        <a:rPr sz="800" b="0">
                          <a:latin typeface="Calibri Light"/>
                          <a:cs typeface="Calibri Light"/>
                        </a:rPr>
                        <a:t> </a:t>
                      </a:r>
                      <a:r>
                        <a:rPr sz="800" b="0" spc="5">
                          <a:latin typeface="Calibri Light"/>
                          <a:cs typeface="Calibri Light"/>
                        </a:rPr>
                        <a:t>times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a:latin typeface="Calibri Light"/>
                          <a:cs typeface="Calibri Light"/>
                        </a:rPr>
                        <a:t>Parental</a:t>
                      </a:r>
                      <a:r>
                        <a:rPr sz="800" b="0" spc="5">
                          <a:latin typeface="Calibri Light"/>
                          <a:cs typeface="Calibri Light"/>
                        </a:rPr>
                        <a:t> Director</a:t>
                      </a:r>
                      <a:endParaRPr sz="800">
                        <a:latin typeface="Calibri Light"/>
                        <a:cs typeface="Calibri Light"/>
                      </a:endParaRPr>
                    </a:p>
                    <a:p>
                      <a:pPr marL="12700" marR="335280">
                        <a:lnSpc>
                          <a:spcPct val="117800"/>
                        </a:lnSpc>
                      </a:pPr>
                      <a:r>
                        <a:rPr sz="800" b="0">
                          <a:latin typeface="Calibri Light"/>
                          <a:cs typeface="Calibri Light"/>
                        </a:rPr>
                        <a:t>Parental</a:t>
                      </a:r>
                      <a:r>
                        <a:rPr sz="800" b="0" spc="-40">
                          <a:latin typeface="Calibri Light"/>
                          <a:cs typeface="Calibri Light"/>
                        </a:rPr>
                        <a:t> </a:t>
                      </a:r>
                      <a:r>
                        <a:rPr sz="800" b="0" spc="5">
                          <a:latin typeface="Calibri Light"/>
                          <a:cs typeface="Calibri Light"/>
                        </a:rPr>
                        <a:t>Educator  </a:t>
                      </a:r>
                      <a:r>
                        <a:rPr sz="800" b="0">
                          <a:latin typeface="Calibri Light"/>
                          <a:cs typeface="Calibri Light"/>
                        </a:rPr>
                        <a:t>Principal</a:t>
                      </a:r>
                      <a:endParaRPr sz="800">
                        <a:latin typeface="Calibri Light"/>
                        <a:cs typeface="Calibri Light"/>
                      </a:endParaRPr>
                    </a:p>
                    <a:p>
                      <a:pPr marL="12700" marR="304165">
                        <a:lnSpc>
                          <a:spcPct val="117800"/>
                        </a:lnSpc>
                      </a:pPr>
                      <a:r>
                        <a:rPr sz="800" b="0">
                          <a:latin typeface="Calibri Light"/>
                          <a:cs typeface="Calibri Light"/>
                        </a:rPr>
                        <a:t>Assistant Principals  Counselors</a:t>
                      </a:r>
                      <a:endParaRPr sz="800">
                        <a:latin typeface="Calibri Light"/>
                        <a:cs typeface="Calibri Light"/>
                      </a:endParaRPr>
                    </a:p>
                    <a:p>
                      <a:pPr marL="12700" marR="438784">
                        <a:lnSpc>
                          <a:spcPct val="117800"/>
                        </a:lnSpc>
                      </a:pPr>
                      <a:r>
                        <a:rPr sz="800" b="0" spc="5">
                          <a:latin typeface="Calibri Light"/>
                          <a:cs typeface="Calibri Light"/>
                        </a:rPr>
                        <a:t>School</a:t>
                      </a:r>
                      <a:r>
                        <a:rPr sz="800" b="0" spc="-45">
                          <a:latin typeface="Calibri Light"/>
                          <a:cs typeface="Calibri Light"/>
                        </a:rPr>
                        <a:t> </a:t>
                      </a:r>
                      <a:r>
                        <a:rPr sz="800" b="0">
                          <a:latin typeface="Calibri Light"/>
                          <a:cs typeface="Calibri Light"/>
                        </a:rPr>
                        <a:t>Liason  Nurse  </a:t>
                      </a:r>
                      <a:r>
                        <a:rPr sz="800" b="0" spc="5">
                          <a:latin typeface="Calibri Light"/>
                          <a:cs typeface="Calibri Light"/>
                        </a:rPr>
                        <a:t>Teachers</a:t>
                      </a:r>
                      <a:endParaRPr lang="en-US" sz="800" b="0" spc="5">
                        <a:latin typeface="Calibri Light"/>
                        <a:cs typeface="Calibri Light"/>
                      </a:endParaRPr>
                    </a:p>
                    <a:p>
                      <a:pPr marL="12700" marR="438784">
                        <a:lnSpc>
                          <a:spcPct val="117800"/>
                        </a:lnSpc>
                      </a:pPr>
                      <a:r>
                        <a:rPr lang="en-US" sz="800" b="0" spc="5">
                          <a:latin typeface="Calibri Light"/>
                          <a:cs typeface="Calibri Light"/>
                        </a:rPr>
                        <a:t>IB Coach</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spc="5">
                          <a:latin typeface="Calibri Light"/>
                          <a:cs typeface="Calibri Light"/>
                        </a:rPr>
                        <a:t>Research Based Best</a:t>
                      </a:r>
                      <a:r>
                        <a:rPr sz="800" b="0" spc="-55">
                          <a:latin typeface="Calibri Light"/>
                          <a:cs typeface="Calibri Light"/>
                        </a:rPr>
                        <a:t> </a:t>
                      </a:r>
                      <a:r>
                        <a:rPr sz="800" b="0" spc="5">
                          <a:latin typeface="Calibri Light"/>
                          <a:cs typeface="Calibri Light"/>
                        </a:rPr>
                        <a:t>Practices</a:t>
                      </a:r>
                      <a:endParaRPr sz="800">
                        <a:latin typeface="Calibri Light"/>
                        <a:cs typeface="Calibri Light"/>
                      </a:endParaRPr>
                    </a:p>
                    <a:p>
                      <a:pPr marL="12700" marR="105410">
                        <a:lnSpc>
                          <a:spcPct val="117800"/>
                        </a:lnSpc>
                      </a:pPr>
                      <a:r>
                        <a:rPr sz="800" b="0" spc="5">
                          <a:latin typeface="Calibri Light"/>
                          <a:cs typeface="Calibri Light"/>
                        </a:rPr>
                        <a:t>District and Campus</a:t>
                      </a:r>
                      <a:r>
                        <a:rPr sz="800" b="0" spc="-60">
                          <a:latin typeface="Calibri Light"/>
                          <a:cs typeface="Calibri Light"/>
                        </a:rPr>
                        <a:t> </a:t>
                      </a:r>
                      <a:r>
                        <a:rPr sz="800" b="0" spc="5">
                          <a:latin typeface="Calibri Light"/>
                          <a:cs typeface="Calibri Light"/>
                        </a:rPr>
                        <a:t>Policy  </a:t>
                      </a:r>
                      <a:r>
                        <a:rPr sz="800" b="0">
                          <a:latin typeface="Calibri Light"/>
                          <a:cs typeface="Calibri Light"/>
                        </a:rPr>
                        <a:t>Handbook</a:t>
                      </a:r>
                      <a:endParaRPr sz="800">
                        <a:latin typeface="Calibri Light"/>
                        <a:cs typeface="Calibri Light"/>
                      </a:endParaRPr>
                    </a:p>
                    <a:p>
                      <a:pPr marL="12700" marR="139065">
                        <a:lnSpc>
                          <a:spcPct val="117800"/>
                        </a:lnSpc>
                      </a:pPr>
                      <a:r>
                        <a:rPr sz="800" b="0" spc="5">
                          <a:latin typeface="Calibri Light"/>
                          <a:cs typeface="Calibri Light"/>
                        </a:rPr>
                        <a:t>Student Code </a:t>
                      </a:r>
                      <a:r>
                        <a:rPr sz="800" b="0">
                          <a:latin typeface="Calibri Light"/>
                          <a:cs typeface="Calibri Light"/>
                        </a:rPr>
                        <a:t>of</a:t>
                      </a:r>
                      <a:r>
                        <a:rPr sz="800" b="0" spc="-60">
                          <a:latin typeface="Calibri Light"/>
                          <a:cs typeface="Calibri Light"/>
                        </a:rPr>
                        <a:t> </a:t>
                      </a:r>
                      <a:r>
                        <a:rPr sz="800" b="0" spc="5">
                          <a:latin typeface="Calibri Light"/>
                          <a:cs typeface="Calibri Light"/>
                        </a:rPr>
                        <a:t>Conduct  </a:t>
                      </a:r>
                      <a:r>
                        <a:rPr sz="800" b="0">
                          <a:latin typeface="Calibri Light"/>
                          <a:cs typeface="Calibri Light"/>
                        </a:rPr>
                        <a:t>Handbook</a:t>
                      </a:r>
                      <a:endParaRPr sz="800">
                        <a:latin typeface="Calibri Light"/>
                        <a:cs typeface="Calibri Light"/>
                      </a:endParaRPr>
                    </a:p>
                    <a:p>
                      <a:pPr marL="12700" marR="173990">
                        <a:lnSpc>
                          <a:spcPct val="117800"/>
                        </a:lnSpc>
                      </a:pPr>
                      <a:r>
                        <a:rPr sz="800" b="0">
                          <a:latin typeface="Calibri Light"/>
                          <a:cs typeface="Calibri Light"/>
                        </a:rPr>
                        <a:t>ESL/GED Brochures  </a:t>
                      </a:r>
                      <a:r>
                        <a:rPr sz="800" b="0" spc="5">
                          <a:latin typeface="Calibri Light"/>
                          <a:cs typeface="Calibri Light"/>
                        </a:rPr>
                        <a:t>School </a:t>
                      </a:r>
                      <a:r>
                        <a:rPr sz="800" b="0">
                          <a:latin typeface="Calibri Light"/>
                          <a:cs typeface="Calibri Light"/>
                        </a:rPr>
                        <a:t>Messenger  </a:t>
                      </a:r>
                      <a:r>
                        <a:rPr sz="800" b="0" spc="5">
                          <a:latin typeface="Calibri Light"/>
                          <a:cs typeface="Calibri Light"/>
                        </a:rPr>
                        <a:t>Reading </a:t>
                      </a:r>
                      <a:r>
                        <a:rPr sz="800" b="0">
                          <a:latin typeface="Calibri Light"/>
                          <a:cs typeface="Calibri Light"/>
                        </a:rPr>
                        <a:t>Materials  </a:t>
                      </a:r>
                      <a:r>
                        <a:rPr sz="800" b="0" spc="5">
                          <a:latin typeface="Calibri Light"/>
                          <a:cs typeface="Calibri Light"/>
                        </a:rPr>
                        <a:t>District Public</a:t>
                      </a:r>
                      <a:r>
                        <a:rPr sz="800" b="0" spc="-60">
                          <a:latin typeface="Calibri Light"/>
                          <a:cs typeface="Calibri Light"/>
                        </a:rPr>
                        <a:t> </a:t>
                      </a:r>
                      <a:r>
                        <a:rPr sz="800" b="0" spc="5">
                          <a:latin typeface="Calibri Light"/>
                          <a:cs typeface="Calibri Light"/>
                        </a:rPr>
                        <a:t>Relations  </a:t>
                      </a:r>
                      <a:r>
                        <a:rPr sz="800" b="0">
                          <a:latin typeface="Calibri Light"/>
                          <a:cs typeface="Calibri Light"/>
                        </a:rPr>
                        <a:t>Department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800" b="0" spc="5">
                          <a:latin typeface="Calibri Light"/>
                          <a:cs typeface="Calibri Light"/>
                        </a:rPr>
                        <a:t>August 2025</a:t>
                      </a:r>
                      <a:r>
                        <a:rPr lang="en-US" sz="800" b="0" spc="-15">
                          <a:latin typeface="Calibri Light"/>
                          <a:cs typeface="Calibri Light"/>
                        </a:rPr>
                        <a:t> </a:t>
                      </a:r>
                      <a:r>
                        <a:rPr lang="en-US" sz="800" b="0" spc="5">
                          <a:latin typeface="Calibri Light"/>
                          <a:cs typeface="Calibri Light"/>
                        </a:rPr>
                        <a:t>-</a:t>
                      </a:r>
                      <a:endParaRPr lang="en-US" sz="800">
                        <a:latin typeface="Calibri Light"/>
                        <a:cs typeface="Calibri Light"/>
                      </a:endParaRPr>
                    </a:p>
                    <a:p>
                      <a:pPr marL="12700">
                        <a:lnSpc>
                          <a:spcPct val="100000"/>
                        </a:lnSpc>
                        <a:spcBef>
                          <a:spcPts val="95"/>
                        </a:spcBef>
                      </a:pPr>
                      <a:r>
                        <a:rPr lang="en-US" sz="800" b="0">
                          <a:latin typeface="Calibri Light"/>
                          <a:cs typeface="Calibri Light"/>
                        </a:rPr>
                        <a:t>June</a:t>
                      </a:r>
                      <a:r>
                        <a:rPr lang="en-US" sz="800" b="0" spc="-5">
                          <a:latin typeface="Calibri Light"/>
                          <a:cs typeface="Calibri Light"/>
                        </a:rPr>
                        <a:t> </a:t>
                      </a:r>
                      <a:r>
                        <a:rPr lang="en-US" sz="800" b="0" spc="5">
                          <a:latin typeface="Calibri Light"/>
                          <a:cs typeface="Calibri Light"/>
                        </a:rPr>
                        <a:t>2026</a:t>
                      </a:r>
                      <a:endParaRPr lang="en-US"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spc="5">
                          <a:latin typeface="Calibri Light"/>
                          <a:cs typeface="Calibri Light"/>
                        </a:rPr>
                        <a:t>Agendas</a:t>
                      </a:r>
                      <a:endParaRPr sz="800">
                        <a:latin typeface="Calibri Light"/>
                        <a:cs typeface="Calibri Light"/>
                      </a:endParaRPr>
                    </a:p>
                    <a:p>
                      <a:pPr marL="12700" marR="859790">
                        <a:lnSpc>
                          <a:spcPct val="117800"/>
                        </a:lnSpc>
                      </a:pPr>
                      <a:r>
                        <a:rPr sz="800" b="0">
                          <a:latin typeface="Calibri Light"/>
                          <a:cs typeface="Calibri Light"/>
                        </a:rPr>
                        <a:t>M</a:t>
                      </a:r>
                      <a:r>
                        <a:rPr sz="800" b="0" spc="-5">
                          <a:latin typeface="Calibri Light"/>
                          <a:cs typeface="Calibri Light"/>
                        </a:rPr>
                        <a:t>ee</a:t>
                      </a:r>
                      <a:r>
                        <a:rPr sz="800" b="0">
                          <a:latin typeface="Calibri Light"/>
                          <a:cs typeface="Calibri Light"/>
                        </a:rPr>
                        <a:t>ti</a:t>
                      </a:r>
                      <a:r>
                        <a:rPr sz="800" b="0" spc="-5">
                          <a:latin typeface="Calibri Light"/>
                          <a:cs typeface="Calibri Light"/>
                        </a:rPr>
                        <a:t>ng</a:t>
                      </a:r>
                      <a:r>
                        <a:rPr sz="800" b="0">
                          <a:latin typeface="Calibri Light"/>
                          <a:cs typeface="Calibri Light"/>
                        </a:rPr>
                        <a:t>s  Invites</a:t>
                      </a:r>
                      <a:endParaRPr sz="800">
                        <a:latin typeface="Calibri Light"/>
                        <a:cs typeface="Calibri Light"/>
                      </a:endParaRPr>
                    </a:p>
                    <a:p>
                      <a:pPr marL="12700" marR="681355">
                        <a:lnSpc>
                          <a:spcPct val="117800"/>
                        </a:lnSpc>
                      </a:pPr>
                      <a:r>
                        <a:rPr sz="800" b="0" spc="5">
                          <a:latin typeface="Calibri Light"/>
                          <a:cs typeface="Calibri Light"/>
                        </a:rPr>
                        <a:t>Campus</a:t>
                      </a:r>
                      <a:r>
                        <a:rPr sz="800" b="0" spc="-60">
                          <a:latin typeface="Calibri Light"/>
                          <a:cs typeface="Calibri Light"/>
                        </a:rPr>
                        <a:t> </a:t>
                      </a:r>
                      <a:r>
                        <a:rPr sz="800" b="0" spc="5">
                          <a:latin typeface="Calibri Light"/>
                          <a:cs typeface="Calibri Light"/>
                        </a:rPr>
                        <a:t>Website  Sign In Sheets  PowerPoints  Photos  Facebook</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a:latin typeface="Calibri Light"/>
                          <a:cs typeface="Calibri Light"/>
                        </a:rPr>
                        <a:t>Parent Survey</a:t>
                      </a:r>
                      <a:r>
                        <a:rPr sz="800" b="0" spc="-5">
                          <a:latin typeface="Calibri Light"/>
                          <a:cs typeface="Calibri Light"/>
                        </a:rPr>
                        <a:t> </a:t>
                      </a:r>
                      <a:r>
                        <a:rPr sz="800" b="0" spc="5">
                          <a:latin typeface="Calibri Light"/>
                          <a:cs typeface="Calibri Light"/>
                        </a:rPr>
                        <a:t>Results</a:t>
                      </a:r>
                      <a:endParaRPr sz="800">
                        <a:latin typeface="Calibri Light"/>
                        <a:cs typeface="Calibri Light"/>
                      </a:endParaRPr>
                    </a:p>
                    <a:p>
                      <a:pPr marL="12700" marR="296545">
                        <a:lnSpc>
                          <a:spcPct val="117800"/>
                        </a:lnSpc>
                      </a:pPr>
                      <a:r>
                        <a:rPr sz="800" b="0" spc="5">
                          <a:latin typeface="Calibri Light"/>
                          <a:cs typeface="Calibri Light"/>
                        </a:rPr>
                        <a:t>Increase</a:t>
                      </a:r>
                      <a:r>
                        <a:rPr sz="800" b="0" spc="-50">
                          <a:latin typeface="Calibri Light"/>
                          <a:cs typeface="Calibri Light"/>
                        </a:rPr>
                        <a:t> </a:t>
                      </a:r>
                      <a:r>
                        <a:rPr sz="800" b="0">
                          <a:latin typeface="Calibri Light"/>
                          <a:cs typeface="Calibri Light"/>
                        </a:rPr>
                        <a:t>Parental  </a:t>
                      </a:r>
                      <a:r>
                        <a:rPr sz="800" b="0" spc="5">
                          <a:latin typeface="Calibri Light"/>
                          <a:cs typeface="Calibri Light"/>
                        </a:rPr>
                        <a:t>Involvement</a:t>
                      </a:r>
                      <a:endParaRPr sz="800">
                        <a:latin typeface="Calibri Light"/>
                        <a:cs typeface="Calibri Light"/>
                      </a:endParaRPr>
                    </a:p>
                    <a:p>
                      <a:pPr marL="12700" marR="16510">
                        <a:lnSpc>
                          <a:spcPct val="117800"/>
                        </a:lnSpc>
                      </a:pPr>
                      <a:r>
                        <a:rPr sz="800" b="0" spc="5">
                          <a:latin typeface="Calibri Light"/>
                          <a:cs typeface="Calibri Light"/>
                        </a:rPr>
                        <a:t>Increase Student</a:t>
                      </a:r>
                      <a:r>
                        <a:rPr sz="800" b="0" spc="-65">
                          <a:latin typeface="Calibri Light"/>
                          <a:cs typeface="Calibri Light"/>
                        </a:rPr>
                        <a:t> </a:t>
                      </a:r>
                      <a:r>
                        <a:rPr sz="800" b="0" spc="5">
                          <a:latin typeface="Calibri Light"/>
                          <a:cs typeface="Calibri Light"/>
                        </a:rPr>
                        <a:t>Attendance  Increase </a:t>
                      </a:r>
                      <a:r>
                        <a:rPr sz="800" b="0">
                          <a:latin typeface="Calibri Light"/>
                          <a:cs typeface="Calibri Light"/>
                        </a:rPr>
                        <a:t>Student  </a:t>
                      </a:r>
                      <a:r>
                        <a:rPr sz="800" b="0" spc="5">
                          <a:latin typeface="Calibri Light"/>
                          <a:cs typeface="Calibri Light"/>
                        </a:rPr>
                        <a:t>Achievement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spc="5">
                          <a:latin typeface="Calibri Light"/>
                          <a:cs typeface="Calibri Light"/>
                        </a:rPr>
                        <a:t>Participation</a:t>
                      </a:r>
                      <a:r>
                        <a:rPr sz="800" b="0" spc="-15">
                          <a:latin typeface="Calibri Light"/>
                          <a:cs typeface="Calibri Light"/>
                        </a:rPr>
                        <a:t> </a:t>
                      </a:r>
                      <a:r>
                        <a:rPr sz="800" b="0" spc="5">
                          <a:latin typeface="Calibri Light"/>
                          <a:cs typeface="Calibri Light"/>
                        </a:rPr>
                        <a:t>Counts</a:t>
                      </a:r>
                      <a:endParaRPr sz="800">
                        <a:latin typeface="Calibri Light"/>
                        <a:cs typeface="Calibri Light"/>
                      </a:endParaRPr>
                    </a:p>
                    <a:p>
                      <a:pPr marL="12700" marR="76835">
                        <a:lnSpc>
                          <a:spcPct val="117800"/>
                        </a:lnSpc>
                      </a:pPr>
                      <a:r>
                        <a:rPr sz="800" b="0">
                          <a:latin typeface="Calibri Light"/>
                          <a:cs typeface="Calibri Light"/>
                        </a:rPr>
                        <a:t>Event Performances  </a:t>
                      </a:r>
                      <a:r>
                        <a:rPr sz="800" b="0" spc="5">
                          <a:latin typeface="Calibri Light"/>
                          <a:cs typeface="Calibri Light"/>
                        </a:rPr>
                        <a:t>Benchmark</a:t>
                      </a:r>
                      <a:endParaRPr sz="800">
                        <a:latin typeface="Calibri Light"/>
                        <a:cs typeface="Calibri Light"/>
                      </a:endParaRPr>
                    </a:p>
                    <a:p>
                      <a:pPr marL="12700">
                        <a:lnSpc>
                          <a:spcPct val="100000"/>
                        </a:lnSpc>
                        <a:spcBef>
                          <a:spcPts val="95"/>
                        </a:spcBef>
                      </a:pPr>
                      <a:r>
                        <a:rPr sz="800" b="0" spc="5">
                          <a:latin typeface="Calibri Light"/>
                          <a:cs typeface="Calibri Light"/>
                        </a:rPr>
                        <a:t>STAAR</a:t>
                      </a:r>
                      <a:endParaRPr sz="800">
                        <a:latin typeface="Calibri Light"/>
                        <a:cs typeface="Calibri Light"/>
                      </a:endParaRPr>
                    </a:p>
                    <a:p>
                      <a:pPr marL="12700" marR="26670">
                        <a:lnSpc>
                          <a:spcPct val="117800"/>
                        </a:lnSpc>
                      </a:pPr>
                      <a:r>
                        <a:rPr sz="800" b="0" spc="5">
                          <a:latin typeface="Calibri Light"/>
                          <a:cs typeface="Calibri Light"/>
                        </a:rPr>
                        <a:t>Attendance  Comparison in</a:t>
                      </a:r>
                      <a:r>
                        <a:rPr sz="800" b="0" spc="-75">
                          <a:latin typeface="Calibri Light"/>
                          <a:cs typeface="Calibri Light"/>
                        </a:rPr>
                        <a:t> </a:t>
                      </a:r>
                      <a:r>
                        <a:rPr sz="800" b="0" spc="5">
                          <a:latin typeface="Calibri Light"/>
                          <a:cs typeface="Calibri Light"/>
                        </a:rPr>
                        <a:t>District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a:latin typeface="Calibri Light"/>
                          <a:cs typeface="Calibri Light"/>
                        </a:rPr>
                        <a:t>Strategies </a:t>
                      </a:r>
                      <a:r>
                        <a:rPr sz="800" b="0" spc="5">
                          <a:latin typeface="Calibri Light"/>
                          <a:cs typeface="Calibri Light"/>
                        </a:rPr>
                        <a:t>to Increase</a:t>
                      </a:r>
                      <a:r>
                        <a:rPr sz="800" b="0" spc="-5">
                          <a:latin typeface="Calibri Light"/>
                          <a:cs typeface="Calibri Light"/>
                        </a:rPr>
                        <a:t> </a:t>
                      </a:r>
                      <a:r>
                        <a:rPr sz="800" b="0">
                          <a:latin typeface="Calibri Light"/>
                          <a:cs typeface="Calibri Light"/>
                        </a:rPr>
                        <a:t>Parental</a:t>
                      </a:r>
                      <a:endParaRPr sz="800">
                        <a:latin typeface="Calibri Light"/>
                        <a:cs typeface="Calibri Light"/>
                      </a:endParaRPr>
                    </a:p>
                    <a:p>
                      <a:pPr marL="12700" marR="721995">
                        <a:lnSpc>
                          <a:spcPct val="117800"/>
                        </a:lnSpc>
                      </a:pPr>
                      <a:r>
                        <a:rPr sz="800" b="0" spc="5">
                          <a:latin typeface="Calibri Light"/>
                          <a:cs typeface="Calibri Light"/>
                        </a:rPr>
                        <a:t>I</a:t>
                      </a:r>
                      <a:r>
                        <a:rPr sz="800" b="0" spc="-5">
                          <a:latin typeface="Calibri Light"/>
                          <a:cs typeface="Calibri Light"/>
                        </a:rPr>
                        <a:t>nvov</a:t>
                      </a:r>
                      <a:r>
                        <a:rPr sz="800" b="0">
                          <a:latin typeface="Calibri Light"/>
                          <a:cs typeface="Calibri Light"/>
                        </a:rPr>
                        <a:t>l</a:t>
                      </a:r>
                      <a:r>
                        <a:rPr sz="800" b="0" spc="-5">
                          <a:latin typeface="Calibri Light"/>
                          <a:cs typeface="Calibri Light"/>
                        </a:rPr>
                        <a:t>ve</a:t>
                      </a:r>
                      <a:r>
                        <a:rPr sz="800" b="0">
                          <a:latin typeface="Calibri Light"/>
                          <a:cs typeface="Calibri Light"/>
                        </a:rPr>
                        <a:t>m</a:t>
                      </a:r>
                      <a:r>
                        <a:rPr sz="800" b="0" spc="-5">
                          <a:latin typeface="Calibri Light"/>
                          <a:cs typeface="Calibri Light"/>
                        </a:rPr>
                        <a:t>ent  </a:t>
                      </a:r>
                      <a:r>
                        <a:rPr sz="800" b="0" spc="5">
                          <a:latin typeface="Calibri Light"/>
                          <a:cs typeface="Calibri Light"/>
                        </a:rPr>
                        <a:t>6A, 6B,</a:t>
                      </a:r>
                      <a:r>
                        <a:rPr sz="800" b="0" spc="-5">
                          <a:latin typeface="Calibri Light"/>
                          <a:cs typeface="Calibri Light"/>
                        </a:rPr>
                        <a:t> </a:t>
                      </a:r>
                      <a:r>
                        <a:rPr sz="800" b="0" spc="5">
                          <a:latin typeface="Calibri Light"/>
                          <a:cs typeface="Calibri Light"/>
                        </a:rPr>
                        <a:t>6C</a:t>
                      </a:r>
                      <a:endParaRPr sz="800">
                        <a:latin typeface="Calibri Light"/>
                        <a:cs typeface="Calibri Light"/>
                      </a:endParaRPr>
                    </a:p>
                    <a:p>
                      <a:pPr marL="12700" marR="87630" algn="just">
                        <a:lnSpc>
                          <a:spcPct val="117800"/>
                        </a:lnSpc>
                      </a:pPr>
                      <a:r>
                        <a:rPr sz="800" b="0">
                          <a:latin typeface="Calibri Light"/>
                          <a:cs typeface="Calibri Light"/>
                        </a:rPr>
                        <a:t>Coordination </a:t>
                      </a:r>
                      <a:r>
                        <a:rPr sz="800" b="0" spc="5">
                          <a:latin typeface="Calibri Light"/>
                          <a:cs typeface="Calibri Light"/>
                        </a:rPr>
                        <a:t>and </a:t>
                      </a:r>
                      <a:r>
                        <a:rPr sz="800" b="0">
                          <a:latin typeface="Calibri Light"/>
                          <a:cs typeface="Calibri Light"/>
                        </a:rPr>
                        <a:t>Integration of Federal,  </a:t>
                      </a:r>
                      <a:r>
                        <a:rPr sz="800" b="0" spc="5">
                          <a:latin typeface="Calibri Light"/>
                          <a:cs typeface="Calibri Light"/>
                        </a:rPr>
                        <a:t>State, and Local </a:t>
                      </a:r>
                      <a:r>
                        <a:rPr sz="800" b="0">
                          <a:latin typeface="Calibri Light"/>
                          <a:cs typeface="Calibri Light"/>
                        </a:rPr>
                        <a:t>Services, Programs </a:t>
                      </a:r>
                      <a:r>
                        <a:rPr sz="800" b="0" spc="5">
                          <a:latin typeface="Calibri Light"/>
                          <a:cs typeface="Calibri Light"/>
                        </a:rPr>
                        <a:t>and  </a:t>
                      </a:r>
                      <a:r>
                        <a:rPr sz="800" b="0">
                          <a:latin typeface="Calibri Light"/>
                          <a:cs typeface="Calibri Light"/>
                        </a:rPr>
                        <a:t>Funds</a:t>
                      </a:r>
                      <a:endParaRPr sz="800">
                        <a:latin typeface="Calibri Light"/>
                        <a:cs typeface="Calibri Light"/>
                      </a:endParaRPr>
                    </a:p>
                    <a:p>
                      <a:pPr marL="12700" marR="15875" algn="just">
                        <a:lnSpc>
                          <a:spcPct val="117800"/>
                        </a:lnSpc>
                      </a:pPr>
                      <a:r>
                        <a:rPr sz="800" b="0" spc="5">
                          <a:latin typeface="Calibri Light"/>
                          <a:cs typeface="Calibri Light"/>
                        </a:rPr>
                        <a:t>10 C Title I,II,II State Compensatory  Fund State </a:t>
                      </a:r>
                      <a:r>
                        <a:rPr sz="800" b="0">
                          <a:latin typeface="Calibri Light"/>
                          <a:cs typeface="Calibri Light"/>
                        </a:rPr>
                        <a:t>Bilingual </a:t>
                      </a:r>
                      <a:r>
                        <a:rPr sz="800" b="0" spc="5">
                          <a:latin typeface="Calibri Light"/>
                          <a:cs typeface="Calibri Light"/>
                        </a:rPr>
                        <a:t>Funds Local</a:t>
                      </a:r>
                      <a:r>
                        <a:rPr sz="800" b="0">
                          <a:latin typeface="Calibri Light"/>
                          <a:cs typeface="Calibri Light"/>
                        </a:rPr>
                        <a:t> Funds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237426">
                <a:tc>
                  <a:txBody>
                    <a:bodyPr/>
                    <a:lstStyle/>
                    <a:p>
                      <a:pPr marR="306705" algn="r">
                        <a:lnSpc>
                          <a:spcPct val="100000"/>
                        </a:lnSpc>
                        <a:spcBef>
                          <a:spcPts val="215"/>
                        </a:spcBef>
                      </a:pPr>
                      <a:r>
                        <a:rPr sz="800" b="0" spc="15">
                          <a:solidFill>
                            <a:srgbClr val="FFFFFF"/>
                          </a:solidFill>
                          <a:latin typeface="Calibri Light"/>
                          <a:cs typeface="Calibri Light"/>
                        </a:rPr>
                        <a:t>Action</a:t>
                      </a:r>
                      <a:r>
                        <a:rPr sz="800" b="0" spc="-40">
                          <a:solidFill>
                            <a:srgbClr val="FFFFFF"/>
                          </a:solidFill>
                          <a:latin typeface="Calibri Light"/>
                          <a:cs typeface="Calibri Light"/>
                        </a:rPr>
                        <a:t> </a:t>
                      </a:r>
                      <a:r>
                        <a:rPr sz="800" b="0" spc="10">
                          <a:solidFill>
                            <a:srgbClr val="FFFFFF"/>
                          </a:solidFill>
                          <a:latin typeface="Calibri Light"/>
                          <a:cs typeface="Calibri Light"/>
                        </a:rPr>
                        <a:t>Steps</a:t>
                      </a:r>
                      <a:endParaRPr sz="800">
                        <a:latin typeface="Calibri Light"/>
                        <a:cs typeface="Calibri Light"/>
                      </a:endParaRPr>
                    </a:p>
                  </a:txBody>
                  <a:tcPr marL="0" marR="0" marT="3533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5"/>
                  </a:ext>
                </a:extLst>
              </a:tr>
              <a:tr h="149815">
                <a:tc gridSpan="8">
                  <a:txBody>
                    <a:bodyPr/>
                    <a:lstStyle/>
                    <a:p>
                      <a:pPr marL="12700">
                        <a:lnSpc>
                          <a:spcPts val="500"/>
                        </a:lnSpc>
                        <a:spcBef>
                          <a:spcPts val="35"/>
                        </a:spcBef>
                      </a:pPr>
                      <a:r>
                        <a:rPr sz="800" b="0">
                          <a:latin typeface="Calibri Light"/>
                          <a:cs typeface="Calibri Light"/>
                        </a:rPr>
                        <a:t>Provide </a:t>
                      </a:r>
                      <a:r>
                        <a:rPr sz="800" b="0" spc="5">
                          <a:latin typeface="Calibri Light"/>
                          <a:cs typeface="Calibri Light"/>
                        </a:rPr>
                        <a:t>campus </a:t>
                      </a:r>
                      <a:r>
                        <a:rPr sz="800" b="0">
                          <a:latin typeface="Calibri Light"/>
                          <a:cs typeface="Calibri Light"/>
                        </a:rPr>
                        <a:t>sessions </a:t>
                      </a:r>
                      <a:r>
                        <a:rPr sz="800" b="0" spc="5">
                          <a:latin typeface="Calibri Light"/>
                          <a:cs typeface="Calibri Light"/>
                        </a:rPr>
                        <a:t>on multiple topics (Titile I, Campus Policy and Student </a:t>
                      </a:r>
                      <a:r>
                        <a:rPr sz="800" b="0">
                          <a:latin typeface="Calibri Light"/>
                          <a:cs typeface="Calibri Light"/>
                        </a:rPr>
                        <a:t>Handbook, </a:t>
                      </a:r>
                      <a:r>
                        <a:rPr sz="800" b="0" spc="5">
                          <a:latin typeface="Calibri Light"/>
                          <a:cs typeface="Calibri Light"/>
                        </a:rPr>
                        <a:t>Home-School Compacts, Attendance, and State </a:t>
                      </a:r>
                      <a:r>
                        <a:rPr sz="800" b="0">
                          <a:latin typeface="Calibri Light"/>
                          <a:cs typeface="Calibri Light"/>
                        </a:rPr>
                        <a:t>Assessments) </a:t>
                      </a:r>
                      <a:r>
                        <a:rPr sz="800" b="0" spc="5">
                          <a:latin typeface="Calibri Light"/>
                          <a:cs typeface="Calibri Light"/>
                        </a:rPr>
                        <a:t>and Have</a:t>
                      </a:r>
                      <a:r>
                        <a:rPr sz="800" b="0" spc="30">
                          <a:latin typeface="Calibri Light"/>
                          <a:cs typeface="Calibri Light"/>
                        </a:rPr>
                        <a:t> </a:t>
                      </a:r>
                      <a:r>
                        <a:rPr sz="800" b="0">
                          <a:latin typeface="Calibri Light"/>
                          <a:cs typeface="Calibri Light"/>
                        </a:rPr>
                        <a:t>district public relations </a:t>
                      </a:r>
                      <a:r>
                        <a:rPr sz="800" b="0" spc="5">
                          <a:latin typeface="Calibri Light"/>
                          <a:cs typeface="Calibri Light"/>
                        </a:rPr>
                        <a:t>(KTRI) </a:t>
                      </a:r>
                      <a:r>
                        <a:rPr sz="800" b="0">
                          <a:latin typeface="Calibri Light"/>
                          <a:cs typeface="Calibri Light"/>
                        </a:rPr>
                        <a:t>provide essential information.</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49791">
                <a:tc gridSpan="8">
                  <a:txBody>
                    <a:bodyPr/>
                    <a:lstStyle/>
                    <a:p>
                      <a:pPr marL="12700">
                        <a:lnSpc>
                          <a:spcPts val="500"/>
                        </a:lnSpc>
                        <a:spcBef>
                          <a:spcPts val="35"/>
                        </a:spcBef>
                      </a:pPr>
                      <a:r>
                        <a:rPr sz="800" b="0" spc="5">
                          <a:latin typeface="Calibri Light"/>
                          <a:cs typeface="Calibri Light"/>
                        </a:rPr>
                        <a:t>Send </a:t>
                      </a:r>
                      <a:r>
                        <a:rPr sz="800" b="0">
                          <a:latin typeface="Calibri Light"/>
                          <a:cs typeface="Calibri Light"/>
                        </a:rPr>
                        <a:t>letters </a:t>
                      </a:r>
                      <a:r>
                        <a:rPr sz="800" b="0" spc="5">
                          <a:latin typeface="Calibri Light"/>
                          <a:cs typeface="Calibri Light"/>
                        </a:rPr>
                        <a:t>home, </a:t>
                      </a:r>
                      <a:r>
                        <a:rPr sz="800" b="0">
                          <a:latin typeface="Calibri Light"/>
                          <a:cs typeface="Calibri Light"/>
                        </a:rPr>
                        <a:t>provide </a:t>
                      </a:r>
                      <a:r>
                        <a:rPr sz="800" b="0" spc="5">
                          <a:latin typeface="Calibri Light"/>
                          <a:cs typeface="Calibri Light"/>
                        </a:rPr>
                        <a:t>updated information on the campus website and Facebook </a:t>
                      </a:r>
                      <a:r>
                        <a:rPr sz="800" b="0">
                          <a:latin typeface="Calibri Light"/>
                          <a:cs typeface="Calibri Light"/>
                        </a:rPr>
                        <a:t>aksing parents </a:t>
                      </a:r>
                      <a:r>
                        <a:rPr sz="800" b="0" spc="5">
                          <a:latin typeface="Calibri Light"/>
                          <a:cs typeface="Calibri Light"/>
                        </a:rPr>
                        <a:t>to</a:t>
                      </a:r>
                      <a:r>
                        <a:rPr sz="800" b="0" spc="-20">
                          <a:latin typeface="Calibri Light"/>
                          <a:cs typeface="Calibri Light"/>
                        </a:rPr>
                        <a:t> </a:t>
                      </a:r>
                      <a:r>
                        <a:rPr sz="800" b="0">
                          <a:latin typeface="Calibri Light"/>
                          <a:cs typeface="Calibri Light"/>
                        </a:rPr>
                        <a:t>participate.</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49803">
                <a:tc gridSpan="8">
                  <a:txBody>
                    <a:bodyPr/>
                    <a:lstStyle/>
                    <a:p>
                      <a:pPr marL="12700">
                        <a:lnSpc>
                          <a:spcPts val="500"/>
                        </a:lnSpc>
                        <a:spcBef>
                          <a:spcPts val="35"/>
                        </a:spcBef>
                      </a:pPr>
                      <a:r>
                        <a:rPr sz="800" b="0">
                          <a:latin typeface="Calibri Light"/>
                          <a:cs typeface="Calibri Light"/>
                        </a:rPr>
                        <a:t>Provide </a:t>
                      </a:r>
                      <a:r>
                        <a:rPr sz="800" b="0" spc="5">
                          <a:latin typeface="Calibri Light"/>
                          <a:cs typeface="Calibri Light"/>
                        </a:rPr>
                        <a:t>certificates and acknowldgements to </a:t>
                      </a:r>
                      <a:r>
                        <a:rPr sz="800" b="0">
                          <a:latin typeface="Calibri Light"/>
                          <a:cs typeface="Calibri Light"/>
                        </a:rPr>
                        <a:t>parental volunteers </a:t>
                      </a:r>
                      <a:r>
                        <a:rPr sz="800" b="0" spc="5">
                          <a:latin typeface="Calibri Light"/>
                          <a:cs typeface="Calibri Light"/>
                        </a:rPr>
                        <a:t>on campus (Marquee and Bulletin</a:t>
                      </a:r>
                      <a:r>
                        <a:rPr sz="800" b="0" spc="-10">
                          <a:latin typeface="Calibri Light"/>
                          <a:cs typeface="Calibri Light"/>
                        </a:rPr>
                        <a:t> </a:t>
                      </a:r>
                      <a:r>
                        <a:rPr sz="800" b="0">
                          <a:latin typeface="Calibri Light"/>
                          <a:cs typeface="Calibri Light"/>
                        </a:rPr>
                        <a:t>Boards),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37426">
                <a:tc gridSpan="8">
                  <a:txBody>
                    <a:bodyPr/>
                    <a:lstStyle/>
                    <a:p>
                      <a:pPr marL="12700">
                        <a:lnSpc>
                          <a:spcPct val="100000"/>
                        </a:lnSpc>
                        <a:spcBef>
                          <a:spcPts val="35"/>
                        </a:spcBef>
                      </a:pPr>
                      <a:r>
                        <a:rPr sz="800" b="0" spc="5">
                          <a:latin typeface="Calibri Light"/>
                          <a:cs typeface="Calibri Light"/>
                        </a:rPr>
                        <a:t>Continually </a:t>
                      </a:r>
                      <a:r>
                        <a:rPr sz="800" b="0">
                          <a:latin typeface="Calibri Light"/>
                          <a:cs typeface="Calibri Light"/>
                        </a:rPr>
                        <a:t>recruit parents </a:t>
                      </a:r>
                      <a:r>
                        <a:rPr sz="800" b="0" spc="5">
                          <a:latin typeface="Calibri Light"/>
                          <a:cs typeface="Calibri Light"/>
                        </a:rPr>
                        <a:t>to join </a:t>
                      </a:r>
                      <a:r>
                        <a:rPr sz="800" b="0">
                          <a:latin typeface="Calibri Light"/>
                          <a:cs typeface="Calibri Light"/>
                        </a:rPr>
                        <a:t>parental program </a:t>
                      </a:r>
                      <a:r>
                        <a:rPr sz="800" b="0" spc="5">
                          <a:latin typeface="Calibri Light"/>
                          <a:cs typeface="Calibri Light"/>
                        </a:rPr>
                        <a:t>and equip </a:t>
                      </a:r>
                      <a:r>
                        <a:rPr sz="800" b="0">
                          <a:latin typeface="Calibri Light"/>
                          <a:cs typeface="Calibri Light"/>
                        </a:rPr>
                        <a:t>parental </a:t>
                      </a:r>
                      <a:r>
                        <a:rPr sz="800" b="0" spc="5">
                          <a:latin typeface="Calibri Light"/>
                          <a:cs typeface="Calibri Light"/>
                        </a:rPr>
                        <a:t>involvement center with needed appliances and</a:t>
                      </a:r>
                      <a:r>
                        <a:rPr sz="800" b="0">
                          <a:latin typeface="Calibri Light"/>
                          <a:cs typeface="Calibri Light"/>
                        </a:rPr>
                        <a:t> materials.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529211">
                <a:tc>
                  <a:txBody>
                    <a:bodyPr/>
                    <a:lstStyle/>
                    <a:p>
                      <a:pPr>
                        <a:lnSpc>
                          <a:spcPct val="100000"/>
                        </a:lnSpc>
                        <a:spcBef>
                          <a:spcPts val="35"/>
                        </a:spcBef>
                      </a:pPr>
                      <a:endParaRPr sz="800">
                        <a:latin typeface="Times New Roman"/>
                        <a:cs typeface="Times New Roman"/>
                      </a:endParaRPr>
                    </a:p>
                    <a:p>
                      <a:pPr marL="635" algn="ctr">
                        <a:lnSpc>
                          <a:spcPct val="100000"/>
                        </a:lnSpc>
                        <a:spcBef>
                          <a:spcPts val="5"/>
                        </a:spcBef>
                      </a:pPr>
                      <a:r>
                        <a:rPr sz="800" b="0" spc="10">
                          <a:solidFill>
                            <a:srgbClr val="FFFFFF"/>
                          </a:solidFill>
                          <a:latin typeface="Calibri Light"/>
                          <a:cs typeface="Calibri Light"/>
                        </a:rPr>
                        <a:t>Strategy</a:t>
                      </a:r>
                      <a:r>
                        <a:rPr sz="800" b="0" spc="20">
                          <a:solidFill>
                            <a:srgbClr val="FFFFFF"/>
                          </a:solidFill>
                          <a:latin typeface="Calibri Light"/>
                          <a:cs typeface="Calibri Light"/>
                        </a:rPr>
                        <a:t> </a:t>
                      </a:r>
                      <a:r>
                        <a:rPr sz="800" b="0" spc="5">
                          <a:solidFill>
                            <a:srgbClr val="FFFFFF"/>
                          </a:solidFill>
                          <a:latin typeface="Calibri Light"/>
                          <a:cs typeface="Calibri Light"/>
                        </a:rPr>
                        <a:t>2</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905" algn="ctr">
                        <a:lnSpc>
                          <a:spcPct val="100000"/>
                        </a:lnSpc>
                        <a:spcBef>
                          <a:spcPts val="5"/>
                        </a:spcBef>
                      </a:pPr>
                      <a:r>
                        <a:rPr sz="800" b="0" spc="10">
                          <a:solidFill>
                            <a:srgbClr val="FFFFFF"/>
                          </a:solidFill>
                          <a:latin typeface="Calibri Light"/>
                          <a:cs typeface="Calibri Light"/>
                        </a:rPr>
                        <a:t>Persons</a:t>
                      </a:r>
                      <a:r>
                        <a:rPr sz="800" b="0" spc="15">
                          <a:solidFill>
                            <a:srgbClr val="FFFFFF"/>
                          </a:solidFill>
                          <a:latin typeface="Calibri Light"/>
                          <a:cs typeface="Calibri Light"/>
                        </a:rPr>
                        <a:t> Responsible/Title</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3810" algn="ctr">
                        <a:lnSpc>
                          <a:spcPct val="100000"/>
                        </a:lnSpc>
                        <a:spcBef>
                          <a:spcPts val="5"/>
                        </a:spcBef>
                      </a:pPr>
                      <a:r>
                        <a:rPr sz="800" b="0" spc="15">
                          <a:solidFill>
                            <a:srgbClr val="FFFFFF"/>
                          </a:solidFill>
                          <a:latin typeface="Calibri Light"/>
                          <a:cs typeface="Calibri Light"/>
                        </a:rPr>
                        <a:t>Resources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19380">
                        <a:lnSpc>
                          <a:spcPct val="100000"/>
                        </a:lnSpc>
                        <a:spcBef>
                          <a:spcPts val="5"/>
                        </a:spcBef>
                      </a:pPr>
                      <a:r>
                        <a:rPr sz="800" b="0" spc="15">
                          <a:solidFill>
                            <a:srgbClr val="FFFFFF"/>
                          </a:solidFill>
                          <a:latin typeface="Calibri Light"/>
                          <a:cs typeface="Calibri Light"/>
                        </a:rPr>
                        <a:t>Timeline</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96850">
                        <a:lnSpc>
                          <a:spcPct val="100000"/>
                        </a:lnSpc>
                        <a:spcBef>
                          <a:spcPts val="5"/>
                        </a:spcBef>
                      </a:pPr>
                      <a:r>
                        <a:rPr sz="800" b="0" spc="15">
                          <a:solidFill>
                            <a:srgbClr val="FFFFFF"/>
                          </a:solidFill>
                          <a:latin typeface="Calibri Light"/>
                          <a:cs typeface="Calibri Light"/>
                        </a:rPr>
                        <a:t>Evidence </a:t>
                      </a:r>
                      <a:r>
                        <a:rPr sz="800" b="0" spc="5">
                          <a:solidFill>
                            <a:srgbClr val="FFFFFF"/>
                          </a:solidFill>
                          <a:latin typeface="Calibri Light"/>
                          <a:cs typeface="Calibri Light"/>
                        </a:rPr>
                        <a:t>of</a:t>
                      </a:r>
                      <a:r>
                        <a:rPr sz="800" b="0" spc="30">
                          <a:solidFill>
                            <a:srgbClr val="FFFFFF"/>
                          </a:solidFill>
                          <a:latin typeface="Calibri Light"/>
                          <a:cs typeface="Calibri Light"/>
                        </a:rPr>
                        <a:t> </a:t>
                      </a:r>
                      <a:r>
                        <a:rPr sz="800" b="0" spc="15">
                          <a:solidFill>
                            <a:srgbClr val="FFFFFF"/>
                          </a:solidFill>
                          <a:latin typeface="Calibri Light"/>
                          <a:cs typeface="Calibri Light"/>
                        </a:rPr>
                        <a:t>Implementation</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635" algn="ctr">
                        <a:lnSpc>
                          <a:spcPct val="100000"/>
                        </a:lnSpc>
                        <a:spcBef>
                          <a:spcPts val="5"/>
                        </a:spcBef>
                      </a:pPr>
                      <a:r>
                        <a:rPr sz="800" b="0" spc="15">
                          <a:solidFill>
                            <a:srgbClr val="FFFFFF"/>
                          </a:solidFill>
                          <a:latin typeface="Calibri Light"/>
                          <a:cs typeface="Calibri Light"/>
                        </a:rPr>
                        <a:t>Evidence </a:t>
                      </a:r>
                      <a:r>
                        <a:rPr sz="800" b="0" spc="5">
                          <a:solidFill>
                            <a:srgbClr val="FFFFFF"/>
                          </a:solidFill>
                          <a:latin typeface="Calibri Light"/>
                          <a:cs typeface="Calibri Light"/>
                        </a:rPr>
                        <a:t>of</a:t>
                      </a:r>
                      <a:r>
                        <a:rPr sz="800" b="0" spc="25">
                          <a:solidFill>
                            <a:srgbClr val="FFFFFF"/>
                          </a:solidFill>
                          <a:latin typeface="Calibri Light"/>
                          <a:cs typeface="Calibri Light"/>
                        </a:rPr>
                        <a:t> </a:t>
                      </a:r>
                      <a:r>
                        <a:rPr sz="800" b="0" spc="15">
                          <a:solidFill>
                            <a:srgbClr val="FFFFFF"/>
                          </a:solidFill>
                          <a:latin typeface="Calibri Light"/>
                          <a:cs typeface="Calibri Light"/>
                        </a:rPr>
                        <a:t>Impact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800" b="0" spc="15">
                          <a:solidFill>
                            <a:srgbClr val="FFFFFF"/>
                          </a:solidFill>
                          <a:latin typeface="Calibri Light"/>
                          <a:cs typeface="Calibri Light"/>
                        </a:rPr>
                        <a:t>Formative/</a:t>
                      </a:r>
                      <a:endParaRPr sz="800">
                        <a:latin typeface="Calibri Light"/>
                        <a:cs typeface="Calibri Light"/>
                      </a:endParaRPr>
                    </a:p>
                    <a:p>
                      <a:pPr marL="142240" marR="132080" indent="6985">
                        <a:lnSpc>
                          <a:spcPct val="117800"/>
                        </a:lnSpc>
                      </a:pPr>
                      <a:r>
                        <a:rPr sz="800" b="0" spc="15">
                          <a:solidFill>
                            <a:srgbClr val="FFFFFF"/>
                          </a:solidFill>
                          <a:latin typeface="Calibri Light"/>
                          <a:cs typeface="Calibri Light"/>
                        </a:rPr>
                        <a:t>S</a:t>
                      </a:r>
                      <a:r>
                        <a:rPr sz="800" b="0" spc="5">
                          <a:solidFill>
                            <a:srgbClr val="FFFFFF"/>
                          </a:solidFill>
                          <a:latin typeface="Calibri Light"/>
                          <a:cs typeface="Calibri Light"/>
                        </a:rPr>
                        <a:t>u</a:t>
                      </a:r>
                      <a:r>
                        <a:rPr sz="800" b="0" spc="10">
                          <a:solidFill>
                            <a:srgbClr val="FFFFFF"/>
                          </a:solidFill>
                          <a:latin typeface="Calibri Light"/>
                          <a:cs typeface="Calibri Light"/>
                        </a:rPr>
                        <a:t>mm</a:t>
                      </a:r>
                      <a:r>
                        <a:rPr sz="800" b="0" spc="5">
                          <a:solidFill>
                            <a:srgbClr val="FFFFFF"/>
                          </a:solidFill>
                          <a:latin typeface="Calibri Light"/>
                          <a:cs typeface="Calibri Light"/>
                        </a:rPr>
                        <a:t>a</a:t>
                      </a:r>
                      <a:r>
                        <a:rPr sz="800" b="0" spc="10">
                          <a:solidFill>
                            <a:srgbClr val="FFFFFF"/>
                          </a:solidFill>
                          <a:latin typeface="Calibri Light"/>
                          <a:cs typeface="Calibri Light"/>
                        </a:rPr>
                        <a:t>t</a:t>
                      </a:r>
                      <a:r>
                        <a:rPr sz="800" b="0" spc="15">
                          <a:solidFill>
                            <a:srgbClr val="FFFFFF"/>
                          </a:solidFill>
                          <a:latin typeface="Calibri Light"/>
                          <a:cs typeface="Calibri Light"/>
                        </a:rPr>
                        <a:t>i</a:t>
                      </a:r>
                      <a:r>
                        <a:rPr sz="800" b="0" spc="10">
                          <a:solidFill>
                            <a:srgbClr val="FFFFFF"/>
                          </a:solidFill>
                          <a:latin typeface="Calibri Light"/>
                          <a:cs typeface="Calibri Light"/>
                        </a:rPr>
                        <a:t>v</a:t>
                      </a:r>
                      <a:r>
                        <a:rPr sz="800" b="0">
                          <a:solidFill>
                            <a:srgbClr val="FFFFFF"/>
                          </a:solidFill>
                          <a:latin typeface="Calibri Light"/>
                          <a:cs typeface="Calibri Light"/>
                        </a:rPr>
                        <a:t>e  </a:t>
                      </a:r>
                      <a:r>
                        <a:rPr sz="800" b="0" spc="10">
                          <a:solidFill>
                            <a:srgbClr val="FFFFFF"/>
                          </a:solidFill>
                          <a:latin typeface="Calibri Light"/>
                          <a:cs typeface="Calibri Light"/>
                        </a:rPr>
                        <a:t>Ass</a:t>
                      </a:r>
                      <a:r>
                        <a:rPr sz="800" b="0" spc="5">
                          <a:solidFill>
                            <a:srgbClr val="FFFFFF"/>
                          </a:solidFill>
                          <a:latin typeface="Calibri Light"/>
                          <a:cs typeface="Calibri Light"/>
                        </a:rPr>
                        <a:t>e</a:t>
                      </a:r>
                      <a:r>
                        <a:rPr sz="800" b="0" spc="10">
                          <a:solidFill>
                            <a:srgbClr val="FFFFFF"/>
                          </a:solidFill>
                          <a:latin typeface="Calibri Light"/>
                          <a:cs typeface="Calibri Light"/>
                        </a:rPr>
                        <a:t>ssm</a:t>
                      </a:r>
                      <a:r>
                        <a:rPr sz="800" b="0" spc="5">
                          <a:solidFill>
                            <a:srgbClr val="FFFFFF"/>
                          </a:solidFill>
                          <a:latin typeface="Calibri Light"/>
                          <a:cs typeface="Calibri Light"/>
                        </a:rPr>
                        <a:t>en</a:t>
                      </a:r>
                      <a:r>
                        <a:rPr sz="800" b="0">
                          <a:solidFill>
                            <a:srgbClr val="FFFFFF"/>
                          </a:solidFill>
                          <a:latin typeface="Calibri Light"/>
                          <a:cs typeface="Calibri Light"/>
                        </a:rPr>
                        <a:t>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spcBef>
                          <a:spcPts val="5"/>
                        </a:spcBef>
                      </a:pPr>
                      <a:r>
                        <a:rPr sz="800" b="0" spc="15">
                          <a:solidFill>
                            <a:srgbClr val="FFFFFF"/>
                          </a:solidFill>
                          <a:latin typeface="Calibri Light"/>
                          <a:cs typeface="Calibri Light"/>
                        </a:rPr>
                        <a:t>Title-I School- </a:t>
                      </a:r>
                      <a:r>
                        <a:rPr sz="800" b="0" spc="10">
                          <a:solidFill>
                            <a:srgbClr val="FFFFFF"/>
                          </a:solidFill>
                          <a:latin typeface="Calibri Light"/>
                          <a:cs typeface="Calibri Light"/>
                        </a:rPr>
                        <a:t>wide</a:t>
                      </a:r>
                      <a:r>
                        <a:rPr sz="800" b="0" spc="40">
                          <a:solidFill>
                            <a:srgbClr val="FFFFFF"/>
                          </a:solidFill>
                          <a:latin typeface="Calibri Light"/>
                          <a:cs typeface="Calibri Light"/>
                        </a:rPr>
                        <a:t> </a:t>
                      </a:r>
                      <a:r>
                        <a:rPr sz="800" b="0" spc="15">
                          <a:solidFill>
                            <a:srgbClr val="FFFFFF"/>
                          </a:solidFill>
                          <a:latin typeface="Calibri Light"/>
                          <a:cs typeface="Calibri Light"/>
                        </a:rPr>
                        <a:t>Component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0"/>
                  </a:ext>
                </a:extLst>
              </a:tr>
              <a:tr h="1636222">
                <a:tc>
                  <a:txBody>
                    <a:bodyPr/>
                    <a:lstStyle/>
                    <a:p>
                      <a:pPr marL="12700">
                        <a:lnSpc>
                          <a:spcPct val="100000"/>
                        </a:lnSpc>
                        <a:spcBef>
                          <a:spcPts val="35"/>
                        </a:spcBef>
                      </a:pPr>
                      <a:r>
                        <a:rPr sz="800" b="0" spc="5">
                          <a:latin typeface="Calibri Light"/>
                          <a:cs typeface="Calibri Light"/>
                        </a:rPr>
                        <a:t>Invite </a:t>
                      </a:r>
                      <a:r>
                        <a:rPr sz="800" b="0">
                          <a:latin typeface="Calibri Light"/>
                          <a:cs typeface="Calibri Light"/>
                        </a:rPr>
                        <a:t>parents </a:t>
                      </a:r>
                      <a:r>
                        <a:rPr sz="800" b="0" spc="5">
                          <a:latin typeface="Calibri Light"/>
                          <a:cs typeface="Calibri Light"/>
                        </a:rPr>
                        <a:t>and</a:t>
                      </a:r>
                      <a:r>
                        <a:rPr sz="800" b="0" spc="-10">
                          <a:latin typeface="Calibri Light"/>
                          <a:cs typeface="Calibri Light"/>
                        </a:rPr>
                        <a:t> </a:t>
                      </a:r>
                      <a:r>
                        <a:rPr sz="800" b="0" spc="5">
                          <a:latin typeface="Calibri Light"/>
                          <a:cs typeface="Calibri Light"/>
                        </a:rPr>
                        <a:t>community</a:t>
                      </a:r>
                      <a:endParaRPr sz="800">
                        <a:latin typeface="Calibri Light"/>
                        <a:cs typeface="Calibri Light"/>
                      </a:endParaRPr>
                    </a:p>
                    <a:p>
                      <a:pPr marL="12700" marR="139700">
                        <a:lnSpc>
                          <a:spcPct val="117800"/>
                        </a:lnSpc>
                      </a:pPr>
                      <a:r>
                        <a:rPr sz="800" b="0" spc="5">
                          <a:latin typeface="Calibri Light"/>
                          <a:cs typeface="Calibri Light"/>
                        </a:rPr>
                        <a:t>members to </a:t>
                      </a:r>
                      <a:r>
                        <a:rPr sz="800" b="0">
                          <a:latin typeface="Calibri Light"/>
                          <a:cs typeface="Calibri Light"/>
                        </a:rPr>
                        <a:t>pariticpate </a:t>
                      </a:r>
                      <a:r>
                        <a:rPr sz="800" b="0" spc="5">
                          <a:latin typeface="Calibri Light"/>
                          <a:cs typeface="Calibri Light"/>
                        </a:rPr>
                        <a:t>in school  activities and</a:t>
                      </a:r>
                      <a:r>
                        <a:rPr sz="800" b="0" spc="-10">
                          <a:latin typeface="Calibri Light"/>
                          <a:cs typeface="Calibri Light"/>
                        </a:rPr>
                        <a:t> </a:t>
                      </a:r>
                      <a:r>
                        <a:rPr sz="800" b="0">
                          <a:latin typeface="Calibri Light"/>
                          <a:cs typeface="Calibri Light"/>
                        </a:rPr>
                        <a:t>events.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a:latin typeface="Calibri Light"/>
                          <a:cs typeface="Calibri Light"/>
                        </a:rPr>
                        <a:t>Parental</a:t>
                      </a:r>
                      <a:r>
                        <a:rPr sz="800" b="0" spc="5">
                          <a:latin typeface="Calibri Light"/>
                          <a:cs typeface="Calibri Light"/>
                        </a:rPr>
                        <a:t> Director</a:t>
                      </a:r>
                      <a:endParaRPr sz="800">
                        <a:latin typeface="Calibri Light"/>
                        <a:cs typeface="Calibri Light"/>
                      </a:endParaRPr>
                    </a:p>
                    <a:p>
                      <a:pPr marL="12700" marR="335280">
                        <a:lnSpc>
                          <a:spcPct val="117800"/>
                        </a:lnSpc>
                      </a:pPr>
                      <a:r>
                        <a:rPr sz="800" b="0">
                          <a:latin typeface="Calibri Light"/>
                          <a:cs typeface="Calibri Light"/>
                        </a:rPr>
                        <a:t>Parental</a:t>
                      </a:r>
                      <a:r>
                        <a:rPr sz="800" b="0" spc="-40">
                          <a:latin typeface="Calibri Light"/>
                          <a:cs typeface="Calibri Light"/>
                        </a:rPr>
                        <a:t> </a:t>
                      </a:r>
                      <a:r>
                        <a:rPr sz="800" b="0" spc="5">
                          <a:latin typeface="Calibri Light"/>
                          <a:cs typeface="Calibri Light"/>
                        </a:rPr>
                        <a:t>Educator  </a:t>
                      </a:r>
                      <a:endParaRPr lang="en-US" sz="800" b="0" spc="5">
                        <a:latin typeface="Calibri Light"/>
                        <a:cs typeface="Calibri Light"/>
                      </a:endParaRPr>
                    </a:p>
                    <a:p>
                      <a:pPr marL="12700" marR="335280">
                        <a:lnSpc>
                          <a:spcPct val="117800"/>
                        </a:lnSpc>
                      </a:pPr>
                      <a:r>
                        <a:rPr sz="800" b="0">
                          <a:latin typeface="Calibri Light"/>
                          <a:cs typeface="Calibri Light"/>
                        </a:rPr>
                        <a:t>Principal</a:t>
                      </a:r>
                      <a:endParaRPr sz="800">
                        <a:latin typeface="Calibri Light"/>
                        <a:cs typeface="Calibri Light"/>
                      </a:endParaRPr>
                    </a:p>
                    <a:p>
                      <a:pPr marL="12700" marR="304165">
                        <a:lnSpc>
                          <a:spcPct val="117800"/>
                        </a:lnSpc>
                      </a:pPr>
                      <a:r>
                        <a:rPr sz="800" b="0">
                          <a:latin typeface="Calibri Light"/>
                          <a:cs typeface="Calibri Light"/>
                        </a:rPr>
                        <a:t>Assistant Principals  Counselors</a:t>
                      </a:r>
                      <a:endParaRPr sz="800">
                        <a:latin typeface="Calibri Light"/>
                        <a:cs typeface="Calibri Light"/>
                      </a:endParaRPr>
                    </a:p>
                    <a:p>
                      <a:pPr marL="12700" marR="438784">
                        <a:lnSpc>
                          <a:spcPct val="117800"/>
                        </a:lnSpc>
                      </a:pPr>
                      <a:r>
                        <a:rPr sz="800" b="0" spc="5">
                          <a:latin typeface="Calibri Light"/>
                          <a:cs typeface="Calibri Light"/>
                        </a:rPr>
                        <a:t>School</a:t>
                      </a:r>
                      <a:r>
                        <a:rPr sz="800" b="0" spc="-45">
                          <a:latin typeface="Calibri Light"/>
                          <a:cs typeface="Calibri Light"/>
                        </a:rPr>
                        <a:t> </a:t>
                      </a:r>
                      <a:r>
                        <a:rPr sz="800" b="0">
                          <a:latin typeface="Calibri Light"/>
                          <a:cs typeface="Calibri Light"/>
                        </a:rPr>
                        <a:t>Liason  Nurse  </a:t>
                      </a:r>
                      <a:r>
                        <a:rPr sz="800" b="0" spc="5">
                          <a:latin typeface="Calibri Light"/>
                          <a:cs typeface="Calibri Light"/>
                        </a:rPr>
                        <a:t>Teachers</a:t>
                      </a:r>
                      <a:endParaRPr lang="en-US" sz="800" b="0" spc="5">
                        <a:latin typeface="Calibri Light"/>
                        <a:cs typeface="Calibri Light"/>
                      </a:endParaRPr>
                    </a:p>
                    <a:p>
                      <a:pPr marL="12700" marR="438784">
                        <a:lnSpc>
                          <a:spcPct val="117800"/>
                        </a:lnSpc>
                      </a:pPr>
                      <a:r>
                        <a:rPr lang="en-US" sz="800" b="0" spc="5">
                          <a:latin typeface="Calibri Light"/>
                          <a:cs typeface="Calibri Light"/>
                        </a:rPr>
                        <a:t>IB Coach</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spc="5">
                          <a:latin typeface="Calibri Light"/>
                          <a:cs typeface="Calibri Light"/>
                        </a:rPr>
                        <a:t>Research Based Best</a:t>
                      </a:r>
                      <a:r>
                        <a:rPr sz="800" b="0" spc="-55">
                          <a:latin typeface="Calibri Light"/>
                          <a:cs typeface="Calibri Light"/>
                        </a:rPr>
                        <a:t> </a:t>
                      </a:r>
                      <a:r>
                        <a:rPr sz="800" b="0" spc="5">
                          <a:latin typeface="Calibri Light"/>
                          <a:cs typeface="Calibri Light"/>
                        </a:rPr>
                        <a:t>Practices</a:t>
                      </a:r>
                      <a:endParaRPr sz="800">
                        <a:latin typeface="Calibri Light"/>
                        <a:cs typeface="Calibri Light"/>
                      </a:endParaRPr>
                    </a:p>
                    <a:p>
                      <a:pPr marL="12700" marR="105410">
                        <a:lnSpc>
                          <a:spcPct val="117800"/>
                        </a:lnSpc>
                      </a:pPr>
                      <a:r>
                        <a:rPr sz="800" b="0" spc="5">
                          <a:latin typeface="Calibri Light"/>
                          <a:cs typeface="Calibri Light"/>
                        </a:rPr>
                        <a:t>District and Campus</a:t>
                      </a:r>
                      <a:r>
                        <a:rPr sz="800" b="0" spc="-60">
                          <a:latin typeface="Calibri Light"/>
                          <a:cs typeface="Calibri Light"/>
                        </a:rPr>
                        <a:t> </a:t>
                      </a:r>
                      <a:r>
                        <a:rPr sz="800" b="0" spc="5">
                          <a:latin typeface="Calibri Light"/>
                          <a:cs typeface="Calibri Light"/>
                        </a:rPr>
                        <a:t>Policy  </a:t>
                      </a:r>
                      <a:r>
                        <a:rPr sz="800" b="0">
                          <a:latin typeface="Calibri Light"/>
                          <a:cs typeface="Calibri Light"/>
                        </a:rPr>
                        <a:t>Handbook</a:t>
                      </a:r>
                      <a:endParaRPr sz="800">
                        <a:latin typeface="Calibri Light"/>
                        <a:cs typeface="Calibri Light"/>
                      </a:endParaRPr>
                    </a:p>
                    <a:p>
                      <a:pPr marL="12700" marR="139065">
                        <a:lnSpc>
                          <a:spcPct val="117800"/>
                        </a:lnSpc>
                      </a:pPr>
                      <a:r>
                        <a:rPr sz="800" b="0" spc="5">
                          <a:latin typeface="Calibri Light"/>
                          <a:cs typeface="Calibri Light"/>
                        </a:rPr>
                        <a:t>Student Code </a:t>
                      </a:r>
                      <a:r>
                        <a:rPr sz="800" b="0">
                          <a:latin typeface="Calibri Light"/>
                          <a:cs typeface="Calibri Light"/>
                        </a:rPr>
                        <a:t>of</a:t>
                      </a:r>
                      <a:r>
                        <a:rPr sz="800" b="0" spc="-60">
                          <a:latin typeface="Calibri Light"/>
                          <a:cs typeface="Calibri Light"/>
                        </a:rPr>
                        <a:t> </a:t>
                      </a:r>
                      <a:r>
                        <a:rPr sz="800" b="0" spc="5">
                          <a:latin typeface="Calibri Light"/>
                          <a:cs typeface="Calibri Light"/>
                        </a:rPr>
                        <a:t>Conduct  </a:t>
                      </a:r>
                      <a:r>
                        <a:rPr sz="800" b="0">
                          <a:latin typeface="Calibri Light"/>
                          <a:cs typeface="Calibri Light"/>
                        </a:rPr>
                        <a:t>Handbook</a:t>
                      </a:r>
                      <a:endParaRPr sz="800">
                        <a:latin typeface="Calibri Light"/>
                        <a:cs typeface="Calibri Light"/>
                      </a:endParaRPr>
                    </a:p>
                    <a:p>
                      <a:pPr marL="12700">
                        <a:lnSpc>
                          <a:spcPct val="100000"/>
                        </a:lnSpc>
                        <a:spcBef>
                          <a:spcPts val="95"/>
                        </a:spcBef>
                      </a:pPr>
                      <a:r>
                        <a:rPr sz="800" b="0" spc="5">
                          <a:latin typeface="Calibri Light"/>
                          <a:cs typeface="Calibri Light"/>
                        </a:rPr>
                        <a:t>UIL</a:t>
                      </a:r>
                      <a:endParaRPr sz="800">
                        <a:latin typeface="Calibri Light"/>
                        <a:cs typeface="Calibri Light"/>
                      </a:endParaRPr>
                    </a:p>
                    <a:p>
                      <a:pPr marL="12700" marR="173990">
                        <a:lnSpc>
                          <a:spcPct val="117800"/>
                        </a:lnSpc>
                      </a:pPr>
                      <a:r>
                        <a:rPr sz="800" b="0" spc="5">
                          <a:latin typeface="Calibri Light"/>
                          <a:cs typeface="Calibri Light"/>
                        </a:rPr>
                        <a:t>School </a:t>
                      </a:r>
                      <a:r>
                        <a:rPr sz="800" b="0">
                          <a:latin typeface="Calibri Light"/>
                          <a:cs typeface="Calibri Light"/>
                        </a:rPr>
                        <a:t>Messenger  </a:t>
                      </a:r>
                      <a:r>
                        <a:rPr sz="800" b="0" spc="5">
                          <a:latin typeface="Calibri Light"/>
                          <a:cs typeface="Calibri Light"/>
                        </a:rPr>
                        <a:t>Reading </a:t>
                      </a:r>
                      <a:r>
                        <a:rPr sz="800" b="0">
                          <a:latin typeface="Calibri Light"/>
                          <a:cs typeface="Calibri Light"/>
                        </a:rPr>
                        <a:t>Materials  </a:t>
                      </a:r>
                      <a:r>
                        <a:rPr sz="800" b="0" spc="5">
                          <a:latin typeface="Calibri Light"/>
                          <a:cs typeface="Calibri Light"/>
                        </a:rPr>
                        <a:t>District Public</a:t>
                      </a:r>
                      <a:r>
                        <a:rPr sz="800" b="0" spc="-60">
                          <a:latin typeface="Calibri Light"/>
                          <a:cs typeface="Calibri Light"/>
                        </a:rPr>
                        <a:t> </a:t>
                      </a:r>
                      <a:r>
                        <a:rPr sz="800" b="0" spc="5">
                          <a:latin typeface="Calibri Light"/>
                          <a:cs typeface="Calibri Light"/>
                        </a:rPr>
                        <a:t>Relations  </a:t>
                      </a:r>
                      <a:r>
                        <a:rPr sz="800" b="0">
                          <a:latin typeface="Calibri Light"/>
                          <a:cs typeface="Calibri Light"/>
                        </a:rPr>
                        <a:t>Department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800" b="0" spc="5">
                          <a:latin typeface="Calibri Light"/>
                          <a:cs typeface="Calibri Light"/>
                        </a:rPr>
                        <a:t>August 2025</a:t>
                      </a:r>
                      <a:r>
                        <a:rPr lang="en-US" sz="800" b="0" spc="-15">
                          <a:latin typeface="Calibri Light"/>
                          <a:cs typeface="Calibri Light"/>
                        </a:rPr>
                        <a:t> </a:t>
                      </a:r>
                      <a:r>
                        <a:rPr lang="en-US" sz="800" b="0" spc="5">
                          <a:latin typeface="Calibri Light"/>
                          <a:cs typeface="Calibri Light"/>
                        </a:rPr>
                        <a:t>-</a:t>
                      </a:r>
                      <a:endParaRPr lang="en-US" sz="800">
                        <a:latin typeface="Calibri Light"/>
                        <a:cs typeface="Calibri Light"/>
                      </a:endParaRPr>
                    </a:p>
                    <a:p>
                      <a:pPr marL="12700">
                        <a:lnSpc>
                          <a:spcPct val="100000"/>
                        </a:lnSpc>
                        <a:spcBef>
                          <a:spcPts val="95"/>
                        </a:spcBef>
                      </a:pPr>
                      <a:r>
                        <a:rPr lang="en-US" sz="800" b="0">
                          <a:latin typeface="Calibri Light"/>
                          <a:cs typeface="Calibri Light"/>
                        </a:rPr>
                        <a:t>June</a:t>
                      </a:r>
                      <a:r>
                        <a:rPr lang="en-US" sz="800" b="0" spc="-5">
                          <a:latin typeface="Calibri Light"/>
                          <a:cs typeface="Calibri Light"/>
                        </a:rPr>
                        <a:t> </a:t>
                      </a:r>
                      <a:r>
                        <a:rPr lang="en-US" sz="800" b="0" spc="5">
                          <a:latin typeface="Calibri Light"/>
                          <a:cs typeface="Calibri Light"/>
                        </a:rPr>
                        <a:t>2026</a:t>
                      </a:r>
                      <a:endParaRPr lang="en-US"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a:latin typeface="Calibri Light"/>
                          <a:cs typeface="Calibri Light"/>
                        </a:rPr>
                        <a:t>Parental </a:t>
                      </a:r>
                      <a:r>
                        <a:rPr sz="800" b="0" spc="5">
                          <a:latin typeface="Calibri Light"/>
                          <a:cs typeface="Calibri Light"/>
                        </a:rPr>
                        <a:t>Participation </a:t>
                      </a:r>
                      <a:r>
                        <a:rPr sz="800" b="0">
                          <a:latin typeface="Calibri Light"/>
                          <a:cs typeface="Calibri Light"/>
                        </a:rPr>
                        <a:t>at</a:t>
                      </a:r>
                      <a:r>
                        <a:rPr sz="800" b="0" spc="5">
                          <a:latin typeface="Calibri Light"/>
                          <a:cs typeface="Calibri Light"/>
                        </a:rPr>
                        <a:t> </a:t>
                      </a:r>
                      <a:r>
                        <a:rPr sz="800" b="0">
                          <a:latin typeface="Calibri Light"/>
                          <a:cs typeface="Calibri Light"/>
                        </a:rPr>
                        <a:t>events</a:t>
                      </a:r>
                      <a:endParaRPr sz="800">
                        <a:latin typeface="Calibri Light"/>
                        <a:cs typeface="Calibri Light"/>
                      </a:endParaRPr>
                    </a:p>
                    <a:p>
                      <a:pPr marL="12700">
                        <a:lnSpc>
                          <a:spcPct val="100000"/>
                        </a:lnSpc>
                        <a:spcBef>
                          <a:spcPts val="95"/>
                        </a:spcBef>
                      </a:pPr>
                      <a:r>
                        <a:rPr sz="800" b="0">
                          <a:latin typeface="Calibri Light"/>
                          <a:cs typeface="Calibri Light"/>
                        </a:rPr>
                        <a:t>Invites</a:t>
                      </a:r>
                      <a:endParaRPr sz="800">
                        <a:latin typeface="Calibri Light"/>
                        <a:cs typeface="Calibri Light"/>
                      </a:endParaRPr>
                    </a:p>
                    <a:p>
                      <a:pPr marL="12700" marR="681355">
                        <a:lnSpc>
                          <a:spcPct val="117800"/>
                        </a:lnSpc>
                      </a:pPr>
                      <a:r>
                        <a:rPr sz="800" b="0" spc="5">
                          <a:latin typeface="Calibri Light"/>
                          <a:cs typeface="Calibri Light"/>
                        </a:rPr>
                        <a:t>Campus</a:t>
                      </a:r>
                      <a:r>
                        <a:rPr sz="800" b="0" spc="-60">
                          <a:latin typeface="Calibri Light"/>
                          <a:cs typeface="Calibri Light"/>
                        </a:rPr>
                        <a:t> </a:t>
                      </a:r>
                      <a:r>
                        <a:rPr sz="800" b="0" spc="5">
                          <a:latin typeface="Calibri Light"/>
                          <a:cs typeface="Calibri Light"/>
                        </a:rPr>
                        <a:t>Website  Sign In Sheets  PowerPoints  Photos  Facebook</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a:latin typeface="Calibri Light"/>
                          <a:cs typeface="Calibri Light"/>
                        </a:rPr>
                        <a:t>Parent Survey</a:t>
                      </a:r>
                      <a:r>
                        <a:rPr sz="800" b="0" spc="-5">
                          <a:latin typeface="Calibri Light"/>
                          <a:cs typeface="Calibri Light"/>
                        </a:rPr>
                        <a:t> </a:t>
                      </a:r>
                      <a:r>
                        <a:rPr sz="800" b="0" spc="5">
                          <a:latin typeface="Calibri Light"/>
                          <a:cs typeface="Calibri Light"/>
                        </a:rPr>
                        <a:t>Results</a:t>
                      </a:r>
                      <a:endParaRPr sz="800">
                        <a:latin typeface="Calibri Light"/>
                        <a:cs typeface="Calibri Light"/>
                      </a:endParaRPr>
                    </a:p>
                    <a:p>
                      <a:pPr marL="12700" marR="296545">
                        <a:lnSpc>
                          <a:spcPct val="117800"/>
                        </a:lnSpc>
                      </a:pPr>
                      <a:r>
                        <a:rPr sz="800" b="0" spc="5">
                          <a:latin typeface="Calibri Light"/>
                          <a:cs typeface="Calibri Light"/>
                        </a:rPr>
                        <a:t>Increase</a:t>
                      </a:r>
                      <a:r>
                        <a:rPr sz="800" b="0" spc="-50">
                          <a:latin typeface="Calibri Light"/>
                          <a:cs typeface="Calibri Light"/>
                        </a:rPr>
                        <a:t> </a:t>
                      </a:r>
                      <a:r>
                        <a:rPr sz="800" b="0">
                          <a:latin typeface="Calibri Light"/>
                          <a:cs typeface="Calibri Light"/>
                        </a:rPr>
                        <a:t>Parental  </a:t>
                      </a:r>
                      <a:r>
                        <a:rPr sz="800" b="0" spc="5">
                          <a:latin typeface="Calibri Light"/>
                          <a:cs typeface="Calibri Light"/>
                        </a:rPr>
                        <a:t>Involvement</a:t>
                      </a:r>
                      <a:endParaRPr sz="800">
                        <a:latin typeface="Calibri Light"/>
                        <a:cs typeface="Calibri Light"/>
                      </a:endParaRPr>
                    </a:p>
                    <a:p>
                      <a:pPr marL="12700" marR="16510">
                        <a:lnSpc>
                          <a:spcPct val="117800"/>
                        </a:lnSpc>
                      </a:pPr>
                      <a:r>
                        <a:rPr sz="800" b="0" spc="5">
                          <a:latin typeface="Calibri Light"/>
                          <a:cs typeface="Calibri Light"/>
                        </a:rPr>
                        <a:t>Increase Student</a:t>
                      </a:r>
                      <a:r>
                        <a:rPr sz="800" b="0" spc="-65">
                          <a:latin typeface="Calibri Light"/>
                          <a:cs typeface="Calibri Light"/>
                        </a:rPr>
                        <a:t> </a:t>
                      </a:r>
                      <a:r>
                        <a:rPr sz="800" b="0" spc="5">
                          <a:latin typeface="Calibri Light"/>
                          <a:cs typeface="Calibri Light"/>
                        </a:rPr>
                        <a:t>Attendance  Increase </a:t>
                      </a:r>
                      <a:r>
                        <a:rPr sz="800" b="0">
                          <a:latin typeface="Calibri Light"/>
                          <a:cs typeface="Calibri Light"/>
                        </a:rPr>
                        <a:t>Student  </a:t>
                      </a:r>
                      <a:r>
                        <a:rPr sz="800" b="0" spc="5">
                          <a:latin typeface="Calibri Light"/>
                          <a:cs typeface="Calibri Light"/>
                        </a:rPr>
                        <a:t>Achievement</a:t>
                      </a:r>
                      <a:endParaRPr sz="800">
                        <a:latin typeface="Calibri Light"/>
                        <a:cs typeface="Calibri Light"/>
                      </a:endParaRPr>
                    </a:p>
                    <a:p>
                      <a:pPr marL="12700" marR="141605">
                        <a:lnSpc>
                          <a:spcPct val="117800"/>
                        </a:lnSpc>
                      </a:pPr>
                      <a:r>
                        <a:rPr sz="800" b="0" spc="5">
                          <a:latin typeface="Calibri Light"/>
                          <a:cs typeface="Calibri Light"/>
                        </a:rPr>
                        <a:t>Decrease in </a:t>
                      </a:r>
                      <a:r>
                        <a:rPr sz="800" b="0">
                          <a:latin typeface="Calibri Light"/>
                          <a:cs typeface="Calibri Light"/>
                        </a:rPr>
                        <a:t>Disciplinary  </a:t>
                      </a:r>
                      <a:r>
                        <a:rPr sz="800" b="0" spc="5">
                          <a:latin typeface="Calibri Light"/>
                          <a:cs typeface="Calibri Light"/>
                        </a:rPr>
                        <a:t>Actions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spc="5">
                          <a:latin typeface="Calibri Light"/>
                          <a:cs typeface="Calibri Light"/>
                        </a:rPr>
                        <a:t>Participation</a:t>
                      </a:r>
                      <a:r>
                        <a:rPr sz="800" b="0" spc="-15">
                          <a:latin typeface="Calibri Light"/>
                          <a:cs typeface="Calibri Light"/>
                        </a:rPr>
                        <a:t> </a:t>
                      </a:r>
                      <a:r>
                        <a:rPr sz="800" b="0" spc="5">
                          <a:latin typeface="Calibri Light"/>
                          <a:cs typeface="Calibri Light"/>
                        </a:rPr>
                        <a:t>Counts</a:t>
                      </a:r>
                      <a:endParaRPr sz="800">
                        <a:latin typeface="Calibri Light"/>
                        <a:cs typeface="Calibri Light"/>
                      </a:endParaRPr>
                    </a:p>
                    <a:p>
                      <a:pPr marL="12700" marR="76835">
                        <a:lnSpc>
                          <a:spcPct val="117800"/>
                        </a:lnSpc>
                      </a:pPr>
                      <a:r>
                        <a:rPr sz="800" b="0">
                          <a:latin typeface="Calibri Light"/>
                          <a:cs typeface="Calibri Light"/>
                        </a:rPr>
                        <a:t>Event Performances  </a:t>
                      </a:r>
                      <a:r>
                        <a:rPr sz="800" b="0" spc="5">
                          <a:latin typeface="Calibri Light"/>
                          <a:cs typeface="Calibri Light"/>
                        </a:rPr>
                        <a:t>Benchmark</a:t>
                      </a:r>
                      <a:endParaRPr sz="800">
                        <a:latin typeface="Calibri Light"/>
                        <a:cs typeface="Calibri Light"/>
                      </a:endParaRPr>
                    </a:p>
                    <a:p>
                      <a:pPr marL="12700">
                        <a:lnSpc>
                          <a:spcPct val="100000"/>
                        </a:lnSpc>
                        <a:spcBef>
                          <a:spcPts val="95"/>
                        </a:spcBef>
                      </a:pPr>
                      <a:r>
                        <a:rPr sz="800" b="0" spc="5">
                          <a:latin typeface="Calibri Light"/>
                          <a:cs typeface="Calibri Light"/>
                        </a:rPr>
                        <a:t>STAAR</a:t>
                      </a:r>
                      <a:endParaRPr sz="800">
                        <a:latin typeface="Calibri Light"/>
                        <a:cs typeface="Calibri Light"/>
                      </a:endParaRPr>
                    </a:p>
                    <a:p>
                      <a:pPr marL="12700" marR="159385">
                        <a:lnSpc>
                          <a:spcPct val="117800"/>
                        </a:lnSpc>
                      </a:pPr>
                      <a:r>
                        <a:rPr sz="800" b="0" spc="5">
                          <a:latin typeface="Calibri Light"/>
                          <a:cs typeface="Calibri Light"/>
                        </a:rPr>
                        <a:t>Attendance  District</a:t>
                      </a:r>
                      <a:r>
                        <a:rPr sz="800" b="0" spc="-35">
                          <a:latin typeface="Calibri Light"/>
                          <a:cs typeface="Calibri Light"/>
                        </a:rPr>
                        <a:t> </a:t>
                      </a:r>
                      <a:r>
                        <a:rPr sz="800" b="0">
                          <a:latin typeface="Calibri Light"/>
                          <a:cs typeface="Calibri Light"/>
                        </a:rPr>
                        <a:t>Behavior  Reports</a:t>
                      </a:r>
                      <a:endParaRPr sz="800">
                        <a:latin typeface="Calibri Light"/>
                        <a:cs typeface="Calibri Light"/>
                      </a:endParaRPr>
                    </a:p>
                    <a:p>
                      <a:pPr marL="12700" marR="22860">
                        <a:lnSpc>
                          <a:spcPct val="117800"/>
                        </a:lnSpc>
                      </a:pPr>
                      <a:r>
                        <a:rPr sz="800" b="0" spc="5">
                          <a:latin typeface="Calibri Light"/>
                          <a:cs typeface="Calibri Light"/>
                        </a:rPr>
                        <a:t>Attendance </a:t>
                      </a:r>
                      <a:r>
                        <a:rPr sz="800" b="0">
                          <a:latin typeface="Calibri Light"/>
                          <a:cs typeface="Calibri Light"/>
                        </a:rPr>
                        <a:t>Reports</a:t>
                      </a:r>
                      <a:r>
                        <a:rPr sz="800" b="0" spc="-45">
                          <a:latin typeface="Calibri Light"/>
                          <a:cs typeface="Calibri Light"/>
                        </a:rPr>
                        <a:t> </a:t>
                      </a:r>
                      <a:r>
                        <a:rPr sz="800" b="0" spc="5">
                          <a:latin typeface="Calibri Light"/>
                          <a:cs typeface="Calibri Light"/>
                        </a:rPr>
                        <a:t>in  District</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800" b="0">
                          <a:latin typeface="Calibri Light"/>
                          <a:cs typeface="Calibri Light"/>
                        </a:rPr>
                        <a:t>Strategies </a:t>
                      </a:r>
                      <a:r>
                        <a:rPr sz="800" b="0" spc="5">
                          <a:latin typeface="Calibri Light"/>
                          <a:cs typeface="Calibri Light"/>
                        </a:rPr>
                        <a:t>to Increase</a:t>
                      </a:r>
                      <a:r>
                        <a:rPr sz="800" b="0" spc="-5">
                          <a:latin typeface="Calibri Light"/>
                          <a:cs typeface="Calibri Light"/>
                        </a:rPr>
                        <a:t> </a:t>
                      </a:r>
                      <a:r>
                        <a:rPr sz="800" b="0">
                          <a:latin typeface="Calibri Light"/>
                          <a:cs typeface="Calibri Light"/>
                        </a:rPr>
                        <a:t>Parental</a:t>
                      </a:r>
                      <a:endParaRPr sz="800">
                        <a:latin typeface="Calibri Light"/>
                        <a:cs typeface="Calibri Light"/>
                      </a:endParaRPr>
                    </a:p>
                    <a:p>
                      <a:pPr marL="12700" marR="721995">
                        <a:lnSpc>
                          <a:spcPct val="117800"/>
                        </a:lnSpc>
                      </a:pPr>
                      <a:r>
                        <a:rPr sz="800" b="0" spc="5">
                          <a:latin typeface="Calibri Light"/>
                          <a:cs typeface="Calibri Light"/>
                        </a:rPr>
                        <a:t>I</a:t>
                      </a:r>
                      <a:r>
                        <a:rPr sz="800" b="0" spc="-5">
                          <a:latin typeface="Calibri Light"/>
                          <a:cs typeface="Calibri Light"/>
                        </a:rPr>
                        <a:t>nvov</a:t>
                      </a:r>
                      <a:r>
                        <a:rPr sz="800" b="0">
                          <a:latin typeface="Calibri Light"/>
                          <a:cs typeface="Calibri Light"/>
                        </a:rPr>
                        <a:t>l</a:t>
                      </a:r>
                      <a:r>
                        <a:rPr sz="800" b="0" spc="-5">
                          <a:latin typeface="Calibri Light"/>
                          <a:cs typeface="Calibri Light"/>
                        </a:rPr>
                        <a:t>ve</a:t>
                      </a:r>
                      <a:r>
                        <a:rPr sz="800" b="0">
                          <a:latin typeface="Calibri Light"/>
                          <a:cs typeface="Calibri Light"/>
                        </a:rPr>
                        <a:t>m</a:t>
                      </a:r>
                      <a:r>
                        <a:rPr sz="800" b="0" spc="-5">
                          <a:latin typeface="Calibri Light"/>
                          <a:cs typeface="Calibri Light"/>
                        </a:rPr>
                        <a:t>ent  </a:t>
                      </a:r>
                      <a:r>
                        <a:rPr sz="800" b="0" spc="5">
                          <a:latin typeface="Calibri Light"/>
                          <a:cs typeface="Calibri Light"/>
                        </a:rPr>
                        <a:t>6A, 6B,</a:t>
                      </a:r>
                      <a:r>
                        <a:rPr sz="800" b="0" spc="-5">
                          <a:latin typeface="Calibri Light"/>
                          <a:cs typeface="Calibri Light"/>
                        </a:rPr>
                        <a:t> </a:t>
                      </a:r>
                      <a:r>
                        <a:rPr sz="800" b="0" spc="5">
                          <a:latin typeface="Calibri Light"/>
                          <a:cs typeface="Calibri Light"/>
                        </a:rPr>
                        <a:t>6C</a:t>
                      </a:r>
                      <a:endParaRPr sz="800">
                        <a:latin typeface="Calibri Light"/>
                        <a:cs typeface="Calibri Light"/>
                      </a:endParaRPr>
                    </a:p>
                    <a:p>
                      <a:pPr marL="12700" marR="87630" algn="just">
                        <a:lnSpc>
                          <a:spcPct val="117800"/>
                        </a:lnSpc>
                      </a:pPr>
                      <a:r>
                        <a:rPr sz="800" b="0">
                          <a:latin typeface="Calibri Light"/>
                          <a:cs typeface="Calibri Light"/>
                        </a:rPr>
                        <a:t>Coordination </a:t>
                      </a:r>
                      <a:r>
                        <a:rPr sz="800" b="0" spc="5">
                          <a:latin typeface="Calibri Light"/>
                          <a:cs typeface="Calibri Light"/>
                        </a:rPr>
                        <a:t>and </a:t>
                      </a:r>
                      <a:r>
                        <a:rPr sz="800" b="0">
                          <a:latin typeface="Calibri Light"/>
                          <a:cs typeface="Calibri Light"/>
                        </a:rPr>
                        <a:t>Integration of Federal, </a:t>
                      </a:r>
                      <a:r>
                        <a:rPr sz="800" b="0" spc="5">
                          <a:latin typeface="Calibri Light"/>
                          <a:cs typeface="Calibri Light"/>
                        </a:rPr>
                        <a:t>State, and Local </a:t>
                      </a:r>
                      <a:r>
                        <a:rPr sz="800" b="0">
                          <a:latin typeface="Calibri Light"/>
                          <a:cs typeface="Calibri Light"/>
                        </a:rPr>
                        <a:t>Services, Programs </a:t>
                      </a:r>
                      <a:r>
                        <a:rPr sz="800" b="0" spc="5">
                          <a:latin typeface="Calibri Light"/>
                          <a:cs typeface="Calibri Light"/>
                        </a:rPr>
                        <a:t>and  </a:t>
                      </a:r>
                      <a:r>
                        <a:rPr sz="800" b="0">
                          <a:latin typeface="Calibri Light"/>
                          <a:cs typeface="Calibri Light"/>
                        </a:rPr>
                        <a:t>Funds</a:t>
                      </a:r>
                      <a:endParaRPr sz="800">
                        <a:latin typeface="Calibri Light"/>
                        <a:cs typeface="Calibri Light"/>
                      </a:endParaRPr>
                    </a:p>
                    <a:p>
                      <a:pPr marL="12700">
                        <a:lnSpc>
                          <a:spcPct val="100000"/>
                        </a:lnSpc>
                        <a:spcBef>
                          <a:spcPts val="95"/>
                        </a:spcBef>
                      </a:pPr>
                      <a:r>
                        <a:rPr sz="800" b="0" spc="5">
                          <a:latin typeface="Calibri Light"/>
                          <a:cs typeface="Calibri Light"/>
                        </a:rPr>
                        <a:t>10</a:t>
                      </a:r>
                      <a:r>
                        <a:rPr sz="800" b="0">
                          <a:latin typeface="Calibri Light"/>
                          <a:cs typeface="Calibri Light"/>
                        </a:rPr>
                        <a:t> </a:t>
                      </a:r>
                      <a:r>
                        <a:rPr sz="800" b="0" spc="5">
                          <a:latin typeface="Calibri Light"/>
                          <a:cs typeface="Calibri Light"/>
                        </a:rPr>
                        <a:t>C</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1"/>
                  </a:ext>
                </a:extLst>
              </a:tr>
              <a:tr h="237426">
                <a:tc>
                  <a:txBody>
                    <a:bodyPr/>
                    <a:lstStyle/>
                    <a:p>
                      <a:pPr marR="306705" algn="r">
                        <a:lnSpc>
                          <a:spcPct val="100000"/>
                        </a:lnSpc>
                        <a:spcBef>
                          <a:spcPts val="215"/>
                        </a:spcBef>
                      </a:pPr>
                      <a:r>
                        <a:rPr sz="800" b="0" spc="15">
                          <a:solidFill>
                            <a:srgbClr val="FFFFFF"/>
                          </a:solidFill>
                          <a:latin typeface="Calibri Light"/>
                          <a:cs typeface="Calibri Light"/>
                        </a:rPr>
                        <a:t>Action</a:t>
                      </a:r>
                      <a:r>
                        <a:rPr sz="800" b="0" spc="-40">
                          <a:solidFill>
                            <a:srgbClr val="FFFFFF"/>
                          </a:solidFill>
                          <a:latin typeface="Calibri Light"/>
                          <a:cs typeface="Calibri Light"/>
                        </a:rPr>
                        <a:t> </a:t>
                      </a:r>
                      <a:r>
                        <a:rPr sz="800" b="0" spc="10">
                          <a:solidFill>
                            <a:srgbClr val="FFFFFF"/>
                          </a:solidFill>
                          <a:latin typeface="Calibri Light"/>
                          <a:cs typeface="Calibri Light"/>
                        </a:rPr>
                        <a:t>Steps</a:t>
                      </a:r>
                      <a:endParaRPr sz="800">
                        <a:latin typeface="Calibri Light"/>
                        <a:cs typeface="Calibri Light"/>
                      </a:endParaRPr>
                    </a:p>
                  </a:txBody>
                  <a:tcPr marL="0" marR="0" marT="35336"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8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2"/>
                  </a:ext>
                </a:extLst>
              </a:tr>
              <a:tr h="149815">
                <a:tc gridSpan="8">
                  <a:txBody>
                    <a:bodyPr/>
                    <a:lstStyle/>
                    <a:p>
                      <a:pPr marL="12700">
                        <a:lnSpc>
                          <a:spcPts val="500"/>
                        </a:lnSpc>
                        <a:spcBef>
                          <a:spcPts val="35"/>
                        </a:spcBef>
                      </a:pPr>
                      <a:r>
                        <a:rPr sz="800" b="0" spc="5">
                          <a:latin typeface="Calibri Light"/>
                          <a:cs typeface="Calibri Light"/>
                        </a:rPr>
                        <a:t>Develop a monthly calendar with </a:t>
                      </a:r>
                      <a:r>
                        <a:rPr sz="800" b="0">
                          <a:latin typeface="Calibri Light"/>
                          <a:cs typeface="Calibri Light"/>
                        </a:rPr>
                        <a:t>reminders, activities, </a:t>
                      </a:r>
                      <a:r>
                        <a:rPr sz="800" b="0" spc="5">
                          <a:latin typeface="Calibri Light"/>
                          <a:cs typeface="Calibri Light"/>
                        </a:rPr>
                        <a:t>and </a:t>
                      </a:r>
                      <a:r>
                        <a:rPr sz="800" b="0">
                          <a:latin typeface="Calibri Light"/>
                          <a:cs typeface="Calibri Light"/>
                        </a:rPr>
                        <a:t>celebrations </a:t>
                      </a:r>
                      <a:r>
                        <a:rPr sz="800" b="0" spc="5">
                          <a:latin typeface="Calibri Light"/>
                          <a:cs typeface="Calibri Light"/>
                        </a:rPr>
                        <a:t>to </a:t>
                      </a:r>
                      <a:r>
                        <a:rPr sz="800" b="0">
                          <a:latin typeface="Calibri Light"/>
                          <a:cs typeface="Calibri Light"/>
                        </a:rPr>
                        <a:t>have </a:t>
                      </a:r>
                      <a:r>
                        <a:rPr sz="800" b="0" spc="5">
                          <a:latin typeface="Calibri Light"/>
                          <a:cs typeface="Calibri Light"/>
                        </a:rPr>
                        <a:t>buy in from </a:t>
                      </a:r>
                      <a:r>
                        <a:rPr sz="800" b="0">
                          <a:latin typeface="Calibri Light"/>
                          <a:cs typeface="Calibri Light"/>
                        </a:rPr>
                        <a:t>all stake</a:t>
                      </a:r>
                      <a:r>
                        <a:rPr sz="800" b="0" spc="-5">
                          <a:latin typeface="Calibri Light"/>
                          <a:cs typeface="Calibri Light"/>
                        </a:rPr>
                        <a:t> </a:t>
                      </a:r>
                      <a:r>
                        <a:rPr sz="800" b="0">
                          <a:latin typeface="Calibri Light"/>
                          <a:cs typeface="Calibri Light"/>
                        </a:rPr>
                        <a:t>holders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49791">
                <a:tc gridSpan="8">
                  <a:txBody>
                    <a:bodyPr/>
                    <a:lstStyle/>
                    <a:p>
                      <a:pPr marL="12700">
                        <a:lnSpc>
                          <a:spcPts val="500"/>
                        </a:lnSpc>
                        <a:spcBef>
                          <a:spcPts val="35"/>
                        </a:spcBef>
                      </a:pPr>
                      <a:r>
                        <a:rPr sz="800" b="0">
                          <a:latin typeface="Calibri Light"/>
                          <a:cs typeface="Calibri Light"/>
                        </a:rPr>
                        <a:t>Sponsors will coordinate </a:t>
                      </a:r>
                      <a:r>
                        <a:rPr sz="800" b="0" spc="5">
                          <a:latin typeface="Calibri Light"/>
                          <a:cs typeface="Calibri Light"/>
                        </a:rPr>
                        <a:t>with </a:t>
                      </a:r>
                      <a:r>
                        <a:rPr sz="800" b="0">
                          <a:latin typeface="Calibri Light"/>
                          <a:cs typeface="Calibri Light"/>
                        </a:rPr>
                        <a:t>administration </a:t>
                      </a:r>
                      <a:r>
                        <a:rPr sz="800" b="0" spc="5">
                          <a:latin typeface="Calibri Light"/>
                          <a:cs typeface="Calibri Light"/>
                        </a:rPr>
                        <a:t>and </a:t>
                      </a:r>
                      <a:r>
                        <a:rPr sz="800" b="0">
                          <a:latin typeface="Calibri Light"/>
                          <a:cs typeface="Calibri Light"/>
                        </a:rPr>
                        <a:t>librarian </a:t>
                      </a:r>
                      <a:r>
                        <a:rPr sz="800" b="0" spc="5">
                          <a:latin typeface="Calibri Light"/>
                          <a:cs typeface="Calibri Light"/>
                        </a:rPr>
                        <a:t>to promote and effectively schedule </a:t>
                      </a:r>
                      <a:r>
                        <a:rPr sz="800" b="0">
                          <a:latin typeface="Calibri Light"/>
                          <a:cs typeface="Calibri Light"/>
                        </a:rPr>
                        <a:t>all events taking </a:t>
                      </a:r>
                      <a:r>
                        <a:rPr sz="800" b="0" spc="5">
                          <a:latin typeface="Calibri Light"/>
                          <a:cs typeface="Calibri Light"/>
                        </a:rPr>
                        <a:t>place. Recognize </a:t>
                      </a:r>
                      <a:r>
                        <a:rPr sz="800" b="0">
                          <a:latin typeface="Calibri Light"/>
                          <a:cs typeface="Calibri Light"/>
                        </a:rPr>
                        <a:t>parental support at </a:t>
                      </a:r>
                      <a:r>
                        <a:rPr sz="800" b="0" spc="5">
                          <a:latin typeface="Calibri Light"/>
                          <a:cs typeface="Calibri Light"/>
                        </a:rPr>
                        <a:t>the</a:t>
                      </a:r>
                      <a:r>
                        <a:rPr sz="800" b="0" spc="40">
                          <a:latin typeface="Calibri Light"/>
                          <a:cs typeface="Calibri Light"/>
                        </a:rPr>
                        <a:t> </a:t>
                      </a:r>
                      <a:r>
                        <a:rPr sz="800" b="0">
                          <a:latin typeface="Calibri Light"/>
                          <a:cs typeface="Calibri Light"/>
                        </a:rPr>
                        <a:t>events.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49803">
                <a:tc gridSpan="8">
                  <a:txBody>
                    <a:bodyPr/>
                    <a:lstStyle/>
                    <a:p>
                      <a:pPr marL="12700">
                        <a:lnSpc>
                          <a:spcPts val="500"/>
                        </a:lnSpc>
                        <a:spcBef>
                          <a:spcPts val="35"/>
                        </a:spcBef>
                      </a:pPr>
                      <a:r>
                        <a:rPr sz="800" b="0" spc="5">
                          <a:latin typeface="Calibri Light"/>
                          <a:cs typeface="Calibri Light"/>
                        </a:rPr>
                        <a:t>Utlize </a:t>
                      </a:r>
                      <a:r>
                        <a:rPr sz="800" b="0">
                          <a:latin typeface="Calibri Light"/>
                          <a:cs typeface="Calibri Light"/>
                        </a:rPr>
                        <a:t>all </a:t>
                      </a:r>
                      <a:r>
                        <a:rPr sz="800" b="0" spc="5">
                          <a:latin typeface="Calibri Light"/>
                          <a:cs typeface="Calibri Light"/>
                        </a:rPr>
                        <a:t>means </a:t>
                      </a:r>
                      <a:r>
                        <a:rPr sz="800" b="0">
                          <a:latin typeface="Calibri Light"/>
                          <a:cs typeface="Calibri Light"/>
                        </a:rPr>
                        <a:t>of </a:t>
                      </a:r>
                      <a:r>
                        <a:rPr sz="800" b="0" spc="5">
                          <a:latin typeface="Calibri Light"/>
                          <a:cs typeface="Calibri Light"/>
                        </a:rPr>
                        <a:t>communications to promote and </a:t>
                      </a:r>
                      <a:r>
                        <a:rPr sz="800" b="0">
                          <a:latin typeface="Calibri Light"/>
                          <a:cs typeface="Calibri Light"/>
                        </a:rPr>
                        <a:t>inform </a:t>
                      </a:r>
                      <a:r>
                        <a:rPr sz="800" b="0" spc="5">
                          <a:latin typeface="Calibri Light"/>
                          <a:cs typeface="Calibri Light"/>
                        </a:rPr>
                        <a:t>communitiy </a:t>
                      </a:r>
                      <a:r>
                        <a:rPr sz="800" b="0">
                          <a:latin typeface="Calibri Light"/>
                          <a:cs typeface="Calibri Light"/>
                        </a:rPr>
                        <a:t>of events (marquee, Liberty </a:t>
                      </a:r>
                      <a:r>
                        <a:rPr sz="800" b="0" spc="5">
                          <a:latin typeface="Calibri Light"/>
                          <a:cs typeface="Calibri Light"/>
                        </a:rPr>
                        <a:t>website and Facebook </a:t>
                      </a:r>
                      <a:r>
                        <a:rPr sz="800" b="0">
                          <a:latin typeface="Calibri Light"/>
                          <a:cs typeface="Calibri Light"/>
                        </a:rPr>
                        <a:t>page, </a:t>
                      </a:r>
                      <a:r>
                        <a:rPr sz="800" b="0" spc="5">
                          <a:latin typeface="Calibri Light"/>
                          <a:cs typeface="Calibri Light"/>
                        </a:rPr>
                        <a:t>District Public</a:t>
                      </a:r>
                      <a:r>
                        <a:rPr sz="800" b="0" spc="45">
                          <a:latin typeface="Calibri Light"/>
                          <a:cs typeface="Calibri Light"/>
                        </a:rPr>
                        <a:t> </a:t>
                      </a:r>
                      <a:r>
                        <a:rPr sz="800" b="0">
                          <a:latin typeface="Calibri Light"/>
                          <a:cs typeface="Calibri Light"/>
                        </a:rPr>
                        <a:t>Relations)</a:t>
                      </a:r>
                      <a:endParaRPr sz="8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529211">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3</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270" algn="ctr">
                        <a:lnSpc>
                          <a:spcPct val="100000"/>
                        </a:lnSpc>
                        <a:spcBef>
                          <a:spcPts val="5"/>
                        </a:spcBef>
                      </a:pPr>
                      <a:r>
                        <a:rPr sz="600" b="0" spc="10">
                          <a:solidFill>
                            <a:srgbClr val="FFFFFF"/>
                          </a:solidFill>
                          <a:latin typeface="Calibri Light"/>
                          <a:cs typeface="Calibri Light"/>
                        </a:rPr>
                        <a:t>Persons</a:t>
                      </a:r>
                      <a:r>
                        <a:rPr sz="600" b="0" spc="15">
                          <a:solidFill>
                            <a:srgbClr val="FFFFFF"/>
                          </a:solidFill>
                          <a:latin typeface="Calibri Light"/>
                          <a:cs typeface="Calibri Light"/>
                        </a:rPr>
                        <a:t> 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6"/>
                  </a:ext>
                </a:extLst>
              </a:tr>
              <a:tr h="149791">
                <a:tc>
                  <a:txBody>
                    <a:bodyPr/>
                    <a:lstStyle/>
                    <a:p>
                      <a:pPr marR="306705" algn="r">
                        <a:lnSpc>
                          <a:spcPts val="500"/>
                        </a:lnSpc>
                        <a:spcBef>
                          <a:spcPts val="35"/>
                        </a:spcBef>
                      </a:pPr>
                      <a:r>
                        <a:rPr sz="600" b="0" spc="15">
                          <a:solidFill>
                            <a:srgbClr val="FFFFFF"/>
                          </a:solidFill>
                          <a:latin typeface="Calibri Light"/>
                          <a:cs typeface="Calibri Light"/>
                        </a:rPr>
                        <a:t>Action</a:t>
                      </a:r>
                      <a:r>
                        <a:rPr sz="600" b="0" spc="-40">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5753" marB="0">
                    <a:lnL w="9525">
                      <a:solidFill>
                        <a:srgbClr val="000000"/>
                      </a:solidFill>
                      <a:prstDash val="soli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cap="flat" cmpd="sng" algn="ctr">
                      <a:solidFill>
                        <a:srgbClr val="000000"/>
                      </a:solidFill>
                      <a:prstDash val="solid"/>
                      <a:round/>
                      <a:headEnd type="none" w="med" len="med"/>
                      <a:tailEnd type="none" w="med" len="med"/>
                    </a:lnL>
                    <a:lnR w="9525">
                      <a:solidFill>
                        <a:srgbClr val="000000"/>
                      </a:solidFill>
                      <a:prstDash val="solid"/>
                    </a:lnR>
                    <a:lnT w="9525" cap="flat" cmpd="sng" algn="ctr">
                      <a:solidFill>
                        <a:srgbClr val="000000"/>
                      </a:solidFill>
                      <a:prstDash val="solid"/>
                      <a:round/>
                      <a:headEnd type="none" w="med" len="med"/>
                      <a:tailEnd type="none" w="med" len="med"/>
                    </a:lnT>
                    <a:lnB w="9525">
                      <a:solidFill>
                        <a:srgbClr val="000000"/>
                      </a:solidFill>
                      <a:prstDash val="solid"/>
                    </a:lnB>
                    <a:solidFill>
                      <a:srgbClr val="800000"/>
                    </a:solidFill>
                  </a:tcPr>
                </a:tc>
                <a:extLst>
                  <a:ext uri="{0D108BD9-81ED-4DB2-BD59-A6C34878D82A}">
                    <a16:rowId xmlns:a16="http://schemas.microsoft.com/office/drawing/2014/main" val="10018"/>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67DAE1-E492-4D41-8A4E-1DAA0457F833}"/>
              </a:ext>
            </a:extLst>
          </p:cNvPr>
          <p:cNvSpPr>
            <a:spLocks noGrp="1"/>
          </p:cNvSpPr>
          <p:nvPr>
            <p:ph type="sldNum" sz="quarter" idx="12"/>
          </p:nvPr>
        </p:nvSpPr>
        <p:spPr/>
        <p:txBody>
          <a:bodyPr/>
          <a:lstStyle/>
          <a:p>
            <a:fld id="{236ED5DE-22B7-41E7-A943-79814E858A13}" type="slidenum">
              <a:rPr lang="en-US" smtClean="0"/>
              <a:pPr/>
              <a:t>48</a:t>
            </a:fld>
            <a:endParaRPr lang="en-US"/>
          </a:p>
        </p:txBody>
      </p:sp>
      <p:grpSp>
        <p:nvGrpSpPr>
          <p:cNvPr id="5" name="Group 4">
            <a:extLst>
              <a:ext uri="{FF2B5EF4-FFF2-40B4-BE49-F238E27FC236}">
                <a16:creationId xmlns:a16="http://schemas.microsoft.com/office/drawing/2014/main" id="{8A1AC7CC-0B2B-479B-B7FC-12721CBC4D9C}"/>
              </a:ext>
            </a:extLst>
          </p:cNvPr>
          <p:cNvGrpSpPr/>
          <p:nvPr/>
        </p:nvGrpSpPr>
        <p:grpSpPr>
          <a:xfrm>
            <a:off x="113915" y="114431"/>
            <a:ext cx="9847208" cy="507383"/>
            <a:chOff x="-88900" y="203200"/>
            <a:chExt cx="9307602" cy="596900"/>
          </a:xfrm>
        </p:grpSpPr>
        <p:sp>
          <p:nvSpPr>
            <p:cNvPr id="7" name="Rectangle 6">
              <a:extLst>
                <a:ext uri="{FF2B5EF4-FFF2-40B4-BE49-F238E27FC236}">
                  <a16:creationId xmlns:a16="http://schemas.microsoft.com/office/drawing/2014/main" id="{9D6FD862-62B7-4F6F-9CC6-48A9B505533F}"/>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85"/>
            </a:p>
          </p:txBody>
        </p:sp>
        <p:sp>
          <p:nvSpPr>
            <p:cNvPr id="8" name="Title 1">
              <a:extLst>
                <a:ext uri="{FF2B5EF4-FFF2-40B4-BE49-F238E27FC236}">
                  <a16:creationId xmlns:a16="http://schemas.microsoft.com/office/drawing/2014/main" id="{CB14EA47-FFA3-4BB4-BCEC-013C029D0203}"/>
                </a:ext>
              </a:extLst>
            </p:cNvPr>
            <p:cNvSpPr txBox="1">
              <a:spLocks/>
            </p:cNvSpPr>
            <p:nvPr/>
          </p:nvSpPr>
          <p:spPr>
            <a:xfrm>
              <a:off x="0" y="268678"/>
              <a:ext cx="9143999" cy="469901"/>
            </a:xfrm>
            <a:prstGeom prst="rect">
              <a:avLst/>
            </a:prstGeom>
          </p:spPr>
          <p:txBody>
            <a:bodyPr vert="horz" lIns="75438" tIns="37719" rIns="75438" bIns="37719"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485" spc="248">
                  <a:solidFill>
                    <a:schemeClr val="bg1"/>
                  </a:solidFill>
                  <a:latin typeface="Gill Sans"/>
                  <a:cs typeface="Gill Sans"/>
                </a:rPr>
                <a:t>PHARR-SAN JUAN-ALAMO INDEPENDENT SCHOOL DISTRICT</a:t>
              </a:r>
            </a:p>
          </p:txBody>
        </p:sp>
      </p:grpSp>
      <p:sp>
        <p:nvSpPr>
          <p:cNvPr id="12" name="TextBox 11">
            <a:extLst>
              <a:ext uri="{FF2B5EF4-FFF2-40B4-BE49-F238E27FC236}">
                <a16:creationId xmlns:a16="http://schemas.microsoft.com/office/drawing/2014/main" id="{5AC3A5C9-3C20-405B-80EA-BFDD3FBF391F}"/>
              </a:ext>
            </a:extLst>
          </p:cNvPr>
          <p:cNvSpPr txBox="1"/>
          <p:nvPr/>
        </p:nvSpPr>
        <p:spPr>
          <a:xfrm>
            <a:off x="481850" y="3247279"/>
            <a:ext cx="8882742" cy="2712794"/>
          </a:xfrm>
          <a:prstGeom prst="rect">
            <a:avLst/>
          </a:prstGeom>
          <a:noFill/>
        </p:spPr>
        <p:txBody>
          <a:bodyPr wrap="square" lIns="91440" tIns="45720" rIns="91440" bIns="45720" anchor="t">
            <a:spAutoFit/>
          </a:bodyPr>
          <a:lstStyle/>
          <a:p>
            <a:pPr algn="ctr"/>
            <a:r>
              <a:rPr lang="en-US" sz="2800" b="1">
                <a:ea typeface="+mn-lt"/>
                <a:cs typeface="+mn-lt"/>
              </a:rPr>
              <a:t>Goal Area 4:</a:t>
            </a:r>
            <a:r>
              <a:rPr lang="en-US" sz="2800">
                <a:ea typeface="+mn-lt"/>
                <a:cs typeface="+mn-lt"/>
              </a:rPr>
              <a:t>  Increase Staff Quality, Recruitment and Retention</a:t>
            </a:r>
            <a:endParaRPr lang="en-US">
              <a:ea typeface="+mn-lt"/>
              <a:cs typeface="+mn-lt"/>
            </a:endParaRPr>
          </a:p>
          <a:p>
            <a:pPr algn="ctr"/>
            <a:endParaRPr lang="en-US" sz="2800">
              <a:ea typeface="+mn-lt"/>
              <a:cs typeface="+mn-lt"/>
            </a:endParaRPr>
          </a:p>
          <a:p>
            <a:pPr algn="ctr"/>
            <a:endParaRPr lang="en-US" sz="2800">
              <a:cs typeface="Calibri"/>
            </a:endParaRPr>
          </a:p>
          <a:p>
            <a:pPr algn="ctr"/>
            <a:endParaRPr lang="en-US" sz="2800">
              <a:cs typeface="Calibri"/>
            </a:endParaRPr>
          </a:p>
          <a:p>
            <a:pPr marL="0" marR="0" algn="ctr">
              <a:lnSpc>
                <a:spcPct val="107000"/>
              </a:lnSpc>
              <a:spcBef>
                <a:spcPts val="280"/>
              </a:spcBef>
              <a:spcAft>
                <a:spcPts val="0"/>
              </a:spcAft>
            </a:pPr>
            <a:endParaRPr lang="en-US" sz="2800" b="1" u="sng">
              <a:solidFill>
                <a:srgbClr val="61020E"/>
              </a:solidFill>
              <a:effectLst/>
              <a:latin typeface="Arial"/>
              <a:ea typeface="MS Gothic"/>
              <a:cs typeface="Times New Roman" panose="02020603050405020304" pitchFamily="18" charset="0"/>
            </a:endParaRPr>
          </a:p>
        </p:txBody>
      </p:sp>
    </p:spTree>
    <p:extLst>
      <p:ext uri="{BB962C8B-B14F-4D97-AF65-F5344CB8AC3E}">
        <p14:creationId xmlns:p14="http://schemas.microsoft.com/office/powerpoint/2010/main" val="17989976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986549916"/>
              </p:ext>
            </p:extLst>
          </p:nvPr>
        </p:nvGraphicFramePr>
        <p:xfrm>
          <a:off x="222383" y="377837"/>
          <a:ext cx="9570717" cy="6857992"/>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32205">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87755">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20396">
                <a:tc>
                  <a:txBody>
                    <a:bodyPr/>
                    <a:lstStyle/>
                    <a:p>
                      <a:pPr marL="17780">
                        <a:lnSpc>
                          <a:spcPct val="100000"/>
                        </a:lnSpc>
                        <a:spcBef>
                          <a:spcPts val="5"/>
                        </a:spcBef>
                      </a:pPr>
                      <a:r>
                        <a:rPr sz="700" b="0">
                          <a:latin typeface="Calibri Light"/>
                          <a:cs typeface="Calibri Light"/>
                        </a:rPr>
                        <a:t>Goal Area</a:t>
                      </a:r>
                      <a:r>
                        <a:rPr sz="700" b="0" spc="30">
                          <a:latin typeface="Calibri Light"/>
                          <a:cs typeface="Calibri Light"/>
                        </a:rPr>
                        <a:t> </a:t>
                      </a:r>
                      <a:r>
                        <a:rPr sz="700" b="0">
                          <a:latin typeface="Calibri Light"/>
                          <a:cs typeface="Calibri Light"/>
                        </a:rPr>
                        <a:t>4:</a:t>
                      </a:r>
                      <a:endParaRPr sz="700">
                        <a:latin typeface="Calibri Light"/>
                        <a:cs typeface="Calibri Light"/>
                      </a:endParaRPr>
                    </a:p>
                  </a:txBody>
                  <a:tcPr marL="0" marR="0" marT="635" marB="0">
                    <a:lnL w="28575">
                      <a:solidFill>
                        <a:srgbClr val="000000"/>
                      </a:solidFill>
                      <a:prstDash val="solid"/>
                    </a:lnL>
                    <a:lnT w="28575">
                      <a:solidFill>
                        <a:srgbClr val="000000"/>
                      </a:solidFill>
                      <a:prstDash val="solid"/>
                    </a:lnT>
                    <a:lnB w="12700">
                      <a:solidFill>
                        <a:srgbClr val="000000"/>
                      </a:solidFill>
                      <a:prstDash val="solid"/>
                    </a:lnB>
                  </a:tcPr>
                </a:tc>
                <a:tc gridSpan="2">
                  <a:txBody>
                    <a:bodyPr/>
                    <a:lstStyle/>
                    <a:p>
                      <a:pPr marL="17780">
                        <a:lnSpc>
                          <a:spcPts val="800"/>
                        </a:lnSpc>
                      </a:pPr>
                      <a:r>
                        <a:rPr sz="700" b="0" spc="-5">
                          <a:latin typeface="Calibri Light"/>
                          <a:cs typeface="Calibri Light"/>
                        </a:rPr>
                        <a:t>Increase </a:t>
                      </a:r>
                      <a:r>
                        <a:rPr sz="700" b="0" spc="-10">
                          <a:latin typeface="Calibri Light"/>
                          <a:cs typeface="Calibri Light"/>
                        </a:rPr>
                        <a:t>staff </a:t>
                      </a:r>
                      <a:r>
                        <a:rPr sz="700" b="0" spc="-5">
                          <a:latin typeface="Calibri Light"/>
                          <a:cs typeface="Calibri Light"/>
                        </a:rPr>
                        <a:t>quality, recruitment </a:t>
                      </a:r>
                      <a:r>
                        <a:rPr sz="700" b="0" spc="-10">
                          <a:latin typeface="Calibri Light"/>
                          <a:cs typeface="Calibri Light"/>
                        </a:rPr>
                        <a:t>and</a:t>
                      </a:r>
                      <a:r>
                        <a:rPr sz="700" b="0" spc="-5">
                          <a:latin typeface="Calibri Light"/>
                          <a:cs typeface="Calibri Light"/>
                        </a:rPr>
                        <a:t> retention</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20396">
                <a:tc>
                  <a:txBody>
                    <a:bodyPr/>
                    <a:lstStyle/>
                    <a:p>
                      <a:pPr marL="17780">
                        <a:lnSpc>
                          <a:spcPct val="100000"/>
                        </a:lnSpc>
                        <a:spcBef>
                          <a:spcPts val="5"/>
                        </a:spcBef>
                      </a:pPr>
                      <a:r>
                        <a:rPr sz="700" b="0">
                          <a:latin typeface="Calibri Light"/>
                          <a:cs typeface="Calibri Light"/>
                        </a:rPr>
                        <a:t>Annual Goal</a:t>
                      </a:r>
                      <a:r>
                        <a:rPr sz="700" b="0" spc="3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5">
                  <a:txBody>
                    <a:bodyPr/>
                    <a:lstStyle/>
                    <a:p>
                      <a:pPr marL="17780">
                        <a:lnSpc>
                          <a:spcPts val="800"/>
                        </a:lnSpc>
                      </a:pPr>
                      <a:r>
                        <a:rPr sz="700" b="0" spc="-5">
                          <a:latin typeface="Calibri Light"/>
                          <a:cs typeface="Calibri Light"/>
                        </a:rPr>
                        <a:t>All teachers will be provided with resources </a:t>
                      </a:r>
                      <a:r>
                        <a:rPr sz="700" b="0" spc="-10">
                          <a:latin typeface="Calibri Light"/>
                          <a:cs typeface="Calibri Light"/>
                        </a:rPr>
                        <a:t>and </a:t>
                      </a:r>
                      <a:r>
                        <a:rPr sz="700" b="0" spc="-5">
                          <a:latin typeface="Calibri Light"/>
                          <a:cs typeface="Calibri Light"/>
                        </a:rPr>
                        <a:t>will be trained to deliver engaging </a:t>
                      </a:r>
                      <a:r>
                        <a:rPr sz="700" b="0" spc="-10">
                          <a:latin typeface="Calibri Light"/>
                          <a:cs typeface="Calibri Light"/>
                        </a:rPr>
                        <a:t>and </a:t>
                      </a:r>
                      <a:r>
                        <a:rPr sz="700" b="0" spc="-5">
                          <a:latin typeface="Calibri Light"/>
                          <a:cs typeface="Calibri Light"/>
                        </a:rPr>
                        <a:t>high-quality </a:t>
                      </a:r>
                      <a:r>
                        <a:rPr sz="700" b="0" spc="-10">
                          <a:latin typeface="Calibri Light"/>
                          <a:cs typeface="Calibri Light"/>
                        </a:rPr>
                        <a:t>lessons </a:t>
                      </a:r>
                      <a:r>
                        <a:rPr sz="700" b="0" spc="-5">
                          <a:latin typeface="Calibri Light"/>
                          <a:cs typeface="Calibri Light"/>
                        </a:rPr>
                        <a:t>to increase </a:t>
                      </a:r>
                      <a:r>
                        <a:rPr sz="700" b="0" spc="-10">
                          <a:latin typeface="Calibri Light"/>
                          <a:cs typeface="Calibri Light"/>
                        </a:rPr>
                        <a:t>staff</a:t>
                      </a:r>
                      <a:r>
                        <a:rPr sz="700" b="0" spc="50">
                          <a:latin typeface="Calibri Light"/>
                          <a:cs typeface="Calibri Light"/>
                        </a:rPr>
                        <a:t> </a:t>
                      </a:r>
                      <a:r>
                        <a:rPr sz="700" b="0" spc="-5">
                          <a:latin typeface="Calibri Light"/>
                          <a:cs typeface="Calibri Light"/>
                        </a:rPr>
                        <a:t>quality.</a:t>
                      </a:r>
                      <a:endParaRPr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20402">
                <a:tc>
                  <a:txBody>
                    <a:bodyPr/>
                    <a:lstStyle/>
                    <a:p>
                      <a:pPr marL="17780">
                        <a:lnSpc>
                          <a:spcPct val="100000"/>
                        </a:lnSpc>
                        <a:spcBef>
                          <a:spcPts val="5"/>
                        </a:spcBef>
                      </a:pPr>
                      <a:r>
                        <a:rPr sz="700" b="0">
                          <a:latin typeface="Calibri Light"/>
                          <a:cs typeface="Calibri Light"/>
                        </a:rPr>
                        <a:t>Objective</a:t>
                      </a:r>
                      <a:r>
                        <a:rPr sz="700" b="0" spc="5">
                          <a:latin typeface="Calibri Light"/>
                          <a:cs typeface="Calibri Light"/>
                        </a:rPr>
                        <a:t> </a:t>
                      </a:r>
                      <a:r>
                        <a:rPr sz="700" b="0">
                          <a:latin typeface="Calibri Light"/>
                          <a:cs typeface="Calibri Light"/>
                        </a:rPr>
                        <a:t>1:</a:t>
                      </a:r>
                      <a:endParaRPr sz="700">
                        <a:latin typeface="Calibri Light"/>
                        <a:cs typeface="Calibri Light"/>
                      </a:endParaRPr>
                    </a:p>
                  </a:txBody>
                  <a:tcPr marL="0" marR="0" marT="635" marB="0">
                    <a:lnL w="28575">
                      <a:solidFill>
                        <a:srgbClr val="000000"/>
                      </a:solidFill>
                      <a:prstDash val="solid"/>
                    </a:lnL>
                    <a:lnT w="12700">
                      <a:solidFill>
                        <a:srgbClr val="000000"/>
                      </a:solidFill>
                      <a:prstDash val="solid"/>
                    </a:lnT>
                    <a:lnB w="12700">
                      <a:solidFill>
                        <a:srgbClr val="000000"/>
                      </a:solidFill>
                      <a:prstDash val="solid"/>
                    </a:lnB>
                  </a:tcPr>
                </a:tc>
                <a:tc gridSpan="4">
                  <a:txBody>
                    <a:bodyPr/>
                    <a:lstStyle/>
                    <a:p>
                      <a:pPr marL="17780">
                        <a:lnSpc>
                          <a:spcPts val="800"/>
                        </a:lnSpc>
                      </a:pPr>
                      <a:r>
                        <a:rPr sz="700" b="0" spc="-10">
                          <a:latin typeface="Calibri Light"/>
                          <a:cs typeface="Calibri Light"/>
                        </a:rPr>
                        <a:t>Professional </a:t>
                      </a:r>
                      <a:r>
                        <a:rPr sz="700" b="0" spc="-5">
                          <a:latin typeface="Calibri Light"/>
                          <a:cs typeface="Calibri Light"/>
                        </a:rPr>
                        <a:t>development will be offered to target research-based strategies for teachers to integrate in their</a:t>
                      </a:r>
                      <a:r>
                        <a:rPr sz="700" b="0" spc="35">
                          <a:latin typeface="Calibri Light"/>
                          <a:cs typeface="Calibri Light"/>
                        </a:rPr>
                        <a:t> </a:t>
                      </a:r>
                      <a:r>
                        <a:rPr sz="700" b="0" spc="-10">
                          <a:latin typeface="Calibri Light"/>
                          <a:cs typeface="Calibri Light"/>
                        </a:rPr>
                        <a:t>classrooms.</a:t>
                      </a:r>
                      <a:endParaRPr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361187">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3"/>
                  </a:ext>
                </a:extLst>
              </a:tr>
              <a:tr h="1229868">
                <a:tc>
                  <a:txBody>
                    <a:bodyPr/>
                    <a:lstStyle/>
                    <a:p>
                      <a:pPr marL="17780">
                        <a:lnSpc>
                          <a:spcPct val="100000"/>
                        </a:lnSpc>
                        <a:spcBef>
                          <a:spcPts val="5"/>
                        </a:spcBef>
                      </a:pPr>
                      <a:r>
                        <a:rPr sz="700" b="0" spc="-5">
                          <a:latin typeface="Calibri Light"/>
                          <a:cs typeface="Calibri Light"/>
                        </a:rPr>
                        <a:t>Integrate </a:t>
                      </a:r>
                      <a:r>
                        <a:rPr sz="700" b="0" spc="-10">
                          <a:latin typeface="Calibri Light"/>
                          <a:cs typeface="Calibri Light"/>
                        </a:rPr>
                        <a:t>and </a:t>
                      </a:r>
                      <a:r>
                        <a:rPr sz="700" b="0" spc="-5">
                          <a:latin typeface="Calibri Light"/>
                          <a:cs typeface="Calibri Light"/>
                        </a:rPr>
                        <a:t>provide</a:t>
                      </a:r>
                      <a:r>
                        <a:rPr sz="700" b="0">
                          <a:latin typeface="Calibri Light"/>
                          <a:cs typeface="Calibri Light"/>
                        </a:rPr>
                        <a:t> </a:t>
                      </a:r>
                      <a:r>
                        <a:rPr sz="700" b="0" spc="-5">
                          <a:latin typeface="Calibri Light"/>
                          <a:cs typeface="Calibri Light"/>
                        </a:rPr>
                        <a:t>effective</a:t>
                      </a:r>
                      <a:endParaRPr sz="700">
                        <a:latin typeface="Calibri Light"/>
                        <a:cs typeface="Calibri Light"/>
                      </a:endParaRPr>
                    </a:p>
                    <a:p>
                      <a:pPr marL="17780" marR="73660">
                        <a:lnSpc>
                          <a:spcPct val="112900"/>
                        </a:lnSpc>
                      </a:pPr>
                      <a:r>
                        <a:rPr sz="700" b="0" spc="-10">
                          <a:latin typeface="Calibri Light"/>
                          <a:cs typeface="Calibri Light"/>
                        </a:rPr>
                        <a:t>professional </a:t>
                      </a:r>
                      <a:r>
                        <a:rPr sz="700" b="0" spc="-5">
                          <a:latin typeface="Calibri Light"/>
                          <a:cs typeface="Calibri Light"/>
                        </a:rPr>
                        <a:t>development to  implement research </a:t>
                      </a:r>
                      <a:r>
                        <a:rPr sz="700" b="0" spc="-10">
                          <a:latin typeface="Calibri Light"/>
                          <a:cs typeface="Calibri Light"/>
                        </a:rPr>
                        <a:t>based </a:t>
                      </a:r>
                      <a:r>
                        <a:rPr sz="700" b="0" spc="-5">
                          <a:latin typeface="Calibri Light"/>
                          <a:cs typeface="Calibri Light"/>
                        </a:rPr>
                        <a:t>strategies  to enhance </a:t>
                      </a:r>
                      <a:r>
                        <a:rPr sz="700" b="0" spc="-10">
                          <a:latin typeface="Calibri Light"/>
                          <a:cs typeface="Calibri Light"/>
                        </a:rPr>
                        <a:t>student</a:t>
                      </a:r>
                      <a:r>
                        <a:rPr sz="700" b="0" spc="-15">
                          <a:latin typeface="Calibri Light"/>
                          <a:cs typeface="Calibri Light"/>
                        </a:rPr>
                        <a:t> </a:t>
                      </a:r>
                      <a:r>
                        <a:rPr sz="700" b="0" spc="-5">
                          <a:latin typeface="Calibri Light"/>
                          <a:cs typeface="Calibri Light"/>
                        </a:rPr>
                        <a:t>learning.</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r>
                        <a:rPr lang="en-US" sz="700" b="0" spc="-10">
                          <a:latin typeface="Calibri Light"/>
                          <a:cs typeface="Calibri Light"/>
                        </a:rPr>
                        <a:t>Life Coach</a:t>
                      </a:r>
                      <a:endParaRPr sz="700">
                        <a:latin typeface="Calibri Light"/>
                        <a:cs typeface="Calibri Light"/>
                      </a:endParaRPr>
                    </a:p>
                    <a:p>
                      <a:pPr marL="17780" marR="706120">
                        <a:lnSpc>
                          <a:spcPct val="112900"/>
                        </a:lnSpc>
                      </a:pPr>
                      <a:r>
                        <a:rPr sz="700" b="0" spc="-5">
                          <a:latin typeface="Calibri Light"/>
                          <a:cs typeface="Calibri Light"/>
                        </a:rPr>
                        <a:t>Dept.</a:t>
                      </a:r>
                      <a:r>
                        <a:rPr sz="700" b="0" spc="-85">
                          <a:latin typeface="Calibri Light"/>
                          <a:cs typeface="Calibri Light"/>
                        </a:rPr>
                        <a:t> </a:t>
                      </a:r>
                      <a:r>
                        <a:rPr sz="700" b="0" spc="-5">
                          <a:latin typeface="Calibri Light"/>
                          <a:cs typeface="Calibri Light"/>
                        </a:rPr>
                        <a:t>Heads  Teachers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TCLC's</a:t>
                      </a:r>
                      <a:endParaRPr sz="700">
                        <a:latin typeface="Calibri Light"/>
                        <a:cs typeface="Calibri Light"/>
                      </a:endParaRPr>
                    </a:p>
                    <a:p>
                      <a:pPr marL="17780" marR="211454">
                        <a:lnSpc>
                          <a:spcPct val="112900"/>
                        </a:lnSpc>
                      </a:pPr>
                      <a:r>
                        <a:rPr sz="700" b="0" spc="-5">
                          <a:latin typeface="Calibri Light"/>
                          <a:cs typeface="Calibri Light"/>
                        </a:rPr>
                        <a:t>Weekly </a:t>
                      </a:r>
                      <a:r>
                        <a:rPr sz="700" b="0" spc="-10">
                          <a:latin typeface="Calibri Light"/>
                          <a:cs typeface="Calibri Light"/>
                        </a:rPr>
                        <a:t>Content Planning  </a:t>
                      </a:r>
                      <a:r>
                        <a:rPr sz="700" b="0" spc="-5">
                          <a:latin typeface="Calibri Light"/>
                          <a:cs typeface="Calibri Light"/>
                        </a:rPr>
                        <a:t>Grade Level</a:t>
                      </a:r>
                      <a:r>
                        <a:rPr sz="700" b="0" spc="-20">
                          <a:latin typeface="Calibri Light"/>
                          <a:cs typeface="Calibri Light"/>
                        </a:rPr>
                        <a:t> </a:t>
                      </a:r>
                      <a:r>
                        <a:rPr sz="700" b="0" spc="-5">
                          <a:latin typeface="Calibri Light"/>
                          <a:cs typeface="Calibri Light"/>
                        </a:rPr>
                        <a:t>Meetings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715" algn="ctr">
                        <a:lnSpc>
                          <a:spcPct val="100000"/>
                        </a:lnSpc>
                        <a:spcBef>
                          <a:spcPts val="5"/>
                        </a:spcBef>
                      </a:pPr>
                      <a:r>
                        <a:rPr lang="en-US" sz="700" b="0" spc="-10">
                          <a:latin typeface="Calibri Light"/>
                          <a:cs typeface="Calibri Light"/>
                        </a:rPr>
                        <a:t>August</a:t>
                      </a:r>
                      <a:r>
                        <a:rPr lang="en-US" sz="700" b="0" spc="-35">
                          <a:latin typeface="Calibri Light"/>
                          <a:cs typeface="Calibri Light"/>
                        </a:rPr>
                        <a:t> </a:t>
                      </a:r>
                      <a:r>
                        <a:rPr lang="en-US" sz="700" b="0" spc="-10">
                          <a:latin typeface="Calibri Light"/>
                          <a:cs typeface="Calibri Light"/>
                        </a:rPr>
                        <a:t>2025-2026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Staff </a:t>
                      </a:r>
                      <a:r>
                        <a:rPr sz="700" b="0" spc="-5">
                          <a:latin typeface="Calibri Light"/>
                          <a:cs typeface="Calibri Light"/>
                        </a:rPr>
                        <a:t>integrates research </a:t>
                      </a:r>
                      <a:r>
                        <a:rPr sz="700" b="0" spc="-10">
                          <a:latin typeface="Calibri Light"/>
                          <a:cs typeface="Calibri Light"/>
                        </a:rPr>
                        <a:t>based</a:t>
                      </a:r>
                      <a:r>
                        <a:rPr sz="700" b="0" spc="-20">
                          <a:latin typeface="Calibri Light"/>
                          <a:cs typeface="Calibri Light"/>
                        </a:rPr>
                        <a:t> </a:t>
                      </a:r>
                      <a:r>
                        <a:rPr sz="700" b="0" spc="-5">
                          <a:latin typeface="Calibri Light"/>
                          <a:cs typeface="Calibri Light"/>
                        </a:rPr>
                        <a:t>strategies</a:t>
                      </a:r>
                      <a:endParaRPr sz="700">
                        <a:latin typeface="Calibri Light"/>
                        <a:cs typeface="Calibri Light"/>
                      </a:endParaRPr>
                    </a:p>
                    <a:p>
                      <a:pPr marL="17780" marR="200025">
                        <a:lnSpc>
                          <a:spcPct val="112900"/>
                        </a:lnSpc>
                      </a:pPr>
                      <a:r>
                        <a:rPr sz="700" b="0" spc="-10">
                          <a:latin typeface="Calibri Light"/>
                          <a:cs typeface="Calibri Light"/>
                        </a:rPr>
                        <a:t>that </a:t>
                      </a:r>
                      <a:r>
                        <a:rPr sz="700" b="0" spc="-5">
                          <a:latin typeface="Calibri Light"/>
                          <a:cs typeface="Calibri Light"/>
                        </a:rPr>
                        <a:t>are </a:t>
                      </a:r>
                      <a:r>
                        <a:rPr sz="700" b="0" spc="-10">
                          <a:latin typeface="Calibri Light"/>
                          <a:cs typeface="Calibri Light"/>
                        </a:rPr>
                        <a:t>shared </a:t>
                      </a:r>
                      <a:r>
                        <a:rPr sz="700" b="0" spc="-5">
                          <a:latin typeface="Calibri Light"/>
                          <a:cs typeface="Calibri Light"/>
                        </a:rPr>
                        <a:t>with them during </a:t>
                      </a:r>
                      <a:r>
                        <a:rPr sz="700" b="0" spc="-10">
                          <a:latin typeface="Calibri Light"/>
                          <a:cs typeface="Calibri Light"/>
                        </a:rPr>
                        <a:t>TCLC's  </a:t>
                      </a:r>
                      <a:r>
                        <a:rPr sz="700" b="0" spc="-5">
                          <a:latin typeface="Calibri Light"/>
                          <a:cs typeface="Calibri Light"/>
                        </a:rPr>
                        <a:t>Teachers analyze </a:t>
                      </a:r>
                      <a:r>
                        <a:rPr sz="700" b="0" spc="-10">
                          <a:latin typeface="Calibri Light"/>
                          <a:cs typeface="Calibri Light"/>
                        </a:rPr>
                        <a:t>student </a:t>
                      </a:r>
                      <a:r>
                        <a:rPr sz="700" b="0" spc="-5">
                          <a:latin typeface="Calibri Light"/>
                          <a:cs typeface="Calibri Light"/>
                        </a:rPr>
                        <a:t>work.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Integration within</a:t>
                      </a:r>
                      <a:r>
                        <a:rPr sz="700" b="0" spc="-15">
                          <a:latin typeface="Calibri Light"/>
                          <a:cs typeface="Calibri Light"/>
                        </a:rPr>
                        <a:t> </a:t>
                      </a:r>
                      <a:r>
                        <a:rPr sz="700" b="0" spc="-10">
                          <a:latin typeface="Calibri Light"/>
                          <a:cs typeface="Calibri Light"/>
                        </a:rPr>
                        <a:t>lesson</a:t>
                      </a:r>
                      <a:endParaRPr sz="700">
                        <a:latin typeface="Calibri Light"/>
                        <a:cs typeface="Calibri Light"/>
                      </a:endParaRPr>
                    </a:p>
                    <a:p>
                      <a:pPr marL="17780">
                        <a:lnSpc>
                          <a:spcPct val="100000"/>
                        </a:lnSpc>
                        <a:spcBef>
                          <a:spcPts val="110"/>
                        </a:spcBef>
                      </a:pPr>
                      <a:r>
                        <a:rPr sz="700" b="0" spc="-5">
                          <a:latin typeface="Calibri Light"/>
                          <a:cs typeface="Calibri Light"/>
                        </a:rPr>
                        <a:t>plans</a:t>
                      </a:r>
                      <a:endParaRPr sz="700">
                        <a:latin typeface="Calibri Light"/>
                        <a:cs typeface="Calibri Light"/>
                      </a:endParaRPr>
                    </a:p>
                    <a:p>
                      <a:pPr marL="17780" marR="257175">
                        <a:lnSpc>
                          <a:spcPct val="112900"/>
                        </a:lnSpc>
                      </a:pPr>
                      <a:r>
                        <a:rPr sz="700" b="0" spc="-5">
                          <a:latin typeface="Calibri Light"/>
                          <a:cs typeface="Calibri Light"/>
                        </a:rPr>
                        <a:t>Observed in </a:t>
                      </a:r>
                      <a:r>
                        <a:rPr sz="700" b="0" spc="-10">
                          <a:latin typeface="Calibri Light"/>
                          <a:cs typeface="Calibri Light"/>
                        </a:rPr>
                        <a:t>classroom  </a:t>
                      </a:r>
                      <a:r>
                        <a:rPr sz="700" b="0" spc="-5">
                          <a:latin typeface="Calibri Light"/>
                          <a:cs typeface="Calibri Light"/>
                        </a:rPr>
                        <a:t>walkthroughs</a:t>
                      </a:r>
                      <a:endParaRPr sz="700">
                        <a:latin typeface="Calibri Light"/>
                        <a:cs typeface="Calibri Light"/>
                      </a:endParaRPr>
                    </a:p>
                    <a:p>
                      <a:pPr marL="17780" marR="27940" algn="just">
                        <a:lnSpc>
                          <a:spcPct val="112900"/>
                        </a:lnSpc>
                      </a:pPr>
                      <a:r>
                        <a:rPr sz="700" b="0" spc="-10">
                          <a:latin typeface="Calibri Light"/>
                          <a:cs typeface="Calibri Light"/>
                        </a:rPr>
                        <a:t>Increase </a:t>
                      </a:r>
                      <a:r>
                        <a:rPr sz="700" b="0" spc="-5">
                          <a:latin typeface="Calibri Light"/>
                          <a:cs typeface="Calibri Light"/>
                        </a:rPr>
                        <a:t>in </a:t>
                      </a:r>
                      <a:r>
                        <a:rPr sz="700" b="0" spc="-10">
                          <a:latin typeface="Calibri Light"/>
                          <a:cs typeface="Calibri Light"/>
                        </a:rPr>
                        <a:t>student </a:t>
                      </a:r>
                      <a:r>
                        <a:rPr sz="700" b="0" spc="-5">
                          <a:latin typeface="Calibri Light"/>
                          <a:cs typeface="Calibri Light"/>
                        </a:rPr>
                        <a:t>academic  achievement </a:t>
                      </a:r>
                      <a:r>
                        <a:rPr sz="700" b="0" spc="-10">
                          <a:latin typeface="Calibri Light"/>
                          <a:cs typeface="Calibri Light"/>
                        </a:rPr>
                        <a:t>through </a:t>
                      </a:r>
                      <a:r>
                        <a:rPr sz="700" b="0" spc="-5">
                          <a:latin typeface="Calibri Light"/>
                          <a:cs typeface="Calibri Light"/>
                        </a:rPr>
                        <a:t>weekly  </a:t>
                      </a:r>
                      <a:r>
                        <a:rPr sz="700" b="0" spc="-10">
                          <a:latin typeface="Calibri Light"/>
                          <a:cs typeface="Calibri Light"/>
                        </a:rPr>
                        <a:t>progress </a:t>
                      </a:r>
                      <a:r>
                        <a:rPr sz="700" b="0" spc="-5">
                          <a:latin typeface="Calibri Light"/>
                          <a:cs typeface="Calibri Light"/>
                        </a:rPr>
                        <a:t>monitoring</a:t>
                      </a:r>
                      <a:r>
                        <a:rPr sz="700" b="0" spc="-20">
                          <a:latin typeface="Calibri Light"/>
                          <a:cs typeface="Calibri Light"/>
                        </a:rPr>
                        <a:t> </a:t>
                      </a:r>
                      <a:r>
                        <a:rPr sz="700" b="0" spc="-5">
                          <a:latin typeface="Calibri Light"/>
                          <a:cs typeface="Calibri Light"/>
                        </a:rPr>
                        <a:t>tool.</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20">
                          <a:latin typeface="Calibri Light"/>
                          <a:cs typeface="Calibri Light"/>
                        </a:rPr>
                        <a:t> </a:t>
                      </a:r>
                      <a:r>
                        <a:rPr sz="700" b="0" spc="-5">
                          <a:latin typeface="Calibri Light"/>
                          <a:cs typeface="Calibri Light"/>
                        </a:rPr>
                        <a:t>Walkthroughs</a:t>
                      </a:r>
                      <a:endParaRPr sz="700">
                        <a:latin typeface="Calibri Light"/>
                        <a:cs typeface="Calibri Light"/>
                      </a:endParaRPr>
                    </a:p>
                    <a:p>
                      <a:pPr marL="17780">
                        <a:lnSpc>
                          <a:spcPct val="100000"/>
                        </a:lnSpc>
                        <a:spcBef>
                          <a:spcPts val="110"/>
                        </a:spcBef>
                      </a:pPr>
                      <a:r>
                        <a:rPr sz="700" b="0" spc="-5">
                          <a:latin typeface="Calibri Light"/>
                          <a:cs typeface="Calibri Light"/>
                        </a:rPr>
                        <a:t>Observations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spc="-10">
                          <a:solidFill>
                            <a:srgbClr val="444444"/>
                          </a:solidFill>
                          <a:latin typeface="Calibri"/>
                          <a:cs typeface="Calibri"/>
                        </a:rPr>
                        <a:t>Title </a:t>
                      </a:r>
                      <a:r>
                        <a:rPr sz="700" spc="-5">
                          <a:solidFill>
                            <a:srgbClr val="444444"/>
                          </a:solidFill>
                          <a:latin typeface="Calibri"/>
                          <a:cs typeface="Calibri"/>
                        </a:rPr>
                        <a:t>I-4</a:t>
                      </a:r>
                      <a:endParaRPr sz="700">
                        <a:latin typeface="Calibri"/>
                        <a:cs typeface="Calibri"/>
                      </a:endParaRPr>
                    </a:p>
                    <a:p>
                      <a:pPr marL="17780" marR="193040">
                        <a:lnSpc>
                          <a:spcPct val="112900"/>
                        </a:lnSpc>
                      </a:pPr>
                      <a:r>
                        <a:rPr sz="700" spc="-10">
                          <a:solidFill>
                            <a:srgbClr val="444444"/>
                          </a:solidFill>
                          <a:latin typeface="Calibri"/>
                          <a:cs typeface="Calibri"/>
                        </a:rPr>
                        <a:t>High Quality and Ongoing </a:t>
                      </a:r>
                      <a:r>
                        <a:rPr sz="700" spc="-5">
                          <a:solidFill>
                            <a:srgbClr val="444444"/>
                          </a:solidFill>
                          <a:latin typeface="Calibri"/>
                          <a:cs typeface="Calibri"/>
                        </a:rPr>
                        <a:t>Profesisonal  </a:t>
                      </a:r>
                      <a:r>
                        <a:rPr sz="700" spc="-10">
                          <a:solidFill>
                            <a:srgbClr val="444444"/>
                          </a:solidFill>
                          <a:latin typeface="Calibri"/>
                          <a:cs typeface="Calibri"/>
                        </a:rPr>
                        <a:t>Development</a:t>
                      </a:r>
                      <a:endParaRPr sz="700">
                        <a:latin typeface="Calibri"/>
                        <a:cs typeface="Calibri"/>
                      </a:endParaRPr>
                    </a:p>
                    <a:p>
                      <a:pPr marL="17780" marR="80645">
                        <a:lnSpc>
                          <a:spcPct val="112900"/>
                        </a:lnSpc>
                      </a:pPr>
                      <a:r>
                        <a:rPr sz="700" spc="-5">
                          <a:solidFill>
                            <a:srgbClr val="444444"/>
                          </a:solidFill>
                          <a:latin typeface="Calibri"/>
                          <a:cs typeface="Calibri"/>
                        </a:rPr>
                        <a:t>a. </a:t>
                      </a:r>
                      <a:r>
                        <a:rPr sz="700" spc="-10">
                          <a:solidFill>
                            <a:srgbClr val="444444"/>
                          </a:solidFill>
                          <a:latin typeface="Calibri"/>
                          <a:cs typeface="Calibri"/>
                        </a:rPr>
                        <a:t>required- </a:t>
                      </a:r>
                      <a:r>
                        <a:rPr sz="700" spc="-5">
                          <a:solidFill>
                            <a:srgbClr val="444444"/>
                          </a:solidFill>
                          <a:latin typeface="Calibri"/>
                          <a:cs typeface="Calibri"/>
                        </a:rPr>
                        <a:t>select professional  </a:t>
                      </a:r>
                      <a:r>
                        <a:rPr sz="700" spc="-10">
                          <a:solidFill>
                            <a:srgbClr val="444444"/>
                          </a:solidFill>
                          <a:latin typeface="Calibri"/>
                          <a:cs typeface="Calibri"/>
                        </a:rPr>
                        <a:t>development to </a:t>
                      </a:r>
                      <a:r>
                        <a:rPr sz="700" spc="-5">
                          <a:solidFill>
                            <a:srgbClr val="444444"/>
                          </a:solidFill>
                          <a:latin typeface="Calibri"/>
                          <a:cs typeface="Calibri"/>
                        </a:rPr>
                        <a:t>meet </a:t>
                      </a:r>
                      <a:r>
                        <a:rPr sz="700" spc="-10">
                          <a:solidFill>
                            <a:srgbClr val="444444"/>
                          </a:solidFill>
                          <a:latin typeface="Calibri"/>
                          <a:cs typeface="Calibri"/>
                        </a:rPr>
                        <a:t>th eneeds </a:t>
                      </a:r>
                      <a:r>
                        <a:rPr sz="700">
                          <a:solidFill>
                            <a:srgbClr val="444444"/>
                          </a:solidFill>
                          <a:latin typeface="Calibri"/>
                          <a:cs typeface="Calibri"/>
                        </a:rPr>
                        <a:t>of </a:t>
                      </a:r>
                      <a:r>
                        <a:rPr sz="700" spc="-5">
                          <a:solidFill>
                            <a:srgbClr val="444444"/>
                          </a:solidFill>
                          <a:latin typeface="Calibri"/>
                          <a:cs typeface="Calibri"/>
                        </a:rPr>
                        <a:t>all  </a:t>
                      </a:r>
                      <a:r>
                        <a:rPr sz="700" spc="-10">
                          <a:solidFill>
                            <a:srgbClr val="444444"/>
                          </a:solidFill>
                          <a:latin typeface="Calibri"/>
                          <a:cs typeface="Calibri"/>
                        </a:rPr>
                        <a:t>principals,teachers, </a:t>
                      </a:r>
                      <a:r>
                        <a:rPr sz="700" spc="-5">
                          <a:solidFill>
                            <a:srgbClr val="444444"/>
                          </a:solidFill>
                          <a:latin typeface="Calibri"/>
                          <a:cs typeface="Calibri"/>
                        </a:rPr>
                        <a:t>paraprofessionals  </a:t>
                      </a:r>
                      <a:r>
                        <a:rPr sz="700" spc="-10">
                          <a:solidFill>
                            <a:srgbClr val="444444"/>
                          </a:solidFill>
                          <a:latin typeface="Calibri"/>
                          <a:cs typeface="Calibri"/>
                        </a:rPr>
                        <a:t>parents, and other </a:t>
                      </a:r>
                      <a:r>
                        <a:rPr sz="700" spc="-5">
                          <a:solidFill>
                            <a:srgbClr val="444444"/>
                          </a:solidFill>
                          <a:latin typeface="Calibri"/>
                          <a:cs typeface="Calibri"/>
                        </a:rPr>
                        <a:t>as </a:t>
                      </a:r>
                      <a:r>
                        <a:rPr sz="700" spc="-10">
                          <a:solidFill>
                            <a:srgbClr val="444444"/>
                          </a:solidFill>
                          <a:latin typeface="Calibri"/>
                          <a:cs typeface="Calibri"/>
                        </a:rPr>
                        <a:t>appropriate State  </a:t>
                      </a:r>
                      <a:r>
                        <a:rPr sz="700" spc="-5">
                          <a:solidFill>
                            <a:srgbClr val="444444"/>
                          </a:solidFill>
                          <a:latin typeface="Calibri"/>
                          <a:cs typeface="Calibri"/>
                        </a:rPr>
                        <a:t>Compensatory </a:t>
                      </a:r>
                      <a:r>
                        <a:rPr sz="700" spc="-10">
                          <a:solidFill>
                            <a:srgbClr val="444444"/>
                          </a:solidFill>
                          <a:latin typeface="Calibri"/>
                          <a:cs typeface="Calibri"/>
                        </a:rPr>
                        <a:t>Fund State Bilingual Funds  </a:t>
                      </a:r>
                      <a:r>
                        <a:rPr sz="700" spc="-5">
                          <a:solidFill>
                            <a:srgbClr val="444444"/>
                          </a:solidFill>
                          <a:latin typeface="Calibri"/>
                          <a:cs typeface="Calibri"/>
                        </a:rPr>
                        <a:t>Local</a:t>
                      </a:r>
                      <a:r>
                        <a:rPr sz="700" spc="-15">
                          <a:solidFill>
                            <a:srgbClr val="444444"/>
                          </a:solidFill>
                          <a:latin typeface="Calibri"/>
                          <a:cs typeface="Calibri"/>
                        </a:rPr>
                        <a:t> </a:t>
                      </a:r>
                      <a:r>
                        <a:rPr sz="700" spc="-10">
                          <a:solidFill>
                            <a:srgbClr val="444444"/>
                          </a:solidFill>
                          <a:latin typeface="Calibri"/>
                          <a:cs typeface="Calibri"/>
                        </a:rPr>
                        <a:t>Funds</a:t>
                      </a:r>
                      <a:endParaRPr sz="700">
                        <a:latin typeface="Calibri"/>
                        <a:cs typeface="Calibri"/>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402">
                <a:tc gridSpan="8">
                  <a:txBody>
                    <a:bodyPr/>
                    <a:lstStyle/>
                    <a:p>
                      <a:pPr marL="17780">
                        <a:lnSpc>
                          <a:spcPct val="100000"/>
                        </a:lnSpc>
                        <a:spcBef>
                          <a:spcPts val="5"/>
                        </a:spcBef>
                      </a:pPr>
                      <a:r>
                        <a:rPr sz="700" b="0" spc="-5">
                          <a:latin typeface="Calibri Light"/>
                          <a:cs typeface="Calibri Light"/>
                        </a:rPr>
                        <a:t>1. Will utilize campus </a:t>
                      </a:r>
                      <a:r>
                        <a:rPr sz="700" b="0" spc="-10">
                          <a:latin typeface="Calibri Light"/>
                          <a:cs typeface="Calibri Light"/>
                        </a:rPr>
                        <a:t>and </a:t>
                      </a:r>
                      <a:r>
                        <a:rPr sz="700" b="0" spc="-5">
                          <a:latin typeface="Calibri Light"/>
                          <a:cs typeface="Calibri Light"/>
                        </a:rPr>
                        <a:t>grade level </a:t>
                      </a:r>
                      <a:r>
                        <a:rPr sz="700" b="0" spc="-10">
                          <a:latin typeface="Calibri Light"/>
                          <a:cs typeface="Calibri Light"/>
                        </a:rPr>
                        <a:t>data </a:t>
                      </a:r>
                      <a:r>
                        <a:rPr sz="700" b="0" spc="-5">
                          <a:latin typeface="Calibri Light"/>
                          <a:cs typeface="Calibri Light"/>
                        </a:rPr>
                        <a:t>to identify area of needs </a:t>
                      </a:r>
                      <a:r>
                        <a:rPr sz="700" b="0" spc="-10">
                          <a:latin typeface="Calibri Light"/>
                          <a:cs typeface="Calibri Light"/>
                        </a:rPr>
                        <a:t>and </a:t>
                      </a:r>
                      <a:r>
                        <a:rPr sz="700" b="0" spc="-5">
                          <a:latin typeface="Calibri Light"/>
                          <a:cs typeface="Calibri Light"/>
                        </a:rPr>
                        <a:t>provide/address effective </a:t>
                      </a:r>
                      <a:r>
                        <a:rPr sz="700" b="0" spc="-10">
                          <a:latin typeface="Calibri Light"/>
                          <a:cs typeface="Calibri Light"/>
                        </a:rPr>
                        <a:t>professional </a:t>
                      </a:r>
                      <a:r>
                        <a:rPr sz="700" b="0" spc="-5">
                          <a:latin typeface="Calibri Light"/>
                          <a:cs typeface="Calibri Light"/>
                        </a:rPr>
                        <a:t>development</a:t>
                      </a:r>
                      <a:r>
                        <a:rPr sz="700" b="0" spc="25">
                          <a:latin typeface="Calibri Light"/>
                          <a:cs typeface="Calibri Light"/>
                        </a:rPr>
                        <a:t> </a:t>
                      </a:r>
                      <a:r>
                        <a:rPr sz="700" b="0" spc="-10">
                          <a:latin typeface="Calibri Light"/>
                          <a:cs typeface="Calibri Light"/>
                        </a:rPr>
                        <a:t>opportunities.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89">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96">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0">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7">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210062">
                <a:tc>
                  <a:txBody>
                    <a:bodyPr/>
                    <a:lstStyle/>
                    <a:p>
                      <a:pPr marL="17780">
                        <a:lnSpc>
                          <a:spcPct val="100000"/>
                        </a:lnSpc>
                        <a:spcBef>
                          <a:spcPts val="5"/>
                        </a:spcBef>
                      </a:pPr>
                      <a:r>
                        <a:rPr sz="700" b="0" spc="-10">
                          <a:latin typeface="Calibri Light"/>
                          <a:cs typeface="Calibri Light"/>
                        </a:rPr>
                        <a:t>Intentional professonal</a:t>
                      </a:r>
                      <a:r>
                        <a:rPr sz="700" b="0" spc="10">
                          <a:latin typeface="Calibri Light"/>
                          <a:cs typeface="Calibri Light"/>
                        </a:rPr>
                        <a:t> </a:t>
                      </a:r>
                      <a:r>
                        <a:rPr sz="700" b="0" spc="-5">
                          <a:latin typeface="Calibri Light"/>
                          <a:cs typeface="Calibri Light"/>
                        </a:rPr>
                        <a:t>development</a:t>
                      </a:r>
                      <a:endParaRPr sz="700">
                        <a:latin typeface="Calibri Light"/>
                        <a:cs typeface="Calibri Light"/>
                      </a:endParaRPr>
                    </a:p>
                    <a:p>
                      <a:pPr marL="17780" marR="81915">
                        <a:lnSpc>
                          <a:spcPct val="112900"/>
                        </a:lnSpc>
                      </a:pPr>
                      <a:r>
                        <a:rPr sz="700" b="0" spc="-5">
                          <a:latin typeface="Calibri Light"/>
                          <a:cs typeface="Calibri Light"/>
                        </a:rPr>
                        <a:t>will be afforded </a:t>
                      </a:r>
                      <a:r>
                        <a:rPr sz="700" b="0" spc="-10">
                          <a:latin typeface="Calibri Light"/>
                          <a:cs typeface="Calibri Light"/>
                        </a:rPr>
                        <a:t>based </a:t>
                      </a:r>
                      <a:r>
                        <a:rPr sz="700" b="0" spc="-5">
                          <a:latin typeface="Calibri Light"/>
                          <a:cs typeface="Calibri Light"/>
                        </a:rPr>
                        <a:t>on </a:t>
                      </a:r>
                      <a:r>
                        <a:rPr sz="700" b="0" spc="-10">
                          <a:latin typeface="Calibri Light"/>
                          <a:cs typeface="Calibri Light"/>
                        </a:rPr>
                        <a:t>data  </a:t>
                      </a:r>
                      <a:r>
                        <a:rPr sz="700" b="0" spc="-5">
                          <a:latin typeface="Calibri Light"/>
                          <a:cs typeface="Calibri Light"/>
                        </a:rPr>
                        <a:t>collected in </a:t>
                      </a:r>
                      <a:r>
                        <a:rPr sz="700" b="0" spc="-10">
                          <a:latin typeface="Calibri Light"/>
                          <a:cs typeface="Calibri Light"/>
                        </a:rPr>
                        <a:t>the </a:t>
                      </a:r>
                      <a:r>
                        <a:rPr sz="700" b="0" spc="-5">
                          <a:latin typeface="Calibri Light"/>
                          <a:cs typeface="Calibri Light"/>
                        </a:rPr>
                        <a:t>evaluation </a:t>
                      </a:r>
                      <a:r>
                        <a:rPr sz="700" b="0" spc="-10">
                          <a:latin typeface="Calibri Light"/>
                          <a:cs typeface="Calibri Light"/>
                        </a:rPr>
                        <a:t>system </a:t>
                      </a:r>
                      <a:r>
                        <a:rPr sz="700" b="0" spc="-5">
                          <a:latin typeface="Calibri Light"/>
                          <a:cs typeface="Calibri Light"/>
                        </a:rPr>
                        <a:t>to  </a:t>
                      </a:r>
                      <a:r>
                        <a:rPr sz="700" b="0" spc="-10">
                          <a:latin typeface="Calibri Light"/>
                          <a:cs typeface="Calibri Light"/>
                        </a:rPr>
                        <a:t>show</a:t>
                      </a:r>
                      <a:r>
                        <a:rPr sz="700" b="0" spc="-5">
                          <a:latin typeface="Calibri Light"/>
                          <a:cs typeface="Calibri Light"/>
                        </a:rPr>
                        <a:t> growth.</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r>
                        <a:rPr lang="en-US" sz="700" b="0" spc="-10">
                          <a:latin typeface="Calibri Light"/>
                          <a:cs typeface="Calibri Light"/>
                        </a:rPr>
                        <a:t>Life Coach</a:t>
                      </a:r>
                      <a:endParaRPr sz="700">
                        <a:latin typeface="Calibri Light"/>
                        <a:cs typeface="Calibri Light"/>
                      </a:endParaRPr>
                    </a:p>
                    <a:p>
                      <a:pPr marL="17780" marR="466725">
                        <a:lnSpc>
                          <a:spcPct val="112900"/>
                        </a:lnSpc>
                      </a:pPr>
                      <a:r>
                        <a:rPr sz="700" b="0" spc="-5">
                          <a:latin typeface="Calibri Light"/>
                          <a:cs typeface="Calibri Light"/>
                        </a:rPr>
                        <a:t>Department</a:t>
                      </a:r>
                      <a:r>
                        <a:rPr sz="700" b="0" spc="-75">
                          <a:latin typeface="Calibri Light"/>
                          <a:cs typeface="Calibri Light"/>
                        </a:rPr>
                        <a:t> </a:t>
                      </a:r>
                      <a:r>
                        <a:rPr sz="700" b="0" spc="-5">
                          <a:latin typeface="Calibri Light"/>
                          <a:cs typeface="Calibri Light"/>
                        </a:rPr>
                        <a:t>Heads  Teachers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TCLC's</a:t>
                      </a:r>
                      <a:endParaRPr sz="700">
                        <a:latin typeface="Calibri Light"/>
                        <a:cs typeface="Calibri Light"/>
                      </a:endParaRPr>
                    </a:p>
                    <a:p>
                      <a:pPr marL="17780" marR="332740">
                        <a:lnSpc>
                          <a:spcPct val="112900"/>
                        </a:lnSpc>
                      </a:pPr>
                      <a:r>
                        <a:rPr sz="700" b="0" spc="-5">
                          <a:latin typeface="Calibri Light"/>
                          <a:cs typeface="Calibri Light"/>
                        </a:rPr>
                        <a:t>Weekly </a:t>
                      </a:r>
                      <a:r>
                        <a:rPr sz="700" b="0" spc="-10">
                          <a:latin typeface="Calibri Light"/>
                          <a:cs typeface="Calibri Light"/>
                        </a:rPr>
                        <a:t>Content  </a:t>
                      </a:r>
                      <a:r>
                        <a:rPr sz="700" b="0" spc="-5">
                          <a:latin typeface="Calibri Light"/>
                          <a:cs typeface="Calibri Light"/>
                        </a:rPr>
                        <a:t>Grade Level</a:t>
                      </a:r>
                      <a:r>
                        <a:rPr sz="700" b="0" spc="-65">
                          <a:latin typeface="Calibri Light"/>
                          <a:cs typeface="Calibri Light"/>
                        </a:rPr>
                        <a:t> </a:t>
                      </a:r>
                      <a:r>
                        <a:rPr sz="700" b="0" spc="-5">
                          <a:latin typeface="Calibri Light"/>
                          <a:cs typeface="Calibri Light"/>
                        </a:rPr>
                        <a:t>Meetings  </a:t>
                      </a:r>
                      <a:r>
                        <a:rPr lang="en-US" sz="700" b="0" spc="-5">
                          <a:latin typeface="Calibri Light"/>
                          <a:cs typeface="Calibri Light"/>
                        </a:rPr>
                        <a:t>TTESS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715" algn="ctr">
                        <a:lnSpc>
                          <a:spcPct val="100000"/>
                        </a:lnSpc>
                        <a:spcBef>
                          <a:spcPts val="5"/>
                        </a:spcBef>
                      </a:pPr>
                      <a:r>
                        <a:rPr lang="en-US" sz="700" b="0" spc="-10">
                          <a:latin typeface="Calibri Light"/>
                          <a:cs typeface="Calibri Light"/>
                        </a:rPr>
                        <a:t>August</a:t>
                      </a:r>
                      <a:r>
                        <a:rPr lang="en-US" sz="700" b="0" spc="-35">
                          <a:latin typeface="Calibri Light"/>
                          <a:cs typeface="Calibri Light"/>
                        </a:rPr>
                        <a:t> </a:t>
                      </a:r>
                      <a:r>
                        <a:rPr lang="en-US" sz="700" b="0" spc="-10">
                          <a:latin typeface="Calibri Light"/>
                          <a:cs typeface="Calibri Light"/>
                        </a:rPr>
                        <a:t>2025-2026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Walk-through </a:t>
                      </a:r>
                      <a:r>
                        <a:rPr sz="700" b="0" spc="-10">
                          <a:latin typeface="Calibri Light"/>
                          <a:cs typeface="Calibri Light"/>
                        </a:rPr>
                        <a:t>data</a:t>
                      </a:r>
                      <a:r>
                        <a:rPr sz="700" b="0" spc="-15">
                          <a:latin typeface="Calibri Light"/>
                          <a:cs typeface="Calibri Light"/>
                        </a:rPr>
                        <a:t> </a:t>
                      </a:r>
                      <a:r>
                        <a:rPr sz="700" b="0" spc="-5">
                          <a:latin typeface="Calibri Light"/>
                          <a:cs typeface="Calibri Light"/>
                        </a:rPr>
                        <a:t>reviewAgendas</a:t>
                      </a:r>
                      <a:endParaRPr sz="700">
                        <a:latin typeface="Calibri Light"/>
                        <a:cs typeface="Calibri Light"/>
                      </a:endParaRPr>
                    </a:p>
                    <a:p>
                      <a:pPr marL="17780">
                        <a:lnSpc>
                          <a:spcPct val="100000"/>
                        </a:lnSpc>
                        <a:spcBef>
                          <a:spcPts val="110"/>
                        </a:spcBef>
                      </a:pPr>
                      <a:r>
                        <a:rPr sz="700" b="0" spc="-10">
                          <a:latin typeface="Calibri Light"/>
                          <a:cs typeface="Calibri Light"/>
                        </a:rPr>
                        <a:t>Data</a:t>
                      </a:r>
                      <a:r>
                        <a:rPr sz="700" b="0" spc="-15">
                          <a:latin typeface="Calibri Light"/>
                          <a:cs typeface="Calibri Light"/>
                        </a:rPr>
                        <a:t> </a:t>
                      </a:r>
                      <a:r>
                        <a:rPr sz="700" b="0" spc="-5">
                          <a:latin typeface="Calibri Light"/>
                          <a:cs typeface="Calibri Light"/>
                        </a:rPr>
                        <a:t>Reports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Professional </a:t>
                      </a:r>
                      <a:r>
                        <a:rPr sz="700" b="0" spc="-5">
                          <a:latin typeface="Calibri Light"/>
                          <a:cs typeface="Calibri Light"/>
                        </a:rPr>
                        <a:t>growth </a:t>
                      </a:r>
                      <a:r>
                        <a:rPr sz="700" b="0" spc="-10">
                          <a:latin typeface="Calibri Light"/>
                          <a:cs typeface="Calibri Light"/>
                        </a:rPr>
                        <a:t>and</a:t>
                      </a:r>
                      <a:r>
                        <a:rPr sz="700" b="0" spc="-15">
                          <a:latin typeface="Calibri Light"/>
                          <a:cs typeface="Calibri Light"/>
                        </a:rPr>
                        <a:t> </a:t>
                      </a:r>
                      <a:r>
                        <a:rPr sz="700" b="0" spc="-5">
                          <a:latin typeface="Calibri Light"/>
                          <a:cs typeface="Calibri Light"/>
                        </a:rPr>
                        <a:t>high</a:t>
                      </a:r>
                      <a:endParaRPr sz="700">
                        <a:latin typeface="Calibri Light"/>
                        <a:cs typeface="Calibri Light"/>
                      </a:endParaRPr>
                    </a:p>
                    <a:p>
                      <a:pPr marL="17780" marR="226695">
                        <a:lnSpc>
                          <a:spcPct val="112900"/>
                        </a:lnSpc>
                      </a:pPr>
                      <a:r>
                        <a:rPr sz="700" b="0" spc="-5">
                          <a:latin typeface="Calibri Light"/>
                          <a:cs typeface="Calibri Light"/>
                        </a:rPr>
                        <a:t>quality teaching  Implementation of</a:t>
                      </a:r>
                      <a:r>
                        <a:rPr sz="700" b="0" spc="-70">
                          <a:latin typeface="Calibri Light"/>
                          <a:cs typeface="Calibri Light"/>
                        </a:rPr>
                        <a:t> </a:t>
                      </a:r>
                      <a:r>
                        <a:rPr sz="700" b="0" spc="-10">
                          <a:latin typeface="Calibri Light"/>
                          <a:cs typeface="Calibri Light"/>
                        </a:rPr>
                        <a:t>best  </a:t>
                      </a:r>
                      <a:r>
                        <a:rPr sz="700" b="0" spc="-5">
                          <a:latin typeface="Calibri Light"/>
                          <a:cs typeface="Calibri Light"/>
                        </a:rPr>
                        <a:t>practices</a:t>
                      </a:r>
                      <a:endParaRPr sz="700">
                        <a:latin typeface="Calibri Light"/>
                        <a:cs typeface="Calibri Light"/>
                      </a:endParaRPr>
                    </a:p>
                    <a:p>
                      <a:pPr marL="17780" marR="426084">
                        <a:lnSpc>
                          <a:spcPct val="112900"/>
                        </a:lnSpc>
                      </a:pPr>
                      <a:r>
                        <a:rPr sz="700" b="0" spc="-5">
                          <a:latin typeface="Calibri Light"/>
                          <a:cs typeface="Calibri Light"/>
                        </a:rPr>
                        <a:t>Improved</a:t>
                      </a:r>
                      <a:r>
                        <a:rPr sz="700" b="0" spc="-50">
                          <a:latin typeface="Calibri Light"/>
                          <a:cs typeface="Calibri Light"/>
                        </a:rPr>
                        <a:t> </a:t>
                      </a:r>
                      <a:r>
                        <a:rPr sz="700" b="0" spc="-10">
                          <a:latin typeface="Calibri Light"/>
                          <a:cs typeface="Calibri Light"/>
                        </a:rPr>
                        <a:t>student  </a:t>
                      </a:r>
                      <a:r>
                        <a:rPr sz="700" b="0" spc="-5">
                          <a:latin typeface="Calibri Light"/>
                          <a:cs typeface="Calibri Light"/>
                        </a:rPr>
                        <a:t>performance.</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15">
                          <a:latin typeface="Calibri Light"/>
                          <a:cs typeface="Calibri Light"/>
                        </a:rPr>
                        <a:t> </a:t>
                      </a:r>
                      <a:r>
                        <a:rPr sz="700" b="0" spc="-5">
                          <a:latin typeface="Calibri Light"/>
                          <a:cs typeface="Calibri Light"/>
                        </a:rPr>
                        <a:t>walkthroughs</a:t>
                      </a:r>
                      <a:endParaRPr sz="700">
                        <a:latin typeface="Calibri Light"/>
                        <a:cs typeface="Calibri Light"/>
                      </a:endParaRPr>
                    </a:p>
                    <a:p>
                      <a:pPr marL="17780" marR="366395">
                        <a:lnSpc>
                          <a:spcPct val="112900"/>
                        </a:lnSpc>
                      </a:pPr>
                      <a:r>
                        <a:rPr sz="700" b="0">
                          <a:latin typeface="Calibri Light"/>
                          <a:cs typeface="Calibri Light"/>
                        </a:rPr>
                        <a:t>O</a:t>
                      </a:r>
                      <a:r>
                        <a:rPr sz="700" b="0" spc="-5">
                          <a:latin typeface="Calibri Light"/>
                          <a:cs typeface="Calibri Light"/>
                        </a:rPr>
                        <a:t>b</a:t>
                      </a:r>
                      <a:r>
                        <a:rPr sz="700" b="0" spc="-10">
                          <a:latin typeface="Calibri Light"/>
                          <a:cs typeface="Calibri Light"/>
                        </a:rPr>
                        <a:t>s</a:t>
                      </a:r>
                      <a:r>
                        <a:rPr sz="700" b="0">
                          <a:latin typeface="Calibri Light"/>
                          <a:cs typeface="Calibri Light"/>
                        </a:rPr>
                        <a:t>er</a:t>
                      </a:r>
                      <a:r>
                        <a:rPr sz="700" b="0" spc="5">
                          <a:latin typeface="Calibri Light"/>
                          <a:cs typeface="Calibri Light"/>
                        </a:rPr>
                        <a:t>v</a:t>
                      </a:r>
                      <a:r>
                        <a:rPr sz="700" b="0" spc="-5">
                          <a:latin typeface="Calibri Light"/>
                          <a:cs typeface="Calibri Light"/>
                        </a:rPr>
                        <a:t>at</a:t>
                      </a:r>
                      <a:r>
                        <a:rPr sz="700" b="0">
                          <a:latin typeface="Calibri Light"/>
                          <a:cs typeface="Calibri Light"/>
                        </a:rPr>
                        <a:t>i</a:t>
                      </a:r>
                      <a:r>
                        <a:rPr sz="700" b="0" spc="-5">
                          <a:latin typeface="Calibri Light"/>
                          <a:cs typeface="Calibri Light"/>
                        </a:rPr>
                        <a:t>on</a:t>
                      </a:r>
                      <a:r>
                        <a:rPr sz="700" b="0">
                          <a:latin typeface="Calibri Light"/>
                          <a:cs typeface="Calibri Light"/>
                        </a:rPr>
                        <a:t>s  </a:t>
                      </a:r>
                      <a:r>
                        <a:rPr sz="700" b="0" spc="-10">
                          <a:latin typeface="Calibri Light"/>
                          <a:cs typeface="Calibri Light"/>
                        </a:rPr>
                        <a:t>Data</a:t>
                      </a:r>
                      <a:endParaRPr sz="700">
                        <a:latin typeface="Calibri Light"/>
                        <a:cs typeface="Calibri Light"/>
                      </a:endParaRPr>
                    </a:p>
                    <a:p>
                      <a:pPr marL="17780">
                        <a:lnSpc>
                          <a:spcPct val="100000"/>
                        </a:lnSpc>
                        <a:spcBef>
                          <a:spcPts val="110"/>
                        </a:spcBef>
                      </a:pPr>
                      <a:r>
                        <a:rPr sz="700" b="0" spc="-10">
                          <a:latin typeface="Calibri Light"/>
                          <a:cs typeface="Calibri Light"/>
                        </a:rPr>
                        <a:t>Student </a:t>
                      </a:r>
                      <a:r>
                        <a:rPr sz="700" b="0" spc="-5">
                          <a:latin typeface="Calibri Light"/>
                          <a:cs typeface="Calibri Light"/>
                        </a:rPr>
                        <a:t>progress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spc="-10">
                          <a:solidFill>
                            <a:srgbClr val="444444"/>
                          </a:solidFill>
                          <a:latin typeface="Calibri"/>
                          <a:cs typeface="Calibri"/>
                        </a:rPr>
                        <a:t>Title </a:t>
                      </a:r>
                      <a:r>
                        <a:rPr sz="700" spc="-5">
                          <a:solidFill>
                            <a:srgbClr val="444444"/>
                          </a:solidFill>
                          <a:latin typeface="Calibri"/>
                          <a:cs typeface="Calibri"/>
                        </a:rPr>
                        <a:t>I-4</a:t>
                      </a:r>
                      <a:endParaRPr sz="700">
                        <a:latin typeface="Calibri"/>
                        <a:cs typeface="Calibri"/>
                      </a:endParaRPr>
                    </a:p>
                    <a:p>
                      <a:pPr marL="17780" marR="193040">
                        <a:lnSpc>
                          <a:spcPct val="112900"/>
                        </a:lnSpc>
                      </a:pPr>
                      <a:r>
                        <a:rPr sz="700" spc="-10">
                          <a:solidFill>
                            <a:srgbClr val="444444"/>
                          </a:solidFill>
                          <a:latin typeface="Calibri"/>
                          <a:cs typeface="Calibri"/>
                        </a:rPr>
                        <a:t>High Quality and Ongoing </a:t>
                      </a:r>
                      <a:r>
                        <a:rPr sz="700" spc="-5">
                          <a:solidFill>
                            <a:srgbClr val="444444"/>
                          </a:solidFill>
                          <a:latin typeface="Calibri"/>
                          <a:cs typeface="Calibri"/>
                        </a:rPr>
                        <a:t>Profesisonal  </a:t>
                      </a:r>
                      <a:r>
                        <a:rPr sz="700" spc="-10">
                          <a:solidFill>
                            <a:srgbClr val="444444"/>
                          </a:solidFill>
                          <a:latin typeface="Calibri"/>
                          <a:cs typeface="Calibri"/>
                        </a:rPr>
                        <a:t>Development</a:t>
                      </a:r>
                      <a:endParaRPr sz="700">
                        <a:latin typeface="Calibri"/>
                        <a:cs typeface="Calibri"/>
                      </a:endParaRPr>
                    </a:p>
                    <a:p>
                      <a:pPr marL="17780" marR="80645">
                        <a:lnSpc>
                          <a:spcPct val="112900"/>
                        </a:lnSpc>
                      </a:pPr>
                      <a:r>
                        <a:rPr sz="700" spc="-5">
                          <a:solidFill>
                            <a:srgbClr val="444444"/>
                          </a:solidFill>
                          <a:latin typeface="Calibri"/>
                          <a:cs typeface="Calibri"/>
                        </a:rPr>
                        <a:t>a. </a:t>
                      </a:r>
                      <a:r>
                        <a:rPr sz="700" spc="-10">
                          <a:solidFill>
                            <a:srgbClr val="444444"/>
                          </a:solidFill>
                          <a:latin typeface="Calibri"/>
                          <a:cs typeface="Calibri"/>
                        </a:rPr>
                        <a:t>required- </a:t>
                      </a:r>
                      <a:r>
                        <a:rPr sz="700" spc="-5">
                          <a:solidFill>
                            <a:srgbClr val="444444"/>
                          </a:solidFill>
                          <a:latin typeface="Calibri"/>
                          <a:cs typeface="Calibri"/>
                        </a:rPr>
                        <a:t>select professional  </a:t>
                      </a:r>
                      <a:r>
                        <a:rPr sz="700" spc="-10">
                          <a:solidFill>
                            <a:srgbClr val="444444"/>
                          </a:solidFill>
                          <a:latin typeface="Calibri"/>
                          <a:cs typeface="Calibri"/>
                        </a:rPr>
                        <a:t>development to </a:t>
                      </a:r>
                      <a:r>
                        <a:rPr sz="700" spc="-5">
                          <a:solidFill>
                            <a:srgbClr val="444444"/>
                          </a:solidFill>
                          <a:latin typeface="Calibri"/>
                          <a:cs typeface="Calibri"/>
                        </a:rPr>
                        <a:t>meet </a:t>
                      </a:r>
                      <a:r>
                        <a:rPr sz="700" spc="-10">
                          <a:solidFill>
                            <a:srgbClr val="444444"/>
                          </a:solidFill>
                          <a:latin typeface="Calibri"/>
                          <a:cs typeface="Calibri"/>
                        </a:rPr>
                        <a:t>th eneeds </a:t>
                      </a:r>
                      <a:r>
                        <a:rPr sz="700">
                          <a:solidFill>
                            <a:srgbClr val="444444"/>
                          </a:solidFill>
                          <a:latin typeface="Calibri"/>
                          <a:cs typeface="Calibri"/>
                        </a:rPr>
                        <a:t>of </a:t>
                      </a:r>
                      <a:r>
                        <a:rPr sz="700" spc="-5">
                          <a:solidFill>
                            <a:srgbClr val="444444"/>
                          </a:solidFill>
                          <a:latin typeface="Calibri"/>
                          <a:cs typeface="Calibri"/>
                        </a:rPr>
                        <a:t>all  </a:t>
                      </a:r>
                      <a:r>
                        <a:rPr sz="700" spc="-10">
                          <a:solidFill>
                            <a:srgbClr val="444444"/>
                          </a:solidFill>
                          <a:latin typeface="Calibri"/>
                          <a:cs typeface="Calibri"/>
                        </a:rPr>
                        <a:t>principals,teachers, </a:t>
                      </a:r>
                      <a:r>
                        <a:rPr sz="700" spc="-5">
                          <a:solidFill>
                            <a:srgbClr val="444444"/>
                          </a:solidFill>
                          <a:latin typeface="Calibri"/>
                          <a:cs typeface="Calibri"/>
                        </a:rPr>
                        <a:t>paraprofessionals  </a:t>
                      </a:r>
                      <a:r>
                        <a:rPr sz="700" spc="-10">
                          <a:solidFill>
                            <a:srgbClr val="444444"/>
                          </a:solidFill>
                          <a:latin typeface="Calibri"/>
                          <a:cs typeface="Calibri"/>
                        </a:rPr>
                        <a:t>parents, and </a:t>
                      </a:r>
                      <a:r>
                        <a:rPr sz="700" spc="-5">
                          <a:solidFill>
                            <a:srgbClr val="444444"/>
                          </a:solidFill>
                          <a:latin typeface="Calibri"/>
                          <a:cs typeface="Calibri"/>
                        </a:rPr>
                        <a:t>other as </a:t>
                      </a:r>
                      <a:r>
                        <a:rPr sz="700" spc="-10">
                          <a:solidFill>
                            <a:srgbClr val="444444"/>
                          </a:solidFill>
                          <a:latin typeface="Calibri"/>
                          <a:cs typeface="Calibri"/>
                        </a:rPr>
                        <a:t>appropriate State  </a:t>
                      </a:r>
                      <a:r>
                        <a:rPr sz="700" spc="-5">
                          <a:solidFill>
                            <a:srgbClr val="444444"/>
                          </a:solidFill>
                          <a:latin typeface="Calibri"/>
                          <a:cs typeface="Calibri"/>
                        </a:rPr>
                        <a:t>Compensatory </a:t>
                      </a:r>
                      <a:r>
                        <a:rPr sz="700" spc="-10">
                          <a:solidFill>
                            <a:srgbClr val="444444"/>
                          </a:solidFill>
                          <a:latin typeface="Calibri"/>
                          <a:cs typeface="Calibri"/>
                        </a:rPr>
                        <a:t>Fund State Bilingual Funds  </a:t>
                      </a:r>
                      <a:r>
                        <a:rPr sz="700" spc="-5">
                          <a:solidFill>
                            <a:srgbClr val="444444"/>
                          </a:solidFill>
                          <a:latin typeface="Calibri"/>
                          <a:cs typeface="Calibri"/>
                        </a:rPr>
                        <a:t>Local</a:t>
                      </a:r>
                      <a:r>
                        <a:rPr sz="700" spc="-15">
                          <a:solidFill>
                            <a:srgbClr val="444444"/>
                          </a:solidFill>
                          <a:latin typeface="Calibri"/>
                          <a:cs typeface="Calibri"/>
                        </a:rPr>
                        <a:t> </a:t>
                      </a:r>
                      <a:r>
                        <a:rPr sz="700" spc="-10">
                          <a:solidFill>
                            <a:srgbClr val="444444"/>
                          </a:solidFill>
                          <a:latin typeface="Calibri"/>
                          <a:cs typeface="Calibri"/>
                        </a:rPr>
                        <a:t>Funds</a:t>
                      </a:r>
                      <a:endParaRPr sz="700">
                        <a:latin typeface="Calibri"/>
                        <a:cs typeface="Calibri"/>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402">
                <a:tc gridSpan="8">
                  <a:txBody>
                    <a:bodyPr/>
                    <a:lstStyle/>
                    <a:p>
                      <a:pPr marL="17780">
                        <a:lnSpc>
                          <a:spcPct val="100000"/>
                        </a:lnSpc>
                        <a:spcBef>
                          <a:spcPts val="5"/>
                        </a:spcBef>
                      </a:pPr>
                      <a:r>
                        <a:rPr sz="700" b="0" spc="-5">
                          <a:latin typeface="Calibri Light"/>
                          <a:cs typeface="Calibri Light"/>
                        </a:rPr>
                        <a:t>1. All new teachers will be provided with a teacher</a:t>
                      </a:r>
                      <a:r>
                        <a:rPr sz="700" b="0">
                          <a:latin typeface="Calibri Light"/>
                          <a:cs typeface="Calibri Light"/>
                        </a:rPr>
                        <a:t> </a:t>
                      </a:r>
                      <a:r>
                        <a:rPr sz="700" b="0" spc="-5">
                          <a:latin typeface="Calibri Light"/>
                          <a:cs typeface="Calibri Light"/>
                        </a:rPr>
                        <a:t>mentor.</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389">
                <a:tc gridSpan="8">
                  <a:txBody>
                    <a:bodyPr/>
                    <a:lstStyle/>
                    <a:p>
                      <a:pPr marL="17780">
                        <a:lnSpc>
                          <a:spcPct val="100000"/>
                        </a:lnSpc>
                        <a:spcBef>
                          <a:spcPts val="5"/>
                        </a:spcBef>
                      </a:pPr>
                      <a:r>
                        <a:rPr sz="700" b="0" spc="-5">
                          <a:latin typeface="Calibri Light"/>
                          <a:cs typeface="Calibri Light"/>
                        </a:rPr>
                        <a:t>2. Collaborative instructional practices will be reviewed </a:t>
                      </a:r>
                      <a:r>
                        <a:rPr sz="700" b="0" spc="-10">
                          <a:latin typeface="Calibri Light"/>
                          <a:cs typeface="Calibri Light"/>
                        </a:rPr>
                        <a:t>among staff. </a:t>
                      </a:r>
                      <a:r>
                        <a:rPr sz="700" b="0" spc="-5">
                          <a:latin typeface="Calibri Light"/>
                          <a:cs typeface="Calibri Light"/>
                        </a:rPr>
                        <a:t>(e.g., instructional </a:t>
                      </a:r>
                      <a:r>
                        <a:rPr sz="700" b="0" spc="-10">
                          <a:latin typeface="Calibri Light"/>
                          <a:cs typeface="Calibri Light"/>
                        </a:rPr>
                        <a:t>rounds, </a:t>
                      </a:r>
                      <a:r>
                        <a:rPr sz="700" b="0" spc="-5">
                          <a:latin typeface="Calibri Light"/>
                          <a:cs typeface="Calibri Light"/>
                        </a:rPr>
                        <a:t>walkthroughs, </a:t>
                      </a:r>
                      <a:r>
                        <a:rPr sz="700" b="0" spc="-10">
                          <a:latin typeface="Calibri Light"/>
                          <a:cs typeface="Calibri Light"/>
                        </a:rPr>
                        <a:t>observations,</a:t>
                      </a:r>
                      <a:r>
                        <a:rPr sz="700" b="0" spc="35">
                          <a:latin typeface="Calibri Light"/>
                          <a:cs typeface="Calibri Light"/>
                        </a:rPr>
                        <a:t> </a:t>
                      </a:r>
                      <a:r>
                        <a:rPr sz="700" b="0" spc="-5">
                          <a:latin typeface="Calibri Light"/>
                          <a:cs typeface="Calibri Light"/>
                        </a:rPr>
                        <a:t>feedback)</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396">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5080" algn="ctr">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6"/>
                  </a:ext>
                </a:extLst>
              </a:tr>
              <a:tr h="1191768">
                <a:tc>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120395">
                <a:tc>
                  <a:txBody>
                    <a:bodyPr/>
                    <a:lstStyle/>
                    <a:p>
                      <a:pPr marR="468630" algn="r">
                        <a:lnSpc>
                          <a:spcPct val="100000"/>
                        </a:lnSpc>
                        <a:spcBef>
                          <a:spcPts val="5"/>
                        </a:spcBef>
                      </a:pPr>
                      <a:r>
                        <a:rPr sz="700" b="0">
                          <a:solidFill>
                            <a:srgbClr val="FFFFFF"/>
                          </a:solidFill>
                          <a:latin typeface="Calibri Light"/>
                          <a:cs typeface="Calibri Light"/>
                        </a:rPr>
                        <a:t>Acrion</a:t>
                      </a:r>
                      <a:r>
                        <a:rPr sz="700" b="0" spc="-6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20402">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0389">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6492">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947431894"/>
              </p:ext>
            </p:extLst>
          </p:nvPr>
        </p:nvGraphicFramePr>
        <p:xfrm>
          <a:off x="222383" y="289445"/>
          <a:ext cx="9589767" cy="7037825"/>
        </p:xfrm>
        <a:graphic>
          <a:graphicData uri="http://schemas.openxmlformats.org/drawingml/2006/table">
            <a:tbl>
              <a:tblPr firstRow="1" bandRow="1">
                <a:tableStyleId>{2D5ABB26-0587-4C30-8999-92F81FD0307C}</a:tableStyleId>
              </a:tblPr>
              <a:tblGrid>
                <a:gridCol w="1412875">
                  <a:extLst>
                    <a:ext uri="{9D8B030D-6E8A-4147-A177-3AD203B41FA5}">
                      <a16:colId xmlns:a16="http://schemas.microsoft.com/office/drawing/2014/main" val="20000"/>
                    </a:ext>
                  </a:extLst>
                </a:gridCol>
                <a:gridCol w="1165860">
                  <a:extLst>
                    <a:ext uri="{9D8B030D-6E8A-4147-A177-3AD203B41FA5}">
                      <a16:colId xmlns:a16="http://schemas.microsoft.com/office/drawing/2014/main" val="20001"/>
                    </a:ext>
                  </a:extLst>
                </a:gridCol>
                <a:gridCol w="1141730">
                  <a:extLst>
                    <a:ext uri="{9D8B030D-6E8A-4147-A177-3AD203B41FA5}">
                      <a16:colId xmlns:a16="http://schemas.microsoft.com/office/drawing/2014/main" val="20002"/>
                    </a:ext>
                  </a:extLst>
                </a:gridCol>
                <a:gridCol w="676275">
                  <a:extLst>
                    <a:ext uri="{9D8B030D-6E8A-4147-A177-3AD203B41FA5}">
                      <a16:colId xmlns:a16="http://schemas.microsoft.com/office/drawing/2014/main" val="20003"/>
                    </a:ext>
                  </a:extLst>
                </a:gridCol>
                <a:gridCol w="1647189">
                  <a:extLst>
                    <a:ext uri="{9D8B030D-6E8A-4147-A177-3AD203B41FA5}">
                      <a16:colId xmlns:a16="http://schemas.microsoft.com/office/drawing/2014/main" val="20004"/>
                    </a:ext>
                  </a:extLst>
                </a:gridCol>
                <a:gridCol w="1097280">
                  <a:extLst>
                    <a:ext uri="{9D8B030D-6E8A-4147-A177-3AD203B41FA5}">
                      <a16:colId xmlns:a16="http://schemas.microsoft.com/office/drawing/2014/main" val="20005"/>
                    </a:ext>
                  </a:extLst>
                </a:gridCol>
                <a:gridCol w="859154">
                  <a:extLst>
                    <a:ext uri="{9D8B030D-6E8A-4147-A177-3AD203B41FA5}">
                      <a16:colId xmlns:a16="http://schemas.microsoft.com/office/drawing/2014/main" val="20006"/>
                    </a:ext>
                  </a:extLst>
                </a:gridCol>
                <a:gridCol w="1589404">
                  <a:extLst>
                    <a:ext uri="{9D8B030D-6E8A-4147-A177-3AD203B41FA5}">
                      <a16:colId xmlns:a16="http://schemas.microsoft.com/office/drawing/2014/main" val="20007"/>
                    </a:ext>
                  </a:extLst>
                </a:gridCol>
              </a:tblGrid>
              <a:tr h="114299">
                <a:tc>
                  <a:txBody>
                    <a:bodyPr/>
                    <a:lstStyle/>
                    <a:p>
                      <a:pPr marL="17780">
                        <a:lnSpc>
                          <a:spcPts val="800"/>
                        </a:lnSpc>
                      </a:pPr>
                      <a:r>
                        <a:rPr sz="700" b="0">
                          <a:latin typeface="Calibri Light"/>
                          <a:cs typeface="Calibri Light"/>
                        </a:rPr>
                        <a:t>Goal Area</a:t>
                      </a:r>
                      <a:r>
                        <a:rPr sz="700" b="0" spc="30">
                          <a:latin typeface="Calibri Light"/>
                          <a:cs typeface="Calibri Light"/>
                        </a:rPr>
                        <a:t> </a:t>
                      </a:r>
                      <a:r>
                        <a:rPr sz="700" b="0">
                          <a:latin typeface="Calibri Light"/>
                          <a:cs typeface="Calibri Light"/>
                        </a:rPr>
                        <a:t>4:</a:t>
                      </a:r>
                      <a:endParaRPr sz="700">
                        <a:latin typeface="Calibri Light"/>
                        <a:cs typeface="Calibri Light"/>
                      </a:endParaRPr>
                    </a:p>
                  </a:txBody>
                  <a:tcPr marL="0" marR="0" marT="0" marB="0">
                    <a:lnL w="28575">
                      <a:solidFill>
                        <a:srgbClr val="000000"/>
                      </a:solidFill>
                      <a:prstDash val="solid"/>
                    </a:lnL>
                    <a:lnT w="28575">
                      <a:solidFill>
                        <a:srgbClr val="000000"/>
                      </a:solidFill>
                      <a:prstDash val="solid"/>
                    </a:lnT>
                    <a:lnB w="12700">
                      <a:solidFill>
                        <a:srgbClr val="000000"/>
                      </a:solidFill>
                      <a:prstDash val="solid"/>
                    </a:lnB>
                  </a:tcPr>
                </a:tc>
                <a:tc gridSpan="2">
                  <a:txBody>
                    <a:bodyPr/>
                    <a:lstStyle/>
                    <a:p>
                      <a:pPr marL="17780" marR="3175">
                        <a:lnSpc>
                          <a:spcPts val="775"/>
                        </a:lnSpc>
                      </a:pPr>
                      <a:r>
                        <a:rPr sz="700" b="0" spc="-5">
                          <a:latin typeface="Calibri Light"/>
                          <a:cs typeface="Calibri Light"/>
                        </a:rPr>
                        <a:t>Increase </a:t>
                      </a:r>
                      <a:r>
                        <a:rPr sz="700" b="0" spc="-10">
                          <a:latin typeface="Calibri Light"/>
                          <a:cs typeface="Calibri Light"/>
                        </a:rPr>
                        <a:t>staff </a:t>
                      </a:r>
                      <a:r>
                        <a:rPr sz="700" b="0" spc="-5">
                          <a:latin typeface="Calibri Light"/>
                          <a:cs typeface="Calibri Light"/>
                        </a:rPr>
                        <a:t>quality, recruitment </a:t>
                      </a:r>
                      <a:r>
                        <a:rPr sz="700" b="0" spc="-10">
                          <a:latin typeface="Calibri Light"/>
                          <a:cs typeface="Calibri Light"/>
                        </a:rPr>
                        <a:t>and</a:t>
                      </a:r>
                      <a:r>
                        <a:rPr sz="700" b="0" spc="-5">
                          <a:latin typeface="Calibri Light"/>
                          <a:cs typeface="Calibri Light"/>
                        </a:rPr>
                        <a:t> retention</a:t>
                      </a:r>
                      <a:endParaRPr sz="700">
                        <a:latin typeface="Calibri Light"/>
                        <a:cs typeface="Calibri Light"/>
                      </a:endParaRPr>
                    </a:p>
                  </a:txBody>
                  <a:tcPr marL="0" marR="0" marT="0" marB="0">
                    <a:lnT w="28575">
                      <a:solidFill>
                        <a:srgbClr val="000000"/>
                      </a:solidFill>
                      <a:prstDash val="solid"/>
                    </a:lnT>
                    <a:lnB w="12700">
                      <a:solidFill>
                        <a:srgbClr val="000000"/>
                      </a:solidFill>
                      <a:prstDash val="solid"/>
                    </a:lnB>
                  </a:tcPr>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T w="28575">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14300">
                <a:tc>
                  <a:txBody>
                    <a:bodyPr/>
                    <a:lstStyle/>
                    <a:p>
                      <a:pPr marL="17780">
                        <a:lnSpc>
                          <a:spcPts val="800"/>
                        </a:lnSpc>
                      </a:pPr>
                      <a:r>
                        <a:rPr sz="700" b="0">
                          <a:latin typeface="Calibri Light"/>
                          <a:cs typeface="Calibri Light"/>
                        </a:rPr>
                        <a:t>Annual Goal</a:t>
                      </a:r>
                      <a:r>
                        <a:rPr sz="700" b="0" spc="35">
                          <a:latin typeface="Calibri Light"/>
                          <a:cs typeface="Calibri Light"/>
                        </a:rPr>
                        <a:t> </a:t>
                      </a:r>
                      <a:r>
                        <a:rPr lang="en-US" sz="700" b="0" spc="35">
                          <a:latin typeface="Calibri Light"/>
                          <a:cs typeface="Calibri Light"/>
                        </a:rPr>
                        <a:t>1</a:t>
                      </a:r>
                      <a:r>
                        <a:rPr sz="700" b="0">
                          <a:latin typeface="Calibri Light"/>
                          <a:cs typeface="Calibri Light"/>
                        </a:rPr>
                        <a:t>:</a:t>
                      </a:r>
                      <a:endParaRPr sz="700">
                        <a:latin typeface="Calibri Light"/>
                        <a:cs typeface="Calibri Light"/>
                      </a:endParaRPr>
                    </a:p>
                  </a:txBody>
                  <a:tcPr marL="0" marR="0" marT="0" marB="0">
                    <a:lnL w="28575">
                      <a:solidFill>
                        <a:srgbClr val="000000"/>
                      </a:solidFill>
                      <a:prstDash val="solid"/>
                    </a:lnL>
                    <a:lnT w="12700">
                      <a:solidFill>
                        <a:srgbClr val="000000"/>
                      </a:solidFill>
                      <a:prstDash val="solid"/>
                    </a:lnT>
                    <a:lnB w="12700">
                      <a:solidFill>
                        <a:srgbClr val="000000"/>
                      </a:solidFill>
                      <a:prstDash val="solid"/>
                    </a:lnB>
                  </a:tcPr>
                </a:tc>
                <a:tc gridSpan="5">
                  <a:txBody>
                    <a:bodyPr/>
                    <a:lstStyle/>
                    <a:p>
                      <a:pPr marL="17780" marR="3175">
                        <a:lnSpc>
                          <a:spcPts val="775"/>
                        </a:lnSpc>
                      </a:pPr>
                      <a:r>
                        <a:rPr lang="en-US" sz="700" b="0" spc="-10">
                          <a:latin typeface="Calibri Light"/>
                          <a:cs typeface="Calibri Light"/>
                        </a:rPr>
                        <a:t>By June 2026, </a:t>
                      </a:r>
                      <a:r>
                        <a:rPr lang="en-US" sz="700" b="0" spc="-5">
                          <a:latin typeface="Calibri Light"/>
                          <a:cs typeface="Calibri Light"/>
                        </a:rPr>
                        <a:t>all </a:t>
                      </a:r>
                      <a:r>
                        <a:rPr lang="en-US" sz="700" b="0" spc="-10">
                          <a:latin typeface="Calibri Light"/>
                          <a:cs typeface="Calibri Light"/>
                        </a:rPr>
                        <a:t>teachers </a:t>
                      </a:r>
                      <a:r>
                        <a:rPr lang="en-US" sz="700" b="0" spc="-5">
                          <a:latin typeface="Calibri Light"/>
                          <a:cs typeface="Calibri Light"/>
                        </a:rPr>
                        <a:t>will </a:t>
                      </a:r>
                      <a:r>
                        <a:rPr lang="en-US" sz="700" b="0" spc="-10">
                          <a:latin typeface="Calibri Light"/>
                          <a:cs typeface="Calibri Light"/>
                        </a:rPr>
                        <a:t>show growth </a:t>
                      </a:r>
                      <a:r>
                        <a:rPr lang="en-US" sz="700" b="0" spc="-5">
                          <a:latin typeface="Calibri Light"/>
                          <a:cs typeface="Calibri Light"/>
                        </a:rPr>
                        <a:t>in TTESS’s </a:t>
                      </a:r>
                      <a:r>
                        <a:rPr lang="en-US" sz="700" b="0" spc="-10">
                          <a:latin typeface="Calibri Light"/>
                          <a:cs typeface="Calibri Light"/>
                        </a:rPr>
                        <a:t>Performance Evaluation Report </a:t>
                      </a:r>
                      <a:r>
                        <a:rPr lang="en-US" sz="700" b="0" spc="-5">
                          <a:latin typeface="Calibri Light"/>
                          <a:cs typeface="Calibri Light"/>
                        </a:rPr>
                        <a:t>by </a:t>
                      </a:r>
                      <a:r>
                        <a:rPr lang="en-US" sz="700" b="0" spc="-10">
                          <a:latin typeface="Calibri Light"/>
                          <a:cs typeface="Calibri Light"/>
                        </a:rPr>
                        <a:t>one </a:t>
                      </a:r>
                      <a:r>
                        <a:rPr lang="en-US" sz="700" b="0" spc="-5">
                          <a:latin typeface="Calibri Light"/>
                          <a:cs typeface="Calibri Light"/>
                        </a:rPr>
                        <a:t>level </a:t>
                      </a:r>
                      <a:r>
                        <a:rPr lang="en-US" sz="700" b="0" spc="-10">
                          <a:latin typeface="Calibri Light"/>
                          <a:cs typeface="Calibri Light"/>
                        </a:rPr>
                        <a:t>to improve student</a:t>
                      </a:r>
                      <a:r>
                        <a:rPr lang="en-US" sz="700" b="0" spc="-5">
                          <a:latin typeface="Calibri Light"/>
                          <a:cs typeface="Calibri Light"/>
                        </a:rPr>
                        <a:t> </a:t>
                      </a:r>
                      <a:r>
                        <a:rPr lang="en-US" sz="700" b="0" spc="-15" err="1">
                          <a:latin typeface="Calibri Light"/>
                          <a:cs typeface="Calibri Light"/>
                        </a:rPr>
                        <a:t>achievement.lll</a:t>
                      </a:r>
                      <a:endParaRPr lang="en-US" sz="700">
                        <a:latin typeface="Calibri Light"/>
                        <a:cs typeface="Calibri Light"/>
                      </a:endParaRPr>
                    </a:p>
                  </a:txBody>
                  <a:tcPr marL="0" marR="0" marT="0" marB="0">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600">
                        <a:latin typeface="Times New Roman"/>
                        <a:cs typeface="Times New Roman"/>
                      </a:endParaRPr>
                    </a:p>
                  </a:txBody>
                  <a:tcPr marL="0" marR="0" marT="0" marB="0">
                    <a:lnT w="12700">
                      <a:solidFill>
                        <a:srgbClr val="000000"/>
                      </a:solidFill>
                      <a:prstDash val="solid"/>
                    </a:lnT>
                    <a:lnB w="12700">
                      <a:solidFill>
                        <a:srgbClr val="000000"/>
                      </a:solidFill>
                      <a:prstDash val="solid"/>
                    </a:lnB>
                  </a:tcPr>
                </a:tc>
                <a:tc>
                  <a:txBody>
                    <a:bodyPr/>
                    <a:lstStyle/>
                    <a:p>
                      <a:pPr>
                        <a:lnSpc>
                          <a:spcPct val="100000"/>
                        </a:lnSpc>
                      </a:pPr>
                      <a:endParaRPr sz="600">
                        <a:latin typeface="Times New Roman"/>
                        <a:cs typeface="Times New Roman"/>
                      </a:endParaRPr>
                    </a:p>
                  </a:txBody>
                  <a:tcPr marL="0" marR="0" marT="0" marB="0">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342900">
                <a:tc>
                  <a:txBody>
                    <a:bodyPr/>
                    <a:lstStyle/>
                    <a:p>
                      <a:pPr>
                        <a:lnSpc>
                          <a:spcPct val="100000"/>
                        </a:lnSpc>
                        <a:spcBef>
                          <a:spcPts val="20"/>
                        </a:spcBef>
                      </a:pPr>
                      <a:endParaRPr sz="750">
                        <a:latin typeface="Times New Roman"/>
                        <a:cs typeface="Times New Roman"/>
                      </a:endParaRPr>
                    </a:p>
                    <a:p>
                      <a:pPr marL="17780">
                        <a:lnSpc>
                          <a:spcPct val="100000"/>
                        </a:lnSpc>
                      </a:pPr>
                      <a:r>
                        <a:rPr sz="700" b="0">
                          <a:latin typeface="Calibri Light"/>
                          <a:cs typeface="Calibri Light"/>
                        </a:rPr>
                        <a:t>Objective</a:t>
                      </a:r>
                      <a:r>
                        <a:rPr sz="700" b="0" spc="5">
                          <a:latin typeface="Calibri Light"/>
                          <a:cs typeface="Calibri Light"/>
                        </a:rPr>
                        <a:t> </a:t>
                      </a:r>
                      <a:r>
                        <a:rPr lang="en-US" sz="700" b="0" spc="-5">
                          <a:latin typeface="Calibri Light"/>
                          <a:cs typeface="Calibri Light"/>
                        </a:rPr>
                        <a:t>2</a:t>
                      </a:r>
                      <a:endParaRPr sz="700">
                        <a:latin typeface="Calibri Light"/>
                        <a:cs typeface="Calibri Light"/>
                      </a:endParaRPr>
                    </a:p>
                  </a:txBody>
                  <a:tcPr marL="0" marR="0" marT="2540" marB="0">
                    <a:lnL w="28575">
                      <a:solidFill>
                        <a:srgbClr val="000000"/>
                      </a:solidFill>
                      <a:prstDash val="solid"/>
                    </a:lnL>
                    <a:lnT w="12700">
                      <a:solidFill>
                        <a:srgbClr val="000000"/>
                      </a:solidFill>
                      <a:prstDash val="solid"/>
                    </a:lnT>
                    <a:lnB w="12700">
                      <a:solidFill>
                        <a:srgbClr val="000000"/>
                      </a:solidFill>
                      <a:prstDash val="solid"/>
                    </a:lnB>
                  </a:tcPr>
                </a:tc>
                <a:tc gridSpan="7">
                  <a:txBody>
                    <a:bodyPr/>
                    <a:lstStyle/>
                    <a:p>
                      <a:pPr marL="17780" marR="65405" indent="19685">
                        <a:lnSpc>
                          <a:spcPct val="112900"/>
                        </a:lnSpc>
                        <a:spcBef>
                          <a:spcPts val="245"/>
                        </a:spcBef>
                      </a:pPr>
                      <a:r>
                        <a:rPr lang="en-US" sz="700" b="0" spc="-10">
                          <a:latin typeface="Calibri Light"/>
                          <a:cs typeface="Calibri Light"/>
                        </a:rPr>
                        <a:t>Based </a:t>
                      </a:r>
                      <a:r>
                        <a:rPr lang="en-US" sz="700" b="0" spc="-5">
                          <a:latin typeface="Calibri Light"/>
                          <a:cs typeface="Calibri Light"/>
                        </a:rPr>
                        <a:t>on </a:t>
                      </a:r>
                      <a:r>
                        <a:rPr lang="en-US" sz="700" b="0" spc="-10">
                          <a:latin typeface="Calibri Light"/>
                          <a:cs typeface="Calibri Light"/>
                        </a:rPr>
                        <a:t>2024-2025 </a:t>
                      </a:r>
                      <a:r>
                        <a:rPr lang="en-US" sz="700" b="0" spc="-5">
                          <a:latin typeface="Calibri Light"/>
                          <a:cs typeface="Calibri Light"/>
                        </a:rPr>
                        <a:t>TTESS’s </a:t>
                      </a:r>
                      <a:r>
                        <a:rPr lang="en-US" sz="700" b="0" spc="-10">
                          <a:latin typeface="Calibri Light"/>
                          <a:cs typeface="Calibri Light"/>
                        </a:rPr>
                        <a:t>Performance </a:t>
                      </a:r>
                      <a:r>
                        <a:rPr lang="en-US" sz="700" b="0" spc="-5">
                          <a:latin typeface="Calibri Light"/>
                          <a:cs typeface="Calibri Light"/>
                        </a:rPr>
                        <a:t>Evaluation Reports, by </a:t>
                      </a:r>
                      <a:r>
                        <a:rPr lang="en-US" sz="700" b="0" spc="-10">
                          <a:latin typeface="Calibri Light"/>
                          <a:cs typeface="Calibri Light"/>
                        </a:rPr>
                        <a:t>the </a:t>
                      </a:r>
                      <a:r>
                        <a:rPr lang="en-US" sz="700" b="0" spc="-5">
                          <a:latin typeface="Calibri Light"/>
                          <a:cs typeface="Calibri Light"/>
                        </a:rPr>
                        <a:t>end of </a:t>
                      </a:r>
                      <a:r>
                        <a:rPr lang="en-US" sz="700" b="0" spc="-10">
                          <a:latin typeface="Calibri Light"/>
                          <a:cs typeface="Calibri Light"/>
                        </a:rPr>
                        <a:t>the 2025-2026 school </a:t>
                      </a:r>
                      <a:r>
                        <a:rPr lang="en-US" sz="700" b="0" spc="-5">
                          <a:latin typeface="Calibri Light"/>
                          <a:cs typeface="Calibri Light"/>
                        </a:rPr>
                        <a:t>year, two of </a:t>
                      </a:r>
                      <a:r>
                        <a:rPr lang="en-US" sz="700" b="0" spc="-10">
                          <a:latin typeface="Calibri Light"/>
                          <a:cs typeface="Calibri Light"/>
                        </a:rPr>
                        <a:t>the </a:t>
                      </a:r>
                      <a:r>
                        <a:rPr lang="en-US" sz="700" b="0" spc="-5">
                          <a:latin typeface="Calibri Light"/>
                          <a:cs typeface="Calibri Light"/>
                        </a:rPr>
                        <a:t>developing rating teachers will improve to effective, </a:t>
                      </a:r>
                      <a:r>
                        <a:rPr lang="en-US" sz="700" b="0" spc="-10">
                          <a:latin typeface="Calibri Light"/>
                          <a:cs typeface="Calibri Light"/>
                        </a:rPr>
                        <a:t>and 20% </a:t>
                      </a:r>
                      <a:r>
                        <a:rPr lang="en-US" sz="700" b="0" spc="-5">
                          <a:latin typeface="Calibri Light"/>
                          <a:cs typeface="Calibri Light"/>
                        </a:rPr>
                        <a:t>of </a:t>
                      </a:r>
                      <a:r>
                        <a:rPr lang="en-US" sz="700" b="0" spc="-10">
                          <a:latin typeface="Calibri Light"/>
                          <a:cs typeface="Calibri Light"/>
                        </a:rPr>
                        <a:t>the </a:t>
                      </a:r>
                      <a:r>
                        <a:rPr lang="en-US" sz="700" b="0" spc="-5">
                          <a:latin typeface="Calibri Light"/>
                          <a:cs typeface="Calibri Light"/>
                        </a:rPr>
                        <a:t>50 teachers at effective rating will increase  to accomplished by providing </a:t>
                      </a:r>
                      <a:r>
                        <a:rPr lang="en-US" sz="700" b="0" spc="-10">
                          <a:latin typeface="Calibri Light"/>
                          <a:cs typeface="Calibri Light"/>
                        </a:rPr>
                        <a:t>Intentional professional </a:t>
                      </a:r>
                      <a:r>
                        <a:rPr lang="en-US" sz="700" b="0" spc="-5">
                          <a:latin typeface="Calibri Light"/>
                          <a:cs typeface="Calibri Light"/>
                        </a:rPr>
                        <a:t>development to all</a:t>
                      </a:r>
                      <a:r>
                        <a:rPr lang="en-US" sz="700" b="0" spc="30">
                          <a:latin typeface="Calibri Light"/>
                          <a:cs typeface="Calibri Light"/>
                        </a:rPr>
                        <a:t> </a:t>
                      </a:r>
                      <a:r>
                        <a:rPr lang="en-US" sz="700" b="0" spc="-10">
                          <a:latin typeface="Calibri Light"/>
                          <a:cs typeface="Calibri Light"/>
                        </a:rPr>
                        <a:t>staff</a:t>
                      </a:r>
                      <a:endParaRPr lang="en-US" sz="700">
                        <a:latin typeface="Calibri Light"/>
                        <a:cs typeface="Calibri Light"/>
                      </a:endParaRPr>
                    </a:p>
                  </a:txBody>
                  <a:tcPr marL="0" marR="0" marT="31115" marB="0">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361187">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1</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gn="ctr">
                        <a:lnSpc>
                          <a:spcPct val="100000"/>
                        </a:lnSpc>
                      </a:pPr>
                      <a:endParaRPr lang="en-US" sz="700">
                        <a:latin typeface="Times New Roman"/>
                        <a:cs typeface="Times New Roman"/>
                      </a:endParaRPr>
                    </a:p>
                    <a:p>
                      <a:pPr algn="ctr">
                        <a:lnSpc>
                          <a:spcPct val="100000"/>
                        </a:lnSpc>
                      </a:pPr>
                      <a:r>
                        <a:rPr lang="en-US" sz="700">
                          <a:latin typeface="Times New Roman"/>
                          <a:cs typeface="Times New Roman"/>
                        </a:rPr>
                        <a:t>Person Responsible/Title</a:t>
                      </a:r>
                      <a:endParaRPr sz="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175" algn="ctr">
                        <a:lnSpc>
                          <a:spcPct val="100000"/>
                        </a:lnSpc>
                      </a:pPr>
                      <a:endParaRPr lang="en-US" sz="800">
                        <a:latin typeface="Times New Roman"/>
                        <a:cs typeface="Times New Roman"/>
                      </a:endParaRPr>
                    </a:p>
                    <a:p>
                      <a:pPr marR="3175" algn="ctr">
                        <a:lnSpc>
                          <a:spcPct val="100000"/>
                        </a:lnSpc>
                      </a:pPr>
                      <a:r>
                        <a:rPr lang="en-US" sz="800">
                          <a:latin typeface="Times New Roman"/>
                          <a:cs typeface="Times New Roman"/>
                        </a:rPr>
                        <a:t>Resources</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endParaRPr lang="en-US" sz="800">
                        <a:latin typeface="Times New Roman"/>
                        <a:cs typeface="Times New Roman"/>
                      </a:endParaRPr>
                    </a:p>
                    <a:p>
                      <a:pPr algn="ctr">
                        <a:lnSpc>
                          <a:spcPct val="100000"/>
                        </a:lnSpc>
                      </a:pPr>
                      <a:r>
                        <a:rPr lang="en-US" sz="800">
                          <a:latin typeface="Times New Roman"/>
                          <a:cs typeface="Times New Roman"/>
                        </a:rPr>
                        <a:t>Timeline</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endParaRPr lang="en-US" sz="800">
                        <a:latin typeface="Times New Roman"/>
                        <a:cs typeface="Times New Roman"/>
                      </a:endParaRPr>
                    </a:p>
                    <a:p>
                      <a:pPr algn="ctr">
                        <a:lnSpc>
                          <a:spcPct val="100000"/>
                        </a:lnSpc>
                      </a:pPr>
                      <a:r>
                        <a:rPr lang="en-US" sz="800">
                          <a:latin typeface="Times New Roman"/>
                          <a:cs typeface="Times New Roman"/>
                        </a:rPr>
                        <a:t>Evidence of Implementation</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R="3175" algn="ctr">
                        <a:lnSpc>
                          <a:spcPct val="100000"/>
                        </a:lnSpc>
                      </a:pPr>
                      <a:endParaRPr lang="en-US" sz="800">
                        <a:latin typeface="Times New Roman"/>
                        <a:cs typeface="Times New Roman"/>
                      </a:endParaRPr>
                    </a:p>
                    <a:p>
                      <a:pPr marR="3175" algn="ctr">
                        <a:lnSpc>
                          <a:spcPct val="100000"/>
                        </a:lnSpc>
                      </a:pPr>
                      <a:r>
                        <a:rPr lang="en-US" sz="800">
                          <a:latin typeface="Times New Roman"/>
                          <a:cs typeface="Times New Roman"/>
                        </a:rPr>
                        <a:t>Evidence of Impact</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r>
                        <a:rPr lang="en-US" sz="800" err="1">
                          <a:latin typeface="Times New Roman"/>
                          <a:cs typeface="Times New Roman"/>
                        </a:rPr>
                        <a:t>Formatuve</a:t>
                      </a:r>
                      <a:r>
                        <a:rPr lang="en-US" sz="800">
                          <a:latin typeface="Times New Roman"/>
                          <a:cs typeface="Times New Roman"/>
                        </a:rPr>
                        <a:t>/ Summative Assessment</a:t>
                      </a:r>
                      <a:endParaRPr sz="8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pPr>
                      <a:endParaRPr lang="en-US" sz="800">
                        <a:solidFill>
                          <a:schemeClr val="tx1"/>
                        </a:solidFill>
                        <a:latin typeface="Times New Roman"/>
                        <a:cs typeface="Times New Roman"/>
                      </a:endParaRPr>
                    </a:p>
                    <a:p>
                      <a:pPr algn="ctr">
                        <a:lnSpc>
                          <a:spcPct val="100000"/>
                        </a:lnSpc>
                      </a:pPr>
                      <a:r>
                        <a:rPr lang="en-US" sz="800" err="1">
                          <a:solidFill>
                            <a:schemeClr val="tx1"/>
                          </a:solidFill>
                          <a:latin typeface="Times New Roman"/>
                          <a:cs typeface="Times New Roman"/>
                        </a:rPr>
                        <a:t>Titile</a:t>
                      </a:r>
                      <a:r>
                        <a:rPr lang="en-US" sz="800">
                          <a:solidFill>
                            <a:schemeClr val="tx1"/>
                          </a:solidFill>
                          <a:latin typeface="Times New Roman"/>
                          <a:cs typeface="Times New Roman"/>
                        </a:rPr>
                        <a:t> I School Wide Component</a:t>
                      </a:r>
                      <a:endParaRPr sz="800">
                        <a:solidFill>
                          <a:schemeClr val="tx1"/>
                        </a:solidFill>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373130">
                <a:tc>
                  <a:txBody>
                    <a:bodyPr/>
                    <a:lstStyle/>
                    <a:p>
                      <a:pPr marL="17780">
                        <a:lnSpc>
                          <a:spcPct val="100000"/>
                        </a:lnSpc>
                        <a:spcBef>
                          <a:spcPts val="5"/>
                        </a:spcBef>
                      </a:pPr>
                      <a:r>
                        <a:rPr sz="700" b="0" spc="-5">
                          <a:latin typeface="Calibri Light"/>
                          <a:cs typeface="Calibri Light"/>
                        </a:rPr>
                        <a:t>Provide instructional coaching</a:t>
                      </a:r>
                      <a:r>
                        <a:rPr sz="700" b="0" spc="-30">
                          <a:latin typeface="Calibri Light"/>
                          <a:cs typeface="Calibri Light"/>
                        </a:rPr>
                        <a:t> </a:t>
                      </a:r>
                      <a:r>
                        <a:rPr sz="700" b="0" spc="-10">
                          <a:latin typeface="Calibri Light"/>
                          <a:cs typeface="Calibri Light"/>
                        </a:rPr>
                        <a:t>support</a:t>
                      </a:r>
                      <a:endParaRPr sz="700">
                        <a:latin typeface="Calibri Light"/>
                        <a:cs typeface="Calibri Light"/>
                      </a:endParaRPr>
                    </a:p>
                    <a:p>
                      <a:pPr marL="17780">
                        <a:lnSpc>
                          <a:spcPct val="100000"/>
                        </a:lnSpc>
                        <a:spcBef>
                          <a:spcPts val="110"/>
                        </a:spcBef>
                      </a:pPr>
                      <a:r>
                        <a:rPr sz="700" b="0" spc="-5">
                          <a:latin typeface="Calibri Light"/>
                          <a:cs typeface="Calibri Light"/>
                        </a:rPr>
                        <a:t>for developing </a:t>
                      </a:r>
                      <a:r>
                        <a:rPr sz="700" b="0" spc="-10">
                          <a:latin typeface="Calibri Light"/>
                          <a:cs typeface="Calibri Light"/>
                        </a:rPr>
                        <a:t>and </a:t>
                      </a:r>
                      <a:r>
                        <a:rPr sz="700" b="0" spc="-5">
                          <a:latin typeface="Calibri Light"/>
                          <a:cs typeface="Calibri Light"/>
                        </a:rPr>
                        <a:t>proficient</a:t>
                      </a:r>
                      <a:r>
                        <a:rPr sz="700" b="0" spc="-10">
                          <a:latin typeface="Calibri Light"/>
                          <a:cs typeface="Calibri Light"/>
                        </a:rPr>
                        <a:t> staff.</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r>
                        <a:rPr lang="en-US" sz="700" b="0" spc="-10">
                          <a:latin typeface="Calibri Light"/>
                          <a:cs typeface="Calibri Light"/>
                        </a:rPr>
                        <a:t>Life Coach</a:t>
                      </a:r>
                      <a:endParaRPr sz="700">
                        <a:latin typeface="Calibri Light"/>
                        <a:cs typeface="Calibri Light"/>
                      </a:endParaRPr>
                    </a:p>
                    <a:p>
                      <a:pPr marL="17780">
                        <a:lnSpc>
                          <a:spcPct val="100000"/>
                        </a:lnSpc>
                        <a:spcBef>
                          <a:spcPts val="110"/>
                        </a:spcBef>
                      </a:pPr>
                      <a:r>
                        <a:rPr sz="700" b="0" spc="-5">
                          <a:latin typeface="Calibri Light"/>
                          <a:cs typeface="Calibri Light"/>
                        </a:rPr>
                        <a:t>Department</a:t>
                      </a:r>
                      <a:r>
                        <a:rPr sz="700" b="0" spc="-10">
                          <a:latin typeface="Calibri Light"/>
                          <a:cs typeface="Calibri Light"/>
                        </a:rPr>
                        <a:t> </a:t>
                      </a:r>
                      <a:r>
                        <a:rPr sz="700" b="0" spc="-5">
                          <a:latin typeface="Calibri Light"/>
                          <a:cs typeface="Calibri Light"/>
                        </a:rPr>
                        <a:t>Heads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marR="3175">
                        <a:lnSpc>
                          <a:spcPct val="100000"/>
                        </a:lnSpc>
                        <a:spcBef>
                          <a:spcPts val="5"/>
                        </a:spcBef>
                      </a:pPr>
                      <a:r>
                        <a:rPr sz="700" b="0" spc="-5">
                          <a:latin typeface="Calibri Light"/>
                          <a:cs typeface="Calibri Light"/>
                        </a:rPr>
                        <a:t>-Teachers complete</a:t>
                      </a:r>
                      <a:r>
                        <a:rPr sz="700" b="0" spc="-20">
                          <a:latin typeface="Calibri Light"/>
                          <a:cs typeface="Calibri Light"/>
                        </a:rPr>
                        <a:t> </a:t>
                      </a:r>
                      <a:r>
                        <a:rPr sz="700" b="0" spc="-5">
                          <a:latin typeface="Calibri Light"/>
                          <a:cs typeface="Calibri Light"/>
                        </a:rPr>
                        <a:t>the</a:t>
                      </a:r>
                      <a:r>
                        <a:rPr lang="en-US" sz="700" b="0" spc="-5">
                          <a:latin typeface="Calibri Light"/>
                          <a:cs typeface="Calibri Light"/>
                        </a:rPr>
                        <a:t>ir</a:t>
                      </a:r>
                      <a:endParaRPr sz="700">
                        <a:latin typeface="Calibri Light"/>
                        <a:cs typeface="Calibri Light"/>
                      </a:endParaRPr>
                    </a:p>
                    <a:p>
                      <a:pPr marL="17780">
                        <a:lnSpc>
                          <a:spcPct val="112900"/>
                        </a:lnSpc>
                        <a:tabLst>
                          <a:tab pos="785495" algn="l"/>
                          <a:tab pos="1108710" algn="l"/>
                        </a:tabLst>
                      </a:pPr>
                      <a:r>
                        <a:rPr lang="en-US" sz="700" b="0" spc="-5">
                          <a:latin typeface="Calibri Light"/>
                          <a:cs typeface="Calibri Light"/>
                        </a:rPr>
                        <a:t>TTESS</a:t>
                      </a:r>
                      <a:r>
                        <a:rPr sz="700" b="0" spc="-5">
                          <a:latin typeface="Calibri Light"/>
                          <a:cs typeface="Calibri Light"/>
                        </a:rPr>
                        <a:t> </a:t>
                      </a:r>
                      <a:r>
                        <a:rPr sz="700" b="0" spc="-10">
                          <a:latin typeface="Calibri Light"/>
                          <a:cs typeface="Calibri Light"/>
                        </a:rPr>
                        <a:t>Self-Assessments and  submit </a:t>
                      </a:r>
                      <a:r>
                        <a:rPr sz="700" b="0" spc="-5">
                          <a:latin typeface="Calibri Light"/>
                          <a:cs typeface="Calibri Light"/>
                        </a:rPr>
                        <a:t>their </a:t>
                      </a:r>
                      <a:r>
                        <a:rPr sz="700" b="0" spc="-10">
                          <a:latin typeface="Calibri Light"/>
                          <a:cs typeface="Calibri Light"/>
                        </a:rPr>
                        <a:t>PD </a:t>
                      </a:r>
                      <a:r>
                        <a:rPr sz="700" b="0" spc="-5">
                          <a:latin typeface="Calibri Light"/>
                          <a:cs typeface="Calibri Light"/>
                        </a:rPr>
                        <a:t>goals by  S</a:t>
                      </a:r>
                      <a:r>
                        <a:rPr sz="700" b="0">
                          <a:latin typeface="Calibri Light"/>
                          <a:cs typeface="Calibri Light"/>
                        </a:rPr>
                        <a:t>e</a:t>
                      </a:r>
                      <a:r>
                        <a:rPr sz="700" b="0" spc="-5">
                          <a:latin typeface="Calibri Light"/>
                          <a:cs typeface="Calibri Light"/>
                        </a:rPr>
                        <a:t>pt</a:t>
                      </a:r>
                      <a:r>
                        <a:rPr sz="700" b="0">
                          <a:latin typeface="Calibri Light"/>
                          <a:cs typeface="Calibri Light"/>
                        </a:rPr>
                        <a:t>em</a:t>
                      </a:r>
                      <a:r>
                        <a:rPr sz="700" b="0" spc="-5">
                          <a:latin typeface="Calibri Light"/>
                          <a:cs typeface="Calibri Light"/>
                        </a:rPr>
                        <a:t>b</a:t>
                      </a:r>
                      <a:r>
                        <a:rPr sz="700" b="0">
                          <a:latin typeface="Calibri Light"/>
                          <a:cs typeface="Calibri Light"/>
                        </a:rPr>
                        <a:t>er</a:t>
                      </a:r>
                      <a:r>
                        <a:rPr sz="700" b="0" spc="-5">
                          <a:latin typeface="Calibri Light"/>
                          <a:cs typeface="Calibri Light"/>
                        </a:rPr>
                        <a:t> </a:t>
                      </a:r>
                      <a:r>
                        <a:rPr lang="en-US" sz="700" b="0" spc="-5">
                          <a:latin typeface="Calibri Light"/>
                          <a:cs typeface="Calibri Light"/>
                        </a:rPr>
                        <a:t>8t</a:t>
                      </a:r>
                      <a:r>
                        <a:rPr sz="700" b="0">
                          <a:latin typeface="Calibri Light"/>
                          <a:cs typeface="Calibri Light"/>
                        </a:rPr>
                        <a:t>h		-  </a:t>
                      </a:r>
                      <a:r>
                        <a:rPr sz="700" b="0" spc="-5">
                          <a:latin typeface="Calibri Light"/>
                          <a:cs typeface="Calibri Light"/>
                        </a:rPr>
                        <a:t>Analyze </a:t>
                      </a:r>
                      <a:r>
                        <a:rPr sz="700" b="0" spc="-10">
                          <a:latin typeface="Calibri Light"/>
                          <a:cs typeface="Calibri Light"/>
                        </a:rPr>
                        <a:t>data </a:t>
                      </a:r>
                      <a:r>
                        <a:rPr sz="700" b="0" spc="-5">
                          <a:latin typeface="Calibri Light"/>
                          <a:cs typeface="Calibri Light"/>
                        </a:rPr>
                        <a:t>to create, </a:t>
                      </a:r>
                      <a:r>
                        <a:rPr sz="700" b="0" spc="-10">
                          <a:latin typeface="Calibri Light"/>
                          <a:cs typeface="Calibri Light"/>
                        </a:rPr>
                        <a:t>assess,  and </a:t>
                      </a:r>
                      <a:r>
                        <a:rPr sz="700" b="0" spc="-5">
                          <a:latin typeface="Calibri Light"/>
                          <a:cs typeface="Calibri Light"/>
                        </a:rPr>
                        <a:t>monitor </a:t>
                      </a:r>
                      <a:r>
                        <a:rPr sz="700" b="0" spc="-10">
                          <a:latin typeface="Calibri Light"/>
                          <a:cs typeface="Calibri Light"/>
                        </a:rPr>
                        <a:t>Student </a:t>
                      </a:r>
                      <a:r>
                        <a:rPr sz="700" b="0" spc="-5">
                          <a:latin typeface="Calibri Light"/>
                          <a:cs typeface="Calibri Light"/>
                        </a:rPr>
                        <a:t>Learning  Objectives	-Provide  effective feedback </a:t>
                      </a:r>
                      <a:r>
                        <a:rPr sz="700" b="0" spc="-10">
                          <a:latin typeface="Calibri Light"/>
                          <a:cs typeface="Calibri Light"/>
                        </a:rPr>
                        <a:t>based </a:t>
                      </a:r>
                      <a:r>
                        <a:rPr sz="700" b="0" spc="-5">
                          <a:latin typeface="Calibri Light"/>
                          <a:cs typeface="Calibri Light"/>
                        </a:rPr>
                        <a:t>on  walkthroughs</a:t>
                      </a:r>
                      <a:r>
                        <a:rPr sz="700" b="0" spc="-15">
                          <a:latin typeface="Calibri Light"/>
                          <a:cs typeface="Calibri Light"/>
                        </a:rPr>
                        <a:t> </a:t>
                      </a:r>
                      <a:r>
                        <a:rPr sz="700" b="0" spc="-10">
                          <a:latin typeface="Calibri Light"/>
                          <a:cs typeface="Calibri Light"/>
                        </a:rPr>
                        <a:t>and</a:t>
                      </a:r>
                      <a:endParaRPr sz="700">
                        <a:latin typeface="Calibri Light"/>
                        <a:cs typeface="Calibri Light"/>
                      </a:endParaRPr>
                    </a:p>
                    <a:p>
                      <a:pPr marL="17780" marR="8255">
                        <a:lnSpc>
                          <a:spcPct val="112900"/>
                        </a:lnSpc>
                        <a:tabLst>
                          <a:tab pos="1097915" algn="l"/>
                        </a:tabLst>
                      </a:pPr>
                      <a:r>
                        <a:rPr sz="700" b="0" spc="-5">
                          <a:latin typeface="Calibri Light"/>
                          <a:cs typeface="Calibri Light"/>
                        </a:rPr>
                        <a:t>observations to identify  t</a:t>
                      </a:r>
                      <a:r>
                        <a:rPr sz="700" b="0">
                          <a:latin typeface="Calibri Light"/>
                          <a:cs typeface="Calibri Light"/>
                        </a:rPr>
                        <a:t>e</a:t>
                      </a:r>
                      <a:r>
                        <a:rPr sz="700" b="0" spc="-5">
                          <a:latin typeface="Calibri Light"/>
                          <a:cs typeface="Calibri Light"/>
                        </a:rPr>
                        <a:t>a</a:t>
                      </a:r>
                      <a:r>
                        <a:rPr sz="700" b="0">
                          <a:latin typeface="Calibri Light"/>
                          <a:cs typeface="Calibri Light"/>
                        </a:rPr>
                        <a:t>c</a:t>
                      </a:r>
                      <a:r>
                        <a:rPr sz="700" b="0" spc="-5">
                          <a:latin typeface="Calibri Light"/>
                          <a:cs typeface="Calibri Light"/>
                        </a:rPr>
                        <a:t>h</a:t>
                      </a:r>
                      <a:r>
                        <a:rPr sz="700" b="0">
                          <a:latin typeface="Calibri Light"/>
                          <a:cs typeface="Calibri Light"/>
                        </a:rPr>
                        <a:t>e</a:t>
                      </a:r>
                      <a:r>
                        <a:rPr sz="700" b="0" spc="-5">
                          <a:latin typeface="Calibri Light"/>
                          <a:cs typeface="Calibri Light"/>
                        </a:rPr>
                        <a:t>r</a:t>
                      </a:r>
                      <a:r>
                        <a:rPr sz="700" b="0" spc="-10">
                          <a:latin typeface="Calibri Light"/>
                          <a:cs typeface="Calibri Light"/>
                        </a:rPr>
                        <a:t>s</a:t>
                      </a:r>
                      <a:r>
                        <a:rPr sz="700" b="0">
                          <a:latin typeface="Calibri Light"/>
                          <a:cs typeface="Calibri Light"/>
                        </a:rPr>
                        <a:t>’</a:t>
                      </a:r>
                      <a:r>
                        <a:rPr sz="700" b="0" spc="-5">
                          <a:latin typeface="Calibri Light"/>
                          <a:cs typeface="Calibri Light"/>
                        </a:rPr>
                        <a:t> a</a:t>
                      </a:r>
                      <a:r>
                        <a:rPr sz="700" b="0">
                          <a:latin typeface="Calibri Light"/>
                          <a:cs typeface="Calibri Light"/>
                        </a:rPr>
                        <a:t>re</a:t>
                      </a:r>
                      <a:r>
                        <a:rPr sz="700" b="0" spc="-5">
                          <a:latin typeface="Calibri Light"/>
                          <a:cs typeface="Calibri Light"/>
                        </a:rPr>
                        <a:t>a</a:t>
                      </a:r>
                      <a:r>
                        <a:rPr sz="700" b="0">
                          <a:latin typeface="Calibri Light"/>
                          <a:cs typeface="Calibri Light"/>
                        </a:rPr>
                        <a:t>s</a:t>
                      </a:r>
                      <a:r>
                        <a:rPr sz="700" b="0" spc="-10">
                          <a:latin typeface="Calibri Light"/>
                          <a:cs typeface="Calibri Light"/>
                        </a:rPr>
                        <a:t> </a:t>
                      </a:r>
                      <a:r>
                        <a:rPr sz="700" b="0" spc="-5">
                          <a:latin typeface="Calibri Light"/>
                          <a:cs typeface="Calibri Light"/>
                        </a:rPr>
                        <a:t>o</a:t>
                      </a:r>
                      <a:r>
                        <a:rPr sz="700" b="0">
                          <a:latin typeface="Calibri Light"/>
                          <a:cs typeface="Calibri Light"/>
                        </a:rPr>
                        <a:t>f</a:t>
                      </a:r>
                      <a:r>
                        <a:rPr sz="700" b="0" spc="-10">
                          <a:latin typeface="Calibri Light"/>
                          <a:cs typeface="Calibri Light"/>
                        </a:rPr>
                        <a:t> </a:t>
                      </a:r>
                      <a:r>
                        <a:rPr sz="700" b="0" spc="-5">
                          <a:latin typeface="Calibri Light"/>
                          <a:cs typeface="Calibri Light"/>
                        </a:rPr>
                        <a:t>n</a:t>
                      </a:r>
                      <a:r>
                        <a:rPr sz="700" b="0">
                          <a:latin typeface="Calibri Light"/>
                          <a:cs typeface="Calibri Light"/>
                        </a:rPr>
                        <a:t>ee</a:t>
                      </a:r>
                      <a:r>
                        <a:rPr sz="700" b="0" spc="-5">
                          <a:latin typeface="Calibri Light"/>
                          <a:cs typeface="Calibri Light"/>
                        </a:rPr>
                        <a:t>d</a:t>
                      </a:r>
                      <a:r>
                        <a:rPr sz="700" b="0">
                          <a:latin typeface="Calibri Light"/>
                          <a:cs typeface="Calibri Light"/>
                        </a:rPr>
                        <a:t>s	-</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to</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Mentor/Coaching logs</a:t>
                      </a:r>
                      <a:endParaRPr sz="700">
                        <a:latin typeface="Calibri Light"/>
                        <a:cs typeface="Calibri Light"/>
                      </a:endParaRPr>
                    </a:p>
                    <a:p>
                      <a:pPr marL="17780" marR="1131570">
                        <a:lnSpc>
                          <a:spcPct val="112900"/>
                        </a:lnSpc>
                      </a:pPr>
                      <a:r>
                        <a:rPr sz="700" b="0" spc="-5">
                          <a:latin typeface="Calibri Light"/>
                          <a:cs typeface="Calibri Light"/>
                        </a:rPr>
                        <a:t>Sign-in</a:t>
                      </a:r>
                      <a:r>
                        <a:rPr sz="700" b="0" spc="-55">
                          <a:latin typeface="Calibri Light"/>
                          <a:cs typeface="Calibri Light"/>
                        </a:rPr>
                        <a:t> </a:t>
                      </a:r>
                      <a:r>
                        <a:rPr sz="700" b="0" spc="-10">
                          <a:latin typeface="Calibri Light"/>
                          <a:cs typeface="Calibri Light"/>
                        </a:rPr>
                        <a:t>sheets  CLC's</a:t>
                      </a:r>
                      <a:endParaRPr sz="700">
                        <a:latin typeface="Calibri Light"/>
                        <a:cs typeface="Calibri Light"/>
                      </a:endParaRPr>
                    </a:p>
                    <a:p>
                      <a:pPr marL="17780" marR="793115">
                        <a:lnSpc>
                          <a:spcPct val="112900"/>
                        </a:lnSpc>
                      </a:pPr>
                      <a:r>
                        <a:rPr sz="700" b="0" spc="-5">
                          <a:latin typeface="Calibri Light"/>
                          <a:cs typeface="Calibri Light"/>
                        </a:rPr>
                        <a:t>Walkthroughs  Analyzing </a:t>
                      </a:r>
                      <a:r>
                        <a:rPr sz="700" b="0" spc="-10">
                          <a:latin typeface="Calibri Light"/>
                          <a:cs typeface="Calibri Light"/>
                        </a:rPr>
                        <a:t>student</a:t>
                      </a:r>
                      <a:r>
                        <a:rPr sz="700" b="0" spc="-40">
                          <a:latin typeface="Calibri Light"/>
                          <a:cs typeface="Calibri Light"/>
                        </a:rPr>
                        <a:t> </a:t>
                      </a:r>
                      <a:r>
                        <a:rPr sz="700" b="0" spc="-5">
                          <a:latin typeface="Calibri Light"/>
                          <a:cs typeface="Calibri Light"/>
                        </a:rPr>
                        <a:t>work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marR="3175">
                        <a:lnSpc>
                          <a:spcPct val="100000"/>
                        </a:lnSpc>
                        <a:spcBef>
                          <a:spcPts val="5"/>
                        </a:spcBef>
                      </a:pPr>
                      <a:r>
                        <a:rPr sz="700" b="0" spc="-5">
                          <a:latin typeface="Calibri Light"/>
                          <a:cs typeface="Calibri Light"/>
                        </a:rPr>
                        <a:t>-Increase in</a:t>
                      </a:r>
                      <a:r>
                        <a:rPr sz="700" b="0" spc="-10">
                          <a:latin typeface="Calibri Light"/>
                          <a:cs typeface="Calibri Light"/>
                        </a:rPr>
                        <a:t> </a:t>
                      </a:r>
                      <a:r>
                        <a:rPr sz="700" b="0" spc="-5">
                          <a:latin typeface="Calibri Light"/>
                          <a:cs typeface="Calibri Light"/>
                        </a:rPr>
                        <a:t>teacher</a:t>
                      </a:r>
                      <a:endParaRPr sz="700">
                        <a:latin typeface="Calibri Light"/>
                        <a:cs typeface="Calibri Light"/>
                      </a:endParaRPr>
                    </a:p>
                    <a:p>
                      <a:pPr marL="17780">
                        <a:lnSpc>
                          <a:spcPct val="112900"/>
                        </a:lnSpc>
                        <a:tabLst>
                          <a:tab pos="1061085" algn="l"/>
                        </a:tabLst>
                      </a:pPr>
                      <a:r>
                        <a:rPr sz="700" b="0" spc="-10">
                          <a:latin typeface="Calibri Light"/>
                          <a:cs typeface="Calibri Light"/>
                        </a:rPr>
                        <a:t>satisfaction and </a:t>
                      </a:r>
                      <a:r>
                        <a:rPr sz="700" b="0" spc="-5">
                          <a:latin typeface="Calibri Light"/>
                          <a:cs typeface="Calibri Light"/>
                        </a:rPr>
                        <a:t>moral  improvement in </a:t>
                      </a:r>
                      <a:r>
                        <a:rPr sz="700" b="0" spc="-10">
                          <a:latin typeface="Calibri Light"/>
                          <a:cs typeface="Calibri Light"/>
                        </a:rPr>
                        <a:t>student  </a:t>
                      </a:r>
                      <a:r>
                        <a:rPr sz="700" b="0" spc="-5">
                          <a:latin typeface="Calibri Light"/>
                          <a:cs typeface="Calibri Light"/>
                        </a:rPr>
                        <a:t>performance; better  </a:t>
                      </a:r>
                      <a:r>
                        <a:rPr sz="700" b="0" spc="-10">
                          <a:latin typeface="Calibri Light"/>
                          <a:cs typeface="Calibri Light"/>
                        </a:rPr>
                        <a:t>adjustments </a:t>
                      </a:r>
                      <a:r>
                        <a:rPr sz="700" b="0" spc="-5">
                          <a:latin typeface="Calibri Light"/>
                          <a:cs typeface="Calibri Light"/>
                        </a:rPr>
                        <a:t>for new </a:t>
                      </a:r>
                      <a:r>
                        <a:rPr sz="700" b="0" spc="-10">
                          <a:latin typeface="Calibri Light"/>
                          <a:cs typeface="Calibri Light"/>
                        </a:rPr>
                        <a:t>and </a:t>
                      </a:r>
                      <a:r>
                        <a:rPr sz="700" b="0" spc="-5">
                          <a:latin typeface="Calibri Light"/>
                          <a:cs typeface="Calibri Light"/>
                        </a:rPr>
                        <a:t>all  t</a:t>
                      </a:r>
                      <a:r>
                        <a:rPr sz="700" b="0">
                          <a:latin typeface="Calibri Light"/>
                          <a:cs typeface="Calibri Light"/>
                        </a:rPr>
                        <a:t>e</a:t>
                      </a:r>
                      <a:r>
                        <a:rPr sz="700" b="0" spc="-5">
                          <a:latin typeface="Calibri Light"/>
                          <a:cs typeface="Calibri Light"/>
                        </a:rPr>
                        <a:t>a</a:t>
                      </a:r>
                      <a:r>
                        <a:rPr sz="700" b="0">
                          <a:latin typeface="Calibri Light"/>
                          <a:cs typeface="Calibri Light"/>
                        </a:rPr>
                        <a:t>c</a:t>
                      </a:r>
                      <a:r>
                        <a:rPr sz="700" b="0" spc="-5">
                          <a:latin typeface="Calibri Light"/>
                          <a:cs typeface="Calibri Light"/>
                        </a:rPr>
                        <a:t>h</a:t>
                      </a:r>
                      <a:r>
                        <a:rPr sz="700" b="0">
                          <a:latin typeface="Calibri Light"/>
                          <a:cs typeface="Calibri Light"/>
                        </a:rPr>
                        <a:t>er</a:t>
                      </a:r>
                      <a:r>
                        <a:rPr sz="700" b="0" spc="-5">
                          <a:latin typeface="Calibri Light"/>
                          <a:cs typeface="Calibri Light"/>
                        </a:rPr>
                        <a:t> p</a:t>
                      </a:r>
                      <a:r>
                        <a:rPr sz="700" b="0">
                          <a:latin typeface="Calibri Light"/>
                          <a:cs typeface="Calibri Light"/>
                        </a:rPr>
                        <a:t>e</a:t>
                      </a:r>
                      <a:r>
                        <a:rPr sz="700" b="0" spc="-5">
                          <a:latin typeface="Calibri Light"/>
                          <a:cs typeface="Calibri Light"/>
                        </a:rPr>
                        <a:t>r</a:t>
                      </a:r>
                      <a:r>
                        <a:rPr sz="700" b="0" spc="-10">
                          <a:latin typeface="Calibri Light"/>
                          <a:cs typeface="Calibri Light"/>
                        </a:rPr>
                        <a:t>s</a:t>
                      </a:r>
                      <a:r>
                        <a:rPr sz="700" b="0" spc="-5">
                          <a:latin typeface="Calibri Light"/>
                          <a:cs typeface="Calibri Light"/>
                        </a:rPr>
                        <a:t>onn</a:t>
                      </a:r>
                      <a:r>
                        <a:rPr sz="700" b="0">
                          <a:latin typeface="Calibri Light"/>
                          <a:cs typeface="Calibri Light"/>
                        </a:rPr>
                        <a:t>el	-  </a:t>
                      </a:r>
                      <a:r>
                        <a:rPr lang="en-US" sz="700" b="0" spc="-5">
                          <a:latin typeface="Calibri Light"/>
                          <a:cs typeface="Calibri Light"/>
                        </a:rPr>
                        <a:t>TTESS</a:t>
                      </a:r>
                      <a:r>
                        <a:rPr sz="700" b="0" spc="-5">
                          <a:latin typeface="Calibri Light"/>
                          <a:cs typeface="Calibri Light"/>
                        </a:rPr>
                        <a:t> Teacher Evaluation  Proficiency level increase  </a:t>
                      </a:r>
                      <a:r>
                        <a:rPr sz="700" b="0" spc="-10">
                          <a:latin typeface="Calibri Light"/>
                          <a:cs typeface="Calibri Light"/>
                        </a:rPr>
                        <a:t>Increase </a:t>
                      </a:r>
                      <a:r>
                        <a:rPr sz="700" b="0" spc="-5">
                          <a:latin typeface="Calibri Light"/>
                          <a:cs typeface="Calibri Light"/>
                        </a:rPr>
                        <a:t>in </a:t>
                      </a:r>
                      <a:r>
                        <a:rPr sz="700" b="0" spc="-10">
                          <a:latin typeface="Calibri Light"/>
                          <a:cs typeface="Calibri Light"/>
                        </a:rPr>
                        <a:t>scores, </a:t>
                      </a:r>
                      <a:r>
                        <a:rPr sz="700" b="0" spc="-5">
                          <a:latin typeface="Calibri Light"/>
                          <a:cs typeface="Calibri Light"/>
                        </a:rPr>
                        <a:t>academic  achievement </a:t>
                      </a:r>
                      <a:r>
                        <a:rPr sz="700" b="0" spc="-10">
                          <a:latin typeface="Calibri Light"/>
                          <a:cs typeface="Calibri Light"/>
                        </a:rPr>
                        <a:t>and </a:t>
                      </a:r>
                      <a:r>
                        <a:rPr sz="700" b="0" spc="-5">
                          <a:latin typeface="Calibri Light"/>
                          <a:cs typeface="Calibri Light"/>
                        </a:rPr>
                        <a:t>closing </a:t>
                      </a:r>
                      <a:r>
                        <a:rPr sz="700" b="0" spc="-10">
                          <a:latin typeface="Calibri Light"/>
                          <a:cs typeface="Calibri Light"/>
                        </a:rPr>
                        <a:t>the  gaps.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Weekly</a:t>
                      </a:r>
                      <a:r>
                        <a:rPr sz="700" b="0" spc="-20">
                          <a:latin typeface="Calibri Light"/>
                          <a:cs typeface="Calibri Light"/>
                        </a:rPr>
                        <a:t> </a:t>
                      </a:r>
                      <a:r>
                        <a:rPr sz="700" b="0" spc="-5">
                          <a:latin typeface="Calibri Light"/>
                          <a:cs typeface="Calibri Light"/>
                        </a:rPr>
                        <a:t>Walkthroughs</a:t>
                      </a:r>
                      <a:endParaRPr sz="700">
                        <a:latin typeface="Calibri Light"/>
                        <a:cs typeface="Calibri Light"/>
                      </a:endParaRPr>
                    </a:p>
                    <a:p>
                      <a:pPr marL="17780" marR="295275">
                        <a:lnSpc>
                          <a:spcPct val="112900"/>
                        </a:lnSpc>
                      </a:pPr>
                      <a:r>
                        <a:rPr sz="700" b="0" spc="-5">
                          <a:latin typeface="Calibri Light"/>
                          <a:cs typeface="Calibri Light"/>
                        </a:rPr>
                        <a:t>Observations  </a:t>
                      </a:r>
                      <a:r>
                        <a:rPr lang="en-US" sz="700" b="0" spc="-5">
                          <a:latin typeface="Calibri Light"/>
                          <a:cs typeface="Calibri Light"/>
                        </a:rPr>
                        <a:t>TTESS</a:t>
                      </a:r>
                      <a:r>
                        <a:rPr sz="700" b="0" spc="-55">
                          <a:latin typeface="Calibri Light"/>
                          <a:cs typeface="Calibri Light"/>
                        </a:rPr>
                        <a:t> </a:t>
                      </a:r>
                      <a:r>
                        <a:rPr sz="700" b="0" spc="-10">
                          <a:latin typeface="Calibri Light"/>
                          <a:cs typeface="Calibri Light"/>
                        </a:rPr>
                        <a:t>Student</a:t>
                      </a:r>
                      <a:endParaRPr sz="700">
                        <a:latin typeface="Calibri Light"/>
                        <a:cs typeface="Calibri Light"/>
                      </a:endParaRPr>
                    </a:p>
                    <a:p>
                      <a:pPr marL="17780" marR="5715">
                        <a:lnSpc>
                          <a:spcPct val="112900"/>
                        </a:lnSpc>
                      </a:pPr>
                      <a:r>
                        <a:rPr sz="700" b="0" spc="-5">
                          <a:latin typeface="Calibri Light"/>
                          <a:cs typeface="Calibri Light"/>
                        </a:rPr>
                        <a:t>Academic </a:t>
                      </a:r>
                      <a:r>
                        <a:rPr sz="700" b="0" spc="-10">
                          <a:latin typeface="Calibri Light"/>
                          <a:cs typeface="Calibri Light"/>
                        </a:rPr>
                        <a:t>Performance  </a:t>
                      </a:r>
                      <a:r>
                        <a:rPr sz="700" b="0" spc="-5">
                          <a:latin typeface="Calibri Light"/>
                          <a:cs typeface="Calibri Light"/>
                        </a:rPr>
                        <a:t>Rigor/Relevance</a:t>
                      </a:r>
                      <a:r>
                        <a:rPr sz="700" b="0" spc="-45">
                          <a:latin typeface="Calibri Light"/>
                          <a:cs typeface="Calibri Light"/>
                        </a:rPr>
                        <a:t> </a:t>
                      </a:r>
                      <a:r>
                        <a:rPr sz="700" b="0" spc="-5">
                          <a:latin typeface="Calibri Light"/>
                          <a:cs typeface="Calibri Light"/>
                        </a:rPr>
                        <a:t>Rubric</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spc="-10">
                          <a:solidFill>
                            <a:srgbClr val="444444"/>
                          </a:solidFill>
                          <a:latin typeface="Calibri"/>
                          <a:cs typeface="Calibri"/>
                        </a:rPr>
                        <a:t>Title </a:t>
                      </a:r>
                      <a:r>
                        <a:rPr sz="700" spc="-5">
                          <a:solidFill>
                            <a:srgbClr val="444444"/>
                          </a:solidFill>
                          <a:latin typeface="Calibri"/>
                          <a:cs typeface="Calibri"/>
                        </a:rPr>
                        <a:t>I-4</a:t>
                      </a:r>
                      <a:endParaRPr sz="700">
                        <a:latin typeface="Calibri"/>
                        <a:cs typeface="Calibri"/>
                      </a:endParaRPr>
                    </a:p>
                    <a:p>
                      <a:pPr marL="17780" marR="193040">
                        <a:lnSpc>
                          <a:spcPct val="112900"/>
                        </a:lnSpc>
                      </a:pPr>
                      <a:r>
                        <a:rPr sz="700" spc="-10">
                          <a:solidFill>
                            <a:srgbClr val="444444"/>
                          </a:solidFill>
                          <a:latin typeface="Calibri"/>
                          <a:cs typeface="Calibri"/>
                        </a:rPr>
                        <a:t>High Quality and Ongoing </a:t>
                      </a:r>
                      <a:r>
                        <a:rPr sz="700" spc="-5">
                          <a:solidFill>
                            <a:srgbClr val="444444"/>
                          </a:solidFill>
                          <a:latin typeface="Calibri"/>
                          <a:cs typeface="Calibri"/>
                        </a:rPr>
                        <a:t>Profesisonal  </a:t>
                      </a:r>
                      <a:r>
                        <a:rPr sz="700" spc="-10">
                          <a:solidFill>
                            <a:srgbClr val="444444"/>
                          </a:solidFill>
                          <a:latin typeface="Calibri"/>
                          <a:cs typeface="Calibri"/>
                        </a:rPr>
                        <a:t>Development</a:t>
                      </a:r>
                      <a:endParaRPr sz="700">
                        <a:latin typeface="Calibri"/>
                        <a:cs typeface="Calibri"/>
                      </a:endParaRPr>
                    </a:p>
                    <a:p>
                      <a:pPr marL="17780" marR="80645">
                        <a:lnSpc>
                          <a:spcPct val="112900"/>
                        </a:lnSpc>
                      </a:pPr>
                      <a:r>
                        <a:rPr sz="700" spc="-5">
                          <a:solidFill>
                            <a:srgbClr val="444444"/>
                          </a:solidFill>
                          <a:latin typeface="Calibri"/>
                          <a:cs typeface="Calibri"/>
                        </a:rPr>
                        <a:t>a. </a:t>
                      </a:r>
                      <a:r>
                        <a:rPr sz="700" spc="-10">
                          <a:solidFill>
                            <a:srgbClr val="444444"/>
                          </a:solidFill>
                          <a:latin typeface="Calibri"/>
                          <a:cs typeface="Calibri"/>
                        </a:rPr>
                        <a:t>required- </a:t>
                      </a:r>
                      <a:r>
                        <a:rPr sz="700" spc="-5">
                          <a:solidFill>
                            <a:srgbClr val="444444"/>
                          </a:solidFill>
                          <a:latin typeface="Calibri"/>
                          <a:cs typeface="Calibri"/>
                        </a:rPr>
                        <a:t>select professional  </a:t>
                      </a:r>
                      <a:r>
                        <a:rPr sz="700" spc="-10">
                          <a:solidFill>
                            <a:srgbClr val="444444"/>
                          </a:solidFill>
                          <a:latin typeface="Calibri"/>
                          <a:cs typeface="Calibri"/>
                        </a:rPr>
                        <a:t>development to </a:t>
                      </a:r>
                      <a:r>
                        <a:rPr sz="700" spc="-5">
                          <a:solidFill>
                            <a:srgbClr val="444444"/>
                          </a:solidFill>
                          <a:latin typeface="Calibri"/>
                          <a:cs typeface="Calibri"/>
                        </a:rPr>
                        <a:t>meet </a:t>
                      </a:r>
                      <a:r>
                        <a:rPr sz="700" spc="-10">
                          <a:solidFill>
                            <a:srgbClr val="444444"/>
                          </a:solidFill>
                          <a:latin typeface="Calibri"/>
                          <a:cs typeface="Calibri"/>
                        </a:rPr>
                        <a:t>th eneeds </a:t>
                      </a:r>
                      <a:r>
                        <a:rPr sz="700">
                          <a:solidFill>
                            <a:srgbClr val="444444"/>
                          </a:solidFill>
                          <a:latin typeface="Calibri"/>
                          <a:cs typeface="Calibri"/>
                        </a:rPr>
                        <a:t>of </a:t>
                      </a:r>
                      <a:r>
                        <a:rPr sz="700" spc="-5">
                          <a:solidFill>
                            <a:srgbClr val="444444"/>
                          </a:solidFill>
                          <a:latin typeface="Calibri"/>
                          <a:cs typeface="Calibri"/>
                        </a:rPr>
                        <a:t>all  </a:t>
                      </a:r>
                      <a:r>
                        <a:rPr sz="700" spc="-10">
                          <a:solidFill>
                            <a:srgbClr val="444444"/>
                          </a:solidFill>
                          <a:latin typeface="Calibri"/>
                          <a:cs typeface="Calibri"/>
                        </a:rPr>
                        <a:t>principals,teachers, </a:t>
                      </a:r>
                      <a:r>
                        <a:rPr sz="700" spc="-5">
                          <a:solidFill>
                            <a:srgbClr val="444444"/>
                          </a:solidFill>
                          <a:latin typeface="Calibri"/>
                          <a:cs typeface="Calibri"/>
                        </a:rPr>
                        <a:t>paraprofessionals  </a:t>
                      </a:r>
                      <a:r>
                        <a:rPr sz="700" spc="-10">
                          <a:solidFill>
                            <a:srgbClr val="444444"/>
                          </a:solidFill>
                          <a:latin typeface="Calibri"/>
                          <a:cs typeface="Calibri"/>
                        </a:rPr>
                        <a:t>parents, and other </a:t>
                      </a:r>
                      <a:r>
                        <a:rPr sz="700" spc="-5">
                          <a:solidFill>
                            <a:srgbClr val="444444"/>
                          </a:solidFill>
                          <a:latin typeface="Calibri"/>
                          <a:cs typeface="Calibri"/>
                        </a:rPr>
                        <a:t>as </a:t>
                      </a:r>
                      <a:r>
                        <a:rPr sz="700" spc="-10">
                          <a:solidFill>
                            <a:srgbClr val="444444"/>
                          </a:solidFill>
                          <a:latin typeface="Calibri"/>
                          <a:cs typeface="Calibri"/>
                        </a:rPr>
                        <a:t>appropriate State  </a:t>
                      </a:r>
                      <a:r>
                        <a:rPr sz="700" spc="-5">
                          <a:solidFill>
                            <a:srgbClr val="444444"/>
                          </a:solidFill>
                          <a:latin typeface="Calibri"/>
                          <a:cs typeface="Calibri"/>
                        </a:rPr>
                        <a:t>Compensatory </a:t>
                      </a:r>
                      <a:r>
                        <a:rPr sz="700" spc="-10">
                          <a:solidFill>
                            <a:srgbClr val="444444"/>
                          </a:solidFill>
                          <a:latin typeface="Calibri"/>
                          <a:cs typeface="Calibri"/>
                        </a:rPr>
                        <a:t>Fund State Bilingual Funds  </a:t>
                      </a:r>
                      <a:r>
                        <a:rPr sz="700" spc="-5">
                          <a:solidFill>
                            <a:srgbClr val="444444"/>
                          </a:solidFill>
                          <a:latin typeface="Calibri"/>
                          <a:cs typeface="Calibri"/>
                        </a:rPr>
                        <a:t>Local</a:t>
                      </a:r>
                      <a:r>
                        <a:rPr sz="700" spc="-15">
                          <a:solidFill>
                            <a:srgbClr val="444444"/>
                          </a:solidFill>
                          <a:latin typeface="Calibri"/>
                          <a:cs typeface="Calibri"/>
                        </a:rPr>
                        <a:t> </a:t>
                      </a:r>
                      <a:r>
                        <a:rPr sz="700" spc="-10">
                          <a:solidFill>
                            <a:srgbClr val="444444"/>
                          </a:solidFill>
                          <a:latin typeface="Calibri"/>
                          <a:cs typeface="Calibri"/>
                        </a:rPr>
                        <a:t>Funds</a:t>
                      </a:r>
                      <a:endParaRPr sz="700">
                        <a:latin typeface="Calibri"/>
                        <a:cs typeface="Calibri"/>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90493">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05"/>
                  </a:ext>
                </a:extLst>
              </a:tr>
              <a:tr h="120402">
                <a:tc gridSpan="8">
                  <a:txBody>
                    <a:bodyPr/>
                    <a:lstStyle/>
                    <a:p>
                      <a:pPr marL="17780">
                        <a:lnSpc>
                          <a:spcPct val="100000"/>
                        </a:lnSpc>
                        <a:spcBef>
                          <a:spcPts val="5"/>
                        </a:spcBef>
                      </a:pPr>
                      <a:r>
                        <a:rPr sz="700" b="0" spc="-5">
                          <a:latin typeface="Calibri Light"/>
                          <a:cs typeface="Calibri Light"/>
                        </a:rPr>
                        <a:t>1. Teachers participate in weekly </a:t>
                      </a:r>
                      <a:r>
                        <a:rPr sz="700" b="0" spc="-10">
                          <a:latin typeface="Calibri Light"/>
                          <a:cs typeface="Calibri Light"/>
                        </a:rPr>
                        <a:t>TCLCs and </a:t>
                      </a:r>
                      <a:r>
                        <a:rPr sz="700" b="0" spc="-5">
                          <a:latin typeface="Calibri Light"/>
                          <a:cs typeface="Calibri Light"/>
                        </a:rPr>
                        <a:t>job-embedded </a:t>
                      </a:r>
                      <a:r>
                        <a:rPr sz="700" b="0" spc="-10">
                          <a:latin typeface="Calibri Light"/>
                          <a:cs typeface="Calibri Light"/>
                        </a:rPr>
                        <a:t>professional </a:t>
                      </a:r>
                      <a:r>
                        <a:rPr sz="700" b="0" spc="-5">
                          <a:latin typeface="Calibri Light"/>
                          <a:cs typeface="Calibri Light"/>
                        </a:rPr>
                        <a:t>development on </a:t>
                      </a:r>
                      <a:r>
                        <a:rPr sz="700" b="0" spc="-10">
                          <a:latin typeface="Calibri Light"/>
                          <a:cs typeface="Calibri Light"/>
                        </a:rPr>
                        <a:t>best</a:t>
                      </a:r>
                      <a:r>
                        <a:rPr sz="700" b="0" spc="15">
                          <a:latin typeface="Calibri Light"/>
                          <a:cs typeface="Calibri Light"/>
                        </a:rPr>
                        <a:t> </a:t>
                      </a:r>
                      <a:r>
                        <a:rPr sz="700" b="0" spc="-5">
                          <a:latin typeface="Calibri Light"/>
                          <a:cs typeface="Calibri Light"/>
                        </a:rPr>
                        <a:t>practices.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0389">
                <a:tc gridSpan="8">
                  <a:txBody>
                    <a:bodyPr/>
                    <a:lstStyle/>
                    <a:p>
                      <a:pPr marL="17780">
                        <a:lnSpc>
                          <a:spcPct val="100000"/>
                        </a:lnSpc>
                        <a:spcBef>
                          <a:spcPts val="5"/>
                        </a:spcBef>
                      </a:pPr>
                      <a:r>
                        <a:rPr sz="700" b="0" spc="-5">
                          <a:latin typeface="Calibri Light"/>
                          <a:cs typeface="Calibri Light"/>
                        </a:rPr>
                        <a:t>2. Provide teacher with feedback </a:t>
                      </a:r>
                      <a:r>
                        <a:rPr sz="700" b="0" spc="-10">
                          <a:latin typeface="Calibri Light"/>
                          <a:cs typeface="Calibri Light"/>
                        </a:rPr>
                        <a:t>through classroom</a:t>
                      </a:r>
                      <a:r>
                        <a:rPr sz="700" b="0" spc="10">
                          <a:latin typeface="Calibri Light"/>
                          <a:cs typeface="Calibri Light"/>
                        </a:rPr>
                        <a:t> </a:t>
                      </a:r>
                      <a:r>
                        <a:rPr sz="700" b="0" spc="-5">
                          <a:latin typeface="Calibri Light"/>
                          <a:cs typeface="Calibri Light"/>
                        </a:rPr>
                        <a:t>walkthoughs.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0396">
                <a:tc gridSpan="8">
                  <a:txBody>
                    <a:bodyPr/>
                    <a:lstStyle/>
                    <a:p>
                      <a:pPr marL="17780">
                        <a:lnSpc>
                          <a:spcPct val="100000"/>
                        </a:lnSpc>
                        <a:spcBef>
                          <a:spcPts val="5"/>
                        </a:spcBef>
                      </a:pPr>
                      <a:r>
                        <a:rPr sz="700" b="0" spc="-5">
                          <a:latin typeface="Calibri Light"/>
                          <a:cs typeface="Calibri Light"/>
                        </a:rPr>
                        <a:t>3. </a:t>
                      </a:r>
                      <a:r>
                        <a:rPr sz="700" b="0" spc="-10">
                          <a:latin typeface="Calibri Light"/>
                          <a:cs typeface="Calibri Light"/>
                        </a:rPr>
                        <a:t>Conduct </a:t>
                      </a:r>
                      <a:r>
                        <a:rPr sz="700" b="0" spc="-5">
                          <a:latin typeface="Calibri Light"/>
                          <a:cs typeface="Calibri Light"/>
                        </a:rPr>
                        <a:t>at least 1 learning walk per teacher each</a:t>
                      </a:r>
                      <a:r>
                        <a:rPr sz="700" b="0">
                          <a:latin typeface="Calibri Light"/>
                          <a:cs typeface="Calibri Light"/>
                        </a:rPr>
                        <a:t> </a:t>
                      </a:r>
                      <a:r>
                        <a:rPr sz="700" b="0" spc="-10">
                          <a:latin typeface="Calibri Light"/>
                          <a:cs typeface="Calibri Light"/>
                        </a:rPr>
                        <a:t>semester.</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190500">
                <a:tc gridSpan="8">
                  <a:txBody>
                    <a:bodyPr/>
                    <a:lstStyle/>
                    <a:p>
                      <a:pPr>
                        <a:lnSpc>
                          <a:spcPct val="100000"/>
                        </a:lnSpc>
                      </a:pPr>
                      <a:endParaRPr sz="600">
                        <a:latin typeface="Times New Roman"/>
                        <a:cs typeface="Times New Roman"/>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61187">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2</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spcBef>
                          <a:spcPts val="35"/>
                        </a:spcBef>
                      </a:pPr>
                      <a:endParaRPr sz="800">
                        <a:latin typeface="Times New Roman"/>
                        <a:cs typeface="Times New Roman"/>
                      </a:endParaRPr>
                    </a:p>
                    <a:p>
                      <a:pPr marL="5080" marR="3175"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spcBef>
                          <a:spcPts val="35"/>
                        </a:spcBef>
                      </a:pPr>
                      <a:endParaRPr sz="800">
                        <a:latin typeface="Times New Roman"/>
                        <a:cs typeface="Times New Roman"/>
                      </a:endParaRPr>
                    </a:p>
                    <a:p>
                      <a:pPr marL="4445" marR="317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0"/>
                  </a:ext>
                </a:extLst>
              </a:tr>
              <a:tr h="1130808">
                <a:tc>
                  <a:txBody>
                    <a:bodyPr/>
                    <a:lstStyle/>
                    <a:p>
                      <a:pPr marL="17780">
                        <a:lnSpc>
                          <a:spcPct val="100000"/>
                        </a:lnSpc>
                        <a:spcBef>
                          <a:spcPts val="5"/>
                        </a:spcBef>
                      </a:pPr>
                      <a:r>
                        <a:rPr sz="700" b="0" spc="-5">
                          <a:latin typeface="Calibri Light"/>
                          <a:cs typeface="Calibri Light"/>
                        </a:rPr>
                        <a:t>Implement </a:t>
                      </a:r>
                      <a:r>
                        <a:rPr sz="700" b="0" spc="-10">
                          <a:latin typeface="Calibri Light"/>
                          <a:cs typeface="Calibri Light"/>
                        </a:rPr>
                        <a:t>and </a:t>
                      </a:r>
                      <a:r>
                        <a:rPr sz="700" b="0" spc="-5">
                          <a:latin typeface="Calibri Light"/>
                          <a:cs typeface="Calibri Light"/>
                        </a:rPr>
                        <a:t>monitor </a:t>
                      </a:r>
                      <a:r>
                        <a:rPr sz="700" b="0" spc="-10">
                          <a:latin typeface="Calibri Light"/>
                          <a:cs typeface="Calibri Light"/>
                        </a:rPr>
                        <a:t>staff PD</a:t>
                      </a:r>
                      <a:r>
                        <a:rPr sz="700" b="0" spc="-30">
                          <a:latin typeface="Calibri Light"/>
                          <a:cs typeface="Calibri Light"/>
                        </a:rPr>
                        <a:t> </a:t>
                      </a:r>
                      <a:r>
                        <a:rPr sz="700" b="0" spc="-5">
                          <a:latin typeface="Calibri Light"/>
                          <a:cs typeface="Calibri Light"/>
                        </a:rPr>
                        <a:t>goals</a:t>
                      </a:r>
                      <a:endParaRPr sz="700">
                        <a:latin typeface="Calibri Light"/>
                        <a:cs typeface="Calibri Light"/>
                      </a:endParaRPr>
                    </a:p>
                    <a:p>
                      <a:pPr marL="17780" marR="250825">
                        <a:lnSpc>
                          <a:spcPct val="112900"/>
                        </a:lnSpc>
                      </a:pPr>
                      <a:r>
                        <a:rPr sz="700" b="0" spc="-5">
                          <a:latin typeface="Calibri Light"/>
                          <a:cs typeface="Calibri Light"/>
                        </a:rPr>
                        <a:t>for growth </a:t>
                      </a:r>
                      <a:r>
                        <a:rPr sz="700" b="0" spc="-10">
                          <a:latin typeface="Calibri Light"/>
                          <a:cs typeface="Calibri Light"/>
                        </a:rPr>
                        <a:t>throughout the </a:t>
                      </a:r>
                      <a:r>
                        <a:rPr lang="en-US" sz="700" b="0" spc="-10">
                          <a:latin typeface="Calibri Light"/>
                          <a:cs typeface="Calibri Light"/>
                        </a:rPr>
                        <a:t>2025</a:t>
                      </a:r>
                      <a:r>
                        <a:rPr sz="700" b="0" spc="-10">
                          <a:latin typeface="Calibri Light"/>
                          <a:cs typeface="Calibri Light"/>
                        </a:rPr>
                        <a:t> </a:t>
                      </a:r>
                      <a:r>
                        <a:rPr lang="en-US" sz="700" b="0" spc="-10">
                          <a:latin typeface="Calibri Light"/>
                          <a:cs typeface="Calibri Light"/>
                        </a:rPr>
                        <a:t>-2026</a:t>
                      </a:r>
                      <a:r>
                        <a:rPr sz="700" b="0" spc="-10">
                          <a:latin typeface="Calibri Light"/>
                          <a:cs typeface="Calibri Light"/>
                        </a:rPr>
                        <a:t> school </a:t>
                      </a:r>
                      <a:r>
                        <a:rPr sz="700" b="0" spc="-5">
                          <a:latin typeface="Calibri Light"/>
                          <a:cs typeface="Calibri Light"/>
                        </a:rPr>
                        <a:t>year.</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22860">
                        <a:lnSpc>
                          <a:spcPct val="112900"/>
                        </a:lnSpc>
                        <a:tabLst>
                          <a:tab pos="1014094" algn="l"/>
                        </a:tabLst>
                      </a:pPr>
                      <a:r>
                        <a:rPr sz="700" b="0">
                          <a:latin typeface="Calibri Light"/>
                          <a:cs typeface="Calibri Light"/>
                        </a:rPr>
                        <a:t>A</a:t>
                      </a:r>
                      <a:r>
                        <a:rPr sz="700" b="0" spc="-10">
                          <a:latin typeface="Calibri Light"/>
                          <a:cs typeface="Calibri Light"/>
                        </a:rPr>
                        <a:t>ss</a:t>
                      </a:r>
                      <a:r>
                        <a:rPr sz="700" b="0">
                          <a:latin typeface="Calibri Light"/>
                          <a:cs typeface="Calibri Light"/>
                        </a:rPr>
                        <a:t>i</a:t>
                      </a:r>
                      <a:r>
                        <a:rPr sz="700" b="0" spc="-10">
                          <a:latin typeface="Calibri Light"/>
                          <a:cs typeface="Calibri Light"/>
                        </a:rPr>
                        <a:t>s</a:t>
                      </a:r>
                      <a:r>
                        <a:rPr sz="700" b="0" spc="-5">
                          <a:latin typeface="Calibri Light"/>
                          <a:cs typeface="Calibri Light"/>
                        </a:rPr>
                        <a:t>tan</a:t>
                      </a:r>
                      <a:r>
                        <a:rPr sz="700" b="0">
                          <a:latin typeface="Calibri Light"/>
                          <a:cs typeface="Calibri Light"/>
                        </a:rPr>
                        <a:t>t</a:t>
                      </a:r>
                      <a:r>
                        <a:rPr sz="700" b="0" spc="-5">
                          <a:latin typeface="Calibri Light"/>
                          <a:cs typeface="Calibri Light"/>
                        </a:rPr>
                        <a:t> </a:t>
                      </a:r>
                      <a:r>
                        <a:rPr sz="700" b="0" spc="-10">
                          <a:latin typeface="Calibri Light"/>
                          <a:cs typeface="Calibri Light"/>
                        </a:rPr>
                        <a:t>P</a:t>
                      </a:r>
                      <a:r>
                        <a:rPr sz="700" b="0">
                          <a:latin typeface="Calibri Light"/>
                          <a:cs typeface="Calibri Light"/>
                        </a:rPr>
                        <a:t>ri</a:t>
                      </a:r>
                      <a:r>
                        <a:rPr sz="700" b="0" spc="-5">
                          <a:latin typeface="Calibri Light"/>
                          <a:cs typeface="Calibri Light"/>
                        </a:rPr>
                        <a:t>n</a:t>
                      </a:r>
                      <a:r>
                        <a:rPr sz="700" b="0">
                          <a:latin typeface="Calibri Light"/>
                          <a:cs typeface="Calibri Light"/>
                        </a:rPr>
                        <a:t>ci</a:t>
                      </a:r>
                      <a:r>
                        <a:rPr sz="700" b="0" spc="-5">
                          <a:latin typeface="Calibri Light"/>
                          <a:cs typeface="Calibri Light"/>
                        </a:rPr>
                        <a:t>pa</a:t>
                      </a:r>
                      <a:r>
                        <a:rPr sz="700" b="0">
                          <a:latin typeface="Calibri Light"/>
                          <a:cs typeface="Calibri Light"/>
                        </a:rPr>
                        <a:t>l	</a:t>
                      </a:r>
                      <a:r>
                        <a:rPr lang="en-US" sz="700" b="0">
                          <a:latin typeface="Calibri Light"/>
                          <a:cs typeface="Calibri Light"/>
                        </a:rPr>
                        <a:t> </a:t>
                      </a:r>
                      <a:r>
                        <a:rPr lang="en-US" sz="700" b="0" spc="-5">
                          <a:latin typeface="Calibri Light"/>
                          <a:cs typeface="Calibri Light"/>
                        </a:rPr>
                        <a:t>Life Coach</a:t>
                      </a:r>
                      <a:r>
                        <a:rPr sz="700" b="0" spc="-5">
                          <a:latin typeface="Calibri Light"/>
                          <a:cs typeface="Calibri Light"/>
                        </a:rPr>
                        <a:t>  </a:t>
                      </a:r>
                      <a:endParaRPr lang="en-US" sz="700" b="0" spc="-5">
                        <a:latin typeface="Calibri Light"/>
                        <a:cs typeface="Calibri Light"/>
                      </a:endParaRPr>
                    </a:p>
                    <a:p>
                      <a:pPr marL="17780" marR="22860">
                        <a:lnSpc>
                          <a:spcPct val="112900"/>
                        </a:lnSpc>
                        <a:tabLst>
                          <a:tab pos="1014094" algn="l"/>
                        </a:tabLst>
                      </a:pPr>
                      <a:r>
                        <a:rPr sz="700" b="0" spc="-5">
                          <a:latin typeface="Calibri Light"/>
                          <a:cs typeface="Calibri Light"/>
                        </a:rPr>
                        <a:t>Department</a:t>
                      </a:r>
                      <a:r>
                        <a:rPr sz="700" b="0" spc="-10">
                          <a:latin typeface="Calibri Light"/>
                          <a:cs typeface="Calibri Light"/>
                        </a:rPr>
                        <a:t> </a:t>
                      </a:r>
                      <a:r>
                        <a:rPr sz="700" b="0" spc="-5">
                          <a:latin typeface="Calibri Light"/>
                          <a:cs typeface="Calibri Light"/>
                        </a:rPr>
                        <a:t>Heads</a:t>
                      </a:r>
                      <a:endParaRPr sz="700">
                        <a:latin typeface="Calibri Light"/>
                        <a:cs typeface="Calibri Light"/>
                      </a:endParaRPr>
                    </a:p>
                    <a:p>
                      <a:pPr marL="17780">
                        <a:lnSpc>
                          <a:spcPct val="100000"/>
                        </a:lnSpc>
                        <a:spcBef>
                          <a:spcPts val="110"/>
                        </a:spcBef>
                      </a:pPr>
                      <a:r>
                        <a:rPr sz="700" b="0" spc="-5">
                          <a:latin typeface="Calibri Light"/>
                          <a:cs typeface="Calibri Light"/>
                        </a:rPr>
                        <a:t>Teachers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marR="3175">
                        <a:lnSpc>
                          <a:spcPct val="100000"/>
                        </a:lnSpc>
                        <a:spcBef>
                          <a:spcPts val="5"/>
                        </a:spcBef>
                      </a:pPr>
                      <a:r>
                        <a:rPr lang="en-US" sz="700" b="0" spc="-5">
                          <a:latin typeface="Calibri Light"/>
                          <a:cs typeface="Calibri Light"/>
                        </a:rPr>
                        <a:t>TTESS</a:t>
                      </a:r>
                      <a:r>
                        <a:rPr sz="700" b="0" spc="-5">
                          <a:latin typeface="Calibri Light"/>
                          <a:cs typeface="Calibri Light"/>
                        </a:rPr>
                        <a:t> Guide</a:t>
                      </a:r>
                      <a:r>
                        <a:rPr sz="700" b="0" spc="-10">
                          <a:latin typeface="Calibri Light"/>
                          <a:cs typeface="Calibri Light"/>
                        </a:rPr>
                        <a:t> </a:t>
                      </a:r>
                      <a:r>
                        <a:rPr sz="700" b="0" spc="-5">
                          <a:latin typeface="Calibri Light"/>
                          <a:cs typeface="Calibri Light"/>
                        </a:rPr>
                        <a:t>Book/Rubric</a:t>
                      </a:r>
                      <a:endParaRPr sz="700">
                        <a:latin typeface="Calibri Light"/>
                        <a:cs typeface="Calibri Light"/>
                      </a:endParaRPr>
                    </a:p>
                    <a:p>
                      <a:pPr marL="17780" marR="3175">
                        <a:lnSpc>
                          <a:spcPct val="100000"/>
                        </a:lnSpc>
                        <a:spcBef>
                          <a:spcPts val="110"/>
                        </a:spcBef>
                      </a:pPr>
                      <a:r>
                        <a:rPr sz="700" b="0" spc="-5">
                          <a:latin typeface="Calibri Light"/>
                          <a:cs typeface="Calibri Light"/>
                        </a:rPr>
                        <a:t>Evaluation</a:t>
                      </a:r>
                      <a:r>
                        <a:rPr sz="700" b="0" spc="-10">
                          <a:latin typeface="Calibri Light"/>
                          <a:cs typeface="Calibri Light"/>
                        </a:rPr>
                        <a:t> Tool</a:t>
                      </a:r>
                      <a:endParaRPr sz="700">
                        <a:latin typeface="Calibri Light"/>
                        <a:cs typeface="Calibri Light"/>
                      </a:endParaRPr>
                    </a:p>
                    <a:p>
                      <a:pPr marL="17780" marR="173355">
                        <a:lnSpc>
                          <a:spcPct val="112900"/>
                        </a:lnSpc>
                      </a:pPr>
                      <a:r>
                        <a:rPr sz="700" b="0" spc="-5">
                          <a:latin typeface="Calibri Light"/>
                          <a:cs typeface="Calibri Light"/>
                        </a:rPr>
                        <a:t>District </a:t>
                      </a:r>
                      <a:r>
                        <a:rPr sz="700" b="0" spc="-10">
                          <a:latin typeface="Calibri Light"/>
                          <a:cs typeface="Calibri Light"/>
                        </a:rPr>
                        <a:t>Instructional </a:t>
                      </a:r>
                      <a:r>
                        <a:rPr sz="700" b="0" spc="-5">
                          <a:latin typeface="Calibri Light"/>
                          <a:cs typeface="Calibri Light"/>
                        </a:rPr>
                        <a:t>Focus  Walkthrough</a:t>
                      </a:r>
                      <a:r>
                        <a:rPr sz="700" b="0" spc="-15">
                          <a:latin typeface="Calibri Light"/>
                          <a:cs typeface="Calibri Light"/>
                        </a:rPr>
                        <a:t> </a:t>
                      </a:r>
                      <a:r>
                        <a:rPr sz="700" b="0" spc="-5">
                          <a:latin typeface="Calibri Light"/>
                          <a:cs typeface="Calibri Light"/>
                        </a:rPr>
                        <a:t>Form</a:t>
                      </a:r>
                      <a:endParaRPr sz="700">
                        <a:latin typeface="Calibri Light"/>
                        <a:cs typeface="Calibri Light"/>
                      </a:endParaRPr>
                    </a:p>
                    <a:p>
                      <a:pPr marL="17780" marR="3175">
                        <a:lnSpc>
                          <a:spcPct val="100000"/>
                        </a:lnSpc>
                        <a:spcBef>
                          <a:spcPts val="105"/>
                        </a:spcBef>
                      </a:pPr>
                      <a:r>
                        <a:rPr sz="700" b="0" spc="-10">
                          <a:latin typeface="Calibri Light"/>
                          <a:cs typeface="Calibri Light"/>
                        </a:rPr>
                        <a:t>TEEMS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to</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10">
                          <a:latin typeface="Calibri Light"/>
                          <a:cs typeface="Calibri Light"/>
                        </a:rPr>
                        <a:t>Mentor/Coaching logs</a:t>
                      </a:r>
                      <a:endParaRPr sz="700">
                        <a:latin typeface="Calibri Light"/>
                        <a:cs typeface="Calibri Light"/>
                      </a:endParaRPr>
                    </a:p>
                    <a:p>
                      <a:pPr marL="17780" marR="1131570">
                        <a:lnSpc>
                          <a:spcPct val="112900"/>
                        </a:lnSpc>
                      </a:pPr>
                      <a:r>
                        <a:rPr sz="700" b="0" spc="-5">
                          <a:latin typeface="Calibri Light"/>
                          <a:cs typeface="Calibri Light"/>
                        </a:rPr>
                        <a:t>Sign-in</a:t>
                      </a:r>
                      <a:r>
                        <a:rPr sz="700" b="0" spc="-55">
                          <a:latin typeface="Calibri Light"/>
                          <a:cs typeface="Calibri Light"/>
                        </a:rPr>
                        <a:t> </a:t>
                      </a:r>
                      <a:r>
                        <a:rPr sz="700" b="0" spc="-10">
                          <a:latin typeface="Calibri Light"/>
                          <a:cs typeface="Calibri Light"/>
                        </a:rPr>
                        <a:t>sheets  CLC's</a:t>
                      </a:r>
                      <a:endParaRPr sz="700">
                        <a:latin typeface="Calibri Light"/>
                        <a:cs typeface="Calibri Light"/>
                      </a:endParaRPr>
                    </a:p>
                    <a:p>
                      <a:pPr marL="17780">
                        <a:lnSpc>
                          <a:spcPct val="100000"/>
                        </a:lnSpc>
                        <a:spcBef>
                          <a:spcPts val="110"/>
                        </a:spcBef>
                      </a:pPr>
                      <a:r>
                        <a:rPr sz="700" b="0" spc="-5">
                          <a:latin typeface="Calibri Light"/>
                          <a:cs typeface="Calibri Light"/>
                        </a:rPr>
                        <a:t>Walkthroughs</a:t>
                      </a:r>
                      <a:endParaRPr sz="700">
                        <a:latin typeface="Calibri Light"/>
                        <a:cs typeface="Calibri Light"/>
                      </a:endParaRPr>
                    </a:p>
                    <a:p>
                      <a:pPr marL="17780" marR="111125">
                        <a:lnSpc>
                          <a:spcPct val="112900"/>
                        </a:lnSpc>
                      </a:pPr>
                      <a:r>
                        <a:rPr sz="700" b="0" spc="-5">
                          <a:latin typeface="Calibri Light"/>
                          <a:cs typeface="Calibri Light"/>
                        </a:rPr>
                        <a:t>Analyzing evidence in </a:t>
                      </a:r>
                      <a:r>
                        <a:rPr sz="700" b="0" spc="-10">
                          <a:latin typeface="Calibri Light"/>
                          <a:cs typeface="Calibri Light"/>
                        </a:rPr>
                        <a:t>transformation </a:t>
                      </a:r>
                      <a:r>
                        <a:rPr sz="700" b="0" spc="-5">
                          <a:latin typeface="Calibri Light"/>
                          <a:cs typeface="Calibri Light"/>
                        </a:rPr>
                        <a:t>from  </a:t>
                      </a:r>
                      <a:r>
                        <a:rPr sz="700" b="0" spc="-10">
                          <a:latin typeface="Calibri Light"/>
                          <a:cs typeface="Calibri Light"/>
                        </a:rPr>
                        <a:t>TCLC's student </a:t>
                      </a:r>
                      <a:r>
                        <a:rPr sz="700" b="0" spc="-5">
                          <a:latin typeface="Calibri Light"/>
                          <a:cs typeface="Calibri Light"/>
                        </a:rPr>
                        <a:t>work.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marR="3175">
                        <a:lnSpc>
                          <a:spcPct val="100000"/>
                        </a:lnSpc>
                        <a:spcBef>
                          <a:spcPts val="5"/>
                        </a:spcBef>
                      </a:pPr>
                      <a:r>
                        <a:rPr sz="700" b="0" spc="-5">
                          <a:latin typeface="Calibri Light"/>
                          <a:cs typeface="Calibri Light"/>
                        </a:rPr>
                        <a:t>Teacher growth in</a:t>
                      </a:r>
                      <a:r>
                        <a:rPr sz="700" b="0" spc="-20">
                          <a:latin typeface="Calibri Light"/>
                          <a:cs typeface="Calibri Light"/>
                        </a:rPr>
                        <a:t> </a:t>
                      </a:r>
                      <a:r>
                        <a:rPr sz="700" b="0" spc="-5">
                          <a:latin typeface="Calibri Light"/>
                          <a:cs typeface="Calibri Light"/>
                        </a:rPr>
                        <a:t>EOY</a:t>
                      </a:r>
                      <a:endParaRPr sz="700">
                        <a:latin typeface="Calibri Light"/>
                        <a:cs typeface="Calibri Light"/>
                      </a:endParaRPr>
                    </a:p>
                    <a:p>
                      <a:pPr marL="17780" marR="354965">
                        <a:lnSpc>
                          <a:spcPct val="112900"/>
                        </a:lnSpc>
                      </a:pPr>
                      <a:r>
                        <a:rPr lang="en-US" sz="700" b="0" spc="-5">
                          <a:latin typeface="Calibri Light"/>
                          <a:cs typeface="Calibri Light"/>
                        </a:rPr>
                        <a:t>TTESS</a:t>
                      </a:r>
                      <a:r>
                        <a:rPr sz="700" b="0" spc="-5">
                          <a:latin typeface="Calibri Light"/>
                          <a:cs typeface="Calibri Light"/>
                        </a:rPr>
                        <a:t> ratings  </a:t>
                      </a:r>
                      <a:r>
                        <a:rPr sz="700" b="0" spc="-10">
                          <a:latin typeface="Calibri Light"/>
                          <a:cs typeface="Calibri Light"/>
                        </a:rPr>
                        <a:t>Student </a:t>
                      </a:r>
                      <a:r>
                        <a:rPr sz="700" b="0" spc="-5">
                          <a:latin typeface="Calibri Light"/>
                          <a:cs typeface="Calibri Light"/>
                        </a:rPr>
                        <a:t>achievment  Application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BOY, MOY, </a:t>
                      </a:r>
                      <a:r>
                        <a:rPr sz="700" b="0" spc="-10">
                          <a:latin typeface="Calibri Light"/>
                          <a:cs typeface="Calibri Light"/>
                        </a:rPr>
                        <a:t>and</a:t>
                      </a:r>
                      <a:r>
                        <a:rPr sz="700" b="0" spc="-40">
                          <a:latin typeface="Calibri Light"/>
                          <a:cs typeface="Calibri Light"/>
                        </a:rPr>
                        <a:t> </a:t>
                      </a:r>
                      <a:r>
                        <a:rPr sz="700" b="0" spc="-5">
                          <a:latin typeface="Calibri Light"/>
                          <a:cs typeface="Calibri Light"/>
                        </a:rPr>
                        <a:t>EOY</a:t>
                      </a:r>
                      <a:endParaRPr sz="700">
                        <a:latin typeface="Calibri Light"/>
                        <a:cs typeface="Calibri Light"/>
                      </a:endParaRPr>
                    </a:p>
                    <a:p>
                      <a:pPr marL="17780" marR="164465">
                        <a:lnSpc>
                          <a:spcPct val="112900"/>
                        </a:lnSpc>
                      </a:pPr>
                      <a:r>
                        <a:rPr sz="700" b="0" spc="-5">
                          <a:latin typeface="Calibri Light"/>
                          <a:cs typeface="Calibri Light"/>
                        </a:rPr>
                        <a:t>Conferences  Walkthroughs </a:t>
                      </a:r>
                      <a:r>
                        <a:rPr sz="700" b="0" spc="-10">
                          <a:latin typeface="Calibri Light"/>
                          <a:cs typeface="Calibri Light"/>
                        </a:rPr>
                        <a:t>and  </a:t>
                      </a:r>
                      <a:r>
                        <a:rPr sz="700" b="0" spc="-5">
                          <a:latin typeface="Calibri Light"/>
                          <a:cs typeface="Calibri Light"/>
                        </a:rPr>
                        <a:t>Effective</a:t>
                      </a:r>
                      <a:r>
                        <a:rPr sz="700" b="0" spc="-55">
                          <a:latin typeface="Calibri Light"/>
                          <a:cs typeface="Calibri Light"/>
                        </a:rPr>
                        <a:t> </a:t>
                      </a:r>
                      <a:r>
                        <a:rPr sz="700" b="0" spc="-5">
                          <a:latin typeface="Calibri Light"/>
                          <a:cs typeface="Calibri Light"/>
                        </a:rPr>
                        <a:t>Feedback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spc="-10">
                          <a:solidFill>
                            <a:srgbClr val="444444"/>
                          </a:solidFill>
                          <a:latin typeface="Calibri"/>
                          <a:cs typeface="Calibri"/>
                        </a:rPr>
                        <a:t>Title </a:t>
                      </a:r>
                      <a:r>
                        <a:rPr sz="700" spc="-5">
                          <a:solidFill>
                            <a:srgbClr val="444444"/>
                          </a:solidFill>
                          <a:latin typeface="Calibri"/>
                          <a:cs typeface="Calibri"/>
                        </a:rPr>
                        <a:t>I-4</a:t>
                      </a:r>
                      <a:endParaRPr sz="700">
                        <a:latin typeface="Calibri"/>
                        <a:cs typeface="Calibri"/>
                      </a:endParaRPr>
                    </a:p>
                    <a:p>
                      <a:pPr marL="17780" marR="193040">
                        <a:lnSpc>
                          <a:spcPct val="112900"/>
                        </a:lnSpc>
                      </a:pPr>
                      <a:r>
                        <a:rPr sz="700" spc="-10">
                          <a:solidFill>
                            <a:srgbClr val="444444"/>
                          </a:solidFill>
                          <a:latin typeface="Calibri"/>
                          <a:cs typeface="Calibri"/>
                        </a:rPr>
                        <a:t>High Quality and Ongoing </a:t>
                      </a:r>
                      <a:r>
                        <a:rPr sz="700" spc="-5">
                          <a:solidFill>
                            <a:srgbClr val="444444"/>
                          </a:solidFill>
                          <a:latin typeface="Calibri"/>
                          <a:cs typeface="Calibri"/>
                        </a:rPr>
                        <a:t>Profesisonal  </a:t>
                      </a:r>
                      <a:r>
                        <a:rPr sz="700" spc="-10">
                          <a:solidFill>
                            <a:srgbClr val="444444"/>
                          </a:solidFill>
                          <a:latin typeface="Calibri"/>
                          <a:cs typeface="Calibri"/>
                        </a:rPr>
                        <a:t>Development</a:t>
                      </a:r>
                      <a:endParaRPr sz="700">
                        <a:latin typeface="Calibri"/>
                        <a:cs typeface="Calibri"/>
                      </a:endParaRPr>
                    </a:p>
                    <a:p>
                      <a:pPr marL="17780" marR="80645">
                        <a:lnSpc>
                          <a:spcPct val="112900"/>
                        </a:lnSpc>
                      </a:pPr>
                      <a:r>
                        <a:rPr sz="700" spc="-5">
                          <a:solidFill>
                            <a:srgbClr val="444444"/>
                          </a:solidFill>
                          <a:latin typeface="Calibri"/>
                          <a:cs typeface="Calibri"/>
                        </a:rPr>
                        <a:t>a. </a:t>
                      </a:r>
                      <a:r>
                        <a:rPr sz="700" spc="-10">
                          <a:solidFill>
                            <a:srgbClr val="444444"/>
                          </a:solidFill>
                          <a:latin typeface="Calibri"/>
                          <a:cs typeface="Calibri"/>
                        </a:rPr>
                        <a:t>required- </a:t>
                      </a:r>
                      <a:r>
                        <a:rPr sz="700" spc="-5">
                          <a:solidFill>
                            <a:srgbClr val="444444"/>
                          </a:solidFill>
                          <a:latin typeface="Calibri"/>
                          <a:cs typeface="Calibri"/>
                        </a:rPr>
                        <a:t>select professional  </a:t>
                      </a:r>
                      <a:r>
                        <a:rPr sz="700" spc="-10">
                          <a:solidFill>
                            <a:srgbClr val="444444"/>
                          </a:solidFill>
                          <a:latin typeface="Calibri"/>
                          <a:cs typeface="Calibri"/>
                        </a:rPr>
                        <a:t>development to </a:t>
                      </a:r>
                      <a:r>
                        <a:rPr sz="700" spc="-5">
                          <a:solidFill>
                            <a:srgbClr val="444444"/>
                          </a:solidFill>
                          <a:latin typeface="Calibri"/>
                          <a:cs typeface="Calibri"/>
                        </a:rPr>
                        <a:t>meet </a:t>
                      </a:r>
                      <a:r>
                        <a:rPr sz="700" spc="-10">
                          <a:solidFill>
                            <a:srgbClr val="444444"/>
                          </a:solidFill>
                          <a:latin typeface="Calibri"/>
                          <a:cs typeface="Calibri"/>
                        </a:rPr>
                        <a:t>th eneeds </a:t>
                      </a:r>
                      <a:r>
                        <a:rPr sz="700">
                          <a:solidFill>
                            <a:srgbClr val="444444"/>
                          </a:solidFill>
                          <a:latin typeface="Calibri"/>
                          <a:cs typeface="Calibri"/>
                        </a:rPr>
                        <a:t>of </a:t>
                      </a:r>
                      <a:r>
                        <a:rPr sz="700" spc="-5">
                          <a:solidFill>
                            <a:srgbClr val="444444"/>
                          </a:solidFill>
                          <a:latin typeface="Calibri"/>
                          <a:cs typeface="Calibri"/>
                        </a:rPr>
                        <a:t>all  </a:t>
                      </a:r>
                      <a:r>
                        <a:rPr sz="700" spc="-10">
                          <a:solidFill>
                            <a:srgbClr val="444444"/>
                          </a:solidFill>
                          <a:latin typeface="Calibri"/>
                          <a:cs typeface="Calibri"/>
                        </a:rPr>
                        <a:t>principals,teachers, </a:t>
                      </a:r>
                      <a:r>
                        <a:rPr sz="700" spc="-5">
                          <a:solidFill>
                            <a:srgbClr val="444444"/>
                          </a:solidFill>
                          <a:latin typeface="Calibri"/>
                          <a:cs typeface="Calibri"/>
                        </a:rPr>
                        <a:t>paraprofessionals  </a:t>
                      </a:r>
                      <a:r>
                        <a:rPr sz="700" spc="-10">
                          <a:solidFill>
                            <a:srgbClr val="444444"/>
                          </a:solidFill>
                          <a:latin typeface="Calibri"/>
                          <a:cs typeface="Calibri"/>
                        </a:rPr>
                        <a:t>parents, and </a:t>
                      </a:r>
                      <a:r>
                        <a:rPr sz="700" spc="-5">
                          <a:solidFill>
                            <a:srgbClr val="444444"/>
                          </a:solidFill>
                          <a:latin typeface="Calibri"/>
                          <a:cs typeface="Calibri"/>
                        </a:rPr>
                        <a:t>other as </a:t>
                      </a:r>
                      <a:r>
                        <a:rPr sz="700" spc="-10">
                          <a:solidFill>
                            <a:srgbClr val="444444"/>
                          </a:solidFill>
                          <a:latin typeface="Calibri"/>
                          <a:cs typeface="Calibri"/>
                        </a:rPr>
                        <a:t>appropriate State  </a:t>
                      </a:r>
                      <a:r>
                        <a:rPr sz="700" spc="-5">
                          <a:solidFill>
                            <a:srgbClr val="444444"/>
                          </a:solidFill>
                          <a:latin typeface="Calibri"/>
                          <a:cs typeface="Calibri"/>
                        </a:rPr>
                        <a:t>Compensatory </a:t>
                      </a:r>
                      <a:r>
                        <a:rPr sz="700" spc="-10">
                          <a:solidFill>
                            <a:srgbClr val="444444"/>
                          </a:solidFill>
                          <a:latin typeface="Calibri"/>
                          <a:cs typeface="Calibri"/>
                        </a:rPr>
                        <a:t>Fund State Bilingual Funds  </a:t>
                      </a:r>
                      <a:r>
                        <a:rPr sz="700" spc="-5">
                          <a:solidFill>
                            <a:srgbClr val="444444"/>
                          </a:solidFill>
                          <a:latin typeface="Calibri"/>
                          <a:cs typeface="Calibri"/>
                        </a:rPr>
                        <a:t>Local</a:t>
                      </a:r>
                      <a:r>
                        <a:rPr sz="700" spc="-15">
                          <a:solidFill>
                            <a:srgbClr val="444444"/>
                          </a:solidFill>
                          <a:latin typeface="Calibri"/>
                          <a:cs typeface="Calibri"/>
                        </a:rPr>
                        <a:t> </a:t>
                      </a:r>
                      <a:r>
                        <a:rPr sz="700" spc="-10">
                          <a:solidFill>
                            <a:srgbClr val="444444"/>
                          </a:solidFill>
                          <a:latin typeface="Calibri"/>
                          <a:cs typeface="Calibri"/>
                        </a:rPr>
                        <a:t>Funds</a:t>
                      </a:r>
                      <a:endParaRPr sz="700">
                        <a:latin typeface="Calibri"/>
                        <a:cs typeface="Calibri"/>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90500">
                <a:tc>
                  <a:txBody>
                    <a:bodyPr/>
                    <a:lstStyle/>
                    <a:p>
                      <a:pPr marR="469900" algn="r">
                        <a:lnSpc>
                          <a:spcPct val="100000"/>
                        </a:lnSpc>
                        <a:spcBef>
                          <a:spcPts val="280"/>
                        </a:spcBef>
                      </a:pPr>
                      <a:r>
                        <a:rPr sz="700" b="0">
                          <a:solidFill>
                            <a:srgbClr val="FFFFFF"/>
                          </a:solidFill>
                          <a:latin typeface="Calibri Light"/>
                          <a:cs typeface="Calibri Light"/>
                        </a:rPr>
                        <a:t>Action</a:t>
                      </a:r>
                      <a:r>
                        <a:rPr sz="700" b="0" spc="-55">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3556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2"/>
                  </a:ext>
                </a:extLst>
              </a:tr>
              <a:tr h="120396">
                <a:tc gridSpan="8">
                  <a:txBody>
                    <a:bodyPr/>
                    <a:lstStyle/>
                    <a:p>
                      <a:pPr marL="37465">
                        <a:lnSpc>
                          <a:spcPts val="810"/>
                        </a:lnSpc>
                      </a:pPr>
                      <a:r>
                        <a:rPr sz="700" b="0" spc="-5">
                          <a:latin typeface="Calibri Light"/>
                          <a:cs typeface="Calibri Light"/>
                        </a:rPr>
                        <a:t>1. Teachers complete their </a:t>
                      </a:r>
                      <a:r>
                        <a:rPr lang="en-US" sz="700" b="0" spc="-5">
                          <a:latin typeface="Calibri Light"/>
                          <a:cs typeface="Calibri Light"/>
                        </a:rPr>
                        <a:t>TTESS</a:t>
                      </a:r>
                      <a:r>
                        <a:rPr sz="700" b="0" spc="-5">
                          <a:latin typeface="Calibri Light"/>
                          <a:cs typeface="Calibri Light"/>
                        </a:rPr>
                        <a:t> </a:t>
                      </a:r>
                      <a:r>
                        <a:rPr sz="700" b="0" spc="-10">
                          <a:latin typeface="Calibri Light"/>
                          <a:cs typeface="Calibri Light"/>
                        </a:rPr>
                        <a:t>Self-Assessments and submit </a:t>
                      </a:r>
                      <a:r>
                        <a:rPr sz="700" b="0" spc="-5">
                          <a:latin typeface="Calibri Light"/>
                          <a:cs typeface="Calibri Light"/>
                        </a:rPr>
                        <a:t>their </a:t>
                      </a:r>
                      <a:r>
                        <a:rPr sz="700" b="0" spc="-10">
                          <a:latin typeface="Calibri Light"/>
                          <a:cs typeface="Calibri Light"/>
                        </a:rPr>
                        <a:t>PD </a:t>
                      </a:r>
                      <a:r>
                        <a:rPr sz="700" b="0" spc="-5">
                          <a:latin typeface="Calibri Light"/>
                          <a:cs typeface="Calibri Light"/>
                        </a:rPr>
                        <a:t>goals by September</a:t>
                      </a:r>
                      <a:r>
                        <a:rPr sz="700" b="0" spc="5">
                          <a:latin typeface="Calibri Light"/>
                          <a:cs typeface="Calibri Light"/>
                        </a:rPr>
                        <a:t> </a:t>
                      </a:r>
                      <a:r>
                        <a:rPr sz="700" b="0" spc="-10">
                          <a:latin typeface="Calibri Light"/>
                          <a:cs typeface="Calibri Light"/>
                        </a:rPr>
                        <a:t>30th.</a:t>
                      </a:r>
                      <a:endParaRPr sz="700">
                        <a:latin typeface="Calibri Light"/>
                        <a:cs typeface="Calibri Light"/>
                      </a:endParaRPr>
                    </a:p>
                  </a:txBody>
                  <a:tcPr marL="0" marR="0" marT="0"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0402">
                <a:tc gridSpan="8">
                  <a:txBody>
                    <a:bodyPr/>
                    <a:lstStyle/>
                    <a:p>
                      <a:pPr marL="17780">
                        <a:lnSpc>
                          <a:spcPct val="100000"/>
                        </a:lnSpc>
                        <a:spcBef>
                          <a:spcPts val="5"/>
                        </a:spcBef>
                      </a:pPr>
                      <a:r>
                        <a:rPr sz="700" b="0" spc="-5">
                          <a:latin typeface="Calibri Light"/>
                          <a:cs typeface="Calibri Light"/>
                        </a:rPr>
                        <a:t>2. Provide effective teacher feedback </a:t>
                      </a:r>
                      <a:r>
                        <a:rPr sz="700" b="0" spc="-10">
                          <a:latin typeface="Calibri Light"/>
                          <a:cs typeface="Calibri Light"/>
                        </a:rPr>
                        <a:t>based </a:t>
                      </a:r>
                      <a:r>
                        <a:rPr sz="700" b="0" spc="-5">
                          <a:latin typeface="Calibri Light"/>
                          <a:cs typeface="Calibri Light"/>
                        </a:rPr>
                        <a:t>on </a:t>
                      </a:r>
                      <a:r>
                        <a:rPr sz="700" b="0" spc="-10">
                          <a:latin typeface="Calibri Light"/>
                          <a:cs typeface="Calibri Light"/>
                        </a:rPr>
                        <a:t>classroom </a:t>
                      </a:r>
                      <a:r>
                        <a:rPr sz="700" b="0" spc="-5">
                          <a:latin typeface="Calibri Light"/>
                          <a:cs typeface="Calibri Light"/>
                        </a:rPr>
                        <a:t>walkthoughs </a:t>
                      </a:r>
                      <a:r>
                        <a:rPr sz="700" b="0" spc="-10">
                          <a:latin typeface="Calibri Light"/>
                          <a:cs typeface="Calibri Light"/>
                        </a:rPr>
                        <a:t>and observations </a:t>
                      </a:r>
                      <a:r>
                        <a:rPr sz="700" b="0" spc="-5">
                          <a:latin typeface="Calibri Light"/>
                          <a:cs typeface="Calibri Light"/>
                        </a:rPr>
                        <a:t>to identify teachers' areas of</a:t>
                      </a:r>
                      <a:r>
                        <a:rPr sz="700" b="0" spc="10">
                          <a:latin typeface="Calibri Light"/>
                          <a:cs typeface="Calibri Light"/>
                        </a:rPr>
                        <a:t> </a:t>
                      </a:r>
                      <a:r>
                        <a:rPr sz="700" b="0" spc="-5">
                          <a:latin typeface="Calibri Light"/>
                          <a:cs typeface="Calibri Light"/>
                        </a:rPr>
                        <a:t>need.</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0389">
                <a:tc gridSpan="8">
                  <a:txBody>
                    <a:bodyPr/>
                    <a:lstStyle/>
                    <a:p>
                      <a:pPr marL="17780">
                        <a:lnSpc>
                          <a:spcPct val="100000"/>
                        </a:lnSpc>
                        <a:spcBef>
                          <a:spcPts val="5"/>
                        </a:spcBef>
                      </a:pPr>
                      <a:r>
                        <a:rPr sz="700" b="0" spc="-5">
                          <a:latin typeface="Calibri Light"/>
                          <a:cs typeface="Calibri Light"/>
                        </a:rPr>
                        <a:t>3. Analyze </a:t>
                      </a:r>
                      <a:r>
                        <a:rPr sz="700" b="0" spc="-10">
                          <a:latin typeface="Calibri Light"/>
                          <a:cs typeface="Calibri Light"/>
                        </a:rPr>
                        <a:t>data </a:t>
                      </a:r>
                      <a:r>
                        <a:rPr sz="700" b="0" spc="-5">
                          <a:latin typeface="Calibri Light"/>
                          <a:cs typeface="Calibri Light"/>
                        </a:rPr>
                        <a:t>to create, </a:t>
                      </a:r>
                      <a:r>
                        <a:rPr sz="700" b="0" spc="-10">
                          <a:latin typeface="Calibri Light"/>
                          <a:cs typeface="Calibri Light"/>
                        </a:rPr>
                        <a:t>assess, and </a:t>
                      </a:r>
                      <a:r>
                        <a:rPr sz="700" b="0" spc="-5">
                          <a:latin typeface="Calibri Light"/>
                          <a:cs typeface="Calibri Light"/>
                        </a:rPr>
                        <a:t>monitor </a:t>
                      </a:r>
                      <a:r>
                        <a:rPr sz="700" b="0" spc="-10">
                          <a:latin typeface="Calibri Light"/>
                          <a:cs typeface="Calibri Light"/>
                        </a:rPr>
                        <a:t>Student </a:t>
                      </a:r>
                      <a:r>
                        <a:rPr sz="700" b="0" spc="-5">
                          <a:latin typeface="Calibri Light"/>
                          <a:cs typeface="Calibri Light"/>
                        </a:rPr>
                        <a:t>Learning</a:t>
                      </a:r>
                      <a:r>
                        <a:rPr sz="700" b="0" spc="10">
                          <a:latin typeface="Calibri Light"/>
                          <a:cs typeface="Calibri Light"/>
                        </a:rPr>
                        <a:t> </a:t>
                      </a:r>
                      <a:r>
                        <a:rPr sz="700" b="0" spc="-5">
                          <a:latin typeface="Calibri Light"/>
                          <a:cs typeface="Calibri Light"/>
                        </a:rPr>
                        <a:t>Objectives.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61188">
                <a:tc>
                  <a:txBody>
                    <a:bodyPr/>
                    <a:lstStyle/>
                    <a:p>
                      <a:pPr>
                        <a:lnSpc>
                          <a:spcPct val="100000"/>
                        </a:lnSpc>
                        <a:spcBef>
                          <a:spcPts val="35"/>
                        </a:spcBef>
                      </a:pPr>
                      <a:endParaRPr sz="800">
                        <a:latin typeface="Times New Roman"/>
                        <a:cs typeface="Times New Roman"/>
                      </a:endParaRPr>
                    </a:p>
                    <a:p>
                      <a:pPr marR="511175" algn="r">
                        <a:lnSpc>
                          <a:spcPct val="100000"/>
                        </a:lnSpc>
                      </a:pPr>
                      <a:r>
                        <a:rPr sz="700" b="0">
                          <a:solidFill>
                            <a:srgbClr val="FFFFFF"/>
                          </a:solidFill>
                          <a:latin typeface="Calibri Light"/>
                          <a:cs typeface="Calibri Light"/>
                        </a:rPr>
                        <a:t>Strategy</a:t>
                      </a:r>
                      <a:r>
                        <a:rPr sz="700" b="0" spc="-60">
                          <a:solidFill>
                            <a:srgbClr val="FFFFFF"/>
                          </a:solidFill>
                          <a:latin typeface="Calibri Light"/>
                          <a:cs typeface="Calibri Light"/>
                        </a:rPr>
                        <a:t> </a:t>
                      </a:r>
                      <a:r>
                        <a:rPr sz="700" b="0" spc="-5">
                          <a:solidFill>
                            <a:srgbClr val="FFFFFF"/>
                          </a:solidFill>
                          <a:latin typeface="Calibri Light"/>
                          <a:cs typeface="Calibri Light"/>
                        </a:rPr>
                        <a:t>3</a:t>
                      </a:r>
                      <a:endParaRPr sz="700">
                        <a:latin typeface="Calibri Light"/>
                        <a:cs typeface="Calibri Light"/>
                      </a:endParaRPr>
                    </a:p>
                  </a:txBody>
                  <a:tcPr marL="0" marR="0" marT="444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R="102235" algn="r">
                        <a:lnSpc>
                          <a:spcPct val="100000"/>
                        </a:lnSpc>
                      </a:pPr>
                      <a:r>
                        <a:rPr sz="700" b="0">
                          <a:solidFill>
                            <a:srgbClr val="FFFFFF"/>
                          </a:solidFill>
                          <a:latin typeface="Calibri Light"/>
                          <a:cs typeface="Calibri Light"/>
                        </a:rPr>
                        <a:t>Persons</a:t>
                      </a:r>
                      <a:r>
                        <a:rPr sz="700" b="0" spc="-65">
                          <a:solidFill>
                            <a:srgbClr val="FFFFFF"/>
                          </a:solidFill>
                          <a:latin typeface="Calibri Light"/>
                          <a:cs typeface="Calibri Light"/>
                        </a:rPr>
                        <a:t> </a:t>
                      </a:r>
                      <a:r>
                        <a:rPr sz="700" b="0" spc="5">
                          <a:solidFill>
                            <a:srgbClr val="FFFFFF"/>
                          </a:solidFill>
                          <a:latin typeface="Calibri Light"/>
                          <a:cs typeface="Calibri Light"/>
                        </a:rPr>
                        <a:t>Responsible/Title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spcBef>
                          <a:spcPts val="35"/>
                        </a:spcBef>
                      </a:pPr>
                      <a:endParaRPr sz="800">
                        <a:latin typeface="Times New Roman"/>
                        <a:cs typeface="Times New Roman"/>
                      </a:endParaRPr>
                    </a:p>
                    <a:p>
                      <a:pPr marL="5080" marR="3175" algn="ctr">
                        <a:lnSpc>
                          <a:spcPct val="100000"/>
                        </a:lnSpc>
                      </a:pPr>
                      <a:r>
                        <a:rPr sz="700" b="0">
                          <a:solidFill>
                            <a:srgbClr val="FFFFFF"/>
                          </a:solidFill>
                          <a:latin typeface="Calibri Light"/>
                          <a:cs typeface="Calibri Light"/>
                        </a:rPr>
                        <a:t>Resources</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184150">
                        <a:lnSpc>
                          <a:spcPct val="100000"/>
                        </a:lnSpc>
                      </a:pPr>
                      <a:r>
                        <a:rPr sz="700" b="0">
                          <a:solidFill>
                            <a:srgbClr val="FFFFFF"/>
                          </a:solidFill>
                          <a:latin typeface="Calibri Light"/>
                          <a:cs typeface="Calibri Light"/>
                        </a:rPr>
                        <a:t>Timeline</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2540" algn="ctr">
                        <a:lnSpc>
                          <a:spcPct val="100000"/>
                        </a:lnSpc>
                      </a:pPr>
                      <a:r>
                        <a:rPr sz="700" b="0">
                          <a:solidFill>
                            <a:srgbClr val="FFFFFF"/>
                          </a:solidFill>
                          <a:latin typeface="Calibri Light"/>
                          <a:cs typeface="Calibri Light"/>
                        </a:rPr>
                        <a:t>Evidence of</a:t>
                      </a:r>
                      <a:r>
                        <a:rPr sz="700" b="0" spc="20">
                          <a:solidFill>
                            <a:srgbClr val="FFFFFF"/>
                          </a:solidFill>
                          <a:latin typeface="Calibri Light"/>
                          <a:cs typeface="Calibri Light"/>
                        </a:rPr>
                        <a:t> </a:t>
                      </a:r>
                      <a:r>
                        <a:rPr sz="700" b="0">
                          <a:solidFill>
                            <a:srgbClr val="FFFFFF"/>
                          </a:solidFill>
                          <a:latin typeface="Calibri Light"/>
                          <a:cs typeface="Calibri Light"/>
                        </a:rPr>
                        <a:t>Implementation</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spcBef>
                          <a:spcPts val="35"/>
                        </a:spcBef>
                      </a:pPr>
                      <a:endParaRPr sz="800">
                        <a:latin typeface="Times New Roman"/>
                        <a:cs typeface="Times New Roman"/>
                      </a:endParaRPr>
                    </a:p>
                    <a:p>
                      <a:pPr marL="4445" marR="3175" algn="ctr">
                        <a:lnSpc>
                          <a:spcPct val="100000"/>
                        </a:lnSpc>
                      </a:pPr>
                      <a:r>
                        <a:rPr sz="700" b="0">
                          <a:solidFill>
                            <a:srgbClr val="FFFFFF"/>
                          </a:solidFill>
                          <a:latin typeface="Calibri Light"/>
                          <a:cs typeface="Calibri Light"/>
                        </a:rPr>
                        <a:t>Evidence of</a:t>
                      </a:r>
                      <a:r>
                        <a:rPr sz="700" b="0" spc="10">
                          <a:solidFill>
                            <a:srgbClr val="FFFFFF"/>
                          </a:solidFill>
                          <a:latin typeface="Calibri Light"/>
                          <a:cs typeface="Calibri Light"/>
                        </a:rPr>
                        <a:t> </a:t>
                      </a:r>
                      <a:r>
                        <a:rPr sz="700" b="0">
                          <a:solidFill>
                            <a:srgbClr val="FFFFFF"/>
                          </a:solidFill>
                          <a:latin typeface="Calibri Light"/>
                          <a:cs typeface="Calibri Light"/>
                        </a:rPr>
                        <a:t>Impact</a:t>
                      </a:r>
                      <a:endParaRPr sz="700">
                        <a:latin typeface="Calibri Light"/>
                        <a:cs typeface="Calibri Light"/>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L="231140">
                        <a:lnSpc>
                          <a:spcPct val="100000"/>
                        </a:lnSpc>
                        <a:spcBef>
                          <a:spcPts val="5"/>
                        </a:spcBef>
                      </a:pPr>
                      <a:r>
                        <a:rPr sz="700" b="0">
                          <a:solidFill>
                            <a:srgbClr val="FFFFFF"/>
                          </a:solidFill>
                          <a:latin typeface="Calibri Light"/>
                          <a:cs typeface="Calibri Light"/>
                        </a:rPr>
                        <a:t>Formative/</a:t>
                      </a:r>
                      <a:endParaRPr sz="700">
                        <a:latin typeface="Calibri Light"/>
                        <a:cs typeface="Calibri Light"/>
                      </a:endParaRPr>
                    </a:p>
                    <a:p>
                      <a:pPr marL="219075" marR="207010" indent="10160">
                        <a:lnSpc>
                          <a:spcPct val="112900"/>
                        </a:lnSpc>
                      </a:pPr>
                      <a:r>
                        <a:rPr sz="700" b="0" spc="5">
                          <a:solidFill>
                            <a:srgbClr val="FFFFFF"/>
                          </a:solidFill>
                          <a:latin typeface="Calibri Light"/>
                          <a:cs typeface="Calibri Light"/>
                        </a:rPr>
                        <a:t>S</a:t>
                      </a:r>
                      <a:r>
                        <a:rPr sz="700" b="0" spc="10">
                          <a:solidFill>
                            <a:srgbClr val="FFFFFF"/>
                          </a:solidFill>
                          <a:latin typeface="Calibri Light"/>
                          <a:cs typeface="Calibri Light"/>
                        </a:rPr>
                        <a:t>u</a:t>
                      </a:r>
                      <a:r>
                        <a:rPr sz="700" b="0">
                          <a:solidFill>
                            <a:srgbClr val="FFFFFF"/>
                          </a:solidFill>
                          <a:latin typeface="Calibri Light"/>
                          <a:cs typeface="Calibri Light"/>
                        </a:rPr>
                        <a:t>mm</a:t>
                      </a:r>
                      <a:r>
                        <a:rPr sz="700" b="0" spc="5">
                          <a:solidFill>
                            <a:srgbClr val="FFFFFF"/>
                          </a:solidFill>
                          <a:latin typeface="Calibri Light"/>
                          <a:cs typeface="Calibri Light"/>
                        </a:rPr>
                        <a:t>a</a:t>
                      </a:r>
                      <a:r>
                        <a:rPr sz="700" b="0" spc="10">
                          <a:solidFill>
                            <a:srgbClr val="FFFFFF"/>
                          </a:solidFill>
                          <a:latin typeface="Calibri Light"/>
                          <a:cs typeface="Calibri Light"/>
                        </a:rPr>
                        <a:t>ti</a:t>
                      </a:r>
                      <a:r>
                        <a:rPr sz="700" b="0" spc="5">
                          <a:solidFill>
                            <a:srgbClr val="FFFFFF"/>
                          </a:solidFill>
                          <a:latin typeface="Calibri Light"/>
                          <a:cs typeface="Calibri Light"/>
                        </a:rPr>
                        <a:t>v</a:t>
                      </a:r>
                      <a:r>
                        <a:rPr sz="700" b="0">
                          <a:solidFill>
                            <a:srgbClr val="FFFFFF"/>
                          </a:solidFill>
                          <a:latin typeface="Calibri Light"/>
                          <a:cs typeface="Calibri Light"/>
                        </a:rPr>
                        <a:t>e  A</a:t>
                      </a:r>
                      <a:r>
                        <a:rPr sz="700" b="0" spc="5">
                          <a:solidFill>
                            <a:srgbClr val="FFFFFF"/>
                          </a:solidFill>
                          <a:latin typeface="Calibri Light"/>
                          <a:cs typeface="Calibri Light"/>
                        </a:rPr>
                        <a:t>ss</a:t>
                      </a:r>
                      <a:r>
                        <a:rPr sz="700" b="0">
                          <a:solidFill>
                            <a:srgbClr val="FFFFFF"/>
                          </a:solidFill>
                          <a:latin typeface="Calibri Light"/>
                          <a:cs typeface="Calibri Light"/>
                        </a:rPr>
                        <a:t>e</a:t>
                      </a:r>
                      <a:r>
                        <a:rPr sz="700" b="0" spc="5">
                          <a:solidFill>
                            <a:srgbClr val="FFFFFF"/>
                          </a:solidFill>
                          <a:latin typeface="Calibri Light"/>
                          <a:cs typeface="Calibri Light"/>
                        </a:rPr>
                        <a:t>ss</a:t>
                      </a:r>
                      <a:r>
                        <a:rPr sz="700" b="0">
                          <a:solidFill>
                            <a:srgbClr val="FFFFFF"/>
                          </a:solidFill>
                          <a:latin typeface="Calibri Light"/>
                          <a:cs typeface="Calibri Light"/>
                        </a:rPr>
                        <a:t>me</a:t>
                      </a:r>
                      <a:r>
                        <a:rPr sz="700" b="0" spc="10">
                          <a:solidFill>
                            <a:srgbClr val="FFFFFF"/>
                          </a:solidFill>
                          <a:latin typeface="Calibri Light"/>
                          <a:cs typeface="Calibri Light"/>
                        </a:rPr>
                        <a:t>n</a:t>
                      </a:r>
                      <a:r>
                        <a:rPr sz="700" b="0">
                          <a:solidFill>
                            <a:srgbClr val="FFFFFF"/>
                          </a:solidFill>
                          <a:latin typeface="Calibri Light"/>
                          <a:cs typeface="Calibri Light"/>
                        </a:rPr>
                        <a:t>t</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spcBef>
                          <a:spcPts val="35"/>
                        </a:spcBef>
                      </a:pPr>
                      <a:endParaRPr sz="800">
                        <a:latin typeface="Times New Roman"/>
                        <a:cs typeface="Times New Roman"/>
                      </a:endParaRPr>
                    </a:p>
                    <a:p>
                      <a:pPr marL="4445" algn="ctr">
                        <a:lnSpc>
                          <a:spcPct val="100000"/>
                        </a:lnSpc>
                      </a:pPr>
                      <a:r>
                        <a:rPr sz="700" b="0">
                          <a:solidFill>
                            <a:srgbClr val="FFFFFF"/>
                          </a:solidFill>
                          <a:latin typeface="Calibri Light"/>
                          <a:cs typeface="Calibri Light"/>
                        </a:rPr>
                        <a:t>Title-I School- wide</a:t>
                      </a:r>
                      <a:r>
                        <a:rPr sz="700" b="0" spc="35">
                          <a:solidFill>
                            <a:srgbClr val="FFFFFF"/>
                          </a:solidFill>
                          <a:latin typeface="Calibri Light"/>
                          <a:cs typeface="Calibri Light"/>
                        </a:rPr>
                        <a:t> </a:t>
                      </a:r>
                      <a:r>
                        <a:rPr sz="700" b="0">
                          <a:solidFill>
                            <a:srgbClr val="FFFFFF"/>
                          </a:solidFill>
                          <a:latin typeface="Calibri Light"/>
                          <a:cs typeface="Calibri Light"/>
                        </a:rPr>
                        <a:t>Component</a:t>
                      </a:r>
                      <a:endParaRPr sz="700">
                        <a:latin typeface="Calibri Light"/>
                        <a:cs typeface="Calibri Light"/>
                      </a:endParaRPr>
                    </a:p>
                  </a:txBody>
                  <a:tcPr marL="0" marR="0" marT="44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6"/>
                  </a:ext>
                </a:extLst>
              </a:tr>
              <a:tr h="1092708">
                <a:tc>
                  <a:txBody>
                    <a:bodyPr/>
                    <a:lstStyle/>
                    <a:p>
                      <a:pPr marL="17780" algn="just">
                        <a:lnSpc>
                          <a:spcPct val="100000"/>
                        </a:lnSpc>
                        <a:spcBef>
                          <a:spcPts val="5"/>
                        </a:spcBef>
                      </a:pPr>
                      <a:r>
                        <a:rPr sz="700" b="0" spc="-5">
                          <a:latin typeface="Calibri Light"/>
                          <a:cs typeface="Calibri Light"/>
                        </a:rPr>
                        <a:t>New teacher </a:t>
                      </a:r>
                      <a:r>
                        <a:rPr sz="700" b="0" spc="-10">
                          <a:latin typeface="Calibri Light"/>
                          <a:cs typeface="Calibri Light"/>
                        </a:rPr>
                        <a:t>professional</a:t>
                      </a:r>
                      <a:endParaRPr sz="700">
                        <a:latin typeface="Calibri Light"/>
                        <a:cs typeface="Calibri Light"/>
                      </a:endParaRPr>
                    </a:p>
                    <a:p>
                      <a:pPr marL="17780" marR="7620" algn="just">
                        <a:lnSpc>
                          <a:spcPct val="112900"/>
                        </a:lnSpc>
                      </a:pPr>
                      <a:r>
                        <a:rPr sz="700" b="0" spc="-5">
                          <a:latin typeface="Calibri Light"/>
                          <a:cs typeface="Calibri Light"/>
                        </a:rPr>
                        <a:t>development </a:t>
                      </a:r>
                      <a:r>
                        <a:rPr sz="700" b="0" spc="-10">
                          <a:latin typeface="Calibri Light"/>
                          <a:cs typeface="Calibri Light"/>
                        </a:rPr>
                        <a:t>and </a:t>
                      </a:r>
                      <a:r>
                        <a:rPr sz="700" b="0" spc="-5">
                          <a:latin typeface="Calibri Light"/>
                          <a:cs typeface="Calibri Light"/>
                        </a:rPr>
                        <a:t>coaching </a:t>
                      </a:r>
                      <a:r>
                        <a:rPr sz="700" b="0" spc="-10">
                          <a:latin typeface="Calibri Light"/>
                          <a:cs typeface="Calibri Light"/>
                        </a:rPr>
                        <a:t>support </a:t>
                      </a:r>
                      <a:r>
                        <a:rPr sz="700" b="0" spc="-5">
                          <a:latin typeface="Calibri Light"/>
                          <a:cs typeface="Calibri Light"/>
                        </a:rPr>
                        <a:t>for  </a:t>
                      </a:r>
                      <a:r>
                        <a:rPr sz="700" b="0" spc="-10">
                          <a:latin typeface="Calibri Light"/>
                          <a:cs typeface="Calibri Light"/>
                        </a:rPr>
                        <a:t>those </a:t>
                      </a:r>
                      <a:r>
                        <a:rPr sz="700" b="0" spc="-5">
                          <a:latin typeface="Calibri Light"/>
                          <a:cs typeface="Calibri Light"/>
                        </a:rPr>
                        <a:t>who need to improve delivery of  </a:t>
                      </a:r>
                      <a:r>
                        <a:rPr sz="700" b="0" spc="-10">
                          <a:latin typeface="Calibri Light"/>
                          <a:cs typeface="Calibri Light"/>
                        </a:rPr>
                        <a:t>classroom </a:t>
                      </a:r>
                      <a:r>
                        <a:rPr sz="700" b="0" spc="-5">
                          <a:latin typeface="Calibri Light"/>
                          <a:cs typeface="Calibri Light"/>
                        </a:rPr>
                        <a:t>instruction.</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Principal</a:t>
                      </a:r>
                      <a:endParaRPr sz="700">
                        <a:latin typeface="Calibri Light"/>
                        <a:cs typeface="Calibri Light"/>
                      </a:endParaRPr>
                    </a:p>
                    <a:p>
                      <a:pPr marL="17780" marR="465455">
                        <a:lnSpc>
                          <a:spcPct val="112900"/>
                        </a:lnSpc>
                      </a:pPr>
                      <a:r>
                        <a:rPr sz="700" b="0" spc="-10">
                          <a:latin typeface="Calibri Light"/>
                          <a:cs typeface="Calibri Light"/>
                        </a:rPr>
                        <a:t>Assistant </a:t>
                      </a:r>
                      <a:r>
                        <a:rPr sz="700" b="0" spc="-5">
                          <a:latin typeface="Calibri Light"/>
                          <a:cs typeface="Calibri Light"/>
                        </a:rPr>
                        <a:t>Principals  </a:t>
                      </a:r>
                      <a:r>
                        <a:rPr lang="en-US" sz="700" b="0" spc="-10">
                          <a:latin typeface="Calibri Light"/>
                          <a:cs typeface="Calibri Light"/>
                        </a:rPr>
                        <a:t>Life Coach</a:t>
                      </a:r>
                      <a:endParaRPr sz="700">
                        <a:latin typeface="Calibri Light"/>
                        <a:cs typeface="Calibri Light"/>
                      </a:endParaRPr>
                    </a:p>
                    <a:p>
                      <a:pPr marL="17780">
                        <a:lnSpc>
                          <a:spcPct val="100000"/>
                        </a:lnSpc>
                        <a:spcBef>
                          <a:spcPts val="110"/>
                        </a:spcBef>
                      </a:pPr>
                      <a:r>
                        <a:rPr sz="700" b="0" spc="-5">
                          <a:latin typeface="Calibri Light"/>
                          <a:cs typeface="Calibri Light"/>
                        </a:rPr>
                        <a:t>Department</a:t>
                      </a:r>
                      <a:r>
                        <a:rPr sz="700" b="0" spc="-10">
                          <a:latin typeface="Calibri Light"/>
                          <a:cs typeface="Calibri Light"/>
                        </a:rPr>
                        <a:t> </a:t>
                      </a:r>
                      <a:r>
                        <a:rPr sz="700" b="0" spc="-5">
                          <a:latin typeface="Calibri Light"/>
                          <a:cs typeface="Calibri Light"/>
                        </a:rPr>
                        <a:t>Heads</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marR="3175">
                        <a:lnSpc>
                          <a:spcPct val="100000"/>
                        </a:lnSpc>
                        <a:spcBef>
                          <a:spcPts val="5"/>
                        </a:spcBef>
                      </a:pPr>
                      <a:r>
                        <a:rPr sz="700" b="0" spc="-5">
                          <a:latin typeface="Calibri Light"/>
                          <a:cs typeface="Calibri Light"/>
                        </a:rPr>
                        <a:t>Coaching</a:t>
                      </a:r>
                      <a:r>
                        <a:rPr sz="700" b="0" spc="-10">
                          <a:latin typeface="Calibri Light"/>
                          <a:cs typeface="Calibri Light"/>
                        </a:rPr>
                        <a:t> </a:t>
                      </a:r>
                      <a:r>
                        <a:rPr sz="700" b="0" spc="-5">
                          <a:latin typeface="Calibri Light"/>
                          <a:cs typeface="Calibri Light"/>
                        </a:rPr>
                        <a:t>Cycle</a:t>
                      </a:r>
                      <a:endParaRPr sz="700">
                        <a:latin typeface="Calibri Light"/>
                        <a:cs typeface="Calibri Light"/>
                      </a:endParaRPr>
                    </a:p>
                    <a:p>
                      <a:pPr marL="17780" marR="3175">
                        <a:lnSpc>
                          <a:spcPct val="100000"/>
                        </a:lnSpc>
                        <a:spcBef>
                          <a:spcPts val="110"/>
                        </a:spcBef>
                      </a:pPr>
                      <a:r>
                        <a:rPr lang="en-US" sz="700" b="0" spc="-5">
                          <a:latin typeface="Calibri Light"/>
                          <a:cs typeface="Calibri Light"/>
                        </a:rPr>
                        <a:t>TTESS</a:t>
                      </a:r>
                      <a:r>
                        <a:rPr sz="700" b="0" spc="-15">
                          <a:latin typeface="Calibri Light"/>
                          <a:cs typeface="Calibri Light"/>
                        </a:rPr>
                        <a:t> </a:t>
                      </a:r>
                      <a:r>
                        <a:rPr sz="700" b="0" spc="-5">
                          <a:latin typeface="Calibri Light"/>
                          <a:cs typeface="Calibri Light"/>
                        </a:rPr>
                        <a:t>Rubic</a:t>
                      </a:r>
                      <a:endParaRPr sz="700">
                        <a:latin typeface="Calibri Light"/>
                        <a:cs typeface="Calibri Light"/>
                      </a:endParaRPr>
                    </a:p>
                    <a:p>
                      <a:pPr marL="17780" marR="139065">
                        <a:lnSpc>
                          <a:spcPct val="112900"/>
                        </a:lnSpc>
                      </a:pPr>
                      <a:r>
                        <a:rPr sz="700" b="0" spc="-5">
                          <a:latin typeface="Calibri Light"/>
                          <a:cs typeface="Calibri Light"/>
                        </a:rPr>
                        <a:t>Walkthroughs </a:t>
                      </a:r>
                      <a:r>
                        <a:rPr sz="700" b="0" spc="-10">
                          <a:latin typeface="Calibri Light"/>
                          <a:cs typeface="Calibri Light"/>
                        </a:rPr>
                        <a:t>and</a:t>
                      </a:r>
                      <a:r>
                        <a:rPr sz="700" b="0" spc="-65">
                          <a:latin typeface="Calibri Light"/>
                          <a:cs typeface="Calibri Light"/>
                        </a:rPr>
                        <a:t> </a:t>
                      </a:r>
                      <a:r>
                        <a:rPr sz="700" b="0" spc="-5">
                          <a:latin typeface="Calibri Light"/>
                          <a:cs typeface="Calibri Light"/>
                        </a:rPr>
                        <a:t>Effective  Feeback</a:t>
                      </a:r>
                      <a:endParaRPr sz="700">
                        <a:latin typeface="Calibri Light"/>
                        <a:cs typeface="Calibri Light"/>
                      </a:endParaRPr>
                    </a:p>
                    <a:p>
                      <a:pPr marL="17780" marR="3175">
                        <a:lnSpc>
                          <a:spcPct val="100000"/>
                        </a:lnSpc>
                        <a:spcBef>
                          <a:spcPts val="105"/>
                        </a:spcBef>
                      </a:pPr>
                      <a:r>
                        <a:rPr sz="700" b="0" spc="-10">
                          <a:latin typeface="Calibri Light"/>
                          <a:cs typeface="Calibri Light"/>
                        </a:rPr>
                        <a:t>TCLC</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lang="en-US" sz="700" b="0" spc="-10">
                          <a:latin typeface="Calibri Light"/>
                          <a:cs typeface="Calibri Light"/>
                        </a:rPr>
                        <a:t>August 2025</a:t>
                      </a:r>
                      <a:r>
                        <a:rPr lang="en-US" sz="700" b="0" spc="-20">
                          <a:latin typeface="Calibri Light"/>
                          <a:cs typeface="Calibri Light"/>
                        </a:rPr>
                        <a:t> </a:t>
                      </a:r>
                      <a:r>
                        <a:rPr lang="en-US" sz="700" b="0" spc="-5">
                          <a:latin typeface="Calibri Light"/>
                          <a:cs typeface="Calibri Light"/>
                        </a:rPr>
                        <a:t>to</a:t>
                      </a:r>
                      <a:endParaRPr lang="en-US" sz="700">
                        <a:latin typeface="Calibri Light"/>
                        <a:cs typeface="Calibri Light"/>
                      </a:endParaRPr>
                    </a:p>
                    <a:p>
                      <a:pPr marL="17780">
                        <a:lnSpc>
                          <a:spcPct val="100000"/>
                        </a:lnSpc>
                        <a:spcBef>
                          <a:spcPts val="110"/>
                        </a:spcBef>
                      </a:pPr>
                      <a:r>
                        <a:rPr lang="en-US" sz="700" b="0" spc="-10">
                          <a:latin typeface="Calibri Light"/>
                          <a:cs typeface="Calibri Light"/>
                        </a:rPr>
                        <a:t>June</a:t>
                      </a:r>
                      <a:r>
                        <a:rPr lang="en-US" sz="700" b="0" spc="-5">
                          <a:latin typeface="Calibri Light"/>
                          <a:cs typeface="Calibri Light"/>
                        </a:rPr>
                        <a:t> </a:t>
                      </a:r>
                      <a:r>
                        <a:rPr lang="en-US" sz="700" b="0" spc="-10">
                          <a:latin typeface="Calibri Light"/>
                          <a:cs typeface="Calibri Light"/>
                        </a:rPr>
                        <a:t>2026</a:t>
                      </a:r>
                      <a:endParaRPr lang="en-US"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Mentor/coaching</a:t>
                      </a:r>
                      <a:r>
                        <a:rPr sz="700" b="0" spc="-10">
                          <a:latin typeface="Calibri Light"/>
                          <a:cs typeface="Calibri Light"/>
                        </a:rPr>
                        <a:t> </a:t>
                      </a:r>
                      <a:r>
                        <a:rPr sz="700" b="0" spc="-5">
                          <a:latin typeface="Calibri Light"/>
                          <a:cs typeface="Calibri Light"/>
                        </a:rPr>
                        <a:t>logs</a:t>
                      </a:r>
                      <a:endParaRPr sz="700">
                        <a:latin typeface="Calibri Light"/>
                        <a:cs typeface="Calibri Light"/>
                      </a:endParaRPr>
                    </a:p>
                    <a:p>
                      <a:pPr marL="17780" marR="1131570">
                        <a:lnSpc>
                          <a:spcPct val="112900"/>
                        </a:lnSpc>
                      </a:pPr>
                      <a:r>
                        <a:rPr sz="700" b="0" spc="-5">
                          <a:latin typeface="Calibri Light"/>
                          <a:cs typeface="Calibri Light"/>
                        </a:rPr>
                        <a:t>Sign-in</a:t>
                      </a:r>
                      <a:r>
                        <a:rPr sz="700" b="0" spc="-55">
                          <a:latin typeface="Calibri Light"/>
                          <a:cs typeface="Calibri Light"/>
                        </a:rPr>
                        <a:t> </a:t>
                      </a:r>
                      <a:r>
                        <a:rPr sz="700" b="0" spc="-10">
                          <a:latin typeface="Calibri Light"/>
                          <a:cs typeface="Calibri Light"/>
                        </a:rPr>
                        <a:t>sheets  CLCs</a:t>
                      </a:r>
                      <a:endParaRPr sz="700">
                        <a:latin typeface="Calibri Light"/>
                        <a:cs typeface="Calibri Light"/>
                      </a:endParaRPr>
                    </a:p>
                    <a:p>
                      <a:pPr marL="17780" marR="793115">
                        <a:lnSpc>
                          <a:spcPct val="112900"/>
                        </a:lnSpc>
                      </a:pPr>
                      <a:r>
                        <a:rPr sz="700" b="0" spc="-5">
                          <a:latin typeface="Calibri Light"/>
                          <a:cs typeface="Calibri Light"/>
                        </a:rPr>
                        <a:t>Walkthroughs  Analyzing </a:t>
                      </a:r>
                      <a:r>
                        <a:rPr sz="700" b="0" spc="-10">
                          <a:latin typeface="Calibri Light"/>
                          <a:cs typeface="Calibri Light"/>
                        </a:rPr>
                        <a:t>student</a:t>
                      </a:r>
                      <a:r>
                        <a:rPr sz="700" b="0" spc="-40">
                          <a:latin typeface="Calibri Light"/>
                          <a:cs typeface="Calibri Light"/>
                        </a:rPr>
                        <a:t> </a:t>
                      </a:r>
                      <a:r>
                        <a:rPr sz="700" b="0" spc="-5">
                          <a:latin typeface="Calibri Light"/>
                          <a:cs typeface="Calibri Light"/>
                        </a:rPr>
                        <a:t>work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marR="3175">
                        <a:lnSpc>
                          <a:spcPct val="100000"/>
                        </a:lnSpc>
                        <a:spcBef>
                          <a:spcPts val="5"/>
                        </a:spcBef>
                      </a:pPr>
                      <a:r>
                        <a:rPr sz="700" b="0" spc="-5">
                          <a:latin typeface="Calibri Light"/>
                          <a:cs typeface="Calibri Light"/>
                        </a:rPr>
                        <a:t>Teacher growth in</a:t>
                      </a:r>
                      <a:r>
                        <a:rPr sz="700" b="0" spc="-20">
                          <a:latin typeface="Calibri Light"/>
                          <a:cs typeface="Calibri Light"/>
                        </a:rPr>
                        <a:t> </a:t>
                      </a:r>
                      <a:r>
                        <a:rPr sz="700" b="0" spc="-5">
                          <a:latin typeface="Calibri Light"/>
                          <a:cs typeface="Calibri Light"/>
                        </a:rPr>
                        <a:t>EOY</a:t>
                      </a:r>
                      <a:endParaRPr sz="700">
                        <a:latin typeface="Calibri Light"/>
                        <a:cs typeface="Calibri Light"/>
                      </a:endParaRPr>
                    </a:p>
                    <a:p>
                      <a:pPr marL="17780" marR="354965">
                        <a:lnSpc>
                          <a:spcPct val="112900"/>
                        </a:lnSpc>
                      </a:pPr>
                      <a:r>
                        <a:rPr lang="en-US" sz="700" b="0" spc="-5">
                          <a:latin typeface="Calibri Light"/>
                          <a:cs typeface="Calibri Light"/>
                        </a:rPr>
                        <a:t>TTESS</a:t>
                      </a:r>
                      <a:r>
                        <a:rPr sz="700" b="0" spc="-5">
                          <a:latin typeface="Calibri Light"/>
                          <a:cs typeface="Calibri Light"/>
                        </a:rPr>
                        <a:t> ratings  </a:t>
                      </a:r>
                      <a:r>
                        <a:rPr sz="700" b="0" spc="-10">
                          <a:latin typeface="Calibri Light"/>
                          <a:cs typeface="Calibri Light"/>
                        </a:rPr>
                        <a:t>Student </a:t>
                      </a:r>
                      <a:r>
                        <a:rPr sz="700" b="0" spc="-5">
                          <a:latin typeface="Calibri Light"/>
                          <a:cs typeface="Calibri Light"/>
                        </a:rPr>
                        <a:t>achievment  Application</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b="0" spc="-5">
                          <a:latin typeface="Calibri Light"/>
                          <a:cs typeface="Calibri Light"/>
                        </a:rPr>
                        <a:t>BOY, MOY, </a:t>
                      </a:r>
                      <a:r>
                        <a:rPr sz="700" b="0" spc="-10">
                          <a:latin typeface="Calibri Light"/>
                          <a:cs typeface="Calibri Light"/>
                        </a:rPr>
                        <a:t>and</a:t>
                      </a:r>
                      <a:r>
                        <a:rPr sz="700" b="0" spc="-40">
                          <a:latin typeface="Calibri Light"/>
                          <a:cs typeface="Calibri Light"/>
                        </a:rPr>
                        <a:t> </a:t>
                      </a:r>
                      <a:r>
                        <a:rPr sz="700" b="0" spc="-5">
                          <a:latin typeface="Calibri Light"/>
                          <a:cs typeface="Calibri Light"/>
                        </a:rPr>
                        <a:t>EOY</a:t>
                      </a:r>
                      <a:endParaRPr sz="700">
                        <a:latin typeface="Calibri Light"/>
                        <a:cs typeface="Calibri Light"/>
                      </a:endParaRPr>
                    </a:p>
                    <a:p>
                      <a:pPr marL="17780" marR="164465">
                        <a:lnSpc>
                          <a:spcPct val="112900"/>
                        </a:lnSpc>
                      </a:pPr>
                      <a:r>
                        <a:rPr sz="700" b="0" spc="-5">
                          <a:latin typeface="Calibri Light"/>
                          <a:cs typeface="Calibri Light"/>
                        </a:rPr>
                        <a:t>Conferences  Walkthroughs </a:t>
                      </a:r>
                      <a:r>
                        <a:rPr sz="700" b="0" spc="-10">
                          <a:latin typeface="Calibri Light"/>
                          <a:cs typeface="Calibri Light"/>
                        </a:rPr>
                        <a:t>and  </a:t>
                      </a:r>
                      <a:r>
                        <a:rPr sz="700" b="0" spc="-5">
                          <a:latin typeface="Calibri Light"/>
                          <a:cs typeface="Calibri Light"/>
                        </a:rPr>
                        <a:t>Effective</a:t>
                      </a:r>
                      <a:r>
                        <a:rPr sz="700" b="0" spc="-55">
                          <a:latin typeface="Calibri Light"/>
                          <a:cs typeface="Calibri Light"/>
                        </a:rPr>
                        <a:t> </a:t>
                      </a:r>
                      <a:r>
                        <a:rPr sz="700" b="0" spc="-5">
                          <a:latin typeface="Calibri Light"/>
                          <a:cs typeface="Calibri Light"/>
                        </a:rPr>
                        <a:t>Feedback</a:t>
                      </a:r>
                      <a:endParaRPr sz="700">
                        <a:latin typeface="Calibri Light"/>
                        <a:cs typeface="Calibri Light"/>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80">
                        <a:lnSpc>
                          <a:spcPct val="100000"/>
                        </a:lnSpc>
                        <a:spcBef>
                          <a:spcPts val="5"/>
                        </a:spcBef>
                      </a:pPr>
                      <a:r>
                        <a:rPr sz="700" spc="-10">
                          <a:solidFill>
                            <a:srgbClr val="444444"/>
                          </a:solidFill>
                          <a:latin typeface="Calibri"/>
                          <a:cs typeface="Calibri"/>
                        </a:rPr>
                        <a:t>Title </a:t>
                      </a:r>
                      <a:r>
                        <a:rPr sz="700" spc="-5">
                          <a:solidFill>
                            <a:srgbClr val="444444"/>
                          </a:solidFill>
                          <a:latin typeface="Calibri"/>
                          <a:cs typeface="Calibri"/>
                        </a:rPr>
                        <a:t>I-4</a:t>
                      </a:r>
                      <a:endParaRPr sz="700">
                        <a:latin typeface="Calibri"/>
                        <a:cs typeface="Calibri"/>
                      </a:endParaRPr>
                    </a:p>
                    <a:p>
                      <a:pPr marL="17780" marR="193040">
                        <a:lnSpc>
                          <a:spcPct val="112900"/>
                        </a:lnSpc>
                      </a:pPr>
                      <a:r>
                        <a:rPr sz="700" spc="-10">
                          <a:solidFill>
                            <a:srgbClr val="444444"/>
                          </a:solidFill>
                          <a:latin typeface="Calibri"/>
                          <a:cs typeface="Calibri"/>
                        </a:rPr>
                        <a:t>High Quality and Ongoing </a:t>
                      </a:r>
                      <a:r>
                        <a:rPr sz="700" spc="-5">
                          <a:solidFill>
                            <a:srgbClr val="444444"/>
                          </a:solidFill>
                          <a:latin typeface="Calibri"/>
                          <a:cs typeface="Calibri"/>
                        </a:rPr>
                        <a:t>Profesisonal  </a:t>
                      </a:r>
                      <a:r>
                        <a:rPr sz="700" spc="-10">
                          <a:solidFill>
                            <a:srgbClr val="444444"/>
                          </a:solidFill>
                          <a:latin typeface="Calibri"/>
                          <a:cs typeface="Calibri"/>
                        </a:rPr>
                        <a:t>Development</a:t>
                      </a:r>
                      <a:endParaRPr sz="700">
                        <a:latin typeface="Calibri"/>
                        <a:cs typeface="Calibri"/>
                      </a:endParaRPr>
                    </a:p>
                    <a:p>
                      <a:pPr marL="17780" marR="80645">
                        <a:lnSpc>
                          <a:spcPct val="112900"/>
                        </a:lnSpc>
                      </a:pPr>
                      <a:r>
                        <a:rPr sz="700" spc="-5">
                          <a:solidFill>
                            <a:srgbClr val="444444"/>
                          </a:solidFill>
                          <a:latin typeface="Calibri"/>
                          <a:cs typeface="Calibri"/>
                        </a:rPr>
                        <a:t>a. </a:t>
                      </a:r>
                      <a:r>
                        <a:rPr sz="700" spc="-10">
                          <a:solidFill>
                            <a:srgbClr val="444444"/>
                          </a:solidFill>
                          <a:latin typeface="Calibri"/>
                          <a:cs typeface="Calibri"/>
                        </a:rPr>
                        <a:t>required- </a:t>
                      </a:r>
                      <a:r>
                        <a:rPr sz="700" spc="-5">
                          <a:solidFill>
                            <a:srgbClr val="444444"/>
                          </a:solidFill>
                          <a:latin typeface="Calibri"/>
                          <a:cs typeface="Calibri"/>
                        </a:rPr>
                        <a:t>select professional  </a:t>
                      </a:r>
                      <a:r>
                        <a:rPr sz="700" spc="-10">
                          <a:solidFill>
                            <a:srgbClr val="444444"/>
                          </a:solidFill>
                          <a:latin typeface="Calibri"/>
                          <a:cs typeface="Calibri"/>
                        </a:rPr>
                        <a:t>development to </a:t>
                      </a:r>
                      <a:r>
                        <a:rPr sz="700" spc="-5">
                          <a:solidFill>
                            <a:srgbClr val="444444"/>
                          </a:solidFill>
                          <a:latin typeface="Calibri"/>
                          <a:cs typeface="Calibri"/>
                        </a:rPr>
                        <a:t>meet </a:t>
                      </a:r>
                      <a:r>
                        <a:rPr sz="700" spc="-10">
                          <a:solidFill>
                            <a:srgbClr val="444444"/>
                          </a:solidFill>
                          <a:latin typeface="Calibri"/>
                          <a:cs typeface="Calibri"/>
                        </a:rPr>
                        <a:t>th eneeds </a:t>
                      </a:r>
                      <a:r>
                        <a:rPr sz="700">
                          <a:solidFill>
                            <a:srgbClr val="444444"/>
                          </a:solidFill>
                          <a:latin typeface="Calibri"/>
                          <a:cs typeface="Calibri"/>
                        </a:rPr>
                        <a:t>of </a:t>
                      </a:r>
                      <a:r>
                        <a:rPr sz="700" spc="-5">
                          <a:solidFill>
                            <a:srgbClr val="444444"/>
                          </a:solidFill>
                          <a:latin typeface="Calibri"/>
                          <a:cs typeface="Calibri"/>
                        </a:rPr>
                        <a:t>all  </a:t>
                      </a:r>
                      <a:r>
                        <a:rPr sz="700" spc="-10">
                          <a:solidFill>
                            <a:srgbClr val="444444"/>
                          </a:solidFill>
                          <a:latin typeface="Calibri"/>
                          <a:cs typeface="Calibri"/>
                        </a:rPr>
                        <a:t>principals,teachers, </a:t>
                      </a:r>
                      <a:r>
                        <a:rPr sz="700" spc="-5">
                          <a:solidFill>
                            <a:srgbClr val="444444"/>
                          </a:solidFill>
                          <a:latin typeface="Calibri"/>
                          <a:cs typeface="Calibri"/>
                        </a:rPr>
                        <a:t>paraprofessionals  </a:t>
                      </a:r>
                      <a:r>
                        <a:rPr sz="700" spc="-10">
                          <a:solidFill>
                            <a:srgbClr val="444444"/>
                          </a:solidFill>
                          <a:latin typeface="Calibri"/>
                          <a:cs typeface="Calibri"/>
                        </a:rPr>
                        <a:t>parents, and other </a:t>
                      </a:r>
                      <a:r>
                        <a:rPr sz="700" spc="-5">
                          <a:solidFill>
                            <a:srgbClr val="444444"/>
                          </a:solidFill>
                          <a:latin typeface="Calibri"/>
                          <a:cs typeface="Calibri"/>
                        </a:rPr>
                        <a:t>as </a:t>
                      </a:r>
                      <a:r>
                        <a:rPr sz="700" spc="-10">
                          <a:solidFill>
                            <a:srgbClr val="444444"/>
                          </a:solidFill>
                          <a:latin typeface="Calibri"/>
                          <a:cs typeface="Calibri"/>
                        </a:rPr>
                        <a:t>appropriate State  </a:t>
                      </a:r>
                      <a:r>
                        <a:rPr sz="700" spc="-5">
                          <a:solidFill>
                            <a:srgbClr val="444444"/>
                          </a:solidFill>
                          <a:latin typeface="Calibri"/>
                          <a:cs typeface="Calibri"/>
                        </a:rPr>
                        <a:t>Compensatory </a:t>
                      </a:r>
                      <a:r>
                        <a:rPr sz="700" spc="-10">
                          <a:solidFill>
                            <a:srgbClr val="444444"/>
                          </a:solidFill>
                          <a:latin typeface="Calibri"/>
                          <a:cs typeface="Calibri"/>
                        </a:rPr>
                        <a:t>Fund State Bilingual Funds  </a:t>
                      </a:r>
                      <a:r>
                        <a:rPr sz="700" spc="-5">
                          <a:solidFill>
                            <a:srgbClr val="444444"/>
                          </a:solidFill>
                          <a:latin typeface="Calibri"/>
                          <a:cs typeface="Calibri"/>
                        </a:rPr>
                        <a:t>Local</a:t>
                      </a:r>
                      <a:r>
                        <a:rPr sz="700" spc="-15">
                          <a:solidFill>
                            <a:srgbClr val="444444"/>
                          </a:solidFill>
                          <a:latin typeface="Calibri"/>
                          <a:cs typeface="Calibri"/>
                        </a:rPr>
                        <a:t> </a:t>
                      </a:r>
                      <a:r>
                        <a:rPr sz="700" spc="-10">
                          <a:solidFill>
                            <a:srgbClr val="444444"/>
                          </a:solidFill>
                          <a:latin typeface="Calibri"/>
                          <a:cs typeface="Calibri"/>
                        </a:rPr>
                        <a:t>Funds</a:t>
                      </a:r>
                      <a:endParaRPr sz="700">
                        <a:latin typeface="Calibri"/>
                        <a:cs typeface="Calibri"/>
                      </a:endParaRPr>
                    </a:p>
                  </a:txBody>
                  <a:tcPr marL="0" marR="0" marT="63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7"/>
                  </a:ext>
                </a:extLst>
              </a:tr>
              <a:tr h="120396">
                <a:tc>
                  <a:txBody>
                    <a:bodyPr/>
                    <a:lstStyle/>
                    <a:p>
                      <a:pPr marR="468630" algn="r">
                        <a:lnSpc>
                          <a:spcPct val="100000"/>
                        </a:lnSpc>
                        <a:spcBef>
                          <a:spcPts val="5"/>
                        </a:spcBef>
                      </a:pPr>
                      <a:r>
                        <a:rPr sz="700" b="0">
                          <a:solidFill>
                            <a:srgbClr val="FFFFFF"/>
                          </a:solidFill>
                          <a:latin typeface="Calibri Light"/>
                          <a:cs typeface="Calibri Light"/>
                        </a:rPr>
                        <a:t>Acrion</a:t>
                      </a:r>
                      <a:r>
                        <a:rPr sz="700" b="0" spc="-60">
                          <a:solidFill>
                            <a:srgbClr val="FFFFFF"/>
                          </a:solidFill>
                          <a:latin typeface="Calibri Light"/>
                          <a:cs typeface="Calibri Light"/>
                        </a:rPr>
                        <a:t> </a:t>
                      </a:r>
                      <a:r>
                        <a:rPr sz="700" b="0">
                          <a:solidFill>
                            <a:srgbClr val="FFFFFF"/>
                          </a:solidFill>
                          <a:latin typeface="Calibri Light"/>
                          <a:cs typeface="Calibri Light"/>
                        </a:rPr>
                        <a:t>Steps</a:t>
                      </a:r>
                      <a:endParaRPr sz="700">
                        <a:latin typeface="Calibri Light"/>
                        <a:cs typeface="Calibri Light"/>
                      </a:endParaRPr>
                    </a:p>
                  </a:txBody>
                  <a:tcPr marL="0" marR="0" marT="63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marR="3175">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00000"/>
                    </a:solidFill>
                  </a:tcPr>
                </a:tc>
                <a:tc>
                  <a:txBody>
                    <a:bodyPr/>
                    <a:lstStyle/>
                    <a:p>
                      <a:pPr>
                        <a:lnSpc>
                          <a:spcPct val="100000"/>
                        </a:lnSpc>
                      </a:pPr>
                      <a:endParaRPr sz="600">
                        <a:latin typeface="Times New Roman"/>
                        <a:cs typeface="Times New Roman"/>
                      </a:endParaRPr>
                    </a:p>
                  </a:txBody>
                  <a:tcPr marL="0" marR="0" marT="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solidFill>
                      <a:srgbClr val="800000"/>
                    </a:solidFill>
                  </a:tcPr>
                </a:tc>
                <a:extLst>
                  <a:ext uri="{0D108BD9-81ED-4DB2-BD59-A6C34878D82A}">
                    <a16:rowId xmlns:a16="http://schemas.microsoft.com/office/drawing/2014/main" val="10018"/>
                  </a:ext>
                </a:extLst>
              </a:tr>
              <a:tr h="120402">
                <a:tc gridSpan="8">
                  <a:txBody>
                    <a:bodyPr/>
                    <a:lstStyle/>
                    <a:p>
                      <a:pPr marL="17780">
                        <a:lnSpc>
                          <a:spcPct val="100000"/>
                        </a:lnSpc>
                        <a:spcBef>
                          <a:spcPts val="5"/>
                        </a:spcBef>
                      </a:pPr>
                      <a:r>
                        <a:rPr sz="700" b="0" spc="-5">
                          <a:latin typeface="Calibri Light"/>
                          <a:cs typeface="Calibri Light"/>
                        </a:rPr>
                        <a:t>1. Teachers participate in weekly </a:t>
                      </a:r>
                      <a:r>
                        <a:rPr sz="700" b="0" spc="-10">
                          <a:latin typeface="Calibri Light"/>
                          <a:cs typeface="Calibri Light"/>
                        </a:rPr>
                        <a:t>TCLCs and </a:t>
                      </a:r>
                      <a:r>
                        <a:rPr sz="700" b="0" spc="-5">
                          <a:latin typeface="Calibri Light"/>
                          <a:cs typeface="Calibri Light"/>
                        </a:rPr>
                        <a:t>job-embedded </a:t>
                      </a:r>
                      <a:r>
                        <a:rPr sz="700" b="0" spc="-10">
                          <a:latin typeface="Calibri Light"/>
                          <a:cs typeface="Calibri Light"/>
                        </a:rPr>
                        <a:t>professional </a:t>
                      </a:r>
                      <a:r>
                        <a:rPr sz="700" b="0" spc="-5">
                          <a:latin typeface="Calibri Light"/>
                          <a:cs typeface="Calibri Light"/>
                        </a:rPr>
                        <a:t>development on </a:t>
                      </a:r>
                      <a:r>
                        <a:rPr sz="700" b="0" spc="-10">
                          <a:latin typeface="Calibri Light"/>
                          <a:cs typeface="Calibri Light"/>
                        </a:rPr>
                        <a:t>best</a:t>
                      </a:r>
                      <a:r>
                        <a:rPr sz="700" b="0" spc="15">
                          <a:latin typeface="Calibri Light"/>
                          <a:cs typeface="Calibri Light"/>
                        </a:rPr>
                        <a:t> </a:t>
                      </a:r>
                      <a:r>
                        <a:rPr sz="700" b="0" spc="-5">
                          <a:latin typeface="Calibri Light"/>
                          <a:cs typeface="Calibri Light"/>
                        </a:rPr>
                        <a:t>practices.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0389">
                <a:tc gridSpan="8">
                  <a:txBody>
                    <a:bodyPr/>
                    <a:lstStyle/>
                    <a:p>
                      <a:pPr marL="17780">
                        <a:lnSpc>
                          <a:spcPct val="100000"/>
                        </a:lnSpc>
                        <a:spcBef>
                          <a:spcPts val="5"/>
                        </a:spcBef>
                      </a:pPr>
                      <a:r>
                        <a:rPr sz="700" b="0" spc="-5">
                          <a:latin typeface="Calibri Light"/>
                          <a:cs typeface="Calibri Light"/>
                        </a:rPr>
                        <a:t>2. Provide effective teacher feedback </a:t>
                      </a:r>
                      <a:r>
                        <a:rPr sz="700" b="0" spc="-10">
                          <a:latin typeface="Calibri Light"/>
                          <a:cs typeface="Calibri Light"/>
                        </a:rPr>
                        <a:t>based </a:t>
                      </a:r>
                      <a:r>
                        <a:rPr sz="700" b="0" spc="-5">
                          <a:latin typeface="Calibri Light"/>
                          <a:cs typeface="Calibri Light"/>
                        </a:rPr>
                        <a:t>on </a:t>
                      </a:r>
                      <a:r>
                        <a:rPr sz="700" b="0" spc="-10">
                          <a:latin typeface="Calibri Light"/>
                          <a:cs typeface="Calibri Light"/>
                        </a:rPr>
                        <a:t>classroom </a:t>
                      </a:r>
                      <a:r>
                        <a:rPr sz="700" b="0" spc="-5">
                          <a:latin typeface="Calibri Light"/>
                          <a:cs typeface="Calibri Light"/>
                        </a:rPr>
                        <a:t>walkthoughs </a:t>
                      </a:r>
                      <a:r>
                        <a:rPr sz="700" b="0" spc="-10">
                          <a:latin typeface="Calibri Light"/>
                          <a:cs typeface="Calibri Light"/>
                        </a:rPr>
                        <a:t>and observations </a:t>
                      </a:r>
                      <a:r>
                        <a:rPr sz="700" b="0" spc="-5">
                          <a:latin typeface="Calibri Light"/>
                          <a:cs typeface="Calibri Light"/>
                        </a:rPr>
                        <a:t>to identify teachers' areas of</a:t>
                      </a:r>
                      <a:r>
                        <a:rPr sz="700" b="0" spc="10">
                          <a:latin typeface="Calibri Light"/>
                          <a:cs typeface="Calibri Light"/>
                        </a:rPr>
                        <a:t> </a:t>
                      </a:r>
                      <a:r>
                        <a:rPr sz="700" b="0" spc="-10">
                          <a:latin typeface="Calibri Light"/>
                          <a:cs typeface="Calibri Light"/>
                        </a:rPr>
                        <a:t>needs.</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26491">
                <a:tc gridSpan="8">
                  <a:txBody>
                    <a:bodyPr/>
                    <a:lstStyle/>
                    <a:p>
                      <a:pPr marL="17780">
                        <a:lnSpc>
                          <a:spcPct val="100000"/>
                        </a:lnSpc>
                        <a:spcBef>
                          <a:spcPts val="5"/>
                        </a:spcBef>
                      </a:pPr>
                      <a:r>
                        <a:rPr sz="700" b="0" spc="-5">
                          <a:latin typeface="Calibri Light"/>
                          <a:cs typeface="Calibri Light"/>
                        </a:rPr>
                        <a:t>3. </a:t>
                      </a:r>
                      <a:r>
                        <a:rPr sz="700" b="0" spc="-10">
                          <a:latin typeface="Calibri Light"/>
                          <a:cs typeface="Calibri Light"/>
                        </a:rPr>
                        <a:t>Conduct </a:t>
                      </a:r>
                      <a:r>
                        <a:rPr sz="700" b="0" spc="-5">
                          <a:latin typeface="Calibri Light"/>
                          <a:cs typeface="Calibri Light"/>
                        </a:rPr>
                        <a:t>at least 1 Learning walk per teacher each</a:t>
                      </a:r>
                      <a:r>
                        <a:rPr sz="700" b="0">
                          <a:latin typeface="Calibri Light"/>
                          <a:cs typeface="Calibri Light"/>
                        </a:rPr>
                        <a:t> </a:t>
                      </a:r>
                      <a:r>
                        <a:rPr sz="700" b="0" spc="-10">
                          <a:latin typeface="Calibri Light"/>
                          <a:cs typeface="Calibri Light"/>
                        </a:rPr>
                        <a:t>semester.</a:t>
                      </a:r>
                      <a:endParaRPr sz="700">
                        <a:latin typeface="Calibri Light"/>
                        <a:cs typeface="Calibri Light"/>
                      </a:endParaRPr>
                    </a:p>
                  </a:txBody>
                  <a:tcPr marL="0" marR="0" marT="635" marB="0">
                    <a:lnL w="28575">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444107689"/>
              </p:ext>
            </p:extLst>
          </p:nvPr>
        </p:nvGraphicFramePr>
        <p:xfrm>
          <a:off x="114300" y="285750"/>
          <a:ext cx="9944100" cy="7372355"/>
        </p:xfrm>
        <a:graphic>
          <a:graphicData uri="http://schemas.openxmlformats.org/drawingml/2006/table">
            <a:tbl>
              <a:tblPr firstRow="1" bandRow="1">
                <a:tableStyleId>{2D5ABB26-0587-4C30-8999-92F81FD0307C}</a:tableStyleId>
              </a:tblPr>
              <a:tblGrid>
                <a:gridCol w="1466857">
                  <a:extLst>
                    <a:ext uri="{9D8B030D-6E8A-4147-A177-3AD203B41FA5}">
                      <a16:colId xmlns:a16="http://schemas.microsoft.com/office/drawing/2014/main" val="20000"/>
                    </a:ext>
                  </a:extLst>
                </a:gridCol>
                <a:gridCol w="1211879">
                  <a:extLst>
                    <a:ext uri="{9D8B030D-6E8A-4147-A177-3AD203B41FA5}">
                      <a16:colId xmlns:a16="http://schemas.microsoft.com/office/drawing/2014/main" val="20001"/>
                    </a:ext>
                  </a:extLst>
                </a:gridCol>
                <a:gridCol w="1176438">
                  <a:extLst>
                    <a:ext uri="{9D8B030D-6E8A-4147-A177-3AD203B41FA5}">
                      <a16:colId xmlns:a16="http://schemas.microsoft.com/office/drawing/2014/main" val="20002"/>
                    </a:ext>
                  </a:extLst>
                </a:gridCol>
                <a:gridCol w="701925">
                  <a:extLst>
                    <a:ext uri="{9D8B030D-6E8A-4147-A177-3AD203B41FA5}">
                      <a16:colId xmlns:a16="http://schemas.microsoft.com/office/drawing/2014/main" val="20003"/>
                    </a:ext>
                  </a:extLst>
                </a:gridCol>
                <a:gridCol w="1711005">
                  <a:extLst>
                    <a:ext uri="{9D8B030D-6E8A-4147-A177-3AD203B41FA5}">
                      <a16:colId xmlns:a16="http://schemas.microsoft.com/office/drawing/2014/main" val="20004"/>
                    </a:ext>
                  </a:extLst>
                </a:gridCol>
                <a:gridCol w="1130167">
                  <a:extLst>
                    <a:ext uri="{9D8B030D-6E8A-4147-A177-3AD203B41FA5}">
                      <a16:colId xmlns:a16="http://schemas.microsoft.com/office/drawing/2014/main" val="20005"/>
                    </a:ext>
                  </a:extLst>
                </a:gridCol>
                <a:gridCol w="893894">
                  <a:extLst>
                    <a:ext uri="{9D8B030D-6E8A-4147-A177-3AD203B41FA5}">
                      <a16:colId xmlns:a16="http://schemas.microsoft.com/office/drawing/2014/main" val="20006"/>
                    </a:ext>
                  </a:extLst>
                </a:gridCol>
                <a:gridCol w="1651935">
                  <a:extLst>
                    <a:ext uri="{9D8B030D-6E8A-4147-A177-3AD203B41FA5}">
                      <a16:colId xmlns:a16="http://schemas.microsoft.com/office/drawing/2014/main" val="20007"/>
                    </a:ext>
                  </a:extLst>
                </a:gridCol>
              </a:tblGrid>
              <a:tr h="122261">
                <a:tc>
                  <a:txBody>
                    <a:bodyPr/>
                    <a:lstStyle/>
                    <a:p>
                      <a:pPr marL="13970">
                        <a:lnSpc>
                          <a:spcPts val="475"/>
                        </a:lnSpc>
                        <a:spcBef>
                          <a:spcPts val="25"/>
                        </a:spcBef>
                      </a:pPr>
                      <a:r>
                        <a:rPr sz="600" b="0" spc="10">
                          <a:latin typeface="Calibri Light"/>
                          <a:cs typeface="Calibri Light"/>
                        </a:rPr>
                        <a:t>Goal Area</a:t>
                      </a:r>
                      <a:r>
                        <a:rPr sz="600" b="0" spc="40">
                          <a:latin typeface="Calibri Light"/>
                          <a:cs typeface="Calibri Light"/>
                        </a:rPr>
                        <a:t> </a:t>
                      </a:r>
                      <a:r>
                        <a:rPr sz="600" b="0" spc="10">
                          <a:latin typeface="Calibri Light"/>
                          <a:cs typeface="Calibri Light"/>
                        </a:rPr>
                        <a:t>4:</a:t>
                      </a:r>
                      <a:endParaRPr sz="600">
                        <a:latin typeface="Calibri Light"/>
                        <a:cs typeface="Calibri Light"/>
                      </a:endParaRPr>
                    </a:p>
                  </a:txBody>
                  <a:tcPr marL="0" marR="0" marT="4109" marB="0" anchor="ctr">
                    <a:lnL w="19050">
                      <a:solidFill>
                        <a:srgbClr val="000000"/>
                      </a:solidFill>
                      <a:prstDash val="solid"/>
                    </a:lnL>
                    <a:lnT w="19050">
                      <a:solidFill>
                        <a:srgbClr val="000000"/>
                      </a:solidFill>
                      <a:prstDash val="solid"/>
                    </a:lnT>
                    <a:lnB w="9525">
                      <a:solidFill>
                        <a:srgbClr val="000000"/>
                      </a:solidFill>
                      <a:prstDash val="solid"/>
                    </a:lnB>
                  </a:tcPr>
                </a:tc>
                <a:tc gridSpan="2">
                  <a:txBody>
                    <a:bodyPr/>
                    <a:lstStyle/>
                    <a:p>
                      <a:pPr marL="12700">
                        <a:lnSpc>
                          <a:spcPts val="500"/>
                        </a:lnSpc>
                      </a:pPr>
                      <a:r>
                        <a:rPr sz="600" b="0" spc="5">
                          <a:latin typeface="Calibri Light"/>
                          <a:cs typeface="Calibri Light"/>
                        </a:rPr>
                        <a:t>Increase </a:t>
                      </a:r>
                      <a:r>
                        <a:rPr sz="600" b="0">
                          <a:latin typeface="Calibri Light"/>
                          <a:cs typeface="Calibri Light"/>
                        </a:rPr>
                        <a:t>staff quality, recruitment </a:t>
                      </a:r>
                      <a:r>
                        <a:rPr sz="600" b="0" spc="5">
                          <a:latin typeface="Calibri Light"/>
                          <a:cs typeface="Calibri Light"/>
                        </a:rPr>
                        <a:t>and</a:t>
                      </a:r>
                      <a:r>
                        <a:rPr sz="600" b="0" spc="25">
                          <a:latin typeface="Calibri Light"/>
                          <a:cs typeface="Calibri Light"/>
                        </a:rPr>
                        <a:t> </a:t>
                      </a:r>
                      <a:r>
                        <a:rPr sz="600" b="0">
                          <a:latin typeface="Calibri Light"/>
                          <a:cs typeface="Calibri Light"/>
                        </a:rPr>
                        <a:t>retention</a:t>
                      </a:r>
                      <a:endParaRPr sz="600">
                        <a:latin typeface="Calibri Light"/>
                        <a:cs typeface="Calibri Light"/>
                      </a:endParaRPr>
                    </a:p>
                  </a:txBody>
                  <a:tcPr marL="0" marR="0" marT="0" marB="0" anchor="ctr">
                    <a:lnT w="19050">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R w="19050">
                      <a:solidFill>
                        <a:srgbClr val="000000"/>
                      </a:solidFill>
                      <a:prstDash val="solid"/>
                    </a:lnR>
                    <a:lnT w="19050">
                      <a:solidFill>
                        <a:srgbClr val="000000"/>
                      </a:solidFill>
                      <a:prstDash val="solid"/>
                    </a:lnT>
                    <a:lnB w="9525">
                      <a:solidFill>
                        <a:srgbClr val="000000"/>
                      </a:solidFill>
                      <a:prstDash val="solid"/>
                    </a:lnB>
                  </a:tcPr>
                </a:tc>
                <a:extLst>
                  <a:ext uri="{0D108BD9-81ED-4DB2-BD59-A6C34878D82A}">
                    <a16:rowId xmlns:a16="http://schemas.microsoft.com/office/drawing/2014/main" val="10000"/>
                  </a:ext>
                </a:extLst>
              </a:tr>
              <a:tr h="129608">
                <a:tc>
                  <a:txBody>
                    <a:bodyPr/>
                    <a:lstStyle/>
                    <a:p>
                      <a:pPr marL="13970">
                        <a:lnSpc>
                          <a:spcPts val="500"/>
                        </a:lnSpc>
                        <a:spcBef>
                          <a:spcPts val="35"/>
                        </a:spcBef>
                      </a:pPr>
                      <a:r>
                        <a:rPr sz="600" b="0" spc="10">
                          <a:latin typeface="Calibri Light"/>
                          <a:cs typeface="Calibri Light"/>
                        </a:rPr>
                        <a:t>Annual Goal</a:t>
                      </a:r>
                      <a:r>
                        <a:rPr sz="600" b="0" spc="45">
                          <a:latin typeface="Calibri Light"/>
                          <a:cs typeface="Calibri Light"/>
                        </a:rPr>
                        <a:t> </a:t>
                      </a:r>
                      <a:r>
                        <a:rPr lang="en-US" sz="600" b="0" spc="10">
                          <a:latin typeface="Calibri Light"/>
                          <a:cs typeface="Calibri Light"/>
                        </a:rPr>
                        <a:t>1</a:t>
                      </a:r>
                      <a:r>
                        <a:rPr sz="600" b="0" spc="10">
                          <a:latin typeface="Calibri Light"/>
                          <a:cs typeface="Calibri Light"/>
                        </a:rPr>
                        <a:t>:</a:t>
                      </a:r>
                      <a:endParaRPr sz="600">
                        <a:latin typeface="Calibri Light"/>
                        <a:cs typeface="Calibri Light"/>
                      </a:endParaRPr>
                    </a:p>
                  </a:txBody>
                  <a:tcPr marL="0" marR="0" marT="5753" marB="0" anchor="ctr">
                    <a:lnL w="19050">
                      <a:solidFill>
                        <a:srgbClr val="000000"/>
                      </a:solidFill>
                      <a:prstDash val="solid"/>
                    </a:lnL>
                    <a:lnT w="9525">
                      <a:solidFill>
                        <a:srgbClr val="000000"/>
                      </a:solidFill>
                      <a:prstDash val="solid"/>
                    </a:lnT>
                    <a:lnB w="9525">
                      <a:solidFill>
                        <a:srgbClr val="000000"/>
                      </a:solidFill>
                      <a:prstDash val="solid"/>
                    </a:lnB>
                  </a:tcPr>
                </a:tc>
                <a:tc gridSpan="4">
                  <a:txBody>
                    <a:bodyPr/>
                    <a:lstStyle/>
                    <a:p>
                      <a:pPr marL="12700">
                        <a:lnSpc>
                          <a:spcPts val="530"/>
                        </a:lnSpc>
                      </a:pPr>
                      <a:r>
                        <a:rPr lang="en-US" sz="600" b="0" spc="5">
                          <a:latin typeface="Calibri Light"/>
                          <a:cs typeface="Calibri Light"/>
                        </a:rPr>
                        <a:t>By </a:t>
                      </a:r>
                      <a:r>
                        <a:rPr lang="en-US" sz="600" b="0">
                          <a:latin typeface="Calibri Light"/>
                          <a:cs typeface="Calibri Light"/>
                        </a:rPr>
                        <a:t>June </a:t>
                      </a:r>
                      <a:r>
                        <a:rPr lang="en-US" sz="600" b="0" spc="5">
                          <a:latin typeface="Calibri Light"/>
                          <a:cs typeface="Calibri Light"/>
                        </a:rPr>
                        <a:t>2026, </a:t>
                      </a:r>
                      <a:r>
                        <a:rPr lang="en-US" sz="600" b="0">
                          <a:latin typeface="Calibri Light"/>
                          <a:cs typeface="Calibri Light"/>
                        </a:rPr>
                        <a:t>all teachers will </a:t>
                      </a:r>
                      <a:r>
                        <a:rPr lang="en-US" sz="600" b="0" spc="5">
                          <a:latin typeface="Calibri Light"/>
                          <a:cs typeface="Calibri Light"/>
                        </a:rPr>
                        <a:t>be </a:t>
                      </a:r>
                      <a:r>
                        <a:rPr lang="en-US" sz="600" b="0">
                          <a:latin typeface="Calibri Light"/>
                          <a:cs typeface="Calibri Light"/>
                        </a:rPr>
                        <a:t>highly qualified </a:t>
                      </a:r>
                      <a:r>
                        <a:rPr lang="en-US" sz="600" b="0" spc="5">
                          <a:latin typeface="Calibri Light"/>
                          <a:cs typeface="Calibri Light"/>
                        </a:rPr>
                        <a:t>to teach </a:t>
                      </a:r>
                      <a:r>
                        <a:rPr lang="en-US" sz="600" b="0">
                          <a:latin typeface="Calibri Light"/>
                          <a:cs typeface="Calibri Light"/>
                        </a:rPr>
                        <a:t>their current</a:t>
                      </a:r>
                      <a:r>
                        <a:rPr lang="en-US" sz="600" b="0" spc="40">
                          <a:latin typeface="Calibri Light"/>
                          <a:cs typeface="Calibri Light"/>
                        </a:rPr>
                        <a:t> </a:t>
                      </a:r>
                      <a:r>
                        <a:rPr lang="en-US" sz="600" b="0">
                          <a:latin typeface="Calibri Light"/>
                          <a:cs typeface="Calibri Light"/>
                        </a:rPr>
                        <a:t>assignment.</a:t>
                      </a:r>
                      <a:endParaRPr lang="en-US" sz="600">
                        <a:latin typeface="Calibri Light"/>
                        <a:cs typeface="Calibri Light"/>
                      </a:endParaRPr>
                    </a:p>
                  </a:txBody>
                  <a:tcPr marL="0" marR="0" marT="0" marB="0" anchor="ct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129586">
                <a:tc>
                  <a:txBody>
                    <a:bodyPr/>
                    <a:lstStyle/>
                    <a:p>
                      <a:pPr marL="13970">
                        <a:lnSpc>
                          <a:spcPts val="500"/>
                        </a:lnSpc>
                        <a:spcBef>
                          <a:spcPts val="35"/>
                        </a:spcBef>
                      </a:pPr>
                      <a:r>
                        <a:rPr sz="600" b="0" spc="15">
                          <a:latin typeface="Calibri Light"/>
                          <a:cs typeface="Calibri Light"/>
                        </a:rPr>
                        <a:t>Objective</a:t>
                      </a:r>
                      <a:r>
                        <a:rPr sz="600" b="0" spc="20">
                          <a:latin typeface="Calibri Light"/>
                          <a:cs typeface="Calibri Light"/>
                        </a:rPr>
                        <a:t> </a:t>
                      </a:r>
                      <a:r>
                        <a:rPr lang="en-US" sz="600" b="0" spc="5">
                          <a:latin typeface="Calibri Light"/>
                          <a:cs typeface="Calibri Light"/>
                        </a:rPr>
                        <a:t>3</a:t>
                      </a:r>
                      <a:endParaRPr sz="600">
                        <a:latin typeface="Calibri Light"/>
                        <a:cs typeface="Calibri Light"/>
                      </a:endParaRPr>
                    </a:p>
                  </a:txBody>
                  <a:tcPr marL="0" marR="0" marT="5753" marB="0">
                    <a:lnL w="19050">
                      <a:solidFill>
                        <a:srgbClr val="000000"/>
                      </a:solidFill>
                      <a:prstDash val="solid"/>
                    </a:lnL>
                    <a:lnT w="9525">
                      <a:solidFill>
                        <a:srgbClr val="000000"/>
                      </a:solidFill>
                      <a:prstDash val="solid"/>
                    </a:lnT>
                    <a:lnB w="9525">
                      <a:solidFill>
                        <a:srgbClr val="000000"/>
                      </a:solidFill>
                      <a:prstDash val="solid"/>
                    </a:lnB>
                  </a:tcPr>
                </a:tc>
                <a:tc gridSpan="2">
                  <a:txBody>
                    <a:bodyPr/>
                    <a:lstStyle/>
                    <a:p>
                      <a:pPr marL="12700">
                        <a:lnSpc>
                          <a:spcPts val="530"/>
                        </a:lnSpc>
                      </a:pPr>
                      <a:r>
                        <a:rPr lang="en-US" sz="600" b="0" spc="5">
                          <a:latin typeface="Calibri Light"/>
                          <a:cs typeface="Calibri Light"/>
                        </a:rPr>
                        <a:t>1a: All </a:t>
                      </a:r>
                      <a:r>
                        <a:rPr lang="en-US" sz="600" b="0">
                          <a:latin typeface="Calibri Light"/>
                          <a:cs typeface="Calibri Light"/>
                        </a:rPr>
                        <a:t>secondary </a:t>
                      </a:r>
                      <a:r>
                        <a:rPr lang="en-US" sz="600" b="0" spc="5">
                          <a:latin typeface="Calibri Light"/>
                          <a:cs typeface="Calibri Light"/>
                        </a:rPr>
                        <a:t>ESL ELA </a:t>
                      </a:r>
                      <a:r>
                        <a:rPr lang="en-US" sz="600" b="0">
                          <a:latin typeface="Calibri Light"/>
                          <a:cs typeface="Calibri Light"/>
                        </a:rPr>
                        <a:t>teachers will </a:t>
                      </a:r>
                      <a:r>
                        <a:rPr lang="en-US" sz="600" b="0" spc="5">
                          <a:latin typeface="Calibri Light"/>
                          <a:cs typeface="Calibri Light"/>
                        </a:rPr>
                        <a:t>be certified by May</a:t>
                      </a:r>
                      <a:r>
                        <a:rPr lang="en-US" sz="600" b="0" spc="30">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0" marB="0">
                    <a:lnT w="9525">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388792">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1</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270" algn="ctr">
                        <a:lnSpc>
                          <a:spcPct val="100000"/>
                        </a:lnSpc>
                        <a:spcBef>
                          <a:spcPts val="5"/>
                        </a:spcBef>
                      </a:pPr>
                      <a:r>
                        <a:rPr sz="600" b="0" spc="10">
                          <a:solidFill>
                            <a:srgbClr val="FFFFFF"/>
                          </a:solidFill>
                          <a:latin typeface="Calibri Light"/>
                          <a:cs typeface="Calibri Light"/>
                        </a:rPr>
                        <a:t>Persons</a:t>
                      </a:r>
                      <a:r>
                        <a:rPr sz="600" b="0" spc="15">
                          <a:solidFill>
                            <a:srgbClr val="FFFFFF"/>
                          </a:solidFill>
                          <a:latin typeface="Calibri Light"/>
                          <a:cs typeface="Calibri Light"/>
                        </a:rPr>
                        <a:t> 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3"/>
                  </a:ext>
                </a:extLst>
              </a:tr>
              <a:tr h="1322879">
                <a:tc>
                  <a:txBody>
                    <a:bodyPr/>
                    <a:lstStyle/>
                    <a:p>
                      <a:pPr marL="12700">
                        <a:lnSpc>
                          <a:spcPct val="100000"/>
                        </a:lnSpc>
                        <a:spcBef>
                          <a:spcPts val="35"/>
                        </a:spcBef>
                      </a:pPr>
                      <a:r>
                        <a:rPr sz="600" b="0" spc="5">
                          <a:latin typeface="Calibri Light"/>
                          <a:cs typeface="Calibri Light"/>
                        </a:rPr>
                        <a:t>Teachers </a:t>
                      </a:r>
                      <a:r>
                        <a:rPr sz="600" b="0">
                          <a:latin typeface="Calibri Light"/>
                          <a:cs typeface="Calibri Light"/>
                        </a:rPr>
                        <a:t>will participate </a:t>
                      </a:r>
                      <a:r>
                        <a:rPr sz="600" b="0" spc="5">
                          <a:latin typeface="Calibri Light"/>
                          <a:cs typeface="Calibri Light"/>
                        </a:rPr>
                        <a:t>in</a:t>
                      </a:r>
                      <a:r>
                        <a:rPr sz="600" b="0" spc="10">
                          <a:latin typeface="Calibri Light"/>
                          <a:cs typeface="Calibri Light"/>
                        </a:rPr>
                        <a:t> </a:t>
                      </a:r>
                      <a:r>
                        <a:rPr sz="600" b="0">
                          <a:latin typeface="Calibri Light"/>
                          <a:cs typeface="Calibri Light"/>
                        </a:rPr>
                        <a:t>district</a:t>
                      </a:r>
                      <a:endParaRPr sz="600">
                        <a:latin typeface="Calibri Light"/>
                        <a:cs typeface="Calibri Light"/>
                      </a:endParaRPr>
                    </a:p>
                    <a:p>
                      <a:pPr marL="12700">
                        <a:lnSpc>
                          <a:spcPct val="100000"/>
                        </a:lnSpc>
                        <a:spcBef>
                          <a:spcPts val="95"/>
                        </a:spcBef>
                      </a:pPr>
                      <a:r>
                        <a:rPr sz="600" b="0">
                          <a:latin typeface="Calibri Light"/>
                          <a:cs typeface="Calibri Light"/>
                        </a:rPr>
                        <a:t>training.</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Principal</a:t>
                      </a:r>
                      <a:endParaRPr sz="600">
                        <a:latin typeface="Calibri Light"/>
                        <a:cs typeface="Calibri Light"/>
                      </a:endParaRPr>
                    </a:p>
                    <a:p>
                      <a:pPr marL="12700" marR="225425">
                        <a:lnSpc>
                          <a:spcPct val="117800"/>
                        </a:lnSpc>
                      </a:pPr>
                      <a:r>
                        <a:rPr sz="600" b="0" spc="5">
                          <a:latin typeface="Calibri Light"/>
                          <a:cs typeface="Calibri Light"/>
                        </a:rPr>
                        <a:t>Dean </a:t>
                      </a:r>
                      <a:r>
                        <a:rPr sz="600" b="0">
                          <a:latin typeface="Calibri Light"/>
                          <a:cs typeface="Calibri Light"/>
                        </a:rPr>
                        <a:t>of </a:t>
                      </a:r>
                      <a:r>
                        <a:rPr sz="600" b="0" spc="5">
                          <a:latin typeface="Calibri Light"/>
                          <a:cs typeface="Calibri Light"/>
                        </a:rPr>
                        <a:t>Instruction  Content</a:t>
                      </a:r>
                      <a:r>
                        <a:rPr sz="600" b="0" spc="-60">
                          <a:latin typeface="Calibri Light"/>
                          <a:cs typeface="Calibri Light"/>
                        </a:rPr>
                        <a:t> </a:t>
                      </a:r>
                      <a:r>
                        <a:rPr sz="600" b="0" spc="5">
                          <a:latin typeface="Calibri Light"/>
                          <a:cs typeface="Calibri Light"/>
                        </a:rPr>
                        <a:t>Administrator  Teachers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Calendar of </a:t>
                      </a:r>
                      <a:r>
                        <a:rPr sz="600" b="0" spc="5">
                          <a:latin typeface="Calibri Light"/>
                          <a:cs typeface="Calibri Light"/>
                        </a:rPr>
                        <a:t>District </a:t>
                      </a:r>
                      <a:r>
                        <a:rPr sz="600" b="0">
                          <a:latin typeface="Calibri Light"/>
                          <a:cs typeface="Calibri Light"/>
                        </a:rPr>
                        <a:t>Trainings</a:t>
                      </a:r>
                      <a:endParaRPr sz="600">
                        <a:latin typeface="Calibri Light"/>
                        <a:cs typeface="Calibri Light"/>
                      </a:endParaRPr>
                    </a:p>
                    <a:p>
                      <a:pPr marL="12700">
                        <a:lnSpc>
                          <a:spcPct val="100000"/>
                        </a:lnSpc>
                        <a:spcBef>
                          <a:spcPts val="95"/>
                        </a:spcBef>
                      </a:pPr>
                      <a:r>
                        <a:rPr sz="600" b="0">
                          <a:latin typeface="Calibri Light"/>
                          <a:cs typeface="Calibri Light"/>
                        </a:rPr>
                        <a:t>Bilingual</a:t>
                      </a:r>
                      <a:r>
                        <a:rPr sz="600" b="0" spc="5">
                          <a:latin typeface="Calibri Light"/>
                          <a:cs typeface="Calibri Light"/>
                        </a:rPr>
                        <a:t> </a:t>
                      </a:r>
                      <a:r>
                        <a:rPr sz="600" b="0">
                          <a:latin typeface="Calibri Light"/>
                          <a:cs typeface="Calibri Light"/>
                        </a:rPr>
                        <a:t>Department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600" b="0" spc="5">
                          <a:latin typeface="Calibri Light"/>
                          <a:cs typeface="Calibri Light"/>
                        </a:rPr>
                        <a:t>August 2025</a:t>
                      </a:r>
                      <a:r>
                        <a:rPr lang="en-US" sz="600" b="0" spc="-15">
                          <a:latin typeface="Calibri Light"/>
                          <a:cs typeface="Calibri Light"/>
                        </a:rPr>
                        <a:t> </a:t>
                      </a:r>
                      <a:r>
                        <a:rPr lang="en-US" sz="600" b="0" spc="5">
                          <a:latin typeface="Calibri Light"/>
                          <a:cs typeface="Calibri Light"/>
                        </a:rPr>
                        <a:t>to</a:t>
                      </a:r>
                      <a:endParaRPr lang="en-US" sz="600">
                        <a:latin typeface="Calibri Light"/>
                        <a:cs typeface="Calibri Light"/>
                      </a:endParaRPr>
                    </a:p>
                    <a:p>
                      <a:pPr marL="12700">
                        <a:lnSpc>
                          <a:spcPct val="100000"/>
                        </a:lnSpc>
                        <a:spcBef>
                          <a:spcPts val="95"/>
                        </a:spcBef>
                      </a:pPr>
                      <a:r>
                        <a:rPr lang="en-US" sz="600" b="0">
                          <a:latin typeface="Calibri Light"/>
                          <a:cs typeface="Calibri Light"/>
                        </a:rPr>
                        <a:t>June</a:t>
                      </a:r>
                      <a:r>
                        <a:rPr lang="en-US" sz="600" b="0" spc="-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Sign-in</a:t>
                      </a:r>
                      <a:r>
                        <a:rPr sz="600" b="0" spc="-5">
                          <a:latin typeface="Calibri Light"/>
                          <a:cs typeface="Calibri Light"/>
                        </a:rPr>
                        <a:t> </a:t>
                      </a:r>
                      <a:r>
                        <a:rPr sz="600" b="0">
                          <a:latin typeface="Calibri Light"/>
                          <a:cs typeface="Calibri Light"/>
                        </a:rPr>
                        <a:t>logs</a:t>
                      </a:r>
                      <a:endParaRPr sz="600">
                        <a:latin typeface="Calibri Light"/>
                        <a:cs typeface="Calibri Light"/>
                      </a:endParaRPr>
                    </a:p>
                    <a:p>
                      <a:pPr marL="12700" marR="351790">
                        <a:lnSpc>
                          <a:spcPct val="117800"/>
                        </a:lnSpc>
                      </a:pPr>
                      <a:r>
                        <a:rPr sz="600" b="0">
                          <a:latin typeface="Calibri Light"/>
                          <a:cs typeface="Calibri Light"/>
                        </a:rPr>
                        <a:t>Registration </a:t>
                      </a:r>
                      <a:r>
                        <a:rPr sz="600" b="0" spc="5">
                          <a:latin typeface="Calibri Light"/>
                          <a:cs typeface="Calibri Light"/>
                        </a:rPr>
                        <a:t>documents on file  ERO </a:t>
                      </a:r>
                      <a:r>
                        <a:rPr sz="600" b="0">
                          <a:latin typeface="Calibri Light"/>
                          <a:cs typeface="Calibri Light"/>
                        </a:rPr>
                        <a:t>Printout </a:t>
                      </a:r>
                      <a:r>
                        <a:rPr sz="600" b="0" spc="5">
                          <a:latin typeface="Calibri Light"/>
                          <a:cs typeface="Calibri Light"/>
                        </a:rPr>
                        <a:t>Sheets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Professional</a:t>
                      </a:r>
                      <a:r>
                        <a:rPr sz="600" b="0" spc="-20">
                          <a:latin typeface="Calibri Light"/>
                          <a:cs typeface="Calibri Light"/>
                        </a:rPr>
                        <a:t> </a:t>
                      </a:r>
                      <a:r>
                        <a:rPr sz="600" b="0">
                          <a:latin typeface="Calibri Light"/>
                          <a:cs typeface="Calibri Light"/>
                        </a:rPr>
                        <a:t>growth</a:t>
                      </a:r>
                      <a:endParaRPr sz="600">
                        <a:latin typeface="Calibri Light"/>
                        <a:cs typeface="Calibri Light"/>
                      </a:endParaRPr>
                    </a:p>
                    <a:p>
                      <a:pPr marL="12700">
                        <a:lnSpc>
                          <a:spcPct val="100000"/>
                        </a:lnSpc>
                        <a:spcBef>
                          <a:spcPts val="95"/>
                        </a:spcBef>
                      </a:pPr>
                      <a:r>
                        <a:rPr sz="600" b="0" spc="5">
                          <a:latin typeface="Calibri Light"/>
                          <a:cs typeface="Calibri Light"/>
                        </a:rPr>
                        <a:t>High </a:t>
                      </a:r>
                      <a:r>
                        <a:rPr sz="600" b="0">
                          <a:latin typeface="Calibri Light"/>
                          <a:cs typeface="Calibri Light"/>
                        </a:rPr>
                        <a:t>level</a:t>
                      </a:r>
                      <a:r>
                        <a:rPr sz="600" b="0" spc="-75">
                          <a:latin typeface="Calibri Light"/>
                          <a:cs typeface="Calibri Light"/>
                        </a:rPr>
                        <a:t> </a:t>
                      </a:r>
                      <a:r>
                        <a:rPr sz="600" b="0" spc="5">
                          <a:latin typeface="Calibri Light"/>
                          <a:cs typeface="Calibri Light"/>
                        </a:rPr>
                        <a:t>teaching</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Highly</a:t>
                      </a:r>
                      <a:r>
                        <a:rPr sz="600" b="0" spc="-5">
                          <a:latin typeface="Calibri Light"/>
                          <a:cs typeface="Calibri Light"/>
                        </a:rPr>
                        <a:t> </a:t>
                      </a:r>
                      <a:r>
                        <a:rPr sz="600" b="0">
                          <a:latin typeface="Calibri Light"/>
                          <a:cs typeface="Calibri Light"/>
                        </a:rPr>
                        <a:t>qualified</a:t>
                      </a:r>
                      <a:endParaRPr sz="600">
                        <a:latin typeface="Calibri Light"/>
                        <a:cs typeface="Calibri Light"/>
                      </a:endParaRPr>
                    </a:p>
                    <a:p>
                      <a:pPr marL="12700" marR="30480">
                        <a:lnSpc>
                          <a:spcPct val="117800"/>
                        </a:lnSpc>
                      </a:pPr>
                      <a:r>
                        <a:rPr sz="600" b="0">
                          <a:latin typeface="Calibri Light"/>
                          <a:cs typeface="Calibri Light"/>
                        </a:rPr>
                        <a:t>teachers resulting </a:t>
                      </a:r>
                      <a:r>
                        <a:rPr sz="600" b="0" spc="5">
                          <a:latin typeface="Calibri Light"/>
                          <a:cs typeface="Calibri Light"/>
                        </a:rPr>
                        <a:t>in a  </a:t>
                      </a:r>
                      <a:r>
                        <a:rPr sz="600" b="0">
                          <a:latin typeface="Calibri Light"/>
                          <a:cs typeface="Calibri Light"/>
                        </a:rPr>
                        <a:t>stronger learning  enviornment</a:t>
                      </a:r>
                      <a:endParaRPr sz="600">
                        <a:latin typeface="Calibri Light"/>
                        <a:cs typeface="Calibri Light"/>
                      </a:endParaRPr>
                    </a:p>
                    <a:p>
                      <a:pPr marL="12700">
                        <a:lnSpc>
                          <a:spcPct val="100000"/>
                        </a:lnSpc>
                        <a:spcBef>
                          <a:spcPts val="95"/>
                        </a:spcBef>
                      </a:pPr>
                      <a:r>
                        <a:rPr sz="600" b="0" spc="5">
                          <a:latin typeface="Calibri Light"/>
                          <a:cs typeface="Calibri Light"/>
                        </a:rPr>
                        <a:t>Student</a:t>
                      </a:r>
                      <a:r>
                        <a:rPr sz="600" b="0" spc="-15">
                          <a:latin typeface="Calibri Light"/>
                          <a:cs typeface="Calibri Light"/>
                        </a:rPr>
                        <a:t> </a:t>
                      </a:r>
                      <a:r>
                        <a:rPr sz="600" b="0" spc="5">
                          <a:latin typeface="Calibri Light"/>
                          <a:cs typeface="Calibri Light"/>
                        </a:rPr>
                        <a:t>achievement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spc="5">
                          <a:solidFill>
                            <a:srgbClr val="444444"/>
                          </a:solidFill>
                          <a:latin typeface="Calibri"/>
                          <a:cs typeface="Calibri"/>
                        </a:rPr>
                        <a:t>Title</a:t>
                      </a:r>
                      <a:r>
                        <a:rPr sz="600" spc="-5">
                          <a:solidFill>
                            <a:srgbClr val="444444"/>
                          </a:solidFill>
                          <a:latin typeface="Calibri"/>
                          <a:cs typeface="Calibri"/>
                        </a:rPr>
                        <a:t> </a:t>
                      </a:r>
                      <a:r>
                        <a:rPr sz="600" spc="5">
                          <a:solidFill>
                            <a:srgbClr val="444444"/>
                          </a:solidFill>
                          <a:latin typeface="Calibri"/>
                          <a:cs typeface="Calibri"/>
                        </a:rPr>
                        <a:t>I-4</a:t>
                      </a:r>
                      <a:endParaRPr sz="600">
                        <a:latin typeface="Calibri"/>
                        <a:cs typeface="Calibri"/>
                      </a:endParaRPr>
                    </a:p>
                    <a:p>
                      <a:pPr marL="12700" marR="120650">
                        <a:lnSpc>
                          <a:spcPct val="117800"/>
                        </a:lnSpc>
                      </a:pPr>
                      <a:r>
                        <a:rPr sz="600" spc="5">
                          <a:solidFill>
                            <a:srgbClr val="444444"/>
                          </a:solidFill>
                          <a:latin typeface="Calibri"/>
                          <a:cs typeface="Calibri"/>
                        </a:rPr>
                        <a:t>High </a:t>
                      </a:r>
                      <a:r>
                        <a:rPr sz="600">
                          <a:solidFill>
                            <a:srgbClr val="444444"/>
                          </a:solidFill>
                          <a:latin typeface="Calibri"/>
                          <a:cs typeface="Calibri"/>
                        </a:rPr>
                        <a:t>Quality </a:t>
                      </a:r>
                      <a:r>
                        <a:rPr sz="600" spc="5">
                          <a:solidFill>
                            <a:srgbClr val="444444"/>
                          </a:solidFill>
                          <a:latin typeface="Calibri"/>
                          <a:cs typeface="Calibri"/>
                        </a:rPr>
                        <a:t>and Ongoing Profesisonal  Development</a:t>
                      </a:r>
                      <a:endParaRPr sz="600">
                        <a:latin typeface="Calibri"/>
                        <a:cs typeface="Calibri"/>
                      </a:endParaRPr>
                    </a:p>
                    <a:p>
                      <a:pPr marL="12700" marR="45720">
                        <a:lnSpc>
                          <a:spcPct val="117800"/>
                        </a:lnSpc>
                      </a:pPr>
                      <a:r>
                        <a:rPr sz="600" spc="5">
                          <a:solidFill>
                            <a:srgbClr val="444444"/>
                          </a:solidFill>
                          <a:latin typeface="Calibri"/>
                          <a:cs typeface="Calibri"/>
                        </a:rPr>
                        <a:t>a. </a:t>
                      </a:r>
                      <a:r>
                        <a:rPr sz="600">
                          <a:solidFill>
                            <a:srgbClr val="444444"/>
                          </a:solidFill>
                          <a:latin typeface="Calibri"/>
                          <a:cs typeface="Calibri"/>
                        </a:rPr>
                        <a:t>required- select </a:t>
                      </a:r>
                      <a:r>
                        <a:rPr sz="600" spc="5">
                          <a:solidFill>
                            <a:srgbClr val="444444"/>
                          </a:solidFill>
                          <a:latin typeface="Calibri"/>
                          <a:cs typeface="Calibri"/>
                        </a:rPr>
                        <a:t>professional  </a:t>
                      </a:r>
                      <a:r>
                        <a:rPr sz="600">
                          <a:solidFill>
                            <a:srgbClr val="444444"/>
                          </a:solidFill>
                          <a:latin typeface="Calibri"/>
                          <a:cs typeface="Calibri"/>
                        </a:rPr>
                        <a:t>development </a:t>
                      </a:r>
                      <a:r>
                        <a:rPr sz="600" spc="5">
                          <a:solidFill>
                            <a:srgbClr val="444444"/>
                          </a:solidFill>
                          <a:latin typeface="Calibri"/>
                          <a:cs typeface="Calibri"/>
                        </a:rPr>
                        <a:t>to meet th </a:t>
                      </a:r>
                      <a:r>
                        <a:rPr sz="600">
                          <a:solidFill>
                            <a:srgbClr val="444444"/>
                          </a:solidFill>
                          <a:latin typeface="Calibri"/>
                          <a:cs typeface="Calibri"/>
                        </a:rPr>
                        <a:t>eneeds </a:t>
                      </a:r>
                      <a:r>
                        <a:rPr sz="600" spc="10">
                          <a:solidFill>
                            <a:srgbClr val="444444"/>
                          </a:solidFill>
                          <a:latin typeface="Calibri"/>
                          <a:cs typeface="Calibri"/>
                        </a:rPr>
                        <a:t>of </a:t>
                      </a:r>
                      <a:r>
                        <a:rPr sz="600" spc="5">
                          <a:solidFill>
                            <a:srgbClr val="444444"/>
                          </a:solidFill>
                          <a:latin typeface="Calibri"/>
                          <a:cs typeface="Calibri"/>
                        </a:rPr>
                        <a:t>all  </a:t>
                      </a:r>
                      <a:r>
                        <a:rPr sz="600">
                          <a:solidFill>
                            <a:srgbClr val="444444"/>
                          </a:solidFill>
                          <a:latin typeface="Calibri"/>
                          <a:cs typeface="Calibri"/>
                        </a:rPr>
                        <a:t>principals,teachers, </a:t>
                      </a:r>
                      <a:r>
                        <a:rPr sz="600" spc="5">
                          <a:solidFill>
                            <a:srgbClr val="444444"/>
                          </a:solidFill>
                          <a:latin typeface="Calibri"/>
                          <a:cs typeface="Calibri"/>
                        </a:rPr>
                        <a:t>paraprofessionals  </a:t>
                      </a:r>
                      <a:r>
                        <a:rPr sz="600">
                          <a:solidFill>
                            <a:srgbClr val="444444"/>
                          </a:solidFill>
                          <a:latin typeface="Calibri"/>
                          <a:cs typeface="Calibri"/>
                        </a:rPr>
                        <a:t>parents, </a:t>
                      </a:r>
                      <a:r>
                        <a:rPr sz="600" spc="5">
                          <a:solidFill>
                            <a:srgbClr val="444444"/>
                          </a:solidFill>
                          <a:latin typeface="Calibri"/>
                          <a:cs typeface="Calibri"/>
                        </a:rPr>
                        <a:t>and other as appropriate State  Compensatory </a:t>
                      </a:r>
                      <a:r>
                        <a:rPr sz="600">
                          <a:solidFill>
                            <a:srgbClr val="444444"/>
                          </a:solidFill>
                          <a:latin typeface="Calibri"/>
                          <a:cs typeface="Calibri"/>
                        </a:rPr>
                        <a:t>Fund </a:t>
                      </a:r>
                      <a:r>
                        <a:rPr sz="600" spc="5">
                          <a:solidFill>
                            <a:srgbClr val="444444"/>
                          </a:solidFill>
                          <a:latin typeface="Calibri"/>
                          <a:cs typeface="Calibri"/>
                        </a:rPr>
                        <a:t>State </a:t>
                      </a:r>
                      <a:r>
                        <a:rPr sz="600">
                          <a:solidFill>
                            <a:srgbClr val="444444"/>
                          </a:solidFill>
                          <a:latin typeface="Calibri"/>
                          <a:cs typeface="Calibri"/>
                        </a:rPr>
                        <a:t>Bilingual Funds  </a:t>
                      </a:r>
                      <a:r>
                        <a:rPr sz="600" spc="5">
                          <a:solidFill>
                            <a:srgbClr val="444444"/>
                          </a:solidFill>
                          <a:latin typeface="Calibri"/>
                          <a:cs typeface="Calibri"/>
                        </a:rPr>
                        <a:t>Local</a:t>
                      </a:r>
                      <a:r>
                        <a:rPr sz="600">
                          <a:solidFill>
                            <a:srgbClr val="444444"/>
                          </a:solidFill>
                          <a:latin typeface="Calibri"/>
                          <a:cs typeface="Calibri"/>
                        </a:rPr>
                        <a:t> Funds</a:t>
                      </a:r>
                      <a:endParaRPr sz="600">
                        <a:latin typeface="Calibri"/>
                        <a:cs typeface="Calibri"/>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205398">
                <a:tc>
                  <a:txBody>
                    <a:bodyPr/>
                    <a:lstStyle/>
                    <a:p>
                      <a:pPr marR="306705" algn="r">
                        <a:lnSpc>
                          <a:spcPct val="100000"/>
                        </a:lnSpc>
                        <a:spcBef>
                          <a:spcPts val="215"/>
                        </a:spcBef>
                      </a:pPr>
                      <a:r>
                        <a:rPr sz="600" b="0" spc="15">
                          <a:solidFill>
                            <a:srgbClr val="FFFFFF"/>
                          </a:solidFill>
                          <a:latin typeface="Calibri Light"/>
                          <a:cs typeface="Calibri Light"/>
                        </a:rPr>
                        <a:t>Action</a:t>
                      </a:r>
                      <a:r>
                        <a:rPr sz="600" b="0" spc="-40">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35336"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5"/>
                  </a:ext>
                </a:extLst>
              </a:tr>
              <a:tr h="129586">
                <a:tc gridSpan="8">
                  <a:txBody>
                    <a:bodyPr/>
                    <a:lstStyle/>
                    <a:p>
                      <a:pPr marL="12700">
                        <a:lnSpc>
                          <a:spcPts val="500"/>
                        </a:lnSpc>
                        <a:spcBef>
                          <a:spcPts val="35"/>
                        </a:spcBef>
                      </a:pPr>
                      <a:r>
                        <a:rPr sz="600" b="0" spc="5">
                          <a:latin typeface="Calibri Light"/>
                          <a:cs typeface="Calibri Light"/>
                        </a:rPr>
                        <a:t>1. </a:t>
                      </a:r>
                      <a:r>
                        <a:rPr sz="600" b="0">
                          <a:latin typeface="Calibri Light"/>
                          <a:cs typeface="Calibri Light"/>
                        </a:rPr>
                        <a:t>Provide </a:t>
                      </a:r>
                      <a:r>
                        <a:rPr sz="600" b="0" spc="5">
                          <a:latin typeface="Calibri Light"/>
                          <a:cs typeface="Calibri Light"/>
                        </a:rPr>
                        <a:t>a calendar </a:t>
                      </a:r>
                      <a:r>
                        <a:rPr sz="600" b="0">
                          <a:latin typeface="Calibri Light"/>
                          <a:cs typeface="Calibri Light"/>
                        </a:rPr>
                        <a:t>of </a:t>
                      </a:r>
                      <a:r>
                        <a:rPr sz="600" b="0" spc="5">
                          <a:latin typeface="Calibri Light"/>
                          <a:cs typeface="Calibri Light"/>
                        </a:rPr>
                        <a:t>meaningful </a:t>
                      </a:r>
                      <a:r>
                        <a:rPr sz="600" b="0">
                          <a:latin typeface="Calibri Light"/>
                          <a:cs typeface="Calibri Light"/>
                        </a:rPr>
                        <a:t>district professional</a:t>
                      </a:r>
                      <a:r>
                        <a:rPr sz="600" b="0" spc="25">
                          <a:latin typeface="Calibri Light"/>
                          <a:cs typeface="Calibri Light"/>
                        </a:rPr>
                        <a:t> </a:t>
                      </a:r>
                      <a:r>
                        <a:rPr sz="600" b="0" spc="5">
                          <a:latin typeface="Calibri Light"/>
                          <a:cs typeface="Calibri Light"/>
                        </a:rPr>
                        <a:t>development.</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9597">
                <a:tc gridSpan="8">
                  <a:txBody>
                    <a:bodyPr/>
                    <a:lstStyle/>
                    <a:p>
                      <a:pPr marL="12700">
                        <a:lnSpc>
                          <a:spcPts val="500"/>
                        </a:lnSpc>
                        <a:spcBef>
                          <a:spcPts val="35"/>
                        </a:spcBef>
                      </a:pPr>
                      <a:r>
                        <a:rPr sz="600" b="0" spc="5">
                          <a:latin typeface="Calibri Light"/>
                          <a:cs typeface="Calibri Light"/>
                        </a:rPr>
                        <a:t>2. Teachers </a:t>
                      </a:r>
                      <a:r>
                        <a:rPr sz="600" b="0">
                          <a:latin typeface="Calibri Light"/>
                          <a:cs typeface="Calibri Light"/>
                        </a:rPr>
                        <a:t>will participate </a:t>
                      </a:r>
                      <a:r>
                        <a:rPr sz="600" b="0" spc="5">
                          <a:latin typeface="Calibri Light"/>
                          <a:cs typeface="Calibri Light"/>
                        </a:rPr>
                        <a:t>in </a:t>
                      </a:r>
                      <a:r>
                        <a:rPr sz="600" b="0">
                          <a:latin typeface="Calibri Light"/>
                          <a:cs typeface="Calibri Light"/>
                        </a:rPr>
                        <a:t>trainings offered </a:t>
                      </a:r>
                      <a:r>
                        <a:rPr sz="600" b="0" spc="5">
                          <a:latin typeface="Calibri Light"/>
                          <a:cs typeface="Calibri Light"/>
                        </a:rPr>
                        <a:t>by the</a:t>
                      </a:r>
                      <a:r>
                        <a:rPr sz="600" b="0" spc="10">
                          <a:latin typeface="Calibri Light"/>
                          <a:cs typeface="Calibri Light"/>
                        </a:rPr>
                        <a:t> </a:t>
                      </a:r>
                      <a:r>
                        <a:rPr sz="600" b="0">
                          <a:latin typeface="Calibri Light"/>
                          <a:cs typeface="Calibri Light"/>
                        </a:rPr>
                        <a:t>district.</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9608">
                <a:tc gridSpan="8">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05398">
                <a:tc gridSpan="8">
                  <a:txBody>
                    <a:bodyPr/>
                    <a:lstStyle/>
                    <a:p>
                      <a:pPr>
                        <a:lnSpc>
                          <a:spcPct val="100000"/>
                        </a:lnSpc>
                      </a:pPr>
                      <a:endParaRPr sz="5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88790">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2</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05" algn="ctr">
                        <a:lnSpc>
                          <a:spcPct val="100000"/>
                        </a:lnSpc>
                        <a:spcBef>
                          <a:spcPts val="5"/>
                        </a:spcBef>
                      </a:pPr>
                      <a:r>
                        <a:rPr sz="600" b="0" spc="10">
                          <a:solidFill>
                            <a:srgbClr val="FFFFFF"/>
                          </a:solidFill>
                          <a:latin typeface="Calibri Light"/>
                          <a:cs typeface="Calibri Light"/>
                        </a:rPr>
                        <a:t>Persons</a:t>
                      </a:r>
                      <a:r>
                        <a:rPr sz="600" b="0" spc="15">
                          <a:solidFill>
                            <a:srgbClr val="FFFFFF"/>
                          </a:solidFill>
                          <a:latin typeface="Calibri Light"/>
                          <a:cs typeface="Calibri Light"/>
                        </a:rPr>
                        <a:t> 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0"/>
                  </a:ext>
                </a:extLst>
              </a:tr>
              <a:tr h="1300850">
                <a:tc>
                  <a:txBody>
                    <a:bodyPr/>
                    <a:lstStyle/>
                    <a:p>
                      <a:pPr>
                        <a:lnSpc>
                          <a:spcPct val="100000"/>
                        </a:lnSpc>
                      </a:pPr>
                      <a:endParaRPr sz="500">
                        <a:latin typeface="Times New Roman"/>
                        <a:cs typeface="Times New Roman"/>
                      </a:endParaRPr>
                    </a:p>
                  </a:txBody>
                  <a:tcPr marL="0" marR="0" marT="0"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1"/>
                  </a:ext>
                </a:extLst>
              </a:tr>
              <a:tr h="205398">
                <a:tc>
                  <a:txBody>
                    <a:bodyPr/>
                    <a:lstStyle/>
                    <a:p>
                      <a:pPr marR="306705" algn="r">
                        <a:lnSpc>
                          <a:spcPct val="100000"/>
                        </a:lnSpc>
                        <a:spcBef>
                          <a:spcPts val="215"/>
                        </a:spcBef>
                      </a:pPr>
                      <a:r>
                        <a:rPr sz="600" b="0" spc="15">
                          <a:solidFill>
                            <a:srgbClr val="FFFFFF"/>
                          </a:solidFill>
                          <a:latin typeface="Calibri Light"/>
                          <a:cs typeface="Calibri Light"/>
                        </a:rPr>
                        <a:t>Action</a:t>
                      </a:r>
                      <a:r>
                        <a:rPr sz="600" b="0" spc="-40">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35336"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2"/>
                  </a:ext>
                </a:extLst>
              </a:tr>
              <a:tr h="129608">
                <a:tc gridSpan="8">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9586">
                <a:tc gridSpan="8">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9597">
                <a:tc gridSpan="8">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88790">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3</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270" algn="ctr">
                        <a:lnSpc>
                          <a:spcPct val="100000"/>
                        </a:lnSpc>
                        <a:spcBef>
                          <a:spcPts val="5"/>
                        </a:spcBef>
                      </a:pPr>
                      <a:r>
                        <a:rPr sz="600" b="0" spc="10">
                          <a:solidFill>
                            <a:srgbClr val="FFFFFF"/>
                          </a:solidFill>
                          <a:latin typeface="Calibri Light"/>
                          <a:cs typeface="Calibri Light"/>
                        </a:rPr>
                        <a:t>Persons</a:t>
                      </a:r>
                      <a:r>
                        <a:rPr sz="600" b="0" spc="15">
                          <a:solidFill>
                            <a:srgbClr val="FFFFFF"/>
                          </a:solidFill>
                          <a:latin typeface="Calibri Light"/>
                          <a:cs typeface="Calibri Light"/>
                        </a:rPr>
                        <a:t> 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6"/>
                  </a:ext>
                </a:extLst>
              </a:tr>
              <a:tr h="1281310">
                <a:tc>
                  <a:txBody>
                    <a:bodyPr/>
                    <a:lstStyle/>
                    <a:p>
                      <a:pPr>
                        <a:lnSpc>
                          <a:spcPct val="100000"/>
                        </a:lnSpc>
                      </a:pPr>
                      <a:endParaRPr sz="500">
                        <a:latin typeface="Times New Roman"/>
                        <a:cs typeface="Times New Roman"/>
                      </a:endParaRPr>
                    </a:p>
                  </a:txBody>
                  <a:tcPr marL="0" marR="0" marT="0"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7"/>
                  </a:ext>
                </a:extLst>
              </a:tr>
              <a:tr h="129586">
                <a:tc>
                  <a:txBody>
                    <a:bodyPr/>
                    <a:lstStyle/>
                    <a:p>
                      <a:pPr marR="306705" algn="r">
                        <a:lnSpc>
                          <a:spcPts val="500"/>
                        </a:lnSpc>
                        <a:spcBef>
                          <a:spcPts val="35"/>
                        </a:spcBef>
                      </a:pPr>
                      <a:r>
                        <a:rPr sz="600" b="0" spc="15">
                          <a:solidFill>
                            <a:srgbClr val="FFFFFF"/>
                          </a:solidFill>
                          <a:latin typeface="Calibri Light"/>
                          <a:cs typeface="Calibri Light"/>
                        </a:rPr>
                        <a:t>Acrion</a:t>
                      </a:r>
                      <a:r>
                        <a:rPr sz="600" b="0" spc="-45">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8"/>
                  </a:ext>
                </a:extLst>
              </a:tr>
              <a:tr h="129597">
                <a:tc gridSpan="8">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9608">
                <a:tc gridSpan="8">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36922">
                <a:tc gridSpan="8">
                  <a:txBody>
                    <a:bodyPr/>
                    <a:lstStyle/>
                    <a:p>
                      <a:pPr>
                        <a:lnSpc>
                          <a:spcPct val="100000"/>
                        </a:lnSpc>
                      </a:pPr>
                      <a:endParaRPr sz="500">
                        <a:latin typeface="Times New Roman"/>
                        <a:cs typeface="Times New Roman"/>
                      </a:endParaRPr>
                    </a:p>
                  </a:txBody>
                  <a:tcPr marL="0" marR="0" marT="0" marB="0">
                    <a:lnL w="19050">
                      <a:solidFill>
                        <a:srgbClr val="000000"/>
                      </a:solidFill>
                      <a:prstDash val="solid"/>
                    </a:lnL>
                    <a:lnR w="19050">
                      <a:solidFill>
                        <a:srgbClr val="000000"/>
                      </a:solidFill>
                      <a:prstDash val="solid"/>
                    </a:lnR>
                    <a:lnT w="9525">
                      <a:solidFill>
                        <a:srgbClr val="000000"/>
                      </a:solidFill>
                      <a:prstDash val="solid"/>
                    </a:lnT>
                    <a:lnB w="190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724156499"/>
              </p:ext>
            </p:extLst>
          </p:nvPr>
        </p:nvGraphicFramePr>
        <p:xfrm>
          <a:off x="114300" y="171450"/>
          <a:ext cx="9829804" cy="7315208"/>
        </p:xfrm>
        <a:graphic>
          <a:graphicData uri="http://schemas.openxmlformats.org/drawingml/2006/table">
            <a:tbl>
              <a:tblPr firstRow="1" bandRow="1">
                <a:tableStyleId>{2D5ABB26-0587-4C30-8999-92F81FD0307C}</a:tableStyleId>
              </a:tblPr>
              <a:tblGrid>
                <a:gridCol w="1450429">
                  <a:extLst>
                    <a:ext uri="{9D8B030D-6E8A-4147-A177-3AD203B41FA5}">
                      <a16:colId xmlns:a16="http://schemas.microsoft.com/office/drawing/2014/main" val="20000"/>
                    </a:ext>
                  </a:extLst>
                </a:gridCol>
                <a:gridCol w="960786">
                  <a:extLst>
                    <a:ext uri="{9D8B030D-6E8A-4147-A177-3AD203B41FA5}">
                      <a16:colId xmlns:a16="http://schemas.microsoft.com/office/drawing/2014/main" val="20001"/>
                    </a:ext>
                  </a:extLst>
                </a:gridCol>
                <a:gridCol w="153803">
                  <a:extLst>
                    <a:ext uri="{9D8B030D-6E8A-4147-A177-3AD203B41FA5}">
                      <a16:colId xmlns:a16="http://schemas.microsoft.com/office/drawing/2014/main" val="20002"/>
                    </a:ext>
                  </a:extLst>
                </a:gridCol>
                <a:gridCol w="83717">
                  <a:extLst>
                    <a:ext uri="{9D8B030D-6E8A-4147-A177-3AD203B41FA5}">
                      <a16:colId xmlns:a16="http://schemas.microsoft.com/office/drawing/2014/main" val="20003"/>
                    </a:ext>
                  </a:extLst>
                </a:gridCol>
                <a:gridCol w="1163263">
                  <a:extLst>
                    <a:ext uri="{9D8B030D-6E8A-4147-A177-3AD203B41FA5}">
                      <a16:colId xmlns:a16="http://schemas.microsoft.com/office/drawing/2014/main" val="20004"/>
                    </a:ext>
                  </a:extLst>
                </a:gridCol>
                <a:gridCol w="694063">
                  <a:extLst>
                    <a:ext uri="{9D8B030D-6E8A-4147-A177-3AD203B41FA5}">
                      <a16:colId xmlns:a16="http://schemas.microsoft.com/office/drawing/2014/main" val="20005"/>
                    </a:ext>
                  </a:extLst>
                </a:gridCol>
                <a:gridCol w="1350161">
                  <a:extLst>
                    <a:ext uri="{9D8B030D-6E8A-4147-A177-3AD203B41FA5}">
                      <a16:colId xmlns:a16="http://schemas.microsoft.com/office/drawing/2014/main" val="20006"/>
                    </a:ext>
                  </a:extLst>
                </a:gridCol>
                <a:gridCol w="341678">
                  <a:extLst>
                    <a:ext uri="{9D8B030D-6E8A-4147-A177-3AD203B41FA5}">
                      <a16:colId xmlns:a16="http://schemas.microsoft.com/office/drawing/2014/main" val="20007"/>
                    </a:ext>
                  </a:extLst>
                </a:gridCol>
                <a:gridCol w="909192">
                  <a:extLst>
                    <a:ext uri="{9D8B030D-6E8A-4147-A177-3AD203B41FA5}">
                      <a16:colId xmlns:a16="http://schemas.microsoft.com/office/drawing/2014/main" val="20008"/>
                    </a:ext>
                  </a:extLst>
                </a:gridCol>
                <a:gridCol w="207341">
                  <a:extLst>
                    <a:ext uri="{9D8B030D-6E8A-4147-A177-3AD203B41FA5}">
                      <a16:colId xmlns:a16="http://schemas.microsoft.com/office/drawing/2014/main" val="20009"/>
                    </a:ext>
                  </a:extLst>
                </a:gridCol>
                <a:gridCol w="882911">
                  <a:extLst>
                    <a:ext uri="{9D8B030D-6E8A-4147-A177-3AD203B41FA5}">
                      <a16:colId xmlns:a16="http://schemas.microsoft.com/office/drawing/2014/main" val="20010"/>
                    </a:ext>
                  </a:extLst>
                </a:gridCol>
                <a:gridCol w="1632460">
                  <a:extLst>
                    <a:ext uri="{9D8B030D-6E8A-4147-A177-3AD203B41FA5}">
                      <a16:colId xmlns:a16="http://schemas.microsoft.com/office/drawing/2014/main" val="20011"/>
                    </a:ext>
                  </a:extLst>
                </a:gridCol>
              </a:tblGrid>
              <a:tr h="121314">
                <a:tc>
                  <a:txBody>
                    <a:bodyPr/>
                    <a:lstStyle/>
                    <a:p>
                      <a:pPr marL="13970">
                        <a:lnSpc>
                          <a:spcPts val="475"/>
                        </a:lnSpc>
                        <a:spcBef>
                          <a:spcPts val="25"/>
                        </a:spcBef>
                      </a:pPr>
                      <a:r>
                        <a:rPr sz="600" b="0" spc="10">
                          <a:latin typeface="Calibri Light"/>
                          <a:cs typeface="Calibri Light"/>
                        </a:rPr>
                        <a:t>Goal Area</a:t>
                      </a:r>
                      <a:r>
                        <a:rPr sz="600" b="0" spc="40">
                          <a:latin typeface="Calibri Light"/>
                          <a:cs typeface="Calibri Light"/>
                        </a:rPr>
                        <a:t> </a:t>
                      </a:r>
                      <a:r>
                        <a:rPr sz="600" b="0" spc="10">
                          <a:latin typeface="Calibri Light"/>
                          <a:cs typeface="Calibri Light"/>
                        </a:rPr>
                        <a:t>4:</a:t>
                      </a:r>
                      <a:endParaRPr sz="600">
                        <a:latin typeface="Calibri Light"/>
                        <a:cs typeface="Calibri Light"/>
                      </a:endParaRPr>
                    </a:p>
                  </a:txBody>
                  <a:tcPr marL="0" marR="0" marT="4109" marB="0" anchor="ctr">
                    <a:lnL w="19050">
                      <a:solidFill>
                        <a:srgbClr val="000000"/>
                      </a:solidFill>
                      <a:prstDash val="solid"/>
                    </a:lnL>
                    <a:lnT w="19050">
                      <a:solidFill>
                        <a:srgbClr val="000000"/>
                      </a:solidFill>
                      <a:prstDash val="solid"/>
                    </a:lnT>
                    <a:lnB w="9525">
                      <a:solidFill>
                        <a:srgbClr val="000000"/>
                      </a:solidFill>
                      <a:prstDash val="solid"/>
                    </a:lnB>
                  </a:tcPr>
                </a:tc>
                <a:tc gridSpan="4">
                  <a:txBody>
                    <a:bodyPr/>
                    <a:lstStyle/>
                    <a:p>
                      <a:pPr marL="12700">
                        <a:lnSpc>
                          <a:spcPts val="500"/>
                        </a:lnSpc>
                      </a:pPr>
                      <a:r>
                        <a:rPr sz="600" b="0" spc="5">
                          <a:latin typeface="Calibri Light"/>
                          <a:cs typeface="Calibri Light"/>
                        </a:rPr>
                        <a:t>Increase </a:t>
                      </a:r>
                      <a:r>
                        <a:rPr sz="600" b="0">
                          <a:latin typeface="Calibri Light"/>
                          <a:cs typeface="Calibri Light"/>
                        </a:rPr>
                        <a:t>staff quality, recruitment </a:t>
                      </a:r>
                      <a:r>
                        <a:rPr sz="600" b="0" spc="5">
                          <a:latin typeface="Calibri Light"/>
                          <a:cs typeface="Calibri Light"/>
                        </a:rPr>
                        <a:t>and</a:t>
                      </a:r>
                      <a:r>
                        <a:rPr sz="600" b="0" spc="25">
                          <a:latin typeface="Calibri Light"/>
                          <a:cs typeface="Calibri Light"/>
                        </a:rPr>
                        <a:t> </a:t>
                      </a:r>
                      <a:r>
                        <a:rPr sz="600" b="0">
                          <a:latin typeface="Calibri Light"/>
                          <a:cs typeface="Calibri Light"/>
                        </a:rPr>
                        <a:t>retention</a:t>
                      </a:r>
                      <a:endParaRPr sz="600">
                        <a:latin typeface="Calibri Light"/>
                        <a:cs typeface="Calibri Light"/>
                      </a:endParaRPr>
                    </a:p>
                  </a:txBody>
                  <a:tcPr marL="0" marR="0" marT="0" marB="0" anchor="ctr">
                    <a:lnT w="19050">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nchor="ctr">
                    <a:lnT w="19050">
                      <a:solidFill>
                        <a:srgbClr val="000000"/>
                      </a:solidFill>
                      <a:prstDash val="solid"/>
                    </a:lnT>
                    <a:lnB w="9525">
                      <a:solidFill>
                        <a:srgbClr val="000000"/>
                      </a:solidFill>
                      <a:prstDash val="solid"/>
                    </a:lnB>
                  </a:tcPr>
                </a:tc>
                <a:tc gridSpan="2">
                  <a:txBody>
                    <a:bodyPr/>
                    <a:lstStyle/>
                    <a:p>
                      <a:pPr>
                        <a:lnSpc>
                          <a:spcPct val="100000"/>
                        </a:lnSpc>
                      </a:pPr>
                      <a:endParaRPr sz="400">
                        <a:latin typeface="Times New Roman"/>
                        <a:cs typeface="Times New Roman"/>
                      </a:endParaRPr>
                    </a:p>
                  </a:txBody>
                  <a:tcPr marL="0" marR="0" marT="0" marB="0" anchor="ctr">
                    <a:lnT w="19050">
                      <a:solidFill>
                        <a:srgbClr val="000000"/>
                      </a:solidFill>
                      <a:prstDash val="solid"/>
                    </a:lnT>
                    <a:lnB w="9525">
                      <a:solidFill>
                        <a:srgbClr val="000000"/>
                      </a:solidFill>
                      <a:prstDash val="solid"/>
                    </a:lnB>
                  </a:tcPr>
                </a:tc>
                <a:tc hMerge="1">
                  <a:txBody>
                    <a:bodyPr/>
                    <a:lstStyle/>
                    <a:p>
                      <a:endParaRPr/>
                    </a:p>
                  </a:txBody>
                  <a:tcPr marL="0" marR="0" marT="0" marB="0"/>
                </a:tc>
                <a:tc gridSpan="2">
                  <a:txBody>
                    <a:bodyPr/>
                    <a:lstStyle/>
                    <a:p>
                      <a:pPr>
                        <a:lnSpc>
                          <a:spcPct val="100000"/>
                        </a:lnSpc>
                      </a:pPr>
                      <a:endParaRPr sz="400">
                        <a:latin typeface="Times New Roman"/>
                        <a:cs typeface="Times New Roman"/>
                      </a:endParaRPr>
                    </a:p>
                  </a:txBody>
                  <a:tcPr marL="0" marR="0" marT="0" marB="0">
                    <a:lnT w="19050">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T w="19050">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R w="19050">
                      <a:solidFill>
                        <a:srgbClr val="000000"/>
                      </a:solidFill>
                      <a:prstDash val="solid"/>
                    </a:lnR>
                    <a:lnT w="19050">
                      <a:solidFill>
                        <a:srgbClr val="000000"/>
                      </a:solidFill>
                      <a:prstDash val="solid"/>
                    </a:lnT>
                    <a:lnB w="9525">
                      <a:solidFill>
                        <a:srgbClr val="000000"/>
                      </a:solidFill>
                      <a:prstDash val="solid"/>
                    </a:lnB>
                  </a:tcPr>
                </a:tc>
                <a:extLst>
                  <a:ext uri="{0D108BD9-81ED-4DB2-BD59-A6C34878D82A}">
                    <a16:rowId xmlns:a16="http://schemas.microsoft.com/office/drawing/2014/main" val="10000"/>
                  </a:ext>
                </a:extLst>
              </a:tr>
              <a:tr h="128603">
                <a:tc>
                  <a:txBody>
                    <a:bodyPr/>
                    <a:lstStyle/>
                    <a:p>
                      <a:pPr marL="13970">
                        <a:lnSpc>
                          <a:spcPts val="500"/>
                        </a:lnSpc>
                        <a:spcBef>
                          <a:spcPts val="35"/>
                        </a:spcBef>
                      </a:pPr>
                      <a:r>
                        <a:rPr sz="600" b="0" spc="10">
                          <a:latin typeface="Calibri Light"/>
                          <a:cs typeface="Calibri Light"/>
                        </a:rPr>
                        <a:t>Annual Goal</a:t>
                      </a:r>
                      <a:r>
                        <a:rPr sz="600" b="0" spc="45">
                          <a:latin typeface="Calibri Light"/>
                          <a:cs typeface="Calibri Light"/>
                        </a:rPr>
                        <a:t> </a:t>
                      </a:r>
                      <a:r>
                        <a:rPr sz="600" b="0" spc="10">
                          <a:latin typeface="Calibri Light"/>
                          <a:cs typeface="Calibri Light"/>
                        </a:rPr>
                        <a:t>3:</a:t>
                      </a:r>
                      <a:endParaRPr sz="600">
                        <a:latin typeface="Calibri Light"/>
                        <a:cs typeface="Calibri Light"/>
                      </a:endParaRPr>
                    </a:p>
                  </a:txBody>
                  <a:tcPr marL="0" marR="0" marT="5753" marB="0" anchor="ctr">
                    <a:lnL w="19050">
                      <a:solidFill>
                        <a:srgbClr val="000000"/>
                      </a:solidFill>
                      <a:prstDash val="solid"/>
                    </a:lnL>
                    <a:lnT w="9525">
                      <a:solidFill>
                        <a:srgbClr val="000000"/>
                      </a:solidFill>
                      <a:prstDash val="solid"/>
                    </a:lnT>
                    <a:lnB w="9525">
                      <a:solidFill>
                        <a:srgbClr val="000000"/>
                      </a:solidFill>
                      <a:prstDash val="solid"/>
                    </a:lnB>
                  </a:tcPr>
                </a:tc>
                <a:tc gridSpan="7">
                  <a:txBody>
                    <a:bodyPr/>
                    <a:lstStyle/>
                    <a:p>
                      <a:pPr marL="12700">
                        <a:lnSpc>
                          <a:spcPts val="530"/>
                        </a:lnSpc>
                      </a:pPr>
                      <a:r>
                        <a:rPr lang="en-US" sz="600" b="0" spc="5">
                          <a:latin typeface="Calibri Light"/>
                          <a:cs typeface="Calibri Light"/>
                        </a:rPr>
                        <a:t>By </a:t>
                      </a:r>
                      <a:r>
                        <a:rPr lang="en-US" sz="600" b="0">
                          <a:latin typeface="Calibri Light"/>
                          <a:cs typeface="Calibri Light"/>
                        </a:rPr>
                        <a:t>June </a:t>
                      </a:r>
                      <a:r>
                        <a:rPr lang="en-US" sz="600" b="0" spc="5">
                          <a:latin typeface="Calibri Light"/>
                          <a:cs typeface="Calibri Light"/>
                        </a:rPr>
                        <a:t>2026, </a:t>
                      </a:r>
                      <a:r>
                        <a:rPr lang="en-US" sz="600" b="0">
                          <a:latin typeface="Calibri Light"/>
                          <a:cs typeface="Calibri Light"/>
                        </a:rPr>
                        <a:t>all teachers will </a:t>
                      </a:r>
                      <a:r>
                        <a:rPr lang="en-US" sz="600" b="0" spc="5">
                          <a:latin typeface="Calibri Light"/>
                          <a:cs typeface="Calibri Light"/>
                        </a:rPr>
                        <a:t>be </a:t>
                      </a:r>
                      <a:r>
                        <a:rPr lang="en-US" sz="600" b="0">
                          <a:latin typeface="Calibri Light"/>
                          <a:cs typeface="Calibri Light"/>
                        </a:rPr>
                        <a:t>highly qualified </a:t>
                      </a:r>
                      <a:r>
                        <a:rPr lang="en-US" sz="600" b="0" spc="5">
                          <a:latin typeface="Calibri Light"/>
                          <a:cs typeface="Calibri Light"/>
                        </a:rPr>
                        <a:t>to teach </a:t>
                      </a:r>
                      <a:r>
                        <a:rPr lang="en-US" sz="600" b="0">
                          <a:latin typeface="Calibri Light"/>
                          <a:cs typeface="Calibri Light"/>
                        </a:rPr>
                        <a:t>their current</a:t>
                      </a:r>
                      <a:r>
                        <a:rPr lang="en-US" sz="600" b="0" spc="40">
                          <a:latin typeface="Calibri Light"/>
                          <a:cs typeface="Calibri Light"/>
                        </a:rPr>
                        <a:t> </a:t>
                      </a:r>
                      <a:r>
                        <a:rPr lang="en-US" sz="600" b="0">
                          <a:latin typeface="Calibri Light"/>
                          <a:cs typeface="Calibri Light"/>
                        </a:rPr>
                        <a:t>assignment.</a:t>
                      </a:r>
                      <a:endParaRPr lang="en-US" sz="600">
                        <a:latin typeface="Calibri Light"/>
                        <a:cs typeface="Calibri Light"/>
                      </a:endParaRPr>
                    </a:p>
                  </a:txBody>
                  <a:tcPr marL="0" marR="0" marT="0" marB="0" anchor="ct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gridSpan="2">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T w="9525">
                      <a:solidFill>
                        <a:srgbClr val="000000"/>
                      </a:solidFill>
                      <a:prstDash val="solid"/>
                    </a:lnT>
                    <a:lnB w="952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128581">
                <a:tc>
                  <a:txBody>
                    <a:bodyPr/>
                    <a:lstStyle/>
                    <a:p>
                      <a:pPr marL="13970">
                        <a:lnSpc>
                          <a:spcPts val="525"/>
                        </a:lnSpc>
                        <a:spcBef>
                          <a:spcPts val="10"/>
                        </a:spcBef>
                      </a:pPr>
                      <a:r>
                        <a:rPr sz="600" b="0" spc="15">
                          <a:latin typeface="Calibri Light"/>
                          <a:cs typeface="Calibri Light"/>
                        </a:rPr>
                        <a:t>Obective</a:t>
                      </a:r>
                      <a:r>
                        <a:rPr sz="600" b="0" spc="20">
                          <a:latin typeface="Calibri Light"/>
                          <a:cs typeface="Calibri Light"/>
                        </a:rPr>
                        <a:t> </a:t>
                      </a:r>
                      <a:r>
                        <a:rPr sz="600" b="0" spc="5">
                          <a:latin typeface="Calibri Light"/>
                          <a:cs typeface="Calibri Light"/>
                        </a:rPr>
                        <a:t>2</a:t>
                      </a:r>
                      <a:endParaRPr sz="600">
                        <a:latin typeface="Calibri Light"/>
                        <a:cs typeface="Calibri Light"/>
                      </a:endParaRPr>
                    </a:p>
                  </a:txBody>
                  <a:tcPr marL="0" marR="0" marT="164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11">
                  <a:txBody>
                    <a:bodyPr/>
                    <a:lstStyle/>
                    <a:p>
                      <a:pPr marL="12700">
                        <a:lnSpc>
                          <a:spcPts val="509"/>
                        </a:lnSpc>
                        <a:spcBef>
                          <a:spcPts val="20"/>
                        </a:spcBef>
                      </a:pPr>
                      <a:r>
                        <a:rPr lang="en-US" sz="600" b="0" spc="5">
                          <a:latin typeface="Calibri Light"/>
                          <a:cs typeface="Calibri Light"/>
                        </a:rPr>
                        <a:t>Campus </a:t>
                      </a:r>
                      <a:r>
                        <a:rPr lang="en-US" sz="600" b="0">
                          <a:latin typeface="Calibri Light"/>
                          <a:cs typeface="Calibri Light"/>
                        </a:rPr>
                        <a:t>recruitment </a:t>
                      </a:r>
                      <a:r>
                        <a:rPr lang="en-US" sz="600" b="0" spc="5">
                          <a:latin typeface="Calibri Light"/>
                          <a:cs typeface="Calibri Light"/>
                        </a:rPr>
                        <a:t>and </a:t>
                      </a:r>
                      <a:r>
                        <a:rPr lang="en-US" sz="600" b="0">
                          <a:latin typeface="Calibri Light"/>
                          <a:cs typeface="Calibri Light"/>
                        </a:rPr>
                        <a:t>retention of highly qualified </a:t>
                      </a:r>
                      <a:r>
                        <a:rPr lang="en-US" sz="600" b="0" spc="5">
                          <a:latin typeface="Calibri Light"/>
                          <a:cs typeface="Calibri Light"/>
                        </a:rPr>
                        <a:t>and certified </a:t>
                      </a:r>
                      <a:r>
                        <a:rPr lang="en-US" sz="600" b="0" err="1">
                          <a:latin typeface="Calibri Light"/>
                          <a:cs typeface="Calibri Light"/>
                        </a:rPr>
                        <a:t>teadchers</a:t>
                      </a:r>
                      <a:r>
                        <a:rPr lang="en-US" sz="600" b="0">
                          <a:latin typeface="Calibri Light"/>
                          <a:cs typeface="Calibri Light"/>
                        </a:rPr>
                        <a:t> </a:t>
                      </a:r>
                      <a:r>
                        <a:rPr lang="en-US" sz="600" b="0" spc="5">
                          <a:latin typeface="Calibri Light"/>
                          <a:cs typeface="Calibri Light"/>
                        </a:rPr>
                        <a:t>in </a:t>
                      </a:r>
                      <a:r>
                        <a:rPr lang="en-US" sz="600" b="0">
                          <a:latin typeface="Calibri Light"/>
                          <a:cs typeface="Calibri Light"/>
                        </a:rPr>
                        <a:t>all </a:t>
                      </a:r>
                      <a:r>
                        <a:rPr lang="en-US" sz="600" b="0" spc="5">
                          <a:latin typeface="Calibri Light"/>
                          <a:cs typeface="Calibri Light"/>
                        </a:rPr>
                        <a:t>assignments by </a:t>
                      </a:r>
                      <a:r>
                        <a:rPr lang="en-US" sz="600" b="0">
                          <a:latin typeface="Calibri Light"/>
                          <a:cs typeface="Calibri Light"/>
                        </a:rPr>
                        <a:t>June</a:t>
                      </a:r>
                      <a:r>
                        <a:rPr lang="en-US" sz="600" b="0" spc="1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3287" marB="0" anchor="ctr">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385778">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1</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3">
                  <a:txBody>
                    <a:bodyPr/>
                    <a:lstStyle/>
                    <a:p>
                      <a:pPr>
                        <a:lnSpc>
                          <a:spcPct val="100000"/>
                        </a:lnSpc>
                        <a:spcBef>
                          <a:spcPts val="35"/>
                        </a:spcBef>
                      </a:pPr>
                      <a:endParaRPr sz="700">
                        <a:latin typeface="Times New Roman"/>
                        <a:cs typeface="Times New Roman"/>
                      </a:endParaRPr>
                    </a:p>
                    <a:p>
                      <a:pPr marL="67310">
                        <a:lnSpc>
                          <a:spcPct val="100000"/>
                        </a:lnSpc>
                        <a:spcBef>
                          <a:spcPts val="5"/>
                        </a:spcBef>
                      </a:pPr>
                      <a:r>
                        <a:rPr sz="600" b="0" spc="10">
                          <a:solidFill>
                            <a:srgbClr val="FFFFFF"/>
                          </a:solidFill>
                          <a:latin typeface="Calibri Light"/>
                          <a:cs typeface="Calibri Light"/>
                        </a:rPr>
                        <a:t>Persons</a:t>
                      </a:r>
                      <a:r>
                        <a:rPr sz="600" b="0" spc="15">
                          <a:solidFill>
                            <a:srgbClr val="FFFFFF"/>
                          </a:solidFill>
                          <a:latin typeface="Calibri Light"/>
                          <a:cs typeface="Calibri Light"/>
                        </a:rPr>
                        <a:t> 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2">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gridSpan="2">
                  <a:txBody>
                    <a:bodyPr/>
                    <a:lstStyle/>
                    <a:p>
                      <a:pPr>
                        <a:lnSpc>
                          <a:spcPct val="100000"/>
                        </a:lnSpc>
                        <a:spcBef>
                          <a:spcPts val="35"/>
                        </a:spcBef>
                      </a:pPr>
                      <a:endParaRPr sz="700">
                        <a:latin typeface="Times New Roman"/>
                        <a:cs typeface="Times New Roman"/>
                      </a:endParaRPr>
                    </a:p>
                    <a:p>
                      <a:pPr marL="123825">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3"/>
                  </a:ext>
                </a:extLst>
              </a:tr>
              <a:tr h="1312624">
                <a:tc>
                  <a:txBody>
                    <a:bodyPr/>
                    <a:lstStyle/>
                    <a:p>
                      <a:pPr marL="12700">
                        <a:lnSpc>
                          <a:spcPct val="100000"/>
                        </a:lnSpc>
                        <a:spcBef>
                          <a:spcPts val="35"/>
                        </a:spcBef>
                      </a:pPr>
                      <a:r>
                        <a:rPr sz="600" b="0" spc="5">
                          <a:latin typeface="Calibri Light"/>
                          <a:cs typeface="Calibri Light"/>
                        </a:rPr>
                        <a:t>Promote </a:t>
                      </a:r>
                      <a:r>
                        <a:rPr sz="600" b="0">
                          <a:latin typeface="Calibri Light"/>
                          <a:cs typeface="Calibri Light"/>
                        </a:rPr>
                        <a:t>strategies</a:t>
                      </a:r>
                      <a:r>
                        <a:rPr sz="600" b="0" spc="-5">
                          <a:latin typeface="Calibri Light"/>
                          <a:cs typeface="Calibri Light"/>
                        </a:rPr>
                        <a:t> </a:t>
                      </a:r>
                      <a:r>
                        <a:rPr sz="600" b="0" spc="5">
                          <a:latin typeface="Calibri Light"/>
                          <a:cs typeface="Calibri Light"/>
                        </a:rPr>
                        <a:t>for</a:t>
                      </a:r>
                      <a:endParaRPr sz="600">
                        <a:latin typeface="Calibri Light"/>
                        <a:cs typeface="Calibri Light"/>
                      </a:endParaRPr>
                    </a:p>
                    <a:p>
                      <a:pPr marL="12700" marR="83820">
                        <a:lnSpc>
                          <a:spcPct val="117800"/>
                        </a:lnSpc>
                      </a:pPr>
                      <a:r>
                        <a:rPr sz="600" b="0">
                          <a:latin typeface="Calibri Light"/>
                          <a:cs typeface="Calibri Light"/>
                        </a:rPr>
                        <a:t>attracting/retaining highly qualified  staff.</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-Principal</a:t>
                      </a:r>
                      <a:endParaRPr sz="600">
                        <a:latin typeface="Calibri Light"/>
                        <a:cs typeface="Calibri Light"/>
                      </a:endParaRPr>
                    </a:p>
                    <a:p>
                      <a:pPr marL="12700" marR="70485">
                        <a:lnSpc>
                          <a:spcPct val="117800"/>
                        </a:lnSpc>
                      </a:pPr>
                      <a:r>
                        <a:rPr sz="600" b="0" spc="5">
                          <a:latin typeface="Calibri Light"/>
                          <a:cs typeface="Calibri Light"/>
                        </a:rPr>
                        <a:t>Dean </a:t>
                      </a:r>
                      <a:r>
                        <a:rPr sz="600" b="0">
                          <a:latin typeface="Calibri Light"/>
                          <a:cs typeface="Calibri Light"/>
                        </a:rPr>
                        <a:t>of </a:t>
                      </a:r>
                      <a:r>
                        <a:rPr sz="600" b="0" spc="5">
                          <a:latin typeface="Calibri Light"/>
                          <a:cs typeface="Calibri Light"/>
                        </a:rPr>
                        <a:t>Instruction  Content</a:t>
                      </a:r>
                      <a:r>
                        <a:rPr sz="600" b="0" spc="-60">
                          <a:latin typeface="Calibri Light"/>
                          <a:cs typeface="Calibri Light"/>
                        </a:rPr>
                        <a:t> </a:t>
                      </a:r>
                      <a:r>
                        <a:rPr sz="600" b="0" spc="5">
                          <a:latin typeface="Calibri Light"/>
                          <a:cs typeface="Calibri Light"/>
                        </a:rPr>
                        <a:t>Administrator</a:t>
                      </a:r>
                      <a:endParaRPr sz="600">
                        <a:latin typeface="Calibri Light"/>
                        <a:cs typeface="Calibri Light"/>
                      </a:endParaRPr>
                    </a:p>
                  </a:txBody>
                  <a:tcPr marL="0" marR="0" marT="5753" marB="0">
                    <a:lnL w="9525">
                      <a:solidFill>
                        <a:srgbClr val="000000"/>
                      </a:solidFill>
                      <a:prstDash val="solid"/>
                    </a:lnL>
                    <a:lnT w="9525">
                      <a:solidFill>
                        <a:srgbClr val="000000"/>
                      </a:solidFill>
                      <a:prstDash val="solid"/>
                    </a:lnT>
                    <a:lnB w="9525">
                      <a:solidFill>
                        <a:srgbClr val="000000"/>
                      </a:solidFill>
                      <a:prstDash val="solid"/>
                    </a:lnB>
                  </a:tcPr>
                </a:tc>
                <a:tc>
                  <a:txBody>
                    <a:bodyPr/>
                    <a:lstStyle/>
                    <a:p>
                      <a:pPr>
                        <a:lnSpc>
                          <a:spcPct val="100000"/>
                        </a:lnSpc>
                        <a:spcBef>
                          <a:spcPts val="35"/>
                        </a:spcBef>
                      </a:pPr>
                      <a:endParaRPr sz="700">
                        <a:latin typeface="Times New Roman"/>
                        <a:cs typeface="Times New Roman"/>
                      </a:endParaRPr>
                    </a:p>
                    <a:p>
                      <a:pPr algn="r">
                        <a:lnSpc>
                          <a:spcPct val="100000"/>
                        </a:lnSpc>
                        <a:spcBef>
                          <a:spcPts val="5"/>
                        </a:spcBef>
                      </a:pPr>
                      <a:r>
                        <a:rPr sz="600" b="0">
                          <a:latin typeface="Calibri Light"/>
                          <a:cs typeface="Calibri Light"/>
                        </a:rPr>
                        <a:t>-</a:t>
                      </a:r>
                      <a:endParaRPr sz="600">
                        <a:latin typeface="Calibri Light"/>
                        <a:cs typeface="Calibri Light"/>
                      </a:endParaRPr>
                    </a:p>
                  </a:txBody>
                  <a:tcPr marL="0" marR="0" marT="5753" marB="0">
                    <a:lnT w="9525">
                      <a:solidFill>
                        <a:srgbClr val="000000"/>
                      </a:solidFill>
                      <a:prstDash val="solid"/>
                    </a:lnT>
                    <a:lnB w="9525">
                      <a:solidFill>
                        <a:srgbClr val="000000"/>
                      </a:solidFill>
                      <a:prstDash val="solid"/>
                    </a:lnB>
                  </a:tcPr>
                </a:tc>
                <a:tc>
                  <a:txBody>
                    <a:bodyPr/>
                    <a:lstStyle/>
                    <a:p>
                      <a:pPr marL="3810">
                        <a:lnSpc>
                          <a:spcPct val="100000"/>
                        </a:lnSpc>
                        <a:spcBef>
                          <a:spcPts val="35"/>
                        </a:spcBef>
                      </a:pPr>
                      <a:r>
                        <a:rPr sz="600" b="0">
                          <a:latin typeface="Calibri Light"/>
                          <a:cs typeface="Calibri Light"/>
                        </a:rPr>
                        <a:t>-</a:t>
                      </a:r>
                      <a:endParaRPr sz="600">
                        <a:latin typeface="Calibri Light"/>
                        <a:cs typeface="Calibri Light"/>
                      </a:endParaRPr>
                    </a:p>
                  </a:txBody>
                  <a:tcPr marL="0" marR="0" marT="5753" marB="0">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a:latin typeface="Calibri Light"/>
                          <a:cs typeface="Calibri Light"/>
                        </a:rPr>
                        <a:t>-Survey</a:t>
                      </a:r>
                      <a:r>
                        <a:rPr sz="600" b="0" spc="-5">
                          <a:latin typeface="Calibri Light"/>
                          <a:cs typeface="Calibri Light"/>
                        </a:rPr>
                        <a:t> </a:t>
                      </a:r>
                      <a:r>
                        <a:rPr sz="600" b="0" spc="5">
                          <a:latin typeface="Calibri Light"/>
                          <a:cs typeface="Calibri Light"/>
                        </a:rPr>
                        <a:t>forms</a:t>
                      </a:r>
                      <a:endParaRPr sz="600">
                        <a:latin typeface="Calibri Light"/>
                        <a:cs typeface="Calibri Light"/>
                      </a:endParaRPr>
                    </a:p>
                    <a:p>
                      <a:pPr marL="12700">
                        <a:lnSpc>
                          <a:spcPct val="100000"/>
                        </a:lnSpc>
                        <a:spcBef>
                          <a:spcPts val="95"/>
                        </a:spcBef>
                      </a:pPr>
                      <a:r>
                        <a:rPr sz="600" b="0">
                          <a:latin typeface="Calibri Light"/>
                          <a:cs typeface="Calibri Light"/>
                        </a:rPr>
                        <a:t>-Surveys</a:t>
                      </a:r>
                      <a:endParaRPr sz="600">
                        <a:latin typeface="Calibri Light"/>
                        <a:cs typeface="Calibri Light"/>
                      </a:endParaRPr>
                    </a:p>
                    <a:p>
                      <a:pPr marL="12700">
                        <a:lnSpc>
                          <a:spcPct val="100000"/>
                        </a:lnSpc>
                        <a:spcBef>
                          <a:spcPts val="95"/>
                        </a:spcBef>
                      </a:pPr>
                      <a:r>
                        <a:rPr sz="600" b="0" spc="5">
                          <a:latin typeface="Calibri Light"/>
                          <a:cs typeface="Calibri Light"/>
                        </a:rPr>
                        <a:t>-Staff Development</a:t>
                      </a:r>
                      <a:r>
                        <a:rPr sz="600" b="0" spc="-5">
                          <a:latin typeface="Calibri Light"/>
                          <a:cs typeface="Calibri Light"/>
                        </a:rPr>
                        <a:t> </a:t>
                      </a:r>
                      <a:r>
                        <a:rPr sz="600" b="0" spc="5">
                          <a:latin typeface="Calibri Light"/>
                          <a:cs typeface="Calibri Light"/>
                        </a:rPr>
                        <a:t>Plan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600" b="0" spc="5">
                          <a:latin typeface="Calibri Light"/>
                          <a:cs typeface="Calibri Light"/>
                        </a:rPr>
                        <a:t>August 2025</a:t>
                      </a:r>
                      <a:r>
                        <a:rPr lang="en-US" sz="600" b="0" spc="-15">
                          <a:latin typeface="Calibri Light"/>
                          <a:cs typeface="Calibri Light"/>
                        </a:rPr>
                        <a:t> </a:t>
                      </a:r>
                      <a:r>
                        <a:rPr lang="en-US" sz="600" b="0" spc="5">
                          <a:latin typeface="Calibri Light"/>
                          <a:cs typeface="Calibri Light"/>
                        </a:rPr>
                        <a:t>to</a:t>
                      </a:r>
                      <a:endParaRPr lang="en-US" sz="600">
                        <a:latin typeface="Calibri Light"/>
                        <a:cs typeface="Calibri Light"/>
                      </a:endParaRPr>
                    </a:p>
                    <a:p>
                      <a:pPr marL="12700">
                        <a:lnSpc>
                          <a:spcPct val="100000"/>
                        </a:lnSpc>
                        <a:spcBef>
                          <a:spcPts val="95"/>
                        </a:spcBef>
                      </a:pPr>
                      <a:r>
                        <a:rPr lang="en-US" sz="600" b="0">
                          <a:latin typeface="Calibri Light"/>
                          <a:cs typeface="Calibri Light"/>
                        </a:rPr>
                        <a:t>June</a:t>
                      </a:r>
                      <a:r>
                        <a:rPr lang="en-US" sz="600" b="0" spc="-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2">
                  <a:txBody>
                    <a:bodyPr/>
                    <a:lstStyle/>
                    <a:p>
                      <a:pPr marL="12700">
                        <a:lnSpc>
                          <a:spcPct val="100000"/>
                        </a:lnSpc>
                        <a:spcBef>
                          <a:spcPts val="35"/>
                        </a:spcBef>
                      </a:pPr>
                      <a:r>
                        <a:rPr sz="600" b="0" spc="5">
                          <a:latin typeface="Calibri Light"/>
                          <a:cs typeface="Calibri Light"/>
                        </a:rPr>
                        <a:t>-Highly </a:t>
                      </a:r>
                      <a:r>
                        <a:rPr sz="600" b="0">
                          <a:latin typeface="Calibri Light"/>
                          <a:cs typeface="Calibri Light"/>
                        </a:rPr>
                        <a:t>qualified teachers resulting </a:t>
                      </a:r>
                      <a:r>
                        <a:rPr sz="600" b="0" spc="5">
                          <a:latin typeface="Calibri Light"/>
                          <a:cs typeface="Calibri Light"/>
                        </a:rPr>
                        <a:t>in a</a:t>
                      </a:r>
                      <a:endParaRPr sz="600">
                        <a:latin typeface="Calibri Light"/>
                        <a:cs typeface="Calibri Light"/>
                      </a:endParaRPr>
                    </a:p>
                    <a:p>
                      <a:pPr marL="12700" marR="58419">
                        <a:lnSpc>
                          <a:spcPct val="117800"/>
                        </a:lnSpc>
                      </a:pPr>
                      <a:r>
                        <a:rPr sz="600" b="0">
                          <a:latin typeface="Calibri Light"/>
                          <a:cs typeface="Calibri Light"/>
                        </a:rPr>
                        <a:t>stronger learning enviornment </a:t>
                      </a:r>
                      <a:r>
                        <a:rPr sz="600" b="0" spc="5">
                          <a:latin typeface="Calibri Light"/>
                          <a:cs typeface="Calibri Light"/>
                        </a:rPr>
                        <a:t>and </a:t>
                      </a:r>
                      <a:r>
                        <a:rPr sz="600" b="0">
                          <a:latin typeface="Calibri Light"/>
                          <a:cs typeface="Calibri Light"/>
                        </a:rPr>
                        <a:t>student  </a:t>
                      </a:r>
                      <a:r>
                        <a:rPr sz="600" b="0" spc="5">
                          <a:latin typeface="Calibri Light"/>
                          <a:cs typeface="Calibri Light"/>
                        </a:rPr>
                        <a:t>achievement.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marL="12700">
                        <a:lnSpc>
                          <a:spcPct val="100000"/>
                        </a:lnSpc>
                        <a:spcBef>
                          <a:spcPts val="35"/>
                        </a:spcBef>
                      </a:pPr>
                      <a:r>
                        <a:rPr sz="600" b="0">
                          <a:latin typeface="Calibri Light"/>
                          <a:cs typeface="Calibri Light"/>
                        </a:rPr>
                        <a:t>-Professional</a:t>
                      </a:r>
                      <a:r>
                        <a:rPr sz="600" b="0" spc="5">
                          <a:latin typeface="Calibri Light"/>
                          <a:cs typeface="Calibri Light"/>
                        </a:rPr>
                        <a:t> </a:t>
                      </a:r>
                      <a:r>
                        <a:rPr sz="600" b="0">
                          <a:latin typeface="Calibri Light"/>
                          <a:cs typeface="Calibri Light"/>
                        </a:rPr>
                        <a:t>growth</a:t>
                      </a:r>
                      <a:endParaRPr sz="600">
                        <a:latin typeface="Calibri Light"/>
                        <a:cs typeface="Calibri Light"/>
                      </a:endParaRPr>
                    </a:p>
                    <a:p>
                      <a:pPr marL="12700">
                        <a:lnSpc>
                          <a:spcPct val="100000"/>
                        </a:lnSpc>
                        <a:spcBef>
                          <a:spcPts val="95"/>
                        </a:spcBef>
                      </a:pPr>
                      <a:r>
                        <a:rPr sz="600" b="0" spc="5">
                          <a:latin typeface="Calibri Light"/>
                          <a:cs typeface="Calibri Light"/>
                        </a:rPr>
                        <a:t>High </a:t>
                      </a:r>
                      <a:r>
                        <a:rPr sz="600" b="0">
                          <a:latin typeface="Calibri Light"/>
                          <a:cs typeface="Calibri Light"/>
                        </a:rPr>
                        <a:t>level</a:t>
                      </a:r>
                      <a:r>
                        <a:rPr sz="600" b="0" spc="-10">
                          <a:latin typeface="Calibri Light"/>
                          <a:cs typeface="Calibri Light"/>
                        </a:rPr>
                        <a:t> </a:t>
                      </a:r>
                      <a:r>
                        <a:rPr sz="600" b="0" spc="5">
                          <a:latin typeface="Calibri Light"/>
                          <a:cs typeface="Calibri Light"/>
                        </a:rPr>
                        <a:t>teaching</a:t>
                      </a:r>
                      <a:endParaRPr sz="600">
                        <a:latin typeface="Calibri Light"/>
                        <a:cs typeface="Calibri Light"/>
                      </a:endParaRPr>
                    </a:p>
                  </a:txBody>
                  <a:tcPr marL="0" marR="0" marT="5753" marB="0">
                    <a:lnL w="9525">
                      <a:solidFill>
                        <a:srgbClr val="000000"/>
                      </a:solidFill>
                      <a:prstDash val="solid"/>
                    </a:lnL>
                    <a:lnT w="9525">
                      <a:solidFill>
                        <a:srgbClr val="000000"/>
                      </a:solidFill>
                      <a:prstDash val="solid"/>
                    </a:lnT>
                    <a:lnB w="9525">
                      <a:solidFill>
                        <a:srgbClr val="000000"/>
                      </a:solidFill>
                      <a:prstDash val="solid"/>
                    </a:lnB>
                  </a:tcPr>
                </a:tc>
                <a:tc>
                  <a:txBody>
                    <a:bodyPr/>
                    <a:lstStyle/>
                    <a:p>
                      <a:pPr marL="88900">
                        <a:lnSpc>
                          <a:spcPct val="100000"/>
                        </a:lnSpc>
                        <a:spcBef>
                          <a:spcPts val="35"/>
                        </a:spcBef>
                      </a:pPr>
                      <a:r>
                        <a:rPr sz="600" b="0">
                          <a:latin typeface="Calibri Light"/>
                          <a:cs typeface="Calibri Light"/>
                        </a:rPr>
                        <a:t>-</a:t>
                      </a:r>
                      <a:endParaRPr sz="600">
                        <a:latin typeface="Calibri Light"/>
                        <a:cs typeface="Calibri Light"/>
                      </a:endParaRPr>
                    </a:p>
                  </a:txBody>
                  <a:tcPr marL="0" marR="0" marT="5753" marB="0">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tabLst>
                          <a:tab pos="521970" algn="l"/>
                        </a:tabLst>
                      </a:pPr>
                      <a:r>
                        <a:rPr sz="600" b="0">
                          <a:latin typeface="Calibri Light"/>
                          <a:cs typeface="Calibri Light"/>
                        </a:rPr>
                        <a:t>Survey</a:t>
                      </a:r>
                      <a:r>
                        <a:rPr sz="600" b="0" spc="10">
                          <a:latin typeface="Calibri Light"/>
                          <a:cs typeface="Calibri Light"/>
                        </a:rPr>
                        <a:t> </a:t>
                      </a:r>
                      <a:r>
                        <a:rPr sz="600" b="0">
                          <a:latin typeface="Calibri Light"/>
                          <a:cs typeface="Calibri Light"/>
                        </a:rPr>
                        <a:t>results	</a:t>
                      </a:r>
                      <a:r>
                        <a:rPr sz="600" b="0" spc="5">
                          <a:latin typeface="Calibri Light"/>
                          <a:cs typeface="Calibri Light"/>
                        </a:rPr>
                        <a:t>-</a:t>
                      </a:r>
                      <a:endParaRPr sz="600">
                        <a:latin typeface="Calibri Light"/>
                        <a:cs typeface="Calibri Light"/>
                      </a:endParaRPr>
                    </a:p>
                    <a:p>
                      <a:pPr marL="12700" marR="9525">
                        <a:lnSpc>
                          <a:spcPct val="117800"/>
                        </a:lnSpc>
                        <a:tabLst>
                          <a:tab pos="540385" algn="l"/>
                        </a:tabLst>
                      </a:pPr>
                      <a:r>
                        <a:rPr sz="600" b="0" spc="5">
                          <a:latin typeface="Calibri Light"/>
                          <a:cs typeface="Calibri Light"/>
                        </a:rPr>
                        <a:t>Staff Development  </a:t>
                      </a:r>
                      <a:r>
                        <a:rPr sz="600" b="0">
                          <a:latin typeface="Calibri Light"/>
                          <a:cs typeface="Calibri Light"/>
                        </a:rPr>
                        <a:t>Pl</a:t>
                      </a:r>
                      <a:r>
                        <a:rPr sz="600" b="0" spc="-5">
                          <a:latin typeface="Calibri Light"/>
                          <a:cs typeface="Calibri Light"/>
                        </a:rPr>
                        <a:t>a</a:t>
                      </a:r>
                      <a:r>
                        <a:rPr sz="600" b="0">
                          <a:latin typeface="Calibri Light"/>
                          <a:cs typeface="Calibri Light"/>
                        </a:rPr>
                        <a:t>n	-</a:t>
                      </a:r>
                      <a:endParaRPr sz="600">
                        <a:latin typeface="Calibri Light"/>
                        <a:cs typeface="Calibri Light"/>
                      </a:endParaRPr>
                    </a:p>
                    <a:p>
                      <a:pPr marL="12700" marR="17780">
                        <a:lnSpc>
                          <a:spcPct val="117800"/>
                        </a:lnSpc>
                        <a:tabLst>
                          <a:tab pos="503555" algn="l"/>
                        </a:tabLst>
                      </a:pPr>
                      <a:r>
                        <a:rPr sz="600" b="0" spc="5">
                          <a:latin typeface="Calibri Light"/>
                          <a:cs typeface="Calibri Light"/>
                        </a:rPr>
                        <a:t>Teacher </a:t>
                      </a:r>
                      <a:r>
                        <a:rPr sz="600" b="0">
                          <a:latin typeface="Calibri Light"/>
                          <a:cs typeface="Calibri Light"/>
                        </a:rPr>
                        <a:t>Evaluations of  presentations	</a:t>
                      </a:r>
                      <a:r>
                        <a:rPr sz="600" b="0" spc="5">
                          <a:latin typeface="Calibri Light"/>
                          <a:cs typeface="Calibri Light"/>
                        </a:rPr>
                        <a:t>-  Effective </a:t>
                      </a:r>
                      <a:r>
                        <a:rPr sz="600" b="0">
                          <a:latin typeface="Calibri Light"/>
                          <a:cs typeface="Calibri Light"/>
                        </a:rPr>
                        <a:t>trainings </a:t>
                      </a:r>
                      <a:r>
                        <a:rPr sz="600" b="0" spc="5">
                          <a:latin typeface="Calibri Light"/>
                          <a:cs typeface="Calibri Light"/>
                        </a:rPr>
                        <a:t>in  </a:t>
                      </a:r>
                      <a:r>
                        <a:rPr sz="600" b="0">
                          <a:latin typeface="Calibri Light"/>
                          <a:cs typeface="Calibri Light"/>
                        </a:rPr>
                        <a:t>higher </a:t>
                      </a:r>
                      <a:r>
                        <a:rPr sz="600" b="0" spc="5">
                          <a:latin typeface="Calibri Light"/>
                          <a:cs typeface="Calibri Light"/>
                        </a:rPr>
                        <a:t>STAAR</a:t>
                      </a:r>
                      <a:r>
                        <a:rPr sz="600" b="0" spc="-5">
                          <a:latin typeface="Calibri Light"/>
                          <a:cs typeface="Calibri Light"/>
                        </a:rPr>
                        <a:t> </a:t>
                      </a:r>
                      <a:r>
                        <a:rPr sz="600" b="0">
                          <a:latin typeface="Calibri Light"/>
                          <a:cs typeface="Calibri Light"/>
                        </a:rPr>
                        <a:t>scores</a:t>
                      </a:r>
                      <a:endParaRPr sz="600">
                        <a:latin typeface="Calibri Light"/>
                        <a:cs typeface="Calibri Light"/>
                      </a:endParaRPr>
                    </a:p>
                  </a:txBody>
                  <a:tcPr marL="0" marR="0" marT="5753" marB="0">
                    <a:lnL w="9525">
                      <a:solidFill>
                        <a:srgbClr val="000000"/>
                      </a:solidFill>
                      <a:prstDash val="solid"/>
                    </a:lnL>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spc="5">
                          <a:solidFill>
                            <a:srgbClr val="444444"/>
                          </a:solidFill>
                          <a:latin typeface="Calibri"/>
                          <a:cs typeface="Calibri"/>
                        </a:rPr>
                        <a:t>Title</a:t>
                      </a:r>
                      <a:r>
                        <a:rPr sz="600" spc="-5">
                          <a:solidFill>
                            <a:srgbClr val="444444"/>
                          </a:solidFill>
                          <a:latin typeface="Calibri"/>
                          <a:cs typeface="Calibri"/>
                        </a:rPr>
                        <a:t> </a:t>
                      </a:r>
                      <a:r>
                        <a:rPr sz="600" spc="5">
                          <a:solidFill>
                            <a:srgbClr val="444444"/>
                          </a:solidFill>
                          <a:latin typeface="Calibri"/>
                          <a:cs typeface="Calibri"/>
                        </a:rPr>
                        <a:t>I-4</a:t>
                      </a:r>
                      <a:endParaRPr sz="600">
                        <a:latin typeface="Calibri"/>
                        <a:cs typeface="Calibri"/>
                      </a:endParaRPr>
                    </a:p>
                    <a:p>
                      <a:pPr marL="12700" marR="120650">
                        <a:lnSpc>
                          <a:spcPct val="117800"/>
                        </a:lnSpc>
                      </a:pPr>
                      <a:r>
                        <a:rPr sz="600" spc="5">
                          <a:solidFill>
                            <a:srgbClr val="444444"/>
                          </a:solidFill>
                          <a:latin typeface="Calibri"/>
                          <a:cs typeface="Calibri"/>
                        </a:rPr>
                        <a:t>High </a:t>
                      </a:r>
                      <a:r>
                        <a:rPr sz="600">
                          <a:solidFill>
                            <a:srgbClr val="444444"/>
                          </a:solidFill>
                          <a:latin typeface="Calibri"/>
                          <a:cs typeface="Calibri"/>
                        </a:rPr>
                        <a:t>Quality </a:t>
                      </a:r>
                      <a:r>
                        <a:rPr sz="600" spc="5">
                          <a:solidFill>
                            <a:srgbClr val="444444"/>
                          </a:solidFill>
                          <a:latin typeface="Calibri"/>
                          <a:cs typeface="Calibri"/>
                        </a:rPr>
                        <a:t>and Ongoing Profesisonal  Development</a:t>
                      </a:r>
                      <a:endParaRPr sz="600">
                        <a:latin typeface="Calibri"/>
                        <a:cs typeface="Calibri"/>
                      </a:endParaRPr>
                    </a:p>
                    <a:p>
                      <a:pPr marL="12700" marR="45720">
                        <a:lnSpc>
                          <a:spcPct val="117800"/>
                        </a:lnSpc>
                      </a:pPr>
                      <a:r>
                        <a:rPr sz="600" spc="5">
                          <a:solidFill>
                            <a:srgbClr val="444444"/>
                          </a:solidFill>
                          <a:latin typeface="Calibri"/>
                          <a:cs typeface="Calibri"/>
                        </a:rPr>
                        <a:t>a. </a:t>
                      </a:r>
                      <a:r>
                        <a:rPr sz="600">
                          <a:solidFill>
                            <a:srgbClr val="444444"/>
                          </a:solidFill>
                          <a:latin typeface="Calibri"/>
                          <a:cs typeface="Calibri"/>
                        </a:rPr>
                        <a:t>required- select </a:t>
                      </a:r>
                      <a:r>
                        <a:rPr sz="600" spc="5">
                          <a:solidFill>
                            <a:srgbClr val="444444"/>
                          </a:solidFill>
                          <a:latin typeface="Calibri"/>
                          <a:cs typeface="Calibri"/>
                        </a:rPr>
                        <a:t>professional  </a:t>
                      </a:r>
                      <a:r>
                        <a:rPr sz="600">
                          <a:solidFill>
                            <a:srgbClr val="444444"/>
                          </a:solidFill>
                          <a:latin typeface="Calibri"/>
                          <a:cs typeface="Calibri"/>
                        </a:rPr>
                        <a:t>development </a:t>
                      </a:r>
                      <a:r>
                        <a:rPr sz="600" spc="5">
                          <a:solidFill>
                            <a:srgbClr val="444444"/>
                          </a:solidFill>
                          <a:latin typeface="Calibri"/>
                          <a:cs typeface="Calibri"/>
                        </a:rPr>
                        <a:t>to meet th </a:t>
                      </a:r>
                      <a:r>
                        <a:rPr sz="600">
                          <a:solidFill>
                            <a:srgbClr val="444444"/>
                          </a:solidFill>
                          <a:latin typeface="Calibri"/>
                          <a:cs typeface="Calibri"/>
                        </a:rPr>
                        <a:t>eneeds </a:t>
                      </a:r>
                      <a:r>
                        <a:rPr sz="600" spc="10">
                          <a:solidFill>
                            <a:srgbClr val="444444"/>
                          </a:solidFill>
                          <a:latin typeface="Calibri"/>
                          <a:cs typeface="Calibri"/>
                        </a:rPr>
                        <a:t>of </a:t>
                      </a:r>
                      <a:r>
                        <a:rPr sz="600" spc="5">
                          <a:solidFill>
                            <a:srgbClr val="444444"/>
                          </a:solidFill>
                          <a:latin typeface="Calibri"/>
                          <a:cs typeface="Calibri"/>
                        </a:rPr>
                        <a:t>all  </a:t>
                      </a:r>
                      <a:r>
                        <a:rPr sz="600">
                          <a:solidFill>
                            <a:srgbClr val="444444"/>
                          </a:solidFill>
                          <a:latin typeface="Calibri"/>
                          <a:cs typeface="Calibri"/>
                        </a:rPr>
                        <a:t>principals,teachers, </a:t>
                      </a:r>
                      <a:r>
                        <a:rPr sz="600" spc="5">
                          <a:solidFill>
                            <a:srgbClr val="444444"/>
                          </a:solidFill>
                          <a:latin typeface="Calibri"/>
                          <a:cs typeface="Calibri"/>
                        </a:rPr>
                        <a:t>paraprofessionals  </a:t>
                      </a:r>
                      <a:r>
                        <a:rPr sz="600">
                          <a:solidFill>
                            <a:srgbClr val="444444"/>
                          </a:solidFill>
                          <a:latin typeface="Calibri"/>
                          <a:cs typeface="Calibri"/>
                        </a:rPr>
                        <a:t>parents, </a:t>
                      </a:r>
                      <a:r>
                        <a:rPr sz="600" spc="5">
                          <a:solidFill>
                            <a:srgbClr val="444444"/>
                          </a:solidFill>
                          <a:latin typeface="Calibri"/>
                          <a:cs typeface="Calibri"/>
                        </a:rPr>
                        <a:t>and other as appropriate State  Compensatory </a:t>
                      </a:r>
                      <a:r>
                        <a:rPr sz="600">
                          <a:solidFill>
                            <a:srgbClr val="444444"/>
                          </a:solidFill>
                          <a:latin typeface="Calibri"/>
                          <a:cs typeface="Calibri"/>
                        </a:rPr>
                        <a:t>Fund </a:t>
                      </a:r>
                      <a:r>
                        <a:rPr sz="600" spc="5">
                          <a:solidFill>
                            <a:srgbClr val="444444"/>
                          </a:solidFill>
                          <a:latin typeface="Calibri"/>
                          <a:cs typeface="Calibri"/>
                        </a:rPr>
                        <a:t>State </a:t>
                      </a:r>
                      <a:r>
                        <a:rPr sz="600">
                          <a:solidFill>
                            <a:srgbClr val="444444"/>
                          </a:solidFill>
                          <a:latin typeface="Calibri"/>
                          <a:cs typeface="Calibri"/>
                        </a:rPr>
                        <a:t>Bilingual Funds  </a:t>
                      </a:r>
                      <a:r>
                        <a:rPr sz="600" spc="5">
                          <a:solidFill>
                            <a:srgbClr val="444444"/>
                          </a:solidFill>
                          <a:latin typeface="Calibri"/>
                          <a:cs typeface="Calibri"/>
                        </a:rPr>
                        <a:t>Local</a:t>
                      </a:r>
                      <a:r>
                        <a:rPr sz="600">
                          <a:solidFill>
                            <a:srgbClr val="444444"/>
                          </a:solidFill>
                          <a:latin typeface="Calibri"/>
                          <a:cs typeface="Calibri"/>
                        </a:rPr>
                        <a:t> Funds</a:t>
                      </a:r>
                      <a:endParaRPr sz="600">
                        <a:latin typeface="Calibri"/>
                        <a:cs typeface="Calibri"/>
                      </a:endParaRPr>
                    </a:p>
                  </a:txBody>
                  <a:tcPr marL="0" marR="0" marT="5753" marB="0">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4"/>
                  </a:ext>
                </a:extLst>
              </a:tr>
              <a:tr h="203806">
                <a:tc>
                  <a:txBody>
                    <a:bodyPr/>
                    <a:lstStyle/>
                    <a:p>
                      <a:pPr marR="306705" algn="r">
                        <a:lnSpc>
                          <a:spcPct val="100000"/>
                        </a:lnSpc>
                        <a:spcBef>
                          <a:spcPts val="215"/>
                        </a:spcBef>
                      </a:pPr>
                      <a:r>
                        <a:rPr sz="600" b="0" spc="15">
                          <a:solidFill>
                            <a:srgbClr val="FFFFFF"/>
                          </a:solidFill>
                          <a:latin typeface="Calibri Light"/>
                          <a:cs typeface="Calibri Light"/>
                        </a:rPr>
                        <a:t>Action</a:t>
                      </a:r>
                      <a:r>
                        <a:rPr sz="600" b="0" spc="-40">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35336"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3">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2">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gridSpan="2">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05"/>
                  </a:ext>
                </a:extLst>
              </a:tr>
              <a:tr h="128581">
                <a:tc gridSpan="12">
                  <a:txBody>
                    <a:bodyPr/>
                    <a:lstStyle/>
                    <a:p>
                      <a:pPr marL="12700">
                        <a:lnSpc>
                          <a:spcPts val="500"/>
                        </a:lnSpc>
                        <a:spcBef>
                          <a:spcPts val="35"/>
                        </a:spcBef>
                      </a:pPr>
                      <a:r>
                        <a:rPr sz="600" b="0" spc="5">
                          <a:latin typeface="Calibri Light"/>
                          <a:cs typeface="Calibri Light"/>
                        </a:rPr>
                        <a:t>1. </a:t>
                      </a:r>
                      <a:r>
                        <a:rPr sz="600" b="0">
                          <a:latin typeface="Calibri Light"/>
                          <a:cs typeface="Calibri Light"/>
                        </a:rPr>
                        <a:t>Distribute staff </a:t>
                      </a:r>
                      <a:r>
                        <a:rPr sz="600" b="0" spc="5">
                          <a:latin typeface="Calibri Light"/>
                          <a:cs typeface="Calibri Light"/>
                        </a:rPr>
                        <a:t>development </a:t>
                      </a:r>
                      <a:r>
                        <a:rPr sz="600" b="0">
                          <a:latin typeface="Calibri Light"/>
                          <a:cs typeface="Calibri Light"/>
                        </a:rPr>
                        <a:t>needs</a:t>
                      </a:r>
                      <a:r>
                        <a:rPr sz="600" b="0" spc="20">
                          <a:latin typeface="Calibri Light"/>
                          <a:cs typeface="Calibri Light"/>
                        </a:rPr>
                        <a:t> </a:t>
                      </a:r>
                      <a:r>
                        <a:rPr sz="600" b="0">
                          <a:latin typeface="Calibri Light"/>
                          <a:cs typeface="Calibri Light"/>
                        </a:rPr>
                        <a:t>surveys.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128593">
                <a:tc gridSpan="12">
                  <a:txBody>
                    <a:bodyPr/>
                    <a:lstStyle/>
                    <a:p>
                      <a:pPr marL="12700">
                        <a:lnSpc>
                          <a:spcPts val="500"/>
                        </a:lnSpc>
                        <a:spcBef>
                          <a:spcPts val="35"/>
                        </a:spcBef>
                      </a:pPr>
                      <a:r>
                        <a:rPr sz="600" b="0" spc="5">
                          <a:latin typeface="Calibri Light"/>
                          <a:cs typeface="Calibri Light"/>
                        </a:rPr>
                        <a:t>2. Review </a:t>
                      </a:r>
                      <a:r>
                        <a:rPr sz="600" b="0">
                          <a:latin typeface="Calibri Light"/>
                          <a:cs typeface="Calibri Light"/>
                        </a:rPr>
                        <a:t>survey findings </a:t>
                      </a:r>
                      <a:r>
                        <a:rPr sz="600" b="0" spc="5">
                          <a:latin typeface="Calibri Light"/>
                          <a:cs typeface="Calibri Light"/>
                        </a:rPr>
                        <a:t>and </a:t>
                      </a:r>
                      <a:r>
                        <a:rPr sz="600" b="0">
                          <a:latin typeface="Calibri Light"/>
                          <a:cs typeface="Calibri Light"/>
                        </a:rPr>
                        <a:t>target </a:t>
                      </a:r>
                      <a:r>
                        <a:rPr sz="600" b="0" spc="5">
                          <a:latin typeface="Calibri Light"/>
                          <a:cs typeface="Calibri Light"/>
                        </a:rPr>
                        <a:t>exact </a:t>
                      </a:r>
                      <a:r>
                        <a:rPr sz="600" b="0">
                          <a:latin typeface="Calibri Light"/>
                          <a:cs typeface="Calibri Light"/>
                        </a:rPr>
                        <a:t>areas of staff </a:t>
                      </a:r>
                      <a:r>
                        <a:rPr sz="600" b="0" spc="5">
                          <a:latin typeface="Calibri Light"/>
                          <a:cs typeface="Calibri Light"/>
                        </a:rPr>
                        <a:t>development</a:t>
                      </a:r>
                      <a:r>
                        <a:rPr sz="600" b="0" spc="35">
                          <a:latin typeface="Calibri Light"/>
                          <a:cs typeface="Calibri Light"/>
                        </a:rPr>
                        <a:t> </a:t>
                      </a:r>
                      <a:r>
                        <a:rPr sz="600" b="0">
                          <a:latin typeface="Calibri Light"/>
                          <a:cs typeface="Calibri Light"/>
                        </a:rPr>
                        <a:t>needs.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128603">
                <a:tc gridSpan="12">
                  <a:txBody>
                    <a:bodyPr/>
                    <a:lstStyle/>
                    <a:p>
                      <a:pPr marL="12700">
                        <a:lnSpc>
                          <a:spcPts val="500"/>
                        </a:lnSpc>
                        <a:spcBef>
                          <a:spcPts val="35"/>
                        </a:spcBef>
                      </a:pPr>
                      <a:r>
                        <a:rPr sz="600" b="0" spc="5">
                          <a:latin typeface="Calibri Light"/>
                          <a:cs typeface="Calibri Light"/>
                        </a:rPr>
                        <a:t>3. </a:t>
                      </a:r>
                      <a:r>
                        <a:rPr lang="en-US" sz="600" b="0" spc="5">
                          <a:latin typeface="Calibri Light"/>
                          <a:cs typeface="Calibri Light"/>
                        </a:rPr>
                        <a:t>Monitor p</a:t>
                      </a:r>
                      <a:r>
                        <a:rPr sz="600" b="0">
                          <a:latin typeface="Calibri Light"/>
                          <a:cs typeface="Calibri Light"/>
                        </a:rPr>
                        <a:t>rogress</a:t>
                      </a:r>
                      <a:r>
                        <a:rPr lang="en-US" sz="600" b="0">
                          <a:latin typeface="Calibri Light"/>
                          <a:cs typeface="Calibri Light"/>
                        </a:rPr>
                        <a:t> of</a:t>
                      </a:r>
                      <a:r>
                        <a:rPr sz="600" b="0">
                          <a:latin typeface="Calibri Light"/>
                          <a:cs typeface="Calibri Light"/>
                        </a:rPr>
                        <a:t> staff </a:t>
                      </a:r>
                      <a:r>
                        <a:rPr sz="600" b="0" spc="5">
                          <a:latin typeface="Calibri Light"/>
                          <a:cs typeface="Calibri Light"/>
                        </a:rPr>
                        <a:t>development plan</a:t>
                      </a:r>
                      <a:r>
                        <a:rPr lang="en-US" sz="600" b="0" spc="5">
                          <a:latin typeface="Calibri Light"/>
                          <a:cs typeface="Calibri Light"/>
                        </a:rPr>
                        <a:t> </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8"/>
                  </a:ext>
                </a:extLst>
              </a:tr>
              <a:tr h="203806">
                <a:tc gridSpan="12">
                  <a:txBody>
                    <a:bodyPr/>
                    <a:lstStyle/>
                    <a:p>
                      <a:pPr marL="12700">
                        <a:lnSpc>
                          <a:spcPct val="100000"/>
                        </a:lnSpc>
                        <a:spcBef>
                          <a:spcPts val="35"/>
                        </a:spcBef>
                      </a:pPr>
                      <a:r>
                        <a:rPr sz="600" b="0" spc="5">
                          <a:latin typeface="Calibri Light"/>
                          <a:cs typeface="Calibri Light"/>
                        </a:rPr>
                        <a:t>4. </a:t>
                      </a:r>
                      <a:r>
                        <a:rPr sz="600" b="0">
                          <a:latin typeface="Calibri Light"/>
                          <a:cs typeface="Calibri Light"/>
                        </a:rPr>
                        <a:t>Coordinate quality on-going professional</a:t>
                      </a:r>
                      <a:r>
                        <a:rPr sz="600" b="0" spc="15">
                          <a:latin typeface="Calibri Light"/>
                          <a:cs typeface="Calibri Light"/>
                        </a:rPr>
                        <a:t> </a:t>
                      </a:r>
                      <a:r>
                        <a:rPr sz="600" b="0" spc="5">
                          <a:latin typeface="Calibri Light"/>
                          <a:cs typeface="Calibri Light"/>
                        </a:rPr>
                        <a:t>development.</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9"/>
                  </a:ext>
                </a:extLst>
              </a:tr>
              <a:tr h="385777">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2</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3">
                  <a:txBody>
                    <a:bodyPr/>
                    <a:lstStyle/>
                    <a:p>
                      <a:pPr>
                        <a:lnSpc>
                          <a:spcPct val="100000"/>
                        </a:lnSpc>
                        <a:spcBef>
                          <a:spcPts val="35"/>
                        </a:spcBef>
                      </a:pPr>
                      <a:endParaRPr sz="700">
                        <a:latin typeface="Times New Roman"/>
                        <a:cs typeface="Times New Roman"/>
                      </a:endParaRPr>
                    </a:p>
                    <a:p>
                      <a:pPr marL="67310">
                        <a:lnSpc>
                          <a:spcPct val="100000"/>
                        </a:lnSpc>
                        <a:spcBef>
                          <a:spcPts val="5"/>
                        </a:spcBef>
                      </a:pPr>
                      <a:r>
                        <a:rPr sz="600" b="0" spc="10">
                          <a:solidFill>
                            <a:srgbClr val="FFFFFF"/>
                          </a:solidFill>
                          <a:latin typeface="Calibri Light"/>
                          <a:cs typeface="Calibri Light"/>
                        </a:rPr>
                        <a:t>Persons</a:t>
                      </a:r>
                      <a:r>
                        <a:rPr sz="600" b="0" spc="15">
                          <a:solidFill>
                            <a:srgbClr val="FFFFFF"/>
                          </a:solidFill>
                          <a:latin typeface="Calibri Light"/>
                          <a:cs typeface="Calibri Light"/>
                        </a:rPr>
                        <a:t> 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2">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gridSpan="2">
                  <a:txBody>
                    <a:bodyPr/>
                    <a:lstStyle/>
                    <a:p>
                      <a:pPr>
                        <a:lnSpc>
                          <a:spcPct val="100000"/>
                        </a:lnSpc>
                        <a:spcBef>
                          <a:spcPts val="35"/>
                        </a:spcBef>
                      </a:pPr>
                      <a:endParaRPr sz="700">
                        <a:latin typeface="Times New Roman"/>
                        <a:cs typeface="Times New Roman"/>
                      </a:endParaRPr>
                    </a:p>
                    <a:p>
                      <a:pPr marL="123825">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0"/>
                  </a:ext>
                </a:extLst>
              </a:tr>
              <a:tr h="1290767">
                <a:tc>
                  <a:txBody>
                    <a:bodyPr/>
                    <a:lstStyle/>
                    <a:p>
                      <a:pPr marL="12700">
                        <a:lnSpc>
                          <a:spcPct val="100000"/>
                        </a:lnSpc>
                        <a:spcBef>
                          <a:spcPts val="35"/>
                        </a:spcBef>
                      </a:pPr>
                      <a:r>
                        <a:rPr sz="600" b="0" spc="5">
                          <a:latin typeface="Calibri Light"/>
                          <a:cs typeface="Calibri Light"/>
                        </a:rPr>
                        <a:t>Seek </a:t>
                      </a:r>
                      <a:r>
                        <a:rPr sz="600" b="0">
                          <a:latin typeface="Calibri Light"/>
                          <a:cs typeface="Calibri Light"/>
                        </a:rPr>
                        <a:t>reasearch-based</a:t>
                      </a:r>
                      <a:r>
                        <a:rPr sz="600" b="0" spc="-10">
                          <a:latin typeface="Calibri Light"/>
                          <a:cs typeface="Calibri Light"/>
                        </a:rPr>
                        <a:t> </a:t>
                      </a:r>
                      <a:r>
                        <a:rPr sz="600" b="0">
                          <a:latin typeface="Calibri Light"/>
                          <a:cs typeface="Calibri Light"/>
                        </a:rPr>
                        <a:t>professional</a:t>
                      </a:r>
                      <a:endParaRPr sz="600">
                        <a:latin typeface="Calibri Light"/>
                        <a:cs typeface="Calibri Light"/>
                      </a:endParaRPr>
                    </a:p>
                    <a:p>
                      <a:pPr marL="12700" marR="3810">
                        <a:lnSpc>
                          <a:spcPct val="117800"/>
                        </a:lnSpc>
                      </a:pPr>
                      <a:r>
                        <a:rPr sz="600" b="0" spc="5">
                          <a:latin typeface="Calibri Light"/>
                          <a:cs typeface="Calibri Light"/>
                        </a:rPr>
                        <a:t>development </a:t>
                      </a:r>
                      <a:r>
                        <a:rPr sz="600" b="0">
                          <a:latin typeface="Calibri Light"/>
                          <a:cs typeface="Calibri Light"/>
                        </a:rPr>
                        <a:t>opportunities </a:t>
                      </a:r>
                      <a:r>
                        <a:rPr sz="600" b="0" spc="5">
                          <a:latin typeface="Calibri Light"/>
                          <a:cs typeface="Calibri Light"/>
                        </a:rPr>
                        <a:t>for </a:t>
                      </a:r>
                      <a:r>
                        <a:rPr sz="600" b="0">
                          <a:latin typeface="Calibri Light"/>
                          <a:cs typeface="Calibri Light"/>
                        </a:rPr>
                        <a:t>all staff  </a:t>
                      </a:r>
                      <a:r>
                        <a:rPr sz="600" b="0" spc="5">
                          <a:latin typeface="Calibri Light"/>
                          <a:cs typeface="Calibri Light"/>
                        </a:rPr>
                        <a:t>members.</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3">
                  <a:txBody>
                    <a:bodyPr/>
                    <a:lstStyle/>
                    <a:p>
                      <a:pPr marL="12700">
                        <a:lnSpc>
                          <a:spcPct val="100000"/>
                        </a:lnSpc>
                        <a:spcBef>
                          <a:spcPts val="35"/>
                        </a:spcBef>
                      </a:pPr>
                      <a:r>
                        <a:rPr sz="600" b="0">
                          <a:latin typeface="Calibri Light"/>
                          <a:cs typeface="Calibri Light"/>
                        </a:rPr>
                        <a:t>-Principal</a:t>
                      </a:r>
                      <a:endParaRPr sz="600">
                        <a:latin typeface="Calibri Light"/>
                        <a:cs typeface="Calibri Light"/>
                      </a:endParaRPr>
                    </a:p>
                    <a:p>
                      <a:pPr marL="12700">
                        <a:lnSpc>
                          <a:spcPct val="100000"/>
                        </a:lnSpc>
                        <a:spcBef>
                          <a:spcPts val="95"/>
                        </a:spcBef>
                      </a:pPr>
                      <a:r>
                        <a:rPr sz="600" b="0" spc="5">
                          <a:latin typeface="Calibri Light"/>
                          <a:cs typeface="Calibri Light"/>
                        </a:rPr>
                        <a:t>-Dean </a:t>
                      </a:r>
                      <a:r>
                        <a:rPr sz="600" b="0">
                          <a:latin typeface="Calibri Light"/>
                          <a:cs typeface="Calibri Light"/>
                        </a:rPr>
                        <a:t>of</a:t>
                      </a:r>
                      <a:r>
                        <a:rPr sz="600" b="0" spc="-5">
                          <a:latin typeface="Calibri Light"/>
                          <a:cs typeface="Calibri Light"/>
                        </a:rPr>
                        <a:t> </a:t>
                      </a:r>
                      <a:r>
                        <a:rPr sz="600" b="0" spc="5">
                          <a:latin typeface="Calibri Light"/>
                          <a:cs typeface="Calibri Light"/>
                        </a:rPr>
                        <a:t>Instruction</a:t>
                      </a:r>
                      <a:endParaRPr sz="600">
                        <a:latin typeface="Calibri Light"/>
                        <a:cs typeface="Calibri Light"/>
                      </a:endParaRPr>
                    </a:p>
                    <a:p>
                      <a:pPr marL="12700">
                        <a:lnSpc>
                          <a:spcPct val="100000"/>
                        </a:lnSpc>
                        <a:spcBef>
                          <a:spcPts val="95"/>
                        </a:spcBef>
                      </a:pPr>
                      <a:r>
                        <a:rPr sz="600" b="0" spc="5">
                          <a:latin typeface="Calibri Light"/>
                          <a:cs typeface="Calibri Light"/>
                        </a:rPr>
                        <a:t>-Content</a:t>
                      </a:r>
                      <a:r>
                        <a:rPr sz="600" b="0" spc="-5">
                          <a:latin typeface="Calibri Light"/>
                          <a:cs typeface="Calibri Light"/>
                        </a:rPr>
                        <a:t> </a:t>
                      </a:r>
                      <a:r>
                        <a:rPr sz="600" b="0" spc="5">
                          <a:latin typeface="Calibri Light"/>
                          <a:cs typeface="Calibri Light"/>
                        </a:rPr>
                        <a:t>Administrator</a:t>
                      </a:r>
                      <a:endParaRPr sz="600">
                        <a:latin typeface="Calibri Light"/>
                        <a:cs typeface="Calibri Light"/>
                      </a:endParaRPr>
                    </a:p>
                    <a:p>
                      <a:pPr marL="12700">
                        <a:lnSpc>
                          <a:spcPct val="100000"/>
                        </a:lnSpc>
                        <a:spcBef>
                          <a:spcPts val="95"/>
                        </a:spcBef>
                      </a:pPr>
                      <a:r>
                        <a:rPr sz="600" b="0" spc="5">
                          <a:latin typeface="Calibri Light"/>
                          <a:cs typeface="Calibri Light"/>
                        </a:rPr>
                        <a:t>-</a:t>
                      </a:r>
                      <a:r>
                        <a:rPr lang="en-US" sz="600" b="0" spc="5">
                          <a:latin typeface="Calibri Light"/>
                          <a:cs typeface="Calibri Light"/>
                        </a:rPr>
                        <a:t>Life Coach</a:t>
                      </a:r>
                      <a:endParaRPr sz="600">
                        <a:latin typeface="Calibri Light"/>
                        <a:cs typeface="Calibri Light"/>
                      </a:endParaRPr>
                    </a:p>
                    <a:p>
                      <a:pPr marL="12700">
                        <a:lnSpc>
                          <a:spcPct val="100000"/>
                        </a:lnSpc>
                        <a:spcBef>
                          <a:spcPts val="100"/>
                        </a:spcBef>
                      </a:pPr>
                      <a:r>
                        <a:rPr sz="600" b="0" spc="5">
                          <a:latin typeface="Calibri Light"/>
                          <a:cs typeface="Calibri Light"/>
                        </a:rPr>
                        <a:t>Department</a:t>
                      </a:r>
                      <a:r>
                        <a:rPr sz="600" b="0">
                          <a:latin typeface="Calibri Light"/>
                          <a:cs typeface="Calibri Light"/>
                        </a:rPr>
                        <a:t> Heads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a:txBody>
                    <a:bodyPr/>
                    <a:lstStyle/>
                    <a:p>
                      <a:pPr marL="12700">
                        <a:lnSpc>
                          <a:spcPct val="100000"/>
                        </a:lnSpc>
                        <a:spcBef>
                          <a:spcPts val="35"/>
                        </a:spcBef>
                      </a:pPr>
                      <a:r>
                        <a:rPr sz="600" b="0">
                          <a:latin typeface="Calibri Light"/>
                          <a:cs typeface="Calibri Light"/>
                        </a:rPr>
                        <a:t>Professional</a:t>
                      </a:r>
                      <a:r>
                        <a:rPr sz="600" b="0" spc="-45">
                          <a:latin typeface="Calibri Light"/>
                          <a:cs typeface="Calibri Light"/>
                        </a:rPr>
                        <a:t> </a:t>
                      </a:r>
                      <a:r>
                        <a:rPr sz="600" b="0" spc="5">
                          <a:latin typeface="Calibri Light"/>
                          <a:cs typeface="Calibri Light"/>
                        </a:rPr>
                        <a:t>Development</a:t>
                      </a:r>
                      <a:endParaRPr sz="600">
                        <a:latin typeface="Calibri Light"/>
                        <a:cs typeface="Calibri Light"/>
                      </a:endParaRPr>
                    </a:p>
                    <a:p>
                      <a:pPr marL="12700">
                        <a:lnSpc>
                          <a:spcPct val="100000"/>
                        </a:lnSpc>
                        <a:spcBef>
                          <a:spcPts val="95"/>
                        </a:spcBef>
                      </a:pPr>
                      <a:r>
                        <a:rPr sz="600" b="0" spc="5">
                          <a:latin typeface="Calibri Light"/>
                          <a:cs typeface="Calibri Light"/>
                        </a:rPr>
                        <a:t>-Research Based</a:t>
                      </a:r>
                      <a:r>
                        <a:rPr sz="600" b="0" spc="-65">
                          <a:latin typeface="Calibri Light"/>
                          <a:cs typeface="Calibri Light"/>
                        </a:rPr>
                        <a:t> </a:t>
                      </a:r>
                      <a:r>
                        <a:rPr sz="600" b="0">
                          <a:latin typeface="Calibri Light"/>
                          <a:cs typeface="Calibri Light"/>
                        </a:rPr>
                        <a:t>Strategies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600" b="0" spc="5">
                          <a:latin typeface="Calibri Light"/>
                          <a:cs typeface="Calibri Light"/>
                        </a:rPr>
                        <a:t>August 2025</a:t>
                      </a:r>
                      <a:r>
                        <a:rPr lang="en-US" sz="600" b="0" spc="-15">
                          <a:latin typeface="Calibri Light"/>
                          <a:cs typeface="Calibri Light"/>
                        </a:rPr>
                        <a:t> </a:t>
                      </a:r>
                      <a:r>
                        <a:rPr lang="en-US" sz="600" b="0" spc="5">
                          <a:latin typeface="Calibri Light"/>
                          <a:cs typeface="Calibri Light"/>
                        </a:rPr>
                        <a:t>to</a:t>
                      </a:r>
                      <a:endParaRPr lang="en-US" sz="600">
                        <a:latin typeface="Calibri Light"/>
                        <a:cs typeface="Calibri Light"/>
                      </a:endParaRPr>
                    </a:p>
                    <a:p>
                      <a:pPr marL="12700">
                        <a:lnSpc>
                          <a:spcPct val="100000"/>
                        </a:lnSpc>
                        <a:spcBef>
                          <a:spcPts val="95"/>
                        </a:spcBef>
                      </a:pPr>
                      <a:r>
                        <a:rPr lang="en-US" sz="600" b="0">
                          <a:latin typeface="Calibri Light"/>
                          <a:cs typeface="Calibri Light"/>
                        </a:rPr>
                        <a:t>June</a:t>
                      </a:r>
                      <a:r>
                        <a:rPr lang="en-US" sz="600" b="0" spc="-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b="0" spc="5">
                          <a:latin typeface="Calibri Light"/>
                          <a:cs typeface="Calibri Light"/>
                        </a:rPr>
                        <a:t>Sign-in</a:t>
                      </a:r>
                      <a:r>
                        <a:rPr sz="600" b="0" spc="-5">
                          <a:latin typeface="Calibri Light"/>
                          <a:cs typeface="Calibri Light"/>
                        </a:rPr>
                        <a:t> </a:t>
                      </a:r>
                      <a:r>
                        <a:rPr sz="600" b="0">
                          <a:latin typeface="Calibri Light"/>
                          <a:cs typeface="Calibri Light"/>
                        </a:rPr>
                        <a:t>logs</a:t>
                      </a:r>
                      <a:endParaRPr sz="600">
                        <a:latin typeface="Calibri Light"/>
                        <a:cs typeface="Calibri Light"/>
                      </a:endParaRPr>
                    </a:p>
                    <a:p>
                      <a:pPr marL="12700" marR="128905">
                        <a:lnSpc>
                          <a:spcPct val="117800"/>
                        </a:lnSpc>
                      </a:pPr>
                      <a:r>
                        <a:rPr sz="600" b="0">
                          <a:latin typeface="Calibri Light"/>
                          <a:cs typeface="Calibri Light"/>
                        </a:rPr>
                        <a:t>Registration </a:t>
                      </a:r>
                      <a:r>
                        <a:rPr sz="600" b="0" spc="5">
                          <a:latin typeface="Calibri Light"/>
                          <a:cs typeface="Calibri Light"/>
                        </a:rPr>
                        <a:t>documents on file  ERO </a:t>
                      </a:r>
                      <a:r>
                        <a:rPr sz="600" b="0">
                          <a:latin typeface="Calibri Light"/>
                          <a:cs typeface="Calibri Light"/>
                        </a:rPr>
                        <a:t>Printout </a:t>
                      </a:r>
                      <a:r>
                        <a:rPr sz="600" b="0" spc="5">
                          <a:latin typeface="Calibri Light"/>
                          <a:cs typeface="Calibri Light"/>
                        </a:rPr>
                        <a:t>Sheets</a:t>
                      </a:r>
                      <a:endParaRPr sz="600">
                        <a:latin typeface="Calibri Light"/>
                        <a:cs typeface="Calibri Light"/>
                      </a:endParaRPr>
                    </a:p>
                  </a:txBody>
                  <a:tcPr marL="0" marR="0" marT="5753" marB="0">
                    <a:lnL w="9525">
                      <a:solidFill>
                        <a:srgbClr val="000000"/>
                      </a:solidFill>
                      <a:prstDash val="solid"/>
                    </a:lnL>
                    <a:lnT w="9525">
                      <a:solidFill>
                        <a:srgbClr val="000000"/>
                      </a:solidFill>
                      <a:prstDash val="solid"/>
                    </a:lnT>
                    <a:lnB w="9525">
                      <a:solidFill>
                        <a:srgbClr val="000000"/>
                      </a:solidFill>
                      <a:prstDash val="solid"/>
                    </a:lnB>
                  </a:tcPr>
                </a:tc>
                <a:tc>
                  <a:txBody>
                    <a:bodyPr/>
                    <a:lstStyle/>
                    <a:p>
                      <a:pPr marL="143510">
                        <a:lnSpc>
                          <a:spcPct val="100000"/>
                        </a:lnSpc>
                        <a:spcBef>
                          <a:spcPts val="35"/>
                        </a:spcBef>
                      </a:pPr>
                      <a:r>
                        <a:rPr sz="600" b="0">
                          <a:latin typeface="Calibri Light"/>
                          <a:cs typeface="Calibri Light"/>
                        </a:rPr>
                        <a:t>-</a:t>
                      </a:r>
                      <a:endParaRPr sz="600">
                        <a:latin typeface="Calibri Light"/>
                        <a:cs typeface="Calibri Light"/>
                      </a:endParaRPr>
                    </a:p>
                    <a:p>
                      <a:pPr marL="136525">
                        <a:lnSpc>
                          <a:spcPct val="100000"/>
                        </a:lnSpc>
                        <a:spcBef>
                          <a:spcPts val="95"/>
                        </a:spcBef>
                      </a:pPr>
                      <a:r>
                        <a:rPr sz="600" b="0">
                          <a:latin typeface="Calibri Light"/>
                          <a:cs typeface="Calibri Light"/>
                        </a:rPr>
                        <a:t>-</a:t>
                      </a:r>
                      <a:endParaRPr sz="600">
                        <a:latin typeface="Calibri Light"/>
                        <a:cs typeface="Calibri Light"/>
                      </a:endParaRPr>
                    </a:p>
                  </a:txBody>
                  <a:tcPr marL="0" marR="0" marT="5753" marB="0">
                    <a:lnR w="9525">
                      <a:solidFill>
                        <a:srgbClr val="000000"/>
                      </a:solidFill>
                      <a:prstDash val="solid"/>
                    </a:lnR>
                    <a:lnT w="9525">
                      <a:solidFill>
                        <a:srgbClr val="000000"/>
                      </a:solidFill>
                      <a:prstDash val="solid"/>
                    </a:lnT>
                    <a:lnB w="9525">
                      <a:solidFill>
                        <a:srgbClr val="000000"/>
                      </a:solidFill>
                      <a:prstDash val="solid"/>
                    </a:lnB>
                  </a:tcPr>
                </a:tc>
                <a:tc gridSpan="2">
                  <a:txBody>
                    <a:bodyPr/>
                    <a:lstStyle/>
                    <a:p>
                      <a:pPr marL="12700">
                        <a:lnSpc>
                          <a:spcPct val="100000"/>
                        </a:lnSpc>
                        <a:spcBef>
                          <a:spcPts val="35"/>
                        </a:spcBef>
                      </a:pPr>
                      <a:r>
                        <a:rPr sz="600" b="0">
                          <a:latin typeface="Calibri Light"/>
                          <a:cs typeface="Calibri Light"/>
                        </a:rPr>
                        <a:t>-Professional growth</a:t>
                      </a:r>
                      <a:r>
                        <a:rPr sz="600" b="0" spc="5">
                          <a:latin typeface="Calibri Light"/>
                          <a:cs typeface="Calibri Light"/>
                        </a:rPr>
                        <a:t> </a:t>
                      </a:r>
                      <a:r>
                        <a:rPr sz="600" b="0">
                          <a:latin typeface="Calibri Light"/>
                          <a:cs typeface="Calibri Light"/>
                        </a:rPr>
                        <a:t>and</a:t>
                      </a:r>
                      <a:endParaRPr sz="600">
                        <a:latin typeface="Calibri Light"/>
                        <a:cs typeface="Calibri Light"/>
                      </a:endParaRPr>
                    </a:p>
                    <a:p>
                      <a:pPr marL="12700">
                        <a:lnSpc>
                          <a:spcPct val="100000"/>
                        </a:lnSpc>
                        <a:spcBef>
                          <a:spcPts val="95"/>
                        </a:spcBef>
                      </a:pPr>
                      <a:r>
                        <a:rPr sz="600" b="0" spc="5">
                          <a:latin typeface="Calibri Light"/>
                          <a:cs typeface="Calibri Light"/>
                        </a:rPr>
                        <a:t>high </a:t>
                      </a:r>
                      <a:r>
                        <a:rPr sz="600" b="0">
                          <a:latin typeface="Calibri Light"/>
                          <a:cs typeface="Calibri Light"/>
                        </a:rPr>
                        <a:t>level</a:t>
                      </a:r>
                      <a:r>
                        <a:rPr sz="600" b="0" spc="-5">
                          <a:latin typeface="Calibri Light"/>
                          <a:cs typeface="Calibri Light"/>
                        </a:rPr>
                        <a:t> </a:t>
                      </a:r>
                      <a:r>
                        <a:rPr sz="600" b="0" spc="5">
                          <a:latin typeface="Calibri Light"/>
                          <a:cs typeface="Calibri Light"/>
                        </a:rPr>
                        <a:t>teaching</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marL="12700">
                        <a:lnSpc>
                          <a:spcPct val="100000"/>
                        </a:lnSpc>
                        <a:spcBef>
                          <a:spcPts val="35"/>
                        </a:spcBef>
                      </a:pPr>
                      <a:r>
                        <a:rPr sz="600" b="0">
                          <a:latin typeface="Calibri Light"/>
                          <a:cs typeface="Calibri Light"/>
                        </a:rPr>
                        <a:t>Registration</a:t>
                      </a:r>
                      <a:endParaRPr sz="600">
                        <a:latin typeface="Calibri Light"/>
                        <a:cs typeface="Calibri Light"/>
                      </a:endParaRPr>
                    </a:p>
                    <a:p>
                      <a:pPr marL="12700">
                        <a:lnSpc>
                          <a:spcPct val="100000"/>
                        </a:lnSpc>
                        <a:spcBef>
                          <a:spcPts val="95"/>
                        </a:spcBef>
                      </a:pPr>
                      <a:r>
                        <a:rPr sz="600" b="0" spc="5">
                          <a:latin typeface="Calibri Light"/>
                          <a:cs typeface="Calibri Light"/>
                        </a:rPr>
                        <a:t>documents on</a:t>
                      </a:r>
                      <a:r>
                        <a:rPr sz="600" b="0" spc="-15">
                          <a:latin typeface="Calibri Light"/>
                          <a:cs typeface="Calibri Light"/>
                        </a:rPr>
                        <a:t> </a:t>
                      </a:r>
                      <a:r>
                        <a:rPr sz="600" b="0" spc="5">
                          <a:latin typeface="Calibri Light"/>
                          <a:cs typeface="Calibri Light"/>
                        </a:rPr>
                        <a:t>file</a:t>
                      </a:r>
                      <a:endParaRPr sz="600">
                        <a:latin typeface="Calibri Light"/>
                        <a:cs typeface="Calibri Light"/>
                      </a:endParaRPr>
                    </a:p>
                    <a:p>
                      <a:pPr marL="12700" marR="17145">
                        <a:lnSpc>
                          <a:spcPct val="117800"/>
                        </a:lnSpc>
                        <a:tabLst>
                          <a:tab pos="532130" algn="l"/>
                        </a:tabLst>
                      </a:pPr>
                      <a:r>
                        <a:rPr sz="600" b="0">
                          <a:latin typeface="Calibri Light"/>
                          <a:cs typeface="Calibri Light"/>
                        </a:rPr>
                        <a:t>-</a:t>
                      </a:r>
                      <a:r>
                        <a:rPr sz="600" b="0" spc="-5">
                          <a:latin typeface="Calibri Light"/>
                          <a:cs typeface="Calibri Light"/>
                        </a:rPr>
                        <a:t>E</a:t>
                      </a:r>
                      <a:r>
                        <a:rPr sz="600" b="0">
                          <a:latin typeface="Calibri Light"/>
                          <a:cs typeface="Calibri Light"/>
                        </a:rPr>
                        <a:t>RO</a:t>
                      </a:r>
                      <a:r>
                        <a:rPr sz="600" b="0" spc="10">
                          <a:latin typeface="Calibri Light"/>
                          <a:cs typeface="Calibri Light"/>
                        </a:rPr>
                        <a:t> </a:t>
                      </a:r>
                      <a:r>
                        <a:rPr sz="600" b="0">
                          <a:latin typeface="Calibri Light"/>
                          <a:cs typeface="Calibri Light"/>
                        </a:rPr>
                        <a:t>P</a:t>
                      </a:r>
                      <a:r>
                        <a:rPr sz="600" b="0" spc="-10">
                          <a:latin typeface="Calibri Light"/>
                          <a:cs typeface="Calibri Light"/>
                        </a:rPr>
                        <a:t>r</a:t>
                      </a:r>
                      <a:r>
                        <a:rPr sz="600" b="0">
                          <a:latin typeface="Calibri Light"/>
                          <a:cs typeface="Calibri Light"/>
                        </a:rPr>
                        <a:t>i</a:t>
                      </a:r>
                      <a:r>
                        <a:rPr sz="600" b="0" spc="-5">
                          <a:latin typeface="Calibri Light"/>
                          <a:cs typeface="Calibri Light"/>
                        </a:rPr>
                        <a:t>n</a:t>
                      </a:r>
                      <a:r>
                        <a:rPr sz="600" b="0">
                          <a:latin typeface="Calibri Light"/>
                          <a:cs typeface="Calibri Light"/>
                        </a:rPr>
                        <a:t>t-</a:t>
                      </a:r>
                      <a:r>
                        <a:rPr sz="600" b="0" spc="-5">
                          <a:latin typeface="Calibri Light"/>
                          <a:cs typeface="Calibri Light"/>
                        </a:rPr>
                        <a:t>ou</a:t>
                      </a:r>
                      <a:r>
                        <a:rPr sz="600" b="0">
                          <a:latin typeface="Calibri Light"/>
                          <a:cs typeface="Calibri Light"/>
                        </a:rPr>
                        <a:t>ts	-  </a:t>
                      </a:r>
                      <a:r>
                        <a:rPr sz="600" b="0" spc="5">
                          <a:latin typeface="Calibri Light"/>
                          <a:cs typeface="Calibri Light"/>
                        </a:rPr>
                        <a:t>Master Schedule -  Highly </a:t>
                      </a:r>
                      <a:r>
                        <a:rPr sz="600" b="0">
                          <a:latin typeface="Calibri Light"/>
                          <a:cs typeface="Calibri Light"/>
                        </a:rPr>
                        <a:t>qualified </a:t>
                      </a:r>
                      <a:r>
                        <a:rPr sz="600" b="0" spc="5">
                          <a:latin typeface="Calibri Light"/>
                          <a:cs typeface="Calibri Light"/>
                        </a:rPr>
                        <a:t>Staff  </a:t>
                      </a:r>
                      <a:r>
                        <a:rPr sz="600" b="0">
                          <a:latin typeface="Calibri Light"/>
                          <a:cs typeface="Calibri Light"/>
                        </a:rPr>
                        <a:t>resulting </a:t>
                      </a:r>
                      <a:r>
                        <a:rPr sz="600" b="0" spc="5">
                          <a:latin typeface="Calibri Light"/>
                          <a:cs typeface="Calibri Light"/>
                        </a:rPr>
                        <a:t>in a </a:t>
                      </a:r>
                      <a:r>
                        <a:rPr sz="600" b="0">
                          <a:latin typeface="Calibri Light"/>
                          <a:cs typeface="Calibri Light"/>
                        </a:rPr>
                        <a:t>stronger  learning</a:t>
                      </a:r>
                      <a:r>
                        <a:rPr sz="600" b="0" spc="-10">
                          <a:latin typeface="Calibri Light"/>
                          <a:cs typeface="Calibri Light"/>
                        </a:rPr>
                        <a:t> </a:t>
                      </a:r>
                      <a:r>
                        <a:rPr sz="600" b="0">
                          <a:latin typeface="Calibri Light"/>
                          <a:cs typeface="Calibri Light"/>
                        </a:rPr>
                        <a:t>environment</a:t>
                      </a:r>
                      <a:endParaRPr sz="600">
                        <a:latin typeface="Calibri Light"/>
                        <a:cs typeface="Calibri Light"/>
                      </a:endParaRPr>
                    </a:p>
                    <a:p>
                      <a:pPr marL="12700">
                        <a:lnSpc>
                          <a:spcPct val="100000"/>
                        </a:lnSpc>
                        <a:spcBef>
                          <a:spcPts val="95"/>
                        </a:spcBef>
                      </a:pPr>
                      <a:r>
                        <a:rPr sz="600" b="0">
                          <a:latin typeface="Calibri Light"/>
                          <a:cs typeface="Calibri Light"/>
                        </a:rPr>
                        <a:t>-Walkthroughs</a:t>
                      </a:r>
                      <a:endParaRPr sz="600">
                        <a:latin typeface="Calibri Light"/>
                        <a:cs typeface="Calibri Light"/>
                      </a:endParaRPr>
                    </a:p>
                  </a:txBody>
                  <a:tcPr marL="0" marR="0" marT="5753" marB="0">
                    <a:lnL w="9525">
                      <a:solidFill>
                        <a:srgbClr val="000000"/>
                      </a:solidFill>
                      <a:prstDash val="solid"/>
                    </a:lnL>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spc="5">
                          <a:solidFill>
                            <a:srgbClr val="444444"/>
                          </a:solidFill>
                          <a:latin typeface="Calibri"/>
                          <a:cs typeface="Calibri"/>
                        </a:rPr>
                        <a:t>Title</a:t>
                      </a:r>
                      <a:r>
                        <a:rPr sz="600" spc="-5">
                          <a:solidFill>
                            <a:srgbClr val="444444"/>
                          </a:solidFill>
                          <a:latin typeface="Calibri"/>
                          <a:cs typeface="Calibri"/>
                        </a:rPr>
                        <a:t> </a:t>
                      </a:r>
                      <a:r>
                        <a:rPr sz="600" spc="5">
                          <a:solidFill>
                            <a:srgbClr val="444444"/>
                          </a:solidFill>
                          <a:latin typeface="Calibri"/>
                          <a:cs typeface="Calibri"/>
                        </a:rPr>
                        <a:t>I-4</a:t>
                      </a:r>
                      <a:endParaRPr sz="600">
                        <a:latin typeface="Calibri"/>
                        <a:cs typeface="Calibri"/>
                      </a:endParaRPr>
                    </a:p>
                    <a:p>
                      <a:pPr marL="12700" marR="120650">
                        <a:lnSpc>
                          <a:spcPct val="117800"/>
                        </a:lnSpc>
                      </a:pPr>
                      <a:r>
                        <a:rPr sz="600" spc="5">
                          <a:solidFill>
                            <a:srgbClr val="444444"/>
                          </a:solidFill>
                          <a:latin typeface="Calibri"/>
                          <a:cs typeface="Calibri"/>
                        </a:rPr>
                        <a:t>High </a:t>
                      </a:r>
                      <a:r>
                        <a:rPr sz="600">
                          <a:solidFill>
                            <a:srgbClr val="444444"/>
                          </a:solidFill>
                          <a:latin typeface="Calibri"/>
                          <a:cs typeface="Calibri"/>
                        </a:rPr>
                        <a:t>Quality </a:t>
                      </a:r>
                      <a:r>
                        <a:rPr sz="600" spc="5">
                          <a:solidFill>
                            <a:srgbClr val="444444"/>
                          </a:solidFill>
                          <a:latin typeface="Calibri"/>
                          <a:cs typeface="Calibri"/>
                        </a:rPr>
                        <a:t>and Ongoing Profesisonal  Development</a:t>
                      </a:r>
                      <a:endParaRPr sz="600">
                        <a:latin typeface="Calibri"/>
                        <a:cs typeface="Calibri"/>
                      </a:endParaRPr>
                    </a:p>
                    <a:p>
                      <a:pPr marL="12700" marR="635">
                        <a:lnSpc>
                          <a:spcPct val="117800"/>
                        </a:lnSpc>
                      </a:pPr>
                      <a:r>
                        <a:rPr sz="600">
                          <a:solidFill>
                            <a:srgbClr val="444444"/>
                          </a:solidFill>
                          <a:latin typeface="Calibri"/>
                          <a:cs typeface="Calibri"/>
                        </a:rPr>
                        <a:t>c.Best Practices </a:t>
                      </a:r>
                      <a:r>
                        <a:rPr sz="600" spc="5">
                          <a:solidFill>
                            <a:srgbClr val="444444"/>
                          </a:solidFill>
                          <a:latin typeface="Calibri"/>
                          <a:cs typeface="Calibri"/>
                        </a:rPr>
                        <a:t>rearrange </a:t>
                      </a:r>
                      <a:r>
                        <a:rPr sz="600">
                          <a:solidFill>
                            <a:srgbClr val="444444"/>
                          </a:solidFill>
                          <a:latin typeface="Calibri"/>
                          <a:cs typeface="Calibri"/>
                        </a:rPr>
                        <a:t>the </a:t>
                      </a:r>
                      <a:r>
                        <a:rPr sz="600" spc="5">
                          <a:solidFill>
                            <a:srgbClr val="444444"/>
                          </a:solidFill>
                          <a:latin typeface="Calibri"/>
                          <a:cs typeface="Calibri"/>
                        </a:rPr>
                        <a:t>school day  to provide a </a:t>
                      </a:r>
                      <a:r>
                        <a:rPr sz="600">
                          <a:solidFill>
                            <a:srgbClr val="444444"/>
                          </a:solidFill>
                          <a:latin typeface="Calibri"/>
                          <a:cs typeface="Calibri"/>
                        </a:rPr>
                        <a:t>block </a:t>
                      </a:r>
                      <a:r>
                        <a:rPr sz="600" spc="10">
                          <a:solidFill>
                            <a:srgbClr val="444444"/>
                          </a:solidFill>
                          <a:latin typeface="Calibri"/>
                          <a:cs typeface="Calibri"/>
                        </a:rPr>
                        <a:t>of </a:t>
                      </a:r>
                      <a:r>
                        <a:rPr sz="600" spc="5">
                          <a:solidFill>
                            <a:srgbClr val="444444"/>
                          </a:solidFill>
                          <a:latin typeface="Calibri"/>
                          <a:cs typeface="Calibri"/>
                        </a:rPr>
                        <a:t>tiem for collaboration  </a:t>
                      </a:r>
                      <a:r>
                        <a:rPr sz="600">
                          <a:solidFill>
                            <a:srgbClr val="444444"/>
                          </a:solidFill>
                          <a:latin typeface="Calibri"/>
                          <a:cs typeface="Calibri"/>
                        </a:rPr>
                        <a:t>planning.</a:t>
                      </a:r>
                      <a:endParaRPr sz="600">
                        <a:latin typeface="Calibri"/>
                        <a:cs typeface="Calibri"/>
                      </a:endParaRPr>
                    </a:p>
                  </a:txBody>
                  <a:tcPr marL="0" marR="0" marT="5753" marB="0">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1"/>
                  </a:ext>
                </a:extLst>
              </a:tr>
              <a:tr h="203806">
                <a:tc>
                  <a:txBody>
                    <a:bodyPr/>
                    <a:lstStyle/>
                    <a:p>
                      <a:pPr marR="306705" algn="r">
                        <a:lnSpc>
                          <a:spcPct val="100000"/>
                        </a:lnSpc>
                        <a:spcBef>
                          <a:spcPts val="215"/>
                        </a:spcBef>
                      </a:pPr>
                      <a:r>
                        <a:rPr sz="600" b="0" spc="15">
                          <a:solidFill>
                            <a:srgbClr val="FFFFFF"/>
                          </a:solidFill>
                          <a:latin typeface="Calibri Light"/>
                          <a:cs typeface="Calibri Light"/>
                        </a:rPr>
                        <a:t>Action</a:t>
                      </a:r>
                      <a:r>
                        <a:rPr sz="600" b="0" spc="-40">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35336"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3">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2">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gridSpan="2">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5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2"/>
                  </a:ext>
                </a:extLst>
              </a:tr>
              <a:tr h="128603">
                <a:tc gridSpan="12">
                  <a:txBody>
                    <a:bodyPr/>
                    <a:lstStyle/>
                    <a:p>
                      <a:pPr marL="12700">
                        <a:lnSpc>
                          <a:spcPts val="525"/>
                        </a:lnSpc>
                        <a:spcBef>
                          <a:spcPts val="10"/>
                        </a:spcBef>
                      </a:pPr>
                      <a:r>
                        <a:rPr sz="600" b="0" spc="5">
                          <a:latin typeface="Calibri Light"/>
                          <a:cs typeface="Calibri Light"/>
                        </a:rPr>
                        <a:t>1. </a:t>
                      </a:r>
                      <a:r>
                        <a:rPr sz="600" b="0">
                          <a:latin typeface="Calibri Light"/>
                          <a:cs typeface="Calibri Light"/>
                        </a:rPr>
                        <a:t>Register </a:t>
                      </a:r>
                      <a:r>
                        <a:rPr sz="600" b="0" spc="5">
                          <a:latin typeface="Calibri Light"/>
                          <a:cs typeface="Calibri Light"/>
                        </a:rPr>
                        <a:t>for </a:t>
                      </a:r>
                      <a:r>
                        <a:rPr sz="600" b="0">
                          <a:latin typeface="Calibri Light"/>
                          <a:cs typeface="Calibri Light"/>
                        </a:rPr>
                        <a:t>training </a:t>
                      </a:r>
                      <a:r>
                        <a:rPr sz="600" b="0" spc="5">
                          <a:latin typeface="Calibri Light"/>
                          <a:cs typeface="Calibri Light"/>
                        </a:rPr>
                        <a:t>in </a:t>
                      </a:r>
                      <a:r>
                        <a:rPr sz="600" b="0">
                          <a:latin typeface="Calibri Light"/>
                          <a:cs typeface="Calibri Light"/>
                        </a:rPr>
                        <a:t>their </a:t>
                      </a:r>
                      <a:r>
                        <a:rPr sz="600" b="0" spc="5">
                          <a:latin typeface="Calibri Light"/>
                          <a:cs typeface="Calibri Light"/>
                        </a:rPr>
                        <a:t>content</a:t>
                      </a:r>
                      <a:r>
                        <a:rPr sz="600" b="0">
                          <a:latin typeface="Calibri Light"/>
                          <a:cs typeface="Calibri Light"/>
                        </a:rPr>
                        <a:t> areas.</a:t>
                      </a:r>
                      <a:endParaRPr sz="600">
                        <a:latin typeface="Calibri Light"/>
                        <a:cs typeface="Calibri Light"/>
                      </a:endParaRPr>
                    </a:p>
                  </a:txBody>
                  <a:tcPr marL="0" marR="0" marT="164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3"/>
                  </a:ext>
                </a:extLst>
              </a:tr>
              <a:tr h="128581">
                <a:tc gridSpan="12">
                  <a:txBody>
                    <a:bodyPr/>
                    <a:lstStyle/>
                    <a:p>
                      <a:pPr marL="12700">
                        <a:lnSpc>
                          <a:spcPts val="500"/>
                        </a:lnSpc>
                        <a:spcBef>
                          <a:spcPts val="35"/>
                        </a:spcBef>
                      </a:pPr>
                      <a:r>
                        <a:rPr sz="600" b="0" spc="5">
                          <a:latin typeface="Calibri Light"/>
                          <a:cs typeface="Calibri Light"/>
                        </a:rPr>
                        <a:t>2. Allow common </a:t>
                      </a:r>
                      <a:r>
                        <a:rPr sz="600" b="0">
                          <a:latin typeface="Calibri Light"/>
                          <a:cs typeface="Calibri Light"/>
                        </a:rPr>
                        <a:t>planning periods </a:t>
                      </a:r>
                      <a:r>
                        <a:rPr sz="600" b="0" spc="5">
                          <a:latin typeface="Calibri Light"/>
                          <a:cs typeface="Calibri Light"/>
                        </a:rPr>
                        <a:t>for </a:t>
                      </a:r>
                      <a:r>
                        <a:rPr sz="600" b="0">
                          <a:latin typeface="Calibri Light"/>
                          <a:cs typeface="Calibri Light"/>
                        </a:rPr>
                        <a:t>teachers </a:t>
                      </a:r>
                      <a:r>
                        <a:rPr sz="600" b="0" spc="5">
                          <a:latin typeface="Calibri Light"/>
                          <a:cs typeface="Calibri Light"/>
                        </a:rPr>
                        <a:t>to </a:t>
                      </a:r>
                      <a:r>
                        <a:rPr sz="600" b="0">
                          <a:latin typeface="Calibri Light"/>
                          <a:cs typeface="Calibri Light"/>
                        </a:rPr>
                        <a:t>share strategies learned.</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4"/>
                  </a:ext>
                </a:extLst>
              </a:tr>
              <a:tr h="128593">
                <a:tc gridSpan="12">
                  <a:txBody>
                    <a:bodyPr/>
                    <a:lstStyle/>
                    <a:p>
                      <a:pPr marL="12700">
                        <a:lnSpc>
                          <a:spcPts val="500"/>
                        </a:lnSpc>
                        <a:spcBef>
                          <a:spcPts val="35"/>
                        </a:spcBef>
                      </a:pPr>
                      <a:r>
                        <a:rPr sz="600" b="0" spc="5">
                          <a:latin typeface="Calibri Light"/>
                          <a:cs typeface="Calibri Light"/>
                        </a:rPr>
                        <a:t>3. Conduct </a:t>
                      </a:r>
                      <a:r>
                        <a:rPr sz="600" b="0">
                          <a:latin typeface="Calibri Light"/>
                          <a:cs typeface="Calibri Light"/>
                        </a:rPr>
                        <a:t>vibrant </a:t>
                      </a:r>
                      <a:r>
                        <a:rPr sz="600" b="0" spc="5">
                          <a:latin typeface="Calibri Light"/>
                          <a:cs typeface="Calibri Light"/>
                        </a:rPr>
                        <a:t>TCLCs for </a:t>
                      </a:r>
                      <a:r>
                        <a:rPr sz="600" b="0">
                          <a:latin typeface="Calibri Light"/>
                          <a:cs typeface="Calibri Light"/>
                        </a:rPr>
                        <a:t>all</a:t>
                      </a:r>
                      <a:r>
                        <a:rPr sz="600" b="0" spc="15">
                          <a:latin typeface="Calibri Light"/>
                          <a:cs typeface="Calibri Light"/>
                        </a:rPr>
                        <a:t> </a:t>
                      </a:r>
                      <a:r>
                        <a:rPr sz="600" b="0">
                          <a:latin typeface="Calibri Light"/>
                          <a:cs typeface="Calibri Light"/>
                        </a:rPr>
                        <a:t>teachers.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5"/>
                  </a:ext>
                </a:extLst>
              </a:tr>
              <a:tr h="385777">
                <a:tc>
                  <a:txBody>
                    <a:bodyPr/>
                    <a:lstStyle/>
                    <a:p>
                      <a:pPr>
                        <a:lnSpc>
                          <a:spcPct val="100000"/>
                        </a:lnSpc>
                        <a:spcBef>
                          <a:spcPts val="35"/>
                        </a:spcBef>
                      </a:pPr>
                      <a:endParaRPr sz="700">
                        <a:latin typeface="Times New Roman"/>
                        <a:cs typeface="Times New Roman"/>
                      </a:endParaRPr>
                    </a:p>
                    <a:p>
                      <a:pPr marL="635" algn="ctr">
                        <a:lnSpc>
                          <a:spcPct val="100000"/>
                        </a:lnSpc>
                        <a:spcBef>
                          <a:spcPts val="5"/>
                        </a:spcBef>
                      </a:pPr>
                      <a:r>
                        <a:rPr sz="600" b="0" spc="10">
                          <a:solidFill>
                            <a:srgbClr val="FFFFFF"/>
                          </a:solidFill>
                          <a:latin typeface="Calibri Light"/>
                          <a:cs typeface="Calibri Light"/>
                        </a:rPr>
                        <a:t>Strategy</a:t>
                      </a:r>
                      <a:r>
                        <a:rPr sz="600" b="0" spc="20">
                          <a:solidFill>
                            <a:srgbClr val="FFFFFF"/>
                          </a:solidFill>
                          <a:latin typeface="Calibri Light"/>
                          <a:cs typeface="Calibri Light"/>
                        </a:rPr>
                        <a:t> </a:t>
                      </a:r>
                      <a:r>
                        <a:rPr sz="600" b="0" spc="5">
                          <a:solidFill>
                            <a:srgbClr val="FFFFFF"/>
                          </a:solidFill>
                          <a:latin typeface="Calibri Light"/>
                          <a:cs typeface="Calibri Light"/>
                        </a:rPr>
                        <a:t>3</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3">
                  <a:txBody>
                    <a:bodyPr/>
                    <a:lstStyle/>
                    <a:p>
                      <a:pPr>
                        <a:lnSpc>
                          <a:spcPct val="100000"/>
                        </a:lnSpc>
                        <a:spcBef>
                          <a:spcPts val="35"/>
                        </a:spcBef>
                      </a:pPr>
                      <a:endParaRPr sz="700">
                        <a:latin typeface="Times New Roman"/>
                        <a:cs typeface="Times New Roman"/>
                      </a:endParaRPr>
                    </a:p>
                    <a:p>
                      <a:pPr marL="67310">
                        <a:lnSpc>
                          <a:spcPct val="100000"/>
                        </a:lnSpc>
                        <a:spcBef>
                          <a:spcPts val="5"/>
                        </a:spcBef>
                      </a:pPr>
                      <a:r>
                        <a:rPr sz="600" b="0" spc="10">
                          <a:solidFill>
                            <a:srgbClr val="FFFFFF"/>
                          </a:solidFill>
                          <a:latin typeface="Calibri Light"/>
                          <a:cs typeface="Calibri Light"/>
                        </a:rPr>
                        <a:t>Persons</a:t>
                      </a:r>
                      <a:r>
                        <a:rPr sz="600" b="0" spc="15">
                          <a:solidFill>
                            <a:srgbClr val="FFFFFF"/>
                          </a:solidFill>
                          <a:latin typeface="Calibri Light"/>
                          <a:cs typeface="Calibri Light"/>
                        </a:rPr>
                        <a:t> Responsible/Title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spcBef>
                          <a:spcPts val="35"/>
                        </a:spcBef>
                      </a:pPr>
                      <a:endParaRPr sz="700">
                        <a:latin typeface="Times New Roman"/>
                        <a:cs typeface="Times New Roman"/>
                      </a:endParaRPr>
                    </a:p>
                    <a:p>
                      <a:pPr marL="3810" algn="ctr">
                        <a:lnSpc>
                          <a:spcPct val="100000"/>
                        </a:lnSpc>
                        <a:spcBef>
                          <a:spcPts val="5"/>
                        </a:spcBef>
                      </a:pPr>
                      <a:r>
                        <a:rPr sz="600" b="0" spc="15">
                          <a:solidFill>
                            <a:srgbClr val="FFFFFF"/>
                          </a:solidFill>
                          <a:latin typeface="Calibri Light"/>
                          <a:cs typeface="Calibri Light"/>
                        </a:rPr>
                        <a:t>Resources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119380">
                        <a:lnSpc>
                          <a:spcPct val="100000"/>
                        </a:lnSpc>
                        <a:spcBef>
                          <a:spcPts val="5"/>
                        </a:spcBef>
                      </a:pPr>
                      <a:r>
                        <a:rPr sz="600" b="0" spc="15">
                          <a:solidFill>
                            <a:srgbClr val="FFFFFF"/>
                          </a:solidFill>
                          <a:latin typeface="Calibri Light"/>
                          <a:cs typeface="Calibri Light"/>
                        </a:rPr>
                        <a:t>Timeline</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2">
                  <a:txBody>
                    <a:bodyPr/>
                    <a:lstStyle/>
                    <a:p>
                      <a:pPr>
                        <a:lnSpc>
                          <a:spcPct val="100000"/>
                        </a:lnSpc>
                        <a:spcBef>
                          <a:spcPts val="35"/>
                        </a:spcBef>
                      </a:pPr>
                      <a:endParaRPr sz="700">
                        <a:latin typeface="Times New Roman"/>
                        <a:cs typeface="Times New Roman"/>
                      </a:endParaRPr>
                    </a:p>
                    <a:p>
                      <a:pPr marL="196850">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30">
                          <a:solidFill>
                            <a:srgbClr val="FFFFFF"/>
                          </a:solidFill>
                          <a:latin typeface="Calibri Light"/>
                          <a:cs typeface="Calibri Light"/>
                        </a:rPr>
                        <a:t> </a:t>
                      </a:r>
                      <a:r>
                        <a:rPr sz="600" b="0" spc="15">
                          <a:solidFill>
                            <a:srgbClr val="FFFFFF"/>
                          </a:solidFill>
                          <a:latin typeface="Calibri Light"/>
                          <a:cs typeface="Calibri Light"/>
                        </a:rPr>
                        <a:t>Implementation</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gridSpan="2">
                  <a:txBody>
                    <a:bodyPr/>
                    <a:lstStyle/>
                    <a:p>
                      <a:pPr>
                        <a:lnSpc>
                          <a:spcPct val="100000"/>
                        </a:lnSpc>
                        <a:spcBef>
                          <a:spcPts val="35"/>
                        </a:spcBef>
                      </a:pPr>
                      <a:endParaRPr sz="700">
                        <a:latin typeface="Times New Roman"/>
                        <a:cs typeface="Times New Roman"/>
                      </a:endParaRPr>
                    </a:p>
                    <a:p>
                      <a:pPr marL="123825">
                        <a:lnSpc>
                          <a:spcPct val="100000"/>
                        </a:lnSpc>
                        <a:spcBef>
                          <a:spcPts val="5"/>
                        </a:spcBef>
                      </a:pPr>
                      <a:r>
                        <a:rPr sz="600" b="0" spc="15">
                          <a:solidFill>
                            <a:srgbClr val="FFFFFF"/>
                          </a:solidFill>
                          <a:latin typeface="Calibri Light"/>
                          <a:cs typeface="Calibri Light"/>
                        </a:rPr>
                        <a:t>Evidence </a:t>
                      </a:r>
                      <a:r>
                        <a:rPr sz="600" b="0" spc="5">
                          <a:solidFill>
                            <a:srgbClr val="FFFFFF"/>
                          </a:solidFill>
                          <a:latin typeface="Calibri Light"/>
                          <a:cs typeface="Calibri Light"/>
                        </a:rPr>
                        <a:t>of</a:t>
                      </a:r>
                      <a:r>
                        <a:rPr sz="600" b="0" spc="25">
                          <a:solidFill>
                            <a:srgbClr val="FFFFFF"/>
                          </a:solidFill>
                          <a:latin typeface="Calibri Light"/>
                          <a:cs typeface="Calibri Light"/>
                        </a:rPr>
                        <a:t> </a:t>
                      </a:r>
                      <a:r>
                        <a:rPr sz="600" b="0" spc="15">
                          <a:solidFill>
                            <a:srgbClr val="FFFFFF"/>
                          </a:solidFill>
                          <a:latin typeface="Calibri Light"/>
                          <a:cs typeface="Calibri Light"/>
                        </a:rPr>
                        <a:t>Impact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a:txBody>
                    <a:bodyPr/>
                    <a:lstStyle/>
                    <a:p>
                      <a:pPr marL="151130">
                        <a:lnSpc>
                          <a:spcPct val="100000"/>
                        </a:lnSpc>
                        <a:spcBef>
                          <a:spcPts val="35"/>
                        </a:spcBef>
                      </a:pPr>
                      <a:r>
                        <a:rPr sz="600" b="0" spc="15">
                          <a:solidFill>
                            <a:srgbClr val="FFFFFF"/>
                          </a:solidFill>
                          <a:latin typeface="Calibri Light"/>
                          <a:cs typeface="Calibri Light"/>
                        </a:rPr>
                        <a:t>Formative/</a:t>
                      </a:r>
                      <a:endParaRPr sz="600">
                        <a:latin typeface="Calibri Light"/>
                        <a:cs typeface="Calibri Light"/>
                      </a:endParaRPr>
                    </a:p>
                    <a:p>
                      <a:pPr marL="142240" marR="132080" indent="6985">
                        <a:lnSpc>
                          <a:spcPct val="117800"/>
                        </a:lnSpc>
                      </a:pPr>
                      <a:r>
                        <a:rPr sz="600" b="0" spc="15">
                          <a:solidFill>
                            <a:srgbClr val="FFFFFF"/>
                          </a:solidFill>
                          <a:latin typeface="Calibri Light"/>
                          <a:cs typeface="Calibri Light"/>
                        </a:rPr>
                        <a:t>S</a:t>
                      </a:r>
                      <a:r>
                        <a:rPr sz="600" b="0" spc="5">
                          <a:solidFill>
                            <a:srgbClr val="FFFFFF"/>
                          </a:solidFill>
                          <a:latin typeface="Calibri Light"/>
                          <a:cs typeface="Calibri Light"/>
                        </a:rPr>
                        <a:t>u</a:t>
                      </a:r>
                      <a:r>
                        <a:rPr sz="600" b="0" spc="10">
                          <a:solidFill>
                            <a:srgbClr val="FFFFFF"/>
                          </a:solidFill>
                          <a:latin typeface="Calibri Light"/>
                          <a:cs typeface="Calibri Light"/>
                        </a:rPr>
                        <a:t>mm</a:t>
                      </a:r>
                      <a:r>
                        <a:rPr sz="600" b="0" spc="5">
                          <a:solidFill>
                            <a:srgbClr val="FFFFFF"/>
                          </a:solidFill>
                          <a:latin typeface="Calibri Light"/>
                          <a:cs typeface="Calibri Light"/>
                        </a:rPr>
                        <a:t>a</a:t>
                      </a:r>
                      <a:r>
                        <a:rPr sz="600" b="0" spc="10">
                          <a:solidFill>
                            <a:srgbClr val="FFFFFF"/>
                          </a:solidFill>
                          <a:latin typeface="Calibri Light"/>
                          <a:cs typeface="Calibri Light"/>
                        </a:rPr>
                        <a:t>t</a:t>
                      </a:r>
                      <a:r>
                        <a:rPr sz="600" b="0" spc="15">
                          <a:solidFill>
                            <a:srgbClr val="FFFFFF"/>
                          </a:solidFill>
                          <a:latin typeface="Calibri Light"/>
                          <a:cs typeface="Calibri Light"/>
                        </a:rPr>
                        <a:t>i</a:t>
                      </a:r>
                      <a:r>
                        <a:rPr sz="600" b="0" spc="10">
                          <a:solidFill>
                            <a:srgbClr val="FFFFFF"/>
                          </a:solidFill>
                          <a:latin typeface="Calibri Light"/>
                          <a:cs typeface="Calibri Light"/>
                        </a:rPr>
                        <a:t>v</a:t>
                      </a:r>
                      <a:r>
                        <a:rPr sz="600" b="0">
                          <a:solidFill>
                            <a:srgbClr val="FFFFFF"/>
                          </a:solidFill>
                          <a:latin typeface="Calibri Light"/>
                          <a:cs typeface="Calibri Light"/>
                        </a:rPr>
                        <a:t>e  </a:t>
                      </a:r>
                      <a:r>
                        <a:rPr sz="600" b="0" spc="10">
                          <a:solidFill>
                            <a:srgbClr val="FFFFFF"/>
                          </a:solidFill>
                          <a:latin typeface="Calibri Light"/>
                          <a:cs typeface="Calibri Light"/>
                        </a:rPr>
                        <a:t>Ass</a:t>
                      </a:r>
                      <a:r>
                        <a:rPr sz="600" b="0" spc="5">
                          <a:solidFill>
                            <a:srgbClr val="FFFFFF"/>
                          </a:solidFill>
                          <a:latin typeface="Calibri Light"/>
                          <a:cs typeface="Calibri Light"/>
                        </a:rPr>
                        <a:t>e</a:t>
                      </a:r>
                      <a:r>
                        <a:rPr sz="600" b="0" spc="10">
                          <a:solidFill>
                            <a:srgbClr val="FFFFFF"/>
                          </a:solidFill>
                          <a:latin typeface="Calibri Light"/>
                          <a:cs typeface="Calibri Light"/>
                        </a:rPr>
                        <a:t>ssm</a:t>
                      </a:r>
                      <a:r>
                        <a:rPr sz="600" b="0" spc="5">
                          <a:solidFill>
                            <a:srgbClr val="FFFFFF"/>
                          </a:solidFill>
                          <a:latin typeface="Calibri Light"/>
                          <a:cs typeface="Calibri Light"/>
                        </a:rPr>
                        <a:t>en</a:t>
                      </a:r>
                      <a:r>
                        <a:rPr sz="600" b="0">
                          <a:solidFill>
                            <a:srgbClr val="FFFFFF"/>
                          </a:solidFill>
                          <a:latin typeface="Calibri Light"/>
                          <a:cs typeface="Calibri Light"/>
                        </a:rPr>
                        <a:t>t</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spcBef>
                          <a:spcPts val="35"/>
                        </a:spcBef>
                      </a:pPr>
                      <a:endParaRPr sz="700">
                        <a:latin typeface="Times New Roman"/>
                        <a:cs typeface="Times New Roman"/>
                      </a:endParaRPr>
                    </a:p>
                    <a:p>
                      <a:pPr marL="2540" algn="ctr">
                        <a:lnSpc>
                          <a:spcPct val="100000"/>
                        </a:lnSpc>
                        <a:spcBef>
                          <a:spcPts val="5"/>
                        </a:spcBef>
                      </a:pPr>
                      <a:r>
                        <a:rPr sz="600" b="0" spc="15">
                          <a:solidFill>
                            <a:srgbClr val="FFFFFF"/>
                          </a:solidFill>
                          <a:latin typeface="Calibri Light"/>
                          <a:cs typeface="Calibri Light"/>
                        </a:rPr>
                        <a:t>Title-I School- </a:t>
                      </a:r>
                      <a:r>
                        <a:rPr sz="600" b="0" spc="10">
                          <a:solidFill>
                            <a:srgbClr val="FFFFFF"/>
                          </a:solidFill>
                          <a:latin typeface="Calibri Light"/>
                          <a:cs typeface="Calibri Light"/>
                        </a:rPr>
                        <a:t>wide</a:t>
                      </a:r>
                      <a:r>
                        <a:rPr sz="600" b="0" spc="40">
                          <a:solidFill>
                            <a:srgbClr val="FFFFFF"/>
                          </a:solidFill>
                          <a:latin typeface="Calibri Light"/>
                          <a:cs typeface="Calibri Light"/>
                        </a:rPr>
                        <a:t> </a:t>
                      </a:r>
                      <a:r>
                        <a:rPr sz="600" b="0" spc="15">
                          <a:solidFill>
                            <a:srgbClr val="FFFFFF"/>
                          </a:solidFill>
                          <a:latin typeface="Calibri Light"/>
                          <a:cs typeface="Calibri Light"/>
                        </a:rPr>
                        <a:t>Component</a:t>
                      </a:r>
                      <a:endParaRPr sz="600">
                        <a:latin typeface="Calibri Light"/>
                        <a:cs typeface="Calibri Light"/>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6"/>
                  </a:ext>
                </a:extLst>
              </a:tr>
              <a:tr h="1271378">
                <a:tc>
                  <a:txBody>
                    <a:bodyPr/>
                    <a:lstStyle/>
                    <a:p>
                      <a:pPr marL="12700">
                        <a:lnSpc>
                          <a:spcPct val="100000"/>
                        </a:lnSpc>
                        <a:spcBef>
                          <a:spcPts val="35"/>
                        </a:spcBef>
                      </a:pPr>
                      <a:r>
                        <a:rPr sz="600" b="0">
                          <a:latin typeface="Calibri Light"/>
                          <a:cs typeface="Calibri Light"/>
                        </a:rPr>
                        <a:t>Provide </a:t>
                      </a:r>
                      <a:r>
                        <a:rPr sz="600" b="0" spc="5">
                          <a:latin typeface="Calibri Light"/>
                          <a:cs typeface="Calibri Light"/>
                        </a:rPr>
                        <a:t>new teacher</a:t>
                      </a:r>
                      <a:r>
                        <a:rPr sz="600" b="0" spc="-10">
                          <a:latin typeface="Calibri Light"/>
                          <a:cs typeface="Calibri Light"/>
                        </a:rPr>
                        <a:t> </a:t>
                      </a:r>
                      <a:r>
                        <a:rPr sz="600" b="0">
                          <a:latin typeface="Calibri Light"/>
                          <a:cs typeface="Calibri Light"/>
                        </a:rPr>
                        <a:t>professional</a:t>
                      </a:r>
                      <a:endParaRPr sz="600">
                        <a:latin typeface="Calibri Light"/>
                        <a:cs typeface="Calibri Light"/>
                      </a:endParaRPr>
                    </a:p>
                    <a:p>
                      <a:pPr marL="12700" marR="1270">
                        <a:lnSpc>
                          <a:spcPct val="117800"/>
                        </a:lnSpc>
                      </a:pPr>
                      <a:r>
                        <a:rPr sz="600" b="0" spc="5">
                          <a:latin typeface="Calibri Light"/>
                          <a:cs typeface="Calibri Light"/>
                        </a:rPr>
                        <a:t>development and coaching </a:t>
                      </a:r>
                      <a:r>
                        <a:rPr sz="600" b="0">
                          <a:latin typeface="Calibri Light"/>
                          <a:cs typeface="Calibri Light"/>
                        </a:rPr>
                        <a:t>support </a:t>
                      </a:r>
                      <a:r>
                        <a:rPr sz="600" b="0" spc="5">
                          <a:latin typeface="Calibri Light"/>
                          <a:cs typeface="Calibri Light"/>
                        </a:rPr>
                        <a:t>for  those who need to </a:t>
                      </a:r>
                      <a:r>
                        <a:rPr sz="600" b="0">
                          <a:latin typeface="Calibri Light"/>
                          <a:cs typeface="Calibri Light"/>
                        </a:rPr>
                        <a:t>pass </a:t>
                      </a:r>
                      <a:r>
                        <a:rPr sz="600" b="0" spc="5">
                          <a:latin typeface="Calibri Light"/>
                          <a:cs typeface="Calibri Light"/>
                        </a:rPr>
                        <a:t>certification  exams</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3">
                  <a:txBody>
                    <a:bodyPr/>
                    <a:lstStyle/>
                    <a:p>
                      <a:pPr marL="12700">
                        <a:lnSpc>
                          <a:spcPct val="100000"/>
                        </a:lnSpc>
                        <a:spcBef>
                          <a:spcPts val="35"/>
                        </a:spcBef>
                      </a:pPr>
                      <a:r>
                        <a:rPr sz="600" b="0">
                          <a:latin typeface="Calibri Light"/>
                          <a:cs typeface="Calibri Light"/>
                        </a:rPr>
                        <a:t>Principal, Assistant</a:t>
                      </a:r>
                      <a:r>
                        <a:rPr sz="600" b="0" spc="45">
                          <a:latin typeface="Calibri Light"/>
                          <a:cs typeface="Calibri Light"/>
                        </a:rPr>
                        <a:t> </a:t>
                      </a:r>
                      <a:r>
                        <a:rPr sz="600" b="0">
                          <a:latin typeface="Calibri Light"/>
                          <a:cs typeface="Calibri Light"/>
                        </a:rPr>
                        <a:t>Principal,</a:t>
                      </a:r>
                      <a:endParaRPr sz="600">
                        <a:latin typeface="Calibri Light"/>
                        <a:cs typeface="Calibri Light"/>
                      </a:endParaRPr>
                    </a:p>
                    <a:p>
                      <a:pPr marL="12700">
                        <a:lnSpc>
                          <a:spcPct val="100000"/>
                        </a:lnSpc>
                        <a:spcBef>
                          <a:spcPts val="95"/>
                        </a:spcBef>
                      </a:pPr>
                      <a:r>
                        <a:rPr lang="en-US" sz="600" b="0">
                          <a:latin typeface="Calibri Light"/>
                          <a:cs typeface="Calibri Light"/>
                        </a:rPr>
                        <a:t>Life Coach</a:t>
                      </a:r>
                      <a:r>
                        <a:rPr sz="600" b="0">
                          <a:latin typeface="Calibri Light"/>
                          <a:cs typeface="Calibri Light"/>
                        </a:rPr>
                        <a:t>, Grade level chairs,</a:t>
                      </a:r>
                      <a:r>
                        <a:rPr sz="600" b="0" spc="20">
                          <a:latin typeface="Calibri Light"/>
                          <a:cs typeface="Calibri Light"/>
                        </a:rPr>
                        <a:t> </a:t>
                      </a:r>
                      <a:r>
                        <a:rPr sz="600" b="0" spc="5">
                          <a:latin typeface="Calibri Light"/>
                          <a:cs typeface="Calibri Light"/>
                        </a:rPr>
                        <a:t>ACP</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a:txBody>
                    <a:bodyPr/>
                    <a:lstStyle/>
                    <a:p>
                      <a:pPr marL="12700">
                        <a:lnSpc>
                          <a:spcPct val="100000"/>
                        </a:lnSpc>
                        <a:spcBef>
                          <a:spcPts val="35"/>
                        </a:spcBef>
                      </a:pPr>
                      <a:r>
                        <a:rPr lang="en-US" sz="600" b="0" spc="5">
                          <a:latin typeface="Calibri Light"/>
                          <a:cs typeface="Calibri Light"/>
                        </a:rPr>
                        <a:t>TTESS</a:t>
                      </a:r>
                      <a:r>
                        <a:rPr sz="600" b="0" spc="5">
                          <a:latin typeface="Calibri Light"/>
                          <a:cs typeface="Calibri Light"/>
                        </a:rPr>
                        <a:t> Rubric,</a:t>
                      </a:r>
                      <a:r>
                        <a:rPr sz="600" b="0" spc="-5">
                          <a:latin typeface="Calibri Light"/>
                          <a:cs typeface="Calibri Light"/>
                        </a:rPr>
                        <a:t> </a:t>
                      </a:r>
                      <a:r>
                        <a:rPr sz="600" b="0">
                          <a:latin typeface="Calibri Light"/>
                          <a:cs typeface="Calibri Light"/>
                        </a:rPr>
                        <a:t>Provide</a:t>
                      </a:r>
                      <a:endParaRPr sz="600">
                        <a:latin typeface="Calibri Light"/>
                        <a:cs typeface="Calibri Light"/>
                      </a:endParaRPr>
                    </a:p>
                    <a:p>
                      <a:pPr marL="12700" marR="7620">
                        <a:lnSpc>
                          <a:spcPct val="117800"/>
                        </a:lnSpc>
                      </a:pPr>
                      <a:r>
                        <a:rPr sz="600" b="0" spc="5">
                          <a:latin typeface="Calibri Light"/>
                          <a:cs typeface="Calibri Light"/>
                        </a:rPr>
                        <a:t>effective feedback </a:t>
                      </a:r>
                      <a:r>
                        <a:rPr sz="600" b="0">
                          <a:latin typeface="Calibri Light"/>
                          <a:cs typeface="Calibri Light"/>
                        </a:rPr>
                        <a:t>based </a:t>
                      </a:r>
                      <a:r>
                        <a:rPr sz="600" b="0" spc="5">
                          <a:latin typeface="Calibri Light"/>
                          <a:cs typeface="Calibri Light"/>
                        </a:rPr>
                        <a:t>on  </a:t>
                      </a:r>
                      <a:r>
                        <a:rPr sz="600" b="0">
                          <a:latin typeface="Calibri Light"/>
                          <a:cs typeface="Calibri Light"/>
                        </a:rPr>
                        <a:t>walkthroughs and  observations </a:t>
                      </a:r>
                      <a:r>
                        <a:rPr sz="600" b="0" spc="5">
                          <a:latin typeface="Calibri Light"/>
                          <a:cs typeface="Calibri Light"/>
                        </a:rPr>
                        <a:t>to identify  </a:t>
                      </a:r>
                      <a:r>
                        <a:rPr sz="600" b="0">
                          <a:latin typeface="Calibri Light"/>
                          <a:cs typeface="Calibri Light"/>
                        </a:rPr>
                        <a:t>teachers’ areas of needs. </a:t>
                      </a:r>
                      <a:r>
                        <a:rPr sz="600" b="0" spc="5">
                          <a:latin typeface="Calibri Light"/>
                          <a:cs typeface="Calibri Light"/>
                        </a:rPr>
                        <a:t>Use  </a:t>
                      </a:r>
                      <a:r>
                        <a:rPr sz="600" b="0">
                          <a:latin typeface="Calibri Light"/>
                          <a:cs typeface="Calibri Light"/>
                        </a:rPr>
                        <a:t>walkthroughs and  observations evaluations </a:t>
                      </a:r>
                      <a:r>
                        <a:rPr sz="600" b="0" spc="5">
                          <a:latin typeface="Calibri Light"/>
                          <a:cs typeface="Calibri Light"/>
                        </a:rPr>
                        <a:t>to  </a:t>
                      </a:r>
                      <a:r>
                        <a:rPr sz="600" b="0">
                          <a:latin typeface="Calibri Light"/>
                          <a:cs typeface="Calibri Light"/>
                        </a:rPr>
                        <a:t>provide </a:t>
                      </a:r>
                      <a:r>
                        <a:rPr sz="600" b="0" spc="5">
                          <a:latin typeface="Calibri Light"/>
                          <a:cs typeface="Calibri Light"/>
                        </a:rPr>
                        <a:t>effective coaching </a:t>
                      </a:r>
                      <a:r>
                        <a:rPr sz="600" b="0">
                          <a:latin typeface="Calibri Light"/>
                          <a:cs typeface="Calibri Light"/>
                        </a:rPr>
                        <a:t>and  professional </a:t>
                      </a:r>
                      <a:r>
                        <a:rPr sz="600" b="0" spc="5">
                          <a:latin typeface="Calibri Light"/>
                          <a:cs typeface="Calibri Light"/>
                        </a:rPr>
                        <a:t>development for  </a:t>
                      </a:r>
                      <a:r>
                        <a:rPr sz="600" b="0">
                          <a:latin typeface="Calibri Light"/>
                          <a:cs typeface="Calibri Light"/>
                        </a:rPr>
                        <a:t>all</a:t>
                      </a:r>
                      <a:r>
                        <a:rPr sz="600" b="0" spc="5">
                          <a:latin typeface="Calibri Light"/>
                          <a:cs typeface="Calibri Light"/>
                        </a:rPr>
                        <a:t> </a:t>
                      </a:r>
                      <a:r>
                        <a:rPr sz="600" b="0">
                          <a:latin typeface="Calibri Light"/>
                          <a:cs typeface="Calibri Light"/>
                        </a:rPr>
                        <a:t>teachers.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lang="en-US" sz="600" b="0" spc="5">
                          <a:latin typeface="Calibri Light"/>
                          <a:cs typeface="Calibri Light"/>
                        </a:rPr>
                        <a:t>August 2025</a:t>
                      </a:r>
                      <a:r>
                        <a:rPr lang="en-US" sz="600" b="0" spc="-15">
                          <a:latin typeface="Calibri Light"/>
                          <a:cs typeface="Calibri Light"/>
                        </a:rPr>
                        <a:t> </a:t>
                      </a:r>
                      <a:r>
                        <a:rPr lang="en-US" sz="600" b="0" spc="5">
                          <a:latin typeface="Calibri Light"/>
                          <a:cs typeface="Calibri Light"/>
                        </a:rPr>
                        <a:t>to</a:t>
                      </a:r>
                      <a:endParaRPr lang="en-US" sz="600">
                        <a:latin typeface="Calibri Light"/>
                        <a:cs typeface="Calibri Light"/>
                      </a:endParaRPr>
                    </a:p>
                    <a:p>
                      <a:pPr marL="12700">
                        <a:lnSpc>
                          <a:spcPct val="100000"/>
                        </a:lnSpc>
                        <a:spcBef>
                          <a:spcPts val="95"/>
                        </a:spcBef>
                      </a:pPr>
                      <a:r>
                        <a:rPr lang="en-US" sz="600" b="0">
                          <a:latin typeface="Calibri Light"/>
                          <a:cs typeface="Calibri Light"/>
                        </a:rPr>
                        <a:t>June</a:t>
                      </a:r>
                      <a:r>
                        <a:rPr lang="en-US" sz="600" b="0" spc="-5">
                          <a:latin typeface="Calibri Light"/>
                          <a:cs typeface="Calibri Light"/>
                        </a:rPr>
                        <a:t> </a:t>
                      </a:r>
                      <a:r>
                        <a:rPr lang="en-US" sz="600" b="0" spc="5">
                          <a:latin typeface="Calibri Light"/>
                          <a:cs typeface="Calibri Light"/>
                        </a:rPr>
                        <a:t>2026</a:t>
                      </a:r>
                      <a:endParaRPr lang="en-US"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gridSpan="2">
                  <a:txBody>
                    <a:bodyPr/>
                    <a:lstStyle/>
                    <a:p>
                      <a:pPr marL="12700">
                        <a:lnSpc>
                          <a:spcPct val="100000"/>
                        </a:lnSpc>
                        <a:spcBef>
                          <a:spcPts val="35"/>
                        </a:spcBef>
                      </a:pPr>
                      <a:r>
                        <a:rPr sz="600" b="0" spc="5">
                          <a:latin typeface="Calibri Light"/>
                          <a:cs typeface="Calibri Light"/>
                        </a:rPr>
                        <a:t>Mentor/Coaching </a:t>
                      </a:r>
                      <a:r>
                        <a:rPr sz="600" b="0">
                          <a:latin typeface="Calibri Light"/>
                          <a:cs typeface="Calibri Light"/>
                        </a:rPr>
                        <a:t>logs, </a:t>
                      </a:r>
                      <a:r>
                        <a:rPr sz="600" b="0" spc="5">
                          <a:latin typeface="Calibri Light"/>
                          <a:cs typeface="Calibri Light"/>
                        </a:rPr>
                        <a:t>Sign-in</a:t>
                      </a:r>
                      <a:r>
                        <a:rPr sz="600" b="0" spc="-5">
                          <a:latin typeface="Calibri Light"/>
                          <a:cs typeface="Calibri Light"/>
                        </a:rPr>
                        <a:t> </a:t>
                      </a:r>
                      <a:r>
                        <a:rPr sz="600" b="0">
                          <a:latin typeface="Calibri Light"/>
                          <a:cs typeface="Calibri Light"/>
                        </a:rPr>
                        <a:t>sheets,</a:t>
                      </a:r>
                      <a:endParaRPr sz="600">
                        <a:latin typeface="Calibri Light"/>
                        <a:cs typeface="Calibri Light"/>
                      </a:endParaRPr>
                    </a:p>
                    <a:p>
                      <a:pPr marL="12700">
                        <a:lnSpc>
                          <a:spcPct val="100000"/>
                        </a:lnSpc>
                        <a:spcBef>
                          <a:spcPts val="95"/>
                        </a:spcBef>
                      </a:pPr>
                      <a:r>
                        <a:rPr sz="600" b="0">
                          <a:latin typeface="Calibri Light"/>
                          <a:cs typeface="Calibri Light"/>
                        </a:rPr>
                        <a:t>CLCs,walkthroughs, Analyzing student</a:t>
                      </a:r>
                      <a:r>
                        <a:rPr sz="600" b="0" spc="40">
                          <a:latin typeface="Calibri Light"/>
                          <a:cs typeface="Calibri Light"/>
                        </a:rPr>
                        <a:t> </a:t>
                      </a:r>
                      <a:r>
                        <a:rPr sz="600" b="0">
                          <a:latin typeface="Calibri Light"/>
                          <a:cs typeface="Calibri Light"/>
                        </a:rPr>
                        <a:t>work</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gridSpan="2">
                  <a:txBody>
                    <a:bodyPr/>
                    <a:lstStyle/>
                    <a:p>
                      <a:pPr marL="12700">
                        <a:lnSpc>
                          <a:spcPct val="100000"/>
                        </a:lnSpc>
                        <a:spcBef>
                          <a:spcPts val="35"/>
                        </a:spcBef>
                      </a:pPr>
                      <a:r>
                        <a:rPr sz="600" b="0" spc="5">
                          <a:latin typeface="Calibri Light"/>
                          <a:cs typeface="Calibri Light"/>
                        </a:rPr>
                        <a:t>Increase in</a:t>
                      </a:r>
                      <a:r>
                        <a:rPr sz="600" b="0" spc="-15">
                          <a:latin typeface="Calibri Light"/>
                          <a:cs typeface="Calibri Light"/>
                        </a:rPr>
                        <a:t> </a:t>
                      </a:r>
                      <a:r>
                        <a:rPr sz="600" b="0" spc="5">
                          <a:latin typeface="Calibri Light"/>
                          <a:cs typeface="Calibri Light"/>
                        </a:rPr>
                        <a:t>Teacher</a:t>
                      </a:r>
                      <a:endParaRPr sz="600">
                        <a:latin typeface="Calibri Light"/>
                        <a:cs typeface="Calibri Light"/>
                      </a:endParaRPr>
                    </a:p>
                    <a:p>
                      <a:pPr marL="12700" marR="32384">
                        <a:lnSpc>
                          <a:spcPct val="117800"/>
                        </a:lnSpc>
                      </a:pPr>
                      <a:r>
                        <a:rPr sz="600" b="0" spc="5">
                          <a:latin typeface="Calibri Light"/>
                          <a:cs typeface="Calibri Light"/>
                        </a:rPr>
                        <a:t>Performance and </a:t>
                      </a:r>
                      <a:r>
                        <a:rPr lang="en-US" sz="600" b="0" spc="5">
                          <a:latin typeface="Calibri Light"/>
                          <a:cs typeface="Calibri Light"/>
                        </a:rPr>
                        <a:t>TTESS</a:t>
                      </a:r>
                      <a:r>
                        <a:rPr sz="600" b="0" spc="5">
                          <a:latin typeface="Calibri Light"/>
                          <a:cs typeface="Calibri Light"/>
                        </a:rPr>
                        <a:t>  Teacher </a:t>
                      </a:r>
                      <a:r>
                        <a:rPr sz="600" b="0">
                          <a:latin typeface="Calibri Light"/>
                          <a:cs typeface="Calibri Light"/>
                        </a:rPr>
                        <a:t>Evaluation  </a:t>
                      </a:r>
                      <a:r>
                        <a:rPr sz="600" b="0" spc="5">
                          <a:latin typeface="Calibri Light"/>
                          <a:cs typeface="Calibri Light"/>
                        </a:rPr>
                        <a:t>Proficiency </a:t>
                      </a:r>
                      <a:r>
                        <a:rPr sz="600" b="0">
                          <a:latin typeface="Calibri Light"/>
                          <a:cs typeface="Calibri Light"/>
                        </a:rPr>
                        <a:t>level, </a:t>
                      </a:r>
                      <a:r>
                        <a:rPr sz="600" b="0" spc="5">
                          <a:latin typeface="Calibri Light"/>
                          <a:cs typeface="Calibri Light"/>
                        </a:rPr>
                        <a:t>Increase in  Student Achievement </a:t>
                      </a:r>
                      <a:r>
                        <a:rPr sz="600" b="0">
                          <a:latin typeface="Calibri Light"/>
                          <a:cs typeface="Calibri Light"/>
                        </a:rPr>
                        <a:t>and  </a:t>
                      </a:r>
                      <a:r>
                        <a:rPr sz="600" b="0" spc="5">
                          <a:latin typeface="Calibri Light"/>
                          <a:cs typeface="Calibri Light"/>
                        </a:rPr>
                        <a:t>Closing the</a:t>
                      </a:r>
                      <a:r>
                        <a:rPr sz="600" b="0" spc="-15">
                          <a:latin typeface="Calibri Light"/>
                          <a:cs typeface="Calibri Light"/>
                        </a:rPr>
                        <a:t> </a:t>
                      </a:r>
                      <a:r>
                        <a:rPr sz="600" b="0">
                          <a:latin typeface="Calibri Light"/>
                          <a:cs typeface="Calibri Light"/>
                        </a:rPr>
                        <a:t>Gaps.</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a:txBody>
                    <a:bodyPr/>
                    <a:lstStyle/>
                    <a:p>
                      <a:pPr marL="12700">
                        <a:lnSpc>
                          <a:spcPct val="100000"/>
                        </a:lnSpc>
                        <a:spcBef>
                          <a:spcPts val="35"/>
                        </a:spcBef>
                      </a:pPr>
                      <a:r>
                        <a:rPr sz="600" b="0" spc="5">
                          <a:latin typeface="Calibri Light"/>
                          <a:cs typeface="Calibri Light"/>
                        </a:rPr>
                        <a:t>Weekly</a:t>
                      </a:r>
                      <a:r>
                        <a:rPr sz="600" b="0" spc="-15">
                          <a:latin typeface="Calibri Light"/>
                          <a:cs typeface="Calibri Light"/>
                        </a:rPr>
                        <a:t> </a:t>
                      </a:r>
                      <a:r>
                        <a:rPr sz="600" b="0">
                          <a:latin typeface="Calibri Light"/>
                          <a:cs typeface="Calibri Light"/>
                        </a:rPr>
                        <a:t>walkthroughs,</a:t>
                      </a:r>
                      <a:endParaRPr sz="600">
                        <a:latin typeface="Calibri Light"/>
                        <a:cs typeface="Calibri Light"/>
                      </a:endParaRPr>
                    </a:p>
                    <a:p>
                      <a:pPr marL="12700" marR="2540">
                        <a:lnSpc>
                          <a:spcPct val="117800"/>
                        </a:lnSpc>
                      </a:pPr>
                      <a:r>
                        <a:rPr sz="600" b="0">
                          <a:latin typeface="Calibri Light"/>
                          <a:cs typeface="Calibri Light"/>
                        </a:rPr>
                        <a:t>Observations, </a:t>
                      </a:r>
                      <a:r>
                        <a:rPr lang="en-US" sz="600" b="0" spc="5">
                          <a:latin typeface="Calibri Light"/>
                          <a:cs typeface="Calibri Light"/>
                        </a:rPr>
                        <a:t>TTESS</a:t>
                      </a:r>
                      <a:r>
                        <a:rPr sz="600" b="0" spc="5">
                          <a:latin typeface="Calibri Light"/>
                          <a:cs typeface="Calibri Light"/>
                        </a:rPr>
                        <a:t>  Student Academic  Performance  </a:t>
                      </a:r>
                      <a:r>
                        <a:rPr sz="600" b="0">
                          <a:latin typeface="Calibri Light"/>
                          <a:cs typeface="Calibri Light"/>
                        </a:rPr>
                        <a:t>Rigor/Relevance</a:t>
                      </a:r>
                      <a:r>
                        <a:rPr sz="600" b="0" spc="-5">
                          <a:latin typeface="Calibri Light"/>
                          <a:cs typeface="Calibri Light"/>
                        </a:rPr>
                        <a:t> </a:t>
                      </a:r>
                      <a:r>
                        <a:rPr sz="600" b="0">
                          <a:latin typeface="Calibri Light"/>
                          <a:cs typeface="Calibri Light"/>
                        </a:rPr>
                        <a:t>Rubric</a:t>
                      </a:r>
                      <a:endParaRPr sz="600">
                        <a:latin typeface="Calibri Light"/>
                        <a:cs typeface="Calibri Light"/>
                      </a:endParaRPr>
                    </a:p>
                  </a:txBody>
                  <a:tcPr marL="0" marR="0" marT="5753"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0">
                        <a:lnSpc>
                          <a:spcPct val="100000"/>
                        </a:lnSpc>
                        <a:spcBef>
                          <a:spcPts val="35"/>
                        </a:spcBef>
                      </a:pPr>
                      <a:r>
                        <a:rPr sz="600" spc="5">
                          <a:solidFill>
                            <a:srgbClr val="444444"/>
                          </a:solidFill>
                          <a:latin typeface="Calibri"/>
                          <a:cs typeface="Calibri"/>
                        </a:rPr>
                        <a:t>Title</a:t>
                      </a:r>
                      <a:r>
                        <a:rPr sz="600" spc="-5">
                          <a:solidFill>
                            <a:srgbClr val="444444"/>
                          </a:solidFill>
                          <a:latin typeface="Calibri"/>
                          <a:cs typeface="Calibri"/>
                        </a:rPr>
                        <a:t> </a:t>
                      </a:r>
                      <a:r>
                        <a:rPr sz="600" spc="5">
                          <a:solidFill>
                            <a:srgbClr val="444444"/>
                          </a:solidFill>
                          <a:latin typeface="Calibri"/>
                          <a:cs typeface="Calibri"/>
                        </a:rPr>
                        <a:t>I-4</a:t>
                      </a:r>
                      <a:endParaRPr sz="600">
                        <a:latin typeface="Calibri"/>
                        <a:cs typeface="Calibri"/>
                      </a:endParaRPr>
                    </a:p>
                    <a:p>
                      <a:pPr marL="12700" marR="120650">
                        <a:lnSpc>
                          <a:spcPct val="117800"/>
                        </a:lnSpc>
                      </a:pPr>
                      <a:r>
                        <a:rPr sz="600" spc="5">
                          <a:solidFill>
                            <a:srgbClr val="444444"/>
                          </a:solidFill>
                          <a:latin typeface="Calibri"/>
                          <a:cs typeface="Calibri"/>
                        </a:rPr>
                        <a:t>High </a:t>
                      </a:r>
                      <a:r>
                        <a:rPr sz="600">
                          <a:solidFill>
                            <a:srgbClr val="444444"/>
                          </a:solidFill>
                          <a:latin typeface="Calibri"/>
                          <a:cs typeface="Calibri"/>
                        </a:rPr>
                        <a:t>Quality </a:t>
                      </a:r>
                      <a:r>
                        <a:rPr sz="600" spc="5">
                          <a:solidFill>
                            <a:srgbClr val="444444"/>
                          </a:solidFill>
                          <a:latin typeface="Calibri"/>
                          <a:cs typeface="Calibri"/>
                        </a:rPr>
                        <a:t>and Ongoing Profesisonal  Development</a:t>
                      </a:r>
                      <a:endParaRPr sz="600">
                        <a:latin typeface="Calibri"/>
                        <a:cs typeface="Calibri"/>
                      </a:endParaRPr>
                    </a:p>
                    <a:p>
                      <a:pPr marL="12700" marR="45720">
                        <a:lnSpc>
                          <a:spcPct val="117800"/>
                        </a:lnSpc>
                      </a:pPr>
                      <a:r>
                        <a:rPr sz="600" spc="5">
                          <a:solidFill>
                            <a:srgbClr val="444444"/>
                          </a:solidFill>
                          <a:latin typeface="Calibri"/>
                          <a:cs typeface="Calibri"/>
                        </a:rPr>
                        <a:t>a. </a:t>
                      </a:r>
                      <a:r>
                        <a:rPr sz="600">
                          <a:solidFill>
                            <a:srgbClr val="444444"/>
                          </a:solidFill>
                          <a:latin typeface="Calibri"/>
                          <a:cs typeface="Calibri"/>
                        </a:rPr>
                        <a:t>required- select </a:t>
                      </a:r>
                      <a:r>
                        <a:rPr sz="600" spc="5">
                          <a:solidFill>
                            <a:srgbClr val="444444"/>
                          </a:solidFill>
                          <a:latin typeface="Calibri"/>
                          <a:cs typeface="Calibri"/>
                        </a:rPr>
                        <a:t>professional  </a:t>
                      </a:r>
                      <a:r>
                        <a:rPr sz="600">
                          <a:solidFill>
                            <a:srgbClr val="444444"/>
                          </a:solidFill>
                          <a:latin typeface="Calibri"/>
                          <a:cs typeface="Calibri"/>
                        </a:rPr>
                        <a:t>development </a:t>
                      </a:r>
                      <a:r>
                        <a:rPr sz="600" spc="5">
                          <a:solidFill>
                            <a:srgbClr val="444444"/>
                          </a:solidFill>
                          <a:latin typeface="Calibri"/>
                          <a:cs typeface="Calibri"/>
                        </a:rPr>
                        <a:t>to meet th </a:t>
                      </a:r>
                      <a:r>
                        <a:rPr sz="600">
                          <a:solidFill>
                            <a:srgbClr val="444444"/>
                          </a:solidFill>
                          <a:latin typeface="Calibri"/>
                          <a:cs typeface="Calibri"/>
                        </a:rPr>
                        <a:t>eneeds </a:t>
                      </a:r>
                      <a:r>
                        <a:rPr sz="600" spc="10">
                          <a:solidFill>
                            <a:srgbClr val="444444"/>
                          </a:solidFill>
                          <a:latin typeface="Calibri"/>
                          <a:cs typeface="Calibri"/>
                        </a:rPr>
                        <a:t>of </a:t>
                      </a:r>
                      <a:r>
                        <a:rPr sz="600" spc="5">
                          <a:solidFill>
                            <a:srgbClr val="444444"/>
                          </a:solidFill>
                          <a:latin typeface="Calibri"/>
                          <a:cs typeface="Calibri"/>
                        </a:rPr>
                        <a:t>all  </a:t>
                      </a:r>
                      <a:r>
                        <a:rPr sz="600">
                          <a:solidFill>
                            <a:srgbClr val="444444"/>
                          </a:solidFill>
                          <a:latin typeface="Calibri"/>
                          <a:cs typeface="Calibri"/>
                        </a:rPr>
                        <a:t>principals,teachers, </a:t>
                      </a:r>
                      <a:r>
                        <a:rPr sz="600" spc="5">
                          <a:solidFill>
                            <a:srgbClr val="444444"/>
                          </a:solidFill>
                          <a:latin typeface="Calibri"/>
                          <a:cs typeface="Calibri"/>
                        </a:rPr>
                        <a:t>paraprofessionals  </a:t>
                      </a:r>
                      <a:r>
                        <a:rPr sz="600">
                          <a:solidFill>
                            <a:srgbClr val="444444"/>
                          </a:solidFill>
                          <a:latin typeface="Calibri"/>
                          <a:cs typeface="Calibri"/>
                        </a:rPr>
                        <a:t>parents, </a:t>
                      </a:r>
                      <a:r>
                        <a:rPr sz="600" spc="5">
                          <a:solidFill>
                            <a:srgbClr val="444444"/>
                          </a:solidFill>
                          <a:latin typeface="Calibri"/>
                          <a:cs typeface="Calibri"/>
                        </a:rPr>
                        <a:t>and other as appropriate State  Compensatory </a:t>
                      </a:r>
                      <a:r>
                        <a:rPr sz="600">
                          <a:solidFill>
                            <a:srgbClr val="444444"/>
                          </a:solidFill>
                          <a:latin typeface="Calibri"/>
                          <a:cs typeface="Calibri"/>
                        </a:rPr>
                        <a:t>Fund </a:t>
                      </a:r>
                      <a:r>
                        <a:rPr sz="600" spc="5">
                          <a:solidFill>
                            <a:srgbClr val="444444"/>
                          </a:solidFill>
                          <a:latin typeface="Calibri"/>
                          <a:cs typeface="Calibri"/>
                        </a:rPr>
                        <a:t>State </a:t>
                      </a:r>
                      <a:r>
                        <a:rPr sz="600">
                          <a:solidFill>
                            <a:srgbClr val="444444"/>
                          </a:solidFill>
                          <a:latin typeface="Calibri"/>
                          <a:cs typeface="Calibri"/>
                        </a:rPr>
                        <a:t>Bilingual Funds  </a:t>
                      </a:r>
                      <a:r>
                        <a:rPr sz="600" spc="5">
                          <a:solidFill>
                            <a:srgbClr val="444444"/>
                          </a:solidFill>
                          <a:latin typeface="Calibri"/>
                          <a:cs typeface="Calibri"/>
                        </a:rPr>
                        <a:t>Local</a:t>
                      </a:r>
                      <a:r>
                        <a:rPr sz="600">
                          <a:solidFill>
                            <a:srgbClr val="444444"/>
                          </a:solidFill>
                          <a:latin typeface="Calibri"/>
                          <a:cs typeface="Calibri"/>
                        </a:rPr>
                        <a:t> Funds</a:t>
                      </a:r>
                      <a:endParaRPr sz="600">
                        <a:latin typeface="Calibri"/>
                        <a:cs typeface="Calibri"/>
                      </a:endParaRPr>
                    </a:p>
                  </a:txBody>
                  <a:tcPr marL="0" marR="0" marT="5753"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17"/>
                  </a:ext>
                </a:extLst>
              </a:tr>
              <a:tr h="128581">
                <a:tc>
                  <a:txBody>
                    <a:bodyPr/>
                    <a:lstStyle/>
                    <a:p>
                      <a:pPr marR="306705" algn="r">
                        <a:lnSpc>
                          <a:spcPts val="500"/>
                        </a:lnSpc>
                        <a:spcBef>
                          <a:spcPts val="35"/>
                        </a:spcBef>
                      </a:pPr>
                      <a:r>
                        <a:rPr sz="600" b="0" spc="15">
                          <a:solidFill>
                            <a:srgbClr val="FFFFFF"/>
                          </a:solidFill>
                          <a:latin typeface="Calibri Light"/>
                          <a:cs typeface="Calibri Light"/>
                        </a:rPr>
                        <a:t>Acrion</a:t>
                      </a:r>
                      <a:r>
                        <a:rPr sz="600" b="0" spc="-45">
                          <a:solidFill>
                            <a:srgbClr val="FFFFFF"/>
                          </a:solidFill>
                          <a:latin typeface="Calibri Light"/>
                          <a:cs typeface="Calibri Light"/>
                        </a:rPr>
                        <a:t> </a:t>
                      </a:r>
                      <a:r>
                        <a:rPr sz="600" b="0" spc="10">
                          <a:solidFill>
                            <a:srgbClr val="FFFFFF"/>
                          </a:solidFill>
                          <a:latin typeface="Calibri Light"/>
                          <a:cs typeface="Calibri Light"/>
                        </a:rPr>
                        <a:t>Steps</a:t>
                      </a:r>
                      <a:endParaRPr sz="600">
                        <a:latin typeface="Calibri Light"/>
                        <a:cs typeface="Calibri Light"/>
                      </a:endParaRPr>
                    </a:p>
                  </a:txBody>
                  <a:tcPr marL="0" marR="0" marT="5753" marB="0">
                    <a:lnL w="1905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3">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gridSpan="2">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gridSpan="2">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hMerge="1">
                  <a:txBody>
                    <a:bodyPr/>
                    <a:lstStyle/>
                    <a:p>
                      <a:endParaRPr/>
                    </a:p>
                  </a:txBody>
                  <a:tcPr marL="0" marR="0" marT="0" marB="0"/>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800000"/>
                    </a:solidFill>
                  </a:tcPr>
                </a:tc>
                <a:tc>
                  <a:txBody>
                    <a:bodyPr/>
                    <a:lstStyle/>
                    <a:p>
                      <a:pPr>
                        <a:lnSpc>
                          <a:spcPct val="100000"/>
                        </a:lnSpc>
                      </a:pPr>
                      <a:endParaRPr sz="400">
                        <a:latin typeface="Times New Roman"/>
                        <a:cs typeface="Times New Roman"/>
                      </a:endParaRPr>
                    </a:p>
                  </a:txBody>
                  <a:tcPr marL="0" marR="0" marT="0" marB="0">
                    <a:lnL w="9525">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solidFill>
                      <a:srgbClr val="800000"/>
                    </a:solidFill>
                  </a:tcPr>
                </a:tc>
                <a:extLst>
                  <a:ext uri="{0D108BD9-81ED-4DB2-BD59-A6C34878D82A}">
                    <a16:rowId xmlns:a16="http://schemas.microsoft.com/office/drawing/2014/main" val="10018"/>
                  </a:ext>
                </a:extLst>
              </a:tr>
              <a:tr h="128593">
                <a:tc gridSpan="12">
                  <a:txBody>
                    <a:bodyPr/>
                    <a:lstStyle/>
                    <a:p>
                      <a:pPr marL="12700">
                        <a:lnSpc>
                          <a:spcPts val="500"/>
                        </a:lnSpc>
                        <a:spcBef>
                          <a:spcPts val="35"/>
                        </a:spcBef>
                      </a:pPr>
                      <a:r>
                        <a:rPr sz="600" b="0" spc="5">
                          <a:latin typeface="Calibri Light"/>
                          <a:cs typeface="Calibri Light"/>
                        </a:rPr>
                        <a:t>1. Schedule </a:t>
                      </a:r>
                      <a:r>
                        <a:rPr lang="en-US" sz="600" b="0" spc="5">
                          <a:latin typeface="Calibri Light"/>
                          <a:cs typeface="Calibri Light"/>
                        </a:rPr>
                        <a:t>TTESS</a:t>
                      </a:r>
                      <a:r>
                        <a:rPr sz="600" b="0" spc="5">
                          <a:latin typeface="Calibri Light"/>
                          <a:cs typeface="Calibri Light"/>
                        </a:rPr>
                        <a:t> </a:t>
                      </a:r>
                      <a:r>
                        <a:rPr sz="600" b="0">
                          <a:latin typeface="Calibri Light"/>
                          <a:cs typeface="Calibri Light"/>
                        </a:rPr>
                        <a:t>trainings </a:t>
                      </a:r>
                      <a:r>
                        <a:rPr sz="600" b="0" spc="5">
                          <a:latin typeface="Calibri Light"/>
                          <a:cs typeface="Calibri Light"/>
                        </a:rPr>
                        <a:t>for </a:t>
                      </a:r>
                      <a:r>
                        <a:rPr sz="600" b="0">
                          <a:latin typeface="Calibri Light"/>
                          <a:cs typeface="Calibri Light"/>
                        </a:rPr>
                        <a:t>all </a:t>
                      </a:r>
                      <a:r>
                        <a:rPr sz="600" b="0" spc="5">
                          <a:latin typeface="Calibri Light"/>
                          <a:cs typeface="Calibri Light"/>
                        </a:rPr>
                        <a:t>new </a:t>
                      </a:r>
                      <a:r>
                        <a:rPr sz="600" b="0">
                          <a:latin typeface="Calibri Light"/>
                          <a:cs typeface="Calibri Light"/>
                        </a:rPr>
                        <a:t>teachers.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9"/>
                  </a:ext>
                </a:extLst>
              </a:tr>
              <a:tr h="128603">
                <a:tc gridSpan="12">
                  <a:txBody>
                    <a:bodyPr/>
                    <a:lstStyle/>
                    <a:p>
                      <a:pPr marL="12700">
                        <a:lnSpc>
                          <a:spcPts val="500"/>
                        </a:lnSpc>
                        <a:spcBef>
                          <a:spcPts val="35"/>
                        </a:spcBef>
                      </a:pPr>
                      <a:r>
                        <a:rPr sz="600" b="0" spc="5">
                          <a:latin typeface="Calibri Light"/>
                          <a:cs typeface="Calibri Light"/>
                        </a:rPr>
                        <a:t>2.Provide coaching </a:t>
                      </a:r>
                      <a:r>
                        <a:rPr sz="600" b="0">
                          <a:latin typeface="Calibri Light"/>
                          <a:cs typeface="Calibri Light"/>
                        </a:rPr>
                        <a:t>support </a:t>
                      </a:r>
                      <a:r>
                        <a:rPr sz="600" b="0" spc="5">
                          <a:latin typeface="Calibri Light"/>
                          <a:cs typeface="Calibri Light"/>
                        </a:rPr>
                        <a:t>for </a:t>
                      </a:r>
                      <a:r>
                        <a:rPr sz="600" b="0">
                          <a:latin typeface="Calibri Light"/>
                          <a:cs typeface="Calibri Light"/>
                        </a:rPr>
                        <a:t>all </a:t>
                      </a:r>
                      <a:r>
                        <a:rPr sz="600" b="0" spc="5">
                          <a:latin typeface="Calibri Light"/>
                          <a:cs typeface="Calibri Light"/>
                        </a:rPr>
                        <a:t>new</a:t>
                      </a:r>
                      <a:r>
                        <a:rPr sz="600" b="0" spc="-5">
                          <a:latin typeface="Calibri Light"/>
                          <a:cs typeface="Calibri Light"/>
                        </a:rPr>
                        <a:t> </a:t>
                      </a:r>
                      <a:r>
                        <a:rPr sz="600" b="0">
                          <a:latin typeface="Calibri Light"/>
                          <a:cs typeface="Calibri Light"/>
                        </a:rPr>
                        <a:t>teachers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9525">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0"/>
                  </a:ext>
                </a:extLst>
              </a:tr>
              <a:tr h="135860">
                <a:tc gridSpan="12">
                  <a:txBody>
                    <a:bodyPr/>
                    <a:lstStyle/>
                    <a:p>
                      <a:pPr marL="12700">
                        <a:lnSpc>
                          <a:spcPts val="535"/>
                        </a:lnSpc>
                        <a:spcBef>
                          <a:spcPts val="35"/>
                        </a:spcBef>
                      </a:pPr>
                      <a:r>
                        <a:rPr sz="600" b="0" spc="5">
                          <a:latin typeface="Calibri Light"/>
                          <a:cs typeface="Calibri Light"/>
                        </a:rPr>
                        <a:t>3. </a:t>
                      </a:r>
                      <a:r>
                        <a:rPr sz="600" b="0">
                          <a:latin typeface="Calibri Light"/>
                          <a:cs typeface="Calibri Light"/>
                        </a:rPr>
                        <a:t>Provide </a:t>
                      </a:r>
                      <a:r>
                        <a:rPr sz="600" b="0" spc="5">
                          <a:latin typeface="Calibri Light"/>
                          <a:cs typeface="Calibri Light"/>
                        </a:rPr>
                        <a:t>meaningful </a:t>
                      </a:r>
                      <a:r>
                        <a:rPr sz="600" b="0">
                          <a:latin typeface="Calibri Light"/>
                          <a:cs typeface="Calibri Light"/>
                        </a:rPr>
                        <a:t>opportunities </a:t>
                      </a:r>
                      <a:r>
                        <a:rPr sz="600" b="0" spc="5">
                          <a:latin typeface="Calibri Light"/>
                          <a:cs typeface="Calibri Light"/>
                        </a:rPr>
                        <a:t>for </a:t>
                      </a:r>
                      <a:r>
                        <a:rPr sz="600" b="0">
                          <a:latin typeface="Calibri Light"/>
                          <a:cs typeface="Calibri Light"/>
                        </a:rPr>
                        <a:t>professional </a:t>
                      </a:r>
                      <a:r>
                        <a:rPr sz="600" b="0" spc="5">
                          <a:latin typeface="Calibri Light"/>
                          <a:cs typeface="Calibri Light"/>
                        </a:rPr>
                        <a:t>develpment to </a:t>
                      </a:r>
                      <a:r>
                        <a:rPr sz="600" b="0">
                          <a:latin typeface="Calibri Light"/>
                          <a:cs typeface="Calibri Light"/>
                        </a:rPr>
                        <a:t>all </a:t>
                      </a:r>
                      <a:r>
                        <a:rPr sz="600" b="0" spc="5">
                          <a:latin typeface="Calibri Light"/>
                          <a:cs typeface="Calibri Light"/>
                        </a:rPr>
                        <a:t>new</a:t>
                      </a:r>
                      <a:r>
                        <a:rPr sz="600" b="0" spc="25">
                          <a:latin typeface="Calibri Light"/>
                          <a:cs typeface="Calibri Light"/>
                        </a:rPr>
                        <a:t> </a:t>
                      </a:r>
                      <a:r>
                        <a:rPr sz="600" b="0">
                          <a:latin typeface="Calibri Light"/>
                          <a:cs typeface="Calibri Light"/>
                        </a:rPr>
                        <a:t>teachers</a:t>
                      </a:r>
                      <a:endParaRPr sz="600">
                        <a:latin typeface="Calibri Light"/>
                        <a:cs typeface="Calibri Light"/>
                      </a:endParaRPr>
                    </a:p>
                  </a:txBody>
                  <a:tcPr marL="0" marR="0" marT="5753" marB="0">
                    <a:lnL w="19050">
                      <a:solidFill>
                        <a:srgbClr val="000000"/>
                      </a:solidFill>
                      <a:prstDash val="solid"/>
                    </a:lnL>
                    <a:lnR w="19050">
                      <a:solidFill>
                        <a:srgbClr val="000000"/>
                      </a:solidFill>
                      <a:prstDash val="solid"/>
                    </a:lnR>
                    <a:lnT w="9525">
                      <a:solidFill>
                        <a:srgbClr val="000000"/>
                      </a:solidFill>
                      <a:prstDash val="solid"/>
                    </a:lnT>
                    <a:lnB w="190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2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663AD3AB64F73468B2F813BAF05370B" ma:contentTypeVersion="33" ma:contentTypeDescription="Create a new document." ma:contentTypeScope="" ma:versionID="d338c006e8a02a5085dd223fb9534fae">
  <xsd:schema xmlns:xsd="http://www.w3.org/2001/XMLSchema" xmlns:xs="http://www.w3.org/2001/XMLSchema" xmlns:p="http://schemas.microsoft.com/office/2006/metadata/properties" xmlns:ns3="d7bc53eb-0c50-4077-9892-9e4991f893df" xmlns:ns4="1e3622d9-da8c-456e-b061-04c4bec82c37" targetNamespace="http://schemas.microsoft.com/office/2006/metadata/properties" ma:root="true" ma:fieldsID="c6a90af76fe3dacc97282fe9587add43" ns3:_="" ns4:_="">
    <xsd:import namespace="d7bc53eb-0c50-4077-9892-9e4991f893df"/>
    <xsd:import namespace="1e3622d9-da8c-456e-b061-04c4bec82c3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Location" minOccurs="0"/>
                <xsd:element ref="ns4:NotebookType" minOccurs="0"/>
                <xsd:element ref="ns4:FolderType" minOccurs="0"/>
                <xsd:element ref="ns4:CultureName" minOccurs="0"/>
                <xsd:element ref="ns4:AppVersion" minOccurs="0"/>
                <xsd:element ref="ns4:TeamsChannelId" minOccurs="0"/>
                <xsd:element ref="ns4:Owner" minOccurs="0"/>
                <xsd:element ref="ns4:Math_Settings" minOccurs="0"/>
                <xsd:element ref="ns4:DefaultSectionNames" minOccurs="0"/>
                <xsd:element ref="ns4:Templates" minOccurs="0"/>
                <xsd:element ref="ns4:Leaders" minOccurs="0"/>
                <xsd:element ref="ns4:Members" minOccurs="0"/>
                <xsd:element ref="ns4:Member_Groups" minOccurs="0"/>
                <xsd:element ref="ns4:Distribution_Groups" minOccurs="0"/>
                <xsd:element ref="ns4:LMS_Mappings" minOccurs="0"/>
                <xsd:element ref="ns4:Invited_Leaders" minOccurs="0"/>
                <xsd:element ref="ns4:Invited_Members" minOccurs="0"/>
                <xsd:element ref="ns4:Self_Registration_Enabled" minOccurs="0"/>
                <xsd:element ref="ns4:Has_Leaders_Only_SectionGroup" minOccurs="0"/>
                <xsd:element ref="ns4:Is_Collaboration_Space_Locked" minOccurs="0"/>
                <xsd:element ref="ns4:IsNotebookLock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bc53eb-0c50-4077-9892-9e4991f893d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3622d9-da8c-456e-b061-04c4bec82c37"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Leaders" ma:index="30"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1"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2"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Leaders" ma:index="35" nillable="true" ma:displayName="Invited Leaders" ma:internalName="Invited_Leaders">
      <xsd:simpleType>
        <xsd:restriction base="dms:Note">
          <xsd:maxLength value="255"/>
        </xsd:restriction>
      </xsd:simpleType>
    </xsd:element>
    <xsd:element name="Invited_Members" ma:index="36" nillable="true" ma:displayName="Invited Members" ma:internalName="Invited_Member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Leaders_Only_SectionGroup" ma:index="38" nillable="true" ma:displayName="Has Leaders Only SectionGroup" ma:internalName="Has_Leaders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pVersion xmlns="1e3622d9-da8c-456e-b061-04c4bec82c37" xsi:nil="true"/>
    <LMS_Mappings xmlns="1e3622d9-da8c-456e-b061-04c4bec82c37" xsi:nil="true"/>
    <NotebookType xmlns="1e3622d9-da8c-456e-b061-04c4bec82c37" xsi:nil="true"/>
    <FolderType xmlns="1e3622d9-da8c-456e-b061-04c4bec82c37" xsi:nil="true"/>
    <Owner xmlns="1e3622d9-da8c-456e-b061-04c4bec82c37">
      <UserInfo>
        <DisplayName/>
        <AccountId xsi:nil="true"/>
        <AccountType/>
      </UserInfo>
    </Owner>
    <Math_Settings xmlns="1e3622d9-da8c-456e-b061-04c4bec82c37" xsi:nil="true"/>
    <Has_Leaders_Only_SectionGroup xmlns="1e3622d9-da8c-456e-b061-04c4bec82c37" xsi:nil="true"/>
    <IsNotebookLocked xmlns="1e3622d9-da8c-456e-b061-04c4bec82c37" xsi:nil="true"/>
    <Templates xmlns="1e3622d9-da8c-456e-b061-04c4bec82c37" xsi:nil="true"/>
    <Members xmlns="1e3622d9-da8c-456e-b061-04c4bec82c37">
      <UserInfo>
        <DisplayName/>
        <AccountId xsi:nil="true"/>
        <AccountType/>
      </UserInfo>
    </Members>
    <DefaultSectionNames xmlns="1e3622d9-da8c-456e-b061-04c4bec82c37" xsi:nil="true"/>
    <Invited_Members xmlns="1e3622d9-da8c-456e-b061-04c4bec82c37" xsi:nil="true"/>
    <TeamsChannelId xmlns="1e3622d9-da8c-456e-b061-04c4bec82c37" xsi:nil="true"/>
    <Invited_Leaders xmlns="1e3622d9-da8c-456e-b061-04c4bec82c37" xsi:nil="true"/>
    <Leaders xmlns="1e3622d9-da8c-456e-b061-04c4bec82c37">
      <UserInfo>
        <DisplayName/>
        <AccountId xsi:nil="true"/>
        <AccountType/>
      </UserInfo>
    </Leaders>
    <Member_Groups xmlns="1e3622d9-da8c-456e-b061-04c4bec82c37">
      <UserInfo>
        <DisplayName/>
        <AccountId xsi:nil="true"/>
        <AccountType/>
      </UserInfo>
    </Member_Groups>
    <Is_Collaboration_Space_Locked xmlns="1e3622d9-da8c-456e-b061-04c4bec82c37" xsi:nil="true"/>
    <CultureName xmlns="1e3622d9-da8c-456e-b061-04c4bec82c37" xsi:nil="true"/>
    <Distribution_Groups xmlns="1e3622d9-da8c-456e-b061-04c4bec82c37" xsi:nil="true"/>
    <Self_Registration_Enabled xmlns="1e3622d9-da8c-456e-b061-04c4bec82c37" xsi:nil="true"/>
  </documentManagement>
</p:properties>
</file>

<file path=customXml/itemProps1.xml><?xml version="1.0" encoding="utf-8"?>
<ds:datastoreItem xmlns:ds="http://schemas.openxmlformats.org/officeDocument/2006/customXml" ds:itemID="{D73B917F-CA29-4C57-8AED-11533DC4F3DC}">
  <ds:schemaRefs>
    <ds:schemaRef ds:uri="1e3622d9-da8c-456e-b061-04c4bec82c37"/>
    <ds:schemaRef ds:uri="d7bc53eb-0c50-4077-9892-9e4991f893d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06DEAC6-125A-446D-992E-CF00E731529E}">
  <ds:schemaRefs>
    <ds:schemaRef ds:uri="http://schemas.microsoft.com/sharepoint/v3/contenttype/forms"/>
  </ds:schemaRefs>
</ds:datastoreItem>
</file>

<file path=customXml/itemProps3.xml><?xml version="1.0" encoding="utf-8"?>
<ds:datastoreItem xmlns:ds="http://schemas.openxmlformats.org/officeDocument/2006/customXml" ds:itemID="{8E5F6531-B4CE-4C00-AB44-B987BB02E51B}">
  <ds:schemaRefs>
    <ds:schemaRef ds:uri="1e3622d9-da8c-456e-b061-04c4bec82c37"/>
    <ds:schemaRef ds:uri="d7bc53eb-0c50-4077-9892-9e4991f893d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13918</Words>
  <Application>Microsoft Office PowerPoint</Application>
  <PresentationFormat>Custom</PresentationFormat>
  <Paragraphs>2632</Paragraphs>
  <Slides>52</Slides>
  <Notes>0</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52</vt:i4>
      </vt:variant>
    </vt:vector>
  </HeadingPairs>
  <TitlesOfParts>
    <vt:vector size="67" baseType="lpstr">
      <vt:lpstr>Arial</vt:lpstr>
      <vt:lpstr>Arial Black</vt:lpstr>
      <vt:lpstr>Calibri</vt:lpstr>
      <vt:lpstr>Calibri Light</vt:lpstr>
      <vt:lpstr>Century Gothic</vt:lpstr>
      <vt:lpstr>Gill Sans</vt:lpstr>
      <vt:lpstr>lato</vt:lpstr>
      <vt:lpstr>Open Sans</vt:lpstr>
      <vt:lpstr>Times New Roman</vt:lpstr>
      <vt:lpstr>Office Theme</vt:lpstr>
      <vt:lpstr>1_Office Theme</vt:lpstr>
      <vt:lpstr>2_Office Theme</vt:lpstr>
      <vt:lpstr>3_Office Theme</vt:lpstr>
      <vt:lpstr>5_Office Theme</vt:lpstr>
      <vt:lpstr>4_Office Theme</vt:lpstr>
      <vt:lpstr>PowerPoint Presentation</vt:lpstr>
      <vt:lpstr>PSJA 2025 -2026 School Board</vt:lpstr>
      <vt:lpstr>Superintendent’s Cabinet</vt:lpstr>
      <vt:lpstr>PowerPoint Presentation</vt:lpstr>
      <vt:lpstr>                         2025-2026</vt:lpstr>
      <vt:lpstr>PowerPoint Presentation</vt:lpstr>
      <vt:lpstr>PowerPoint Presentation</vt:lpstr>
      <vt:lpstr>PowerPoint Presentation</vt:lpstr>
      <vt:lpstr>PowerPoint Presentation</vt:lpstr>
      <vt:lpstr>PowerPoint Presentation</vt:lpstr>
      <vt:lpstr>PowerPoint Presentation</vt:lpstr>
      <vt:lpstr>Liberty Middle School   Comprehensive Needs Assessment 2025-2026</vt:lpstr>
      <vt:lpstr>Liberty Middle School Comprehensive Needs Assessment 2025-2026</vt:lpstr>
      <vt:lpstr>Liberty Middle School Comprehensive Needs Assessment 2025-2026</vt:lpstr>
      <vt:lpstr>Liberty Middle School  Comprehensive Needs Assessment 2025-2026</vt:lpstr>
      <vt:lpstr>Liberty Middle School  Comprehensive Needs Assessment 2025-2026</vt:lpstr>
      <vt:lpstr>Liberty Middle School  Campus Timeline</vt:lpstr>
      <vt:lpstr>Liberty Middle School  Campus Timeline</vt:lpstr>
      <vt:lpstr>PowerPoint Presentation</vt:lpstr>
      <vt:lpstr>PowerPoint Presentation</vt:lpstr>
      <vt:lpstr>School Profile 2025 Accountability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Karla Rodriguez</dc:creator>
  <cp:lastModifiedBy>Tiffani Galaviz</cp:lastModifiedBy>
  <cp:revision>2</cp:revision>
  <cp:lastPrinted>2022-09-08T19:58:28Z</cp:lastPrinted>
  <dcterms:created xsi:type="dcterms:W3CDTF">2020-10-15T20:36:46Z</dcterms:created>
  <dcterms:modified xsi:type="dcterms:W3CDTF">2025-12-02T17:46:24Z</dcterms:modified>
</cp:coreProperties>
</file>