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6" r:id="rId12"/>
    <p:sldId id="267" r:id="rId13"/>
  </p:sldIdLst>
  <p:sldSz cx="18288000" cy="10287000"/>
  <p:notesSz cx="6858000" cy="9144000"/>
  <p:embeddedFontLst>
    <p:embeddedFont>
      <p:font typeface="TT Interphases" panose="020B0604020202020204" charset="0"/>
      <p:regular r:id="rId14"/>
    </p:embeddedFont>
    <p:embeddedFont>
      <p:font typeface="TT Interphases Bold" panose="020B0604020202020204" charset="0"/>
      <p:regular r:id="rId15"/>
    </p:embeddedFont>
    <p:embeddedFont>
      <p:font typeface="TT Ramillas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22" autoAdjust="0"/>
  </p:normalViewPr>
  <p:slideViewPr>
    <p:cSldViewPr>
      <p:cViewPr varScale="1">
        <p:scale>
          <a:sx n="59" d="100"/>
          <a:sy n="59" d="100"/>
        </p:scale>
        <p:origin x="293" y="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sgreen1@dallasisd.org" TargetMode="Externa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488599" y="7980714"/>
            <a:ext cx="5577525" cy="159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-30" dirty="0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David W. Carter P-TECH</a:t>
            </a:r>
          </a:p>
          <a:p>
            <a:pPr algn="l">
              <a:lnSpc>
                <a:spcPts val="4200"/>
              </a:lnSpc>
            </a:pPr>
            <a:r>
              <a:rPr lang="en-US" sz="3000" spc="-30" dirty="0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Steering Committee Meeting #2</a:t>
            </a:r>
          </a:p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000" spc="-30" dirty="0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October 21, 2025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962025"/>
            <a:ext cx="12872018" cy="4120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379"/>
              </a:lnSpc>
            </a:pPr>
            <a:r>
              <a:rPr lang="en-US" sz="12999" spc="-974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Building Scholars, Shaping Careers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4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741063" y="4652258"/>
            <a:ext cx="6492240" cy="0"/>
          </a:xfrm>
          <a:prstGeom prst="line">
            <a:avLst/>
          </a:prstGeom>
          <a:ln w="9525" cap="flat">
            <a:solidFill>
              <a:srgbClr val="CCD8E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9741063" y="3683542"/>
            <a:ext cx="6492240" cy="0"/>
          </a:xfrm>
          <a:prstGeom prst="line">
            <a:avLst/>
          </a:prstGeom>
          <a:ln w="9525" cap="flat">
            <a:solidFill>
              <a:srgbClr val="CCD8E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9741063" y="5620974"/>
            <a:ext cx="6492240" cy="0"/>
          </a:xfrm>
          <a:prstGeom prst="line">
            <a:avLst/>
          </a:prstGeom>
          <a:ln w="9525" cap="flat">
            <a:solidFill>
              <a:srgbClr val="CCD8E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9741063" y="6589690"/>
            <a:ext cx="6492240" cy="0"/>
          </a:xfrm>
          <a:prstGeom prst="line">
            <a:avLst/>
          </a:prstGeom>
          <a:ln w="9525" cap="flat">
            <a:solidFill>
              <a:srgbClr val="CCD8E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9741063" y="7558405"/>
            <a:ext cx="6492240" cy="0"/>
          </a:xfrm>
          <a:prstGeom prst="line">
            <a:avLst/>
          </a:prstGeom>
          <a:ln w="9525" cap="flat">
            <a:solidFill>
              <a:srgbClr val="CCD8E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-1994182" y="-4322833"/>
            <a:ext cx="7889918" cy="8006375"/>
          </a:xfrm>
          <a:custGeom>
            <a:avLst/>
            <a:gdLst/>
            <a:ahLst/>
            <a:cxnLst/>
            <a:rect l="l" t="t" r="r" b="b"/>
            <a:pathLst>
              <a:path w="7889918" h="8006375">
                <a:moveTo>
                  <a:pt x="0" y="0"/>
                </a:moveTo>
                <a:lnTo>
                  <a:pt x="7889919" y="0"/>
                </a:lnTo>
                <a:lnTo>
                  <a:pt x="7889919" y="8006375"/>
                </a:lnTo>
                <a:lnTo>
                  <a:pt x="0" y="80063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92327" y="6283813"/>
            <a:ext cx="7889918" cy="8006375"/>
          </a:xfrm>
          <a:custGeom>
            <a:avLst/>
            <a:gdLst/>
            <a:ahLst/>
            <a:cxnLst/>
            <a:rect l="l" t="t" r="r" b="b"/>
            <a:pathLst>
              <a:path w="7889918" h="8006375">
                <a:moveTo>
                  <a:pt x="0" y="0"/>
                </a:moveTo>
                <a:lnTo>
                  <a:pt x="7889918" y="0"/>
                </a:lnTo>
                <a:lnTo>
                  <a:pt x="7889918" y="8006374"/>
                </a:lnTo>
                <a:lnTo>
                  <a:pt x="0" y="80063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4578794"/>
            <a:ext cx="7892512" cy="1300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797"/>
              </a:lnSpc>
            </a:pPr>
            <a:r>
              <a:rPr lang="en-US" sz="9700" spc="-727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Agenda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01907" y="3957366"/>
            <a:ext cx="4581833" cy="37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41"/>
              </a:lnSpc>
              <a:spcBef>
                <a:spcPct val="0"/>
              </a:spcBef>
            </a:pPr>
            <a:r>
              <a:rPr lang="en-US" sz="2172" spc="-21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Review Current Engagements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101907" y="2988650"/>
            <a:ext cx="4581833" cy="37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41"/>
              </a:lnSpc>
              <a:spcBef>
                <a:spcPct val="0"/>
              </a:spcBef>
            </a:pPr>
            <a:r>
              <a:rPr lang="en-US" sz="2172" spc="-21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Welcome &amp; Objective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146347" y="2988650"/>
            <a:ext cx="634673" cy="37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41"/>
              </a:lnSpc>
              <a:spcBef>
                <a:spcPct val="0"/>
              </a:spcBef>
            </a:pPr>
            <a:r>
              <a:rPr lang="en-US" sz="2172" b="1" spc="-21">
                <a:solidFill>
                  <a:srgbClr val="F3F6F9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146347" y="3957366"/>
            <a:ext cx="634673" cy="37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41"/>
              </a:lnSpc>
              <a:spcBef>
                <a:spcPct val="0"/>
              </a:spcBef>
            </a:pPr>
            <a:r>
              <a:rPr lang="en-US" sz="2172" b="1" spc="-21">
                <a:solidFill>
                  <a:srgbClr val="F3F6F9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05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146347" y="4926082"/>
            <a:ext cx="634673" cy="37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41"/>
              </a:lnSpc>
              <a:spcBef>
                <a:spcPct val="0"/>
              </a:spcBef>
            </a:pPr>
            <a:r>
              <a:rPr lang="en-US" sz="2172" b="1" spc="-21">
                <a:solidFill>
                  <a:srgbClr val="F3F6F9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07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146347" y="5896822"/>
            <a:ext cx="634673" cy="37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41"/>
              </a:lnSpc>
              <a:spcBef>
                <a:spcPct val="0"/>
              </a:spcBef>
            </a:pPr>
            <a:r>
              <a:rPr lang="en-US" sz="2172" b="1" spc="-21">
                <a:solidFill>
                  <a:srgbClr val="F3F6F9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09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146347" y="6865538"/>
            <a:ext cx="634673" cy="37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41"/>
              </a:lnSpc>
              <a:spcBef>
                <a:spcPct val="0"/>
              </a:spcBef>
            </a:pPr>
            <a:r>
              <a:rPr lang="en-US" sz="2172" b="1" spc="-21">
                <a:solidFill>
                  <a:srgbClr val="F3F6F9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10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101907" y="4926082"/>
            <a:ext cx="4581833" cy="37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41"/>
              </a:lnSpc>
              <a:spcBef>
                <a:spcPct val="0"/>
              </a:spcBef>
            </a:pPr>
            <a:r>
              <a:rPr lang="en-US" sz="2172" spc="-21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Brainstorming Sessions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101907" y="5894797"/>
            <a:ext cx="4581833" cy="37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41"/>
              </a:lnSpc>
              <a:spcBef>
                <a:spcPct val="0"/>
              </a:spcBef>
            </a:pPr>
            <a:r>
              <a:rPr lang="en-US" sz="2172" spc="-21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Categorize &amp; Prioritize Ideas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101907" y="6863513"/>
            <a:ext cx="4581833" cy="37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41"/>
              </a:lnSpc>
              <a:spcBef>
                <a:spcPct val="0"/>
              </a:spcBef>
            </a:pPr>
            <a:r>
              <a:rPr lang="en-US" sz="2172" spc="-21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Action Planning</a:t>
            </a:r>
          </a:p>
        </p:txBody>
      </p:sp>
      <p:sp>
        <p:nvSpPr>
          <p:cNvPr id="20" name="Freeform 20"/>
          <p:cNvSpPr/>
          <p:nvPr/>
        </p:nvSpPr>
        <p:spPr>
          <a:xfrm>
            <a:off x="6627142" y="690074"/>
            <a:ext cx="3474765" cy="3310503"/>
          </a:xfrm>
          <a:custGeom>
            <a:avLst/>
            <a:gdLst/>
            <a:ahLst/>
            <a:cxnLst/>
            <a:rect l="l" t="t" r="r" b="b"/>
            <a:pathLst>
              <a:path w="3474765" h="3310503">
                <a:moveTo>
                  <a:pt x="0" y="0"/>
                </a:moveTo>
                <a:lnTo>
                  <a:pt x="3474765" y="0"/>
                </a:lnTo>
                <a:lnTo>
                  <a:pt x="3474765" y="3310504"/>
                </a:lnTo>
                <a:lnTo>
                  <a:pt x="0" y="33105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AutoShape 21"/>
          <p:cNvSpPr/>
          <p:nvPr/>
        </p:nvSpPr>
        <p:spPr>
          <a:xfrm>
            <a:off x="9741063" y="8529955"/>
            <a:ext cx="6492240" cy="0"/>
          </a:xfrm>
          <a:prstGeom prst="line">
            <a:avLst/>
          </a:prstGeom>
          <a:ln w="9525" cap="flat">
            <a:solidFill>
              <a:srgbClr val="CCD8E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15146347" y="7829868"/>
            <a:ext cx="634673" cy="37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41"/>
              </a:lnSpc>
              <a:spcBef>
                <a:spcPct val="0"/>
              </a:spcBef>
            </a:pPr>
            <a:r>
              <a:rPr lang="en-US" sz="2172" b="1" spc="-21">
                <a:solidFill>
                  <a:srgbClr val="F3F6F9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12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101907" y="7833646"/>
            <a:ext cx="4581833" cy="37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41"/>
              </a:lnSpc>
              <a:spcBef>
                <a:spcPct val="0"/>
              </a:spcBef>
            </a:pPr>
            <a:r>
              <a:rPr lang="en-US" sz="2172" spc="-21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Wrap-Up &amp; Next Steps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4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5001" y="12063"/>
            <a:ext cx="3474765" cy="3310503"/>
          </a:xfrm>
          <a:custGeom>
            <a:avLst/>
            <a:gdLst/>
            <a:ahLst/>
            <a:cxnLst/>
            <a:rect l="l" t="t" r="r" b="b"/>
            <a:pathLst>
              <a:path w="3474765" h="3310503">
                <a:moveTo>
                  <a:pt x="0" y="0"/>
                </a:moveTo>
                <a:lnTo>
                  <a:pt x="3474765" y="0"/>
                </a:lnTo>
                <a:lnTo>
                  <a:pt x="3474765" y="3310503"/>
                </a:lnTo>
                <a:lnTo>
                  <a:pt x="0" y="33105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847022" y="-1333500"/>
            <a:ext cx="9358890" cy="13277637"/>
            <a:chOff x="-36830" y="-113030"/>
            <a:chExt cx="3351530" cy="47548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51530" cy="4754880"/>
            </a:xfrm>
            <a:custGeom>
              <a:avLst/>
              <a:gdLst/>
              <a:ahLst/>
              <a:cxnLst/>
              <a:rect l="l" t="t" r="r" b="b"/>
              <a:pathLst>
                <a:path w="3351530" h="4754880">
                  <a:moveTo>
                    <a:pt x="3351530" y="2602230"/>
                  </a:moveTo>
                  <a:cubicBezTo>
                    <a:pt x="3351530" y="2837180"/>
                    <a:pt x="3218180" y="3070860"/>
                    <a:pt x="2955290" y="3163570"/>
                  </a:cubicBezTo>
                  <a:cubicBezTo>
                    <a:pt x="2592070" y="3293110"/>
                    <a:pt x="2547620" y="3620770"/>
                    <a:pt x="2589530" y="3953510"/>
                  </a:cubicBezTo>
                  <a:cubicBezTo>
                    <a:pt x="2645410" y="4399280"/>
                    <a:pt x="2184400" y="4754880"/>
                    <a:pt x="1771650" y="4575810"/>
                  </a:cubicBezTo>
                  <a:cubicBezTo>
                    <a:pt x="1681480" y="4536440"/>
                    <a:pt x="1595120" y="4485640"/>
                    <a:pt x="1497330" y="4470400"/>
                  </a:cubicBezTo>
                  <a:cubicBezTo>
                    <a:pt x="1374140" y="4450080"/>
                    <a:pt x="1245870" y="4479290"/>
                    <a:pt x="1121410" y="4460240"/>
                  </a:cubicBezTo>
                  <a:cubicBezTo>
                    <a:pt x="687070" y="4391660"/>
                    <a:pt x="351790" y="4328160"/>
                    <a:pt x="154940" y="3891280"/>
                  </a:cubicBezTo>
                  <a:cubicBezTo>
                    <a:pt x="0" y="3548380"/>
                    <a:pt x="13970" y="3124200"/>
                    <a:pt x="252730" y="2821940"/>
                  </a:cubicBezTo>
                  <a:cubicBezTo>
                    <a:pt x="384810" y="2658110"/>
                    <a:pt x="450850" y="2442210"/>
                    <a:pt x="450850" y="2221230"/>
                  </a:cubicBezTo>
                  <a:cubicBezTo>
                    <a:pt x="450850" y="1993900"/>
                    <a:pt x="382270" y="1760220"/>
                    <a:pt x="243840" y="1569720"/>
                  </a:cubicBezTo>
                  <a:cubicBezTo>
                    <a:pt x="100330" y="1369060"/>
                    <a:pt x="36830" y="1141730"/>
                    <a:pt x="36830" y="924560"/>
                  </a:cubicBezTo>
                  <a:cubicBezTo>
                    <a:pt x="36830" y="688340"/>
                    <a:pt x="143510" y="400050"/>
                    <a:pt x="314960" y="231140"/>
                  </a:cubicBezTo>
                  <a:cubicBezTo>
                    <a:pt x="551180" y="0"/>
                    <a:pt x="885190" y="137160"/>
                    <a:pt x="1047750" y="391160"/>
                  </a:cubicBezTo>
                  <a:cubicBezTo>
                    <a:pt x="1168400" y="581660"/>
                    <a:pt x="1416050" y="709930"/>
                    <a:pt x="1642110" y="659130"/>
                  </a:cubicBezTo>
                  <a:cubicBezTo>
                    <a:pt x="1723390" y="641350"/>
                    <a:pt x="1799590" y="608330"/>
                    <a:pt x="1877060" y="580390"/>
                  </a:cubicBezTo>
                  <a:cubicBezTo>
                    <a:pt x="2180590" y="472440"/>
                    <a:pt x="2548890" y="610870"/>
                    <a:pt x="2668270" y="919480"/>
                  </a:cubicBezTo>
                  <a:cubicBezTo>
                    <a:pt x="2739390" y="1103630"/>
                    <a:pt x="2664460" y="1231900"/>
                    <a:pt x="2644140" y="1412240"/>
                  </a:cubicBezTo>
                  <a:cubicBezTo>
                    <a:pt x="2613660" y="1678940"/>
                    <a:pt x="2744470" y="1948180"/>
                    <a:pt x="2994660" y="2057400"/>
                  </a:cubicBezTo>
                  <a:cubicBezTo>
                    <a:pt x="3233420" y="2161540"/>
                    <a:pt x="3351530" y="2382520"/>
                    <a:pt x="3351530" y="2602230"/>
                  </a:cubicBezTo>
                  <a:close/>
                </a:path>
              </a:pathLst>
            </a:custGeom>
            <a:blipFill>
              <a:blip r:embed="rId4"/>
              <a:stretch>
                <a:fillRect l="-20642" r="-835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81000" y="3322566"/>
            <a:ext cx="10629900" cy="4342279"/>
            <a:chOff x="171250" y="-9525"/>
            <a:chExt cx="11944669" cy="5789703"/>
          </a:xfrm>
        </p:grpSpPr>
        <p:sp>
          <p:nvSpPr>
            <p:cNvPr id="6" name="TextBox 6"/>
            <p:cNvSpPr txBox="1"/>
            <p:nvPr/>
          </p:nvSpPr>
          <p:spPr>
            <a:xfrm>
              <a:off x="171250" y="-9525"/>
              <a:ext cx="11944669" cy="19851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1640"/>
                </a:lnSpc>
                <a:spcBef>
                  <a:spcPct val="0"/>
                </a:spcBef>
              </a:pPr>
              <a:r>
                <a:rPr lang="en-US" sz="9700" spc="-727" dirty="0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Using Building Blocks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22297" y="2215186"/>
              <a:ext cx="10201355" cy="356499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>
                <a:lnSpc>
                  <a:spcPts val="3500"/>
                </a:lnSpc>
                <a:spcBef>
                  <a:spcPct val="0"/>
                </a:spcBef>
              </a:pPr>
              <a:r>
                <a:rPr lang="en-US" sz="2800" dirty="0">
                  <a:solidFill>
                    <a:schemeClr val="bg1"/>
                  </a:solidFill>
                </a:rPr>
                <a:t>This activity will help us understand the basics of coding through simple, block-based programming. Using interactive games, students will learn how computers follow coded instructions while developing problem-solving, creativity, and critical-thinking skills. This lays a strong foundation for future learning in computer science.</a:t>
              </a:r>
              <a:endParaRPr lang="en-US" sz="2500" spc="-25" dirty="0">
                <a:solidFill>
                  <a:schemeClr val="bg1"/>
                </a:solidFill>
                <a:latin typeface="TT Interphases"/>
                <a:ea typeface="TT Interphases"/>
                <a:cs typeface="TT Interphases"/>
                <a:sym typeface="TT Interphases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4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5001" y="12063"/>
            <a:ext cx="3474765" cy="3310503"/>
          </a:xfrm>
          <a:custGeom>
            <a:avLst/>
            <a:gdLst/>
            <a:ahLst/>
            <a:cxnLst/>
            <a:rect l="l" t="t" r="r" b="b"/>
            <a:pathLst>
              <a:path w="3474765" h="3310503">
                <a:moveTo>
                  <a:pt x="0" y="0"/>
                </a:moveTo>
                <a:lnTo>
                  <a:pt x="3474765" y="0"/>
                </a:lnTo>
                <a:lnTo>
                  <a:pt x="3474765" y="3310503"/>
                </a:lnTo>
                <a:lnTo>
                  <a:pt x="0" y="33105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323778" y="2491860"/>
            <a:ext cx="9086939" cy="7346950"/>
            <a:chOff x="0" y="0"/>
            <a:chExt cx="12115919" cy="9795933"/>
          </a:xfrm>
        </p:grpSpPr>
        <p:sp>
          <p:nvSpPr>
            <p:cNvPr id="4" name="TextBox 4"/>
            <p:cNvSpPr txBox="1"/>
            <p:nvPr/>
          </p:nvSpPr>
          <p:spPr>
            <a:xfrm>
              <a:off x="0" y="-9525"/>
              <a:ext cx="12115919" cy="1978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640"/>
                </a:lnSpc>
                <a:spcBef>
                  <a:spcPct val="0"/>
                </a:spcBef>
              </a:pPr>
              <a:r>
                <a:rPr lang="en-US" sz="9700" spc="-727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Carter P-TECH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238375"/>
              <a:ext cx="10511943" cy="75575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500"/>
                </a:lnSpc>
                <a:spcBef>
                  <a:spcPct val="0"/>
                </a:spcBef>
              </a:pPr>
              <a:r>
                <a:rPr lang="en-US" sz="2500" spc="-25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Our Mission: Striving to cultivate an educational environment where every student thrives, every system endures, and every educator is equipped to excel.</a:t>
              </a:r>
            </a:p>
            <a:p>
              <a:pPr marL="0" lvl="0" indent="0" algn="l">
                <a:lnSpc>
                  <a:spcPts val="3500"/>
                </a:lnSpc>
                <a:spcBef>
                  <a:spcPct val="0"/>
                </a:spcBef>
              </a:pPr>
              <a:endParaRPr lang="en-US" sz="2500" spc="-25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endParaRPr>
            </a:p>
            <a:p>
              <a:pPr marL="0" lvl="0" indent="0" algn="l">
                <a:lnSpc>
                  <a:spcPts val="3500"/>
                </a:lnSpc>
                <a:spcBef>
                  <a:spcPct val="0"/>
                </a:spcBef>
              </a:pPr>
              <a:r>
                <a:rPr lang="en-US" sz="2500" spc="-25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Our Vision: To achieve student academic excellence in an ever-evolving global society, ensure long-term system success, foster positive relationships within the community and beyond, and service as a hub for ongoing enriching educational experiences.</a:t>
              </a:r>
            </a:p>
            <a:p>
              <a:pPr marL="0" lvl="0" indent="0" algn="l">
                <a:lnSpc>
                  <a:spcPts val="3500"/>
                </a:lnSpc>
                <a:spcBef>
                  <a:spcPct val="0"/>
                </a:spcBef>
              </a:pPr>
              <a:endParaRPr lang="en-US" sz="2500" spc="-25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endParaRPr>
            </a:p>
            <a:p>
              <a:pPr marL="0" lvl="0" indent="0" algn="l">
                <a:lnSpc>
                  <a:spcPts val="3500"/>
                </a:lnSpc>
                <a:spcBef>
                  <a:spcPct val="0"/>
                </a:spcBef>
              </a:pPr>
              <a:r>
                <a:rPr lang="en-US" sz="2500" spc="-25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Our Motto: Embrace Pride, Foster Respect, Uphold Responsibility</a:t>
              </a:r>
            </a:p>
            <a:p>
              <a:pPr marL="0" lvl="0" indent="0" algn="l">
                <a:lnSpc>
                  <a:spcPts val="3500"/>
                </a:lnSpc>
                <a:spcBef>
                  <a:spcPct val="0"/>
                </a:spcBef>
              </a:pPr>
              <a:endParaRPr lang="en-US" sz="2500" spc="-25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343069" y="564157"/>
            <a:ext cx="1880077" cy="1702082"/>
            <a:chOff x="0" y="0"/>
            <a:chExt cx="5580380" cy="5052060"/>
          </a:xfrm>
        </p:grpSpPr>
        <p:sp>
          <p:nvSpPr>
            <p:cNvPr id="7" name="Freeform 7"/>
            <p:cNvSpPr/>
            <p:nvPr/>
          </p:nvSpPr>
          <p:spPr>
            <a:xfrm>
              <a:off x="-635000" y="-673100"/>
              <a:ext cx="6488430" cy="6027420"/>
            </a:xfrm>
            <a:custGeom>
              <a:avLst/>
              <a:gdLst/>
              <a:ahLst/>
              <a:cxnLst/>
              <a:rect l="l" t="t" r="r" b="b"/>
              <a:pathLst>
                <a:path w="6488430" h="6027420">
                  <a:moveTo>
                    <a:pt x="5344160" y="1055370"/>
                  </a:moveTo>
                  <a:cubicBezTo>
                    <a:pt x="4573270" y="651510"/>
                    <a:pt x="3856990" y="1112520"/>
                    <a:pt x="3284220" y="1112520"/>
                  </a:cubicBezTo>
                  <a:cubicBezTo>
                    <a:pt x="2839720" y="1112520"/>
                    <a:pt x="2001520" y="0"/>
                    <a:pt x="1000760" y="1314450"/>
                  </a:cubicBezTo>
                  <a:cubicBezTo>
                    <a:pt x="0" y="2628900"/>
                    <a:pt x="1247140" y="3865880"/>
                    <a:pt x="2368550" y="4946650"/>
                  </a:cubicBezTo>
                  <a:cubicBezTo>
                    <a:pt x="3489960" y="6027420"/>
                    <a:pt x="5013960" y="6009640"/>
                    <a:pt x="5894070" y="4725670"/>
                  </a:cubicBezTo>
                  <a:cubicBezTo>
                    <a:pt x="6488430" y="3859530"/>
                    <a:pt x="6229350" y="1520190"/>
                    <a:pt x="5344160" y="1055370"/>
                  </a:cubicBezTo>
                  <a:close/>
                </a:path>
              </a:pathLst>
            </a:custGeom>
            <a:blipFill>
              <a:blip r:embed="rId4"/>
              <a:stretch>
                <a:fillRect t="-6716" b="-671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417939" y="3322566"/>
            <a:ext cx="4393625" cy="952879"/>
            <a:chOff x="0" y="0"/>
            <a:chExt cx="5858166" cy="1270505"/>
          </a:xfrm>
        </p:grpSpPr>
        <p:sp>
          <p:nvSpPr>
            <p:cNvPr id="9" name="TextBox 9"/>
            <p:cNvSpPr txBox="1"/>
            <p:nvPr/>
          </p:nvSpPr>
          <p:spPr>
            <a:xfrm>
              <a:off x="0" y="-57150"/>
              <a:ext cx="5858166" cy="676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340"/>
                </a:lnSpc>
              </a:pPr>
              <a:r>
                <a:rPr lang="en-US" sz="3100" spc="-232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Business Pathway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786212"/>
              <a:ext cx="5858166" cy="484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080"/>
                </a:lnSpc>
              </a:pPr>
              <a:r>
                <a:rPr lang="en-US" sz="2200" spc="-22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Associates of Arts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417939" y="5332720"/>
            <a:ext cx="4393625" cy="952879"/>
            <a:chOff x="0" y="0"/>
            <a:chExt cx="5858166" cy="1270505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57150"/>
              <a:ext cx="5858166" cy="676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340"/>
                </a:lnSpc>
              </a:pPr>
              <a:r>
                <a:rPr lang="en-US" sz="3100" spc="-232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Criminal Justice Pathwasy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786212"/>
              <a:ext cx="5858166" cy="484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080"/>
                </a:lnSpc>
              </a:pPr>
              <a:r>
                <a:rPr lang="en-US" sz="2200" spc="-22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Associates of Arts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417939" y="7342874"/>
            <a:ext cx="4393625" cy="1495804"/>
            <a:chOff x="0" y="0"/>
            <a:chExt cx="5858166" cy="1994405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57150"/>
              <a:ext cx="5858166" cy="13999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340"/>
                </a:lnSpc>
              </a:pPr>
              <a:r>
                <a:rPr lang="en-US" sz="3100" spc="-232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Information Technology Pathway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510112"/>
              <a:ext cx="5858166" cy="484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080"/>
                </a:lnSpc>
              </a:pPr>
              <a:r>
                <a:rPr lang="en-US" sz="2200" spc="-22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Associates of Applied Sciences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4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358916" y="-4665993"/>
            <a:ext cx="7889918" cy="8006375"/>
          </a:xfrm>
          <a:custGeom>
            <a:avLst/>
            <a:gdLst/>
            <a:ahLst/>
            <a:cxnLst/>
            <a:rect l="l" t="t" r="r" b="b"/>
            <a:pathLst>
              <a:path w="7889918" h="8006375">
                <a:moveTo>
                  <a:pt x="0" y="0"/>
                </a:moveTo>
                <a:lnTo>
                  <a:pt x="7889919" y="0"/>
                </a:lnTo>
                <a:lnTo>
                  <a:pt x="7889919" y="8006375"/>
                </a:lnTo>
                <a:lnTo>
                  <a:pt x="0" y="80063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794280" y="7320528"/>
            <a:ext cx="7889918" cy="8006375"/>
          </a:xfrm>
          <a:custGeom>
            <a:avLst/>
            <a:gdLst/>
            <a:ahLst/>
            <a:cxnLst/>
            <a:rect l="l" t="t" r="r" b="b"/>
            <a:pathLst>
              <a:path w="7889918" h="8006375">
                <a:moveTo>
                  <a:pt x="0" y="0"/>
                </a:moveTo>
                <a:lnTo>
                  <a:pt x="7889918" y="0"/>
                </a:lnTo>
                <a:lnTo>
                  <a:pt x="7889918" y="8006375"/>
                </a:lnTo>
                <a:lnTo>
                  <a:pt x="0" y="80063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3969353" y="6810183"/>
            <a:ext cx="4393625" cy="2361635"/>
            <a:chOff x="0" y="-57151"/>
            <a:chExt cx="5858166" cy="1848356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57151"/>
              <a:ext cx="5858166" cy="12721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/>
              <a:r>
                <a:rPr lang="en-US" sz="3100" spc="-232" dirty="0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Tailgate &amp; </a:t>
              </a:r>
              <a:r>
                <a:rPr lang="en-US" sz="3100" spc="-232" dirty="0" err="1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TeamUP</a:t>
              </a:r>
              <a:r>
                <a:rPr lang="en-US" sz="3100" spc="-232" dirty="0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 </a:t>
              </a:r>
            </a:p>
            <a:p>
              <a:pPr marL="0" lvl="0" indent="0" algn="ctr"/>
              <a:r>
                <a:rPr lang="en-US" sz="3100" spc="-232" dirty="0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Parent Meetings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86212"/>
              <a:ext cx="5858166" cy="1004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080"/>
                </a:lnSpc>
              </a:pPr>
              <a:r>
                <a:rPr lang="en-US" sz="2200" spc="-22" dirty="0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Giving expectations as well as having family, food, and fun.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318647" y="1214438"/>
            <a:ext cx="9650706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94"/>
              </a:lnSpc>
              <a:spcBef>
                <a:spcPct val="0"/>
              </a:spcBef>
            </a:pPr>
            <a:r>
              <a:rPr lang="en-US" sz="9578" spc="-718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P-TECH Highlights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79270" y="7119573"/>
            <a:ext cx="4393625" cy="1395936"/>
            <a:chOff x="0" y="-57151"/>
            <a:chExt cx="5858166" cy="1861248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57151"/>
              <a:ext cx="5858166" cy="7104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340"/>
                </a:lnSpc>
              </a:pPr>
              <a:r>
                <a:rPr lang="en-US" sz="3100" spc="-232" dirty="0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Time Management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786212"/>
              <a:ext cx="5858166" cy="10178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080"/>
                </a:lnSpc>
              </a:pPr>
              <a:r>
                <a:rPr lang="en-US" sz="2200" spc="-22" dirty="0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Business students adding an additional skill to the resume.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236692" y="7100531"/>
            <a:ext cx="4393625" cy="998391"/>
            <a:chOff x="0" y="-57151"/>
            <a:chExt cx="5858166" cy="1331188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57151"/>
              <a:ext cx="5858166" cy="7104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340"/>
                </a:lnSpc>
              </a:pPr>
              <a:r>
                <a:rPr lang="en-US" sz="3100" spc="-232" dirty="0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FASFA Camp!!!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786212"/>
              <a:ext cx="5858166" cy="487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080"/>
                </a:lnSpc>
              </a:pPr>
              <a:r>
                <a:rPr lang="en-US" sz="2200" spc="-22" dirty="0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Class of 2026 completed at 100%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836855" y="6970809"/>
            <a:ext cx="4393625" cy="1407862"/>
            <a:chOff x="0" y="-57150"/>
            <a:chExt cx="5858166" cy="1877148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57150"/>
              <a:ext cx="5858166" cy="710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340"/>
                </a:lnSpc>
              </a:pPr>
              <a:r>
                <a:rPr lang="en-US" sz="3100" spc="-232" dirty="0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Call Me </a:t>
              </a:r>
              <a:r>
                <a:rPr lang="en-US" sz="3100" spc="-232" dirty="0" err="1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MiSTER</a:t>
              </a:r>
              <a:endParaRPr lang="en-US" sz="3100" spc="-232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786212"/>
              <a:ext cx="5858166" cy="10337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0" algn="ctr">
                <a:lnSpc>
                  <a:spcPts val="3080"/>
                </a:lnSpc>
              </a:pPr>
              <a:r>
                <a:rPr lang="en-US" sz="2400" spc="-22" dirty="0">
                  <a:solidFill>
                    <a:schemeClr val="bg1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Male mentorship program where </a:t>
              </a:r>
              <a:r>
                <a:rPr lang="en-US" sz="2400" dirty="0">
                  <a:solidFill>
                    <a:schemeClr val="bg1"/>
                  </a:solidFill>
                </a:rPr>
                <a:t>our young men become men</a:t>
              </a:r>
              <a:endParaRPr lang="en-US" sz="2400" spc="-22" dirty="0">
                <a:solidFill>
                  <a:schemeClr val="bg1"/>
                </a:solidFill>
                <a:latin typeface="TT Interphases"/>
                <a:ea typeface="TT Interphases"/>
                <a:cs typeface="TT Interphases"/>
                <a:sym typeface="TT Interphases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9648ACCA-E5CD-A183-BA1B-CE93FE58B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686" y="3299347"/>
            <a:ext cx="3663078" cy="366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4B5F25D-E57F-DE30-B6B3-0C147CF320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3601" y="2797238"/>
            <a:ext cx="4176920" cy="42278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6A719C7-F65A-9CBA-39F7-A36FDAE348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724" y="2850578"/>
            <a:ext cx="4393625" cy="43042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4A30417-831D-31B8-B193-64DCB681F1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61908" y="3017477"/>
            <a:ext cx="3871371" cy="3735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4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3"/>
          <p:cNvSpPr txBox="1"/>
          <p:nvPr/>
        </p:nvSpPr>
        <p:spPr>
          <a:xfrm>
            <a:off x="1752600" y="2476500"/>
            <a:ext cx="8991600" cy="5416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400" spc="-20" dirty="0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Carter P-TECH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400" spc="-20" dirty="0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Apple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400" spc="-20" dirty="0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Best Buy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400" spc="-20" dirty="0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Dell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400" spc="-20" dirty="0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District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400" spc="-20" dirty="0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Google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400" spc="-20" dirty="0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Microsoft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400" spc="-20" dirty="0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Industry Partners</a:t>
            </a: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8450C9C9-6573-4346-E350-B16836F6D3C6}"/>
              </a:ext>
            </a:extLst>
          </p:cNvPr>
          <p:cNvSpPr txBox="1"/>
          <p:nvPr/>
        </p:nvSpPr>
        <p:spPr>
          <a:xfrm>
            <a:off x="4800600" y="275912"/>
            <a:ext cx="12329603" cy="1754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3580"/>
              </a:lnSpc>
            </a:pPr>
            <a:r>
              <a:rPr lang="en-US" sz="11600" spc="-727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Action Plan</a:t>
            </a:r>
          </a:p>
        </p:txBody>
      </p:sp>
      <p:sp>
        <p:nvSpPr>
          <p:cNvPr id="28" name="Freeform 2">
            <a:extLst>
              <a:ext uri="{FF2B5EF4-FFF2-40B4-BE49-F238E27FC236}">
                <a16:creationId xmlns:a16="http://schemas.microsoft.com/office/drawing/2014/main" id="{4AE3D27A-22D0-6F43-FC24-56FBDDF76C6C}"/>
              </a:ext>
            </a:extLst>
          </p:cNvPr>
          <p:cNvSpPr/>
          <p:nvPr/>
        </p:nvSpPr>
        <p:spPr>
          <a:xfrm rot="5400000">
            <a:off x="1665193" y="-163460"/>
            <a:ext cx="814007" cy="2680862"/>
          </a:xfrm>
          <a:custGeom>
            <a:avLst/>
            <a:gdLst/>
            <a:ahLst/>
            <a:cxnLst/>
            <a:rect l="l" t="t" r="r" b="b"/>
            <a:pathLst>
              <a:path w="814007" h="2680862">
                <a:moveTo>
                  <a:pt x="0" y="0"/>
                </a:moveTo>
                <a:lnTo>
                  <a:pt x="814007" y="0"/>
                </a:lnTo>
                <a:lnTo>
                  <a:pt x="814007" y="2680863"/>
                </a:lnTo>
                <a:lnTo>
                  <a:pt x="0" y="2680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12"/>
          <p:cNvSpPr txBox="1"/>
          <p:nvPr/>
        </p:nvSpPr>
        <p:spPr>
          <a:xfrm>
            <a:off x="4495800" y="8785893"/>
            <a:ext cx="11001072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74"/>
              </a:lnSpc>
            </a:pPr>
            <a:r>
              <a:rPr lang="en-US" sz="2312" spc="-23" dirty="0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SMART: Specific, Measurable, Achievable, Relevant, and Time-bound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4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5001" y="12063"/>
            <a:ext cx="3474765" cy="3310503"/>
          </a:xfrm>
          <a:custGeom>
            <a:avLst/>
            <a:gdLst/>
            <a:ahLst/>
            <a:cxnLst/>
            <a:rect l="l" t="t" r="r" b="b"/>
            <a:pathLst>
              <a:path w="3474765" h="3310503">
                <a:moveTo>
                  <a:pt x="0" y="0"/>
                </a:moveTo>
                <a:lnTo>
                  <a:pt x="3474765" y="0"/>
                </a:lnTo>
                <a:lnTo>
                  <a:pt x="3474765" y="3310503"/>
                </a:lnTo>
                <a:lnTo>
                  <a:pt x="0" y="33105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437072" y="-1301210"/>
            <a:ext cx="9358890" cy="13277637"/>
            <a:chOff x="-36830" y="-113030"/>
            <a:chExt cx="3351530" cy="47548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51530" cy="4754880"/>
            </a:xfrm>
            <a:custGeom>
              <a:avLst/>
              <a:gdLst/>
              <a:ahLst/>
              <a:cxnLst/>
              <a:rect l="l" t="t" r="r" b="b"/>
              <a:pathLst>
                <a:path w="3351530" h="4754880">
                  <a:moveTo>
                    <a:pt x="3351530" y="2602230"/>
                  </a:moveTo>
                  <a:cubicBezTo>
                    <a:pt x="3351530" y="2837180"/>
                    <a:pt x="3218180" y="3070860"/>
                    <a:pt x="2955290" y="3163570"/>
                  </a:cubicBezTo>
                  <a:cubicBezTo>
                    <a:pt x="2592070" y="3293110"/>
                    <a:pt x="2547620" y="3620770"/>
                    <a:pt x="2589530" y="3953510"/>
                  </a:cubicBezTo>
                  <a:cubicBezTo>
                    <a:pt x="2645410" y="4399280"/>
                    <a:pt x="2184400" y="4754880"/>
                    <a:pt x="1771650" y="4575810"/>
                  </a:cubicBezTo>
                  <a:cubicBezTo>
                    <a:pt x="1681480" y="4536440"/>
                    <a:pt x="1595120" y="4485640"/>
                    <a:pt x="1497330" y="4470400"/>
                  </a:cubicBezTo>
                  <a:cubicBezTo>
                    <a:pt x="1374140" y="4450080"/>
                    <a:pt x="1245870" y="4479290"/>
                    <a:pt x="1121410" y="4460240"/>
                  </a:cubicBezTo>
                  <a:cubicBezTo>
                    <a:pt x="687070" y="4391660"/>
                    <a:pt x="351790" y="4328160"/>
                    <a:pt x="154940" y="3891280"/>
                  </a:cubicBezTo>
                  <a:cubicBezTo>
                    <a:pt x="0" y="3548380"/>
                    <a:pt x="13970" y="3124200"/>
                    <a:pt x="252730" y="2821940"/>
                  </a:cubicBezTo>
                  <a:cubicBezTo>
                    <a:pt x="384810" y="2658110"/>
                    <a:pt x="450850" y="2442210"/>
                    <a:pt x="450850" y="2221230"/>
                  </a:cubicBezTo>
                  <a:cubicBezTo>
                    <a:pt x="450850" y="1993900"/>
                    <a:pt x="382270" y="1760220"/>
                    <a:pt x="243840" y="1569720"/>
                  </a:cubicBezTo>
                  <a:cubicBezTo>
                    <a:pt x="100330" y="1369060"/>
                    <a:pt x="36830" y="1141730"/>
                    <a:pt x="36830" y="924560"/>
                  </a:cubicBezTo>
                  <a:cubicBezTo>
                    <a:pt x="36830" y="688340"/>
                    <a:pt x="143510" y="400050"/>
                    <a:pt x="314960" y="231140"/>
                  </a:cubicBezTo>
                  <a:cubicBezTo>
                    <a:pt x="551180" y="0"/>
                    <a:pt x="885190" y="137160"/>
                    <a:pt x="1047750" y="391160"/>
                  </a:cubicBezTo>
                  <a:cubicBezTo>
                    <a:pt x="1168400" y="581660"/>
                    <a:pt x="1416050" y="709930"/>
                    <a:pt x="1642110" y="659130"/>
                  </a:cubicBezTo>
                  <a:cubicBezTo>
                    <a:pt x="1723390" y="641350"/>
                    <a:pt x="1799590" y="608330"/>
                    <a:pt x="1877060" y="580390"/>
                  </a:cubicBezTo>
                  <a:cubicBezTo>
                    <a:pt x="2180590" y="472440"/>
                    <a:pt x="2548890" y="610870"/>
                    <a:pt x="2668270" y="919480"/>
                  </a:cubicBezTo>
                  <a:cubicBezTo>
                    <a:pt x="2739390" y="1103630"/>
                    <a:pt x="2664460" y="1231900"/>
                    <a:pt x="2644140" y="1412240"/>
                  </a:cubicBezTo>
                  <a:cubicBezTo>
                    <a:pt x="2613660" y="1678940"/>
                    <a:pt x="2744470" y="1948180"/>
                    <a:pt x="2994660" y="2057400"/>
                  </a:cubicBezTo>
                  <a:cubicBezTo>
                    <a:pt x="3233420" y="2161540"/>
                    <a:pt x="3351530" y="2382520"/>
                    <a:pt x="3351530" y="2602230"/>
                  </a:cubicBezTo>
                  <a:close/>
                </a:path>
              </a:pathLst>
            </a:custGeom>
            <a:blipFill>
              <a:blip r:embed="rId4"/>
              <a:stretch>
                <a:fillRect l="-54665" r="-5466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3322566"/>
            <a:ext cx="9086939" cy="4441825"/>
            <a:chOff x="0" y="0"/>
            <a:chExt cx="12115919" cy="5922433"/>
          </a:xfrm>
        </p:grpSpPr>
        <p:sp>
          <p:nvSpPr>
            <p:cNvPr id="6" name="TextBox 6"/>
            <p:cNvSpPr txBox="1"/>
            <p:nvPr/>
          </p:nvSpPr>
          <p:spPr>
            <a:xfrm>
              <a:off x="0" y="-9525"/>
              <a:ext cx="12115919" cy="3946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640"/>
                </a:lnSpc>
                <a:spcBef>
                  <a:spcPct val="0"/>
                </a:spcBef>
              </a:pPr>
              <a:r>
                <a:rPr lang="en-US" sz="9700" spc="-727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Brainstorming Session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4206875"/>
              <a:ext cx="10511943" cy="17155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500"/>
                </a:lnSpc>
                <a:spcBef>
                  <a:spcPct val="0"/>
                </a:spcBef>
              </a:pPr>
              <a:r>
                <a:rPr lang="en-US" sz="2500" spc="-25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 Identify solutions and strategies to help early college students succeed in online IT courses by strengthening technical support, engagement, and skill development.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4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358916" y="-4665993"/>
            <a:ext cx="7889918" cy="8006375"/>
          </a:xfrm>
          <a:custGeom>
            <a:avLst/>
            <a:gdLst/>
            <a:ahLst/>
            <a:cxnLst/>
            <a:rect l="l" t="t" r="r" b="b"/>
            <a:pathLst>
              <a:path w="7889918" h="8006375">
                <a:moveTo>
                  <a:pt x="0" y="0"/>
                </a:moveTo>
                <a:lnTo>
                  <a:pt x="7889919" y="0"/>
                </a:lnTo>
                <a:lnTo>
                  <a:pt x="7889919" y="8006375"/>
                </a:lnTo>
                <a:lnTo>
                  <a:pt x="0" y="80063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529465" y="6709418"/>
            <a:ext cx="7889918" cy="8006375"/>
          </a:xfrm>
          <a:custGeom>
            <a:avLst/>
            <a:gdLst/>
            <a:ahLst/>
            <a:cxnLst/>
            <a:rect l="l" t="t" r="r" b="b"/>
            <a:pathLst>
              <a:path w="7889918" h="8006375">
                <a:moveTo>
                  <a:pt x="0" y="0"/>
                </a:moveTo>
                <a:lnTo>
                  <a:pt x="7889918" y="0"/>
                </a:lnTo>
                <a:lnTo>
                  <a:pt x="7889918" y="8006374"/>
                </a:lnTo>
                <a:lnTo>
                  <a:pt x="0" y="80063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390858" y="1347637"/>
            <a:ext cx="9650706" cy="2914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94"/>
              </a:lnSpc>
              <a:spcBef>
                <a:spcPct val="0"/>
              </a:spcBef>
            </a:pPr>
            <a:r>
              <a:rPr lang="en-US" sz="9578" spc="-718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Pathways to Success</a:t>
            </a:r>
          </a:p>
          <a:p>
            <a:pPr marL="0" lvl="0" indent="0" algn="ctr">
              <a:lnSpc>
                <a:spcPts val="11494"/>
              </a:lnSpc>
              <a:spcBef>
                <a:spcPct val="0"/>
              </a:spcBef>
            </a:pPr>
            <a:r>
              <a:rPr lang="en-US" sz="9578" spc="-718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for IT Pathway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73123" y="4705353"/>
            <a:ext cx="16086177" cy="59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spc="-35" dirty="0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What could be a short-term and long-term experience P-TECH can develop?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3531003" y="6226115"/>
            <a:ext cx="5612997" cy="2191026"/>
            <a:chOff x="0" y="-57150"/>
            <a:chExt cx="5858166" cy="2921366"/>
          </a:xfrm>
        </p:grpSpPr>
        <p:sp>
          <p:nvSpPr>
            <p:cNvPr id="7" name="TextBox 7"/>
            <p:cNvSpPr txBox="1"/>
            <p:nvPr/>
          </p:nvSpPr>
          <p:spPr>
            <a:xfrm>
              <a:off x="0" y="-57150"/>
              <a:ext cx="5858166" cy="676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340"/>
                </a:lnSpc>
              </a:pPr>
              <a:r>
                <a:rPr lang="en-US" sz="3100" spc="-232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Short Term Experiences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786212"/>
              <a:ext cx="5858166" cy="20780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080"/>
                </a:lnSpc>
              </a:pPr>
              <a:r>
                <a:rPr lang="en-US" sz="2200" spc="-22" dirty="0">
                  <a:solidFill>
                    <a:srgbClr val="F3F6F9"/>
                  </a:solidFill>
                  <a:latin typeface="TT Interphases" panose="020B0604020202020204" charset="0"/>
                  <a:ea typeface="TT Interphases Bold"/>
                  <a:cs typeface="TT Interphases Bold"/>
                  <a:sym typeface="TT Interphases Bold"/>
                </a:rPr>
                <a:t>Quick, low-barrier activities that build confidence and spark interest.</a:t>
              </a:r>
            </a:p>
            <a:p>
              <a:pPr marL="0" lvl="0" indent="0" algn="ctr">
                <a:lnSpc>
                  <a:spcPts val="3080"/>
                </a:lnSpc>
              </a:pPr>
              <a:endParaRPr lang="en-US" sz="2200" b="1" spc="-22" dirty="0">
                <a:solidFill>
                  <a:srgbClr val="F3F6F9"/>
                </a:solidFill>
                <a:latin typeface="TT Interphases Bold"/>
                <a:ea typeface="TT Interphases Bold"/>
                <a:cs typeface="TT Interphases Bold"/>
                <a:sym typeface="TT Interphases Bold"/>
              </a:endParaRPr>
            </a:p>
            <a:p>
              <a:pPr marL="0" lvl="0" indent="0" algn="ctr">
                <a:lnSpc>
                  <a:spcPts val="3080"/>
                </a:lnSpc>
              </a:pPr>
              <a:r>
                <a:rPr lang="en-US" sz="2200" b="1" spc="-22" dirty="0">
                  <a:solidFill>
                    <a:srgbClr val="F3F6F9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Idea: IT Student Help Desk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88543" y="6226115"/>
            <a:ext cx="5937257" cy="2191026"/>
            <a:chOff x="0" y="-57150"/>
            <a:chExt cx="5858166" cy="2921366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5858166" cy="6760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340"/>
                </a:lnSpc>
              </a:pPr>
              <a:r>
                <a:rPr lang="en-US" sz="3100" spc="-232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Long Term Experiences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786212"/>
              <a:ext cx="5858166" cy="20780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080"/>
                </a:lnSpc>
              </a:pPr>
              <a:r>
                <a:rPr lang="en-US" sz="2200" spc="-22" dirty="0">
                  <a:solidFill>
                    <a:srgbClr val="F3F6F9"/>
                  </a:solidFill>
                  <a:latin typeface="TT Interphases" panose="020B0604020202020204" charset="0"/>
                  <a:ea typeface="TT Interphases Bold"/>
                  <a:cs typeface="TT Interphases Bold"/>
                  <a:sym typeface="TT Interphases Bold"/>
                </a:rPr>
                <a:t>Extended projects where students apply and deepen their skills.</a:t>
              </a:r>
            </a:p>
            <a:p>
              <a:pPr marL="0" lvl="0" indent="0" algn="ctr">
                <a:lnSpc>
                  <a:spcPts val="3080"/>
                </a:lnSpc>
              </a:pPr>
              <a:endParaRPr lang="en-US" sz="2200" b="1" spc="-22" dirty="0">
                <a:solidFill>
                  <a:srgbClr val="F3F6F9"/>
                </a:solidFill>
                <a:latin typeface="TT Interphases Bold"/>
                <a:ea typeface="TT Interphases Bold"/>
                <a:cs typeface="TT Interphases Bold"/>
                <a:sym typeface="TT Interphases Bold"/>
              </a:endParaRPr>
            </a:p>
            <a:p>
              <a:pPr marL="0" lvl="0" indent="0" algn="ctr">
                <a:lnSpc>
                  <a:spcPts val="3080"/>
                </a:lnSpc>
              </a:pPr>
              <a:r>
                <a:rPr lang="en-US" sz="2200" b="1" spc="-22" dirty="0">
                  <a:solidFill>
                    <a:srgbClr val="F3F6F9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Idea: The Clubhouse  Network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4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-4358916" y="-4665993"/>
            <a:ext cx="7889918" cy="8006375"/>
          </a:xfrm>
          <a:custGeom>
            <a:avLst/>
            <a:gdLst/>
            <a:ahLst/>
            <a:cxnLst/>
            <a:rect l="l" t="t" r="r" b="b"/>
            <a:pathLst>
              <a:path w="7889918" h="8006375">
                <a:moveTo>
                  <a:pt x="0" y="0"/>
                </a:moveTo>
                <a:lnTo>
                  <a:pt x="7889919" y="0"/>
                </a:lnTo>
                <a:lnTo>
                  <a:pt x="7889919" y="8006375"/>
                </a:lnTo>
                <a:lnTo>
                  <a:pt x="0" y="80063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529465" y="6709418"/>
            <a:ext cx="7889918" cy="8006375"/>
          </a:xfrm>
          <a:custGeom>
            <a:avLst/>
            <a:gdLst/>
            <a:ahLst/>
            <a:cxnLst/>
            <a:rect l="l" t="t" r="r" b="b"/>
            <a:pathLst>
              <a:path w="7889918" h="8006375">
                <a:moveTo>
                  <a:pt x="0" y="0"/>
                </a:moveTo>
                <a:lnTo>
                  <a:pt x="7889918" y="0"/>
                </a:lnTo>
                <a:lnTo>
                  <a:pt x="7889918" y="8006374"/>
                </a:lnTo>
                <a:lnTo>
                  <a:pt x="0" y="80063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276600" y="697596"/>
            <a:ext cx="13588353" cy="2857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1640"/>
              </a:lnSpc>
              <a:spcBef>
                <a:spcPct val="0"/>
              </a:spcBef>
            </a:pPr>
            <a:r>
              <a:rPr lang="en-US" sz="9700" spc="-727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Categorize &amp; Prioritize Ideas</a:t>
            </a:r>
          </a:p>
          <a:p>
            <a:pPr marL="0" lvl="0" indent="0" algn="ctr">
              <a:lnSpc>
                <a:spcPts val="11640"/>
              </a:lnSpc>
              <a:spcBef>
                <a:spcPct val="0"/>
              </a:spcBef>
            </a:pPr>
            <a:r>
              <a:rPr lang="en-US" sz="7200" spc="-727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IT Student Help Desk  Framework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190867-EC5E-49AE-8A32-37ED86181B5A}"/>
              </a:ext>
            </a:extLst>
          </p:cNvPr>
          <p:cNvSpPr txBox="1"/>
          <p:nvPr/>
        </p:nvSpPr>
        <p:spPr>
          <a:xfrm>
            <a:off x="2438400" y="3890139"/>
            <a:ext cx="15163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Objective:</a:t>
            </a:r>
            <a:r>
              <a:rPr lang="en-US" sz="3600" dirty="0">
                <a:solidFill>
                  <a:schemeClr val="bg1"/>
                </a:solidFill>
              </a:rPr>
              <a:t> Provide students with hands-on IT experience while supporting faculty, staff, and peers in troubleshooting and managing technology.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19ACD9-1C9B-E1F9-4A79-53E9AE29338A}"/>
              </a:ext>
            </a:extLst>
          </p:cNvPr>
          <p:cNvSpPr txBox="1"/>
          <p:nvPr/>
        </p:nvSpPr>
        <p:spPr>
          <a:xfrm>
            <a:off x="2438400" y="5196533"/>
            <a:ext cx="1388444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Define the Program Structure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Assign Roles and Responsibilities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Establish Workflow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Training &amp; Development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Evaluation &amp; Improvement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Recognition &amp; Advancement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45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0F1ABD-C097-B29A-9980-A8CC8E08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5F514334-467D-1A58-3DEF-B7F540FB6D49}"/>
              </a:ext>
            </a:extLst>
          </p:cNvPr>
          <p:cNvSpPr/>
          <p:nvPr/>
        </p:nvSpPr>
        <p:spPr>
          <a:xfrm>
            <a:off x="-4358916" y="-4665993"/>
            <a:ext cx="7889918" cy="8006375"/>
          </a:xfrm>
          <a:custGeom>
            <a:avLst/>
            <a:gdLst/>
            <a:ahLst/>
            <a:cxnLst/>
            <a:rect l="l" t="t" r="r" b="b"/>
            <a:pathLst>
              <a:path w="7889918" h="8006375">
                <a:moveTo>
                  <a:pt x="0" y="0"/>
                </a:moveTo>
                <a:lnTo>
                  <a:pt x="7889919" y="0"/>
                </a:lnTo>
                <a:lnTo>
                  <a:pt x="7889919" y="8006375"/>
                </a:lnTo>
                <a:lnTo>
                  <a:pt x="0" y="80063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DE0D68D-1671-3155-6830-36039E5FD576}"/>
              </a:ext>
            </a:extLst>
          </p:cNvPr>
          <p:cNvSpPr/>
          <p:nvPr/>
        </p:nvSpPr>
        <p:spPr>
          <a:xfrm>
            <a:off x="16078200" y="6362462"/>
            <a:ext cx="7889918" cy="8006375"/>
          </a:xfrm>
          <a:custGeom>
            <a:avLst/>
            <a:gdLst/>
            <a:ahLst/>
            <a:cxnLst/>
            <a:rect l="l" t="t" r="r" b="b"/>
            <a:pathLst>
              <a:path w="7889918" h="8006375">
                <a:moveTo>
                  <a:pt x="0" y="0"/>
                </a:moveTo>
                <a:lnTo>
                  <a:pt x="7889918" y="0"/>
                </a:lnTo>
                <a:lnTo>
                  <a:pt x="7889918" y="8006374"/>
                </a:lnTo>
                <a:lnTo>
                  <a:pt x="0" y="80063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8352D17-8DF5-02E5-7C0C-F0207EDD29CB}"/>
              </a:ext>
            </a:extLst>
          </p:cNvPr>
          <p:cNvSpPr txBox="1"/>
          <p:nvPr/>
        </p:nvSpPr>
        <p:spPr>
          <a:xfrm>
            <a:off x="3276600" y="697596"/>
            <a:ext cx="13588353" cy="2857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1640"/>
              </a:lnSpc>
              <a:spcBef>
                <a:spcPct val="0"/>
              </a:spcBef>
            </a:pPr>
            <a:r>
              <a:rPr lang="en-US" sz="9700" spc="-727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Categorize &amp; Prioritize Ideas</a:t>
            </a:r>
          </a:p>
          <a:p>
            <a:pPr marL="0" lvl="0" indent="0" algn="ctr">
              <a:lnSpc>
                <a:spcPts val="11640"/>
              </a:lnSpc>
              <a:spcBef>
                <a:spcPct val="0"/>
              </a:spcBef>
            </a:pPr>
            <a:r>
              <a:rPr lang="en-US" sz="7200" spc="-727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IT Student Help Desk 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9214559-8D74-B083-4BC7-5DBC7227577A}"/>
              </a:ext>
            </a:extLst>
          </p:cNvPr>
          <p:cNvSpPr txBox="1"/>
          <p:nvPr/>
        </p:nvSpPr>
        <p:spPr>
          <a:xfrm>
            <a:off x="613882" y="5378636"/>
            <a:ext cx="4393625" cy="4210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40"/>
              </a:lnSpc>
            </a:pPr>
            <a:r>
              <a:rPr lang="en-US" sz="3100" spc="-232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Step 1</a:t>
            </a:r>
          </a:p>
          <a:p>
            <a:pPr marL="0" lvl="0" indent="0" algn="ctr">
              <a:lnSpc>
                <a:spcPts val="4340"/>
              </a:lnSpc>
            </a:pPr>
            <a:r>
              <a:rPr lang="en-US" sz="3100" spc="-232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Defining  the Program Structure</a:t>
            </a:r>
          </a:p>
          <a:p>
            <a:pPr marL="0" lvl="0" indent="0" algn="ctr"/>
            <a:endParaRPr lang="en-US" sz="2400" spc="-232" dirty="0">
              <a:solidFill>
                <a:srgbClr val="F3F6F9"/>
              </a:solidFill>
              <a:latin typeface="TT Ramillas"/>
              <a:ea typeface="TT Ramillas"/>
              <a:cs typeface="TT Ramillas"/>
              <a:sym typeface="TT Ramillas"/>
            </a:endParaRPr>
          </a:p>
          <a:p>
            <a:pPr marL="0" lvl="0" indent="0" algn="ctr">
              <a:lnSpc>
                <a:spcPts val="4340"/>
              </a:lnSpc>
            </a:pPr>
            <a:r>
              <a:rPr lang="en-US" sz="3100" spc="-232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What are the goals ?  What could the help desk cover? Who are the participates?</a:t>
            </a:r>
          </a:p>
          <a:p>
            <a:pPr marL="0" lvl="0" indent="0" algn="ctr">
              <a:lnSpc>
                <a:spcPts val="4340"/>
              </a:lnSpc>
            </a:pPr>
            <a:endParaRPr lang="en-US" sz="3100" spc="-232" dirty="0">
              <a:solidFill>
                <a:srgbClr val="F3F6F9"/>
              </a:solidFill>
              <a:latin typeface="TT Ramillas"/>
              <a:ea typeface="TT Ramillas"/>
              <a:cs typeface="TT Ramillas"/>
              <a:sym typeface="TT Ramilla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3CD3A5-C9F2-E224-923E-3AE0C9D91FD7}"/>
              </a:ext>
            </a:extLst>
          </p:cNvPr>
          <p:cNvSpPr txBox="1"/>
          <p:nvPr/>
        </p:nvSpPr>
        <p:spPr>
          <a:xfrm>
            <a:off x="2776015" y="3495244"/>
            <a:ext cx="138844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Objective:</a:t>
            </a:r>
            <a:r>
              <a:rPr lang="en-US" sz="3600" dirty="0">
                <a:solidFill>
                  <a:schemeClr val="bg1"/>
                </a:solidFill>
              </a:rPr>
              <a:t> Provide students with hands-on IT experience while supporting faculty, staff, and peers in troubleshooting and managing technology.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FB1C97A3-7ADF-DD34-5AB8-E5D3A8D8E694}"/>
              </a:ext>
            </a:extLst>
          </p:cNvPr>
          <p:cNvSpPr txBox="1"/>
          <p:nvPr/>
        </p:nvSpPr>
        <p:spPr>
          <a:xfrm>
            <a:off x="6815442" y="5143500"/>
            <a:ext cx="4393625" cy="4210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40"/>
              </a:lnSpc>
            </a:pPr>
            <a:r>
              <a:rPr lang="en-US" sz="3100" spc="-232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Step 2</a:t>
            </a:r>
          </a:p>
          <a:p>
            <a:pPr marL="0" lvl="0" indent="0" algn="ctr">
              <a:lnSpc>
                <a:spcPts val="4340"/>
              </a:lnSpc>
            </a:pPr>
            <a:r>
              <a:rPr lang="en-US" sz="3100" spc="-232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Assign Roles &amp; Responsibilities</a:t>
            </a:r>
          </a:p>
          <a:p>
            <a:pPr marL="0" lvl="0" indent="0" algn="ctr"/>
            <a:endParaRPr lang="en-US" sz="2400" spc="-232" dirty="0">
              <a:solidFill>
                <a:srgbClr val="F3F6F9"/>
              </a:solidFill>
              <a:latin typeface="TT Ramillas"/>
              <a:ea typeface="TT Ramillas"/>
              <a:cs typeface="TT Ramillas"/>
              <a:sym typeface="TT Ramillas"/>
            </a:endParaRPr>
          </a:p>
          <a:p>
            <a:pPr marL="0" lvl="0" indent="0" algn="ctr">
              <a:lnSpc>
                <a:spcPts val="4340"/>
              </a:lnSpc>
            </a:pPr>
            <a:r>
              <a:rPr lang="en-US" sz="3100" spc="-232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Who will oversee the program?  Who will provide the technical guidance? Who will handle the request?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74156986-3E4B-6889-035D-700616836703}"/>
              </a:ext>
            </a:extLst>
          </p:cNvPr>
          <p:cNvSpPr txBox="1"/>
          <p:nvPr/>
        </p:nvSpPr>
        <p:spPr>
          <a:xfrm>
            <a:off x="11734800" y="5310248"/>
            <a:ext cx="6350072" cy="4210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340"/>
              </a:lnSpc>
            </a:pPr>
            <a:r>
              <a:rPr lang="en-US" sz="3100" spc="-232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Step 3</a:t>
            </a:r>
          </a:p>
          <a:p>
            <a:pPr marL="0" lvl="0" indent="0" algn="ctr">
              <a:lnSpc>
                <a:spcPts val="4340"/>
              </a:lnSpc>
            </a:pPr>
            <a:r>
              <a:rPr lang="en-US" sz="3100" spc="-232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Establish Workflow</a:t>
            </a:r>
          </a:p>
          <a:p>
            <a:pPr marL="0" lvl="0" indent="0" algn="ctr"/>
            <a:endParaRPr lang="en-US" sz="2400" spc="-232" dirty="0">
              <a:solidFill>
                <a:srgbClr val="F3F6F9"/>
              </a:solidFill>
              <a:latin typeface="TT Ramillas"/>
              <a:ea typeface="TT Ramillas"/>
              <a:cs typeface="TT Ramillas"/>
              <a:sym typeface="TT Ramillas"/>
            </a:endParaRPr>
          </a:p>
          <a:p>
            <a:pPr marL="0" lvl="0" indent="0" algn="ctr">
              <a:lnSpc>
                <a:spcPts val="4340"/>
              </a:lnSpc>
            </a:pPr>
            <a:r>
              <a:rPr lang="en-US" sz="3100" spc="-232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What is the request system? How will assignments be assigned? What is the resolution process? How will the students document? What is the follow-up?</a:t>
            </a:r>
          </a:p>
          <a:p>
            <a:pPr marL="0" lvl="0" indent="0" algn="ctr">
              <a:lnSpc>
                <a:spcPts val="4340"/>
              </a:lnSpc>
            </a:pPr>
            <a:endParaRPr lang="en-US" sz="3100" spc="-232" dirty="0">
              <a:solidFill>
                <a:srgbClr val="F3F6F9"/>
              </a:solidFill>
              <a:latin typeface="TT Ramillas"/>
              <a:ea typeface="TT Ramillas"/>
              <a:cs typeface="TT Ramillas"/>
              <a:sym typeface="TT Ramillas"/>
            </a:endParaRPr>
          </a:p>
        </p:txBody>
      </p:sp>
    </p:spTree>
    <p:extLst>
      <p:ext uri="{BB962C8B-B14F-4D97-AF65-F5344CB8AC3E}">
        <p14:creationId xmlns:p14="http://schemas.microsoft.com/office/powerpoint/2010/main" val="3772629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4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5001" y="12063"/>
            <a:ext cx="3474765" cy="3310503"/>
          </a:xfrm>
          <a:custGeom>
            <a:avLst/>
            <a:gdLst/>
            <a:ahLst/>
            <a:cxnLst/>
            <a:rect l="l" t="t" r="r" b="b"/>
            <a:pathLst>
              <a:path w="3474765" h="3310503">
                <a:moveTo>
                  <a:pt x="0" y="0"/>
                </a:moveTo>
                <a:lnTo>
                  <a:pt x="3474765" y="0"/>
                </a:lnTo>
                <a:lnTo>
                  <a:pt x="3474765" y="3310503"/>
                </a:lnTo>
                <a:lnTo>
                  <a:pt x="0" y="33105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437072" y="-1301210"/>
            <a:ext cx="9358890" cy="13277637"/>
            <a:chOff x="-36830" y="-113030"/>
            <a:chExt cx="3351530" cy="47548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51530" cy="4754880"/>
            </a:xfrm>
            <a:custGeom>
              <a:avLst/>
              <a:gdLst/>
              <a:ahLst/>
              <a:cxnLst/>
              <a:rect l="l" t="t" r="r" b="b"/>
              <a:pathLst>
                <a:path w="3351530" h="4754880">
                  <a:moveTo>
                    <a:pt x="3351530" y="2602230"/>
                  </a:moveTo>
                  <a:cubicBezTo>
                    <a:pt x="3351530" y="2837180"/>
                    <a:pt x="3218180" y="3070860"/>
                    <a:pt x="2955290" y="3163570"/>
                  </a:cubicBezTo>
                  <a:cubicBezTo>
                    <a:pt x="2592070" y="3293110"/>
                    <a:pt x="2547620" y="3620770"/>
                    <a:pt x="2589530" y="3953510"/>
                  </a:cubicBezTo>
                  <a:cubicBezTo>
                    <a:pt x="2645410" y="4399280"/>
                    <a:pt x="2184400" y="4754880"/>
                    <a:pt x="1771650" y="4575810"/>
                  </a:cubicBezTo>
                  <a:cubicBezTo>
                    <a:pt x="1681480" y="4536440"/>
                    <a:pt x="1595120" y="4485640"/>
                    <a:pt x="1497330" y="4470400"/>
                  </a:cubicBezTo>
                  <a:cubicBezTo>
                    <a:pt x="1374140" y="4450080"/>
                    <a:pt x="1245870" y="4479290"/>
                    <a:pt x="1121410" y="4460240"/>
                  </a:cubicBezTo>
                  <a:cubicBezTo>
                    <a:pt x="687070" y="4391660"/>
                    <a:pt x="351790" y="4328160"/>
                    <a:pt x="154940" y="3891280"/>
                  </a:cubicBezTo>
                  <a:cubicBezTo>
                    <a:pt x="0" y="3548380"/>
                    <a:pt x="13970" y="3124200"/>
                    <a:pt x="252730" y="2821940"/>
                  </a:cubicBezTo>
                  <a:cubicBezTo>
                    <a:pt x="384810" y="2658110"/>
                    <a:pt x="450850" y="2442210"/>
                    <a:pt x="450850" y="2221230"/>
                  </a:cubicBezTo>
                  <a:cubicBezTo>
                    <a:pt x="450850" y="1993900"/>
                    <a:pt x="382270" y="1760220"/>
                    <a:pt x="243840" y="1569720"/>
                  </a:cubicBezTo>
                  <a:cubicBezTo>
                    <a:pt x="100330" y="1369060"/>
                    <a:pt x="36830" y="1141730"/>
                    <a:pt x="36830" y="924560"/>
                  </a:cubicBezTo>
                  <a:cubicBezTo>
                    <a:pt x="36830" y="688340"/>
                    <a:pt x="143510" y="400050"/>
                    <a:pt x="314960" y="231140"/>
                  </a:cubicBezTo>
                  <a:cubicBezTo>
                    <a:pt x="551180" y="0"/>
                    <a:pt x="885190" y="137160"/>
                    <a:pt x="1047750" y="391160"/>
                  </a:cubicBezTo>
                  <a:cubicBezTo>
                    <a:pt x="1168400" y="581660"/>
                    <a:pt x="1416050" y="709930"/>
                    <a:pt x="1642110" y="659130"/>
                  </a:cubicBezTo>
                  <a:cubicBezTo>
                    <a:pt x="1723390" y="641350"/>
                    <a:pt x="1799590" y="608330"/>
                    <a:pt x="1877060" y="580390"/>
                  </a:cubicBezTo>
                  <a:cubicBezTo>
                    <a:pt x="2180590" y="472440"/>
                    <a:pt x="2548890" y="610870"/>
                    <a:pt x="2668270" y="919480"/>
                  </a:cubicBezTo>
                  <a:cubicBezTo>
                    <a:pt x="2739390" y="1103630"/>
                    <a:pt x="2664460" y="1231900"/>
                    <a:pt x="2644140" y="1412240"/>
                  </a:cubicBezTo>
                  <a:cubicBezTo>
                    <a:pt x="2613660" y="1678940"/>
                    <a:pt x="2744470" y="1948180"/>
                    <a:pt x="2994660" y="2057400"/>
                  </a:cubicBezTo>
                  <a:cubicBezTo>
                    <a:pt x="3233420" y="2161540"/>
                    <a:pt x="3351530" y="2382520"/>
                    <a:pt x="3351530" y="2602230"/>
                  </a:cubicBezTo>
                  <a:close/>
                </a:path>
              </a:pathLst>
            </a:custGeom>
            <a:blipFill>
              <a:blip r:embed="rId4"/>
              <a:stretch>
                <a:fillRect l="-70205" t="-2506" r="-67983" b="250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3315422"/>
            <a:ext cx="9086939" cy="5690226"/>
            <a:chOff x="0" y="-9525"/>
            <a:chExt cx="12115919" cy="7586968"/>
          </a:xfrm>
        </p:grpSpPr>
        <p:sp>
          <p:nvSpPr>
            <p:cNvPr id="6" name="TextBox 6"/>
            <p:cNvSpPr txBox="1"/>
            <p:nvPr/>
          </p:nvSpPr>
          <p:spPr>
            <a:xfrm>
              <a:off x="0" y="-9525"/>
              <a:ext cx="12115919" cy="1978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640"/>
                </a:lnSpc>
                <a:spcBef>
                  <a:spcPct val="0"/>
                </a:spcBef>
              </a:pPr>
              <a:r>
                <a:rPr lang="en-US" sz="9700" spc="-727">
                  <a:solidFill>
                    <a:srgbClr val="F3F6F9"/>
                  </a:solidFill>
                  <a:latin typeface="TT Ramillas"/>
                  <a:ea typeface="TT Ramillas"/>
                  <a:cs typeface="TT Ramillas"/>
                  <a:sym typeface="TT Ramillas"/>
                </a:rPr>
                <a:t>Additional Needs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238375"/>
              <a:ext cx="10511943" cy="53390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42900" indent="-342900" algn="l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en-US" sz="2500" spc="-25" dirty="0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Internship Opportunities</a:t>
              </a:r>
            </a:p>
            <a:p>
              <a:pPr marL="800100" lvl="1" indent="-342900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en-US" sz="2500" spc="-25" dirty="0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Shannon Green: </a:t>
              </a:r>
              <a:r>
                <a:rPr lang="en-US" sz="2500" spc="-25" dirty="0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  <a:hlinkClick r:id="rId5"/>
                </a:rPr>
                <a:t>sgreen1@dallasisd.org</a:t>
              </a:r>
              <a:endParaRPr lang="en-US" sz="2500" spc="-25" dirty="0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endParaRPr>
            </a:p>
            <a:p>
              <a:pPr lvl="1">
                <a:lnSpc>
                  <a:spcPts val="3500"/>
                </a:lnSpc>
              </a:pPr>
              <a:r>
                <a:rPr lang="en-US" sz="2500" spc="-25" dirty="0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      Project Manager III</a:t>
              </a:r>
            </a:p>
            <a:p>
              <a:pPr lvl="1">
                <a:lnSpc>
                  <a:spcPts val="3500"/>
                </a:lnSpc>
              </a:pPr>
              <a:r>
                <a:rPr lang="en-US" sz="2500" spc="-25" dirty="0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      Dallas ISD Internship Program</a:t>
              </a:r>
            </a:p>
            <a:p>
              <a:pPr marL="342900" indent="-342900" algn="l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en-US" sz="2500" spc="-25" dirty="0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Workplace Challenges</a:t>
              </a:r>
            </a:p>
            <a:p>
              <a:pPr marL="342900" indent="-342900" algn="l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en-US" sz="2500" spc="-25" dirty="0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Resume Workshops</a:t>
              </a:r>
            </a:p>
            <a:p>
              <a:pPr marL="800100" lvl="1" indent="-342900">
                <a:lnSpc>
                  <a:spcPts val="3500"/>
                </a:lnSpc>
                <a:buFont typeface="Arial" panose="020B0604020202020204" pitchFamily="34" charset="0"/>
                <a:buChar char="•"/>
              </a:pPr>
              <a:r>
                <a:rPr lang="en-US" sz="2500" spc="-25" dirty="0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Proposed dates: 11/21 or 12/12</a:t>
              </a:r>
            </a:p>
            <a:p>
              <a:pPr marL="342900" lvl="0" indent="-342900" algn="l">
                <a:lnSpc>
                  <a:spcPts val="35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sz="2500" spc="-25" dirty="0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Mock Interviews</a:t>
              </a:r>
            </a:p>
            <a:p>
              <a:pPr marL="800100" lvl="1" indent="-342900">
                <a:lnSpc>
                  <a:spcPts val="35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sz="2500" spc="-25" dirty="0">
                  <a:solidFill>
                    <a:srgbClr val="F3F6F9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1/30/26 &amp; 2/6/26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4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8700" y="838200"/>
            <a:ext cx="13574964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999"/>
              </a:lnSpc>
            </a:pPr>
            <a:r>
              <a:rPr lang="en-US" sz="9999" spc="-749" dirty="0">
                <a:solidFill>
                  <a:srgbClr val="F3F6F9"/>
                </a:solidFill>
                <a:latin typeface="TT Ramillas"/>
                <a:ea typeface="TT Ramillas"/>
                <a:cs typeface="TT Ramillas"/>
                <a:sym typeface="TT Ramillas"/>
              </a:rPr>
              <a:t>Wrap Up &amp; Next Steps</a:t>
            </a:r>
          </a:p>
        </p:txBody>
      </p:sp>
      <p:sp>
        <p:nvSpPr>
          <p:cNvPr id="4" name="Freeform 4"/>
          <p:cNvSpPr/>
          <p:nvPr/>
        </p:nvSpPr>
        <p:spPr>
          <a:xfrm rot="5400000">
            <a:off x="1588216" y="8152326"/>
            <a:ext cx="487933" cy="1606965"/>
          </a:xfrm>
          <a:custGeom>
            <a:avLst/>
            <a:gdLst/>
            <a:ahLst/>
            <a:cxnLst/>
            <a:rect l="l" t="t" r="r" b="b"/>
            <a:pathLst>
              <a:path w="487933" h="1606965">
                <a:moveTo>
                  <a:pt x="0" y="0"/>
                </a:moveTo>
                <a:lnTo>
                  <a:pt x="487933" y="0"/>
                </a:lnTo>
                <a:lnTo>
                  <a:pt x="487933" y="1606965"/>
                </a:lnTo>
                <a:lnTo>
                  <a:pt x="0" y="16069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667AB2-64E0-327C-83DF-78984F08DA45}"/>
              </a:ext>
            </a:extLst>
          </p:cNvPr>
          <p:cNvSpPr txBox="1"/>
          <p:nvPr/>
        </p:nvSpPr>
        <p:spPr>
          <a:xfrm>
            <a:off x="719222" y="2933700"/>
            <a:ext cx="926297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sz="3600" b="1" dirty="0">
                <a:solidFill>
                  <a:schemeClr val="bg1"/>
                </a:solidFill>
              </a:rPr>
              <a:t>Organize the notes and expand with details for step 1 to step 3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</a:rPr>
              <a:t>Define the Program Structure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</a:rPr>
              <a:t>Assign Roles and Responsibilities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dirty="0">
                <a:solidFill>
                  <a:schemeClr val="bg1"/>
                </a:solidFill>
              </a:rPr>
              <a:t>Establish Workflow</a:t>
            </a:r>
          </a:p>
          <a:p>
            <a:pPr marL="857250" indent="-857250">
              <a:buFont typeface="+mj-lt"/>
              <a:buAutoNum type="romanUcPeriod" startAt="2"/>
            </a:pPr>
            <a:r>
              <a:rPr lang="en-US" sz="3600" b="1" dirty="0">
                <a:solidFill>
                  <a:schemeClr val="bg1"/>
                </a:solidFill>
              </a:rPr>
              <a:t>Prepare to brainstorm step 4 to step 6.</a:t>
            </a:r>
          </a:p>
          <a:p>
            <a:pPr marL="1200150" lvl="1" indent="-742950">
              <a:buFont typeface="+mj-lt"/>
              <a:buAutoNum type="arabicPeriod" startAt="4"/>
            </a:pPr>
            <a:r>
              <a:rPr lang="en-US" sz="3600" b="1" dirty="0">
                <a:solidFill>
                  <a:schemeClr val="bg1"/>
                </a:solidFill>
              </a:rPr>
              <a:t>Training &amp; Development</a:t>
            </a:r>
          </a:p>
          <a:p>
            <a:pPr marL="1200150" lvl="1" indent="-742950">
              <a:buFont typeface="+mj-lt"/>
              <a:buAutoNum type="arabicPeriod" startAt="4"/>
            </a:pPr>
            <a:r>
              <a:rPr lang="en-US" sz="3600" b="1" dirty="0">
                <a:solidFill>
                  <a:schemeClr val="bg1"/>
                </a:solidFill>
              </a:rPr>
              <a:t>Evaluation &amp; Improvement</a:t>
            </a:r>
          </a:p>
          <a:p>
            <a:pPr marL="1200150" lvl="1" indent="-742950">
              <a:buFont typeface="+mj-lt"/>
              <a:buAutoNum type="arabicPeriod" startAt="4"/>
            </a:pPr>
            <a:r>
              <a:rPr lang="en-US" sz="3600" b="1" dirty="0">
                <a:solidFill>
                  <a:schemeClr val="bg1"/>
                </a:solidFill>
              </a:rPr>
              <a:t>Recognition &amp; Advancement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04F34900-44D0-C578-D655-75AFA826FCA6}"/>
              </a:ext>
            </a:extLst>
          </p:cNvPr>
          <p:cNvSpPr txBox="1"/>
          <p:nvPr/>
        </p:nvSpPr>
        <p:spPr>
          <a:xfrm>
            <a:off x="914400" y="9606595"/>
            <a:ext cx="11001072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74"/>
              </a:lnSpc>
            </a:pPr>
            <a:r>
              <a:rPr lang="en-US" sz="2312" spc="-23" dirty="0">
                <a:solidFill>
                  <a:srgbClr val="F3F6F9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SMART: Specific, Measurable, Achievable, Relevant, and Time-bound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22222</TotalTime>
  <Words>611</Words>
  <Application>Microsoft Office PowerPoint</Application>
  <PresentationFormat>Custom</PresentationFormat>
  <Paragraphs>108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Calibri</vt:lpstr>
      <vt:lpstr>TT Interphases</vt:lpstr>
      <vt:lpstr>TT Ramillas</vt:lpstr>
      <vt:lpstr>TT Interphases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- Building Scholars, Shaping Careers</dc:title>
  <dc:creator>Taylor, Rosundra M</dc:creator>
  <dc:description>Presentation - Building Scholars, Shaping Careers</dc:description>
  <cp:lastModifiedBy>Taylor, Rosundra M</cp:lastModifiedBy>
  <cp:revision>7</cp:revision>
  <dcterms:created xsi:type="dcterms:W3CDTF">2006-08-16T00:00:00Z</dcterms:created>
  <dcterms:modified xsi:type="dcterms:W3CDTF">2025-10-24T22:56:35Z</dcterms:modified>
  <dc:identifier>DAG0UjE4xK8</dc:identifier>
</cp:coreProperties>
</file>