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Montserrat"/>
      <p:bold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173FA1A-2128-4CD8-B61B-BD588B77A4EB}">
  <a:tblStyle styleId="{D173FA1A-2128-4CD8-B61B-BD588B77A4E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font" Target="fonts/Montserrat-boldItalic.fntdata"/><Relationship Id="rId10" Type="http://schemas.openxmlformats.org/officeDocument/2006/relationships/slide" Target="slides/slide4.xml"/><Relationship Id="rId21" Type="http://schemas.openxmlformats.org/officeDocument/2006/relationships/font" Target="fonts/Montserrat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b448b997b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b448b997b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b448b997b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b448b997b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448b997b7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b448b997b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b448b997b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b448b997b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b448b997b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b448b997b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b448b997b7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b448b997b7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b448b997b7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b448b997b7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99b6a42c0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99b6a42c0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a499761c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a499761c1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056f438fa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056f438f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c828ce534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c828ce53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a499761c12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a499761c12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056f438fa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056f438fa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056f438fa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056f438fa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7355524" y="3598725"/>
            <a:ext cx="1665625" cy="140222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13.png"/><Relationship Id="rId5" Type="http://schemas.openxmlformats.org/officeDocument/2006/relationships/image" Target="../media/image9.png"/><Relationship Id="rId6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Relationship Id="rId4" Type="http://schemas.openxmlformats.org/officeDocument/2006/relationships/image" Target="../media/image17.png"/><Relationship Id="rId5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38761D"/>
                </a:solidFill>
              </a:rPr>
              <a:t>Pattonville </a:t>
            </a:r>
            <a:endParaRPr b="1" sz="34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38761D"/>
                </a:solidFill>
              </a:rPr>
              <a:t>District Wellness Committee </a:t>
            </a:r>
            <a:endParaRPr b="1" sz="5800"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19, 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827875" y="196000"/>
            <a:ext cx="8074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38761D"/>
                </a:solidFill>
              </a:rPr>
              <a:t>Agenda</a:t>
            </a:r>
            <a:endParaRPr sz="37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030"/>
              <a:buFont typeface="Arial"/>
              <a:buNone/>
            </a:pPr>
            <a:r>
              <a:rPr lang="en" sz="2155">
                <a:solidFill>
                  <a:srgbClr val="38761D"/>
                </a:solidFill>
              </a:rPr>
              <a:t> </a:t>
            </a:r>
            <a:endParaRPr sz="3700">
              <a:solidFill>
                <a:srgbClr val="38761D"/>
              </a:solidFill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1361425" y="1266325"/>
            <a:ext cx="5278800" cy="331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Welcome </a:t>
            </a:r>
            <a:endParaRPr sz="25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Introductions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Purpose of Committee 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Public Comment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39625"/>
            <a:ext cx="85206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High School PE/Health Update -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5">
                <a:solidFill>
                  <a:srgbClr val="38761D"/>
                </a:solidFill>
              </a:rPr>
              <a:t>Anna Braswell, PE/Health Department Leader </a:t>
            </a:r>
            <a:endParaRPr sz="2155">
              <a:solidFill>
                <a:srgbClr val="38761D"/>
              </a:solidFill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266325"/>
            <a:ext cx="8520600" cy="3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Health Classes completed CPR and Stop the Bleed Training - both led by the Pattonville Fire Department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Outdoor Adventure Class implemented camping survival skills on their overnight camping trip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Power Walking classes have discussed snacks to help fuel their bodies. These classes are also working on increasing their cardio </a:t>
            </a:r>
            <a:r>
              <a:rPr lang="en"/>
              <a:t>endurance</a:t>
            </a:r>
            <a:r>
              <a:rPr lang="en"/>
              <a:t> through </a:t>
            </a:r>
            <a:r>
              <a:rPr lang="en"/>
              <a:t>ongoing</a:t>
            </a:r>
            <a:r>
              <a:rPr lang="en"/>
              <a:t> 1 and 2 mile timed walks.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 classes on fridays have been offered a variety of movement activities including tennis, basketball, flag football, walking, fitness center, hockey, corn hole, and soon Pickleball.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239625"/>
            <a:ext cx="85206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Middle School</a:t>
            </a:r>
            <a:r>
              <a:rPr lang="en">
                <a:solidFill>
                  <a:srgbClr val="38761D"/>
                </a:solidFill>
              </a:rPr>
              <a:t> PE/Health Update -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5">
                <a:solidFill>
                  <a:srgbClr val="38761D"/>
                </a:solidFill>
              </a:rPr>
              <a:t>Travis Williams</a:t>
            </a:r>
            <a:r>
              <a:rPr lang="en" sz="2155">
                <a:solidFill>
                  <a:srgbClr val="38761D"/>
                </a:solidFill>
              </a:rPr>
              <a:t>, Middle School PE/Health Lead </a:t>
            </a:r>
            <a:endParaRPr sz="2155">
              <a:solidFill>
                <a:srgbClr val="38761D"/>
              </a:solidFill>
            </a:endParaRPr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284025"/>
            <a:ext cx="8520600" cy="3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have been starting to conduct our fitness testing.  We have run the timed mile and will be starting our other fitness tests this week.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have continued to have our health lessons.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6th grade–puberty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7th grade—DARE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8th grade—Nutrition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239425" y="119250"/>
            <a:ext cx="85206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Elementary</a:t>
            </a:r>
            <a:r>
              <a:rPr lang="en">
                <a:solidFill>
                  <a:srgbClr val="38761D"/>
                </a:solidFill>
              </a:rPr>
              <a:t> PE/Health Update -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5">
                <a:solidFill>
                  <a:srgbClr val="38761D"/>
                </a:solidFill>
              </a:rPr>
              <a:t>Denise Grimshaw</a:t>
            </a:r>
            <a:r>
              <a:rPr lang="en" sz="2155">
                <a:solidFill>
                  <a:srgbClr val="38761D"/>
                </a:solidFill>
              </a:rPr>
              <a:t>, Elementary  PE/Health Lead</a:t>
            </a:r>
            <a:endParaRPr sz="2155">
              <a:solidFill>
                <a:srgbClr val="38761D"/>
              </a:solidFill>
            </a:endParaRPr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239425" y="854250"/>
            <a:ext cx="8520600" cy="3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K-5 schools have mostly finished fitness testing for the Fall  </a:t>
            </a:r>
            <a:endParaRPr sz="1600">
              <a:solidFill>
                <a:srgbClr val="242424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Some schools had intermediate grades participate in running events like the Turkey Trot at Rose Acres and Parkwood, Dragon Run at Drummond</a:t>
            </a:r>
            <a:endParaRPr sz="1600">
              <a:solidFill>
                <a:srgbClr val="242424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At Remington, staff members have been encouraged to participate in Staff Fitness Testing and had a Fall obstacle courses in the gym for PE classes.  Grades 2-8 were introduced to Lacrosse through Lou Fusz Lacrosse today!  It was so fun!</a:t>
            </a:r>
            <a:endParaRPr sz="1600">
              <a:solidFill>
                <a:srgbClr val="242424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Bridgeway had the Cardinals visit to encourage good sportsmanship, hard work and an active lifestyle and they had a </a:t>
            </a:r>
            <a:r>
              <a:rPr lang="en" sz="1600">
                <a:solidFill>
                  <a:srgbClr val="242424"/>
                </a:solidFill>
              </a:rPr>
              <a:t>cup stacking</a:t>
            </a:r>
            <a:r>
              <a:rPr lang="en" sz="1600">
                <a:solidFill>
                  <a:srgbClr val="242424"/>
                </a:solidFill>
              </a:rPr>
              <a:t> </a:t>
            </a:r>
            <a:r>
              <a:rPr lang="en" sz="1600">
                <a:solidFill>
                  <a:srgbClr val="242424"/>
                </a:solidFill>
              </a:rPr>
              <a:t>tournament</a:t>
            </a:r>
            <a:endParaRPr sz="1600">
              <a:solidFill>
                <a:srgbClr val="242424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Parkwood also had the Street Blues visit to introduce the sport of hockey</a:t>
            </a:r>
            <a:endParaRPr sz="1600">
              <a:solidFill>
                <a:srgbClr val="242424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rgbClr val="242424"/>
              </a:solidFill>
            </a:endParaRPr>
          </a:p>
        </p:txBody>
      </p:sp>
      <p:pic>
        <p:nvPicPr>
          <p:cNvPr id="81" name="Google Shape;81;p17" title="IMG_037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25" y="3523825"/>
            <a:ext cx="1968275" cy="14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 title="IMG_037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0450" y="3622375"/>
            <a:ext cx="1836875" cy="137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239625"/>
            <a:ext cx="85206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Food Service update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5">
                <a:solidFill>
                  <a:srgbClr val="38761D"/>
                </a:solidFill>
              </a:rPr>
              <a:t>Audrey Westrich, Director of Food Service </a:t>
            </a:r>
            <a:endParaRPr sz="2155">
              <a:solidFill>
                <a:srgbClr val="38761D"/>
              </a:solidFill>
            </a:endParaRPr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259625"/>
            <a:ext cx="8520600" cy="3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Breakfast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NEW Breakfast Items SY25-26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Breakfast Sandwiches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Yogurt Cups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Smoothies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8"/>
          <p:cNvSpPr txBox="1"/>
          <p:nvPr/>
        </p:nvSpPr>
        <p:spPr>
          <a:xfrm>
            <a:off x="3133050" y="1159300"/>
            <a:ext cx="5699400" cy="24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90" name="Google Shape;90;p18"/>
          <p:cNvGraphicFramePr/>
          <p:nvPr/>
        </p:nvGraphicFramePr>
        <p:xfrm>
          <a:off x="152400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{D173FA1A-2128-4CD8-B61B-BD588B77A4EB}</a:tableStyleId>
              </a:tblPr>
              <a:tblGrid>
                <a:gridCol w="3810000"/>
                <a:gridCol w="638175"/>
              </a:tblGrid>
              <a:tr h="3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91" name="Google Shape;91;p18"/>
          <p:cNvSpPr txBox="1"/>
          <p:nvPr/>
        </p:nvSpPr>
        <p:spPr>
          <a:xfrm>
            <a:off x="4439125" y="3199100"/>
            <a:ext cx="570600" cy="2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0296" y="590800"/>
            <a:ext cx="2253701" cy="304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4199" y="3263974"/>
            <a:ext cx="1718950" cy="187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6600" y="3632199"/>
            <a:ext cx="2122525" cy="148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239625"/>
            <a:ext cx="85206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Food Service update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5">
                <a:solidFill>
                  <a:srgbClr val="38761D"/>
                </a:solidFill>
              </a:rPr>
              <a:t>Audrey Westrich, Director of Food Service </a:t>
            </a:r>
            <a:endParaRPr sz="2155">
              <a:solidFill>
                <a:srgbClr val="38761D"/>
              </a:solidFill>
            </a:endParaRPr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41275" y="1266325"/>
            <a:ext cx="8520600" cy="3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Fun Days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Celebrate 2 - National Food Days a Month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sp>
        <p:nvSpPr>
          <p:cNvPr id="101" name="Google Shape;101;p19"/>
          <p:cNvSpPr txBox="1"/>
          <p:nvPr/>
        </p:nvSpPr>
        <p:spPr>
          <a:xfrm>
            <a:off x="5158175" y="917250"/>
            <a:ext cx="3566100" cy="16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71750"/>
            <a:ext cx="1611453" cy="260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1450" y="3142900"/>
            <a:ext cx="1863825" cy="20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3976" y="2786375"/>
            <a:ext cx="2255207" cy="235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33603" y="3750301"/>
            <a:ext cx="3740448" cy="139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43126" y="1045225"/>
            <a:ext cx="3800876" cy="2705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239625"/>
            <a:ext cx="85206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Food Service update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5">
                <a:solidFill>
                  <a:srgbClr val="38761D"/>
                </a:solidFill>
              </a:rPr>
              <a:t>Audrey Westrich, Director of Food Service </a:t>
            </a:r>
            <a:endParaRPr sz="2155">
              <a:solidFill>
                <a:srgbClr val="38761D"/>
              </a:solidFill>
            </a:endParaRPr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341275" y="1266325"/>
            <a:ext cx="8520600" cy="3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Mood Boost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Thursday - Sample a NEW Fruit or Vegetable recipe! </a:t>
            </a:r>
            <a:endParaRPr b="1"/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9150" y="2262166"/>
            <a:ext cx="2591175" cy="2925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299576"/>
            <a:ext cx="3409150" cy="18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00325" y="2511125"/>
            <a:ext cx="3143675" cy="263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4224" y="0"/>
            <a:ext cx="2049774" cy="255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CF7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/>
        </p:nvSpPr>
        <p:spPr>
          <a:xfrm>
            <a:off x="6443267" y="1374457"/>
            <a:ext cx="1920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F2FCF7"/>
                </a:solidFill>
                <a:latin typeface="Montserrat"/>
                <a:ea typeface="Montserrat"/>
                <a:cs typeface="Montserrat"/>
                <a:sym typeface="Montserrat"/>
              </a:rPr>
              <a:t>Case Study 02</a:t>
            </a:r>
            <a:endParaRPr sz="700"/>
          </a:p>
        </p:txBody>
      </p:sp>
      <p:sp>
        <p:nvSpPr>
          <p:cNvPr id="122" name="Google Shape;122;p21"/>
          <p:cNvSpPr txBox="1"/>
          <p:nvPr/>
        </p:nvSpPr>
        <p:spPr>
          <a:xfrm>
            <a:off x="3999709" y="2923005"/>
            <a:ext cx="1902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F2FCF7"/>
                </a:solidFill>
                <a:latin typeface="Montserrat"/>
                <a:ea typeface="Montserrat"/>
                <a:cs typeface="Montserrat"/>
                <a:sym typeface="Montserrat"/>
              </a:rPr>
              <a:t>Case Study 01</a:t>
            </a:r>
            <a:endParaRPr sz="700"/>
          </a:p>
        </p:txBody>
      </p:sp>
      <p:sp>
        <p:nvSpPr>
          <p:cNvPr id="123" name="Google Shape;123;p21"/>
          <p:cNvSpPr txBox="1"/>
          <p:nvPr/>
        </p:nvSpPr>
        <p:spPr>
          <a:xfrm>
            <a:off x="948538" y="255350"/>
            <a:ext cx="53418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7336"/>
                </a:solidFill>
                <a:latin typeface="Montserrat"/>
                <a:ea typeface="Montserrat"/>
                <a:cs typeface="Montserrat"/>
                <a:sym typeface="Montserrat"/>
              </a:rPr>
              <a:t>District Staff Wellness Initiatives </a:t>
            </a:r>
            <a:endParaRPr b="1" sz="2400">
              <a:solidFill>
                <a:srgbClr val="00733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733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883663" y="862100"/>
            <a:ext cx="3777900" cy="20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7336"/>
                </a:solidFill>
              </a:rPr>
              <a:t>District Wellness Initiative</a:t>
            </a:r>
            <a:r>
              <a:rPr b="1" lang="en" sz="1400">
                <a:solidFill>
                  <a:srgbClr val="007336"/>
                </a:solidFill>
              </a:rPr>
              <a:t> </a:t>
            </a:r>
            <a:endParaRPr b="1" sz="1400">
              <a:solidFill>
                <a:srgbClr val="007336"/>
              </a:solidFill>
            </a:endParaRPr>
          </a:p>
          <a:p>
            <a:pPr indent="0" lvl="0" marL="25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007336"/>
              </a:solidFill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336"/>
              </a:buClr>
              <a:buSzPts val="1300"/>
              <a:buChar char="●"/>
            </a:pPr>
            <a:r>
              <a:rPr lang="en" sz="1300">
                <a:solidFill>
                  <a:srgbClr val="007336"/>
                </a:solidFill>
              </a:rPr>
              <a:t>January 2024 - Be Well Bingo </a:t>
            </a:r>
            <a:endParaRPr sz="1300">
              <a:solidFill>
                <a:srgbClr val="007336"/>
              </a:solidFill>
            </a:endParaRPr>
          </a:p>
          <a:p>
            <a:pPr indent="-196850" lvl="1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336"/>
              </a:buClr>
              <a:buSzPts val="1300"/>
              <a:buChar char="○"/>
            </a:pPr>
            <a:r>
              <a:rPr lang="en" sz="1300">
                <a:solidFill>
                  <a:srgbClr val="007336"/>
                </a:solidFill>
              </a:rPr>
              <a:t>150 employees participated - 15% of staff</a:t>
            </a:r>
            <a:endParaRPr sz="1300">
              <a:solidFill>
                <a:srgbClr val="007336"/>
              </a:solidFill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336"/>
              </a:buClr>
              <a:buSzPts val="1300"/>
              <a:buChar char="●"/>
            </a:pPr>
            <a:r>
              <a:rPr lang="en" sz="1300">
                <a:solidFill>
                  <a:srgbClr val="007336"/>
                </a:solidFill>
              </a:rPr>
              <a:t>January 2025 - Sail into Wellness </a:t>
            </a:r>
            <a:endParaRPr sz="1300">
              <a:solidFill>
                <a:srgbClr val="007336"/>
              </a:solidFill>
            </a:endParaRPr>
          </a:p>
          <a:p>
            <a:pPr indent="-196850" lvl="1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336"/>
              </a:buClr>
              <a:buSzPts val="1300"/>
              <a:buChar char="○"/>
            </a:pPr>
            <a:r>
              <a:rPr lang="en" sz="1300">
                <a:solidFill>
                  <a:srgbClr val="007336"/>
                </a:solidFill>
              </a:rPr>
              <a:t>245 employees participated - 24% of staff</a:t>
            </a:r>
            <a:endParaRPr sz="1300">
              <a:solidFill>
                <a:srgbClr val="007336"/>
              </a:solidFill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336"/>
              </a:buClr>
              <a:buSzPts val="1300"/>
              <a:buChar char="●"/>
            </a:pPr>
            <a:r>
              <a:rPr lang="en" sz="1300">
                <a:solidFill>
                  <a:srgbClr val="007336"/>
                </a:solidFill>
              </a:rPr>
              <a:t>January 2026 -  Soundtrack to Wellness </a:t>
            </a:r>
            <a:endParaRPr sz="1300">
              <a:solidFill>
                <a:srgbClr val="00733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733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733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21"/>
          <p:cNvSpPr txBox="1"/>
          <p:nvPr/>
        </p:nvSpPr>
        <p:spPr>
          <a:xfrm>
            <a:off x="4090970" y="3236228"/>
            <a:ext cx="17193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2FCF7"/>
                </a:solidFill>
                <a:latin typeface="Montserrat"/>
                <a:ea typeface="Montserrat"/>
                <a:cs typeface="Montserrat"/>
                <a:sym typeface="Montserrat"/>
              </a:rPr>
              <a:t>Presentations are tools that can be used as lectures.</a:t>
            </a:r>
            <a:endParaRPr sz="700"/>
          </a:p>
        </p:txBody>
      </p:sp>
      <p:sp>
        <p:nvSpPr>
          <p:cNvPr id="126" name="Google Shape;126;p21"/>
          <p:cNvSpPr txBox="1"/>
          <p:nvPr/>
        </p:nvSpPr>
        <p:spPr>
          <a:xfrm>
            <a:off x="6543658" y="1652955"/>
            <a:ext cx="17193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2FCF7"/>
                </a:solidFill>
                <a:latin typeface="Montserrat"/>
                <a:ea typeface="Montserrat"/>
                <a:cs typeface="Montserrat"/>
                <a:sym typeface="Montserrat"/>
              </a:rPr>
              <a:t>Presentations are tools that can be used as lectures.</a:t>
            </a:r>
            <a:endParaRPr sz="700"/>
          </a:p>
        </p:txBody>
      </p:sp>
      <p:pic>
        <p:nvPicPr>
          <p:cNvPr id="127" name="Google Shape;127;p21" title="Wellness Island Map Challenge-4_Page_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1063" y="3141038"/>
            <a:ext cx="2452690" cy="189579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 txBox="1"/>
          <p:nvPr/>
        </p:nvSpPr>
        <p:spPr>
          <a:xfrm>
            <a:off x="5401413" y="862100"/>
            <a:ext cx="3319500" cy="26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7336"/>
                </a:solidFill>
              </a:rPr>
              <a:t>District Walktober Challenge</a:t>
            </a:r>
            <a:endParaRPr b="1" sz="1400">
              <a:solidFill>
                <a:srgbClr val="00733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007336"/>
              </a:solidFill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336"/>
              </a:buClr>
              <a:buSzPts val="1300"/>
              <a:buChar char="●"/>
            </a:pPr>
            <a:r>
              <a:rPr lang="en" sz="1300">
                <a:solidFill>
                  <a:srgbClr val="007336"/>
                </a:solidFill>
              </a:rPr>
              <a:t>October 2024 - Spook Walktober </a:t>
            </a:r>
            <a:endParaRPr sz="1300">
              <a:solidFill>
                <a:srgbClr val="007336"/>
              </a:solidFill>
            </a:endParaRPr>
          </a:p>
          <a:p>
            <a:pPr indent="-196850" lvl="1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336"/>
              </a:buClr>
              <a:buSzPts val="1300"/>
              <a:buChar char="○"/>
            </a:pPr>
            <a:r>
              <a:rPr lang="en" sz="1300">
                <a:solidFill>
                  <a:srgbClr val="007336"/>
                </a:solidFill>
              </a:rPr>
              <a:t>226 Staff participated  </a:t>
            </a:r>
            <a:endParaRPr sz="1300">
              <a:solidFill>
                <a:srgbClr val="007336"/>
              </a:solidFill>
            </a:endParaRPr>
          </a:p>
          <a:p>
            <a:pPr indent="-196850" lvl="1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336"/>
              </a:buClr>
              <a:buSzPts val="1300"/>
              <a:buChar char="○"/>
            </a:pPr>
            <a:r>
              <a:rPr lang="en" sz="1300">
                <a:solidFill>
                  <a:srgbClr val="007336"/>
                </a:solidFill>
              </a:rPr>
              <a:t>155 completed 120,000 step goal </a:t>
            </a:r>
            <a:endParaRPr sz="1300">
              <a:solidFill>
                <a:srgbClr val="007336"/>
              </a:solidFill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336"/>
              </a:buClr>
              <a:buSzPts val="1300"/>
              <a:buChar char="●"/>
            </a:pPr>
            <a:r>
              <a:rPr lang="en" sz="1300">
                <a:solidFill>
                  <a:srgbClr val="007336"/>
                </a:solidFill>
              </a:rPr>
              <a:t>October 2025 - Show Me Your Steps </a:t>
            </a:r>
            <a:endParaRPr sz="1300">
              <a:solidFill>
                <a:srgbClr val="007336"/>
              </a:solidFill>
            </a:endParaRPr>
          </a:p>
          <a:p>
            <a:pPr indent="-196850" lvl="1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336"/>
              </a:buClr>
              <a:buSzPts val="1300"/>
              <a:buChar char="○"/>
            </a:pPr>
            <a:r>
              <a:rPr lang="en" sz="1300">
                <a:solidFill>
                  <a:srgbClr val="007336"/>
                </a:solidFill>
              </a:rPr>
              <a:t> 224 Staff currently participating</a:t>
            </a:r>
            <a:endParaRPr sz="1300">
              <a:solidFill>
                <a:srgbClr val="007336"/>
              </a:solidFill>
            </a:endParaRPr>
          </a:p>
          <a:p>
            <a:pPr indent="-196850" lvl="1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336"/>
              </a:buClr>
              <a:buSzPts val="1300"/>
              <a:buChar char="○"/>
            </a:pPr>
            <a:r>
              <a:rPr lang="en" sz="1300">
                <a:solidFill>
                  <a:srgbClr val="007336"/>
                </a:solidFill>
              </a:rPr>
              <a:t>189 completed 140,000+ steps</a:t>
            </a:r>
            <a:endParaRPr sz="1300">
              <a:solidFill>
                <a:srgbClr val="007336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007336"/>
              </a:solidFill>
            </a:endParaRPr>
          </a:p>
        </p:txBody>
      </p:sp>
      <p:pic>
        <p:nvPicPr>
          <p:cNvPr id="129" name="Google Shape;129;p21" title="Screenshot 2025-09-19 at 12.45.2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7836" y="2751425"/>
            <a:ext cx="2242425" cy="1703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 title="Screenshot 2025-09-19 at 12.47.08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28762" y="2984138"/>
            <a:ext cx="2401477" cy="1989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/>
        </p:nvSpPr>
        <p:spPr>
          <a:xfrm>
            <a:off x="5859400" y="1714500"/>
            <a:ext cx="2781300" cy="16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36" name="Google Shape;136;p22"/>
          <p:cNvSpPr txBox="1"/>
          <p:nvPr>
            <p:ph type="title"/>
          </p:nvPr>
        </p:nvSpPr>
        <p:spPr>
          <a:xfrm>
            <a:off x="916400" y="320475"/>
            <a:ext cx="79158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38761D"/>
                </a:solidFill>
              </a:rPr>
              <a:t>Staff Wellness update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030"/>
              <a:buFont typeface="Arial"/>
              <a:buNone/>
            </a:pPr>
            <a:r>
              <a:rPr lang="en" sz="2155">
                <a:solidFill>
                  <a:srgbClr val="38761D"/>
                </a:solidFill>
              </a:rPr>
              <a:t>JoAnn Greenwell, Director of Community and Staff Engagement </a:t>
            </a:r>
            <a:endParaRPr sz="2155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8761D"/>
                </a:solidFill>
              </a:rPr>
              <a:t> </a:t>
            </a:r>
            <a:endParaRPr sz="21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77">
                <a:solidFill>
                  <a:srgbClr val="38761D"/>
                </a:solidFill>
              </a:rPr>
              <a:t> 	</a:t>
            </a:r>
            <a:endParaRPr sz="20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 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</a:rPr>
              <a:t>	</a:t>
            </a:r>
            <a:endParaRPr sz="2000">
              <a:solidFill>
                <a:srgbClr val="38761D"/>
              </a:solidFill>
            </a:endParaRPr>
          </a:p>
        </p:txBody>
      </p:sp>
      <p:pic>
        <p:nvPicPr>
          <p:cNvPr id="137" name="Google Shape;13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50" y="3573575"/>
            <a:ext cx="1645102" cy="1233827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6861450" y="3991750"/>
            <a:ext cx="1468200" cy="9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39" name="Google Shape;13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2850" y="1195750"/>
            <a:ext cx="6168724" cy="3855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/>
        </p:nvSpPr>
        <p:spPr>
          <a:xfrm>
            <a:off x="5859400" y="2278200"/>
            <a:ext cx="27813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5" name="Google Shape;145;p23"/>
          <p:cNvSpPr txBox="1"/>
          <p:nvPr>
            <p:ph type="title"/>
          </p:nvPr>
        </p:nvSpPr>
        <p:spPr>
          <a:xfrm>
            <a:off x="916400" y="533400"/>
            <a:ext cx="7915800" cy="8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38761D"/>
                </a:solidFill>
              </a:rPr>
              <a:t>K-8 Athletics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030"/>
              <a:buFont typeface="Arial"/>
              <a:buNone/>
            </a:pPr>
            <a:r>
              <a:rPr lang="en" sz="2155">
                <a:solidFill>
                  <a:srgbClr val="38761D"/>
                </a:solidFill>
              </a:rPr>
              <a:t>JoAnn Greenwell, Director of Community and Staff Engagement </a:t>
            </a:r>
            <a:endParaRPr sz="2155">
              <a:solidFill>
                <a:srgbClr val="38761D"/>
              </a:solidFill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8761D"/>
                </a:solidFill>
              </a:rPr>
              <a:t>	 	</a:t>
            </a:r>
            <a:endParaRPr sz="2100">
              <a:solidFill>
                <a:srgbClr val="38761D"/>
              </a:solidFill>
            </a:endParaRPr>
          </a:p>
        </p:txBody>
      </p:sp>
      <p:pic>
        <p:nvPicPr>
          <p:cNvPr id="146" name="Google Shape;1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50" y="3826499"/>
            <a:ext cx="1307873" cy="98090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/>
          <p:cNvSpPr txBox="1"/>
          <p:nvPr/>
        </p:nvSpPr>
        <p:spPr>
          <a:xfrm>
            <a:off x="1437025" y="1417625"/>
            <a:ext cx="7446000" cy="3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</a:rPr>
              <a:t>Collaboration with high school athletics </a:t>
            </a:r>
            <a:endParaRPr b="1" sz="2000">
              <a:solidFill>
                <a:schemeClr val="dk2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2"/>
                </a:solidFill>
              </a:rPr>
              <a:t>Middle School teams to High School games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2"/>
                </a:solidFill>
              </a:rPr>
              <a:t>Host Middle School Instructional League (MSIL) games and meets with the high school teams</a:t>
            </a:r>
            <a:endParaRPr sz="2000">
              <a:solidFill>
                <a:schemeClr val="dk2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○"/>
            </a:pPr>
            <a:r>
              <a:rPr lang="en" sz="2000">
                <a:solidFill>
                  <a:schemeClr val="dk2"/>
                </a:solidFill>
              </a:rPr>
              <a:t>Track and Field at Heights</a:t>
            </a:r>
            <a:endParaRPr sz="2000">
              <a:solidFill>
                <a:schemeClr val="dk2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○"/>
            </a:pPr>
            <a:r>
              <a:rPr lang="en" sz="2000">
                <a:solidFill>
                  <a:schemeClr val="dk2"/>
                </a:solidFill>
              </a:rPr>
              <a:t>Volleyball at Heights </a:t>
            </a:r>
            <a:endParaRPr sz="2000">
              <a:solidFill>
                <a:schemeClr val="dk2"/>
              </a:solidFill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○"/>
            </a:pPr>
            <a:r>
              <a:rPr lang="en" sz="2000">
                <a:solidFill>
                  <a:schemeClr val="dk2"/>
                </a:solidFill>
              </a:rPr>
              <a:t>Cross Country at Tiemeyer Park</a:t>
            </a:r>
            <a:endParaRPr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/>
        </p:nvSpPr>
        <p:spPr>
          <a:xfrm>
            <a:off x="5859400" y="2278200"/>
            <a:ext cx="27813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53" name="Google Shape;153;p24"/>
          <p:cNvSpPr txBox="1"/>
          <p:nvPr>
            <p:ph type="title"/>
          </p:nvPr>
        </p:nvSpPr>
        <p:spPr>
          <a:xfrm>
            <a:off x="916400" y="533400"/>
            <a:ext cx="7915800" cy="8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38761D"/>
                </a:solidFill>
              </a:rPr>
              <a:t>K-8 Athletics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030"/>
              <a:buFont typeface="Arial"/>
              <a:buNone/>
            </a:pPr>
            <a:r>
              <a:rPr lang="en" sz="2155">
                <a:solidFill>
                  <a:srgbClr val="38761D"/>
                </a:solidFill>
              </a:rPr>
              <a:t>JoAnn Greenwell, Director of Community and Staff Engagement </a:t>
            </a:r>
            <a:endParaRPr sz="2155">
              <a:solidFill>
                <a:srgbClr val="38761D"/>
              </a:solidFill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8761D"/>
                </a:solidFill>
              </a:rPr>
              <a:t>	 	</a:t>
            </a:r>
            <a:endParaRPr sz="2100">
              <a:solidFill>
                <a:srgbClr val="38761D"/>
              </a:solidFill>
            </a:endParaRPr>
          </a:p>
        </p:txBody>
      </p:sp>
      <p:pic>
        <p:nvPicPr>
          <p:cNvPr id="154" name="Google Shape;15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50" y="3826499"/>
            <a:ext cx="1307873" cy="9809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4"/>
          <p:cNvSpPr txBox="1"/>
          <p:nvPr/>
        </p:nvSpPr>
        <p:spPr>
          <a:xfrm>
            <a:off x="1437025" y="1417625"/>
            <a:ext cx="7446000" cy="3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</a:rPr>
              <a:t>Pirate Pentathlon  - New this year</a:t>
            </a:r>
            <a:endParaRPr sz="1700">
              <a:solidFill>
                <a:schemeClr val="dk2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○"/>
            </a:pPr>
            <a:r>
              <a:rPr lang="en" sz="1700">
                <a:solidFill>
                  <a:schemeClr val="dk2"/>
                </a:solidFill>
              </a:rPr>
              <a:t>Middle Schools Winter Sports Clinic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	Opportunity for students to try new sports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	Curriculum speakers from Shape America</a:t>
            </a:r>
            <a:endParaRPr sz="1700">
              <a:solidFill>
                <a:schemeClr val="dk2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○"/>
            </a:pPr>
            <a:r>
              <a:rPr lang="en" sz="1700">
                <a:solidFill>
                  <a:schemeClr val="dk2"/>
                </a:solidFill>
              </a:rPr>
              <a:t>	Additional practice times for skill development</a:t>
            </a:r>
            <a:br>
              <a:rPr lang="en" sz="1700">
                <a:solidFill>
                  <a:schemeClr val="dk2"/>
                </a:solidFill>
              </a:rPr>
            </a:br>
            <a:endParaRPr sz="1700">
              <a:solidFill>
                <a:schemeClr val="dk2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○"/>
            </a:pPr>
            <a:r>
              <a:rPr lang="en" sz="1700">
                <a:solidFill>
                  <a:schemeClr val="dk2"/>
                </a:solidFill>
              </a:rPr>
              <a:t>Assisted by High School Coaches &amp; Students</a:t>
            </a:r>
            <a:br>
              <a:rPr lang="en" sz="1700">
                <a:solidFill>
                  <a:schemeClr val="dk2"/>
                </a:solidFill>
              </a:rPr>
            </a:br>
            <a:endParaRPr sz="1700">
              <a:solidFill>
                <a:schemeClr val="dk2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○"/>
            </a:pPr>
            <a:r>
              <a:rPr lang="en" sz="1700">
                <a:solidFill>
                  <a:schemeClr val="dk2"/>
                </a:solidFill>
              </a:rPr>
              <a:t>Skills Development &amp; Exposure to a Variety of Sports</a:t>
            </a:r>
            <a:endParaRPr b="1"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/>
        </p:nvSpPr>
        <p:spPr>
          <a:xfrm>
            <a:off x="5859400" y="2278200"/>
            <a:ext cx="27813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61" name="Google Shape;161;p25"/>
          <p:cNvSpPr txBox="1"/>
          <p:nvPr>
            <p:ph type="title"/>
          </p:nvPr>
        </p:nvSpPr>
        <p:spPr>
          <a:xfrm>
            <a:off x="916400" y="533400"/>
            <a:ext cx="7915800" cy="8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38761D"/>
                </a:solidFill>
              </a:rPr>
              <a:t>MO Healthy Schools/CDC Grant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030"/>
              <a:buFont typeface="Arial"/>
              <a:buNone/>
            </a:pPr>
            <a:r>
              <a:rPr lang="en" sz="2155">
                <a:solidFill>
                  <a:srgbClr val="38761D"/>
                </a:solidFill>
              </a:rPr>
              <a:t>JoAnn Greenwell, Director of Community and Staff Engagement </a:t>
            </a:r>
            <a:endParaRPr sz="2155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</a:rPr>
              <a:t>Ongoing </a:t>
            </a:r>
            <a:r>
              <a:rPr b="1" lang="en" sz="1700">
                <a:solidFill>
                  <a:schemeClr val="dk2"/>
                </a:solidFill>
              </a:rPr>
              <a:t>incentives</a:t>
            </a:r>
            <a:r>
              <a:rPr b="1" lang="en" sz="1700">
                <a:solidFill>
                  <a:schemeClr val="dk2"/>
                </a:solidFill>
              </a:rPr>
              <a:t> </a:t>
            </a:r>
            <a:endParaRPr sz="17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Char char="○"/>
            </a:pPr>
            <a:r>
              <a:rPr lang="en" sz="1700">
                <a:solidFill>
                  <a:schemeClr val="dk2"/>
                </a:solidFill>
              </a:rPr>
              <a:t>K-12 Physical Education and Health Curriculum revisions 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	Staff attended MOShape conference 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	Focus on areas where we struggle to fill teams</a:t>
            </a:r>
            <a:br>
              <a:rPr lang="en" sz="1700">
                <a:solidFill>
                  <a:schemeClr val="dk2"/>
                </a:solidFill>
              </a:rPr>
            </a:br>
            <a:endParaRPr sz="17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Char char="○"/>
            </a:pPr>
            <a:r>
              <a:rPr lang="en" sz="1700">
                <a:solidFill>
                  <a:schemeClr val="dk2"/>
                </a:solidFill>
              </a:rPr>
              <a:t>Assisted health services - Nurses manual revised this summer </a:t>
            </a:r>
            <a:br>
              <a:rPr lang="en" sz="1700">
                <a:solidFill>
                  <a:schemeClr val="dk2"/>
                </a:solidFill>
              </a:rPr>
            </a:br>
            <a:endParaRPr sz="17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Char char="○"/>
            </a:pPr>
            <a:r>
              <a:rPr lang="en" sz="1700">
                <a:solidFill>
                  <a:schemeClr val="dk2"/>
                </a:solidFill>
              </a:rPr>
              <a:t>Supplies and materials for greenhouse and culinary class at the high school</a:t>
            </a:r>
            <a:endParaRPr b="1"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861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t/>
            </a:r>
            <a:endParaRPr sz="2100"/>
          </a:p>
        </p:txBody>
      </p:sp>
      <p:pic>
        <p:nvPicPr>
          <p:cNvPr id="162" name="Google Shape;16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50" y="3826499"/>
            <a:ext cx="1307873" cy="98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Questions?</a:t>
            </a:r>
            <a:endParaRPr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Next meeting </a:t>
            </a:r>
            <a:endParaRPr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February 4, 2026  </a:t>
            </a: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