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9" r:id="rId7"/>
    <p:sldId id="262" r:id="rId8"/>
    <p:sldId id="264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4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8" y="2476390"/>
            <a:ext cx="9128540" cy="10972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3800" b="1"/>
            </a:pPr>
            <a:r>
              <a:rPr sz="2000" dirty="0">
                <a:latin typeface="Arial"/>
                <a:cs typeface="Arial"/>
              </a:rPr>
              <a:t>Monthly Financial Report </a:t>
            </a:r>
            <a:endParaRPr lang="en-US" sz="2000" dirty="0">
              <a:latin typeface="Arial"/>
              <a:ea typeface="Calibri"/>
              <a:cs typeface="Arial"/>
            </a:endParaRPr>
          </a:p>
          <a:p>
            <a:pPr algn="ctr">
              <a:defRPr sz="3800" b="1"/>
            </a:pPr>
            <a:endParaRPr lang="en-US" sz="2000" dirty="0">
              <a:ea typeface="Calibri"/>
              <a:cs typeface="Calibri"/>
            </a:endParaRPr>
          </a:p>
          <a:p>
            <a:pPr algn="ctr">
              <a:defRPr sz="3800" b="1"/>
            </a:pPr>
            <a:r>
              <a:rPr lang="en-US" sz="2000" dirty="0">
                <a:latin typeface="Arial"/>
                <a:cs typeface="Arial"/>
              </a:rPr>
              <a:t>FY26 as of Sept 30, 2025</a:t>
            </a:r>
            <a:endParaRPr sz="2000" dirty="0">
              <a:latin typeface="Arial"/>
              <a:ea typeface="Calibri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685800" y="1645920"/>
            <a:ext cx="10515600" cy="8229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2000" b="0"/>
            </a:pPr>
            <a:r>
              <a:rPr lang="en-US" sz="2800" b="1" dirty="0">
                <a:latin typeface="Arial"/>
                <a:cs typeface="Arial"/>
              </a:rPr>
              <a:t>CITY Center</a:t>
            </a:r>
            <a:r>
              <a:rPr sz="2800" b="1" dirty="0">
                <a:latin typeface="Arial"/>
                <a:cs typeface="Arial"/>
              </a:rPr>
              <a:t> for Collaborative Learning </a:t>
            </a:r>
            <a:endParaRPr lang="en-US" sz="2800" b="1">
              <a:latin typeface="Arial"/>
              <a:ea typeface="Calibri"/>
              <a:cs typeface="Arial"/>
            </a:endParaRPr>
          </a:p>
          <a:p>
            <a:pPr algn="ctr">
              <a:defRPr sz="2000" b="0"/>
            </a:pPr>
            <a:endParaRPr sz="2800" b="1" dirty="0">
              <a:latin typeface="Arial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14400" y="731520"/>
            <a:ext cx="10972800" cy="10972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defRPr sz="3800" b="1"/>
            </a:pPr>
            <a:r>
              <a:t>Executive Summary &amp; Highlights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9206" y="2022312"/>
            <a:ext cx="8331674" cy="4106294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 fontScale="77500" lnSpcReduction="20000"/>
          </a:bodyPr>
          <a:lstStyle/>
          <a:p>
            <a:pPr algn="ctr">
              <a:defRPr sz="1800" b="0"/>
            </a:pPr>
            <a:endParaRPr lang="en-US" dirty="0"/>
          </a:p>
          <a:p>
            <a:pPr algn="ctr">
              <a:defRPr sz="1800" b="0"/>
            </a:pPr>
            <a:endParaRPr lang="en-US" dirty="0">
              <a:ea typeface="Calibri"/>
              <a:cs typeface="Calibri"/>
            </a:endParaRPr>
          </a:p>
          <a:p>
            <a:pPr algn="ctr">
              <a:defRPr sz="1800" b="0"/>
            </a:pPr>
            <a:endParaRPr lang="en-US" dirty="0">
              <a:ea typeface="Calibri"/>
              <a:cs typeface="Calibri"/>
            </a:endParaRPr>
          </a:p>
          <a:p>
            <a:pPr algn="ctr">
              <a:defRPr sz="1800" b="0"/>
            </a:pPr>
            <a:endParaRPr lang="en-US" dirty="0"/>
          </a:p>
          <a:p>
            <a:pPr algn="ctr">
              <a:defRPr sz="1800" b="0"/>
            </a:pPr>
            <a:endParaRPr lang="en-US" dirty="0">
              <a:ea typeface="Calibri"/>
              <a:cs typeface="Calibri"/>
            </a:endParaRPr>
          </a:p>
          <a:p>
            <a:pPr algn="ctr">
              <a:defRPr sz="1800" b="0"/>
            </a:pPr>
            <a:endParaRPr lang="en-US" dirty="0">
              <a:ea typeface="Calibri"/>
              <a:cs typeface="Calibri"/>
            </a:endParaRPr>
          </a:p>
          <a:p>
            <a:pPr algn="ctr">
              <a:defRPr sz="1800" b="0"/>
            </a:pPr>
            <a:endParaRPr lang="en-US" dirty="0"/>
          </a:p>
          <a:p>
            <a:pPr algn="ctr">
              <a:defRPr sz="1800" b="0"/>
            </a:pPr>
            <a:endParaRPr lang="en-US" dirty="0"/>
          </a:p>
          <a:p>
            <a:pPr algn="ctr">
              <a:defRPr sz="1800" b="0"/>
            </a:pPr>
            <a:endParaRPr lang="en-US" dirty="0"/>
          </a:p>
          <a:p>
            <a:pPr algn="ctr">
              <a:defRPr sz="1800" b="0"/>
            </a:pPr>
            <a:endParaRPr lang="en-US" dirty="0"/>
          </a:p>
          <a:p>
            <a:pPr algn="ctr">
              <a:defRPr sz="1800" b="0"/>
            </a:pPr>
            <a:endParaRPr lang="en-US" sz="1600" dirty="0">
              <a:latin typeface="Arial"/>
              <a:ea typeface="Calibri"/>
              <a:cs typeface="Calibri"/>
            </a:endParaRPr>
          </a:p>
          <a:p>
            <a:pPr algn="ctr">
              <a:defRPr sz="1800" b="0"/>
            </a:pPr>
            <a:endParaRPr lang="en-US" sz="1600" dirty="0">
              <a:latin typeface="Arial"/>
              <a:ea typeface="Calibri"/>
              <a:cs typeface="Calibri"/>
            </a:endParaRPr>
          </a:p>
          <a:p>
            <a:r>
              <a:rPr lang="en-US" sz="1600" dirty="0"/>
              <a:t>As of September 30, 2025, CCCL continues to demonstrate a strong financial position at the close of the first fiscal quarter. </a:t>
            </a:r>
            <a:r>
              <a:rPr lang="en-US" sz="1600" b="1" dirty="0"/>
              <a:t>Current assets total $601K</a:t>
            </a:r>
            <a:r>
              <a:rPr lang="en-US" sz="1600" dirty="0"/>
              <a:t> against </a:t>
            </a:r>
            <a:r>
              <a:rPr lang="en-US" sz="1600" b="1" dirty="0"/>
              <a:t>current liabilities of $55K</a:t>
            </a:r>
            <a:r>
              <a:rPr lang="en-US" sz="1600" dirty="0"/>
              <a:t>, maintaining an excellent </a:t>
            </a:r>
            <a:r>
              <a:rPr lang="en-US" sz="1600" b="1" dirty="0"/>
              <a:t>current ratio of 10.9</a:t>
            </a:r>
            <a:r>
              <a:rPr lang="en-US" sz="1600" dirty="0"/>
              <a:t>, well above the industry benchmark of 1.5. </a:t>
            </a:r>
            <a:r>
              <a:rPr lang="en-US" sz="1600" b="1" dirty="0"/>
              <a:t>Total assets stand at $2.63M</a:t>
            </a:r>
            <a:r>
              <a:rPr lang="en-US" sz="1600" dirty="0"/>
              <a:t>, with </a:t>
            </a:r>
            <a:r>
              <a:rPr lang="en-US" sz="1600" b="1" dirty="0"/>
              <a:t>total liabilities of $1.76M</a:t>
            </a:r>
            <a:r>
              <a:rPr lang="en-US" sz="1600" dirty="0"/>
              <a:t>, resulting in </a:t>
            </a:r>
            <a:r>
              <a:rPr lang="en-US" sz="1600" b="1" dirty="0"/>
              <a:t>net assets of approximately $870K</a:t>
            </a:r>
            <a:r>
              <a:rPr lang="en-US" sz="1600" dirty="0"/>
              <a:t>, an increase of $71K since June.</a:t>
            </a:r>
          </a:p>
          <a:p>
            <a:endParaRPr lang="en-US" sz="1600" dirty="0"/>
          </a:p>
          <a:p>
            <a:r>
              <a:rPr lang="en-US" sz="1600" b="1" dirty="0"/>
              <a:t>Cash and equivalents</a:t>
            </a:r>
            <a:r>
              <a:rPr lang="en-US" sz="1600" dirty="0"/>
              <a:t> increased by </a:t>
            </a:r>
            <a:r>
              <a:rPr lang="en-US" sz="1600" b="1" dirty="0"/>
              <a:t>$48K</a:t>
            </a:r>
            <a:r>
              <a:rPr lang="en-US" sz="1600" dirty="0"/>
              <a:t> over the quarter, driven by timely state payments and effective cash management. </a:t>
            </a:r>
            <a:r>
              <a:rPr lang="en-US" sz="1600" b="1" dirty="0"/>
              <a:t>Accounts Receivable</a:t>
            </a:r>
            <a:r>
              <a:rPr lang="en-US" sz="1600" dirty="0"/>
              <a:t> declined modestly, indicating continued improvement in collections, while </a:t>
            </a:r>
            <a:r>
              <a:rPr lang="en-US" sz="1600" b="1" dirty="0"/>
              <a:t>Accounts Payable</a:t>
            </a:r>
            <a:r>
              <a:rPr lang="en-US" sz="1600" dirty="0"/>
              <a:t> remained low at </a:t>
            </a:r>
            <a:r>
              <a:rPr lang="en-US" sz="1600" b="1" dirty="0"/>
              <a:t>$15K</a:t>
            </a:r>
            <a:r>
              <a:rPr lang="en-US" sz="1600" dirty="0"/>
              <a:t>, reflecting efficient payment cycles.</a:t>
            </a:r>
          </a:p>
          <a:p>
            <a:endParaRPr lang="en-US" sz="1600" dirty="0"/>
          </a:p>
          <a:p>
            <a:r>
              <a:rPr lang="en-US" sz="1600" dirty="0"/>
              <a:t>Overall liquidity remains strong, debt levels stable, and unrestricted net assets continue to build, providing a solid foundation for the remainder of FY26.</a:t>
            </a:r>
          </a:p>
          <a:p>
            <a:pPr algn="ctr">
              <a:defRPr sz="1800" b="0"/>
            </a:pPr>
            <a:br>
              <a:rPr dirty="0"/>
            </a:br>
            <a:endParaRPr dirty="0">
              <a:ea typeface="Calibri"/>
              <a:cs typeface="Calibri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702423AA-5552-CF73-50EA-BFF2E8EE2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775" y="1593056"/>
            <a:ext cx="4927600" cy="2051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ECA1D3C3-2B7B-4A64-535F-38D984C2035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79646445"/>
              </p:ext>
            </p:extLst>
          </p:nvPr>
        </p:nvGraphicFramePr>
        <p:xfrm>
          <a:off x="498763" y="488372"/>
          <a:ext cx="7709979" cy="77153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709979">
                  <a:extLst>
                    <a:ext uri="{9D8B030D-6E8A-4147-A177-3AD203B41FA5}">
                      <a16:colId xmlns:a16="http://schemas.microsoft.com/office/drawing/2014/main" val="3005168748"/>
                    </a:ext>
                  </a:extLst>
                </a:gridCol>
              </a:tblGrid>
              <a:tr h="7715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effectLst/>
                          <a:latin typeface="Arial"/>
                        </a:rPr>
                        <a:t>Statement of Financial Position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145785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6C534E0B-FE6B-6411-180F-269C4792294D}"/>
              </a:ext>
            </a:extLst>
          </p:cNvPr>
          <p:cNvSpPr txBox="1"/>
          <p:nvPr/>
        </p:nvSpPr>
        <p:spPr>
          <a:xfrm>
            <a:off x="498763" y="1879091"/>
            <a:ext cx="2265219" cy="32316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Char char="•"/>
            </a:pPr>
            <a:r>
              <a:rPr lang="en-US" sz="1200" b="1" dirty="0"/>
              <a:t>Cash and equivalents</a:t>
            </a:r>
            <a:r>
              <a:rPr lang="en-US" sz="1200" dirty="0"/>
              <a:t> increased by </a:t>
            </a:r>
            <a:r>
              <a:rPr lang="en-US" sz="1200" b="1" dirty="0"/>
              <a:t>$48K</a:t>
            </a:r>
            <a:r>
              <a:rPr lang="en-US" sz="1200" dirty="0"/>
              <a:t> over the quarter, driven by timely state payments and effective cash management.</a:t>
            </a:r>
          </a:p>
          <a:p>
            <a:pPr>
              <a:buFont typeface="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>
              <a:buFont typeface=""/>
              <a:buChar char="•"/>
            </a:pPr>
            <a:r>
              <a:rPr lang="en-US" sz="1200" b="1" dirty="0"/>
              <a:t>Accounts Receivable</a:t>
            </a:r>
            <a:r>
              <a:rPr lang="en-US" sz="1200" dirty="0"/>
              <a:t> declined modestly, indicating continued improvement in collections.</a:t>
            </a:r>
            <a:endParaRPr lang="en-US" sz="1200" dirty="0">
              <a:latin typeface="Arial"/>
              <a:cs typeface="Arial"/>
            </a:endParaRPr>
          </a:p>
          <a:p>
            <a:pPr>
              <a:buFont typeface="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>
              <a:buFont typeface=""/>
              <a:buChar char="•"/>
            </a:pPr>
            <a:r>
              <a:rPr lang="en-US" sz="1200" b="1" dirty="0"/>
              <a:t>Accounts Payable</a:t>
            </a:r>
            <a:r>
              <a:rPr lang="en-US" sz="1200" dirty="0"/>
              <a:t> remained low at </a:t>
            </a:r>
            <a:r>
              <a:rPr lang="en-US" sz="1200" b="1" dirty="0"/>
              <a:t>$15K</a:t>
            </a:r>
            <a:r>
              <a:rPr lang="en-US" sz="1200" dirty="0"/>
              <a:t>, indicating timely settlement of obligations. </a:t>
            </a:r>
          </a:p>
          <a:p>
            <a:endParaRPr lang="en-US" sz="1200" dirty="0">
              <a:latin typeface="Arial"/>
              <a:cs typeface="Arial"/>
            </a:endParaRPr>
          </a:p>
          <a:p>
            <a:pPr>
              <a:buFont typeface=""/>
              <a:buChar char="•"/>
            </a:pPr>
            <a:r>
              <a:rPr lang="en-US" sz="1200" dirty="0"/>
              <a:t>Equity strengthened with a </a:t>
            </a:r>
            <a:r>
              <a:rPr lang="en-US" sz="1200" b="1" dirty="0"/>
              <a:t>net income of $41K for September</a:t>
            </a:r>
            <a:r>
              <a:rPr lang="en-US" sz="1200" dirty="0"/>
              <a:t>, bringing total net assets close to </a:t>
            </a:r>
            <a:r>
              <a:rPr lang="en-US" sz="1200" b="1" dirty="0"/>
              <a:t>$870K</a:t>
            </a:r>
            <a:r>
              <a:rPr lang="en-US" sz="1200" dirty="0"/>
              <a:t>.</a:t>
            </a:r>
            <a:endParaRPr lang="en-US" sz="1200" dirty="0">
              <a:latin typeface="Arial"/>
              <a:ea typeface="Calibri"/>
              <a:cs typeface="Arial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8BC00AB-8065-5F8C-F5D5-4DC76E0E45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834640" y="1472183"/>
            <a:ext cx="5852160" cy="419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74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14400" y="991292"/>
            <a:ext cx="10972800" cy="8375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3800" b="1"/>
            </a:pPr>
            <a:r>
              <a:rPr lang="en-US" sz="2800">
                <a:latin typeface="Arial"/>
                <a:ea typeface="Calibri"/>
                <a:cs typeface="Calibri"/>
              </a:rPr>
              <a:t>Current Performance vs YTD Budget</a:t>
            </a:r>
            <a:endParaRPr lang="en-US" sz="2800" dirty="0">
              <a:latin typeface="Arial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AB2CA2-C6DA-D6D3-CAF6-7F586320E8BC}"/>
              </a:ext>
            </a:extLst>
          </p:cNvPr>
          <p:cNvSpPr txBox="1"/>
          <p:nvPr/>
        </p:nvSpPr>
        <p:spPr>
          <a:xfrm>
            <a:off x="958864" y="4460841"/>
            <a:ext cx="721539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Total income for the first quarter was </a:t>
            </a:r>
            <a:r>
              <a:rPr lang="en-US" sz="1400" b="1" dirty="0"/>
              <a:t>$1.02M</a:t>
            </a:r>
            <a:r>
              <a:rPr lang="en-US" sz="1400" dirty="0"/>
              <a:t>, slightly above budget by </a:t>
            </a:r>
            <a:r>
              <a:rPr lang="en-US" sz="1400" b="1" dirty="0"/>
              <a:t>$18K (1.8%)</a:t>
            </a:r>
            <a:r>
              <a:rPr lang="en-US" sz="1400" dirty="0"/>
              <a:t>, and expenditures totaled </a:t>
            </a:r>
            <a:r>
              <a:rPr lang="en-US" sz="1400" b="1" dirty="0"/>
              <a:t>$762K</a:t>
            </a:r>
            <a:r>
              <a:rPr lang="en-US" sz="1400" dirty="0"/>
              <a:t>, at </a:t>
            </a:r>
            <a:r>
              <a:rPr lang="en-US" sz="1400" b="1" dirty="0"/>
              <a:t>$41K (5.1%) below budget</a:t>
            </a:r>
            <a:r>
              <a:rPr lang="en-US" sz="1400" dirty="0"/>
              <a:t>.</a:t>
            </a:r>
            <a:endParaRPr lang="en-US" dirty="0"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552E77-9FF9-0926-2C29-DE6673E73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63" y="2270125"/>
            <a:ext cx="8001000" cy="9461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14400" y="731520"/>
            <a:ext cx="10972800" cy="10972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3800" b="1"/>
            </a:pPr>
            <a:r>
              <a:rPr lang="en-US"/>
              <a:t>Revenue - Key drivers and Variances</a:t>
            </a: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235120-37D4-C36F-2035-2E9D9187CCCD}"/>
              </a:ext>
            </a:extLst>
          </p:cNvPr>
          <p:cNvSpPr txBox="1"/>
          <p:nvPr/>
        </p:nvSpPr>
        <p:spPr>
          <a:xfrm>
            <a:off x="963180" y="4151794"/>
            <a:ext cx="6951518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Char char="•"/>
            </a:pPr>
            <a:r>
              <a:rPr lang="en-US" sz="1400" b="1" dirty="0"/>
              <a:t>State revenue</a:t>
            </a:r>
            <a:r>
              <a:rPr lang="en-US" sz="1400" dirty="0"/>
              <a:t> was strong at </a:t>
            </a:r>
            <a:r>
              <a:rPr lang="en-US" sz="1400" b="1" dirty="0"/>
              <a:t>$982.7K</a:t>
            </a:r>
            <a:r>
              <a:rPr lang="en-US" sz="1400" dirty="0"/>
              <a:t>, tracking slightly above budget and up 10.7% from the prior year, largely due to increased State Equalization Assistance and Prop 123 funding.</a:t>
            </a:r>
          </a:p>
          <a:p>
            <a:pPr>
              <a:buFont typeface=""/>
              <a:buChar char="•"/>
            </a:pPr>
            <a:endParaRPr lang="en-US" sz="1400" dirty="0"/>
          </a:p>
          <a:p>
            <a:pPr>
              <a:buFont typeface=""/>
              <a:buChar char="•"/>
            </a:pPr>
            <a:r>
              <a:rPr lang="en-US" sz="1400" dirty="0"/>
              <a:t> </a:t>
            </a:r>
            <a:r>
              <a:rPr lang="en-US" sz="1400" b="1" dirty="0"/>
              <a:t>Local sources</a:t>
            </a:r>
            <a:r>
              <a:rPr lang="en-US" sz="1400" dirty="0"/>
              <a:t> totaled </a:t>
            </a:r>
            <a:r>
              <a:rPr lang="en-US" sz="1400" b="1" dirty="0"/>
              <a:t>$9.4K</a:t>
            </a:r>
            <a:r>
              <a:rPr lang="en-US" sz="1400" dirty="0"/>
              <a:t>, reflecting lower lunch and fundraising income compared with last year. </a:t>
            </a:r>
          </a:p>
          <a:p>
            <a:pPr>
              <a:buFont typeface=""/>
              <a:buChar char="•"/>
            </a:pPr>
            <a:endParaRPr lang="en-US" sz="1400" b="1" dirty="0"/>
          </a:p>
          <a:p>
            <a:pPr>
              <a:buFont typeface=""/>
              <a:buChar char="•"/>
            </a:pPr>
            <a:r>
              <a:rPr lang="en-US" sz="1400" b="1" dirty="0"/>
              <a:t>Federal sources</a:t>
            </a:r>
            <a:r>
              <a:rPr lang="en-US" sz="1400" dirty="0"/>
              <a:t> came in at </a:t>
            </a:r>
            <a:r>
              <a:rPr lang="en-US" sz="1400" b="1" dirty="0"/>
              <a:t>$28.6K</a:t>
            </a:r>
            <a:r>
              <a:rPr lang="en-US" sz="1400" dirty="0"/>
              <a:t>, moderately below the prior year due to the timing of reimbursements. Overall, total income increased 5.5% from the same period last year, driven by state revenues and steady donor support.</a:t>
            </a:r>
            <a:endParaRPr lang="en-US" sz="1400" dirty="0"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E6C1B9-A8F1-C34B-83C5-27BC1A2BA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00" y="1690543"/>
            <a:ext cx="7073900" cy="20313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BD9C5-CAC5-D9F2-22C5-9E76EB633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C0E73D-89C5-C63E-FA75-CFAF771CC890}"/>
              </a:ext>
            </a:extLst>
          </p:cNvPr>
          <p:cNvSpPr txBox="1"/>
          <p:nvPr/>
        </p:nvSpPr>
        <p:spPr>
          <a:xfrm>
            <a:off x="-914400" y="731520"/>
            <a:ext cx="10972800" cy="10972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3800" b="1"/>
            </a:pPr>
            <a:r>
              <a:rPr lang="en-US" dirty="0"/>
              <a:t>Revenue – Income Mix</a:t>
            </a:r>
            <a:endParaRPr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A3306-0432-0AD8-671D-C55AF6A5B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70" y="1622558"/>
            <a:ext cx="7288059" cy="437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85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14400" y="731520"/>
            <a:ext cx="10972800" cy="10972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3800" b="1"/>
            </a:pPr>
            <a:r>
              <a:rPr lang="en-US"/>
              <a:t>Expenses - Key drivers and Variances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731519" y="2011680"/>
            <a:ext cx="10607040" cy="29260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1800" b="0"/>
            </a:pPr>
            <a: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BDCD2F-3AC7-17B9-155F-81C5406BF473}"/>
              </a:ext>
            </a:extLst>
          </p:cNvPr>
          <p:cNvSpPr txBox="1"/>
          <p:nvPr/>
        </p:nvSpPr>
        <p:spPr>
          <a:xfrm>
            <a:off x="894197" y="3887066"/>
            <a:ext cx="7138553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Char char="•"/>
            </a:pPr>
            <a:r>
              <a:rPr lang="en-US" sz="1400" b="1" dirty="0"/>
              <a:t>Salaries &amp; Benefits</a:t>
            </a:r>
            <a:r>
              <a:rPr lang="en-US" sz="1400" dirty="0"/>
              <a:t> totaled </a:t>
            </a:r>
            <a:r>
              <a:rPr lang="en-US" sz="1400" b="1" dirty="0"/>
              <a:t>$533K</a:t>
            </a:r>
            <a:r>
              <a:rPr lang="en-US" sz="1400" dirty="0"/>
              <a:t>, down 17% from the prior year ($639K), reflecting lower staffing costs and delayed hiring. </a:t>
            </a:r>
          </a:p>
          <a:p>
            <a:pPr>
              <a:buFont typeface=""/>
              <a:buChar char="•"/>
            </a:pPr>
            <a:endParaRPr lang="en-US" sz="1400" b="1" dirty="0"/>
          </a:p>
          <a:p>
            <a:pPr>
              <a:buFont typeface=""/>
              <a:buChar char="•"/>
            </a:pPr>
            <a:r>
              <a:rPr lang="en-US" sz="1400" b="1" dirty="0"/>
              <a:t>Purchased services</a:t>
            </a:r>
            <a:r>
              <a:rPr lang="en-US" sz="1400" dirty="0"/>
              <a:t> were </a:t>
            </a:r>
            <a:r>
              <a:rPr lang="en-US" sz="1400" b="1" dirty="0"/>
              <a:t>$139.6K</a:t>
            </a:r>
            <a:r>
              <a:rPr lang="en-US" sz="1400" dirty="0"/>
              <a:t>, down 13% from last year ($160.7K), mainly due to timing of professional fees and reduced contract service spending. </a:t>
            </a:r>
          </a:p>
          <a:p>
            <a:pPr>
              <a:buFont typeface=""/>
              <a:buChar char="•"/>
            </a:pPr>
            <a:endParaRPr lang="en-US" sz="1400" b="1" dirty="0"/>
          </a:p>
          <a:p>
            <a:pPr>
              <a:buFont typeface=""/>
              <a:buChar char="•"/>
            </a:pPr>
            <a:r>
              <a:rPr lang="en-US" sz="1400" b="1" dirty="0"/>
              <a:t>Supplies</a:t>
            </a:r>
            <a:r>
              <a:rPr lang="en-US" sz="1400" dirty="0"/>
              <a:t> totaled </a:t>
            </a:r>
            <a:r>
              <a:rPr lang="en-US" sz="1400" b="1" dirty="0"/>
              <a:t>$21.8K</a:t>
            </a:r>
            <a:r>
              <a:rPr lang="en-US" sz="1400" dirty="0"/>
              <a:t>, a sharp reduction from the prior year ($70K) as operations returned to pre-pandemic levels. </a:t>
            </a:r>
          </a:p>
          <a:p>
            <a:pPr>
              <a:buFont typeface=""/>
              <a:buChar char="•"/>
            </a:pPr>
            <a:endParaRPr lang="en-US" sz="1400" dirty="0"/>
          </a:p>
          <a:p>
            <a:pPr>
              <a:buFont typeface=""/>
              <a:buChar char="•"/>
            </a:pPr>
            <a:r>
              <a:rPr lang="en-US" sz="1400" dirty="0"/>
              <a:t>Overall expenses of </a:t>
            </a:r>
            <a:r>
              <a:rPr lang="en-US" sz="1400" b="1" dirty="0"/>
              <a:t>$762K</a:t>
            </a:r>
            <a:r>
              <a:rPr lang="en-US" sz="1400" dirty="0"/>
              <a:t> are 23% below last year’s Q1 total of $990K, reflecting tight cost control and deliberate expense management.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344448-4CB7-0C3B-8512-E8983F101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850" y="1828800"/>
            <a:ext cx="7073900" cy="17907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14400" y="731520"/>
            <a:ext cx="10972800" cy="10972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3800" b="1"/>
            </a:pPr>
            <a:r>
              <a:rPr lang="en-US" sz="2800">
                <a:latin typeface="Arial"/>
                <a:ea typeface="Verdana"/>
                <a:cs typeface="Arial"/>
              </a:rPr>
              <a:t>Net Results</a:t>
            </a:r>
            <a:endParaRPr lang="en-US" sz="2800">
              <a:latin typeface="Arial"/>
              <a:cs typeface="Arial"/>
            </a:endParaRPr>
          </a:p>
          <a:p>
            <a:pPr algn="ctr">
              <a:defRPr sz="3800" b="1"/>
            </a:pPr>
            <a:endParaRPr dirty="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50C353-CC1C-D8F3-25C9-AE889B7911CC}"/>
              </a:ext>
            </a:extLst>
          </p:cNvPr>
          <p:cNvSpPr txBox="1"/>
          <p:nvPr/>
        </p:nvSpPr>
        <p:spPr>
          <a:xfrm>
            <a:off x="1163783" y="3741518"/>
            <a:ext cx="6806044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The organization generated a </a:t>
            </a:r>
            <a:r>
              <a:rPr lang="en-US" sz="1600" b="1" dirty="0"/>
              <a:t>net operating surplus of $259K</a:t>
            </a:r>
            <a:r>
              <a:rPr lang="en-US" sz="1600" dirty="0"/>
              <a:t>, a significant improvement from the prior year’s Q1 deficit of ($21.9K)</a:t>
            </a:r>
            <a:r>
              <a:rPr lang="en-US" sz="1600" b="1" dirty="0"/>
              <a:t>. </a:t>
            </a:r>
          </a:p>
          <a:p>
            <a:endParaRPr lang="en-US" sz="1600" b="1" dirty="0"/>
          </a:p>
          <a:p>
            <a:r>
              <a:rPr lang="en-US" sz="1600" b="1" dirty="0"/>
              <a:t>After accounting for depreciation of $6.9K</a:t>
            </a:r>
            <a:r>
              <a:rPr lang="en-US" sz="1600" dirty="0"/>
              <a:t>, the </a:t>
            </a:r>
            <a:r>
              <a:rPr lang="en-US" sz="1600" b="1" dirty="0"/>
              <a:t>change in net assets was $252K</a:t>
            </a:r>
            <a:r>
              <a:rPr lang="en-US" sz="1600" dirty="0"/>
              <a:t>, compared to a loss of ($44.3K)** in September 2024.</a:t>
            </a:r>
            <a:endParaRPr lang="en-US" sz="1600" dirty="0">
              <a:latin typeface="Arial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0CA16E-1001-07B1-0D77-64BBE3B81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927" y="2022474"/>
            <a:ext cx="7073900" cy="13234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EC16B7-2B01-1F7F-F9F7-ADC2BD02959B}"/>
              </a:ext>
            </a:extLst>
          </p:cNvPr>
          <p:cNvSpPr txBox="1"/>
          <p:nvPr/>
        </p:nvSpPr>
        <p:spPr>
          <a:xfrm>
            <a:off x="1018311" y="1246909"/>
            <a:ext cx="7200897" cy="17851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latin typeface="Arial"/>
                <a:cs typeface="Arial"/>
              </a:rPr>
              <a:t>Key Takeaways for the Board</a:t>
            </a:r>
          </a:p>
          <a:p>
            <a:endParaRPr lang="en-US" sz="2800" b="1" dirty="0">
              <a:latin typeface="Arial"/>
              <a:cs typeface="Arial"/>
            </a:endParaRPr>
          </a:p>
          <a:p>
            <a:pPr marL="742950" lvl="1" indent="-285750">
              <a:buFont typeface="Arial"/>
              <a:buChar char="•"/>
            </a:pPr>
            <a:r>
              <a:rPr lang="en-US" dirty="0"/>
              <a:t>CCCL is starting FY26 with strong cash flow and positive net results. Liquidity is excellent, budget performance is favorable, and expenses are well managed. </a:t>
            </a:r>
          </a:p>
        </p:txBody>
      </p:sp>
    </p:spTree>
    <p:extLst>
      <p:ext uri="{BB962C8B-B14F-4D97-AF65-F5344CB8AC3E}">
        <p14:creationId xmlns:p14="http://schemas.microsoft.com/office/powerpoint/2010/main" val="3529349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586</Words>
  <Application>Microsoft Office PowerPoint</Application>
  <PresentationFormat>On-screen Show (4:3)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Jacqueline Luna-Davey</dc:creator>
  <cp:keywords/>
  <dc:description>generated using python-pptx</dc:description>
  <cp:lastModifiedBy>Jacqueline Luna-Davey [CSBM]</cp:lastModifiedBy>
  <cp:revision>240</cp:revision>
  <dcterms:created xsi:type="dcterms:W3CDTF">2013-01-27T09:14:16Z</dcterms:created>
  <dcterms:modified xsi:type="dcterms:W3CDTF">2025-10-23T22:19:23Z</dcterms:modified>
  <cp:category/>
</cp:coreProperties>
</file>