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2"/>
    <p:sldId id="256" r:id="rId3"/>
    <p:sldId id="258" r:id="rId4"/>
    <p:sldId id="259" r:id="rId5"/>
    <p:sldId id="261" r:id="rId6"/>
    <p:sldId id="263" r:id="rId7"/>
    <p:sldId id="262" r:id="rId8"/>
    <p:sldId id="266" r:id="rId9"/>
    <p:sldId id="267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2" autoAdjust="0"/>
    <p:restoredTop sz="94634" autoAdjust="0"/>
  </p:normalViewPr>
  <p:slideViewPr>
    <p:cSldViewPr snapToGrid="0" snapToObjects="1">
      <p:cViewPr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E8E673-685B-C24B-9292-CCE4A5586FEA}" type="datetimeFigureOut">
              <a:rPr lang="en-US" smtClean="0"/>
              <a:t>1/9/2015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DF84D-FDFC-1649-860B-5FCCCEB38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1382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F602AA-D865-9740-AFA3-9732BDD54726}" type="datetimeFigureOut">
              <a:rPr lang="en-US" smtClean="0"/>
              <a:t>1/9/2015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BFF334-9967-6046-9B99-A7D5B0E2F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7977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FE8A-1112-924D-9657-33908726B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3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FE8A-1112-924D-9657-33908726B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428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FE8A-1112-924D-9657-33908726B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857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FE8A-1112-924D-9657-33908726B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181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3/25/14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FE8A-1112-924D-9657-33908726B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673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FE8A-1112-924D-9657-33908726B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452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FE8A-1112-924D-9657-33908726B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408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FE8A-1112-924D-9657-33908726B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26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FE8A-1112-924D-9657-33908726B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21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FE8A-1112-924D-9657-33908726B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279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FE8A-1112-924D-9657-33908726B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019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3/25/14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3FE8A-1112-924D-9657-33908726B1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367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Why is Bond Oversight so important?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68" y="1600199"/>
            <a:ext cx="4085166" cy="4199467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1832" y="1600200"/>
            <a:ext cx="3754967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Law (California Constitution and Education Codes)</a:t>
            </a:r>
          </a:p>
          <a:p>
            <a:r>
              <a:rPr lang="en-US" dirty="0"/>
              <a:t>Huge amount of construction and related activity</a:t>
            </a:r>
          </a:p>
          <a:p>
            <a:r>
              <a:rPr lang="en-US" dirty="0"/>
              <a:t>Potential for influence via construction and consultant contracts</a:t>
            </a:r>
          </a:p>
          <a:p>
            <a:r>
              <a:rPr lang="en-US" dirty="0"/>
              <a:t>Holds Districts accountable and to set priorities</a:t>
            </a:r>
          </a:p>
          <a:p>
            <a:r>
              <a:rPr lang="en-US" dirty="0"/>
              <a:t>Just because it is legal does not make it proper</a:t>
            </a:r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FE8A-1112-924D-9657-33908726B10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116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46532"/>
            <a:ext cx="8229600" cy="163627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What is the magnitude of School Bond Debt (since 2001)?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San Diego County: $9.6 Billion ($6.9 Billion Local Schools, $2.7 Billion Community College)</a:t>
            </a:r>
          </a:p>
          <a:p>
            <a:r>
              <a:rPr lang="en-US" dirty="0" smtClean="0"/>
              <a:t>San Diego County Total </a:t>
            </a:r>
            <a:r>
              <a:rPr lang="en-US" dirty="0"/>
              <a:t>School/Community College Debt Per Capita: $3,067</a:t>
            </a:r>
          </a:p>
          <a:p>
            <a:r>
              <a:rPr lang="en-US" dirty="0" smtClean="0"/>
              <a:t>Number </a:t>
            </a:r>
            <a:r>
              <a:rPr lang="en-US" dirty="0"/>
              <a:t>of local Districts/Community College Districts with Bonds: </a:t>
            </a:r>
            <a:r>
              <a:rPr lang="en-US" dirty="0" smtClean="0"/>
              <a:t>32</a:t>
            </a:r>
            <a:endParaRPr lang="en-US" dirty="0"/>
          </a:p>
          <a:p>
            <a:r>
              <a:rPr lang="en-US" dirty="0"/>
              <a:t>Total L</a:t>
            </a:r>
            <a:r>
              <a:rPr lang="en-US" dirty="0" smtClean="0"/>
              <a:t>ocal </a:t>
            </a:r>
            <a:r>
              <a:rPr lang="en-US" dirty="0"/>
              <a:t>School District Debt per Student: $13,850 (Excludes Community College</a:t>
            </a:r>
            <a:r>
              <a:rPr lang="en-US" dirty="0" smtClean="0"/>
              <a:t>)</a:t>
            </a:r>
          </a:p>
          <a:p>
            <a:r>
              <a:rPr lang="en-US" dirty="0" smtClean="0"/>
              <a:t>California: $94.8 Billion ($71.6 Billion Local Schools, $ 23.2 Billion Community Colleges)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FE8A-1112-924D-9657-33908726B10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963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633"/>
            <a:ext cx="8229600" cy="23323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Proposition 39: School Facilities. 55% Local Vote. Bonds, Taxes. Accountability Requirements.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 descr="accountability-savage-chickens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" r="734"/>
          <a:stretch>
            <a:fillRect/>
          </a:stretch>
        </p:blipFill>
        <p:spPr>
          <a:xfrm>
            <a:off x="457200" y="1905000"/>
            <a:ext cx="4038600" cy="4221163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4915"/>
            <a:ext cx="4038600" cy="422124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55% vote on school bonds for Districts and Community Colleges</a:t>
            </a:r>
          </a:p>
          <a:p>
            <a:r>
              <a:rPr lang="en-US" dirty="0"/>
              <a:t>Accountability was the number one priority</a:t>
            </a:r>
          </a:p>
          <a:p>
            <a:r>
              <a:rPr lang="en-US" dirty="0"/>
              <a:t>Accountability </a:t>
            </a:r>
            <a:r>
              <a:rPr lang="en-US" dirty="0" smtClean="0"/>
              <a:t>Tools (</a:t>
            </a:r>
            <a:r>
              <a:rPr lang="en-US" dirty="0"/>
              <a:t>Performance and Financial Audits)</a:t>
            </a:r>
          </a:p>
          <a:p>
            <a:r>
              <a:rPr lang="en-US" dirty="0"/>
              <a:t>Quid Pro Quo for 55%-Independent Citizens Bond Oversight Committee</a:t>
            </a:r>
          </a:p>
          <a:p>
            <a:r>
              <a:rPr lang="en-US" dirty="0"/>
              <a:t>Funds only for construction/rehab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FE8A-1112-924D-9657-33908726B10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681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3064"/>
            <a:ext cx="8229600" cy="247883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Proposition </a:t>
            </a:r>
            <a:r>
              <a:rPr lang="en-US" b="1" dirty="0"/>
              <a:t>39: School Facilities. 55% Local Vote. Bonds, Taxes. Accountability Requirements.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(cont.)</a:t>
            </a:r>
            <a:r>
              <a:rPr lang="en-US" dirty="0"/>
              <a:t> 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323" y="2857373"/>
            <a:ext cx="8229600" cy="3284757"/>
          </a:xfrm>
        </p:spPr>
        <p:txBody>
          <a:bodyPr/>
          <a:lstStyle/>
          <a:p>
            <a:r>
              <a:rPr lang="en-US" dirty="0"/>
              <a:t>List of projects required</a:t>
            </a:r>
          </a:p>
          <a:p>
            <a:r>
              <a:rPr lang="en-US" dirty="0"/>
              <a:t>Safety, class size reduction, IT be considered</a:t>
            </a:r>
          </a:p>
          <a:p>
            <a:r>
              <a:rPr lang="en-US" dirty="0"/>
              <a:t>Charter Schools provided</a:t>
            </a:r>
          </a:p>
          <a:p>
            <a:r>
              <a:rPr lang="en-US" dirty="0"/>
              <a:t>No bond proceeds for salaries/operating expenses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FE8A-1112-924D-9657-33908726B10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5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205898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What is the Legal Role of a Bond Oversight Committee?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8000"/>
            <a:ext cx="8229600" cy="4348163"/>
          </a:xfrm>
        </p:spPr>
        <p:txBody>
          <a:bodyPr/>
          <a:lstStyle/>
          <a:p>
            <a:r>
              <a:rPr lang="en-US" dirty="0"/>
              <a:t>Inform the public concerning the proper expenditure of bond revenues</a:t>
            </a:r>
          </a:p>
          <a:p>
            <a:r>
              <a:rPr lang="en-US" u="sng" dirty="0"/>
              <a:t>Actively</a:t>
            </a:r>
            <a:r>
              <a:rPr lang="en-US" dirty="0"/>
              <a:t> review and report on the proper expenditure of taxpayers’ money for school construction</a:t>
            </a:r>
          </a:p>
          <a:p>
            <a:r>
              <a:rPr lang="en-US" dirty="0"/>
              <a:t>Does </a:t>
            </a:r>
            <a:r>
              <a:rPr lang="en-US" u="sng" dirty="0"/>
              <a:t>not</a:t>
            </a:r>
            <a:r>
              <a:rPr lang="en-US" dirty="0"/>
              <a:t> approve expenditures, project priorities, or contracts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FE8A-1112-924D-9657-33908726B10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59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5736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What is the Committee Makeup (Seven minimum)?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Business organization</a:t>
            </a:r>
          </a:p>
          <a:p>
            <a:r>
              <a:rPr lang="en-US" dirty="0"/>
              <a:t>Senior Citizen Organization</a:t>
            </a:r>
          </a:p>
          <a:p>
            <a:r>
              <a:rPr lang="en-US" dirty="0"/>
              <a:t>Taxpayers Organization</a:t>
            </a:r>
          </a:p>
          <a:p>
            <a:r>
              <a:rPr lang="en-US" dirty="0"/>
              <a:t>Parent Guardian student enrolled in District or student for Community College</a:t>
            </a:r>
          </a:p>
          <a:p>
            <a:r>
              <a:rPr lang="en-US" dirty="0"/>
              <a:t>Parent Guardian with Parent Organization or student with Student Organization</a:t>
            </a:r>
          </a:p>
          <a:p>
            <a:r>
              <a:rPr lang="en-US" dirty="0"/>
              <a:t>Community At large and/or appointed by an Organization</a:t>
            </a:r>
          </a:p>
          <a:p>
            <a:r>
              <a:rPr lang="en-US" dirty="0"/>
              <a:t>Board of Trustees Approve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FE8A-1112-924D-9657-33908726B10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151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77323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What are the areas specified for review?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 descr="financial-oversight-300x269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4" r="9994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Receive and review annual independent  financial and performance audits</a:t>
            </a:r>
          </a:p>
          <a:p>
            <a:r>
              <a:rPr lang="en-US" dirty="0"/>
              <a:t>Inspect facilities</a:t>
            </a:r>
          </a:p>
          <a:p>
            <a:r>
              <a:rPr lang="en-US" dirty="0"/>
              <a:t>Receive and review deferred maintenance proposals or plans</a:t>
            </a:r>
          </a:p>
          <a:p>
            <a:r>
              <a:rPr lang="en-US" dirty="0"/>
              <a:t>Cost savings measures (professional fees, site preparation, joint use, school design, reuse of facilities)</a:t>
            </a:r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FE8A-1112-924D-9657-33908726B10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894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"/>
            <a:ext cx="8229600" cy="193675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What are the key issues in Bond Oversight?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6000" y="2349501"/>
            <a:ext cx="3860800" cy="3776661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Mentality of independent vs. being part of staff/District</a:t>
            </a:r>
          </a:p>
          <a:p>
            <a:r>
              <a:rPr lang="en-US" dirty="0"/>
              <a:t>Brown Act (Open Meeting Law)</a:t>
            </a:r>
          </a:p>
          <a:p>
            <a:r>
              <a:rPr lang="en-US" dirty="0"/>
              <a:t>Detailed Performance Audit</a:t>
            </a:r>
          </a:p>
          <a:p>
            <a:r>
              <a:rPr lang="en-US" dirty="0"/>
              <a:t>District provides resources</a:t>
            </a:r>
          </a:p>
          <a:p>
            <a:r>
              <a:rPr lang="en-US" dirty="0"/>
              <a:t>No time limits on review period</a:t>
            </a:r>
          </a:p>
          <a:p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3/25/14</a:t>
            </a: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FE8A-1112-924D-9657-33908726B10C}" type="slidenum">
              <a:rPr lang="en-US" smtClean="0"/>
              <a:t>8</a:t>
            </a:fld>
            <a:endParaRPr lang="en-US"/>
          </a:p>
        </p:txBody>
      </p:sp>
      <p:pic>
        <p:nvPicPr>
          <p:cNvPr id="3" name="Picture 2" descr="Audit Standards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75" y="2472791"/>
            <a:ext cx="4286250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21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"/>
            <a:ext cx="8229600" cy="193675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What are the key issues in Bond Oversight?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6000" y="2349501"/>
            <a:ext cx="3860800" cy="3776661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Mentality of independent vs. being part of staff/District</a:t>
            </a:r>
          </a:p>
          <a:p>
            <a:r>
              <a:rPr lang="en-US" dirty="0"/>
              <a:t>Brown Act (Open Meeting Law)</a:t>
            </a:r>
          </a:p>
          <a:p>
            <a:r>
              <a:rPr lang="en-US" dirty="0"/>
              <a:t>Detailed Performance Audit</a:t>
            </a:r>
          </a:p>
          <a:p>
            <a:r>
              <a:rPr lang="en-US" dirty="0"/>
              <a:t>District provides resources</a:t>
            </a:r>
          </a:p>
          <a:p>
            <a:r>
              <a:rPr lang="en-US" dirty="0"/>
              <a:t>No time limits on review period</a:t>
            </a:r>
          </a:p>
          <a:p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3/25/14</a:t>
            </a: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FE8A-1112-924D-9657-33908726B10C}" type="slidenum">
              <a:rPr lang="en-US" smtClean="0"/>
              <a:t>9</a:t>
            </a:fld>
            <a:endParaRPr lang="en-US"/>
          </a:p>
        </p:txBody>
      </p:sp>
      <p:pic>
        <p:nvPicPr>
          <p:cNvPr id="3" name="Picture 2" descr="Audit-Ic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70" y="2349501"/>
            <a:ext cx="4469860" cy="3293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758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1952624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What </a:t>
            </a:r>
            <a:r>
              <a:rPr lang="en-US" b="1" dirty="0"/>
              <a:t>are the key issues in Bond Oversight?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 (cont.)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91619"/>
            <a:ext cx="8229600" cy="3634544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Member Selection process to assure independence</a:t>
            </a:r>
          </a:p>
          <a:p>
            <a:r>
              <a:rPr lang="en-US" dirty="0"/>
              <a:t>Trust but verify all expenditures</a:t>
            </a:r>
          </a:p>
          <a:p>
            <a:r>
              <a:rPr lang="en-US" dirty="0"/>
              <a:t>Comparison of Ballot Language with actual expenditures and projects</a:t>
            </a:r>
          </a:p>
          <a:p>
            <a:r>
              <a:rPr lang="en-US" dirty="0"/>
              <a:t>Priority setting process for projects</a:t>
            </a:r>
          </a:p>
          <a:p>
            <a:r>
              <a:rPr lang="en-US" dirty="0"/>
              <a:t>Transparent information</a:t>
            </a:r>
          </a:p>
          <a:p>
            <a:r>
              <a:rPr lang="en-US" dirty="0"/>
              <a:t>Review of major initiatives and projects/agenda items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3/25/14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FE8A-1112-924D-9657-33908726B10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115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483</Words>
  <Application>Microsoft Office PowerPoint</Application>
  <PresentationFormat>On-screen Show (4:3)</PresentationFormat>
  <Paragraphs>80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Why is Bond Oversight so important? </vt:lpstr>
      <vt:lpstr>What is the magnitude of School Bond Debt (since 2001)? </vt:lpstr>
      <vt:lpstr>Proposition 39: School Facilities. 55% Local Vote. Bonds, Taxes. Accountability Requirements. </vt:lpstr>
      <vt:lpstr> Proposition 39: School Facilities. 55% Local Vote. Bonds, Taxes. Accountability Requirements.  (cont.)  </vt:lpstr>
      <vt:lpstr>What is the Legal Role of a Bond Oversight Committee? </vt:lpstr>
      <vt:lpstr>What is the Committee Makeup (Seven minimum)? </vt:lpstr>
      <vt:lpstr>What are the areas specified for review? </vt:lpstr>
      <vt:lpstr>What are the key issues in Bond Oversight? </vt:lpstr>
      <vt:lpstr>What are the key issues in Bond Oversight? </vt:lpstr>
      <vt:lpstr> What are the key issues in Bond Oversight?  (cont.) </vt:lpstr>
    </vt:vector>
  </TitlesOfParts>
  <Company>Marinovich Consulting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is Bond Oversight so important?</dc:title>
  <dc:creator>Nick Marinovich</dc:creator>
  <cp:lastModifiedBy>Windows User</cp:lastModifiedBy>
  <cp:revision>30</cp:revision>
  <dcterms:created xsi:type="dcterms:W3CDTF">2014-03-26T03:03:30Z</dcterms:created>
  <dcterms:modified xsi:type="dcterms:W3CDTF">2015-01-09T19:56:20Z</dcterms:modified>
</cp:coreProperties>
</file>