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8" r:id="rId2"/>
    <p:sldId id="267" r:id="rId3"/>
    <p:sldId id="272" r:id="rId4"/>
    <p:sldId id="274" r:id="rId5"/>
    <p:sldId id="275" r:id="rId6"/>
    <p:sldId id="276" r:id="rId7"/>
    <p:sldId id="277" r:id="rId8"/>
    <p:sldId id="278" r:id="rId9"/>
    <p:sldId id="287" r:id="rId10"/>
    <p:sldId id="285" r:id="rId11"/>
    <p:sldId id="279" r:id="rId12"/>
    <p:sldId id="280" r:id="rId13"/>
    <p:sldId id="281" r:id="rId14"/>
    <p:sldId id="289" r:id="rId15"/>
    <p:sldId id="286" r:id="rId16"/>
    <p:sldId id="282" r:id="rId17"/>
    <p:sldId id="283" r:id="rId18"/>
    <p:sldId id="28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3" d="100"/>
          <a:sy n="73" d="100"/>
        </p:scale>
        <p:origin x="-42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E70C80-4C53-4BF0-9425-0F2FAC8BB188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143E9-6481-47B8-9070-B51702AF3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985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143E9-6481-47B8-9070-B51702AF3BC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6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652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3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72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51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648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73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221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21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17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294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37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37340-F4DA-C74C-AA6B-771578E74371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06B58-5817-224F-800D-378DD0587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187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5181600"/>
            <a:ext cx="6781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chemeClr val="bg1"/>
                </a:solidFill>
              </a:rPr>
              <a:t>Chief Operating </a:t>
            </a:r>
            <a:r>
              <a:rPr lang="en-US" sz="2400" b="1" i="1" dirty="0" smtClean="0">
                <a:solidFill>
                  <a:schemeClr val="bg1"/>
                </a:solidFill>
              </a:rPr>
              <a:t>Officers &amp; </a:t>
            </a:r>
          </a:p>
          <a:p>
            <a:r>
              <a:rPr lang="en-US" sz="2400" b="1" i="1" dirty="0" smtClean="0">
                <a:solidFill>
                  <a:schemeClr val="bg1"/>
                </a:solidFill>
              </a:rPr>
              <a:t>Facilities Directors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Orlando, Florida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April 17, 2013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130" y="0"/>
            <a:ext cx="9117870" cy="2057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0" y="-762000"/>
            <a:ext cx="3396113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4003463"/>
            <a:ext cx="9117870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Eras Light ITC" pitchFamily="34" charset="0"/>
              </a:rPr>
              <a:t>Reversing the Decay Cycle of School Buildings</a:t>
            </a:r>
            <a:endParaRPr lang="en-US" sz="3600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077200" y="-1066800"/>
            <a:ext cx="2133600" cy="2133600"/>
          </a:xfrm>
          <a:prstGeom prst="ellipse">
            <a:avLst/>
          </a:prstGeom>
          <a:solidFill>
            <a:srgbClr val="FFC00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40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Issue/Concern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1254936"/>
            <a:ext cx="7772400" cy="671141"/>
          </a:xfrm>
        </p:spPr>
        <p:txBody>
          <a:bodyPr>
            <a:noAutofit/>
          </a:bodyPr>
          <a:lstStyle/>
          <a:p>
            <a:r>
              <a:rPr lang="en-US" sz="3600" dirty="0" smtClean="0"/>
              <a:t>School District Buildings </a:t>
            </a:r>
            <a:r>
              <a:rPr lang="en-US" sz="3600" dirty="0"/>
              <a:t>N</a:t>
            </a:r>
            <a:r>
              <a:rPr lang="en-US" sz="3600" dirty="0" smtClean="0"/>
              <a:t>ationwide are Decaying for a Number of Reasons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65760" y="2459477"/>
            <a:ext cx="8528858" cy="4041076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Age and high use rates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Potentially ineffective/inefficient current Preventive Maintenance actions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Systematic reduction of resources dedicated to performing services to keep buildings, equipment and building systems on a track to achieve their designed life</a:t>
            </a:r>
          </a:p>
        </p:txBody>
      </p:sp>
    </p:spTree>
    <p:extLst>
      <p:ext uri="{BB962C8B-B14F-4D97-AF65-F5344CB8AC3E}">
        <p14:creationId xmlns:p14="http://schemas.microsoft.com/office/powerpoint/2010/main" val="323855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Background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General Issues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759178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Inadequate resources are dedicated for Maintenance services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/>
              <a:t>D</a:t>
            </a:r>
            <a:r>
              <a:rPr lang="en-US" dirty="0" smtClean="0"/>
              <a:t>istricts forsake Preventive Maintenance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Primary Maintenance focus becomes more frequent </a:t>
            </a:r>
            <a:r>
              <a:rPr lang="en-US" dirty="0"/>
              <a:t>B</a:t>
            </a:r>
            <a:r>
              <a:rPr lang="en-US" dirty="0" smtClean="0"/>
              <a:t>reakdown repair and replacement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Buildings, building systems and equipment fail prematurely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Premature replacement of failed buildings, building systems and equipment</a:t>
            </a:r>
          </a:p>
        </p:txBody>
      </p:sp>
    </p:spTree>
    <p:extLst>
      <p:ext uri="{BB962C8B-B14F-4D97-AF65-F5344CB8AC3E}">
        <p14:creationId xmlns:p14="http://schemas.microsoft.com/office/powerpoint/2010/main" val="179544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Background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General Issues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Effects of deterioration impact the prime mission of schools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Failed systems make classrooms uncomfortable, unsafe and/or uninhabitable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Failures of building systems and equipment inhibit the ability of teachers to teach and students to learn, and could subject occupants to harmful substances</a:t>
            </a:r>
          </a:p>
        </p:txBody>
      </p:sp>
    </p:spTree>
    <p:extLst>
      <p:ext uri="{BB962C8B-B14F-4D97-AF65-F5344CB8AC3E}">
        <p14:creationId xmlns:p14="http://schemas.microsoft.com/office/powerpoint/2010/main" val="64973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Background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General Issues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District Maintenance services resort to letting buildings, building systems and equipment “run to failure”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Pace and ultimate costs of repair and replacement actions are accelerated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There are significant inconsistencies from district to district in the funding of Maintenance services, despite industry standard recommendations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6025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Background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General Issues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825680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Costs to taxpayers increase by premature failure of buildings, building systems and equipment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Replacement requires capital assets, which add the cost of debt service to the cost of replacement/repairs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Focus on breakdown instead of preventive Maintenance decreases efficiency and amount of services, and increases costs of services</a:t>
            </a:r>
          </a:p>
        </p:txBody>
      </p:sp>
    </p:spTree>
    <p:extLst>
      <p:ext uri="{BB962C8B-B14F-4D97-AF65-F5344CB8AC3E}">
        <p14:creationId xmlns:p14="http://schemas.microsoft.com/office/powerpoint/2010/main" val="199627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Background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General Issues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Reduction in Preventive Maintenance greatly increases total cost of ownership</a:t>
            </a:r>
            <a:endParaRPr lang="en-US" dirty="0"/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For every $1 of deferred PM, ultimate cost of premature failure is estimated to be $4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Backlog of repair and replacement projects is increasing at alarming rate</a:t>
            </a:r>
          </a:p>
        </p:txBody>
      </p:sp>
    </p:spTree>
    <p:extLst>
      <p:ext uri="{BB962C8B-B14F-4D97-AF65-F5344CB8AC3E}">
        <p14:creationId xmlns:p14="http://schemas.microsoft.com/office/powerpoint/2010/main" val="297167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6000" dirty="0" smtClean="0"/>
              <a:t>Starts with a </a:t>
            </a:r>
            <a:br>
              <a:rPr lang="en-US" sz="6000" dirty="0" smtClean="0"/>
            </a:br>
            <a:r>
              <a:rPr lang="en-US" sz="6000" dirty="0" smtClean="0"/>
              <a:t>Facilities Condition Assessment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24924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Facilities Condition Assessment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12179" y="1658247"/>
            <a:ext cx="8782192" cy="490880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A comprehensive, quantifiable analysis that provides: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List of projects needing significant repair or total replacement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List of projects prioritized for action based on an objective set of criteria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Development of “life-cycle” and “total cost of ownership” calculations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Foundation for justifying and seeking resources</a:t>
            </a:r>
          </a:p>
          <a:p>
            <a:pPr lvl="1" algn="l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5191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Facilities Condition Assessment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12179" y="1658247"/>
            <a:ext cx="8782192" cy="490880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A comprehensive, quantifiable analysis that provides: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Method of tracking facilities conditions over time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Method of comparing district’s conditions to industry standards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Way to inform staff and public about conditions and plans to rectify them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Insulation for decision makers from politics-based (data-free) decision making</a:t>
            </a:r>
          </a:p>
          <a:p>
            <a:pPr marL="800100" lvl="1" indent="-342900" algn="l">
              <a:buFont typeface="Arial" pitchFamily="34" charset="0"/>
              <a:buChar char="•"/>
            </a:pPr>
            <a:endParaRPr lang="en-US" dirty="0" smtClean="0"/>
          </a:p>
          <a:p>
            <a:pPr marL="800100" lvl="1" indent="-342900" algn="l">
              <a:buFont typeface="Arial" pitchFamily="34" charset="0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9317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Facilities Condition Assessment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Is a complex project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Is a team effort including district professional staff and private contractors experienced in FCA development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Requires ongoing commitment of resources to manage and keep FCA current</a:t>
            </a:r>
          </a:p>
          <a:p>
            <a:pPr marL="800100" lvl="1" indent="-342900" algn="l">
              <a:buFont typeface="Arial" pitchFamily="34" charset="0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2263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6000" dirty="0" smtClean="0"/>
              <a:t>Action Plan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85329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Action Plan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12179" y="1658246"/>
            <a:ext cx="8782192" cy="505843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en-US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Council </a:t>
            </a:r>
            <a:r>
              <a:rPr lang="en-US" dirty="0"/>
              <a:t>manages a task force to develop a template for member districts to use in developing action plans based on the </a:t>
            </a:r>
            <a:r>
              <a:rPr lang="en-US" dirty="0" smtClean="0"/>
              <a:t>FCA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40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Action Plan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12179" y="1658246"/>
            <a:ext cx="8782192" cy="505843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Template will include: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How to analyze impacts and effects of building conditions on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Teaching, learning and academic performance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School safety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The school community (including detrimental effects of conditions, and beneficial effects of correcting the conditions)</a:t>
            </a:r>
          </a:p>
        </p:txBody>
      </p:sp>
    </p:spTree>
    <p:extLst>
      <p:ext uri="{BB962C8B-B14F-4D97-AF65-F5344CB8AC3E}">
        <p14:creationId xmlns:p14="http://schemas.microsoft.com/office/powerpoint/2010/main" val="35218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Action Plan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Template will include: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Recommending approaches to resolve existing conditions, including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Adopting best industry practices for  providing Preventive and Repair Maintenance services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Developing continuous improvement programs to become more efficient and effective in delivery of Maintenance services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Engaging the community </a:t>
            </a:r>
            <a:r>
              <a:rPr lang="en-US" dirty="0" smtClean="0"/>
              <a:t>with a comprehensive </a:t>
            </a:r>
            <a:r>
              <a:rPr lang="en-US" smtClean="0"/>
              <a:t>communications plan to </a:t>
            </a:r>
            <a:r>
              <a:rPr lang="en-US" dirty="0" smtClean="0"/>
              <a:t>inform the public</a:t>
            </a:r>
          </a:p>
        </p:txBody>
      </p:sp>
    </p:spTree>
    <p:extLst>
      <p:ext uri="{BB962C8B-B14F-4D97-AF65-F5344CB8AC3E}">
        <p14:creationId xmlns:p14="http://schemas.microsoft.com/office/powerpoint/2010/main" val="410270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Action Plan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US" dirty="0" smtClean="0"/>
              <a:t>Template will include: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dirty="0" smtClean="0"/>
              <a:t>Recommending approaches to resolve existing conditions, including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Soliciting local industry experts and leaders to validate the district’s conditions and be champions for support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Obtaining authorization to seek resources via a bond measure, tax levy or other sources</a:t>
            </a:r>
          </a:p>
          <a:p>
            <a:pPr marL="1257300" lvl="2" indent="-342900" algn="l">
              <a:buFont typeface="Arial" pitchFamily="34" charset="0"/>
              <a:buChar char="•"/>
            </a:pPr>
            <a:r>
              <a:rPr lang="en-US" dirty="0" smtClean="0"/>
              <a:t>Creating and nurturing beneficial community relationships</a:t>
            </a:r>
          </a:p>
        </p:txBody>
      </p:sp>
    </p:spTree>
    <p:extLst>
      <p:ext uri="{BB962C8B-B14F-4D97-AF65-F5344CB8AC3E}">
        <p14:creationId xmlns:p14="http://schemas.microsoft.com/office/powerpoint/2010/main" val="178869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868251"/>
            <a:ext cx="7772400" cy="773370"/>
          </a:xfrm>
        </p:spPr>
        <p:txBody>
          <a:bodyPr>
            <a:noAutofit/>
          </a:bodyPr>
          <a:lstStyle/>
          <a:p>
            <a:r>
              <a:rPr lang="en-US" sz="3600" dirty="0" smtClean="0"/>
              <a:t>Next Steps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515389" y="1658247"/>
            <a:ext cx="8279476" cy="4576298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 </a:t>
            </a:r>
          </a:p>
          <a:p>
            <a:pPr marL="800100" lvl="1" indent="-342900" algn="l">
              <a:buFont typeface="Arial" pitchFamily="34" charset="0"/>
              <a:buChar char="•"/>
            </a:pPr>
            <a:endParaRPr lang="en-US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en-US" dirty="0"/>
              <a:t>Following </a:t>
            </a:r>
            <a:r>
              <a:rPr lang="en-US" dirty="0" smtClean="0"/>
              <a:t> the Task Force’s </a:t>
            </a:r>
            <a:r>
              <a:rPr lang="en-US" dirty="0"/>
              <a:t>Development of the Template a report will be presented to the Council at its Fall Conference in Albuquerque and subsequently promulgated to member districts</a:t>
            </a:r>
          </a:p>
        </p:txBody>
      </p:sp>
    </p:spTree>
    <p:extLst>
      <p:ext uri="{BB962C8B-B14F-4D97-AF65-F5344CB8AC3E}">
        <p14:creationId xmlns:p14="http://schemas.microsoft.com/office/powerpoint/2010/main" val="117078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42810" y="185495"/>
            <a:ext cx="9258166" cy="5878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Business Case</a:t>
            </a:r>
            <a:endParaRPr lang="en-US" sz="3200" dirty="0">
              <a:solidFill>
                <a:schemeClr val="bg1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34" b="-529"/>
          <a:stretch>
            <a:fillRect/>
          </a:stretch>
        </p:blipFill>
        <p:spPr bwMode="auto">
          <a:xfrm>
            <a:off x="212179" y="-8524"/>
            <a:ext cx="843862" cy="109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00073" y="2327563"/>
            <a:ext cx="7772400" cy="947651"/>
          </a:xfrm>
        </p:spPr>
        <p:txBody>
          <a:bodyPr>
            <a:noAutofit/>
          </a:bodyPr>
          <a:lstStyle/>
          <a:p>
            <a:r>
              <a:rPr lang="en-US" dirty="0" smtClean="0"/>
              <a:t>Questions?/Comments?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51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679</Words>
  <Application>Microsoft Office PowerPoint</Application>
  <PresentationFormat>On-screen Show (4:3)</PresentationFormat>
  <Paragraphs>109</Paragraphs>
  <Slides>18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School District Buildings Nationwide are Decaying for a Number of Reasons</vt:lpstr>
      <vt:lpstr>General Issues</vt:lpstr>
      <vt:lpstr>General Issues</vt:lpstr>
      <vt:lpstr>General Issues</vt:lpstr>
      <vt:lpstr>General Issues</vt:lpstr>
      <vt:lpstr>General Issues</vt:lpstr>
      <vt:lpstr>       Starts with a  Facilities Condition Assessment</vt:lpstr>
      <vt:lpstr>Facilities Condition Assessment</vt:lpstr>
      <vt:lpstr>Facilities Condition Assessment</vt:lpstr>
      <vt:lpstr>Facilities Condition Assessment</vt:lpstr>
      <vt:lpstr>      Action Plan</vt:lpstr>
      <vt:lpstr>Action Plan</vt:lpstr>
      <vt:lpstr>Action Plan</vt:lpstr>
      <vt:lpstr>Action Plan</vt:lpstr>
      <vt:lpstr>Action Plan</vt:lpstr>
      <vt:lpstr>Next Steps</vt:lpstr>
      <vt:lpstr>Questions?/Comments?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LaRowe</dc:creator>
  <cp:lastModifiedBy>Robert Carlson</cp:lastModifiedBy>
  <cp:revision>25</cp:revision>
  <dcterms:created xsi:type="dcterms:W3CDTF">2013-04-03T12:27:12Z</dcterms:created>
  <dcterms:modified xsi:type="dcterms:W3CDTF">2013-04-18T12:49:37Z</dcterms:modified>
</cp:coreProperties>
</file>