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4"/>
  </p:sldMasterIdLst>
  <p:notesMasterIdLst>
    <p:notesMasterId r:id="rId14"/>
  </p:notesMasterIdLst>
  <p:sldIdLst>
    <p:sldId id="260" r:id="rId5"/>
    <p:sldId id="281" r:id="rId6"/>
    <p:sldId id="374" r:id="rId7"/>
    <p:sldId id="375" r:id="rId8"/>
    <p:sldId id="285" r:id="rId9"/>
    <p:sldId id="291" r:id="rId10"/>
    <p:sldId id="368" r:id="rId11"/>
    <p:sldId id="381" r:id="rId12"/>
    <p:sldId id="277" r:id="rId13"/>
  </p:sldIdLst>
  <p:sldSz cx="9144000" cy="5143500" type="screen16x9"/>
  <p:notesSz cx="6858000" cy="9144000"/>
  <p:embeddedFontLst>
    <p:embeddedFont>
      <p:font typeface="Barlow" pitchFamily="2" charset="77"/>
      <p:regular r:id="rId15"/>
      <p:bold r:id="rId16"/>
    </p:embeddedFont>
    <p:embeddedFont>
      <p:font typeface="Barlow Medium" pitchFamily="2" charset="77"/>
      <p:regular r:id="rId17"/>
      <p:bold r:id="rId18"/>
      <p:italic r:id="rId19"/>
      <p:boldItalic r:id="rId20"/>
    </p:embeddedFont>
    <p:embeddedFont>
      <p:font typeface="Montserrat" pitchFamily="2" charset="77"/>
      <p:regular r:id="rId21"/>
      <p:bold r:id="rId22"/>
    </p:embeddedFont>
    <p:embeddedFont>
      <p:font typeface="Montserrat SemiBold" pitchFamily="2" charset="77"/>
      <p:regular r:id="rId23"/>
    </p:embeddedFont>
    <p:embeddedFont>
      <p:font typeface="Roboto" pitchFamily="2" charset="0"/>
      <p:regular r:id="rId24"/>
      <p:bold r:id="rId25"/>
      <p:italic r:id="rId26"/>
      <p:boldItalic r:id="rId27"/>
    </p:embeddedFont>
    <p:embeddedFont>
      <p:font typeface="Roboto Medium" pitchFamily="2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90E29-CED8-B777-4CDA-8E12F999ECCF}" v="19" dt="2025-07-30T21:52:03.896"/>
    <p1510:client id="{4F69DA94-5231-5704-0E20-28C52B2AB35C}" v="37" dt="2025-07-30T18:21:53.847"/>
    <p1510:client id="{7CBFE530-A476-6A8A-8FAD-64D514356886}" v="10" dt="2025-07-29T14:10:53.167"/>
    <p1510:client id="{7F8FDD07-7140-1C33-224C-11461954F550}" v="2989" dt="2025-07-30T15:04:54.8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63939" autoAdjust="0"/>
  </p:normalViewPr>
  <p:slideViewPr>
    <p:cSldViewPr snapToGrid="0">
      <p:cViewPr varScale="1">
        <p:scale>
          <a:sx n="113" d="100"/>
          <a:sy n="113" d="100"/>
        </p:scale>
        <p:origin x="179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61-D94D-AD21-59C182B0813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61-D94D-AD21-59C182B08138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61-D94D-AD21-59C182B081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61-D94D-AD21-59C182B08138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A61-D94D-AD21-59C182B081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Teacher Observation</c:v>
                </c:pt>
                <c:pt idx="1">
                  <c:v>Student Outcomes</c:v>
                </c:pt>
                <c:pt idx="2">
                  <c:v>Instructional Framework</c:v>
                </c:pt>
                <c:pt idx="3">
                  <c:v>Operational Effectiveness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A61-D94D-AD21-59C182B0813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dd3b812f0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dd3b812f0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B1F1CE66-B6C7-6723-4760-FBE8B1C09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34485CE5-AF1C-2E19-ABDE-A0EAD311D6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95C408AC-C180-EFE1-E1A9-842F9606AC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98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9D7D96DD-69D8-DA26-323A-BEED4C010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FA9EA3EA-1796-1F90-349F-24CD299516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86D9FD9F-5197-6285-375E-1ADC4EFD14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78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61766A62-1318-CBDC-E149-9125A18B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1A5961D6-5DF3-50E8-F2C2-55712794CE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1873235F-30E6-03E1-BCB5-4B566321A2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" b="1" dirty="0">
              <a:solidFill>
                <a:srgbClr val="50B4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89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F5C53B71-62F3-0D81-F745-91C957853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A566E51C-30A3-BDEB-2051-0A7ED89850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E6CA4C3E-7B5A-34DF-9B8E-36F4E4ACE5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339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22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7D2CFF9A-DC31-3F9D-F259-F38571F91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ACA6CE26-0C52-6C2F-2AC8-3A4F5F762C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6030300F-3BFA-4414-DB56-119EE61F98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96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E8D47C13-D48F-2087-A1CE-BDA8B2639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29496275e0_0_30:notes">
            <a:extLst>
              <a:ext uri="{FF2B5EF4-FFF2-40B4-BE49-F238E27FC236}">
                <a16:creationId xmlns:a16="http://schemas.microsoft.com/office/drawing/2014/main" id="{7CEFE53A-EF9D-F653-3448-53A003FC0D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29496275e0_0_30:notes">
            <a:extLst>
              <a:ext uri="{FF2B5EF4-FFF2-40B4-BE49-F238E27FC236}">
                <a16:creationId xmlns:a16="http://schemas.microsoft.com/office/drawing/2014/main" id="{C86291B4-46B2-26ED-1B4F-22CB8370FE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95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29496275e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29496275e0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&amp; Sub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" y="3319175"/>
            <a:ext cx="9168600" cy="1515300"/>
          </a:xfrm>
          <a:prstGeom prst="rect">
            <a:avLst/>
          </a:prstGeom>
          <a:solidFill>
            <a:srgbClr val="40ACD2">
              <a:alpha val="75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99150" y="3437525"/>
            <a:ext cx="73827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877450" y="4145125"/>
            <a:ext cx="7226100" cy="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&amp; Subtitle Slide 1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75" y="3319175"/>
            <a:ext cx="9168600" cy="1515300"/>
          </a:xfrm>
          <a:prstGeom prst="rect">
            <a:avLst/>
          </a:prstGeom>
          <a:solidFill>
            <a:srgbClr val="DE1F34">
              <a:alpha val="867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99150" y="3437525"/>
            <a:ext cx="73827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877450" y="4145125"/>
            <a:ext cx="7226100" cy="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&amp; Subtitle Slide 1 1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75" y="3319175"/>
            <a:ext cx="9168600" cy="1515300"/>
          </a:xfrm>
          <a:prstGeom prst="rect">
            <a:avLst/>
          </a:prstGeom>
          <a:solidFill>
            <a:srgbClr val="004D7C">
              <a:alpha val="68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799150" y="3437525"/>
            <a:ext cx="73827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877450" y="4145125"/>
            <a:ext cx="7226100" cy="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4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5" title="PreK-Ppt.png"/>
          <p:cNvPicPr preferRelativeResize="0"/>
          <p:nvPr/>
        </p:nvPicPr>
        <p:blipFill rotWithShape="1">
          <a:blip r:embed="rId2">
            <a:alphaModFix/>
          </a:blip>
          <a:srcRect l="4857" r="4848" b="8155"/>
          <a:stretch/>
        </p:blipFill>
        <p:spPr>
          <a:xfrm>
            <a:off x="-24525" y="-90275"/>
            <a:ext cx="9193200" cy="526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-24525" y="3319175"/>
            <a:ext cx="9193200" cy="1515300"/>
          </a:xfrm>
          <a:prstGeom prst="rect">
            <a:avLst/>
          </a:prstGeom>
          <a:solidFill>
            <a:srgbClr val="40ACD2">
              <a:alpha val="75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ctrTitle"/>
          </p:nvPr>
        </p:nvSpPr>
        <p:spPr>
          <a:xfrm>
            <a:off x="799150" y="3437525"/>
            <a:ext cx="73827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1"/>
          </p:nvPr>
        </p:nvSpPr>
        <p:spPr>
          <a:xfrm>
            <a:off x="877450" y="4145125"/>
            <a:ext cx="7226100" cy="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29" name="Google Shape;29;p5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Text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 rot="4838415">
            <a:off x="2949107" y="-2457757"/>
            <a:ext cx="3360945" cy="10059013"/>
          </a:xfrm>
          <a:prstGeom prst="parallelogram">
            <a:avLst>
              <a:gd name="adj" fmla="val 25000"/>
            </a:avLst>
          </a:prstGeom>
          <a:solidFill>
            <a:srgbClr val="40ACD2">
              <a:alpha val="751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1430100" y="1888200"/>
            <a:ext cx="6283800" cy="13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36" name="Google Shape;36;p7"/>
          <p:cNvPicPr preferRelativeResize="0"/>
          <p:nvPr/>
        </p:nvPicPr>
        <p:blipFill rotWithShape="1">
          <a:blip r:embed="rId3">
            <a:alphaModFix/>
          </a:blip>
          <a:srcRect l="3497" r="3497"/>
          <a:stretch/>
        </p:blipFill>
        <p:spPr>
          <a:xfrm>
            <a:off x="248725" y="176175"/>
            <a:ext cx="595548" cy="33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-50950"/>
            <a:ext cx="9201300" cy="1109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45625" y="183313"/>
            <a:ext cx="76998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41" name="Google Shape;41;p8"/>
          <p:cNvSpPr/>
          <p:nvPr/>
        </p:nvSpPr>
        <p:spPr>
          <a:xfrm>
            <a:off x="0" y="5052000"/>
            <a:ext cx="9157200" cy="915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16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Title and body 2">
  <p:cSld name="TITLE_AND_BODY_3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0" y="-41700"/>
            <a:ext cx="4753500" cy="5234100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5264400" y="555600"/>
            <a:ext cx="30408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5264400" y="1389600"/>
            <a:ext cx="3040800" cy="3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Barlow Medium"/>
              <a:buChar char="●"/>
              <a:defRPr sz="12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○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■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●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○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■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●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○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Barlow Medium"/>
              <a:buChar char="■"/>
              <a:defRPr sz="12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9"/>
          <p:cNvSpPr>
            <a:spLocks noGrp="1"/>
          </p:cNvSpPr>
          <p:nvPr>
            <p:ph type="pic" idx="2"/>
          </p:nvPr>
        </p:nvSpPr>
        <p:spPr>
          <a:xfrm>
            <a:off x="517078" y="908103"/>
            <a:ext cx="3360600" cy="3327300"/>
          </a:xfrm>
          <a:prstGeom prst="ellipse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9"/>
          <p:cNvSpPr/>
          <p:nvPr/>
        </p:nvSpPr>
        <p:spPr>
          <a:xfrm>
            <a:off x="-6600" y="5100900"/>
            <a:ext cx="9157200" cy="915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2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0"/>
            <a:ext cx="3421200" cy="51435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0"/>
          <p:cNvSpPr/>
          <p:nvPr/>
        </p:nvSpPr>
        <p:spPr>
          <a:xfrm rot="10800000">
            <a:off x="1035450" y="3422938"/>
            <a:ext cx="1350300" cy="88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268650" y="1293713"/>
            <a:ext cx="2883900" cy="18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10"/>
          <p:cNvSpPr>
            <a:spLocks noGrp="1"/>
          </p:cNvSpPr>
          <p:nvPr>
            <p:ph type="pic" idx="2"/>
          </p:nvPr>
        </p:nvSpPr>
        <p:spPr>
          <a:xfrm>
            <a:off x="3896850" y="5160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56" name="Google Shape;56;p10"/>
          <p:cNvSpPr>
            <a:spLocks noGrp="1"/>
          </p:cNvSpPr>
          <p:nvPr>
            <p:ph type="pic" idx="3"/>
          </p:nvPr>
        </p:nvSpPr>
        <p:spPr>
          <a:xfrm>
            <a:off x="5647375" y="5160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57" name="Google Shape;57;p10"/>
          <p:cNvSpPr>
            <a:spLocks noGrp="1"/>
          </p:cNvSpPr>
          <p:nvPr>
            <p:ph type="pic" idx="4"/>
          </p:nvPr>
        </p:nvSpPr>
        <p:spPr>
          <a:xfrm>
            <a:off x="7397900" y="5160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58" name="Google Shape;58;p10"/>
          <p:cNvSpPr>
            <a:spLocks noGrp="1"/>
          </p:cNvSpPr>
          <p:nvPr>
            <p:ph type="pic" idx="5"/>
          </p:nvPr>
        </p:nvSpPr>
        <p:spPr>
          <a:xfrm>
            <a:off x="3896850" y="27417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59" name="Google Shape;59;p10"/>
          <p:cNvSpPr>
            <a:spLocks noGrp="1"/>
          </p:cNvSpPr>
          <p:nvPr>
            <p:ph type="pic" idx="6"/>
          </p:nvPr>
        </p:nvSpPr>
        <p:spPr>
          <a:xfrm>
            <a:off x="5647375" y="27417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60" name="Google Shape;60;p10"/>
          <p:cNvSpPr>
            <a:spLocks noGrp="1"/>
          </p:cNvSpPr>
          <p:nvPr>
            <p:ph type="pic" idx="7"/>
          </p:nvPr>
        </p:nvSpPr>
        <p:spPr>
          <a:xfrm>
            <a:off x="7397900" y="2741775"/>
            <a:ext cx="1350300" cy="1357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3896875" y="2003550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8"/>
          </p:nvPr>
        </p:nvSpPr>
        <p:spPr>
          <a:xfrm>
            <a:off x="3910950" y="2175775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9"/>
          </p:nvPr>
        </p:nvSpPr>
        <p:spPr>
          <a:xfrm>
            <a:off x="5647375" y="2003538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3"/>
          </p:nvPr>
        </p:nvSpPr>
        <p:spPr>
          <a:xfrm>
            <a:off x="5661450" y="2175763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4"/>
          </p:nvPr>
        </p:nvSpPr>
        <p:spPr>
          <a:xfrm>
            <a:off x="7397875" y="2003550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5"/>
          </p:nvPr>
        </p:nvSpPr>
        <p:spPr>
          <a:xfrm>
            <a:off x="7411950" y="2175775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6"/>
          </p:nvPr>
        </p:nvSpPr>
        <p:spPr>
          <a:xfrm>
            <a:off x="3910950" y="4342500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7"/>
          </p:nvPr>
        </p:nvSpPr>
        <p:spPr>
          <a:xfrm>
            <a:off x="3925025" y="4514725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8"/>
          </p:nvPr>
        </p:nvSpPr>
        <p:spPr>
          <a:xfrm>
            <a:off x="5661450" y="4342488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9"/>
          </p:nvPr>
        </p:nvSpPr>
        <p:spPr>
          <a:xfrm>
            <a:off x="5675525" y="4514713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0"/>
          </p:nvPr>
        </p:nvSpPr>
        <p:spPr>
          <a:xfrm>
            <a:off x="7411950" y="4342500"/>
            <a:ext cx="13503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body" idx="21"/>
          </p:nvPr>
        </p:nvSpPr>
        <p:spPr>
          <a:xfrm>
            <a:off x="7426025" y="4514725"/>
            <a:ext cx="13221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, and image">
  <p:cSld name="TITLE_AND_BODY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11400" cy="35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Font typeface="Barlow Medium"/>
              <a:buChar char="●"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■"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●"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■"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●"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 Medium"/>
              <a:buChar char="■"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445625" y="183313"/>
            <a:ext cx="76998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>
            <a:spLocks noGrp="1"/>
          </p:cNvSpPr>
          <p:nvPr>
            <p:ph type="pic" idx="2"/>
          </p:nvPr>
        </p:nvSpPr>
        <p:spPr>
          <a:xfrm>
            <a:off x="5723099" y="1443225"/>
            <a:ext cx="2966100" cy="3315000"/>
          </a:xfrm>
          <a:prstGeom prst="roundRect">
            <a:avLst>
              <a:gd name="adj" fmla="val 6441"/>
            </a:avLst>
          </a:prstGeom>
          <a:noFill/>
          <a:ln>
            <a:noFill/>
          </a:ln>
        </p:spPr>
      </p:sp>
      <p:sp>
        <p:nvSpPr>
          <p:cNvPr id="78" name="Google Shape;78;p11"/>
          <p:cNvSpPr/>
          <p:nvPr/>
        </p:nvSpPr>
        <p:spPr>
          <a:xfrm>
            <a:off x="5723100" y="1254200"/>
            <a:ext cx="2966100" cy="88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5723100" y="4859050"/>
            <a:ext cx="2966100" cy="88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0" y="-26075"/>
            <a:ext cx="9144000" cy="108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title" idx="3"/>
          </p:nvPr>
        </p:nvSpPr>
        <p:spPr>
          <a:xfrm>
            <a:off x="445625" y="262525"/>
            <a:ext cx="78216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"/>
              <a:buNone/>
              <a:defRPr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3550200" y="1490175"/>
            <a:ext cx="5411400" cy="27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3677700" y="364100"/>
            <a:ext cx="45051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Montserrat"/>
              <a:buNone/>
              <a:defRPr sz="2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/>
          <p:nvPr/>
        </p:nvSpPr>
        <p:spPr>
          <a:xfrm>
            <a:off x="199150" y="0"/>
            <a:ext cx="27969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809950" y="903900"/>
            <a:ext cx="2394000" cy="333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>
            <a:off x="311700" y="1490175"/>
            <a:ext cx="5411400" cy="35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439200" y="364100"/>
            <a:ext cx="51564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Montserrat"/>
              <a:buNone/>
              <a:defRPr sz="2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>
            <a:spLocks noGrp="1"/>
          </p:cNvSpPr>
          <p:nvPr>
            <p:ph type="pic" idx="2"/>
          </p:nvPr>
        </p:nvSpPr>
        <p:spPr>
          <a:xfrm>
            <a:off x="6095450" y="857250"/>
            <a:ext cx="2543700" cy="370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/>
          <p:nvPr/>
        </p:nvSpPr>
        <p:spPr>
          <a:xfrm>
            <a:off x="7883875" y="-41700"/>
            <a:ext cx="1345500" cy="52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311700" y="272600"/>
            <a:ext cx="737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Montserrat"/>
              <a:buNone/>
              <a:defRPr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304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 sz="14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2"/>
          </p:nvPr>
        </p:nvSpPr>
        <p:spPr>
          <a:xfrm>
            <a:off x="4046705" y="1152475"/>
            <a:ext cx="3304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 sz="14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s" type="titleOnly">
  <p:cSld name="TITLE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7883875" y="-69450"/>
            <a:ext cx="1363800" cy="527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5"/>
          <p:cNvSpPr>
            <a:spLocks noGrp="1"/>
          </p:cNvSpPr>
          <p:nvPr>
            <p:ph type="pic" idx="2"/>
          </p:nvPr>
        </p:nvSpPr>
        <p:spPr>
          <a:xfrm>
            <a:off x="414600" y="-547800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2" name="Google Shape;102;p15"/>
          <p:cNvSpPr>
            <a:spLocks noGrp="1"/>
          </p:cNvSpPr>
          <p:nvPr>
            <p:ph type="pic" idx="3"/>
          </p:nvPr>
        </p:nvSpPr>
        <p:spPr>
          <a:xfrm>
            <a:off x="414600" y="2946125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3" name="Google Shape;103;p15"/>
          <p:cNvSpPr>
            <a:spLocks noGrp="1"/>
          </p:cNvSpPr>
          <p:nvPr>
            <p:ph type="pic" idx="4"/>
          </p:nvPr>
        </p:nvSpPr>
        <p:spPr>
          <a:xfrm>
            <a:off x="2815059" y="-1309200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4" name="Google Shape;104;p15"/>
          <p:cNvSpPr>
            <a:spLocks noGrp="1"/>
          </p:cNvSpPr>
          <p:nvPr>
            <p:ph type="pic" idx="5"/>
          </p:nvPr>
        </p:nvSpPr>
        <p:spPr>
          <a:xfrm>
            <a:off x="2815059" y="2184725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5" name="Google Shape;105;p15"/>
          <p:cNvSpPr>
            <a:spLocks noGrp="1"/>
          </p:cNvSpPr>
          <p:nvPr>
            <p:ph type="pic" idx="6"/>
          </p:nvPr>
        </p:nvSpPr>
        <p:spPr>
          <a:xfrm>
            <a:off x="5215500" y="-547800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6" name="Google Shape;106;p15"/>
          <p:cNvSpPr>
            <a:spLocks noGrp="1"/>
          </p:cNvSpPr>
          <p:nvPr>
            <p:ph type="pic" idx="7"/>
          </p:nvPr>
        </p:nvSpPr>
        <p:spPr>
          <a:xfrm>
            <a:off x="5215500" y="2946125"/>
            <a:ext cx="2258700" cy="3315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07" name="Google Shape;107;p15"/>
          <p:cNvSpPr txBox="1">
            <a:spLocks noGrp="1"/>
          </p:cNvSpPr>
          <p:nvPr>
            <p:ph type="sldNum" idx="8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">
  <p:cSld name="ONE_COLUM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0408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Montserrat"/>
              <a:buNone/>
              <a:defRPr sz="24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040800" cy="3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●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○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Barlow Medium"/>
              <a:buChar char="■"/>
              <a:defRPr sz="1200"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16"/>
          <p:cNvSpPr>
            <a:spLocks noGrp="1"/>
          </p:cNvSpPr>
          <p:nvPr>
            <p:ph type="pic" idx="2"/>
          </p:nvPr>
        </p:nvSpPr>
        <p:spPr>
          <a:xfrm>
            <a:off x="3689275" y="0"/>
            <a:ext cx="54546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>
            <a:off x="7014150" y="0"/>
            <a:ext cx="2130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1045300" y="450150"/>
            <a:ext cx="4049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Font typeface="Montserrat"/>
              <a:buNone/>
              <a:defRPr sz="42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" name="Google Shape;117;p17"/>
          <p:cNvSpPr>
            <a:spLocks noGrp="1"/>
          </p:cNvSpPr>
          <p:nvPr>
            <p:ph type="pic" idx="2"/>
          </p:nvPr>
        </p:nvSpPr>
        <p:spPr>
          <a:xfrm>
            <a:off x="5816875" y="605250"/>
            <a:ext cx="2836800" cy="39330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18" name="Google Shape;118;p17"/>
          <p:cNvSpPr/>
          <p:nvPr/>
        </p:nvSpPr>
        <p:spPr>
          <a:xfrm rot="5400000">
            <a:off x="-802300" y="2451450"/>
            <a:ext cx="2860500" cy="88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>
          <a:xfrm>
            <a:off x="4310700" y="-50950"/>
            <a:ext cx="4890600" cy="527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93100" y="19802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Font typeface="Montserrat"/>
              <a:buNone/>
              <a:defRPr sz="42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200"/>
              <a:buNone/>
              <a:defRPr sz="42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1"/>
          </p:nvPr>
        </p:nvSpPr>
        <p:spPr>
          <a:xfrm>
            <a:off x="93100" y="35501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Montserrat SemiBold"/>
              <a:buNone/>
              <a:defRPr sz="1800">
                <a:solidFill>
                  <a:schemeClr val="accent4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2"/>
          </p:nvPr>
        </p:nvSpPr>
        <p:spPr>
          <a:xfrm>
            <a:off x="4731300" y="724075"/>
            <a:ext cx="40452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●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 Medium"/>
              <a:buChar char="■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and images">
  <p:cSld name="CAPTION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150" y="4538525"/>
            <a:ext cx="9144000" cy="6051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0" y="4557475"/>
            <a:ext cx="858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0" y="4343525"/>
            <a:ext cx="9144000" cy="882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9"/>
          <p:cNvSpPr>
            <a:spLocks noGrp="1"/>
          </p:cNvSpPr>
          <p:nvPr>
            <p:ph type="pic" idx="2"/>
          </p:nvPr>
        </p:nvSpPr>
        <p:spPr>
          <a:xfrm>
            <a:off x="747800" y="717975"/>
            <a:ext cx="2179800" cy="2191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32" name="Google Shape;132;p19"/>
          <p:cNvSpPr>
            <a:spLocks noGrp="1"/>
          </p:cNvSpPr>
          <p:nvPr>
            <p:ph type="pic" idx="3"/>
          </p:nvPr>
        </p:nvSpPr>
        <p:spPr>
          <a:xfrm>
            <a:off x="3402075" y="717975"/>
            <a:ext cx="2179800" cy="2191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33" name="Google Shape;133;p19"/>
          <p:cNvSpPr>
            <a:spLocks noGrp="1"/>
          </p:cNvSpPr>
          <p:nvPr>
            <p:ph type="pic" idx="4"/>
          </p:nvPr>
        </p:nvSpPr>
        <p:spPr>
          <a:xfrm>
            <a:off x="6106625" y="717975"/>
            <a:ext cx="2179800" cy="2191800"/>
          </a:xfrm>
          <a:prstGeom prst="roundRect">
            <a:avLst>
              <a:gd name="adj" fmla="val 5684"/>
            </a:avLst>
          </a:prstGeom>
          <a:noFill/>
          <a:ln>
            <a:noFill/>
          </a:ln>
        </p:spPr>
      </p:sp>
      <p:sp>
        <p:nvSpPr>
          <p:cNvPr id="134" name="Google Shape;134;p19"/>
          <p:cNvSpPr txBox="1">
            <a:spLocks noGrp="1"/>
          </p:cNvSpPr>
          <p:nvPr>
            <p:ph type="body" idx="5"/>
          </p:nvPr>
        </p:nvSpPr>
        <p:spPr>
          <a:xfrm>
            <a:off x="747800" y="3326625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●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○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■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●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○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■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●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○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■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body" idx="6"/>
          </p:nvPr>
        </p:nvSpPr>
        <p:spPr>
          <a:xfrm>
            <a:off x="747800" y="3498825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7"/>
          </p:nvPr>
        </p:nvSpPr>
        <p:spPr>
          <a:xfrm>
            <a:off x="3402075" y="3326600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●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8"/>
          </p:nvPr>
        </p:nvSpPr>
        <p:spPr>
          <a:xfrm>
            <a:off x="3402075" y="3498825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9"/>
          </p:nvPr>
        </p:nvSpPr>
        <p:spPr>
          <a:xfrm>
            <a:off x="6106550" y="3326625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"/>
              <a:buChar char="●"/>
              <a:defRPr sz="1000" b="1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●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○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Barlow"/>
              <a:buChar char="■"/>
              <a:defRPr sz="100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body" idx="13"/>
          </p:nvPr>
        </p:nvSpPr>
        <p:spPr>
          <a:xfrm>
            <a:off x="6106625" y="3498825"/>
            <a:ext cx="2179800" cy="14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●"/>
              <a:defRPr sz="1000">
                <a:solidFill>
                  <a:schemeClr val="accent1"/>
                </a:solidFill>
              </a:defRPr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○"/>
              <a:defRPr sz="1000">
                <a:solidFill>
                  <a:schemeClr val="accent1"/>
                </a:solidFill>
              </a:defRPr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Char char="■"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ldNum" idx="1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150" y="4538525"/>
            <a:ext cx="9144000" cy="605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248200" y="4557475"/>
            <a:ext cx="8588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endParaRPr/>
          </a:p>
        </p:txBody>
      </p:sp>
      <p:sp>
        <p:nvSpPr>
          <p:cNvPr id="145" name="Google Shape;145;p20"/>
          <p:cNvSpPr/>
          <p:nvPr/>
        </p:nvSpPr>
        <p:spPr>
          <a:xfrm>
            <a:off x="0" y="4343525"/>
            <a:ext cx="9144000" cy="882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1" title="PPTCover2025-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>
            <a:spLocks noGrp="1"/>
          </p:cNvSpPr>
          <p:nvPr>
            <p:ph type="body" idx="1"/>
          </p:nvPr>
        </p:nvSpPr>
        <p:spPr>
          <a:xfrm>
            <a:off x="4616525" y="1490175"/>
            <a:ext cx="4108500" cy="35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4744025" y="364100"/>
            <a:ext cx="38514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900"/>
              <a:buFont typeface="Montserrat"/>
              <a:buNone/>
              <a:defRPr sz="2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311700" y="2338675"/>
            <a:ext cx="30408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body" idx="1"/>
          </p:nvPr>
        </p:nvSpPr>
        <p:spPr>
          <a:xfrm>
            <a:off x="311700" y="3172675"/>
            <a:ext cx="51441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●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○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■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●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○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■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●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○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 Medium"/>
              <a:buChar char="■"/>
              <a:defRPr sz="12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154" name="Google Shape;154;p22"/>
          <p:cNvSpPr>
            <a:spLocks noGrp="1"/>
          </p:cNvSpPr>
          <p:nvPr>
            <p:ph type="pic" idx="2"/>
          </p:nvPr>
        </p:nvSpPr>
        <p:spPr>
          <a:xfrm>
            <a:off x="4975850" y="638700"/>
            <a:ext cx="3546900" cy="386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Montserrat"/>
              <a:buNone/>
              <a:defRPr sz="120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7" name="Google Shape;157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●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○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Barlow Medium"/>
              <a:buChar char="■"/>
              <a:defRPr>
                <a:solidFill>
                  <a:schemeClr val="accent4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-83025" y="-50950"/>
            <a:ext cx="9303000" cy="11091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 idx="2"/>
          </p:nvPr>
        </p:nvSpPr>
        <p:spPr>
          <a:xfrm>
            <a:off x="445625" y="183313"/>
            <a:ext cx="7699800" cy="659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gnite Irving ISD" type="blank">
  <p:cSld name="BLANK">
    <p:bg>
      <p:bgPr>
        <a:solidFill>
          <a:schemeClr val="accen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3" name="Google Shape;163;p24" title="ThemeV2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4512" y="1524950"/>
            <a:ext cx="5914976" cy="209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rving ISD Logo">
  <p:cSld name="BLANK_1">
    <p:bg>
      <p:bgPr>
        <a:solidFill>
          <a:schemeClr val="dk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566" y="1954551"/>
            <a:ext cx="2174850" cy="123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"/>
              <a:buNone/>
              <a:defRPr sz="36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●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●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>
            <a:spLocks noGrp="1"/>
          </p:cNvSpPr>
          <p:nvPr>
            <p:ph type="ctrTitle"/>
          </p:nvPr>
        </p:nvSpPr>
        <p:spPr>
          <a:xfrm>
            <a:off x="515" y="3864988"/>
            <a:ext cx="9419585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3200" dirty="0">
                <a:latin typeface="Roboto"/>
                <a:ea typeface="Roboto"/>
                <a:cs typeface="Roboto"/>
              </a:rPr>
              <a:t>Strategic Compensation and TIA: </a:t>
            </a:r>
            <a:br>
              <a:rPr lang="en" sz="3200" dirty="0">
                <a:latin typeface="Roboto"/>
                <a:ea typeface="Roboto"/>
                <a:cs typeface="Roboto"/>
              </a:rPr>
            </a:br>
            <a:r>
              <a:rPr lang="en" sz="3200" dirty="0">
                <a:latin typeface="Roboto"/>
                <a:ea typeface="Roboto"/>
                <a:cs typeface="Roboto"/>
              </a:rPr>
              <a:t>Rewarding Excellence</a:t>
            </a:r>
            <a:endParaRPr lang="en-US" dirty="0">
              <a:latin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E1BCBBDC-B0A9-08EA-EFCD-FDAD59A9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610BD6E4-154F-AC2F-B3E4-6163BB463A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740" y="197967"/>
            <a:ext cx="76998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3000">
                <a:latin typeface="Roboto"/>
                <a:ea typeface="Roboto"/>
                <a:cs typeface="Roboto"/>
              </a:rPr>
              <a:t>TIA vs. Strategic Compensation</a:t>
            </a:r>
            <a:endParaRPr lang="en-US"/>
          </a:p>
        </p:txBody>
      </p:sp>
      <p:pic>
        <p:nvPicPr>
          <p:cNvPr id="2" name="Picture 1" descr="Teacher Incentive Allotment | Texas Education Agency">
            <a:extLst>
              <a:ext uri="{FF2B5EF4-FFF2-40B4-BE49-F238E27FC236}">
                <a16:creationId xmlns:a16="http://schemas.microsoft.com/office/drawing/2014/main" id="{7017F08D-C3C5-F4E9-907F-ADA970164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93" y="2027252"/>
            <a:ext cx="3409811" cy="1663398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A314A15-6E0A-9BEB-3403-CFA1F1B42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1999" y="1951980"/>
            <a:ext cx="4110405" cy="174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0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F095C4ED-A6B7-38E3-5214-642317910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F4B378D8-2CC3-A5EC-F16B-6968DB62FA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510" y="197967"/>
            <a:ext cx="76998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200">
                <a:latin typeface="Roboto"/>
                <a:ea typeface="Roboto"/>
                <a:cs typeface="Roboto"/>
              </a:rPr>
              <a:t>Our Collective Why as Leaders</a:t>
            </a:r>
            <a:endParaRPr lang="en-US"/>
          </a:p>
        </p:txBody>
      </p:sp>
      <p:sp>
        <p:nvSpPr>
          <p:cNvPr id="4" name="Google Shape;195;p28">
            <a:extLst>
              <a:ext uri="{FF2B5EF4-FFF2-40B4-BE49-F238E27FC236}">
                <a16:creationId xmlns:a16="http://schemas.microsoft.com/office/drawing/2014/main" id="{4B8C1B44-8A78-1226-CD01-6A56C8EE62CA}"/>
              </a:ext>
            </a:extLst>
          </p:cNvPr>
          <p:cNvSpPr txBox="1"/>
          <p:nvPr/>
        </p:nvSpPr>
        <p:spPr>
          <a:xfrm>
            <a:off x="592604" y="1287048"/>
            <a:ext cx="7824484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 b="1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The essence of leadership is holding your people to the highest possible standard while taking the best possible care of them.</a:t>
            </a:r>
            <a:endParaRPr sz="4400" b="1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72125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9C408C6A-1BF0-6194-6D86-A46E33DB3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E322B813-9298-2897-FBE5-088CFBC122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510" y="197967"/>
            <a:ext cx="8724186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200">
                <a:latin typeface="Roboto"/>
                <a:ea typeface="Roboto"/>
                <a:cs typeface="Roboto"/>
              </a:rPr>
              <a:t>What is the goal of a TIA designation system?</a:t>
            </a:r>
          </a:p>
        </p:txBody>
      </p:sp>
      <p:sp>
        <p:nvSpPr>
          <p:cNvPr id="5" name="Google Shape;195;p28">
            <a:extLst>
              <a:ext uri="{FF2B5EF4-FFF2-40B4-BE49-F238E27FC236}">
                <a16:creationId xmlns:a16="http://schemas.microsoft.com/office/drawing/2014/main" id="{FE4C6990-3CCD-5719-4C89-DBB39C58A1E8}"/>
              </a:ext>
            </a:extLst>
          </p:cNvPr>
          <p:cNvSpPr txBox="1"/>
          <p:nvPr/>
        </p:nvSpPr>
        <p:spPr>
          <a:xfrm>
            <a:off x="371218" y="1288670"/>
            <a:ext cx="5398304" cy="4185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3200" b="1">
                <a:solidFill>
                  <a:schemeClr val="accent2"/>
                </a:solidFill>
                <a:latin typeface="Roboto"/>
                <a:ea typeface="Roboto"/>
                <a:cs typeface="Roboto"/>
              </a:rPr>
              <a:t>In Irving ISD, we want to </a:t>
            </a:r>
            <a:r>
              <a:rPr lang="en" sz="3200" b="1">
                <a:solidFill>
                  <a:schemeClr val="accent1"/>
                </a:solidFill>
                <a:latin typeface="Roboto"/>
                <a:ea typeface="Roboto"/>
                <a:cs typeface="Roboto"/>
              </a:rPr>
              <a:t>Recruit</a:t>
            </a:r>
            <a:r>
              <a:rPr lang="en" sz="3200" b="1">
                <a:solidFill>
                  <a:schemeClr val="accent2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" sz="3200" b="1">
                <a:solidFill>
                  <a:schemeClr val="accent1"/>
                </a:solidFill>
                <a:latin typeface="Roboto"/>
                <a:ea typeface="Roboto"/>
                <a:cs typeface="Roboto"/>
              </a:rPr>
              <a:t>Develop</a:t>
            </a:r>
            <a:r>
              <a:rPr lang="en" sz="3200" b="1">
                <a:solidFill>
                  <a:schemeClr val="accent2"/>
                </a:solidFill>
                <a:latin typeface="Roboto"/>
                <a:ea typeface="Roboto"/>
                <a:cs typeface="Roboto"/>
              </a:rPr>
              <a:t>, and </a:t>
            </a:r>
            <a:r>
              <a:rPr lang="en" sz="3200" b="1">
                <a:solidFill>
                  <a:schemeClr val="accent1"/>
                </a:solidFill>
                <a:latin typeface="Roboto"/>
                <a:ea typeface="Roboto"/>
                <a:cs typeface="Roboto"/>
              </a:rPr>
              <a:t>REWARD</a:t>
            </a:r>
            <a:r>
              <a:rPr lang="en" sz="3200" b="1">
                <a:solidFill>
                  <a:schemeClr val="accent2"/>
                </a:solidFill>
                <a:latin typeface="Roboto"/>
                <a:ea typeface="Roboto"/>
                <a:cs typeface="Roboto"/>
              </a:rPr>
              <a:t> our teachers with all levels of experience, leading to higher teacher retention and improved student outcomes.</a:t>
            </a:r>
          </a:p>
          <a:p>
            <a:endParaRPr lang="en" sz="1200" b="1">
              <a:solidFill>
                <a:schemeClr val="accent2"/>
              </a:solidFill>
              <a:latin typeface="Roboto"/>
              <a:ea typeface="Roboto"/>
              <a:cs typeface="Roboto"/>
            </a:endParaRPr>
          </a:p>
          <a:p>
            <a:endParaRPr lang="en" sz="2400" b="1">
              <a:solidFill>
                <a:schemeClr val="accent2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6" name="Picture 5" descr="A blue line drawing of a clipboard with a dart board and a dart arrow&#10;&#10;AI-generated content may be incorrect.">
            <a:extLst>
              <a:ext uri="{FF2B5EF4-FFF2-40B4-BE49-F238E27FC236}">
                <a16:creationId xmlns:a16="http://schemas.microsoft.com/office/drawing/2014/main" id="{774BB5F0-63C3-98EC-7963-1B3620E4A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162" y="1284797"/>
            <a:ext cx="3370591" cy="342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43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E239AC96-FFB2-20A0-28EF-D326CD42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E25B721-6652-2F8A-D157-251CA255B6FC}"/>
              </a:ext>
            </a:extLst>
          </p:cNvPr>
          <p:cNvSpPr txBox="1">
            <a:spLocks/>
          </p:cNvSpPr>
          <p:nvPr/>
        </p:nvSpPr>
        <p:spPr>
          <a:xfrm>
            <a:off x="166601" y="305874"/>
            <a:ext cx="8886761" cy="450937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b="1">
                <a:solidFill>
                  <a:schemeClr val="bg1"/>
                </a:solidFill>
                <a:latin typeface="Roboto"/>
              </a:rPr>
              <a:t>Strategic Compensation: Irving ISD's Roadmap</a:t>
            </a:r>
          </a:p>
        </p:txBody>
      </p:sp>
      <p:pic>
        <p:nvPicPr>
          <p:cNvPr id="8" name="Picture 7" descr="A screen shot of a document&#10;&#10;AI-generated content may be incorrect.">
            <a:extLst>
              <a:ext uri="{FF2B5EF4-FFF2-40B4-BE49-F238E27FC236}">
                <a16:creationId xmlns:a16="http://schemas.microsoft.com/office/drawing/2014/main" id="{B2FE4B09-2D31-A367-F60C-D97F9D787E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77" r="70"/>
          <a:stretch>
            <a:fillRect/>
          </a:stretch>
        </p:blipFill>
        <p:spPr>
          <a:xfrm>
            <a:off x="705202" y="1087243"/>
            <a:ext cx="7380477" cy="3926160"/>
          </a:xfrm>
          <a:prstGeom prst="rect">
            <a:avLst/>
          </a:prstGeom>
        </p:spPr>
      </p:pic>
      <p:sp>
        <p:nvSpPr>
          <p:cNvPr id="3" name="Google Shape;195;p28">
            <a:extLst>
              <a:ext uri="{FF2B5EF4-FFF2-40B4-BE49-F238E27FC236}">
                <a16:creationId xmlns:a16="http://schemas.microsoft.com/office/drawing/2014/main" id="{79E89573-2507-EE2B-D548-6005980BC480}"/>
              </a:ext>
            </a:extLst>
          </p:cNvPr>
          <p:cNvSpPr txBox="1"/>
          <p:nvPr/>
        </p:nvSpPr>
        <p:spPr>
          <a:xfrm>
            <a:off x="8268288" y="2775017"/>
            <a:ext cx="87563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2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Assistant Principals</a:t>
            </a:r>
            <a:endParaRPr lang="en" sz="1200" b="1">
              <a:solidFill>
                <a:schemeClr val="accent1"/>
              </a:solidFill>
              <a:latin typeface="Roboto"/>
              <a:ea typeface="Roboto"/>
              <a:cs typeface="Roboto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074C561-7CBA-CBC6-581F-A3B262A81A13}"/>
              </a:ext>
            </a:extLst>
          </p:cNvPr>
          <p:cNvCxnSpPr/>
          <p:nvPr/>
        </p:nvCxnSpPr>
        <p:spPr>
          <a:xfrm flipH="1" flipV="1">
            <a:off x="7198980" y="1335100"/>
            <a:ext cx="1162209" cy="14695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94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88E9D-00E3-BB6A-8169-D5571ADE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79" y="227671"/>
            <a:ext cx="9353897" cy="659400"/>
          </a:xfrm>
        </p:spPr>
        <p:txBody>
          <a:bodyPr>
            <a:normAutofit/>
          </a:bodyPr>
          <a:lstStyle/>
          <a:p>
            <a:r>
              <a:rPr lang="en-US" sz="2800">
                <a:latin typeface="Roboto"/>
              </a:rPr>
              <a:t>Modeling What We Expect by Going First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8EC96E5-B19F-8870-2CE8-ABD125D1FBBE}"/>
              </a:ext>
            </a:extLst>
          </p:cNvPr>
          <p:cNvGraphicFramePr/>
          <p:nvPr/>
        </p:nvGraphicFramePr>
        <p:xfrm>
          <a:off x="399252" y="1916812"/>
          <a:ext cx="4066903" cy="2850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27BB517F-4130-D1A1-355A-FB7EA3099480}"/>
              </a:ext>
            </a:extLst>
          </p:cNvPr>
          <p:cNvGrpSpPr/>
          <p:nvPr/>
        </p:nvGrpSpPr>
        <p:grpSpPr>
          <a:xfrm>
            <a:off x="5263529" y="1294209"/>
            <a:ext cx="529376" cy="3389440"/>
            <a:chOff x="5265676" y="1176344"/>
            <a:chExt cx="529376" cy="33894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F466AA2-63DB-F4D1-6A84-7050DD72FEAF}"/>
                </a:ext>
              </a:extLst>
            </p:cNvPr>
            <p:cNvSpPr/>
            <p:nvPr/>
          </p:nvSpPr>
          <p:spPr>
            <a:xfrm>
              <a:off x="5274552" y="2142840"/>
              <a:ext cx="511624" cy="507563"/>
            </a:xfrm>
            <a:prstGeom prst="ellipse">
              <a:avLst/>
            </a:prstGeom>
            <a:solidFill>
              <a:schemeClr val="accent2">
                <a:lumMod val="10000"/>
                <a:lumOff val="90000"/>
              </a:schemeClr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9F66532-CD40-F3E8-B0FC-2710940FBD46}"/>
                </a:ext>
              </a:extLst>
            </p:cNvPr>
            <p:cNvSpPr/>
            <p:nvPr/>
          </p:nvSpPr>
          <p:spPr>
            <a:xfrm>
              <a:off x="5274552" y="3091725"/>
              <a:ext cx="511624" cy="50756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>
              <a:solidFill>
                <a:schemeClr val="accent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EE296CA-6D47-5547-8E2B-F55908338CD0}"/>
                </a:ext>
              </a:extLst>
            </p:cNvPr>
            <p:cNvSpPr/>
            <p:nvPr/>
          </p:nvSpPr>
          <p:spPr>
            <a:xfrm>
              <a:off x="5265676" y="4040610"/>
              <a:ext cx="529376" cy="52517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71C9A7F-33B1-8EEF-03B7-B346A49BC105}"/>
                </a:ext>
              </a:extLst>
            </p:cNvPr>
            <p:cNvSpPr/>
            <p:nvPr/>
          </p:nvSpPr>
          <p:spPr>
            <a:xfrm>
              <a:off x="5265676" y="1176344"/>
              <a:ext cx="529376" cy="525174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>
              <a:solidFill>
                <a:schemeClr val="accent4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5E4D2C-C062-634C-8130-2B9DB605E564}"/>
              </a:ext>
            </a:extLst>
          </p:cNvPr>
          <p:cNvGrpSpPr/>
          <p:nvPr/>
        </p:nvGrpSpPr>
        <p:grpSpPr>
          <a:xfrm>
            <a:off x="1295028" y="2143016"/>
            <a:ext cx="2508871" cy="2397652"/>
            <a:chOff x="1307448" y="1665926"/>
            <a:chExt cx="2508871" cy="239765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9DE1D14-5395-6718-ACB2-0104FA71426F}"/>
                </a:ext>
              </a:extLst>
            </p:cNvPr>
            <p:cNvSpPr/>
            <p:nvPr/>
          </p:nvSpPr>
          <p:spPr>
            <a:xfrm>
              <a:off x="1307448" y="1702397"/>
              <a:ext cx="529376" cy="525174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>
              <a:solidFill>
                <a:schemeClr val="accent4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7C0C5A6-41CF-C676-4ACA-5E6977700F88}"/>
                </a:ext>
              </a:extLst>
            </p:cNvPr>
            <p:cNvSpPr/>
            <p:nvPr/>
          </p:nvSpPr>
          <p:spPr>
            <a:xfrm>
              <a:off x="3038646" y="1711203"/>
              <a:ext cx="511624" cy="507563"/>
            </a:xfrm>
            <a:prstGeom prst="ellipse">
              <a:avLst/>
            </a:prstGeom>
            <a:solidFill>
              <a:schemeClr val="accent2">
                <a:lumMod val="10000"/>
                <a:lumOff val="90000"/>
              </a:schemeClr>
            </a:solidFill>
            <a:ln w="25400" cap="flat">
              <a:solidFill>
                <a:schemeClr val="accent2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1" name="Graphic 10" descr="Checklist with solid fill">
              <a:extLst>
                <a:ext uri="{FF2B5EF4-FFF2-40B4-BE49-F238E27FC236}">
                  <a16:creationId xmlns:a16="http://schemas.microsoft.com/office/drawing/2014/main" id="{58F846C8-91FF-0A3A-2B9C-AA3E1B531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97456" y="1767982"/>
              <a:ext cx="394004" cy="394004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2C19BB2-EA21-2E89-FB11-CB992B19BC9A}"/>
                </a:ext>
              </a:extLst>
            </p:cNvPr>
            <p:cNvSpPr/>
            <p:nvPr/>
          </p:nvSpPr>
          <p:spPr>
            <a:xfrm>
              <a:off x="3304695" y="3104480"/>
              <a:ext cx="511624" cy="50756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>
              <a:solidFill>
                <a:schemeClr val="accent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5" name="Graphic 14" descr="Bar graph with upward trend with solid fill">
              <a:extLst>
                <a:ext uri="{FF2B5EF4-FFF2-40B4-BE49-F238E27FC236}">
                  <a16:creationId xmlns:a16="http://schemas.microsoft.com/office/drawing/2014/main" id="{A16EA8CF-3FC0-E24C-B207-25EC21A3F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75841" y="3173595"/>
              <a:ext cx="369332" cy="369332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DC39847-22A7-11C1-6AD7-8C20D57D8181}"/>
                </a:ext>
              </a:extLst>
            </p:cNvPr>
            <p:cNvSpPr/>
            <p:nvPr/>
          </p:nvSpPr>
          <p:spPr>
            <a:xfrm>
              <a:off x="1307448" y="3538404"/>
              <a:ext cx="529376" cy="52517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7" name="Graphic 16" descr="Classroom with solid fill">
              <a:extLst>
                <a:ext uri="{FF2B5EF4-FFF2-40B4-BE49-F238E27FC236}">
                  <a16:creationId xmlns:a16="http://schemas.microsoft.com/office/drawing/2014/main" id="{32361261-D107-9DF1-68E1-52CBD1C6E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90701" y="3629388"/>
              <a:ext cx="369333" cy="369333"/>
            </a:xfrm>
            <a:prstGeom prst="rect">
              <a:avLst/>
            </a:prstGeom>
          </p:spPr>
        </p:pic>
        <p:pic>
          <p:nvPicPr>
            <p:cNvPr id="22" name="Graphic 21" descr="Schoolhouse with solid fill">
              <a:extLst>
                <a:ext uri="{FF2B5EF4-FFF2-40B4-BE49-F238E27FC236}">
                  <a16:creationId xmlns:a16="http://schemas.microsoft.com/office/drawing/2014/main" id="{1951A2A9-0DAC-A088-BFBC-5CCA4F07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14547" y="1665926"/>
              <a:ext cx="501772" cy="501772"/>
            </a:xfrm>
            <a:prstGeom prst="rect">
              <a:avLst/>
            </a:prstGeom>
          </p:spPr>
        </p:pic>
      </p:grpSp>
      <p:pic>
        <p:nvPicPr>
          <p:cNvPr id="5" name="Graphic 4" descr="Schoolhouse with solid fill">
            <a:extLst>
              <a:ext uri="{FF2B5EF4-FFF2-40B4-BE49-F238E27FC236}">
                <a16:creationId xmlns:a16="http://schemas.microsoft.com/office/drawing/2014/main" id="{5A2D9455-AB94-46FF-BD90-A92962790E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82969" y="1273852"/>
            <a:ext cx="501772" cy="501772"/>
          </a:xfrm>
          <a:prstGeom prst="rect">
            <a:avLst/>
          </a:prstGeom>
        </p:spPr>
      </p:pic>
      <p:pic>
        <p:nvPicPr>
          <p:cNvPr id="10" name="Graphic 9" descr="Checklist with solid fill">
            <a:extLst>
              <a:ext uri="{FF2B5EF4-FFF2-40B4-BE49-F238E27FC236}">
                <a16:creationId xmlns:a16="http://schemas.microsoft.com/office/drawing/2014/main" id="{63724773-521D-E36B-3ED7-AE329C83C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28689" y="2317484"/>
            <a:ext cx="394004" cy="394004"/>
          </a:xfrm>
          <a:prstGeom prst="rect">
            <a:avLst/>
          </a:prstGeom>
        </p:spPr>
      </p:pic>
      <p:pic>
        <p:nvPicPr>
          <p:cNvPr id="12" name="Graphic 11" descr="Bar graph with upward trend with solid fill">
            <a:extLst>
              <a:ext uri="{FF2B5EF4-FFF2-40B4-BE49-F238E27FC236}">
                <a16:creationId xmlns:a16="http://schemas.microsoft.com/office/drawing/2014/main" id="{4308BF8B-A54D-63B0-0872-0F23B714F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45017" y="3278705"/>
            <a:ext cx="369332" cy="369332"/>
          </a:xfrm>
          <a:prstGeom prst="rect">
            <a:avLst/>
          </a:prstGeom>
        </p:spPr>
      </p:pic>
      <p:pic>
        <p:nvPicPr>
          <p:cNvPr id="18" name="Graphic 17" descr="Classroom with solid fill">
            <a:extLst>
              <a:ext uri="{FF2B5EF4-FFF2-40B4-BE49-F238E27FC236}">
                <a16:creationId xmlns:a16="http://schemas.microsoft.com/office/drawing/2014/main" id="{70314893-2D73-36B2-841C-0997457A52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43550" y="4236395"/>
            <a:ext cx="369333" cy="369333"/>
          </a:xfrm>
          <a:prstGeom prst="rect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DFE3337-0A03-5403-B7E7-A77533C25D1A}"/>
              </a:ext>
            </a:extLst>
          </p:cNvPr>
          <p:cNvGraphicFramePr>
            <a:graphicFrameLocks noGrp="1"/>
          </p:cNvGraphicFramePr>
          <p:nvPr/>
        </p:nvGraphicFramePr>
        <p:xfrm>
          <a:off x="5712883" y="2227382"/>
          <a:ext cx="3228144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9025">
                  <a:extLst>
                    <a:ext uri="{9D8B030D-6E8A-4147-A177-3AD203B41FA5}">
                      <a16:colId xmlns:a16="http://schemas.microsoft.com/office/drawing/2014/main" val="2629985842"/>
                    </a:ext>
                  </a:extLst>
                </a:gridCol>
                <a:gridCol w="2079119">
                  <a:extLst>
                    <a:ext uri="{9D8B030D-6E8A-4147-A177-3AD203B41FA5}">
                      <a16:colId xmlns:a16="http://schemas.microsoft.com/office/drawing/2014/main" val="146101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bg2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Leadership Definition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Principals are evaluated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receive feedback on the T-PESS rubric, supplemented with the Leadership Definition competencies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3540631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F21F42F-F307-2BFA-6818-C068E901893B}"/>
              </a:ext>
            </a:extLst>
          </p:cNvPr>
          <p:cNvGraphicFramePr>
            <a:graphicFrameLocks noGrp="1"/>
          </p:cNvGraphicFramePr>
          <p:nvPr/>
        </p:nvGraphicFramePr>
        <p:xfrm>
          <a:off x="5712882" y="3036122"/>
          <a:ext cx="3228145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9940">
                  <a:extLst>
                    <a:ext uri="{9D8B030D-6E8A-4147-A177-3AD203B41FA5}">
                      <a16:colId xmlns:a16="http://schemas.microsoft.com/office/drawing/2014/main" val="2629985842"/>
                    </a:ext>
                  </a:extLst>
                </a:gridCol>
                <a:gridCol w="2098205">
                  <a:extLst>
                    <a:ext uri="{9D8B030D-6E8A-4147-A177-3AD203B41FA5}">
                      <a16:colId xmlns:a16="http://schemas.microsoft.com/office/drawing/2014/main" val="146101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accent3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Student Outcomes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Campus-level achievement measures capture growth and proficiency on state and local assessments (e.g., MAP for growth and STAAR for proficiency)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3540631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1B930D40-01A6-EC31-F7E6-5530371E5D37}"/>
              </a:ext>
            </a:extLst>
          </p:cNvPr>
          <p:cNvGraphicFramePr>
            <a:graphicFrameLocks noGrp="1"/>
          </p:cNvGraphicFramePr>
          <p:nvPr/>
        </p:nvGraphicFramePr>
        <p:xfrm>
          <a:off x="5739021" y="3918141"/>
          <a:ext cx="3228146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854">
                  <a:extLst>
                    <a:ext uri="{9D8B030D-6E8A-4147-A177-3AD203B41FA5}">
                      <a16:colId xmlns:a16="http://schemas.microsoft.com/office/drawing/2014/main" val="2629985842"/>
                    </a:ext>
                  </a:extLst>
                </a:gridCol>
                <a:gridCol w="2080292">
                  <a:extLst>
                    <a:ext uri="{9D8B030D-6E8A-4147-A177-3AD203B41FA5}">
                      <a16:colId xmlns:a16="http://schemas.microsoft.com/office/drawing/2014/main" val="146101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accent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Instructional Leadership Priorities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Principals are evaluated on their</a:t>
                      </a:r>
                    </a:p>
                    <a:p>
                      <a:pPr algn="l"/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implementation of the three instructional priorities: evidence of HQI, data-driven instruction, and teacher coaching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3540631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8DD5AB9-EAE3-48D4-25A2-011FC92E44F5}"/>
              </a:ext>
            </a:extLst>
          </p:cNvPr>
          <p:cNvGraphicFramePr>
            <a:graphicFrameLocks noGrp="1"/>
          </p:cNvGraphicFramePr>
          <p:nvPr/>
        </p:nvGraphicFramePr>
        <p:xfrm>
          <a:off x="5754276" y="1130076"/>
          <a:ext cx="3212891" cy="85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5629">
                  <a:extLst>
                    <a:ext uri="{9D8B030D-6E8A-4147-A177-3AD203B41FA5}">
                      <a16:colId xmlns:a16="http://schemas.microsoft.com/office/drawing/2014/main" val="2629985842"/>
                    </a:ext>
                  </a:extLst>
                </a:gridCol>
                <a:gridCol w="2067262">
                  <a:extLst>
                    <a:ext uri="{9D8B030D-6E8A-4147-A177-3AD203B41FA5}">
                      <a16:colId xmlns:a16="http://schemas.microsoft.com/office/drawing/2014/main" val="146101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accent4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Operational Effectiveness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i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Principals are evaluated based on their operational effectiveness in areas such as student attendance, climate, safety and security, and parent engagement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3540631"/>
                  </a:ext>
                </a:extLst>
              </a:tr>
            </a:tbl>
          </a:graphicData>
        </a:graphic>
      </p:graphicFrame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BB84C7D-675A-ED7B-1897-8C51E9E00066}"/>
              </a:ext>
            </a:extLst>
          </p:cNvPr>
          <p:cNvSpPr txBox="1">
            <a:spLocks/>
          </p:cNvSpPr>
          <p:nvPr/>
        </p:nvSpPr>
        <p:spPr>
          <a:xfrm>
            <a:off x="399251" y="1356469"/>
            <a:ext cx="4066903" cy="462914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>
                <a:latin typeface="Roboto"/>
              </a:rPr>
              <a:t>Components of a principal’s annual evaluation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EE5EB1-7E9B-AD93-C9C8-24A6691CF079}"/>
              </a:ext>
            </a:extLst>
          </p:cNvPr>
          <p:cNvSpPr txBox="1"/>
          <p:nvPr/>
        </p:nvSpPr>
        <p:spPr>
          <a:xfrm>
            <a:off x="-24142" y="2209236"/>
            <a:ext cx="152812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>
                <a:solidFill>
                  <a:schemeClr val="accent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Operational Effectiveness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93FFBB3-9974-CBA0-7154-0DDB71ABD72A}"/>
              </a:ext>
            </a:extLst>
          </p:cNvPr>
          <p:cNvSpPr txBox="1"/>
          <p:nvPr/>
        </p:nvSpPr>
        <p:spPr>
          <a:xfrm>
            <a:off x="3509984" y="2260763"/>
            <a:ext cx="888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Leadership Definition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E5FDFB-A25C-A951-D408-241341A5BD57}"/>
              </a:ext>
            </a:extLst>
          </p:cNvPr>
          <p:cNvSpPr txBox="1"/>
          <p:nvPr/>
        </p:nvSpPr>
        <p:spPr>
          <a:xfrm>
            <a:off x="69415" y="4089133"/>
            <a:ext cx="1301574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Instructional Leadership Priorities</a:t>
            </a:r>
            <a:endParaRPr kumimoji="0" lang="en-US" sz="1200" b="1" u="none" strike="noStrike" cap="none" spc="0" normalizeH="0" baseline="0">
              <a:ln>
                <a:noFill/>
              </a:ln>
              <a:solidFill>
                <a:schemeClr val="accent1"/>
              </a:solidFill>
              <a:effectLst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7B5291-9C44-B268-641F-5E6B0114AE2A}"/>
              </a:ext>
            </a:extLst>
          </p:cNvPr>
          <p:cNvSpPr txBox="1"/>
          <p:nvPr/>
        </p:nvSpPr>
        <p:spPr>
          <a:xfrm>
            <a:off x="3789573" y="3447684"/>
            <a:ext cx="888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Student Outcomes</a:t>
            </a:r>
          </a:p>
        </p:txBody>
      </p:sp>
    </p:spTree>
    <p:extLst>
      <p:ext uri="{BB962C8B-B14F-4D97-AF65-F5344CB8AC3E}">
        <p14:creationId xmlns:p14="http://schemas.microsoft.com/office/powerpoint/2010/main" val="3602793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8B53D60A-D503-36BE-FFB2-884C3E5A0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1A881808-6EAB-D52A-08F0-D5BA759766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446" y="226445"/>
            <a:ext cx="7699800" cy="6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latin typeface="Roboto"/>
                <a:ea typeface="Roboto"/>
                <a:cs typeface="Roboto"/>
              </a:rPr>
              <a:t>Our Focus as Your Leadership Team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97BC044-A336-85BA-27F9-3DBA34FEFA00}"/>
              </a:ext>
            </a:extLst>
          </p:cNvPr>
          <p:cNvSpPr>
            <a:spLocks noGrp="1"/>
          </p:cNvSpPr>
          <p:nvPr/>
        </p:nvSpPr>
        <p:spPr>
          <a:xfrm>
            <a:off x="343376" y="1170541"/>
            <a:ext cx="879954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arlow Medium"/>
              <a:buChar char="●"/>
              <a:defRPr sz="2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Barlow Medium"/>
              <a:buChar char="●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●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marL="0" indent="0">
              <a:lnSpc>
                <a:spcPct val="114999"/>
              </a:lnSpc>
              <a:buNone/>
            </a:pPr>
            <a:endParaRPr lang="en-US" sz="2400" b="1">
              <a:solidFill>
                <a:schemeClr val="bg2"/>
              </a:solidFill>
              <a:latin typeface="Roboto"/>
              <a:ea typeface="Roboto"/>
              <a:cs typeface="Roboto"/>
            </a:endParaRPr>
          </a:p>
          <a:p>
            <a:pPr marL="171450" indent="-171450">
              <a:lnSpc>
                <a:spcPct val="114999"/>
              </a:lnSpc>
            </a:pPr>
            <a:endParaRPr lang="en-US" sz="2400" b="1">
              <a:solidFill>
                <a:schemeClr val="bg2"/>
              </a:solidFill>
              <a:latin typeface="Roboto"/>
              <a:ea typeface="Roboto"/>
              <a:cs typeface="Roboto"/>
            </a:endParaRPr>
          </a:p>
          <a:p>
            <a:pPr marL="1054100" lvl="2" indent="0">
              <a:lnSpc>
                <a:spcPct val="114999"/>
              </a:lnSpc>
              <a:buSzPts val="2000"/>
              <a:buNone/>
            </a:pPr>
            <a:endParaRPr lang="en-US" sz="2400" b="1">
              <a:solidFill>
                <a:schemeClr val="bg2"/>
              </a:solidFill>
              <a:latin typeface="Roboto"/>
              <a:ea typeface="Roboto"/>
              <a:cs typeface="Roboto"/>
            </a:endParaRPr>
          </a:p>
          <a:p>
            <a:pPr lvl="1">
              <a:lnSpc>
                <a:spcPct val="114999"/>
              </a:lnSpc>
              <a:buSzPts val="2000"/>
            </a:pPr>
            <a:endParaRPr lang="en-US" sz="1000" b="1">
              <a:solidFill>
                <a:schemeClr val="bg2"/>
              </a:solidFill>
              <a:latin typeface="Roboto"/>
              <a:ea typeface="Roboto"/>
              <a:cs typeface="Roboto"/>
            </a:endParaRPr>
          </a:p>
          <a:p>
            <a:pPr marL="628650" lvl="1" indent="-171450">
              <a:lnSpc>
                <a:spcPct val="114999"/>
              </a:lnSpc>
              <a:buSzPts val="2000"/>
            </a:pPr>
            <a:endParaRPr lang="en-US" sz="1000" b="1">
              <a:solidFill>
                <a:schemeClr val="bg2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EE01E-E0DE-FF02-EF9C-35B7DA9F972B}"/>
              </a:ext>
            </a:extLst>
          </p:cNvPr>
          <p:cNvSpPr>
            <a:spLocks noGrp="1"/>
          </p:cNvSpPr>
          <p:nvPr/>
        </p:nvSpPr>
        <p:spPr>
          <a:xfrm>
            <a:off x="306662" y="1286201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Barlow Medium"/>
              <a:buChar char="●"/>
              <a:defRPr sz="2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Barlow Medium"/>
              <a:buChar char="●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●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○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 Medium"/>
              <a:buChar char="■"/>
              <a:defRPr sz="1400" b="0" i="0" u="none" strike="noStrike" cap="none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marL="787400" indent="-685800">
              <a:lnSpc>
                <a:spcPct val="114999"/>
              </a:lnSpc>
              <a:buFont typeface="Wingdings,Sans-Serif"/>
              <a:buChar char="q"/>
            </a:pPr>
            <a:r>
              <a:rPr lang="en-US" sz="4000" b="1">
                <a:solidFill>
                  <a:schemeClr val="accent4">
                    <a:lumMod val="76000"/>
                  </a:schemeClr>
                </a:solidFill>
                <a:latin typeface="Roboto"/>
                <a:ea typeface="Roboto"/>
                <a:cs typeface="Roboto"/>
              </a:rPr>
              <a:t>Stakeholder Engagement</a:t>
            </a:r>
            <a:endParaRPr lang="en-US" sz="4000">
              <a:solidFill>
                <a:srgbClr val="002845"/>
              </a:solidFill>
              <a:latin typeface="Roboto"/>
              <a:ea typeface="Roboto"/>
              <a:cs typeface="Roboto"/>
            </a:endParaRPr>
          </a:p>
          <a:p>
            <a:pPr marL="787400" indent="-685800">
              <a:lnSpc>
                <a:spcPct val="114999"/>
              </a:lnSpc>
              <a:buFont typeface="Wingdings"/>
              <a:buChar char="q"/>
            </a:pPr>
            <a:r>
              <a:rPr lang="en-US" sz="4000" b="1">
                <a:solidFill>
                  <a:schemeClr val="accent4">
                    <a:lumMod val="76000"/>
                  </a:schemeClr>
                </a:solidFill>
                <a:latin typeface="Roboto"/>
              </a:rPr>
              <a:t>Student Growth</a:t>
            </a:r>
            <a:endParaRPr lang="en-US" sz="4000">
              <a:solidFill>
                <a:schemeClr val="accent4">
                  <a:lumMod val="76000"/>
                </a:schemeClr>
              </a:solidFill>
            </a:endParaRPr>
          </a:p>
          <a:p>
            <a:pPr marL="787400" indent="-685800">
              <a:lnSpc>
                <a:spcPct val="114999"/>
              </a:lnSpc>
              <a:buFont typeface="Wingdings"/>
              <a:buChar char="q"/>
            </a:pPr>
            <a:r>
              <a:rPr lang="en-US" sz="4000" b="1">
                <a:solidFill>
                  <a:schemeClr val="accent4">
                    <a:lumMod val="76000"/>
                  </a:schemeClr>
                </a:solidFill>
                <a:latin typeface="Roboto"/>
              </a:rPr>
              <a:t>Teacher Observation</a:t>
            </a:r>
          </a:p>
        </p:txBody>
      </p:sp>
      <p:pic>
        <p:nvPicPr>
          <p:cNvPr id="6" name="Picture 5" descr="A blue line drawing of a clipboard with a dart board and a dart arrow&#10;&#10;AI-generated content may be incorrect.">
            <a:extLst>
              <a:ext uri="{FF2B5EF4-FFF2-40B4-BE49-F238E27FC236}">
                <a16:creationId xmlns:a16="http://schemas.microsoft.com/office/drawing/2014/main" id="{42FBED9F-8E6E-75E1-E9FA-00651D409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5793" y="2082740"/>
            <a:ext cx="2572648" cy="26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8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C44F3F38-AEB6-E673-7B91-488452671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;p28">
            <a:extLst>
              <a:ext uri="{FF2B5EF4-FFF2-40B4-BE49-F238E27FC236}">
                <a16:creationId xmlns:a16="http://schemas.microsoft.com/office/drawing/2014/main" id="{B032BBE4-1915-B405-82CB-9563785A0370}"/>
              </a:ext>
            </a:extLst>
          </p:cNvPr>
          <p:cNvSpPr txBox="1">
            <a:spLocks noGrp="1"/>
          </p:cNvSpPr>
          <p:nvPr/>
        </p:nvSpPr>
        <p:spPr>
          <a:xfrm>
            <a:off x="285505" y="220171"/>
            <a:ext cx="8425166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>
                <a:latin typeface="Roboto"/>
              </a:rPr>
              <a:t>To Submit Questions During Data Capture Year</a:t>
            </a:r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B64AB07-E0E1-98AA-1631-013377159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0863" y="1287515"/>
            <a:ext cx="2962275" cy="2962275"/>
          </a:xfrm>
          <a:prstGeom prst="rect">
            <a:avLst/>
          </a:prstGeom>
        </p:spPr>
      </p:pic>
      <p:sp>
        <p:nvSpPr>
          <p:cNvPr id="7" name="Google Shape;195;p28">
            <a:extLst>
              <a:ext uri="{FF2B5EF4-FFF2-40B4-BE49-F238E27FC236}">
                <a16:creationId xmlns:a16="http://schemas.microsoft.com/office/drawing/2014/main" id="{B356E7C7-81CF-BC70-853B-CB9A5B55162E}"/>
              </a:ext>
            </a:extLst>
          </p:cNvPr>
          <p:cNvSpPr txBox="1"/>
          <p:nvPr/>
        </p:nvSpPr>
        <p:spPr>
          <a:xfrm>
            <a:off x="311250" y="4285225"/>
            <a:ext cx="8949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https://forms.office.com/r/bq81XJEZQK</a:t>
            </a:r>
            <a:endParaRPr sz="3600" b="1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97993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IrvingISD2025">
  <a:themeElements>
    <a:clrScheme name="Simple Light">
      <a:dk1>
        <a:srgbClr val="002845"/>
      </a:dk1>
      <a:lt1>
        <a:srgbClr val="FFFFFF"/>
      </a:lt1>
      <a:dk2>
        <a:srgbClr val="002845"/>
      </a:dk2>
      <a:lt2>
        <a:srgbClr val="EEEEEE"/>
      </a:lt2>
      <a:accent1>
        <a:srgbClr val="DE1F34"/>
      </a:accent1>
      <a:accent2>
        <a:srgbClr val="002845"/>
      </a:accent2>
      <a:accent3>
        <a:srgbClr val="40ACD2"/>
      </a:accent3>
      <a:accent4>
        <a:srgbClr val="004D7C"/>
      </a:accent4>
      <a:accent5>
        <a:srgbClr val="76001A"/>
      </a:accent5>
      <a:accent6>
        <a:srgbClr val="F3C63C"/>
      </a:accent6>
      <a:hlink>
        <a:srgbClr val="40AC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E20DF7074BC4480B8B29932778A89" ma:contentTypeVersion="5" ma:contentTypeDescription="Create a new document." ma:contentTypeScope="" ma:versionID="78e7cfbee3378f5262eccbe5758b0b01">
  <xsd:schema xmlns:xsd="http://www.w3.org/2001/XMLSchema" xmlns:xs="http://www.w3.org/2001/XMLSchema" xmlns:p="http://schemas.microsoft.com/office/2006/metadata/properties" xmlns:ns3="febb0db9-0dcf-495e-bb88-d23735a69f8d" targetNamespace="http://schemas.microsoft.com/office/2006/metadata/properties" ma:root="true" ma:fieldsID="7d141f77d798bf19f9eadf20416788fc" ns3:_="">
    <xsd:import namespace="febb0db9-0dcf-495e-bb88-d23735a69f8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b0db9-0dcf-495e-bb88-d23735a69f8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ebb0db9-0dcf-495e-bb88-d23735a69f8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97ECE5-D32B-4560-92FC-495D39829A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bb0db9-0dcf-495e-bb88-d23735a69f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B68040-4CCE-45B8-BA3D-7C6FBE8E2914}">
  <ds:schemaRefs>
    <ds:schemaRef ds:uri="http://www.w3.org/XML/1998/namespace"/>
    <ds:schemaRef ds:uri="febb0db9-0dcf-495e-bb88-d23735a69f8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8B16B78-8B8A-470F-81B1-52573C4969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238</Words>
  <Application>Microsoft Macintosh PowerPoint</Application>
  <PresentationFormat>On-screen Show (16:9)</PresentationFormat>
  <Paragraphs>33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Roboto Medium</vt:lpstr>
      <vt:lpstr>Wingdings,Sans-Serif</vt:lpstr>
      <vt:lpstr>Arial</vt:lpstr>
      <vt:lpstr>Roboto</vt:lpstr>
      <vt:lpstr>Montserrat</vt:lpstr>
      <vt:lpstr>Montserrat SemiBold</vt:lpstr>
      <vt:lpstr>Barlow</vt:lpstr>
      <vt:lpstr>Wingdings</vt:lpstr>
      <vt:lpstr>Barlow Medium</vt:lpstr>
      <vt:lpstr>IrvingISD2025</vt:lpstr>
      <vt:lpstr>Strategic Compensation and TIA:  Rewarding Excellence</vt:lpstr>
      <vt:lpstr>TIA vs. Strategic Compensation</vt:lpstr>
      <vt:lpstr>Our Collective Why as Leaders</vt:lpstr>
      <vt:lpstr>What is the goal of a TIA designation system?</vt:lpstr>
      <vt:lpstr>PowerPoint Presentation</vt:lpstr>
      <vt:lpstr>Modeling What We Expect by Going First</vt:lpstr>
      <vt:lpstr>Our Focus as Your Leadership Team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Jaquelina Rodriguez Pinacho</cp:lastModifiedBy>
  <cp:revision>5</cp:revision>
  <dcterms:modified xsi:type="dcterms:W3CDTF">2025-09-11T16:35:20Z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0x010100DACE20DF7074BC4480B8B29932778A89</vt:lpwstr>
  </property>
</Properties>
</file>