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6" r:id="rId14"/>
    <p:sldId id="288" r:id="rId15"/>
    <p:sldId id="269" r:id="rId16"/>
    <p:sldId id="270" r:id="rId17"/>
    <p:sldId id="271" r:id="rId18"/>
    <p:sldId id="272" r:id="rId19"/>
    <p:sldId id="273" r:id="rId20"/>
    <p:sldId id="274" r:id="rId21"/>
    <p:sldId id="277" r:id="rId22"/>
    <p:sldId id="275" r:id="rId23"/>
    <p:sldId id="286" r:id="rId24"/>
    <p:sldId id="279" r:id="rId25"/>
    <p:sldId id="280" r:id="rId26"/>
    <p:sldId id="281" r:id="rId27"/>
    <p:sldId id="283" r:id="rId28"/>
    <p:sldId id="287" r:id="rId29"/>
    <p:sldId id="284" r:id="rId30"/>
  </p:sldIdLst>
  <p:sldSz cx="18288000" cy="10287000"/>
  <p:notesSz cx="6858000" cy="9144000"/>
  <p:embeddedFontLst>
    <p:embeddedFont>
      <p:font typeface="Arimo" panose="020B0604020202020204" charset="0"/>
      <p:regular r:id="rId32"/>
    </p:embeddedFont>
    <p:embeddedFont>
      <p:font typeface="Montserrat Bold" panose="020B0604020202020204" charset="0"/>
      <p:regular r:id="rId33"/>
    </p:embeddedFont>
    <p:embeddedFont>
      <p:font typeface="Roboto" panose="02000000000000000000" pitchFamily="2" charset="0"/>
      <p:regular r:id="rId34"/>
    </p:embeddedFont>
    <p:embeddedFont>
      <p:font typeface="Roboto Bold" panose="02000000000000000000"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0" d="100"/>
          <a:sy n="70" d="100"/>
        </p:scale>
        <p:origin x="774"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21.10.2025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Google Shape;73;p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Google Shape;73;p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935211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Google Shape;73;p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487814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Google Shape;73;p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445311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9" name="Google Shape;149;p1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hyperlink" Target="https://charter-system.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freepngimg.com/png/64041-gold-symbol-dollar-sign-currency-transparent" TargetMode="External"/><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ofthat.com/2013/" TargetMode="External"/><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hyperlink" Target="https://www.marietta-city.org/news/news-details/~board/marietta-city-schools-district-news-marietta-city-schools-25755/post/marietta-city-schools-focus-on-literacy-creates-long-term-district-wide-succes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rezilientkidz.com/assets"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iris.peabody.vanderbilt.edu/module/dll/cresource/q2/p04/" TargetMode="External"/><Relationship Id="rId5" Type="http://schemas.openxmlformats.org/officeDocument/2006/relationships/image" Target="../media/image37.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1.jp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hyperlink" Target="https://www.marietta-city.org/news/news-details/~board/marietta-city-schools-district-news-marietta-city-schools-25755/post/be-somebody-fund-will-award-1000-grants-to-marietta-graduates" TargetMode="External"/><Relationship Id="rId7" Type="http://schemas.openxmlformats.org/officeDocument/2006/relationships/hyperlink" Target="https://www.marietta-city.org/news/news-details/~board/marietta-city-schools-district-news-marietta-city-schools-25755/post/bridging-classroom-and-industry-marietta-highs-new-pathway-to-career-success" TargetMode="External"/><Relationship Id="rId2" Type="http://schemas.openxmlformats.org/officeDocument/2006/relationships/hyperlink" Target="https://www.marietta-city.org/news/news-details/~board/marietta-city-schools-district-news-marietta-city-schools-25755/post/marietta-city-schools-and-united-way-re-launch-free-preschool-program-for-early-learners" TargetMode="External"/><Relationship Id="rId1" Type="http://schemas.openxmlformats.org/officeDocument/2006/relationships/slideLayout" Target="../slideLayouts/slideLayout7.xml"/><Relationship Id="rId6" Type="http://schemas.openxmlformats.org/officeDocument/2006/relationships/hyperlink" Target="https://www.marietta-city.org/news/news-details/~board/marietta-city-schools-district-news-marietta-city-schools-25755/post/marietta-city-schools-leads-georgia-in-school-meal-innovation-through-new-pilot-program" TargetMode="External"/><Relationship Id="rId5" Type="http://schemas.openxmlformats.org/officeDocument/2006/relationships/hyperlink" Target="https://www.marietta-city.org/news/news-details/~board/marietta-city-schools-district-news-marietta-city-schools-25755/post/marietta-high-school-achieves-the-highest-graduation-rate-in-school-history" TargetMode="External"/><Relationship Id="rId4" Type="http://schemas.openxmlformats.org/officeDocument/2006/relationships/hyperlink" Target="https://www.marietta-city.org/news/news-details/~board/marietta-city-schools-district-news-marietta-city-schools-25755/post/marietta-students-lead-metro-atlanta-with-highest-sat-growth"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28828" y="-57150"/>
            <a:ext cx="7014513" cy="5349240"/>
            <a:chOff x="0" y="0"/>
            <a:chExt cx="9352684" cy="7132320"/>
          </a:xfrm>
        </p:grpSpPr>
        <p:sp>
          <p:nvSpPr>
            <p:cNvPr id="3" name="Freeform 3"/>
            <p:cNvSpPr/>
            <p:nvPr/>
          </p:nvSpPr>
          <p:spPr>
            <a:xfrm>
              <a:off x="0" y="0"/>
              <a:ext cx="9352684" cy="7132320"/>
            </a:xfrm>
            <a:custGeom>
              <a:avLst/>
              <a:gdLst/>
              <a:ahLst/>
              <a:cxnLst/>
              <a:rect l="l" t="t" r="r" b="b"/>
              <a:pathLst>
                <a:path w="9352684" h="7132320">
                  <a:moveTo>
                    <a:pt x="0" y="0"/>
                  </a:moveTo>
                  <a:lnTo>
                    <a:pt x="9352684" y="0"/>
                  </a:lnTo>
                  <a:lnTo>
                    <a:pt x="9352684" y="7132320"/>
                  </a:lnTo>
                  <a:lnTo>
                    <a:pt x="0" y="7132320"/>
                  </a:lnTo>
                  <a:close/>
                </a:path>
              </a:pathLst>
            </a:custGeom>
            <a:solidFill>
              <a:srgbClr val="000000">
                <a:alpha val="0"/>
              </a:srgbClr>
            </a:solidFill>
          </p:spPr>
          <p:txBody>
            <a:bodyPr/>
            <a:lstStyle/>
            <a:p>
              <a:endParaRPr lang="en-US"/>
            </a:p>
          </p:txBody>
        </p:sp>
        <p:sp>
          <p:nvSpPr>
            <p:cNvPr id="4" name="TextBox 4"/>
            <p:cNvSpPr txBox="1"/>
            <p:nvPr/>
          </p:nvSpPr>
          <p:spPr>
            <a:xfrm>
              <a:off x="0" y="95250"/>
              <a:ext cx="9352684" cy="7037070"/>
            </a:xfrm>
            <a:prstGeom prst="rect">
              <a:avLst/>
            </a:prstGeom>
          </p:spPr>
          <p:txBody>
            <a:bodyPr lIns="0" tIns="0" rIns="0" bIns="0" rtlCol="0" anchor="b"/>
            <a:lstStyle/>
            <a:p>
              <a:pPr algn="l">
                <a:lnSpc>
                  <a:spcPts val="8748"/>
                </a:lnSpc>
              </a:pPr>
              <a:r>
                <a:rPr lang="en-US" sz="8100" b="1">
                  <a:solidFill>
                    <a:srgbClr val="041E42"/>
                  </a:solidFill>
                  <a:latin typeface="Montserrat Bold"/>
                  <a:ea typeface="Montserrat Bold"/>
                  <a:cs typeface="Montserrat Bold"/>
                  <a:sym typeface="Montserrat Bold"/>
                </a:rPr>
                <a:t>Marietta City Schools</a:t>
              </a:r>
            </a:p>
          </p:txBody>
        </p:sp>
      </p:grpSp>
      <p:grpSp>
        <p:nvGrpSpPr>
          <p:cNvPr id="5" name="Group 5"/>
          <p:cNvGrpSpPr/>
          <p:nvPr/>
        </p:nvGrpSpPr>
        <p:grpSpPr>
          <a:xfrm>
            <a:off x="1274548" y="5777865"/>
            <a:ext cx="6923071" cy="76200"/>
            <a:chOff x="0" y="0"/>
            <a:chExt cx="1823360" cy="20069"/>
          </a:xfrm>
        </p:grpSpPr>
        <p:sp>
          <p:nvSpPr>
            <p:cNvPr id="6" name="Freeform 6"/>
            <p:cNvSpPr/>
            <p:nvPr/>
          </p:nvSpPr>
          <p:spPr>
            <a:xfrm>
              <a:off x="0" y="0"/>
              <a:ext cx="1823360" cy="20069"/>
            </a:xfrm>
            <a:custGeom>
              <a:avLst/>
              <a:gdLst/>
              <a:ahLst/>
              <a:cxnLst/>
              <a:rect l="l" t="t" r="r" b="b"/>
              <a:pathLst>
                <a:path w="1823360" h="20069">
                  <a:moveTo>
                    <a:pt x="0" y="0"/>
                  </a:moveTo>
                  <a:lnTo>
                    <a:pt x="1823360" y="0"/>
                  </a:lnTo>
                  <a:lnTo>
                    <a:pt x="1823360" y="20069"/>
                  </a:lnTo>
                  <a:lnTo>
                    <a:pt x="0" y="20069"/>
                  </a:lnTo>
                  <a:close/>
                </a:path>
              </a:pathLst>
            </a:custGeom>
            <a:solidFill>
              <a:srgbClr val="041E42"/>
            </a:solidFill>
          </p:spPr>
          <p:txBody>
            <a:bodyPr/>
            <a:lstStyle/>
            <a:p>
              <a:endParaRPr lang="en-US"/>
            </a:p>
          </p:txBody>
        </p:sp>
        <p:sp>
          <p:nvSpPr>
            <p:cNvPr id="7" name="TextBox 7"/>
            <p:cNvSpPr txBox="1"/>
            <p:nvPr/>
          </p:nvSpPr>
          <p:spPr>
            <a:xfrm>
              <a:off x="0" y="-47625"/>
              <a:ext cx="1823360" cy="67694"/>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9533755" y="1279117"/>
            <a:ext cx="7725545" cy="7728765"/>
          </a:xfrm>
          <a:custGeom>
            <a:avLst/>
            <a:gdLst/>
            <a:ahLst/>
            <a:cxnLst/>
            <a:rect l="l" t="t" r="r" b="b"/>
            <a:pathLst>
              <a:path w="7725545" h="7728765">
                <a:moveTo>
                  <a:pt x="0" y="0"/>
                </a:moveTo>
                <a:lnTo>
                  <a:pt x="7725545" y="0"/>
                </a:lnTo>
                <a:lnTo>
                  <a:pt x="7725545" y="7728766"/>
                </a:lnTo>
                <a:lnTo>
                  <a:pt x="0" y="7728766"/>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274548" y="6256317"/>
            <a:ext cx="5418141" cy="1681462"/>
          </a:xfrm>
          <a:prstGeom prst="rect">
            <a:avLst/>
          </a:prstGeom>
        </p:spPr>
        <p:txBody>
          <a:bodyPr lIns="0" tIns="0" rIns="0" bIns="0" rtlCol="0" anchor="t">
            <a:spAutoFit/>
          </a:bodyPr>
          <a:lstStyle/>
          <a:p>
            <a:pPr algn="l">
              <a:lnSpc>
                <a:spcPts val="6680"/>
              </a:lnSpc>
            </a:pPr>
            <a:r>
              <a:rPr lang="en-US" sz="5099" b="1">
                <a:solidFill>
                  <a:srgbClr val="041E42"/>
                </a:solidFill>
                <a:latin typeface="Roboto Bold"/>
                <a:ea typeface="Roboto Bold"/>
                <a:cs typeface="Roboto Bold"/>
                <a:sym typeface="Roboto Bold"/>
              </a:rPr>
              <a:t>Tradition Rich – Future Focused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55345" y="488054"/>
            <a:ext cx="6552903" cy="2935262"/>
            <a:chOff x="0" y="0"/>
            <a:chExt cx="8737204" cy="3913682"/>
          </a:xfrm>
        </p:grpSpPr>
        <p:sp>
          <p:nvSpPr>
            <p:cNvPr id="3" name="Freeform 3"/>
            <p:cNvSpPr/>
            <p:nvPr/>
          </p:nvSpPr>
          <p:spPr>
            <a:xfrm>
              <a:off x="0" y="0"/>
              <a:ext cx="8737204" cy="3913682"/>
            </a:xfrm>
            <a:custGeom>
              <a:avLst/>
              <a:gdLst/>
              <a:ahLst/>
              <a:cxnLst/>
              <a:rect l="l" t="t" r="r" b="b"/>
              <a:pathLst>
                <a:path w="8737204" h="3913682">
                  <a:moveTo>
                    <a:pt x="0" y="0"/>
                  </a:moveTo>
                  <a:lnTo>
                    <a:pt x="8737204" y="0"/>
                  </a:lnTo>
                  <a:lnTo>
                    <a:pt x="8737204" y="3913682"/>
                  </a:lnTo>
                  <a:lnTo>
                    <a:pt x="0" y="3913682"/>
                  </a:lnTo>
                  <a:close/>
                </a:path>
              </a:pathLst>
            </a:custGeom>
            <a:solidFill>
              <a:srgbClr val="000000">
                <a:alpha val="0"/>
              </a:srgbClr>
            </a:solidFill>
          </p:spPr>
          <p:txBody>
            <a:bodyPr/>
            <a:lstStyle/>
            <a:p>
              <a:endParaRPr lang="en-US"/>
            </a:p>
          </p:txBody>
        </p:sp>
        <p:sp>
          <p:nvSpPr>
            <p:cNvPr id="4" name="TextBox 4"/>
            <p:cNvSpPr txBox="1"/>
            <p:nvPr/>
          </p:nvSpPr>
          <p:spPr>
            <a:xfrm>
              <a:off x="0" y="95250"/>
              <a:ext cx="8737204" cy="3818432"/>
            </a:xfrm>
            <a:prstGeom prst="rect">
              <a:avLst/>
            </a:prstGeom>
          </p:spPr>
          <p:txBody>
            <a:bodyPr lIns="0" tIns="0" rIns="0" bIns="0" rtlCol="0" anchor="b"/>
            <a:lstStyle/>
            <a:p>
              <a:pPr algn="l">
                <a:lnSpc>
                  <a:spcPts val="8748"/>
                </a:lnSpc>
              </a:pPr>
              <a:r>
                <a:rPr lang="en-US" sz="8100" b="1">
                  <a:solidFill>
                    <a:srgbClr val="000000"/>
                  </a:solidFill>
                  <a:latin typeface="Montserrat Bold"/>
                  <a:ea typeface="Montserrat Bold"/>
                  <a:cs typeface="Montserrat Bold"/>
                  <a:sym typeface="Montserrat Bold"/>
                </a:rPr>
                <a:t>The Beginning…</a:t>
              </a:r>
            </a:p>
          </p:txBody>
        </p:sp>
      </p:grpSp>
      <p:sp>
        <p:nvSpPr>
          <p:cNvPr id="5" name="TextBox 5"/>
          <p:cNvSpPr txBox="1"/>
          <p:nvPr/>
        </p:nvSpPr>
        <p:spPr>
          <a:xfrm>
            <a:off x="652308" y="4438904"/>
            <a:ext cx="6476981" cy="5173967"/>
          </a:xfrm>
          <a:prstGeom prst="rect">
            <a:avLst/>
          </a:prstGeom>
        </p:spPr>
        <p:txBody>
          <a:bodyPr lIns="0" tIns="0" rIns="0" bIns="0" rtlCol="0" anchor="t">
            <a:spAutoFit/>
          </a:bodyPr>
          <a:lstStyle/>
          <a:p>
            <a:pPr marL="542925" lvl="1" indent="-271463" algn="l">
              <a:lnSpc>
                <a:spcPts val="3900"/>
              </a:lnSpc>
              <a:buFont typeface="Arial"/>
              <a:buChar char="•"/>
            </a:pPr>
            <a:r>
              <a:rPr lang="en-US" sz="3000">
                <a:solidFill>
                  <a:srgbClr val="041E42"/>
                </a:solidFill>
                <a:latin typeface="Roboto"/>
                <a:ea typeface="Roboto"/>
                <a:cs typeface="Roboto"/>
                <a:sym typeface="Roboto"/>
              </a:rPr>
              <a:t>On September 5, 1892, about 730 Marietta children attended their first day of classes in the city’s free and public school system. </a:t>
            </a:r>
          </a:p>
          <a:p>
            <a:pPr algn="l">
              <a:lnSpc>
                <a:spcPts val="1040"/>
              </a:lnSpc>
            </a:pPr>
            <a:endParaRPr lang="en-US" sz="3000">
              <a:solidFill>
                <a:srgbClr val="041E42"/>
              </a:solidFill>
              <a:latin typeface="Roboto"/>
              <a:ea typeface="Roboto"/>
              <a:cs typeface="Roboto"/>
              <a:sym typeface="Roboto"/>
            </a:endParaRPr>
          </a:p>
          <a:p>
            <a:pPr marL="542925" lvl="1" indent="-271463" algn="l">
              <a:lnSpc>
                <a:spcPts val="3900"/>
              </a:lnSpc>
              <a:buFont typeface="Arial"/>
              <a:buChar char="•"/>
            </a:pPr>
            <a:r>
              <a:rPr lang="en-US" sz="3000">
                <a:solidFill>
                  <a:srgbClr val="041E42"/>
                </a:solidFill>
                <a:latin typeface="Roboto"/>
                <a:ea typeface="Roboto"/>
                <a:cs typeface="Roboto"/>
                <a:sym typeface="Roboto"/>
              </a:rPr>
              <a:t>Culmination of years of work by the citizens of the city, who, since the 1830s, had operated private schools to educate boys and girls of all races.</a:t>
            </a:r>
          </a:p>
          <a:p>
            <a:pPr algn="l">
              <a:lnSpc>
                <a:spcPts val="1040"/>
              </a:lnSpc>
            </a:pPr>
            <a:endParaRPr lang="en-US" sz="3000">
              <a:solidFill>
                <a:srgbClr val="041E42"/>
              </a:solidFill>
              <a:latin typeface="Roboto"/>
              <a:ea typeface="Roboto"/>
              <a:cs typeface="Roboto"/>
              <a:sym typeface="Roboto"/>
            </a:endParaRPr>
          </a:p>
          <a:p>
            <a:pPr marL="542925" lvl="1" indent="-271463" algn="l">
              <a:lnSpc>
                <a:spcPts val="3900"/>
              </a:lnSpc>
              <a:buFont typeface="Arial"/>
              <a:buChar char="•"/>
            </a:pPr>
            <a:r>
              <a:rPr lang="en-US" sz="3000">
                <a:solidFill>
                  <a:srgbClr val="041E42"/>
                </a:solidFill>
                <a:latin typeface="Roboto"/>
                <a:ea typeface="Roboto"/>
                <a:cs typeface="Roboto"/>
                <a:sym typeface="Roboto"/>
              </a:rPr>
              <a:t>Picture – Graduating Class of 1907</a:t>
            </a:r>
          </a:p>
        </p:txBody>
      </p:sp>
      <p:grpSp>
        <p:nvGrpSpPr>
          <p:cNvPr id="6" name="Group 6"/>
          <p:cNvGrpSpPr>
            <a:grpSpLocks noChangeAspect="1"/>
          </p:cNvGrpSpPr>
          <p:nvPr/>
        </p:nvGrpSpPr>
        <p:grpSpPr>
          <a:xfrm>
            <a:off x="8085344" y="-215660"/>
            <a:ext cx="10750805" cy="10718320"/>
            <a:chOff x="0" y="0"/>
            <a:chExt cx="13757550" cy="13715980"/>
          </a:xfrm>
        </p:grpSpPr>
        <p:sp>
          <p:nvSpPr>
            <p:cNvPr id="7" name="Freeform 7"/>
            <p:cNvSpPr/>
            <p:nvPr/>
          </p:nvSpPr>
          <p:spPr>
            <a:xfrm>
              <a:off x="0" y="0"/>
              <a:ext cx="13757529" cy="13716000"/>
            </a:xfrm>
            <a:custGeom>
              <a:avLst/>
              <a:gdLst/>
              <a:ahLst/>
              <a:cxnLst/>
              <a:rect l="l" t="t" r="r" b="b"/>
              <a:pathLst>
                <a:path w="13757529" h="13716000">
                  <a:moveTo>
                    <a:pt x="0" y="0"/>
                  </a:moveTo>
                  <a:lnTo>
                    <a:pt x="13757529" y="0"/>
                  </a:lnTo>
                  <a:lnTo>
                    <a:pt x="13757529" y="13716000"/>
                  </a:lnTo>
                  <a:lnTo>
                    <a:pt x="0" y="13716000"/>
                  </a:lnTo>
                  <a:lnTo>
                    <a:pt x="0" y="0"/>
                  </a:lnTo>
                  <a:close/>
                </a:path>
              </a:pathLst>
            </a:custGeom>
            <a:blipFill>
              <a:blip r:embed="rId2"/>
              <a:stretch>
                <a:fillRect l="-4764" r="-7889" b="-134"/>
              </a:stretch>
            </a:blipFill>
          </p:spPr>
          <p:txBody>
            <a:bodyPr/>
            <a:lstStyle/>
            <a:p>
              <a:endParaRPr lang="en-US"/>
            </a:p>
          </p:txBody>
        </p:sp>
      </p:grpSp>
      <p:grpSp>
        <p:nvGrpSpPr>
          <p:cNvPr id="8" name="Group 8"/>
          <p:cNvGrpSpPr/>
          <p:nvPr/>
        </p:nvGrpSpPr>
        <p:grpSpPr>
          <a:xfrm>
            <a:off x="923925" y="3743700"/>
            <a:ext cx="6360920" cy="76200"/>
            <a:chOff x="0" y="0"/>
            <a:chExt cx="1675304" cy="20069"/>
          </a:xfrm>
        </p:grpSpPr>
        <p:sp>
          <p:nvSpPr>
            <p:cNvPr id="9" name="Freeform 9"/>
            <p:cNvSpPr/>
            <p:nvPr/>
          </p:nvSpPr>
          <p:spPr>
            <a:xfrm>
              <a:off x="0" y="0"/>
              <a:ext cx="1675304" cy="20069"/>
            </a:xfrm>
            <a:custGeom>
              <a:avLst/>
              <a:gdLst/>
              <a:ahLst/>
              <a:cxnLst/>
              <a:rect l="l" t="t" r="r" b="b"/>
              <a:pathLst>
                <a:path w="1675304" h="20069">
                  <a:moveTo>
                    <a:pt x="0" y="0"/>
                  </a:moveTo>
                  <a:lnTo>
                    <a:pt x="1675304" y="0"/>
                  </a:lnTo>
                  <a:lnTo>
                    <a:pt x="1675304" y="20069"/>
                  </a:lnTo>
                  <a:lnTo>
                    <a:pt x="0" y="20069"/>
                  </a:lnTo>
                  <a:close/>
                </a:path>
              </a:pathLst>
            </a:custGeom>
            <a:solidFill>
              <a:srgbClr val="041E42"/>
            </a:solidFill>
          </p:spPr>
          <p:txBody>
            <a:bodyPr/>
            <a:lstStyle/>
            <a:p>
              <a:endParaRPr lang="en-US"/>
            </a:p>
          </p:txBody>
        </p:sp>
        <p:sp>
          <p:nvSpPr>
            <p:cNvPr id="10" name="TextBox 10"/>
            <p:cNvSpPr txBox="1"/>
            <p:nvPr/>
          </p:nvSpPr>
          <p:spPr>
            <a:xfrm>
              <a:off x="0" y="-47625"/>
              <a:ext cx="1675304" cy="67694"/>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0110" y="122227"/>
            <a:ext cx="16527780" cy="2151622"/>
            <a:chOff x="0" y="0"/>
            <a:chExt cx="22037040" cy="2868830"/>
          </a:xfrm>
        </p:grpSpPr>
        <p:sp>
          <p:nvSpPr>
            <p:cNvPr id="3" name="Freeform 3"/>
            <p:cNvSpPr/>
            <p:nvPr/>
          </p:nvSpPr>
          <p:spPr>
            <a:xfrm>
              <a:off x="0" y="0"/>
              <a:ext cx="22037039" cy="2868830"/>
            </a:xfrm>
            <a:custGeom>
              <a:avLst/>
              <a:gdLst/>
              <a:ahLst/>
              <a:cxnLst/>
              <a:rect l="l" t="t" r="r" b="b"/>
              <a:pathLst>
                <a:path w="22037039" h="2868830">
                  <a:moveTo>
                    <a:pt x="0" y="0"/>
                  </a:moveTo>
                  <a:lnTo>
                    <a:pt x="22037039" y="0"/>
                  </a:lnTo>
                  <a:lnTo>
                    <a:pt x="22037039" y="2868830"/>
                  </a:lnTo>
                  <a:lnTo>
                    <a:pt x="0" y="2868830"/>
                  </a:lnTo>
                  <a:close/>
                </a:path>
              </a:pathLst>
            </a:custGeom>
            <a:solidFill>
              <a:srgbClr val="000000">
                <a:alpha val="0"/>
              </a:srgbClr>
            </a:solidFill>
          </p:spPr>
          <p:txBody>
            <a:bodyPr/>
            <a:lstStyle/>
            <a:p>
              <a:endParaRPr lang="en-US"/>
            </a:p>
          </p:txBody>
        </p:sp>
        <p:sp>
          <p:nvSpPr>
            <p:cNvPr id="4" name="TextBox 4"/>
            <p:cNvSpPr txBox="1"/>
            <p:nvPr/>
          </p:nvSpPr>
          <p:spPr>
            <a:xfrm>
              <a:off x="0" y="95250"/>
              <a:ext cx="22037040" cy="2773580"/>
            </a:xfrm>
            <a:prstGeom prst="rect">
              <a:avLst/>
            </a:prstGeom>
          </p:spPr>
          <p:txBody>
            <a:bodyPr lIns="0" tIns="0" rIns="0" bIns="0" rtlCol="0" anchor="b"/>
            <a:lstStyle/>
            <a:p>
              <a:pPr algn="l">
                <a:lnSpc>
                  <a:spcPts val="8640"/>
                </a:lnSpc>
              </a:pPr>
              <a:r>
                <a:rPr lang="en-US" sz="8000" b="1">
                  <a:solidFill>
                    <a:srgbClr val="000000"/>
                  </a:solidFill>
                  <a:latin typeface="Montserrat Bold"/>
                  <a:ea typeface="Montserrat Bold"/>
                  <a:cs typeface="Montserrat Bold"/>
                  <a:sym typeface="Montserrat Bold"/>
                </a:rPr>
                <a:t>Lemon Street Grammar School</a:t>
              </a:r>
            </a:p>
          </p:txBody>
        </p:sp>
      </p:grpSp>
      <p:sp>
        <p:nvSpPr>
          <p:cNvPr id="5" name="TextBox 5"/>
          <p:cNvSpPr txBox="1"/>
          <p:nvPr/>
        </p:nvSpPr>
        <p:spPr>
          <a:xfrm>
            <a:off x="714598" y="3458442"/>
            <a:ext cx="9475180" cy="6283056"/>
          </a:xfrm>
          <a:prstGeom prst="rect">
            <a:avLst/>
          </a:prstGeom>
        </p:spPr>
        <p:txBody>
          <a:bodyPr lIns="0" tIns="0" rIns="0" bIns="0" rtlCol="0" anchor="t">
            <a:spAutoFit/>
          </a:bodyPr>
          <a:lstStyle/>
          <a:p>
            <a:pPr marL="542927" lvl="1" indent="-271463" algn="l">
              <a:lnSpc>
                <a:spcPts val="3900"/>
              </a:lnSpc>
              <a:buFont typeface="Arial"/>
              <a:buChar char="•"/>
            </a:pPr>
            <a:r>
              <a:rPr lang="en-US" sz="3000">
                <a:solidFill>
                  <a:srgbClr val="041E42"/>
                </a:solidFill>
                <a:latin typeface="Roboto"/>
                <a:ea typeface="Roboto"/>
                <a:cs typeface="Roboto"/>
                <a:sym typeface="Roboto"/>
              </a:rPr>
              <a:t>The Lemon Street grammar school opened in 1951 and closed in 1970. The school served Marietta’s Black students until the district integrated in 1965.</a:t>
            </a:r>
          </a:p>
          <a:p>
            <a:pPr algn="l">
              <a:lnSpc>
                <a:spcPts val="1040"/>
              </a:lnSpc>
            </a:pPr>
            <a:endParaRPr lang="en-US" sz="3000">
              <a:solidFill>
                <a:srgbClr val="041E42"/>
              </a:solidFill>
              <a:latin typeface="Roboto"/>
              <a:ea typeface="Roboto"/>
              <a:cs typeface="Roboto"/>
              <a:sym typeface="Roboto"/>
            </a:endParaRPr>
          </a:p>
          <a:p>
            <a:pPr marL="542927" lvl="1" indent="-271463" algn="l">
              <a:lnSpc>
                <a:spcPts val="3900"/>
              </a:lnSpc>
              <a:buFont typeface="Arial"/>
              <a:buChar char="•"/>
            </a:pPr>
            <a:r>
              <a:rPr lang="en-US" sz="3000">
                <a:solidFill>
                  <a:srgbClr val="041E42"/>
                </a:solidFill>
                <a:latin typeface="Roboto"/>
                <a:ea typeface="Roboto"/>
                <a:cs typeface="Roboto"/>
                <a:sym typeface="Roboto"/>
              </a:rPr>
              <a:t>It was briefly used as a junior high school, and later served as the home of the Hattie G. Wilson Library until the county shut it down in January 2013.</a:t>
            </a:r>
          </a:p>
          <a:p>
            <a:pPr algn="l">
              <a:lnSpc>
                <a:spcPts val="1040"/>
              </a:lnSpc>
            </a:pPr>
            <a:endParaRPr lang="en-US" sz="3000">
              <a:solidFill>
                <a:srgbClr val="041E42"/>
              </a:solidFill>
              <a:latin typeface="Roboto"/>
              <a:ea typeface="Roboto"/>
              <a:cs typeface="Roboto"/>
              <a:sym typeface="Roboto"/>
            </a:endParaRPr>
          </a:p>
          <a:p>
            <a:pPr marL="542927" lvl="1" indent="-271463" algn="l">
              <a:lnSpc>
                <a:spcPts val="3900"/>
              </a:lnSpc>
              <a:buFont typeface="Arial"/>
              <a:buChar char="•"/>
            </a:pPr>
            <a:r>
              <a:rPr lang="en-US" sz="3000">
                <a:solidFill>
                  <a:srgbClr val="041E42"/>
                </a:solidFill>
                <a:latin typeface="Roboto"/>
                <a:ea typeface="Roboto"/>
                <a:cs typeface="Roboto"/>
                <a:sym typeface="Roboto"/>
              </a:rPr>
              <a:t>In 2022, the building was selected to receive an Excellence in Rehabilitation Award from the Georgia Trust for Historic Preservation.</a:t>
            </a:r>
          </a:p>
          <a:p>
            <a:pPr algn="l">
              <a:lnSpc>
                <a:spcPts val="1040"/>
              </a:lnSpc>
            </a:pPr>
            <a:endParaRPr lang="en-US" sz="3000">
              <a:solidFill>
                <a:srgbClr val="041E42"/>
              </a:solidFill>
              <a:latin typeface="Roboto"/>
              <a:ea typeface="Roboto"/>
              <a:cs typeface="Roboto"/>
              <a:sym typeface="Roboto"/>
            </a:endParaRPr>
          </a:p>
          <a:p>
            <a:pPr marL="647702" lvl="1" indent="-323851" algn="l">
              <a:lnSpc>
                <a:spcPts val="3900"/>
              </a:lnSpc>
              <a:buFont typeface="Arial"/>
              <a:buChar char="•"/>
            </a:pPr>
            <a:r>
              <a:rPr lang="en-US" sz="3000">
                <a:solidFill>
                  <a:srgbClr val="041E42"/>
                </a:solidFill>
                <a:latin typeface="Roboto"/>
                <a:ea typeface="Roboto"/>
                <a:cs typeface="Roboto"/>
                <a:sym typeface="Roboto"/>
              </a:rPr>
              <a:t>The building was added to the National Register of Historic Places in 2024.</a:t>
            </a:r>
          </a:p>
          <a:p>
            <a:pPr algn="l">
              <a:lnSpc>
                <a:spcPts val="3900"/>
              </a:lnSpc>
            </a:pPr>
            <a:endParaRPr lang="en-US" sz="3000">
              <a:solidFill>
                <a:srgbClr val="041E42"/>
              </a:solidFill>
              <a:latin typeface="Roboto"/>
              <a:ea typeface="Roboto"/>
              <a:cs typeface="Roboto"/>
              <a:sym typeface="Roboto"/>
            </a:endParaRPr>
          </a:p>
        </p:txBody>
      </p:sp>
      <p:grpSp>
        <p:nvGrpSpPr>
          <p:cNvPr id="6" name="Group 6"/>
          <p:cNvGrpSpPr>
            <a:grpSpLocks noChangeAspect="1"/>
          </p:cNvGrpSpPr>
          <p:nvPr/>
        </p:nvGrpSpPr>
        <p:grpSpPr>
          <a:xfrm>
            <a:off x="11108820" y="3296527"/>
            <a:ext cx="6150480" cy="5961773"/>
            <a:chOff x="0" y="0"/>
            <a:chExt cx="7882128" cy="7640292"/>
          </a:xfrm>
        </p:grpSpPr>
        <p:sp>
          <p:nvSpPr>
            <p:cNvPr id="7" name="Freeform 7" descr="Lemon Street School - The Georgia Trust"/>
            <p:cNvSpPr/>
            <p:nvPr/>
          </p:nvSpPr>
          <p:spPr>
            <a:xfrm>
              <a:off x="0" y="0"/>
              <a:ext cx="7882128" cy="7640320"/>
            </a:xfrm>
            <a:custGeom>
              <a:avLst/>
              <a:gdLst/>
              <a:ahLst/>
              <a:cxnLst/>
              <a:rect l="l" t="t" r="r" b="b"/>
              <a:pathLst>
                <a:path w="7882128" h="7640320">
                  <a:moveTo>
                    <a:pt x="0" y="0"/>
                  </a:moveTo>
                  <a:lnTo>
                    <a:pt x="7882128" y="0"/>
                  </a:lnTo>
                  <a:lnTo>
                    <a:pt x="7882128" y="7640320"/>
                  </a:lnTo>
                  <a:lnTo>
                    <a:pt x="0" y="7640320"/>
                  </a:lnTo>
                  <a:lnTo>
                    <a:pt x="0" y="0"/>
                  </a:lnTo>
                  <a:close/>
                </a:path>
              </a:pathLst>
            </a:custGeom>
            <a:blipFill>
              <a:blip r:embed="rId3"/>
              <a:stretch>
                <a:fillRect l="-29697" t="-7234" r="-26221" b="-1"/>
              </a:stretch>
            </a:blipFill>
          </p:spPr>
          <p:txBody>
            <a:bodyPr/>
            <a:lstStyle/>
            <a:p>
              <a:endParaRPr lang="en-US"/>
            </a:p>
          </p:txBody>
        </p:sp>
      </p:grpSp>
      <p:grpSp>
        <p:nvGrpSpPr>
          <p:cNvPr id="8" name="Group 8"/>
          <p:cNvGrpSpPr/>
          <p:nvPr/>
        </p:nvGrpSpPr>
        <p:grpSpPr>
          <a:xfrm>
            <a:off x="950179" y="2509431"/>
            <a:ext cx="16309120" cy="76200"/>
            <a:chOff x="0" y="0"/>
            <a:chExt cx="4295406" cy="20069"/>
          </a:xfrm>
        </p:grpSpPr>
        <p:sp>
          <p:nvSpPr>
            <p:cNvPr id="9" name="Freeform 9"/>
            <p:cNvSpPr/>
            <p:nvPr/>
          </p:nvSpPr>
          <p:spPr>
            <a:xfrm>
              <a:off x="0" y="0"/>
              <a:ext cx="4295406" cy="20069"/>
            </a:xfrm>
            <a:custGeom>
              <a:avLst/>
              <a:gdLst/>
              <a:ahLst/>
              <a:cxnLst/>
              <a:rect l="l" t="t" r="r" b="b"/>
              <a:pathLst>
                <a:path w="4295406" h="20069">
                  <a:moveTo>
                    <a:pt x="0" y="0"/>
                  </a:moveTo>
                  <a:lnTo>
                    <a:pt x="4295406" y="0"/>
                  </a:lnTo>
                  <a:lnTo>
                    <a:pt x="4295406" y="20069"/>
                  </a:lnTo>
                  <a:lnTo>
                    <a:pt x="0" y="20069"/>
                  </a:lnTo>
                  <a:close/>
                </a:path>
              </a:pathLst>
            </a:custGeom>
            <a:solidFill>
              <a:srgbClr val="041E42"/>
            </a:solidFill>
          </p:spPr>
          <p:txBody>
            <a:bodyPr/>
            <a:lstStyle/>
            <a:p>
              <a:endParaRPr lang="en-US"/>
            </a:p>
          </p:txBody>
        </p:sp>
        <p:sp>
          <p:nvSpPr>
            <p:cNvPr id="10" name="TextBox 10"/>
            <p:cNvSpPr txBox="1"/>
            <p:nvPr/>
          </p:nvSpPr>
          <p:spPr>
            <a:xfrm>
              <a:off x="0" y="-47625"/>
              <a:ext cx="4295406" cy="67694"/>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544374"/>
            <a:ext cx="5724142" cy="3132887"/>
            <a:chOff x="0" y="0"/>
            <a:chExt cx="7632190" cy="4177182"/>
          </a:xfrm>
        </p:grpSpPr>
        <p:sp>
          <p:nvSpPr>
            <p:cNvPr id="3" name="Freeform 3"/>
            <p:cNvSpPr/>
            <p:nvPr/>
          </p:nvSpPr>
          <p:spPr>
            <a:xfrm>
              <a:off x="0" y="0"/>
              <a:ext cx="7632190" cy="4177183"/>
            </a:xfrm>
            <a:custGeom>
              <a:avLst/>
              <a:gdLst/>
              <a:ahLst/>
              <a:cxnLst/>
              <a:rect l="l" t="t" r="r" b="b"/>
              <a:pathLst>
                <a:path w="7632190" h="4177183">
                  <a:moveTo>
                    <a:pt x="0" y="0"/>
                  </a:moveTo>
                  <a:lnTo>
                    <a:pt x="7632190" y="0"/>
                  </a:lnTo>
                  <a:lnTo>
                    <a:pt x="7632190" y="4177183"/>
                  </a:lnTo>
                  <a:lnTo>
                    <a:pt x="0" y="4177183"/>
                  </a:lnTo>
                  <a:close/>
                </a:path>
              </a:pathLst>
            </a:custGeom>
            <a:solidFill>
              <a:srgbClr val="000000">
                <a:alpha val="0"/>
              </a:srgbClr>
            </a:solidFill>
          </p:spPr>
          <p:txBody>
            <a:bodyPr/>
            <a:lstStyle/>
            <a:p>
              <a:endParaRPr lang="en-US"/>
            </a:p>
          </p:txBody>
        </p:sp>
        <p:sp>
          <p:nvSpPr>
            <p:cNvPr id="4" name="TextBox 4"/>
            <p:cNvSpPr txBox="1"/>
            <p:nvPr/>
          </p:nvSpPr>
          <p:spPr>
            <a:xfrm>
              <a:off x="0" y="66675"/>
              <a:ext cx="7632190" cy="4110507"/>
            </a:xfrm>
            <a:prstGeom prst="rect">
              <a:avLst/>
            </a:prstGeom>
          </p:spPr>
          <p:txBody>
            <a:bodyPr lIns="0" tIns="0" rIns="0" bIns="0" rtlCol="0" anchor="ctr"/>
            <a:lstStyle/>
            <a:p>
              <a:pPr algn="l">
                <a:lnSpc>
                  <a:spcPts val="7128"/>
                </a:lnSpc>
              </a:pPr>
              <a:r>
                <a:rPr lang="en-US" sz="6600" b="1">
                  <a:solidFill>
                    <a:srgbClr val="000000"/>
                  </a:solidFill>
                  <a:latin typeface="Montserrat Bold"/>
                  <a:ea typeface="Montserrat Bold"/>
                  <a:cs typeface="Montserrat Bold"/>
                  <a:sym typeface="Montserrat Bold"/>
                </a:rPr>
                <a:t>History of Marietta High School</a:t>
              </a:r>
            </a:p>
          </p:txBody>
        </p:sp>
      </p:grpSp>
      <p:grpSp>
        <p:nvGrpSpPr>
          <p:cNvPr id="5" name="Group 5"/>
          <p:cNvGrpSpPr>
            <a:grpSpLocks noChangeAspect="1"/>
          </p:cNvGrpSpPr>
          <p:nvPr/>
        </p:nvGrpSpPr>
        <p:grpSpPr>
          <a:xfrm>
            <a:off x="7631320" y="0"/>
            <a:ext cx="11123045" cy="5638646"/>
            <a:chOff x="0" y="0"/>
            <a:chExt cx="14575368" cy="7388744"/>
          </a:xfrm>
        </p:grpSpPr>
        <p:sp>
          <p:nvSpPr>
            <p:cNvPr id="6" name="Freeform 6" descr="Telling the story of resegregation through Marietta High School"/>
            <p:cNvSpPr/>
            <p:nvPr/>
          </p:nvSpPr>
          <p:spPr>
            <a:xfrm>
              <a:off x="0" y="0"/>
              <a:ext cx="14575410" cy="7388733"/>
            </a:xfrm>
            <a:custGeom>
              <a:avLst/>
              <a:gdLst/>
              <a:ahLst/>
              <a:cxnLst/>
              <a:rect l="l" t="t" r="r" b="b"/>
              <a:pathLst>
                <a:path w="14575410" h="7388733">
                  <a:moveTo>
                    <a:pt x="0" y="0"/>
                  </a:moveTo>
                  <a:lnTo>
                    <a:pt x="14575410" y="0"/>
                  </a:lnTo>
                  <a:lnTo>
                    <a:pt x="14575410" y="7388733"/>
                  </a:lnTo>
                  <a:lnTo>
                    <a:pt x="0" y="7388733"/>
                  </a:lnTo>
                  <a:lnTo>
                    <a:pt x="0" y="0"/>
                  </a:lnTo>
                  <a:close/>
                </a:path>
              </a:pathLst>
            </a:custGeom>
            <a:blipFill>
              <a:blip r:embed="rId2"/>
              <a:stretch>
                <a:fillRect t="-9974" r="-94"/>
              </a:stretch>
            </a:blipFill>
          </p:spPr>
          <p:txBody>
            <a:bodyPr/>
            <a:lstStyle/>
            <a:p>
              <a:endParaRPr lang="en-US"/>
            </a:p>
          </p:txBody>
        </p:sp>
      </p:grpSp>
      <p:grpSp>
        <p:nvGrpSpPr>
          <p:cNvPr id="7" name="Group 7"/>
          <p:cNvGrpSpPr>
            <a:grpSpLocks noChangeAspect="1"/>
          </p:cNvGrpSpPr>
          <p:nvPr/>
        </p:nvGrpSpPr>
        <p:grpSpPr>
          <a:xfrm>
            <a:off x="7631320" y="5541558"/>
            <a:ext cx="11606956" cy="4745442"/>
            <a:chOff x="0" y="0"/>
            <a:chExt cx="14944762" cy="6110086"/>
          </a:xfrm>
        </p:grpSpPr>
        <p:sp>
          <p:nvSpPr>
            <p:cNvPr id="8" name="Freeform 8" descr="Locations Hub - Marietta City Schools - Marietta Middle School"/>
            <p:cNvSpPr/>
            <p:nvPr/>
          </p:nvSpPr>
          <p:spPr>
            <a:xfrm>
              <a:off x="0" y="0"/>
              <a:ext cx="14944725" cy="6110097"/>
            </a:xfrm>
            <a:custGeom>
              <a:avLst/>
              <a:gdLst/>
              <a:ahLst/>
              <a:cxnLst/>
              <a:rect l="l" t="t" r="r" b="b"/>
              <a:pathLst>
                <a:path w="14944725" h="6110097">
                  <a:moveTo>
                    <a:pt x="0" y="0"/>
                  </a:moveTo>
                  <a:lnTo>
                    <a:pt x="14944725" y="0"/>
                  </a:lnTo>
                  <a:lnTo>
                    <a:pt x="14944725" y="6110097"/>
                  </a:lnTo>
                  <a:lnTo>
                    <a:pt x="0" y="6110097"/>
                  </a:lnTo>
                  <a:lnTo>
                    <a:pt x="0" y="0"/>
                  </a:lnTo>
                  <a:close/>
                </a:path>
              </a:pathLst>
            </a:custGeom>
            <a:blipFill>
              <a:blip r:embed="rId3"/>
              <a:stretch>
                <a:fillRect l="-125" t="-48174" b="-15090"/>
              </a:stretch>
            </a:blipFill>
          </p:spPr>
          <p:txBody>
            <a:bodyPr/>
            <a:lstStyle/>
            <a:p>
              <a:endParaRPr lang="en-US"/>
            </a:p>
          </p:txBody>
        </p:sp>
      </p:grpSp>
      <p:sp>
        <p:nvSpPr>
          <p:cNvPr id="9" name="TextBox 9"/>
          <p:cNvSpPr txBox="1"/>
          <p:nvPr/>
        </p:nvSpPr>
        <p:spPr>
          <a:xfrm>
            <a:off x="1028700" y="4381434"/>
            <a:ext cx="5590794" cy="1000179"/>
          </a:xfrm>
          <a:prstGeom prst="rect">
            <a:avLst/>
          </a:prstGeom>
        </p:spPr>
        <p:txBody>
          <a:bodyPr lIns="0" tIns="0" rIns="0" bIns="0" rtlCol="0" anchor="t">
            <a:spAutoFit/>
          </a:bodyPr>
          <a:lstStyle/>
          <a:p>
            <a:pPr algn="l">
              <a:lnSpc>
                <a:spcPts val="3900"/>
              </a:lnSpc>
            </a:pPr>
            <a:r>
              <a:rPr lang="en-US" sz="3000">
                <a:solidFill>
                  <a:srgbClr val="041E42"/>
                </a:solidFill>
                <a:latin typeface="Roboto"/>
                <a:ea typeface="Roboto"/>
                <a:cs typeface="Roboto"/>
                <a:sym typeface="Roboto"/>
              </a:rPr>
              <a:t>Marietta Middle School is the former site of the high school.</a:t>
            </a:r>
          </a:p>
        </p:txBody>
      </p:sp>
      <p:sp>
        <p:nvSpPr>
          <p:cNvPr id="10" name="TextBox 10"/>
          <p:cNvSpPr txBox="1"/>
          <p:nvPr/>
        </p:nvSpPr>
        <p:spPr>
          <a:xfrm>
            <a:off x="1028700" y="6247856"/>
            <a:ext cx="5590794" cy="1476456"/>
          </a:xfrm>
          <a:prstGeom prst="rect">
            <a:avLst/>
          </a:prstGeom>
        </p:spPr>
        <p:txBody>
          <a:bodyPr lIns="0" tIns="0" rIns="0" bIns="0" rtlCol="0" anchor="t">
            <a:spAutoFit/>
          </a:bodyPr>
          <a:lstStyle/>
          <a:p>
            <a:pPr algn="l">
              <a:lnSpc>
                <a:spcPts val="3900"/>
              </a:lnSpc>
            </a:pPr>
            <a:r>
              <a:rPr lang="en-US" sz="3000">
                <a:solidFill>
                  <a:srgbClr val="000000"/>
                </a:solidFill>
                <a:latin typeface="Aptos"/>
                <a:ea typeface="Aptos"/>
                <a:cs typeface="Aptos"/>
                <a:sym typeface="Aptos"/>
              </a:rPr>
              <a:t>The new high school opened in 2001 as the most expensive high school ever built in Georgia.</a:t>
            </a:r>
          </a:p>
        </p:txBody>
      </p:sp>
      <p:sp>
        <p:nvSpPr>
          <p:cNvPr id="11" name="TextBox 11"/>
          <p:cNvSpPr txBox="1"/>
          <p:nvPr/>
        </p:nvSpPr>
        <p:spPr>
          <a:xfrm>
            <a:off x="1028700" y="8590554"/>
            <a:ext cx="5590794" cy="981129"/>
          </a:xfrm>
          <a:prstGeom prst="rect">
            <a:avLst/>
          </a:prstGeom>
        </p:spPr>
        <p:txBody>
          <a:bodyPr lIns="0" tIns="0" rIns="0" bIns="0" rtlCol="0" anchor="t">
            <a:spAutoFit/>
          </a:bodyPr>
          <a:lstStyle/>
          <a:p>
            <a:pPr algn="l">
              <a:lnSpc>
                <a:spcPts val="3900"/>
              </a:lnSpc>
            </a:pPr>
            <a:r>
              <a:rPr lang="en-US" sz="3000">
                <a:solidFill>
                  <a:srgbClr val="000000"/>
                </a:solidFill>
                <a:latin typeface="Aptos"/>
                <a:ea typeface="Aptos"/>
                <a:cs typeface="Aptos"/>
                <a:sym typeface="Aptos"/>
              </a:rPr>
              <a:t>The MHS football stadium is still on the campus of MMS.</a:t>
            </a:r>
          </a:p>
        </p:txBody>
      </p:sp>
      <p:grpSp>
        <p:nvGrpSpPr>
          <p:cNvPr id="12" name="Group 12"/>
          <p:cNvGrpSpPr/>
          <p:nvPr/>
        </p:nvGrpSpPr>
        <p:grpSpPr>
          <a:xfrm>
            <a:off x="1095374" y="3943551"/>
            <a:ext cx="5590794" cy="76200"/>
            <a:chOff x="0" y="0"/>
            <a:chExt cx="1472472" cy="20069"/>
          </a:xfrm>
        </p:grpSpPr>
        <p:sp>
          <p:nvSpPr>
            <p:cNvPr id="13" name="Freeform 13"/>
            <p:cNvSpPr/>
            <p:nvPr/>
          </p:nvSpPr>
          <p:spPr>
            <a:xfrm>
              <a:off x="0" y="0"/>
              <a:ext cx="1472473" cy="20069"/>
            </a:xfrm>
            <a:custGeom>
              <a:avLst/>
              <a:gdLst/>
              <a:ahLst/>
              <a:cxnLst/>
              <a:rect l="l" t="t" r="r" b="b"/>
              <a:pathLst>
                <a:path w="1472473" h="20069">
                  <a:moveTo>
                    <a:pt x="0" y="0"/>
                  </a:moveTo>
                  <a:lnTo>
                    <a:pt x="1472473" y="0"/>
                  </a:lnTo>
                  <a:lnTo>
                    <a:pt x="1472473" y="20069"/>
                  </a:lnTo>
                  <a:lnTo>
                    <a:pt x="0" y="20069"/>
                  </a:lnTo>
                  <a:close/>
                </a:path>
              </a:pathLst>
            </a:custGeom>
            <a:solidFill>
              <a:srgbClr val="041E42"/>
            </a:solidFill>
          </p:spPr>
          <p:txBody>
            <a:bodyPr/>
            <a:lstStyle/>
            <a:p>
              <a:endParaRPr lang="en-US"/>
            </a:p>
          </p:txBody>
        </p:sp>
        <p:sp>
          <p:nvSpPr>
            <p:cNvPr id="14" name="TextBox 14"/>
            <p:cNvSpPr txBox="1"/>
            <p:nvPr/>
          </p:nvSpPr>
          <p:spPr>
            <a:xfrm>
              <a:off x="0" y="-47625"/>
              <a:ext cx="1472472" cy="67694"/>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028700" y="5790922"/>
            <a:ext cx="5590794" cy="76200"/>
            <a:chOff x="0" y="0"/>
            <a:chExt cx="1472472" cy="20069"/>
          </a:xfrm>
        </p:grpSpPr>
        <p:sp>
          <p:nvSpPr>
            <p:cNvPr id="16" name="Freeform 16"/>
            <p:cNvSpPr/>
            <p:nvPr/>
          </p:nvSpPr>
          <p:spPr>
            <a:xfrm>
              <a:off x="0" y="0"/>
              <a:ext cx="1472473" cy="20069"/>
            </a:xfrm>
            <a:custGeom>
              <a:avLst/>
              <a:gdLst/>
              <a:ahLst/>
              <a:cxnLst/>
              <a:rect l="l" t="t" r="r" b="b"/>
              <a:pathLst>
                <a:path w="1472473" h="20069">
                  <a:moveTo>
                    <a:pt x="0" y="0"/>
                  </a:moveTo>
                  <a:lnTo>
                    <a:pt x="1472473" y="0"/>
                  </a:lnTo>
                  <a:lnTo>
                    <a:pt x="1472473" y="20069"/>
                  </a:lnTo>
                  <a:lnTo>
                    <a:pt x="0" y="20069"/>
                  </a:lnTo>
                  <a:close/>
                </a:path>
              </a:pathLst>
            </a:custGeom>
            <a:solidFill>
              <a:srgbClr val="041E42"/>
            </a:solidFill>
          </p:spPr>
          <p:txBody>
            <a:bodyPr/>
            <a:lstStyle/>
            <a:p>
              <a:endParaRPr lang="en-US"/>
            </a:p>
          </p:txBody>
        </p:sp>
        <p:sp>
          <p:nvSpPr>
            <p:cNvPr id="17" name="TextBox 17"/>
            <p:cNvSpPr txBox="1"/>
            <p:nvPr/>
          </p:nvSpPr>
          <p:spPr>
            <a:xfrm>
              <a:off x="0" y="-47625"/>
              <a:ext cx="1472472" cy="67694"/>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028700" y="8133620"/>
            <a:ext cx="5590794" cy="76200"/>
            <a:chOff x="0" y="0"/>
            <a:chExt cx="1472472" cy="20069"/>
          </a:xfrm>
        </p:grpSpPr>
        <p:sp>
          <p:nvSpPr>
            <p:cNvPr id="19" name="Freeform 19"/>
            <p:cNvSpPr/>
            <p:nvPr/>
          </p:nvSpPr>
          <p:spPr>
            <a:xfrm>
              <a:off x="0" y="0"/>
              <a:ext cx="1472473" cy="20069"/>
            </a:xfrm>
            <a:custGeom>
              <a:avLst/>
              <a:gdLst/>
              <a:ahLst/>
              <a:cxnLst/>
              <a:rect l="l" t="t" r="r" b="b"/>
              <a:pathLst>
                <a:path w="1472473" h="20069">
                  <a:moveTo>
                    <a:pt x="0" y="0"/>
                  </a:moveTo>
                  <a:lnTo>
                    <a:pt x="1472473" y="0"/>
                  </a:lnTo>
                  <a:lnTo>
                    <a:pt x="1472473" y="20069"/>
                  </a:lnTo>
                  <a:lnTo>
                    <a:pt x="0" y="20069"/>
                  </a:lnTo>
                  <a:close/>
                </a:path>
              </a:pathLst>
            </a:custGeom>
            <a:solidFill>
              <a:srgbClr val="041E42"/>
            </a:solidFill>
          </p:spPr>
          <p:txBody>
            <a:bodyPr/>
            <a:lstStyle/>
            <a:p>
              <a:endParaRPr lang="en-US"/>
            </a:p>
          </p:txBody>
        </p:sp>
        <p:sp>
          <p:nvSpPr>
            <p:cNvPr id="20" name="TextBox 20"/>
            <p:cNvSpPr txBox="1"/>
            <p:nvPr/>
          </p:nvSpPr>
          <p:spPr>
            <a:xfrm>
              <a:off x="0" y="-47625"/>
              <a:ext cx="1472472" cy="67694"/>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60120" y="224446"/>
            <a:ext cx="10341864" cy="2674620"/>
            <a:chOff x="0" y="0"/>
            <a:chExt cx="13789152" cy="3566160"/>
          </a:xfrm>
        </p:grpSpPr>
        <p:sp>
          <p:nvSpPr>
            <p:cNvPr id="3" name="Freeform 3"/>
            <p:cNvSpPr/>
            <p:nvPr/>
          </p:nvSpPr>
          <p:spPr>
            <a:xfrm>
              <a:off x="0" y="0"/>
              <a:ext cx="13789152" cy="3566160"/>
            </a:xfrm>
            <a:custGeom>
              <a:avLst/>
              <a:gdLst/>
              <a:ahLst/>
              <a:cxnLst/>
              <a:rect l="l" t="t" r="r" b="b"/>
              <a:pathLst>
                <a:path w="13789152" h="3566160">
                  <a:moveTo>
                    <a:pt x="0" y="0"/>
                  </a:moveTo>
                  <a:lnTo>
                    <a:pt x="13789152" y="0"/>
                  </a:lnTo>
                  <a:lnTo>
                    <a:pt x="13789152" y="3566160"/>
                  </a:lnTo>
                  <a:lnTo>
                    <a:pt x="0" y="3566160"/>
                  </a:lnTo>
                  <a:close/>
                </a:path>
              </a:pathLst>
            </a:custGeom>
            <a:solidFill>
              <a:srgbClr val="000000">
                <a:alpha val="0"/>
              </a:srgbClr>
            </a:solidFill>
          </p:spPr>
          <p:txBody>
            <a:bodyPr/>
            <a:lstStyle/>
            <a:p>
              <a:endParaRPr lang="en-US"/>
            </a:p>
          </p:txBody>
        </p:sp>
        <p:sp>
          <p:nvSpPr>
            <p:cNvPr id="4" name="TextBox 4"/>
            <p:cNvSpPr txBox="1"/>
            <p:nvPr/>
          </p:nvSpPr>
          <p:spPr>
            <a:xfrm>
              <a:off x="0" y="66675"/>
              <a:ext cx="13789152" cy="3499485"/>
            </a:xfrm>
            <a:prstGeom prst="rect">
              <a:avLst/>
            </a:prstGeom>
          </p:spPr>
          <p:txBody>
            <a:bodyPr lIns="0" tIns="0" rIns="0" bIns="0" rtlCol="0" anchor="b"/>
            <a:lstStyle/>
            <a:p>
              <a:pPr algn="l">
                <a:lnSpc>
                  <a:spcPts val="7128"/>
                </a:lnSpc>
              </a:pPr>
              <a:r>
                <a:rPr lang="en-US" sz="6600" b="1">
                  <a:solidFill>
                    <a:srgbClr val="000000"/>
                  </a:solidFill>
                  <a:latin typeface="Montserrat Bold"/>
                  <a:ea typeface="Montserrat Bold"/>
                  <a:cs typeface="Montserrat Bold"/>
                  <a:sym typeface="Montserrat Bold"/>
                </a:rPr>
                <a:t>Founding of the Parent Teacher Association</a:t>
              </a:r>
            </a:p>
          </p:txBody>
        </p:sp>
      </p:grpSp>
      <p:sp>
        <p:nvSpPr>
          <p:cNvPr id="5" name="TextBox 5"/>
          <p:cNvSpPr txBox="1"/>
          <p:nvPr/>
        </p:nvSpPr>
        <p:spPr>
          <a:xfrm>
            <a:off x="765340" y="4142994"/>
            <a:ext cx="10276775" cy="5217389"/>
          </a:xfrm>
          <a:prstGeom prst="rect">
            <a:avLst/>
          </a:prstGeom>
        </p:spPr>
        <p:txBody>
          <a:bodyPr lIns="0" tIns="0" rIns="0" bIns="0" rtlCol="0" anchor="t">
            <a:spAutoFit/>
          </a:bodyPr>
          <a:lstStyle/>
          <a:p>
            <a:pPr marL="542925" lvl="1" indent="-271462" algn="l">
              <a:lnSpc>
                <a:spcPts val="3240"/>
              </a:lnSpc>
              <a:buFont typeface="Arial"/>
              <a:buChar char="•"/>
            </a:pPr>
            <a:r>
              <a:rPr lang="en-US" sz="3000">
                <a:solidFill>
                  <a:srgbClr val="000000"/>
                </a:solidFill>
                <a:latin typeface="Arimo"/>
                <a:ea typeface="Arimo"/>
                <a:cs typeface="Arimo"/>
                <a:sym typeface="Arimo"/>
              </a:rPr>
              <a:t>In 1897, Alice McClellan Birney spearheaded the organization of the first Parent Teacher Association, originally known as the National Congress of Mothers – and she served as the organization's president until 1902.</a:t>
            </a:r>
          </a:p>
          <a:p>
            <a:pPr algn="l">
              <a:lnSpc>
                <a:spcPts val="2700"/>
              </a:lnSpc>
            </a:pPr>
            <a:endParaRPr lang="en-US" sz="3000">
              <a:solidFill>
                <a:srgbClr val="000000"/>
              </a:solidFill>
              <a:latin typeface="Arimo"/>
              <a:ea typeface="Arimo"/>
              <a:cs typeface="Arimo"/>
              <a:sym typeface="Arimo"/>
            </a:endParaRPr>
          </a:p>
          <a:p>
            <a:pPr marL="542925" lvl="1" indent="-271462" algn="l">
              <a:lnSpc>
                <a:spcPts val="3240"/>
              </a:lnSpc>
              <a:buFont typeface="Arial"/>
              <a:buChar char="•"/>
            </a:pPr>
            <a:r>
              <a:rPr lang="en-US" sz="3000">
                <a:solidFill>
                  <a:srgbClr val="000000"/>
                </a:solidFill>
                <a:latin typeface="Arimo"/>
                <a:ea typeface="Arimo"/>
                <a:cs typeface="Arimo"/>
                <a:sym typeface="Arimo"/>
              </a:rPr>
              <a:t>The Birney Memorial Rose Garden was dedicated on the grounds of then Marietta High School—occupied today by Marietta Middle School—on September 27, 1942, to commemorate the PTA's founding.</a:t>
            </a:r>
          </a:p>
          <a:p>
            <a:pPr algn="l">
              <a:lnSpc>
                <a:spcPts val="2700"/>
              </a:lnSpc>
            </a:pPr>
            <a:endParaRPr lang="en-US" sz="3000">
              <a:solidFill>
                <a:srgbClr val="000000"/>
              </a:solidFill>
              <a:latin typeface="Arimo"/>
              <a:ea typeface="Arimo"/>
              <a:cs typeface="Arimo"/>
              <a:sym typeface="Arimo"/>
            </a:endParaRPr>
          </a:p>
          <a:p>
            <a:pPr marL="542925" lvl="1" indent="-271462" algn="l">
              <a:lnSpc>
                <a:spcPts val="3240"/>
              </a:lnSpc>
              <a:buFont typeface="Arial"/>
              <a:buChar char="•"/>
            </a:pPr>
            <a:r>
              <a:rPr lang="en-US" sz="3000">
                <a:solidFill>
                  <a:srgbClr val="000000"/>
                </a:solidFill>
                <a:latin typeface="Arimo"/>
                <a:ea typeface="Arimo"/>
                <a:cs typeface="Arimo"/>
                <a:sym typeface="Arimo"/>
              </a:rPr>
              <a:t>The sundial, made of Georgia marble, is centered in a square of stone slabs, contributed by PTAs from each of the United States.</a:t>
            </a:r>
          </a:p>
        </p:txBody>
      </p:sp>
      <p:grpSp>
        <p:nvGrpSpPr>
          <p:cNvPr id="6" name="Group 6"/>
          <p:cNvGrpSpPr>
            <a:grpSpLocks noChangeAspect="1"/>
          </p:cNvGrpSpPr>
          <p:nvPr/>
        </p:nvGrpSpPr>
        <p:grpSpPr>
          <a:xfrm>
            <a:off x="11795760" y="1058022"/>
            <a:ext cx="6021324" cy="3682088"/>
            <a:chOff x="0" y="0"/>
            <a:chExt cx="8028432" cy="4909450"/>
          </a:xfrm>
        </p:grpSpPr>
        <p:sp>
          <p:nvSpPr>
            <p:cNvPr id="7" name="Freeform 7" descr="Marietta Daisies Garden Club celebrates 80th Anniversary of Birney Memorial  Rose Garden honoring PTA Co-Founder, Alice McClellan Birney - Marietta Talks"/>
            <p:cNvSpPr/>
            <p:nvPr/>
          </p:nvSpPr>
          <p:spPr>
            <a:xfrm>
              <a:off x="0" y="0"/>
              <a:ext cx="8028432" cy="4909439"/>
            </a:xfrm>
            <a:custGeom>
              <a:avLst/>
              <a:gdLst/>
              <a:ahLst/>
              <a:cxnLst/>
              <a:rect l="l" t="t" r="r" b="b"/>
              <a:pathLst>
                <a:path w="8028432" h="4909439">
                  <a:moveTo>
                    <a:pt x="0" y="0"/>
                  </a:moveTo>
                  <a:lnTo>
                    <a:pt x="8028432" y="0"/>
                  </a:lnTo>
                  <a:lnTo>
                    <a:pt x="8028432" y="4909439"/>
                  </a:lnTo>
                  <a:lnTo>
                    <a:pt x="0" y="4909439"/>
                  </a:lnTo>
                  <a:lnTo>
                    <a:pt x="0" y="0"/>
                  </a:lnTo>
                  <a:close/>
                </a:path>
              </a:pathLst>
            </a:custGeom>
            <a:blipFill>
              <a:blip r:embed="rId2"/>
              <a:stretch>
                <a:fillRect t="-94905" b="-49626"/>
              </a:stretch>
            </a:blipFill>
          </p:spPr>
          <p:txBody>
            <a:bodyPr/>
            <a:lstStyle/>
            <a:p>
              <a:endParaRPr lang="en-US"/>
            </a:p>
          </p:txBody>
        </p:sp>
      </p:grpSp>
      <p:grpSp>
        <p:nvGrpSpPr>
          <p:cNvPr id="8" name="Group 8"/>
          <p:cNvGrpSpPr>
            <a:grpSpLocks noChangeAspect="1"/>
          </p:cNvGrpSpPr>
          <p:nvPr/>
        </p:nvGrpSpPr>
        <p:grpSpPr>
          <a:xfrm>
            <a:off x="11795760" y="5701110"/>
            <a:ext cx="6021244" cy="3682088"/>
            <a:chOff x="0" y="0"/>
            <a:chExt cx="8028326" cy="4909450"/>
          </a:xfrm>
        </p:grpSpPr>
        <p:sp>
          <p:nvSpPr>
            <p:cNvPr id="9" name="Freeform 9" descr="Birney Memorial Rose Garden"/>
            <p:cNvSpPr/>
            <p:nvPr/>
          </p:nvSpPr>
          <p:spPr>
            <a:xfrm>
              <a:off x="0" y="0"/>
              <a:ext cx="8028305" cy="4909439"/>
            </a:xfrm>
            <a:custGeom>
              <a:avLst/>
              <a:gdLst/>
              <a:ahLst/>
              <a:cxnLst/>
              <a:rect l="l" t="t" r="r" b="b"/>
              <a:pathLst>
                <a:path w="8028305" h="4909439">
                  <a:moveTo>
                    <a:pt x="0" y="0"/>
                  </a:moveTo>
                  <a:lnTo>
                    <a:pt x="8028305" y="0"/>
                  </a:lnTo>
                  <a:lnTo>
                    <a:pt x="8028305" y="4909439"/>
                  </a:lnTo>
                  <a:lnTo>
                    <a:pt x="0" y="4909439"/>
                  </a:lnTo>
                  <a:lnTo>
                    <a:pt x="0" y="0"/>
                  </a:lnTo>
                  <a:close/>
                </a:path>
              </a:pathLst>
            </a:custGeom>
            <a:blipFill>
              <a:blip r:embed="rId3"/>
              <a:stretch>
                <a:fillRect t="-17093" r="-3" b="-5556"/>
              </a:stretch>
            </a:blipFill>
          </p:spPr>
          <p:txBody>
            <a:bodyPr/>
            <a:lstStyle/>
            <a:p>
              <a:endParaRPr lang="en-US"/>
            </a:p>
          </p:txBody>
        </p:sp>
      </p:grpSp>
      <p:grpSp>
        <p:nvGrpSpPr>
          <p:cNvPr id="10" name="Group 10"/>
          <p:cNvGrpSpPr/>
          <p:nvPr/>
        </p:nvGrpSpPr>
        <p:grpSpPr>
          <a:xfrm>
            <a:off x="1028700" y="3480091"/>
            <a:ext cx="9632264" cy="76200"/>
            <a:chOff x="0" y="0"/>
            <a:chExt cx="2536893" cy="20069"/>
          </a:xfrm>
        </p:grpSpPr>
        <p:sp>
          <p:nvSpPr>
            <p:cNvPr id="11" name="Freeform 11"/>
            <p:cNvSpPr/>
            <p:nvPr/>
          </p:nvSpPr>
          <p:spPr>
            <a:xfrm>
              <a:off x="0" y="0"/>
              <a:ext cx="2536893" cy="20069"/>
            </a:xfrm>
            <a:custGeom>
              <a:avLst/>
              <a:gdLst/>
              <a:ahLst/>
              <a:cxnLst/>
              <a:rect l="l" t="t" r="r" b="b"/>
              <a:pathLst>
                <a:path w="2536893" h="20069">
                  <a:moveTo>
                    <a:pt x="0" y="0"/>
                  </a:moveTo>
                  <a:lnTo>
                    <a:pt x="2536893" y="0"/>
                  </a:lnTo>
                  <a:lnTo>
                    <a:pt x="2536893" y="20069"/>
                  </a:lnTo>
                  <a:lnTo>
                    <a:pt x="0" y="20069"/>
                  </a:lnTo>
                  <a:close/>
                </a:path>
              </a:pathLst>
            </a:custGeom>
            <a:solidFill>
              <a:srgbClr val="041E42"/>
            </a:solidFill>
          </p:spPr>
          <p:txBody>
            <a:bodyPr/>
            <a:lstStyle/>
            <a:p>
              <a:endParaRPr lang="en-US"/>
            </a:p>
          </p:txBody>
        </p:sp>
        <p:sp>
          <p:nvSpPr>
            <p:cNvPr id="12" name="TextBox 12"/>
            <p:cNvSpPr txBox="1"/>
            <p:nvPr/>
          </p:nvSpPr>
          <p:spPr>
            <a:xfrm>
              <a:off x="0" y="-47625"/>
              <a:ext cx="2536893" cy="67694"/>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0179" y="559186"/>
            <a:ext cx="15773400" cy="1988345"/>
            <a:chOff x="0" y="0"/>
            <a:chExt cx="21031200" cy="2651126"/>
          </a:xfrm>
        </p:grpSpPr>
        <p:sp>
          <p:nvSpPr>
            <p:cNvPr id="3" name="Freeform 3"/>
            <p:cNvSpPr/>
            <p:nvPr/>
          </p:nvSpPr>
          <p:spPr>
            <a:xfrm>
              <a:off x="0" y="0"/>
              <a:ext cx="21031200" cy="2651126"/>
            </a:xfrm>
            <a:custGeom>
              <a:avLst/>
              <a:gdLst/>
              <a:ahLst/>
              <a:cxnLst/>
              <a:rect l="l" t="t" r="r" b="b"/>
              <a:pathLst>
                <a:path w="21031200" h="2651126">
                  <a:moveTo>
                    <a:pt x="0" y="0"/>
                  </a:moveTo>
                  <a:lnTo>
                    <a:pt x="21031200" y="0"/>
                  </a:lnTo>
                  <a:lnTo>
                    <a:pt x="21031200" y="2651126"/>
                  </a:lnTo>
                  <a:lnTo>
                    <a:pt x="0" y="2651126"/>
                  </a:lnTo>
                  <a:close/>
                </a:path>
              </a:pathLst>
            </a:custGeom>
            <a:solidFill>
              <a:srgbClr val="000000">
                <a:alpha val="0"/>
              </a:srgbClr>
            </a:solidFill>
          </p:spPr>
          <p:txBody>
            <a:bodyPr/>
            <a:lstStyle/>
            <a:p>
              <a:endParaRPr lang="en-US"/>
            </a:p>
          </p:txBody>
        </p:sp>
        <p:sp>
          <p:nvSpPr>
            <p:cNvPr id="4" name="TextBox 4"/>
            <p:cNvSpPr txBox="1"/>
            <p:nvPr/>
          </p:nvSpPr>
          <p:spPr>
            <a:xfrm>
              <a:off x="0" y="95250"/>
              <a:ext cx="21031200" cy="2555876"/>
            </a:xfrm>
            <a:prstGeom prst="rect">
              <a:avLst/>
            </a:prstGeom>
          </p:spPr>
          <p:txBody>
            <a:bodyPr lIns="0" tIns="0" rIns="0" bIns="0" rtlCol="0" anchor="ctr"/>
            <a:lstStyle/>
            <a:p>
              <a:pPr algn="l">
                <a:lnSpc>
                  <a:spcPts val="8748"/>
                </a:lnSpc>
              </a:pPr>
              <a:r>
                <a:rPr lang="en-US" sz="8100" b="1">
                  <a:solidFill>
                    <a:srgbClr val="000000"/>
                  </a:solidFill>
                  <a:latin typeface="Montserrat Bold"/>
                  <a:ea typeface="Montserrat Bold"/>
                  <a:cs typeface="Montserrat Bold"/>
                  <a:sym typeface="Montserrat Bold"/>
                </a:rPr>
                <a:t>Where We Are Now…</a:t>
              </a:r>
            </a:p>
          </p:txBody>
        </p:sp>
      </p:grpSp>
      <p:sp>
        <p:nvSpPr>
          <p:cNvPr id="5" name="TextBox 5"/>
          <p:cNvSpPr txBox="1"/>
          <p:nvPr/>
        </p:nvSpPr>
        <p:spPr>
          <a:xfrm>
            <a:off x="1348740" y="3667337"/>
            <a:ext cx="15374840" cy="4882759"/>
          </a:xfrm>
          <a:prstGeom prst="rect">
            <a:avLst/>
          </a:prstGeom>
        </p:spPr>
        <p:txBody>
          <a:bodyPr lIns="0" tIns="0" rIns="0" bIns="0" rtlCol="0" anchor="t">
            <a:spAutoFit/>
          </a:bodyPr>
          <a:lstStyle/>
          <a:p>
            <a:pPr marL="597217" lvl="1" indent="-298609" algn="l">
              <a:lnSpc>
                <a:spcPts val="4290"/>
              </a:lnSpc>
              <a:buFont typeface="Arial"/>
              <a:buChar char="•"/>
            </a:pPr>
            <a:r>
              <a:rPr lang="en-US" sz="3300" dirty="0">
                <a:solidFill>
                  <a:srgbClr val="041E42"/>
                </a:solidFill>
                <a:latin typeface="Roboto"/>
                <a:ea typeface="Roboto"/>
                <a:cs typeface="Roboto"/>
                <a:sym typeface="Roboto"/>
              </a:rPr>
              <a:t>8,700 Students in 12 Schools</a:t>
            </a:r>
          </a:p>
          <a:p>
            <a:pPr algn="l">
              <a:lnSpc>
                <a:spcPts val="4290"/>
              </a:lnSpc>
            </a:pPr>
            <a:endParaRPr lang="en-US" sz="3300" dirty="0">
              <a:solidFill>
                <a:srgbClr val="041E42"/>
              </a:solidFill>
              <a:latin typeface="Roboto"/>
              <a:ea typeface="Roboto"/>
              <a:cs typeface="Roboto"/>
              <a:sym typeface="Roboto"/>
            </a:endParaRPr>
          </a:p>
          <a:p>
            <a:pPr marL="597217" lvl="1" indent="-298609" algn="l">
              <a:lnSpc>
                <a:spcPts val="4290"/>
              </a:lnSpc>
              <a:buFont typeface="Arial"/>
              <a:buChar char="•"/>
            </a:pPr>
            <a:r>
              <a:rPr lang="en-US" sz="3300" dirty="0">
                <a:solidFill>
                  <a:srgbClr val="041E42"/>
                </a:solidFill>
                <a:latin typeface="Roboto"/>
                <a:ea typeface="Roboto"/>
                <a:cs typeface="Roboto"/>
                <a:sym typeface="Roboto"/>
              </a:rPr>
              <a:t>ELC, 8 Elementary Schools, MSGA, MMS, and MHS</a:t>
            </a:r>
          </a:p>
          <a:p>
            <a:pPr algn="l">
              <a:lnSpc>
                <a:spcPts val="4290"/>
              </a:lnSpc>
            </a:pPr>
            <a:endParaRPr lang="en-US" sz="3300" dirty="0">
              <a:solidFill>
                <a:srgbClr val="041E42"/>
              </a:solidFill>
              <a:latin typeface="Roboto"/>
              <a:ea typeface="Roboto"/>
              <a:cs typeface="Roboto"/>
              <a:sym typeface="Roboto"/>
            </a:endParaRPr>
          </a:p>
          <a:p>
            <a:pPr marL="597217" lvl="1" indent="-298609" algn="l">
              <a:lnSpc>
                <a:spcPts val="4290"/>
              </a:lnSpc>
              <a:buFont typeface="Arial"/>
              <a:buChar char="•"/>
            </a:pPr>
            <a:r>
              <a:rPr lang="en-US" sz="3300" dirty="0">
                <a:solidFill>
                  <a:srgbClr val="041E42"/>
                </a:solidFill>
                <a:latin typeface="Roboto"/>
                <a:ea typeface="Roboto"/>
                <a:cs typeface="Roboto"/>
                <a:sym typeface="Roboto"/>
              </a:rPr>
              <a:t>The student body is about 38 percent Hispanic, 37 percent African American, 20 percent White, with approximately 65 percent of our students qualifying for free or reduced-price lunch.</a:t>
            </a:r>
          </a:p>
          <a:p>
            <a:pPr algn="l">
              <a:lnSpc>
                <a:spcPts val="4290"/>
              </a:lnSpc>
            </a:pPr>
            <a:endParaRPr lang="en-US" sz="3300" dirty="0">
              <a:solidFill>
                <a:srgbClr val="041E42"/>
              </a:solidFill>
              <a:latin typeface="Roboto"/>
              <a:ea typeface="Roboto"/>
              <a:cs typeface="Roboto"/>
              <a:sym typeface="Roboto"/>
            </a:endParaRPr>
          </a:p>
          <a:p>
            <a:pPr marL="597217" lvl="1" indent="-298609" algn="l">
              <a:lnSpc>
                <a:spcPts val="4290"/>
              </a:lnSpc>
              <a:buFont typeface="Arial"/>
              <a:buChar char="•"/>
            </a:pPr>
            <a:r>
              <a:rPr lang="en-US" sz="3300" dirty="0">
                <a:solidFill>
                  <a:srgbClr val="041E42"/>
                </a:solidFill>
                <a:latin typeface="Roboto"/>
                <a:ea typeface="Roboto"/>
                <a:cs typeface="Roboto"/>
                <a:sym typeface="Roboto"/>
              </a:rPr>
              <a:t>Diversity is our strength and we all stand, together, as Marietta Blue Devils.</a:t>
            </a:r>
          </a:p>
        </p:txBody>
      </p:sp>
      <p:grpSp>
        <p:nvGrpSpPr>
          <p:cNvPr id="6" name="Group 6"/>
          <p:cNvGrpSpPr/>
          <p:nvPr/>
        </p:nvGrpSpPr>
        <p:grpSpPr>
          <a:xfrm>
            <a:off x="950179" y="2705749"/>
            <a:ext cx="16309120" cy="76200"/>
            <a:chOff x="0" y="0"/>
            <a:chExt cx="4295406" cy="20069"/>
          </a:xfrm>
        </p:grpSpPr>
        <p:sp>
          <p:nvSpPr>
            <p:cNvPr id="7" name="Freeform 7"/>
            <p:cNvSpPr/>
            <p:nvPr/>
          </p:nvSpPr>
          <p:spPr>
            <a:xfrm>
              <a:off x="0" y="0"/>
              <a:ext cx="4295406" cy="20069"/>
            </a:xfrm>
            <a:custGeom>
              <a:avLst/>
              <a:gdLst/>
              <a:ahLst/>
              <a:cxnLst/>
              <a:rect l="l" t="t" r="r" b="b"/>
              <a:pathLst>
                <a:path w="4295406" h="20069">
                  <a:moveTo>
                    <a:pt x="0" y="0"/>
                  </a:moveTo>
                  <a:lnTo>
                    <a:pt x="4295406" y="0"/>
                  </a:lnTo>
                  <a:lnTo>
                    <a:pt x="4295406" y="20069"/>
                  </a:lnTo>
                  <a:lnTo>
                    <a:pt x="0" y="20069"/>
                  </a:lnTo>
                  <a:close/>
                </a:path>
              </a:pathLst>
            </a:custGeom>
            <a:solidFill>
              <a:srgbClr val="041E42"/>
            </a:solidFill>
          </p:spPr>
          <p:txBody>
            <a:bodyPr/>
            <a:lstStyle/>
            <a:p>
              <a:endParaRPr lang="en-US"/>
            </a:p>
          </p:txBody>
        </p:sp>
        <p:sp>
          <p:nvSpPr>
            <p:cNvPr id="8" name="TextBox 8"/>
            <p:cNvSpPr txBox="1"/>
            <p:nvPr/>
          </p:nvSpPr>
          <p:spPr>
            <a:xfrm>
              <a:off x="0" y="-47625"/>
              <a:ext cx="4295406" cy="67694"/>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6404" y="1273544"/>
            <a:ext cx="5143500" cy="2578608"/>
            <a:chOff x="0" y="0"/>
            <a:chExt cx="6858000" cy="3438144"/>
          </a:xfrm>
        </p:grpSpPr>
        <p:sp>
          <p:nvSpPr>
            <p:cNvPr id="3" name="Freeform 3"/>
            <p:cNvSpPr/>
            <p:nvPr/>
          </p:nvSpPr>
          <p:spPr>
            <a:xfrm>
              <a:off x="0" y="0"/>
              <a:ext cx="6858000" cy="3438144"/>
            </a:xfrm>
            <a:custGeom>
              <a:avLst/>
              <a:gdLst/>
              <a:ahLst/>
              <a:cxnLst/>
              <a:rect l="l" t="t" r="r" b="b"/>
              <a:pathLst>
                <a:path w="6858000" h="3438144">
                  <a:moveTo>
                    <a:pt x="0" y="0"/>
                  </a:moveTo>
                  <a:lnTo>
                    <a:pt x="6858000" y="0"/>
                  </a:lnTo>
                  <a:lnTo>
                    <a:pt x="6858000" y="3438144"/>
                  </a:lnTo>
                  <a:lnTo>
                    <a:pt x="0" y="3438144"/>
                  </a:lnTo>
                  <a:close/>
                </a:path>
              </a:pathLst>
            </a:custGeom>
            <a:solidFill>
              <a:srgbClr val="000000">
                <a:alpha val="0"/>
              </a:srgbClr>
            </a:solidFill>
          </p:spPr>
          <p:txBody>
            <a:bodyPr/>
            <a:lstStyle/>
            <a:p>
              <a:endParaRPr lang="en-US"/>
            </a:p>
          </p:txBody>
        </p:sp>
        <p:sp>
          <p:nvSpPr>
            <p:cNvPr id="4" name="TextBox 4"/>
            <p:cNvSpPr txBox="1"/>
            <p:nvPr/>
          </p:nvSpPr>
          <p:spPr>
            <a:xfrm>
              <a:off x="0" y="66675"/>
              <a:ext cx="6858000" cy="3371469"/>
            </a:xfrm>
            <a:prstGeom prst="rect">
              <a:avLst/>
            </a:prstGeom>
          </p:spPr>
          <p:txBody>
            <a:bodyPr lIns="0" tIns="0" rIns="0" bIns="0" rtlCol="0" anchor="b"/>
            <a:lstStyle/>
            <a:p>
              <a:pPr algn="l">
                <a:lnSpc>
                  <a:spcPts val="7127"/>
                </a:lnSpc>
              </a:pPr>
              <a:r>
                <a:rPr lang="en-US" sz="6599" b="1">
                  <a:solidFill>
                    <a:srgbClr val="041E42"/>
                  </a:solidFill>
                  <a:latin typeface="Montserrat Bold"/>
                  <a:ea typeface="Montserrat Bold"/>
                  <a:cs typeface="Montserrat Bold"/>
                  <a:sym typeface="Montserrat Bold"/>
                </a:rPr>
                <a:t>The ELC</a:t>
              </a:r>
            </a:p>
          </p:txBody>
        </p:sp>
      </p:grpSp>
      <p:sp>
        <p:nvSpPr>
          <p:cNvPr id="5" name="TextBox 5"/>
          <p:cNvSpPr txBox="1"/>
          <p:nvPr/>
        </p:nvSpPr>
        <p:spPr>
          <a:xfrm>
            <a:off x="684471" y="4874062"/>
            <a:ext cx="6296973" cy="2707929"/>
          </a:xfrm>
          <a:prstGeom prst="rect">
            <a:avLst/>
          </a:prstGeom>
        </p:spPr>
        <p:txBody>
          <a:bodyPr lIns="0" tIns="0" rIns="0" bIns="0" rtlCol="0" anchor="t">
            <a:spAutoFit/>
          </a:bodyPr>
          <a:lstStyle/>
          <a:p>
            <a:pPr marL="597217" lvl="1" indent="-298609" algn="l">
              <a:lnSpc>
                <a:spcPts val="3564"/>
              </a:lnSpc>
              <a:buFont typeface="Arial"/>
              <a:buChar char="•"/>
            </a:pPr>
            <a:r>
              <a:rPr lang="en-US" sz="3300">
                <a:solidFill>
                  <a:srgbClr val="041E42"/>
                </a:solidFill>
                <a:latin typeface="Roboto"/>
                <a:ea typeface="Roboto"/>
                <a:cs typeface="Roboto"/>
                <a:sym typeface="Roboto"/>
              </a:rPr>
              <a:t>Established in 2018</a:t>
            </a:r>
          </a:p>
          <a:p>
            <a:pPr algn="l">
              <a:lnSpc>
                <a:spcPts val="3564"/>
              </a:lnSpc>
            </a:pPr>
            <a:endParaRPr lang="en-US" sz="3300">
              <a:solidFill>
                <a:srgbClr val="041E42"/>
              </a:solidFill>
              <a:latin typeface="Roboto"/>
              <a:ea typeface="Roboto"/>
              <a:cs typeface="Roboto"/>
              <a:sym typeface="Roboto"/>
            </a:endParaRPr>
          </a:p>
          <a:p>
            <a:pPr marL="597217" lvl="1" indent="-298609" algn="l">
              <a:lnSpc>
                <a:spcPts val="3564"/>
              </a:lnSpc>
              <a:buFont typeface="Arial"/>
              <a:buChar char="•"/>
            </a:pPr>
            <a:r>
              <a:rPr lang="en-US" sz="3300">
                <a:solidFill>
                  <a:srgbClr val="041E42"/>
                </a:solidFill>
                <a:latin typeface="Roboto"/>
                <a:ea typeface="Roboto"/>
                <a:cs typeface="Roboto"/>
                <a:sym typeface="Roboto"/>
              </a:rPr>
              <a:t>Free Pre-Kindergarten</a:t>
            </a:r>
          </a:p>
          <a:p>
            <a:pPr algn="l">
              <a:lnSpc>
                <a:spcPts val="3564"/>
              </a:lnSpc>
            </a:pPr>
            <a:endParaRPr lang="en-US" sz="3300">
              <a:solidFill>
                <a:srgbClr val="041E42"/>
              </a:solidFill>
              <a:latin typeface="Roboto"/>
              <a:ea typeface="Roboto"/>
              <a:cs typeface="Roboto"/>
              <a:sym typeface="Roboto"/>
            </a:endParaRPr>
          </a:p>
          <a:p>
            <a:pPr marL="597217" lvl="1" indent="-298609" algn="l">
              <a:lnSpc>
                <a:spcPts val="3564"/>
              </a:lnSpc>
              <a:buFont typeface="Arial"/>
              <a:buChar char="•"/>
            </a:pPr>
            <a:r>
              <a:rPr lang="en-US" sz="3300">
                <a:solidFill>
                  <a:srgbClr val="041E42"/>
                </a:solidFill>
                <a:latin typeface="Roboto"/>
                <a:ea typeface="Roboto"/>
                <a:cs typeface="Roboto"/>
                <a:sym typeface="Roboto"/>
              </a:rPr>
              <a:t>Accepts Employees’ Children</a:t>
            </a:r>
          </a:p>
          <a:p>
            <a:pPr marL="597217" lvl="1" indent="-298609" algn="l">
              <a:lnSpc>
                <a:spcPts val="3564"/>
              </a:lnSpc>
            </a:pPr>
            <a:endParaRPr lang="en-US" sz="3300">
              <a:solidFill>
                <a:srgbClr val="041E42"/>
              </a:solidFill>
              <a:latin typeface="Roboto"/>
              <a:ea typeface="Roboto"/>
              <a:cs typeface="Roboto"/>
              <a:sym typeface="Roboto"/>
            </a:endParaRPr>
          </a:p>
        </p:txBody>
      </p:sp>
      <p:grpSp>
        <p:nvGrpSpPr>
          <p:cNvPr id="6" name="Group 6"/>
          <p:cNvGrpSpPr>
            <a:grpSpLocks noChangeAspect="1"/>
          </p:cNvGrpSpPr>
          <p:nvPr/>
        </p:nvGrpSpPr>
        <p:grpSpPr>
          <a:xfrm>
            <a:off x="8324261" y="2562848"/>
            <a:ext cx="9130554" cy="4565278"/>
            <a:chOff x="0" y="0"/>
            <a:chExt cx="13807440" cy="6903722"/>
          </a:xfrm>
        </p:grpSpPr>
        <p:sp>
          <p:nvSpPr>
            <p:cNvPr id="7" name="Freeform 7" descr="A tree with colorful hand prints  AI-generated content may be incorrect."/>
            <p:cNvSpPr/>
            <p:nvPr/>
          </p:nvSpPr>
          <p:spPr>
            <a:xfrm>
              <a:off x="0" y="0"/>
              <a:ext cx="13807439" cy="6903720"/>
            </a:xfrm>
            <a:custGeom>
              <a:avLst/>
              <a:gdLst/>
              <a:ahLst/>
              <a:cxnLst/>
              <a:rect l="l" t="t" r="r" b="b"/>
              <a:pathLst>
                <a:path w="13807439" h="6903720">
                  <a:moveTo>
                    <a:pt x="0" y="0"/>
                  </a:moveTo>
                  <a:lnTo>
                    <a:pt x="13807439" y="0"/>
                  </a:lnTo>
                  <a:lnTo>
                    <a:pt x="13807439" y="6903720"/>
                  </a:lnTo>
                  <a:lnTo>
                    <a:pt x="0" y="6903720"/>
                  </a:lnTo>
                  <a:lnTo>
                    <a:pt x="0" y="0"/>
                  </a:lnTo>
                  <a:close/>
                </a:path>
              </a:pathLst>
            </a:custGeom>
            <a:blipFill>
              <a:blip r:embed="rId2"/>
              <a:stretch>
                <a:fillRect l="-57" r="-57"/>
              </a:stretch>
            </a:blipFill>
          </p:spPr>
          <p:txBody>
            <a:bodyPr/>
            <a:lstStyle/>
            <a:p>
              <a:endParaRPr lang="en-US"/>
            </a:p>
          </p:txBody>
        </p:sp>
      </p:grpSp>
      <p:grpSp>
        <p:nvGrpSpPr>
          <p:cNvPr id="8" name="Group 8"/>
          <p:cNvGrpSpPr/>
          <p:nvPr/>
        </p:nvGrpSpPr>
        <p:grpSpPr>
          <a:xfrm>
            <a:off x="946404" y="4153587"/>
            <a:ext cx="4925955" cy="76200"/>
            <a:chOff x="0" y="0"/>
            <a:chExt cx="1297371" cy="20069"/>
          </a:xfrm>
        </p:grpSpPr>
        <p:sp>
          <p:nvSpPr>
            <p:cNvPr id="9" name="Freeform 9"/>
            <p:cNvSpPr/>
            <p:nvPr/>
          </p:nvSpPr>
          <p:spPr>
            <a:xfrm>
              <a:off x="0" y="0"/>
              <a:ext cx="1297371" cy="20069"/>
            </a:xfrm>
            <a:custGeom>
              <a:avLst/>
              <a:gdLst/>
              <a:ahLst/>
              <a:cxnLst/>
              <a:rect l="l" t="t" r="r" b="b"/>
              <a:pathLst>
                <a:path w="1297371" h="20069">
                  <a:moveTo>
                    <a:pt x="0" y="0"/>
                  </a:moveTo>
                  <a:lnTo>
                    <a:pt x="1297371" y="0"/>
                  </a:lnTo>
                  <a:lnTo>
                    <a:pt x="1297371" y="20069"/>
                  </a:lnTo>
                  <a:lnTo>
                    <a:pt x="0" y="20069"/>
                  </a:lnTo>
                  <a:close/>
                </a:path>
              </a:pathLst>
            </a:custGeom>
            <a:solidFill>
              <a:srgbClr val="041E42"/>
            </a:solidFill>
          </p:spPr>
          <p:txBody>
            <a:bodyPr/>
            <a:lstStyle/>
            <a:p>
              <a:endParaRPr lang="en-US"/>
            </a:p>
          </p:txBody>
        </p:sp>
        <p:sp>
          <p:nvSpPr>
            <p:cNvPr id="10" name="TextBox 10"/>
            <p:cNvSpPr txBox="1"/>
            <p:nvPr/>
          </p:nvSpPr>
          <p:spPr>
            <a:xfrm>
              <a:off x="0" y="-47625"/>
              <a:ext cx="1297371" cy="67694"/>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4528"/>
            <a:ext cx="15773400" cy="1988345"/>
            <a:chOff x="0" y="0"/>
            <a:chExt cx="21031200" cy="2651126"/>
          </a:xfrm>
        </p:grpSpPr>
        <p:sp>
          <p:nvSpPr>
            <p:cNvPr id="3" name="Freeform 3"/>
            <p:cNvSpPr/>
            <p:nvPr/>
          </p:nvSpPr>
          <p:spPr>
            <a:xfrm>
              <a:off x="0" y="0"/>
              <a:ext cx="21031200" cy="2651126"/>
            </a:xfrm>
            <a:custGeom>
              <a:avLst/>
              <a:gdLst/>
              <a:ahLst/>
              <a:cxnLst/>
              <a:rect l="l" t="t" r="r" b="b"/>
              <a:pathLst>
                <a:path w="21031200" h="2651126">
                  <a:moveTo>
                    <a:pt x="0" y="0"/>
                  </a:moveTo>
                  <a:lnTo>
                    <a:pt x="21031200" y="0"/>
                  </a:lnTo>
                  <a:lnTo>
                    <a:pt x="21031200" y="2651126"/>
                  </a:lnTo>
                  <a:lnTo>
                    <a:pt x="0" y="2651126"/>
                  </a:lnTo>
                  <a:close/>
                </a:path>
              </a:pathLst>
            </a:custGeom>
            <a:solidFill>
              <a:srgbClr val="000000">
                <a:alpha val="0"/>
              </a:srgbClr>
            </a:solidFill>
          </p:spPr>
          <p:txBody>
            <a:bodyPr/>
            <a:lstStyle/>
            <a:p>
              <a:endParaRPr lang="en-US"/>
            </a:p>
          </p:txBody>
        </p:sp>
        <p:sp>
          <p:nvSpPr>
            <p:cNvPr id="4" name="TextBox 4"/>
            <p:cNvSpPr txBox="1"/>
            <p:nvPr/>
          </p:nvSpPr>
          <p:spPr>
            <a:xfrm>
              <a:off x="0" y="66675"/>
              <a:ext cx="21031200" cy="2584451"/>
            </a:xfrm>
            <a:prstGeom prst="rect">
              <a:avLst/>
            </a:prstGeom>
          </p:spPr>
          <p:txBody>
            <a:bodyPr lIns="0" tIns="0" rIns="0" bIns="0" rtlCol="0" anchor="ctr"/>
            <a:lstStyle/>
            <a:p>
              <a:pPr algn="l">
                <a:lnSpc>
                  <a:spcPts val="7128"/>
                </a:lnSpc>
              </a:pPr>
              <a:r>
                <a:rPr lang="en-US" sz="6600" b="1">
                  <a:solidFill>
                    <a:srgbClr val="041E42"/>
                  </a:solidFill>
                  <a:latin typeface="Montserrat Bold"/>
                  <a:ea typeface="Montserrat Bold"/>
                  <a:cs typeface="Montserrat Bold"/>
                  <a:sym typeface="Montserrat Bold"/>
                </a:rPr>
                <a:t>Eight Elementary Schools</a:t>
              </a:r>
            </a:p>
          </p:txBody>
        </p:sp>
      </p:grpSp>
      <p:grpSp>
        <p:nvGrpSpPr>
          <p:cNvPr id="5" name="Group 5"/>
          <p:cNvGrpSpPr>
            <a:grpSpLocks noChangeAspect="1"/>
          </p:cNvGrpSpPr>
          <p:nvPr/>
        </p:nvGrpSpPr>
        <p:grpSpPr>
          <a:xfrm>
            <a:off x="5644266" y="2735922"/>
            <a:ext cx="3086100" cy="3086100"/>
            <a:chOff x="0" y="0"/>
            <a:chExt cx="4114800" cy="4114800"/>
          </a:xfrm>
        </p:grpSpPr>
        <p:sp>
          <p:nvSpPr>
            <p:cNvPr id="6" name="Freeform 6" descr="A logo with a dolphin in the middle  AI-generated content may be incorrect."/>
            <p:cNvSpPr/>
            <p:nvPr/>
          </p:nvSpPr>
          <p:spPr>
            <a:xfrm>
              <a:off x="0" y="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stretch>
                <a:fillRect/>
              </a:stretch>
            </a:blipFill>
          </p:spPr>
          <p:txBody>
            <a:bodyPr/>
            <a:lstStyle/>
            <a:p>
              <a:endParaRPr lang="en-US"/>
            </a:p>
          </p:txBody>
        </p:sp>
      </p:grpSp>
      <p:grpSp>
        <p:nvGrpSpPr>
          <p:cNvPr id="7" name="Group 7"/>
          <p:cNvGrpSpPr>
            <a:grpSpLocks noChangeAspect="1"/>
          </p:cNvGrpSpPr>
          <p:nvPr/>
        </p:nvGrpSpPr>
        <p:grpSpPr>
          <a:xfrm>
            <a:off x="1746938" y="2731238"/>
            <a:ext cx="2985275" cy="3090784"/>
            <a:chOff x="0" y="0"/>
            <a:chExt cx="4114800" cy="4260230"/>
          </a:xfrm>
        </p:grpSpPr>
        <p:sp>
          <p:nvSpPr>
            <p:cNvPr id="8" name="Freeform 8" descr="A logo of a beaver  AI-generated content may be incorrect."/>
            <p:cNvSpPr/>
            <p:nvPr/>
          </p:nvSpPr>
          <p:spPr>
            <a:xfrm>
              <a:off x="0" y="0"/>
              <a:ext cx="4114800" cy="4260215"/>
            </a:xfrm>
            <a:custGeom>
              <a:avLst/>
              <a:gdLst/>
              <a:ahLst/>
              <a:cxnLst/>
              <a:rect l="l" t="t" r="r" b="b"/>
              <a:pathLst>
                <a:path w="4114800" h="4260215">
                  <a:moveTo>
                    <a:pt x="0" y="0"/>
                  </a:moveTo>
                  <a:lnTo>
                    <a:pt x="4114800" y="0"/>
                  </a:lnTo>
                  <a:lnTo>
                    <a:pt x="4114800" y="4260215"/>
                  </a:lnTo>
                  <a:lnTo>
                    <a:pt x="0" y="4260215"/>
                  </a:lnTo>
                  <a:lnTo>
                    <a:pt x="0" y="0"/>
                  </a:lnTo>
                  <a:close/>
                </a:path>
              </a:pathLst>
            </a:custGeom>
            <a:blipFill>
              <a:blip r:embed="rId3"/>
              <a:stretch>
                <a:fillRect/>
              </a:stretch>
            </a:blipFill>
          </p:spPr>
          <p:txBody>
            <a:bodyPr/>
            <a:lstStyle/>
            <a:p>
              <a:endParaRPr lang="en-US"/>
            </a:p>
          </p:txBody>
        </p:sp>
      </p:grpSp>
      <p:grpSp>
        <p:nvGrpSpPr>
          <p:cNvPr id="9" name="Group 9"/>
          <p:cNvGrpSpPr>
            <a:grpSpLocks noChangeAspect="1"/>
          </p:cNvGrpSpPr>
          <p:nvPr/>
        </p:nvGrpSpPr>
        <p:grpSpPr>
          <a:xfrm>
            <a:off x="9594323" y="2735922"/>
            <a:ext cx="3086100" cy="3082056"/>
            <a:chOff x="0" y="0"/>
            <a:chExt cx="4114800" cy="4109408"/>
          </a:xfrm>
        </p:grpSpPr>
        <p:sp>
          <p:nvSpPr>
            <p:cNvPr id="10" name="Freeform 10" descr="A logo of a dragon  AI-generated content may be incorrect."/>
            <p:cNvSpPr/>
            <p:nvPr/>
          </p:nvSpPr>
          <p:spPr>
            <a:xfrm>
              <a:off x="0" y="0"/>
              <a:ext cx="4114800" cy="4109466"/>
            </a:xfrm>
            <a:custGeom>
              <a:avLst/>
              <a:gdLst/>
              <a:ahLst/>
              <a:cxnLst/>
              <a:rect l="l" t="t" r="r" b="b"/>
              <a:pathLst>
                <a:path w="4114800" h="4109466">
                  <a:moveTo>
                    <a:pt x="0" y="0"/>
                  </a:moveTo>
                  <a:lnTo>
                    <a:pt x="4114800" y="0"/>
                  </a:lnTo>
                  <a:lnTo>
                    <a:pt x="4114800" y="4109466"/>
                  </a:lnTo>
                  <a:lnTo>
                    <a:pt x="0" y="4109466"/>
                  </a:lnTo>
                  <a:lnTo>
                    <a:pt x="0" y="0"/>
                  </a:lnTo>
                  <a:close/>
                </a:path>
              </a:pathLst>
            </a:custGeom>
            <a:blipFill>
              <a:blip r:embed="rId4"/>
              <a:stretch>
                <a:fillRect b="1"/>
              </a:stretch>
            </a:blipFill>
          </p:spPr>
          <p:txBody>
            <a:bodyPr/>
            <a:lstStyle/>
            <a:p>
              <a:endParaRPr lang="en-US"/>
            </a:p>
          </p:txBody>
        </p:sp>
      </p:grpSp>
      <p:grpSp>
        <p:nvGrpSpPr>
          <p:cNvPr id="11" name="Group 11"/>
          <p:cNvGrpSpPr>
            <a:grpSpLocks noChangeAspect="1"/>
          </p:cNvGrpSpPr>
          <p:nvPr/>
        </p:nvGrpSpPr>
        <p:grpSpPr>
          <a:xfrm>
            <a:off x="13524427" y="2731238"/>
            <a:ext cx="3086100" cy="3086741"/>
            <a:chOff x="0" y="0"/>
            <a:chExt cx="4114800" cy="4115654"/>
          </a:xfrm>
        </p:grpSpPr>
        <p:sp>
          <p:nvSpPr>
            <p:cNvPr id="12" name="Freeform 12" descr="A blue circle with red text and a rocket in the middle  AI-generated content may be incorrect."/>
            <p:cNvSpPr/>
            <p:nvPr/>
          </p:nvSpPr>
          <p:spPr>
            <a:xfrm>
              <a:off x="0" y="0"/>
              <a:ext cx="4114800" cy="4115689"/>
            </a:xfrm>
            <a:custGeom>
              <a:avLst/>
              <a:gdLst/>
              <a:ahLst/>
              <a:cxnLst/>
              <a:rect l="l" t="t" r="r" b="b"/>
              <a:pathLst>
                <a:path w="4114800" h="4115689">
                  <a:moveTo>
                    <a:pt x="0" y="0"/>
                  </a:moveTo>
                  <a:lnTo>
                    <a:pt x="4114800" y="0"/>
                  </a:lnTo>
                  <a:lnTo>
                    <a:pt x="4114800" y="4115689"/>
                  </a:lnTo>
                  <a:lnTo>
                    <a:pt x="0" y="4115689"/>
                  </a:lnTo>
                  <a:lnTo>
                    <a:pt x="0" y="0"/>
                  </a:lnTo>
                  <a:close/>
                </a:path>
              </a:pathLst>
            </a:custGeom>
            <a:blipFill>
              <a:blip r:embed="rId5"/>
              <a:stretch>
                <a:fillRect l="-9075" t="-1606" r="-9326" b="-1303"/>
              </a:stretch>
            </a:blipFill>
          </p:spPr>
          <p:txBody>
            <a:bodyPr/>
            <a:lstStyle/>
            <a:p>
              <a:endParaRPr lang="en-US"/>
            </a:p>
          </p:txBody>
        </p:sp>
      </p:grpSp>
      <p:grpSp>
        <p:nvGrpSpPr>
          <p:cNvPr id="13" name="Group 13"/>
          <p:cNvGrpSpPr>
            <a:grpSpLocks noChangeAspect="1"/>
          </p:cNvGrpSpPr>
          <p:nvPr/>
        </p:nvGrpSpPr>
        <p:grpSpPr>
          <a:xfrm>
            <a:off x="1677476" y="6259416"/>
            <a:ext cx="3086100" cy="3086100"/>
            <a:chOff x="0" y="0"/>
            <a:chExt cx="4114800" cy="4114800"/>
          </a:xfrm>
        </p:grpSpPr>
        <p:sp>
          <p:nvSpPr>
            <p:cNvPr id="14" name="Freeform 14" descr="A logo with airplanes in the sky  AI-generated content may be incorrect."/>
            <p:cNvSpPr/>
            <p:nvPr/>
          </p:nvSpPr>
          <p:spPr>
            <a:xfrm>
              <a:off x="0" y="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stretch>
                <a:fillRect/>
              </a:stretch>
            </a:blipFill>
          </p:spPr>
          <p:txBody>
            <a:bodyPr/>
            <a:lstStyle/>
            <a:p>
              <a:endParaRPr lang="en-US"/>
            </a:p>
          </p:txBody>
        </p:sp>
      </p:grpSp>
      <p:grpSp>
        <p:nvGrpSpPr>
          <p:cNvPr id="15" name="Group 15"/>
          <p:cNvGrpSpPr>
            <a:grpSpLocks noChangeAspect="1"/>
          </p:cNvGrpSpPr>
          <p:nvPr/>
        </p:nvGrpSpPr>
        <p:grpSpPr>
          <a:xfrm>
            <a:off x="5644266" y="6259416"/>
            <a:ext cx="3086100" cy="3086100"/>
            <a:chOff x="0" y="0"/>
            <a:chExt cx="4114800" cy="4114800"/>
          </a:xfrm>
        </p:grpSpPr>
        <p:sp>
          <p:nvSpPr>
            <p:cNvPr id="16" name="Freeform 16" descr="A blue circle with yellow paw print  AI-generated content may be incorrect."/>
            <p:cNvSpPr/>
            <p:nvPr/>
          </p:nvSpPr>
          <p:spPr>
            <a:xfrm>
              <a:off x="0" y="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7"/>
              <a:stretch>
                <a:fillRect/>
              </a:stretch>
            </a:blipFill>
          </p:spPr>
          <p:txBody>
            <a:bodyPr/>
            <a:lstStyle/>
            <a:p>
              <a:endParaRPr lang="en-US"/>
            </a:p>
          </p:txBody>
        </p:sp>
      </p:grpSp>
      <p:grpSp>
        <p:nvGrpSpPr>
          <p:cNvPr id="17" name="Group 17"/>
          <p:cNvGrpSpPr>
            <a:grpSpLocks noChangeAspect="1"/>
          </p:cNvGrpSpPr>
          <p:nvPr/>
        </p:nvGrpSpPr>
        <p:grpSpPr>
          <a:xfrm>
            <a:off x="9528610" y="6218028"/>
            <a:ext cx="3178523" cy="3154572"/>
            <a:chOff x="0" y="0"/>
            <a:chExt cx="4114800" cy="4083794"/>
          </a:xfrm>
        </p:grpSpPr>
        <p:sp>
          <p:nvSpPr>
            <p:cNvPr id="18" name="Freeform 18" descr="A blue and white logo with a starfish  AI-generated content may be incorrect."/>
            <p:cNvSpPr/>
            <p:nvPr/>
          </p:nvSpPr>
          <p:spPr>
            <a:xfrm>
              <a:off x="0" y="0"/>
              <a:ext cx="4114800" cy="4083812"/>
            </a:xfrm>
            <a:custGeom>
              <a:avLst/>
              <a:gdLst/>
              <a:ahLst/>
              <a:cxnLst/>
              <a:rect l="l" t="t" r="r" b="b"/>
              <a:pathLst>
                <a:path w="4114800" h="4083812">
                  <a:moveTo>
                    <a:pt x="0" y="0"/>
                  </a:moveTo>
                  <a:lnTo>
                    <a:pt x="4114800" y="0"/>
                  </a:lnTo>
                  <a:lnTo>
                    <a:pt x="4114800" y="4083812"/>
                  </a:lnTo>
                  <a:lnTo>
                    <a:pt x="0" y="4083812"/>
                  </a:lnTo>
                  <a:lnTo>
                    <a:pt x="0" y="0"/>
                  </a:lnTo>
                  <a:close/>
                </a:path>
              </a:pathLst>
            </a:custGeom>
            <a:blipFill>
              <a:blip r:embed="rId8"/>
              <a:stretch>
                <a:fillRect l="-11963" t="-12941" r="-6513"/>
              </a:stretch>
            </a:blipFill>
          </p:spPr>
          <p:txBody>
            <a:bodyPr/>
            <a:lstStyle/>
            <a:p>
              <a:endParaRPr lang="en-US"/>
            </a:p>
          </p:txBody>
        </p:sp>
      </p:grpSp>
      <p:grpSp>
        <p:nvGrpSpPr>
          <p:cNvPr id="19" name="Group 19"/>
          <p:cNvGrpSpPr>
            <a:grpSpLocks noChangeAspect="1"/>
          </p:cNvGrpSpPr>
          <p:nvPr/>
        </p:nvGrpSpPr>
        <p:grpSpPr>
          <a:xfrm>
            <a:off x="13524427" y="6259416"/>
            <a:ext cx="3086100" cy="3086100"/>
            <a:chOff x="0" y="0"/>
            <a:chExt cx="4114800" cy="4114800"/>
          </a:xfrm>
        </p:grpSpPr>
        <p:sp>
          <p:nvSpPr>
            <p:cNvPr id="20" name="Freeform 20" descr="A yellow and blue logo with a bee  AI-generated content may be incorrect."/>
            <p:cNvSpPr/>
            <p:nvPr/>
          </p:nvSpPr>
          <p:spPr>
            <a:xfrm>
              <a:off x="0" y="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9"/>
              <a:stretch>
                <a:fillRect/>
              </a:stretch>
            </a:blipFill>
          </p:spPr>
          <p:txBody>
            <a:bodyPr/>
            <a:lstStyle/>
            <a:p>
              <a:endParaRPr lang="en-US"/>
            </a:p>
          </p:txBody>
        </p:sp>
      </p:grpSp>
      <p:grpSp>
        <p:nvGrpSpPr>
          <p:cNvPr id="21" name="Group 21"/>
          <p:cNvGrpSpPr/>
          <p:nvPr/>
        </p:nvGrpSpPr>
        <p:grpSpPr>
          <a:xfrm>
            <a:off x="989440" y="1937931"/>
            <a:ext cx="16309120" cy="76200"/>
            <a:chOff x="0" y="0"/>
            <a:chExt cx="4295406" cy="20069"/>
          </a:xfrm>
        </p:grpSpPr>
        <p:sp>
          <p:nvSpPr>
            <p:cNvPr id="22" name="Freeform 22"/>
            <p:cNvSpPr/>
            <p:nvPr/>
          </p:nvSpPr>
          <p:spPr>
            <a:xfrm>
              <a:off x="0" y="0"/>
              <a:ext cx="4295406" cy="20069"/>
            </a:xfrm>
            <a:custGeom>
              <a:avLst/>
              <a:gdLst/>
              <a:ahLst/>
              <a:cxnLst/>
              <a:rect l="l" t="t" r="r" b="b"/>
              <a:pathLst>
                <a:path w="4295406" h="20069">
                  <a:moveTo>
                    <a:pt x="0" y="0"/>
                  </a:moveTo>
                  <a:lnTo>
                    <a:pt x="4295406" y="0"/>
                  </a:lnTo>
                  <a:lnTo>
                    <a:pt x="4295406" y="20069"/>
                  </a:lnTo>
                  <a:lnTo>
                    <a:pt x="0" y="20069"/>
                  </a:lnTo>
                  <a:close/>
                </a:path>
              </a:pathLst>
            </a:custGeom>
            <a:solidFill>
              <a:srgbClr val="041E42"/>
            </a:solidFill>
          </p:spPr>
          <p:txBody>
            <a:bodyPr/>
            <a:lstStyle/>
            <a:p>
              <a:endParaRPr lang="en-US"/>
            </a:p>
          </p:txBody>
        </p:sp>
        <p:sp>
          <p:nvSpPr>
            <p:cNvPr id="23" name="TextBox 23"/>
            <p:cNvSpPr txBox="1"/>
            <p:nvPr/>
          </p:nvSpPr>
          <p:spPr>
            <a:xfrm>
              <a:off x="0" y="-47625"/>
              <a:ext cx="4295406" cy="67694"/>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77074"/>
            <a:ext cx="15773400" cy="2228012"/>
            <a:chOff x="0" y="0"/>
            <a:chExt cx="21031200" cy="2970682"/>
          </a:xfrm>
        </p:grpSpPr>
        <p:sp>
          <p:nvSpPr>
            <p:cNvPr id="3" name="Freeform 3"/>
            <p:cNvSpPr/>
            <p:nvPr/>
          </p:nvSpPr>
          <p:spPr>
            <a:xfrm>
              <a:off x="0" y="0"/>
              <a:ext cx="21031200" cy="2970682"/>
            </a:xfrm>
            <a:custGeom>
              <a:avLst/>
              <a:gdLst/>
              <a:ahLst/>
              <a:cxnLst/>
              <a:rect l="l" t="t" r="r" b="b"/>
              <a:pathLst>
                <a:path w="21031200" h="2970682">
                  <a:moveTo>
                    <a:pt x="0" y="0"/>
                  </a:moveTo>
                  <a:lnTo>
                    <a:pt x="21031200" y="0"/>
                  </a:lnTo>
                  <a:lnTo>
                    <a:pt x="21031200" y="2970682"/>
                  </a:lnTo>
                  <a:lnTo>
                    <a:pt x="0" y="2970682"/>
                  </a:lnTo>
                  <a:close/>
                </a:path>
              </a:pathLst>
            </a:custGeom>
            <a:solidFill>
              <a:srgbClr val="000000">
                <a:alpha val="0"/>
              </a:srgbClr>
            </a:solidFill>
          </p:spPr>
          <p:txBody>
            <a:bodyPr/>
            <a:lstStyle/>
            <a:p>
              <a:endParaRPr lang="en-US"/>
            </a:p>
          </p:txBody>
        </p:sp>
        <p:sp>
          <p:nvSpPr>
            <p:cNvPr id="4" name="TextBox 4"/>
            <p:cNvSpPr txBox="1"/>
            <p:nvPr/>
          </p:nvSpPr>
          <p:spPr>
            <a:xfrm>
              <a:off x="0" y="66675"/>
              <a:ext cx="21031200" cy="2904007"/>
            </a:xfrm>
            <a:prstGeom prst="rect">
              <a:avLst/>
            </a:prstGeom>
          </p:spPr>
          <p:txBody>
            <a:bodyPr lIns="0" tIns="0" rIns="0" bIns="0" rtlCol="0" anchor="ctr"/>
            <a:lstStyle/>
            <a:p>
              <a:pPr algn="l">
                <a:lnSpc>
                  <a:spcPts val="7128"/>
                </a:lnSpc>
              </a:pPr>
              <a:r>
                <a:rPr lang="en-US" sz="6600" b="1">
                  <a:solidFill>
                    <a:srgbClr val="041E42"/>
                  </a:solidFill>
                  <a:latin typeface="Montserrat Bold"/>
                  <a:ea typeface="Montserrat Bold"/>
                  <a:cs typeface="Montserrat Bold"/>
                  <a:sym typeface="Montserrat Bold"/>
                </a:rPr>
                <a:t>Three Secondary Schools</a:t>
              </a:r>
            </a:p>
            <a:p>
              <a:pPr algn="l">
                <a:lnSpc>
                  <a:spcPts val="7128"/>
                </a:lnSpc>
              </a:pPr>
              <a:endParaRPr lang="en-US" sz="6600" b="1">
                <a:solidFill>
                  <a:srgbClr val="041E42"/>
                </a:solidFill>
                <a:latin typeface="Montserrat Bold"/>
                <a:ea typeface="Montserrat Bold"/>
                <a:cs typeface="Montserrat Bold"/>
                <a:sym typeface="Montserrat Bold"/>
              </a:endParaRPr>
            </a:p>
          </p:txBody>
        </p:sp>
      </p:grpSp>
      <p:grpSp>
        <p:nvGrpSpPr>
          <p:cNvPr id="5" name="Group 5"/>
          <p:cNvGrpSpPr>
            <a:grpSpLocks noChangeAspect="1"/>
          </p:cNvGrpSpPr>
          <p:nvPr/>
        </p:nvGrpSpPr>
        <p:grpSpPr>
          <a:xfrm>
            <a:off x="1853649" y="2872014"/>
            <a:ext cx="4114800" cy="4114800"/>
            <a:chOff x="0" y="0"/>
            <a:chExt cx="5486400" cy="5486400"/>
          </a:xfrm>
        </p:grpSpPr>
        <p:sp>
          <p:nvSpPr>
            <p:cNvPr id="6" name="Freeform 6" descr="A blue and white circle with a letter m in it  AI-generated content may be incorrect."/>
            <p:cNvSpPr/>
            <p:nvPr/>
          </p:nvSpPr>
          <p:spPr>
            <a:xfrm>
              <a:off x="0" y="0"/>
              <a:ext cx="5486400" cy="5486400"/>
            </a:xfrm>
            <a:custGeom>
              <a:avLst/>
              <a:gdLst/>
              <a:ahLst/>
              <a:cxnLst/>
              <a:rect l="l" t="t" r="r" b="b"/>
              <a:pathLst>
                <a:path w="5486400" h="5486400">
                  <a:moveTo>
                    <a:pt x="0" y="0"/>
                  </a:moveTo>
                  <a:lnTo>
                    <a:pt x="5486400" y="0"/>
                  </a:lnTo>
                  <a:lnTo>
                    <a:pt x="5486400" y="5486400"/>
                  </a:lnTo>
                  <a:lnTo>
                    <a:pt x="0" y="5486400"/>
                  </a:lnTo>
                  <a:lnTo>
                    <a:pt x="0" y="0"/>
                  </a:lnTo>
                  <a:close/>
                </a:path>
              </a:pathLst>
            </a:custGeom>
            <a:blipFill>
              <a:blip r:embed="rId3"/>
              <a:stretch>
                <a:fillRect/>
              </a:stretch>
            </a:blipFill>
          </p:spPr>
          <p:txBody>
            <a:bodyPr/>
            <a:lstStyle/>
            <a:p>
              <a:endParaRPr lang="en-US"/>
            </a:p>
          </p:txBody>
        </p:sp>
      </p:grpSp>
      <p:grpSp>
        <p:nvGrpSpPr>
          <p:cNvPr id="7" name="Group 7"/>
          <p:cNvGrpSpPr>
            <a:grpSpLocks noChangeAspect="1"/>
          </p:cNvGrpSpPr>
          <p:nvPr/>
        </p:nvGrpSpPr>
        <p:grpSpPr>
          <a:xfrm>
            <a:off x="12319554" y="2888794"/>
            <a:ext cx="4114800" cy="4081239"/>
            <a:chOff x="0" y="0"/>
            <a:chExt cx="5486400" cy="5441652"/>
          </a:xfrm>
        </p:grpSpPr>
        <p:sp>
          <p:nvSpPr>
            <p:cNvPr id="8" name="Freeform 8" descr="A blue and white logo  AI-generated content may be incorrect."/>
            <p:cNvSpPr/>
            <p:nvPr/>
          </p:nvSpPr>
          <p:spPr>
            <a:xfrm>
              <a:off x="0" y="0"/>
              <a:ext cx="5486400" cy="5441696"/>
            </a:xfrm>
            <a:custGeom>
              <a:avLst/>
              <a:gdLst/>
              <a:ahLst/>
              <a:cxnLst/>
              <a:rect l="l" t="t" r="r" b="b"/>
              <a:pathLst>
                <a:path w="5486400" h="5441696">
                  <a:moveTo>
                    <a:pt x="0" y="0"/>
                  </a:moveTo>
                  <a:lnTo>
                    <a:pt x="5486400" y="0"/>
                  </a:lnTo>
                  <a:lnTo>
                    <a:pt x="5486400" y="5441696"/>
                  </a:lnTo>
                  <a:lnTo>
                    <a:pt x="0" y="5441696"/>
                  </a:lnTo>
                  <a:lnTo>
                    <a:pt x="0" y="0"/>
                  </a:lnTo>
                  <a:close/>
                </a:path>
              </a:pathLst>
            </a:custGeom>
            <a:blipFill>
              <a:blip r:embed="rId4"/>
              <a:stretch>
                <a:fillRect l="-8702" t="-9059" r="-8752" b="-9360"/>
              </a:stretch>
            </a:blipFill>
          </p:spPr>
          <p:txBody>
            <a:bodyPr/>
            <a:lstStyle/>
            <a:p>
              <a:endParaRPr lang="en-US"/>
            </a:p>
          </p:txBody>
        </p:sp>
      </p:grpSp>
      <p:grpSp>
        <p:nvGrpSpPr>
          <p:cNvPr id="9" name="Group 9"/>
          <p:cNvGrpSpPr>
            <a:grpSpLocks noChangeAspect="1"/>
          </p:cNvGrpSpPr>
          <p:nvPr/>
        </p:nvGrpSpPr>
        <p:grpSpPr>
          <a:xfrm>
            <a:off x="7061877" y="2878704"/>
            <a:ext cx="4114800" cy="4108110"/>
            <a:chOff x="0" y="0"/>
            <a:chExt cx="5486400" cy="5477480"/>
          </a:xfrm>
        </p:grpSpPr>
        <p:sp>
          <p:nvSpPr>
            <p:cNvPr id="10" name="Freeform 10" descr="A blue and white circle with a letter m  AI-generated content may be incorrect."/>
            <p:cNvSpPr/>
            <p:nvPr/>
          </p:nvSpPr>
          <p:spPr>
            <a:xfrm>
              <a:off x="0" y="0"/>
              <a:ext cx="5486400" cy="5477510"/>
            </a:xfrm>
            <a:custGeom>
              <a:avLst/>
              <a:gdLst/>
              <a:ahLst/>
              <a:cxnLst/>
              <a:rect l="l" t="t" r="r" b="b"/>
              <a:pathLst>
                <a:path w="5486400" h="5477510">
                  <a:moveTo>
                    <a:pt x="0" y="0"/>
                  </a:moveTo>
                  <a:lnTo>
                    <a:pt x="5486400" y="0"/>
                  </a:lnTo>
                  <a:lnTo>
                    <a:pt x="5486400" y="5477510"/>
                  </a:lnTo>
                  <a:lnTo>
                    <a:pt x="0" y="5477510"/>
                  </a:lnTo>
                  <a:lnTo>
                    <a:pt x="0" y="0"/>
                  </a:lnTo>
                  <a:close/>
                </a:path>
              </a:pathLst>
            </a:custGeom>
            <a:blipFill>
              <a:blip r:embed="rId5"/>
              <a:stretch>
                <a:fillRect l="-9274" t="-9370" r="-9113" b="-9209"/>
              </a:stretch>
            </a:blipFill>
          </p:spPr>
          <p:txBody>
            <a:bodyPr/>
            <a:lstStyle/>
            <a:p>
              <a:endParaRPr lang="en-US"/>
            </a:p>
          </p:txBody>
        </p:sp>
      </p:grpSp>
      <p:grpSp>
        <p:nvGrpSpPr>
          <p:cNvPr id="11" name="Group 11"/>
          <p:cNvGrpSpPr/>
          <p:nvPr/>
        </p:nvGrpSpPr>
        <p:grpSpPr>
          <a:xfrm>
            <a:off x="4966956" y="7844064"/>
            <a:ext cx="7479817" cy="1906473"/>
            <a:chOff x="0" y="0"/>
            <a:chExt cx="9973090" cy="2541964"/>
          </a:xfrm>
        </p:grpSpPr>
        <p:sp>
          <p:nvSpPr>
            <p:cNvPr id="12" name="Freeform 12"/>
            <p:cNvSpPr/>
            <p:nvPr/>
          </p:nvSpPr>
          <p:spPr>
            <a:xfrm>
              <a:off x="0" y="0"/>
              <a:ext cx="9973120" cy="2541987"/>
            </a:xfrm>
            <a:custGeom>
              <a:avLst/>
              <a:gdLst/>
              <a:ahLst/>
              <a:cxnLst/>
              <a:rect l="l" t="t" r="r" b="b"/>
              <a:pathLst>
                <a:path w="9973120" h="2541987">
                  <a:moveTo>
                    <a:pt x="0" y="0"/>
                  </a:moveTo>
                  <a:lnTo>
                    <a:pt x="9973120" y="0"/>
                  </a:lnTo>
                  <a:lnTo>
                    <a:pt x="9973120" y="2541987"/>
                  </a:lnTo>
                  <a:lnTo>
                    <a:pt x="0" y="2541987"/>
                  </a:lnTo>
                  <a:close/>
                </a:path>
              </a:pathLst>
            </a:custGeom>
            <a:solidFill>
              <a:srgbClr val="E3E2E2"/>
            </a:solidFill>
          </p:spPr>
          <p:txBody>
            <a:bodyPr/>
            <a:lstStyle/>
            <a:p>
              <a:endParaRPr lang="en-US"/>
            </a:p>
          </p:txBody>
        </p:sp>
        <p:sp>
          <p:nvSpPr>
            <p:cNvPr id="13" name="TextBox 13"/>
            <p:cNvSpPr txBox="1"/>
            <p:nvPr/>
          </p:nvSpPr>
          <p:spPr>
            <a:xfrm>
              <a:off x="0" y="-38100"/>
              <a:ext cx="9973090" cy="2580064"/>
            </a:xfrm>
            <a:prstGeom prst="rect">
              <a:avLst/>
            </a:prstGeom>
          </p:spPr>
          <p:txBody>
            <a:bodyPr lIns="50800" tIns="50800" rIns="50800" bIns="50800" rtlCol="0" anchor="t"/>
            <a:lstStyle/>
            <a:p>
              <a:pPr marL="582930" lvl="1" indent="-291465" algn="l">
                <a:lnSpc>
                  <a:spcPts val="3510"/>
                </a:lnSpc>
                <a:buFont typeface="Arial"/>
                <a:buChar char="•"/>
              </a:pPr>
              <a:r>
                <a:rPr lang="en-US" sz="2700" b="1">
                  <a:solidFill>
                    <a:srgbClr val="041E42"/>
                  </a:solidFill>
                  <a:latin typeface="Roboto Bold"/>
                  <a:ea typeface="Roboto Bold"/>
                  <a:cs typeface="Roboto Bold"/>
                  <a:sym typeface="Roboto Bold"/>
                </a:rPr>
                <a:t>Woods-Wilkins at Lemon Street Campus</a:t>
              </a:r>
            </a:p>
            <a:p>
              <a:pPr marL="582930" lvl="1" indent="-291465" algn="l">
                <a:lnSpc>
                  <a:spcPts val="3510"/>
                </a:lnSpc>
                <a:buFont typeface="Arial"/>
                <a:buChar char="•"/>
              </a:pPr>
              <a:r>
                <a:rPr lang="en-US" sz="2700">
                  <a:solidFill>
                    <a:srgbClr val="041E42"/>
                  </a:solidFill>
                  <a:latin typeface="Roboto"/>
                  <a:ea typeface="Roboto"/>
                  <a:cs typeface="Roboto"/>
                  <a:sym typeface="Roboto"/>
                </a:rPr>
                <a:t>Marietta Performance Learning Center</a:t>
              </a:r>
            </a:p>
            <a:p>
              <a:pPr marL="582930" lvl="1" indent="-291465" algn="l">
                <a:lnSpc>
                  <a:spcPts val="3510"/>
                </a:lnSpc>
                <a:buFont typeface="Arial"/>
                <a:buChar char="•"/>
              </a:pPr>
              <a:r>
                <a:rPr lang="en-US" sz="2700">
                  <a:solidFill>
                    <a:srgbClr val="041E42"/>
                  </a:solidFill>
                  <a:latin typeface="Roboto"/>
                  <a:ea typeface="Roboto"/>
                  <a:cs typeface="Roboto"/>
                  <a:sym typeface="Roboto"/>
                </a:rPr>
                <a:t>Marietta Evening School Hours</a:t>
              </a:r>
            </a:p>
            <a:p>
              <a:pPr marL="582930" lvl="1" indent="-291465" algn="l">
                <a:lnSpc>
                  <a:spcPts val="3510"/>
                </a:lnSpc>
                <a:buFont typeface="Arial"/>
                <a:buChar char="•"/>
              </a:pPr>
              <a:r>
                <a:rPr lang="en-US" sz="2700">
                  <a:solidFill>
                    <a:srgbClr val="041E42"/>
                  </a:solidFill>
                  <a:latin typeface="Roboto"/>
                  <a:ea typeface="Roboto"/>
                  <a:cs typeface="Roboto"/>
                  <a:sym typeface="Roboto"/>
                </a:rPr>
                <a:t>Marietta Alternative Program and Services</a:t>
              </a:r>
            </a:p>
          </p:txBody>
        </p:sp>
      </p:grpSp>
      <p:grpSp>
        <p:nvGrpSpPr>
          <p:cNvPr id="14" name="Group 14"/>
          <p:cNvGrpSpPr/>
          <p:nvPr/>
        </p:nvGrpSpPr>
        <p:grpSpPr>
          <a:xfrm>
            <a:off x="989440" y="1937931"/>
            <a:ext cx="16309120" cy="76200"/>
            <a:chOff x="0" y="0"/>
            <a:chExt cx="4295406" cy="20069"/>
          </a:xfrm>
        </p:grpSpPr>
        <p:sp>
          <p:nvSpPr>
            <p:cNvPr id="15" name="Freeform 15"/>
            <p:cNvSpPr/>
            <p:nvPr/>
          </p:nvSpPr>
          <p:spPr>
            <a:xfrm>
              <a:off x="0" y="0"/>
              <a:ext cx="4295406" cy="20069"/>
            </a:xfrm>
            <a:custGeom>
              <a:avLst/>
              <a:gdLst/>
              <a:ahLst/>
              <a:cxnLst/>
              <a:rect l="l" t="t" r="r" b="b"/>
              <a:pathLst>
                <a:path w="4295406" h="20069">
                  <a:moveTo>
                    <a:pt x="0" y="0"/>
                  </a:moveTo>
                  <a:lnTo>
                    <a:pt x="4295406" y="0"/>
                  </a:lnTo>
                  <a:lnTo>
                    <a:pt x="4295406" y="20069"/>
                  </a:lnTo>
                  <a:lnTo>
                    <a:pt x="0" y="20069"/>
                  </a:lnTo>
                  <a:close/>
                </a:path>
              </a:pathLst>
            </a:custGeom>
            <a:solidFill>
              <a:srgbClr val="041E42"/>
            </a:solidFill>
          </p:spPr>
          <p:txBody>
            <a:bodyPr/>
            <a:lstStyle/>
            <a:p>
              <a:endParaRPr lang="en-US"/>
            </a:p>
          </p:txBody>
        </p:sp>
        <p:sp>
          <p:nvSpPr>
            <p:cNvPr id="16" name="TextBox 16"/>
            <p:cNvSpPr txBox="1"/>
            <p:nvPr/>
          </p:nvSpPr>
          <p:spPr>
            <a:xfrm>
              <a:off x="0" y="-47625"/>
              <a:ext cx="4295406" cy="67694"/>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12645540" y="7255784"/>
            <a:ext cx="1867038" cy="2133758"/>
          </a:xfrm>
          <a:custGeom>
            <a:avLst/>
            <a:gdLst/>
            <a:ahLst/>
            <a:cxnLst/>
            <a:rect l="l" t="t" r="r" b="b"/>
            <a:pathLst>
              <a:path w="1867038" h="2133758">
                <a:moveTo>
                  <a:pt x="0" y="0"/>
                </a:moveTo>
                <a:lnTo>
                  <a:pt x="1867038" y="0"/>
                </a:lnTo>
                <a:lnTo>
                  <a:pt x="1867038" y="2133757"/>
                </a:lnTo>
                <a:lnTo>
                  <a:pt x="0" y="213375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859370" y="785813"/>
            <a:ext cx="9432393" cy="4595812"/>
            <a:chOff x="0" y="0"/>
            <a:chExt cx="12576524" cy="6127750"/>
          </a:xfrm>
        </p:grpSpPr>
        <p:sp>
          <p:nvSpPr>
            <p:cNvPr id="3" name="Freeform 3" descr="A group of framed pictures of people  AI-generated content may be incorrect."/>
            <p:cNvSpPr/>
            <p:nvPr/>
          </p:nvSpPr>
          <p:spPr>
            <a:xfrm>
              <a:off x="0" y="0"/>
              <a:ext cx="12576556" cy="6127750"/>
            </a:xfrm>
            <a:custGeom>
              <a:avLst/>
              <a:gdLst/>
              <a:ahLst/>
              <a:cxnLst/>
              <a:rect l="l" t="t" r="r" b="b"/>
              <a:pathLst>
                <a:path w="12576556" h="6127750">
                  <a:moveTo>
                    <a:pt x="0" y="0"/>
                  </a:moveTo>
                  <a:lnTo>
                    <a:pt x="12576556" y="0"/>
                  </a:lnTo>
                  <a:lnTo>
                    <a:pt x="12576556" y="6127750"/>
                  </a:lnTo>
                  <a:lnTo>
                    <a:pt x="0" y="6127750"/>
                  </a:lnTo>
                  <a:lnTo>
                    <a:pt x="0" y="0"/>
                  </a:lnTo>
                  <a:close/>
                </a:path>
              </a:pathLst>
            </a:custGeom>
            <a:blipFill>
              <a:blip r:embed="rId2"/>
              <a:stretch>
                <a:fillRect l="-3860" t="-4241" r="-6718" b="-414"/>
              </a:stretch>
            </a:blipFill>
          </p:spPr>
          <p:txBody>
            <a:bodyPr/>
            <a:lstStyle/>
            <a:p>
              <a:endParaRPr lang="en-US"/>
            </a:p>
          </p:txBody>
        </p:sp>
      </p:grpSp>
      <p:grpSp>
        <p:nvGrpSpPr>
          <p:cNvPr id="4" name="Group 4"/>
          <p:cNvGrpSpPr/>
          <p:nvPr/>
        </p:nvGrpSpPr>
        <p:grpSpPr>
          <a:xfrm>
            <a:off x="821270" y="4433888"/>
            <a:ext cx="9432393" cy="3157538"/>
            <a:chOff x="0" y="0"/>
            <a:chExt cx="12576524" cy="4210050"/>
          </a:xfrm>
        </p:grpSpPr>
        <p:sp>
          <p:nvSpPr>
            <p:cNvPr id="5" name="Freeform 5"/>
            <p:cNvSpPr/>
            <p:nvPr/>
          </p:nvSpPr>
          <p:spPr>
            <a:xfrm>
              <a:off x="0" y="0"/>
              <a:ext cx="12576524" cy="4210050"/>
            </a:xfrm>
            <a:custGeom>
              <a:avLst/>
              <a:gdLst/>
              <a:ahLst/>
              <a:cxnLst/>
              <a:rect l="l" t="t" r="r" b="b"/>
              <a:pathLst>
                <a:path w="12576524" h="4210050">
                  <a:moveTo>
                    <a:pt x="0" y="0"/>
                  </a:moveTo>
                  <a:lnTo>
                    <a:pt x="12576524" y="0"/>
                  </a:lnTo>
                  <a:lnTo>
                    <a:pt x="12576524" y="4210050"/>
                  </a:lnTo>
                  <a:lnTo>
                    <a:pt x="0" y="4210050"/>
                  </a:lnTo>
                  <a:close/>
                </a:path>
              </a:pathLst>
            </a:custGeom>
            <a:solidFill>
              <a:srgbClr val="000000">
                <a:alpha val="0"/>
              </a:srgbClr>
            </a:solidFill>
          </p:spPr>
          <p:txBody>
            <a:bodyPr/>
            <a:lstStyle/>
            <a:p>
              <a:endParaRPr lang="en-US"/>
            </a:p>
          </p:txBody>
        </p:sp>
        <p:sp>
          <p:nvSpPr>
            <p:cNvPr id="6" name="TextBox 6"/>
            <p:cNvSpPr txBox="1"/>
            <p:nvPr/>
          </p:nvSpPr>
          <p:spPr>
            <a:xfrm>
              <a:off x="0" y="66675"/>
              <a:ext cx="12576524" cy="4143375"/>
            </a:xfrm>
            <a:prstGeom prst="rect">
              <a:avLst/>
            </a:prstGeom>
          </p:spPr>
          <p:txBody>
            <a:bodyPr lIns="0" tIns="0" rIns="0" bIns="0" rtlCol="0" anchor="ctr"/>
            <a:lstStyle/>
            <a:p>
              <a:pPr algn="l">
                <a:lnSpc>
                  <a:spcPts val="5399"/>
                </a:lnSpc>
              </a:pPr>
              <a:r>
                <a:rPr lang="en-US" sz="4999" b="1">
                  <a:solidFill>
                    <a:srgbClr val="041E42"/>
                  </a:solidFill>
                  <a:latin typeface="Montserrat Bold"/>
                  <a:ea typeface="Montserrat Bold"/>
                  <a:cs typeface="Montserrat Bold"/>
                  <a:sym typeface="Montserrat Bold"/>
                </a:rPr>
                <a:t>History of Superintendents</a:t>
              </a:r>
            </a:p>
          </p:txBody>
        </p:sp>
      </p:grpSp>
      <p:grpSp>
        <p:nvGrpSpPr>
          <p:cNvPr id="7" name="Group 7"/>
          <p:cNvGrpSpPr/>
          <p:nvPr/>
        </p:nvGrpSpPr>
        <p:grpSpPr>
          <a:xfrm>
            <a:off x="597364" y="6868213"/>
            <a:ext cx="9317115" cy="3157538"/>
            <a:chOff x="0" y="0"/>
            <a:chExt cx="12422820" cy="4210050"/>
          </a:xfrm>
        </p:grpSpPr>
        <p:sp>
          <p:nvSpPr>
            <p:cNvPr id="8" name="Freeform 8"/>
            <p:cNvSpPr/>
            <p:nvPr/>
          </p:nvSpPr>
          <p:spPr>
            <a:xfrm>
              <a:off x="0" y="0"/>
              <a:ext cx="12422820" cy="4210050"/>
            </a:xfrm>
            <a:custGeom>
              <a:avLst/>
              <a:gdLst/>
              <a:ahLst/>
              <a:cxnLst/>
              <a:rect l="l" t="t" r="r" b="b"/>
              <a:pathLst>
                <a:path w="12422820" h="4210050">
                  <a:moveTo>
                    <a:pt x="0" y="0"/>
                  </a:moveTo>
                  <a:lnTo>
                    <a:pt x="12422820" y="0"/>
                  </a:lnTo>
                  <a:lnTo>
                    <a:pt x="12422820" y="4210050"/>
                  </a:lnTo>
                  <a:lnTo>
                    <a:pt x="0" y="4210050"/>
                  </a:lnTo>
                  <a:close/>
                </a:path>
              </a:pathLst>
            </a:custGeom>
            <a:solidFill>
              <a:srgbClr val="000000">
                <a:alpha val="0"/>
              </a:srgbClr>
            </a:solidFill>
          </p:spPr>
          <p:txBody>
            <a:bodyPr/>
            <a:lstStyle/>
            <a:p>
              <a:endParaRPr lang="en-US"/>
            </a:p>
          </p:txBody>
        </p:sp>
        <p:sp>
          <p:nvSpPr>
            <p:cNvPr id="9" name="TextBox 9"/>
            <p:cNvSpPr txBox="1"/>
            <p:nvPr/>
          </p:nvSpPr>
          <p:spPr>
            <a:xfrm>
              <a:off x="0" y="-342900"/>
              <a:ext cx="12422820" cy="4552950"/>
            </a:xfrm>
            <a:prstGeom prst="rect">
              <a:avLst/>
            </a:prstGeom>
          </p:spPr>
          <p:txBody>
            <a:bodyPr lIns="0" tIns="0" rIns="0" bIns="0" rtlCol="0" anchor="ctr"/>
            <a:lstStyle/>
            <a:p>
              <a:pPr marL="551971" lvl="1" indent="-275986" algn="l">
                <a:lnSpc>
                  <a:spcPts val="7197"/>
                </a:lnSpc>
                <a:buFont typeface="Arial"/>
                <a:buChar char="•"/>
              </a:pPr>
              <a:r>
                <a:rPr lang="en-US" sz="3049" spc="-30">
                  <a:solidFill>
                    <a:srgbClr val="041E42"/>
                  </a:solidFill>
                  <a:latin typeface="Roboto"/>
                  <a:ea typeface="Roboto"/>
                  <a:cs typeface="Roboto"/>
                  <a:sym typeface="Roboto"/>
                </a:rPr>
                <a:t>Significant Stability in Leadership</a:t>
              </a:r>
            </a:p>
            <a:p>
              <a:pPr marL="551971" lvl="1" indent="-275986" algn="l">
                <a:lnSpc>
                  <a:spcPts val="7197"/>
                </a:lnSpc>
                <a:buFont typeface="Arial"/>
                <a:buChar char="•"/>
              </a:pPr>
              <a:r>
                <a:rPr lang="en-US" sz="3049" spc="-30">
                  <a:solidFill>
                    <a:srgbClr val="041E42"/>
                  </a:solidFill>
                  <a:latin typeface="Roboto"/>
                  <a:ea typeface="Roboto"/>
                  <a:cs typeface="Roboto"/>
                  <a:sym typeface="Roboto"/>
                </a:rPr>
                <a:t>13 Superintendents Have Led MCS Since 1892</a:t>
              </a:r>
            </a:p>
            <a:p>
              <a:pPr marL="551971" lvl="1" indent="-275986" algn="l">
                <a:lnSpc>
                  <a:spcPts val="7197"/>
                </a:lnSpc>
                <a:buFont typeface="Arial"/>
                <a:buChar char="•"/>
              </a:pPr>
              <a:r>
                <a:rPr lang="en-US" sz="3049" spc="-30">
                  <a:solidFill>
                    <a:srgbClr val="041E42"/>
                  </a:solidFill>
                  <a:latin typeface="Roboto"/>
                  <a:ea typeface="Roboto"/>
                  <a:cs typeface="Roboto"/>
                  <a:sym typeface="Roboto"/>
                </a:rPr>
                <a:t>Dr. Grant Rivera, Current Superintendent Since 2016</a:t>
              </a:r>
            </a:p>
          </p:txBody>
        </p:sp>
      </p:grpSp>
      <p:grpSp>
        <p:nvGrpSpPr>
          <p:cNvPr id="10" name="Group 10"/>
          <p:cNvGrpSpPr>
            <a:grpSpLocks noChangeAspect="1"/>
          </p:cNvGrpSpPr>
          <p:nvPr/>
        </p:nvGrpSpPr>
        <p:grpSpPr>
          <a:xfrm>
            <a:off x="10572750" y="785788"/>
            <a:ext cx="6931509" cy="8717757"/>
            <a:chOff x="0" y="0"/>
            <a:chExt cx="9242012" cy="11623676"/>
          </a:xfrm>
        </p:grpSpPr>
        <p:sp>
          <p:nvSpPr>
            <p:cNvPr id="11" name="Freeform 11" descr="Grant Rivera - Cobb Foundation"/>
            <p:cNvSpPr/>
            <p:nvPr/>
          </p:nvSpPr>
          <p:spPr>
            <a:xfrm>
              <a:off x="0" y="0"/>
              <a:ext cx="9242044" cy="11623675"/>
            </a:xfrm>
            <a:custGeom>
              <a:avLst/>
              <a:gdLst/>
              <a:ahLst/>
              <a:cxnLst/>
              <a:rect l="l" t="t" r="r" b="b"/>
              <a:pathLst>
                <a:path w="9242044" h="11623675">
                  <a:moveTo>
                    <a:pt x="0" y="0"/>
                  </a:moveTo>
                  <a:lnTo>
                    <a:pt x="9242044" y="0"/>
                  </a:lnTo>
                  <a:lnTo>
                    <a:pt x="9242044" y="11623675"/>
                  </a:lnTo>
                  <a:lnTo>
                    <a:pt x="0" y="11623675"/>
                  </a:lnTo>
                  <a:lnTo>
                    <a:pt x="0" y="0"/>
                  </a:lnTo>
                  <a:close/>
                </a:path>
              </a:pathLst>
            </a:custGeom>
            <a:blipFill>
              <a:blip r:embed="rId3"/>
              <a:stretch>
                <a:fillRect r="2" b="-8700"/>
              </a:stretch>
            </a:blipFill>
          </p:spPr>
          <p:txBody>
            <a:bodyPr/>
            <a:lstStyle/>
            <a:p>
              <a:endParaRPr lang="en-US"/>
            </a:p>
          </p:txBody>
        </p:sp>
      </p:grpSp>
      <p:grpSp>
        <p:nvGrpSpPr>
          <p:cNvPr id="12" name="Group 12"/>
          <p:cNvGrpSpPr/>
          <p:nvPr/>
        </p:nvGrpSpPr>
        <p:grpSpPr>
          <a:xfrm>
            <a:off x="859369" y="6811063"/>
            <a:ext cx="8983605" cy="76200"/>
            <a:chOff x="0" y="0"/>
            <a:chExt cx="2366052" cy="20069"/>
          </a:xfrm>
        </p:grpSpPr>
        <p:sp>
          <p:nvSpPr>
            <p:cNvPr id="13" name="Freeform 13"/>
            <p:cNvSpPr/>
            <p:nvPr/>
          </p:nvSpPr>
          <p:spPr>
            <a:xfrm>
              <a:off x="0" y="0"/>
              <a:ext cx="2366052" cy="20069"/>
            </a:xfrm>
            <a:custGeom>
              <a:avLst/>
              <a:gdLst/>
              <a:ahLst/>
              <a:cxnLst/>
              <a:rect l="l" t="t" r="r" b="b"/>
              <a:pathLst>
                <a:path w="2366052" h="20069">
                  <a:moveTo>
                    <a:pt x="0" y="0"/>
                  </a:moveTo>
                  <a:lnTo>
                    <a:pt x="2366052" y="0"/>
                  </a:lnTo>
                  <a:lnTo>
                    <a:pt x="2366052" y="20069"/>
                  </a:lnTo>
                  <a:lnTo>
                    <a:pt x="0" y="20069"/>
                  </a:lnTo>
                  <a:close/>
                </a:path>
              </a:pathLst>
            </a:custGeom>
            <a:solidFill>
              <a:srgbClr val="041E42"/>
            </a:solidFill>
          </p:spPr>
          <p:txBody>
            <a:bodyPr/>
            <a:lstStyle/>
            <a:p>
              <a:endParaRPr lang="en-US"/>
            </a:p>
          </p:txBody>
        </p:sp>
        <p:sp>
          <p:nvSpPr>
            <p:cNvPr id="14" name="TextBox 14"/>
            <p:cNvSpPr txBox="1"/>
            <p:nvPr/>
          </p:nvSpPr>
          <p:spPr>
            <a:xfrm>
              <a:off x="0" y="-47625"/>
              <a:ext cx="2366052" cy="67694"/>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60120" y="-308610"/>
            <a:ext cx="12140970" cy="2674620"/>
            <a:chOff x="0" y="0"/>
            <a:chExt cx="16187960" cy="3566160"/>
          </a:xfrm>
        </p:grpSpPr>
        <p:sp>
          <p:nvSpPr>
            <p:cNvPr id="3" name="Freeform 3"/>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p:cNvSpPr txBox="1"/>
            <p:nvPr/>
          </p:nvSpPr>
          <p:spPr>
            <a:xfrm>
              <a:off x="0" y="85725"/>
              <a:ext cx="16187960" cy="3480435"/>
            </a:xfrm>
            <a:prstGeom prst="rect">
              <a:avLst/>
            </a:prstGeom>
          </p:spPr>
          <p:txBody>
            <a:bodyPr lIns="0" tIns="0" rIns="0" bIns="0" rtlCol="0" anchor="b"/>
            <a:lstStyle/>
            <a:p>
              <a:pPr algn="l">
                <a:lnSpc>
                  <a:spcPts val="7884"/>
                </a:lnSpc>
              </a:pPr>
              <a:r>
                <a:rPr lang="en-US" sz="7300" b="1">
                  <a:solidFill>
                    <a:srgbClr val="041E42"/>
                  </a:solidFill>
                  <a:latin typeface="Montserrat Bold"/>
                  <a:ea typeface="Montserrat Bold"/>
                  <a:cs typeface="Montserrat Bold"/>
                  <a:sym typeface="Montserrat Bold"/>
                </a:rPr>
                <a:t>“Be Somebody” Motto</a:t>
              </a:r>
            </a:p>
          </p:txBody>
        </p:sp>
      </p:grpSp>
      <p:sp>
        <p:nvSpPr>
          <p:cNvPr id="5" name="TextBox 5"/>
          <p:cNvSpPr txBox="1"/>
          <p:nvPr/>
        </p:nvSpPr>
        <p:spPr>
          <a:xfrm>
            <a:off x="803910" y="3647687"/>
            <a:ext cx="10980045" cy="5769610"/>
          </a:xfrm>
          <a:prstGeom prst="rect">
            <a:avLst/>
          </a:prstGeom>
        </p:spPr>
        <p:txBody>
          <a:bodyPr lIns="0" tIns="0" rIns="0" bIns="0" rtlCol="0" anchor="t">
            <a:spAutoFit/>
          </a:bodyPr>
          <a:lstStyle/>
          <a:p>
            <a:pPr marL="579120" lvl="1" indent="-289560" algn="l">
              <a:lnSpc>
                <a:spcPts val="4160"/>
              </a:lnSpc>
              <a:buFont typeface="Arial"/>
              <a:buChar char="•"/>
            </a:pPr>
            <a:r>
              <a:rPr lang="en-US" sz="3200">
                <a:solidFill>
                  <a:srgbClr val="041E42"/>
                </a:solidFill>
                <a:latin typeface="Roboto"/>
                <a:ea typeface="Roboto"/>
                <a:cs typeface="Roboto"/>
                <a:sym typeface="Roboto"/>
              </a:rPr>
              <a:t>Ben T. Wilkins (1934-1984) was a teacher, coach, and assistant principal in the Marietta City Schools. According to school officials, he was instrumental in assisting in the smooth transition from segregated to integrated schools in 1966.</a:t>
            </a:r>
          </a:p>
          <a:p>
            <a:pPr algn="l">
              <a:lnSpc>
                <a:spcPts val="4160"/>
              </a:lnSpc>
            </a:pPr>
            <a:endParaRPr lang="en-US" sz="3200">
              <a:solidFill>
                <a:srgbClr val="041E42"/>
              </a:solidFill>
              <a:latin typeface="Roboto"/>
              <a:ea typeface="Roboto"/>
              <a:cs typeface="Roboto"/>
              <a:sym typeface="Roboto"/>
            </a:endParaRPr>
          </a:p>
          <a:p>
            <a:pPr marL="579120" lvl="1" indent="-289560" algn="l">
              <a:lnSpc>
                <a:spcPts val="4160"/>
              </a:lnSpc>
              <a:buFont typeface="Arial"/>
              <a:buChar char="•"/>
            </a:pPr>
            <a:r>
              <a:rPr lang="en-US" sz="3200">
                <a:solidFill>
                  <a:srgbClr val="041E42"/>
                </a:solidFill>
                <a:latin typeface="Roboto"/>
                <a:ea typeface="Roboto"/>
                <a:cs typeface="Roboto"/>
                <a:sym typeface="Roboto"/>
              </a:rPr>
              <a:t>Coach Wilkins built his reputation urging Marietta High School students to “Be Somebody.” </a:t>
            </a:r>
          </a:p>
          <a:p>
            <a:pPr algn="l">
              <a:lnSpc>
                <a:spcPts val="4160"/>
              </a:lnSpc>
            </a:pPr>
            <a:endParaRPr lang="en-US" sz="3200">
              <a:solidFill>
                <a:srgbClr val="041E42"/>
              </a:solidFill>
              <a:latin typeface="Roboto"/>
              <a:ea typeface="Roboto"/>
              <a:cs typeface="Roboto"/>
              <a:sym typeface="Roboto"/>
            </a:endParaRPr>
          </a:p>
          <a:p>
            <a:pPr marL="578714" lvl="1" indent="-289357" algn="l">
              <a:lnSpc>
                <a:spcPts val="4160"/>
              </a:lnSpc>
              <a:buFont typeface="Arial"/>
              <a:buChar char="•"/>
            </a:pPr>
            <a:r>
              <a:rPr lang="en-US" sz="3200" spc="-32">
                <a:solidFill>
                  <a:srgbClr val="041E42"/>
                </a:solidFill>
                <a:latin typeface="Roboto"/>
                <a:ea typeface="Roboto"/>
                <a:cs typeface="Roboto"/>
                <a:sym typeface="Roboto"/>
              </a:rPr>
              <a:t>The “Be Somebody” has remained the MCS motto </a:t>
            </a:r>
          </a:p>
          <a:p>
            <a:pPr algn="l">
              <a:lnSpc>
                <a:spcPts val="4160"/>
              </a:lnSpc>
            </a:pPr>
            <a:r>
              <a:rPr lang="en-US" sz="3200" spc="-32">
                <a:solidFill>
                  <a:srgbClr val="041E42"/>
                </a:solidFill>
                <a:latin typeface="Roboto"/>
                <a:ea typeface="Roboto"/>
                <a:cs typeface="Roboto"/>
                <a:sym typeface="Roboto"/>
              </a:rPr>
              <a:t>       for decades.</a:t>
            </a:r>
          </a:p>
        </p:txBody>
      </p:sp>
      <p:grpSp>
        <p:nvGrpSpPr>
          <p:cNvPr id="6" name="Group 6"/>
          <p:cNvGrpSpPr>
            <a:grpSpLocks noChangeAspect="1"/>
          </p:cNvGrpSpPr>
          <p:nvPr/>
        </p:nvGrpSpPr>
        <p:grpSpPr>
          <a:xfrm>
            <a:off x="13207392" y="569976"/>
            <a:ext cx="3524294" cy="5214384"/>
            <a:chOff x="0" y="0"/>
            <a:chExt cx="4636490" cy="6859938"/>
          </a:xfrm>
        </p:grpSpPr>
        <p:sp>
          <p:nvSpPr>
            <p:cNvPr id="7" name="Freeform 7"/>
            <p:cNvSpPr/>
            <p:nvPr/>
          </p:nvSpPr>
          <p:spPr>
            <a:xfrm>
              <a:off x="0" y="0"/>
              <a:ext cx="4636516" cy="6859905"/>
            </a:xfrm>
            <a:custGeom>
              <a:avLst/>
              <a:gdLst/>
              <a:ahLst/>
              <a:cxnLst/>
              <a:rect l="l" t="t" r="r" b="b"/>
              <a:pathLst>
                <a:path w="4636516" h="6859905">
                  <a:moveTo>
                    <a:pt x="0" y="0"/>
                  </a:moveTo>
                  <a:lnTo>
                    <a:pt x="4636516" y="0"/>
                  </a:lnTo>
                  <a:lnTo>
                    <a:pt x="4636516" y="6859905"/>
                  </a:lnTo>
                  <a:lnTo>
                    <a:pt x="0" y="6859905"/>
                  </a:lnTo>
                  <a:lnTo>
                    <a:pt x="0" y="0"/>
                  </a:lnTo>
                  <a:close/>
                </a:path>
              </a:pathLst>
            </a:custGeom>
            <a:blipFill>
              <a:blip r:embed="rId2"/>
              <a:stretch>
                <a:fillRect/>
              </a:stretch>
            </a:blipFill>
          </p:spPr>
          <p:txBody>
            <a:bodyPr/>
            <a:lstStyle/>
            <a:p>
              <a:endParaRPr lang="en-US"/>
            </a:p>
          </p:txBody>
        </p:sp>
      </p:grpSp>
      <p:grpSp>
        <p:nvGrpSpPr>
          <p:cNvPr id="8" name="Group 8"/>
          <p:cNvGrpSpPr>
            <a:grpSpLocks noChangeAspect="1"/>
          </p:cNvGrpSpPr>
          <p:nvPr/>
        </p:nvGrpSpPr>
        <p:grpSpPr>
          <a:xfrm>
            <a:off x="12423378" y="6145116"/>
            <a:ext cx="5092322" cy="3508044"/>
            <a:chOff x="0" y="0"/>
            <a:chExt cx="6318208" cy="4352544"/>
          </a:xfrm>
        </p:grpSpPr>
        <p:sp>
          <p:nvSpPr>
            <p:cNvPr id="9" name="Freeform 9" descr="For those that are too young or those that simply did not know who the man  “Big Ben&quot; was... it is him that hangs on a plaque in memoriam at Northcutt  Stadium/French"/>
            <p:cNvSpPr/>
            <p:nvPr/>
          </p:nvSpPr>
          <p:spPr>
            <a:xfrm>
              <a:off x="0" y="0"/>
              <a:ext cx="6318250" cy="4352544"/>
            </a:xfrm>
            <a:custGeom>
              <a:avLst/>
              <a:gdLst/>
              <a:ahLst/>
              <a:cxnLst/>
              <a:rect l="l" t="t" r="r" b="b"/>
              <a:pathLst>
                <a:path w="6318250" h="4352544">
                  <a:moveTo>
                    <a:pt x="0" y="0"/>
                  </a:moveTo>
                  <a:lnTo>
                    <a:pt x="6318250" y="0"/>
                  </a:lnTo>
                  <a:lnTo>
                    <a:pt x="6318250" y="4352544"/>
                  </a:lnTo>
                  <a:lnTo>
                    <a:pt x="0" y="4352544"/>
                  </a:lnTo>
                  <a:lnTo>
                    <a:pt x="0" y="0"/>
                  </a:lnTo>
                  <a:close/>
                </a:path>
              </a:pathLst>
            </a:custGeom>
            <a:blipFill>
              <a:blip r:embed="rId3"/>
              <a:stretch>
                <a:fillRect/>
              </a:stretch>
            </a:blipFill>
          </p:spPr>
          <p:txBody>
            <a:bodyPr/>
            <a:lstStyle/>
            <a:p>
              <a:endParaRPr lang="en-US"/>
            </a:p>
          </p:txBody>
        </p:sp>
      </p:grpSp>
      <p:grpSp>
        <p:nvGrpSpPr>
          <p:cNvPr id="10" name="Group 10"/>
          <p:cNvGrpSpPr/>
          <p:nvPr/>
        </p:nvGrpSpPr>
        <p:grpSpPr>
          <a:xfrm>
            <a:off x="1028700" y="2782753"/>
            <a:ext cx="10755255" cy="76200"/>
            <a:chOff x="0" y="0"/>
            <a:chExt cx="2832660" cy="20069"/>
          </a:xfrm>
        </p:grpSpPr>
        <p:sp>
          <p:nvSpPr>
            <p:cNvPr id="11" name="Freeform 11"/>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283628"/>
            <a:ext cx="5868015" cy="8147304"/>
            <a:chOff x="0" y="0"/>
            <a:chExt cx="7824020" cy="10863072"/>
          </a:xfrm>
        </p:grpSpPr>
        <p:sp>
          <p:nvSpPr>
            <p:cNvPr id="3" name="Freeform 3"/>
            <p:cNvSpPr/>
            <p:nvPr/>
          </p:nvSpPr>
          <p:spPr>
            <a:xfrm>
              <a:off x="0" y="0"/>
              <a:ext cx="7824020" cy="10863072"/>
            </a:xfrm>
            <a:custGeom>
              <a:avLst/>
              <a:gdLst/>
              <a:ahLst/>
              <a:cxnLst/>
              <a:rect l="l" t="t" r="r" b="b"/>
              <a:pathLst>
                <a:path w="7824020" h="10863072">
                  <a:moveTo>
                    <a:pt x="0" y="0"/>
                  </a:moveTo>
                  <a:lnTo>
                    <a:pt x="7824020" y="0"/>
                  </a:lnTo>
                  <a:lnTo>
                    <a:pt x="7824020" y="10863072"/>
                  </a:lnTo>
                  <a:lnTo>
                    <a:pt x="0" y="10863072"/>
                  </a:lnTo>
                  <a:close/>
                </a:path>
              </a:pathLst>
            </a:custGeom>
            <a:solidFill>
              <a:srgbClr val="000000">
                <a:alpha val="0"/>
              </a:srgbClr>
            </a:solidFill>
          </p:spPr>
          <p:txBody>
            <a:bodyPr/>
            <a:lstStyle/>
            <a:p>
              <a:endParaRPr lang="en-US"/>
            </a:p>
          </p:txBody>
        </p:sp>
        <p:sp>
          <p:nvSpPr>
            <p:cNvPr id="4" name="TextBox 4"/>
            <p:cNvSpPr txBox="1"/>
            <p:nvPr/>
          </p:nvSpPr>
          <p:spPr>
            <a:xfrm>
              <a:off x="0" y="95250"/>
              <a:ext cx="7824020" cy="10767822"/>
            </a:xfrm>
            <a:prstGeom prst="rect">
              <a:avLst/>
            </a:prstGeom>
          </p:spPr>
          <p:txBody>
            <a:bodyPr lIns="0" tIns="0" rIns="0" bIns="0" rtlCol="0" anchor="ctr"/>
            <a:lstStyle/>
            <a:p>
              <a:pPr algn="l">
                <a:lnSpc>
                  <a:spcPts val="8748"/>
                </a:lnSpc>
              </a:pPr>
              <a:r>
                <a:rPr lang="en-US" sz="8100" b="1">
                  <a:solidFill>
                    <a:srgbClr val="041E42"/>
                  </a:solidFill>
                  <a:latin typeface="Montserrat Bold"/>
                  <a:ea typeface="Montserrat Bold"/>
                  <a:cs typeface="Montserrat Bold"/>
                  <a:sym typeface="Montserrat Bold"/>
                </a:rPr>
                <a:t>Significant Recent Events</a:t>
              </a:r>
            </a:p>
          </p:txBody>
        </p:sp>
      </p:grpSp>
      <p:grpSp>
        <p:nvGrpSpPr>
          <p:cNvPr id="5" name="Group 5"/>
          <p:cNvGrpSpPr/>
          <p:nvPr/>
        </p:nvGrpSpPr>
        <p:grpSpPr>
          <a:xfrm>
            <a:off x="8437148" y="1069848"/>
            <a:ext cx="8822152" cy="8147304"/>
            <a:chOff x="0" y="0"/>
            <a:chExt cx="11762870" cy="10863072"/>
          </a:xfrm>
        </p:grpSpPr>
        <p:sp>
          <p:nvSpPr>
            <p:cNvPr id="6" name="Freeform 6"/>
            <p:cNvSpPr/>
            <p:nvPr/>
          </p:nvSpPr>
          <p:spPr>
            <a:xfrm>
              <a:off x="0" y="0"/>
              <a:ext cx="11762870" cy="10863072"/>
            </a:xfrm>
            <a:custGeom>
              <a:avLst/>
              <a:gdLst/>
              <a:ahLst/>
              <a:cxnLst/>
              <a:rect l="l" t="t" r="r" b="b"/>
              <a:pathLst>
                <a:path w="11762870" h="10863072">
                  <a:moveTo>
                    <a:pt x="0" y="0"/>
                  </a:moveTo>
                  <a:lnTo>
                    <a:pt x="11762870" y="0"/>
                  </a:lnTo>
                  <a:lnTo>
                    <a:pt x="11762870" y="10863072"/>
                  </a:lnTo>
                  <a:lnTo>
                    <a:pt x="0" y="10863072"/>
                  </a:lnTo>
                  <a:close/>
                </a:path>
              </a:pathLst>
            </a:custGeom>
            <a:solidFill>
              <a:srgbClr val="000000">
                <a:alpha val="0"/>
              </a:srgbClr>
            </a:solidFill>
          </p:spPr>
          <p:txBody>
            <a:bodyPr/>
            <a:lstStyle/>
            <a:p>
              <a:endParaRPr lang="en-US"/>
            </a:p>
          </p:txBody>
        </p:sp>
        <p:sp>
          <p:nvSpPr>
            <p:cNvPr id="7" name="TextBox 7"/>
            <p:cNvSpPr txBox="1"/>
            <p:nvPr/>
          </p:nvSpPr>
          <p:spPr>
            <a:xfrm>
              <a:off x="0" y="-47625"/>
              <a:ext cx="11762870" cy="10910697"/>
            </a:xfrm>
            <a:prstGeom prst="rect">
              <a:avLst/>
            </a:prstGeom>
          </p:spPr>
          <p:txBody>
            <a:bodyPr lIns="0" tIns="0" rIns="0" bIns="0" rtlCol="0" anchor="ctr"/>
            <a:lstStyle/>
            <a:p>
              <a:pPr marL="579120" lvl="1" indent="-289560" algn="l">
                <a:lnSpc>
                  <a:spcPts val="4160"/>
                </a:lnSpc>
                <a:buFont typeface="Arial"/>
                <a:buChar char="•"/>
              </a:pPr>
              <a:r>
                <a:rPr lang="en-US" sz="3200">
                  <a:solidFill>
                    <a:srgbClr val="041E42"/>
                  </a:solidFill>
                  <a:latin typeface="Roboto"/>
                  <a:ea typeface="Roboto"/>
                  <a:cs typeface="Roboto"/>
                  <a:sym typeface="Roboto"/>
                </a:rPr>
                <a:t>1995 – Obtained MHS IB World Certification</a:t>
              </a:r>
            </a:p>
            <a:p>
              <a:pPr algn="l">
                <a:lnSpc>
                  <a:spcPts val="1559"/>
                </a:lnSpc>
              </a:pPr>
              <a:endParaRPr lang="en-US" sz="3200">
                <a:solidFill>
                  <a:srgbClr val="041E42"/>
                </a:solidFill>
                <a:latin typeface="Roboto"/>
                <a:ea typeface="Roboto"/>
                <a:cs typeface="Roboto"/>
                <a:sym typeface="Roboto"/>
              </a:endParaRPr>
            </a:p>
            <a:p>
              <a:pPr marL="579120" lvl="1" indent="-289560" algn="l">
                <a:lnSpc>
                  <a:spcPts val="4160"/>
                </a:lnSpc>
                <a:buFont typeface="Arial"/>
                <a:buChar char="•"/>
              </a:pPr>
              <a:r>
                <a:rPr lang="en-US" sz="3200">
                  <a:solidFill>
                    <a:srgbClr val="041E42"/>
                  </a:solidFill>
                  <a:latin typeface="Roboto"/>
                  <a:ea typeface="Roboto"/>
                  <a:cs typeface="Roboto"/>
                  <a:sym typeface="Roboto"/>
                </a:rPr>
                <a:t>2008 – Named First IB World School District in Georgia</a:t>
              </a:r>
            </a:p>
            <a:p>
              <a:pPr algn="l">
                <a:lnSpc>
                  <a:spcPts val="1559"/>
                </a:lnSpc>
              </a:pPr>
              <a:endParaRPr lang="en-US" sz="3200">
                <a:solidFill>
                  <a:srgbClr val="041E42"/>
                </a:solidFill>
                <a:latin typeface="Roboto"/>
                <a:ea typeface="Roboto"/>
                <a:cs typeface="Roboto"/>
                <a:sym typeface="Roboto"/>
              </a:endParaRPr>
            </a:p>
            <a:p>
              <a:pPr marL="579120" lvl="1" indent="-289560" algn="l">
                <a:lnSpc>
                  <a:spcPts val="4160"/>
                </a:lnSpc>
                <a:buFont typeface="Arial"/>
                <a:buChar char="•"/>
              </a:pPr>
              <a:r>
                <a:rPr lang="en-US" sz="3200">
                  <a:solidFill>
                    <a:srgbClr val="041E42"/>
                  </a:solidFill>
                  <a:latin typeface="Roboto"/>
                  <a:ea typeface="Roboto"/>
                  <a:cs typeface="Roboto"/>
                  <a:sym typeface="Roboto"/>
                </a:rPr>
                <a:t>2008 – Became One of Georgia’s First Charter School Systems</a:t>
              </a:r>
            </a:p>
            <a:p>
              <a:pPr algn="l">
                <a:lnSpc>
                  <a:spcPts val="1559"/>
                </a:lnSpc>
              </a:pPr>
              <a:endParaRPr lang="en-US" sz="3200">
                <a:solidFill>
                  <a:srgbClr val="041E42"/>
                </a:solidFill>
                <a:latin typeface="Roboto"/>
                <a:ea typeface="Roboto"/>
                <a:cs typeface="Roboto"/>
                <a:sym typeface="Roboto"/>
              </a:endParaRPr>
            </a:p>
            <a:p>
              <a:pPr marL="579120" lvl="1" indent="-289560" algn="l">
                <a:lnSpc>
                  <a:spcPts val="4160"/>
                </a:lnSpc>
                <a:buFont typeface="Arial"/>
                <a:buChar char="•"/>
              </a:pPr>
              <a:r>
                <a:rPr lang="en-US" sz="3200">
                  <a:solidFill>
                    <a:srgbClr val="041E42"/>
                  </a:solidFill>
                  <a:latin typeface="Roboto"/>
                  <a:ea typeface="Roboto"/>
                  <a:cs typeface="Roboto"/>
                  <a:sym typeface="Roboto"/>
                </a:rPr>
                <a:t>2012 – MCAA Became First STEM-Certified School in Georgia</a:t>
              </a:r>
            </a:p>
            <a:p>
              <a:pPr algn="l">
                <a:lnSpc>
                  <a:spcPts val="1559"/>
                </a:lnSpc>
              </a:pPr>
              <a:endParaRPr lang="en-US" sz="3200">
                <a:solidFill>
                  <a:srgbClr val="041E42"/>
                </a:solidFill>
                <a:latin typeface="Roboto"/>
                <a:ea typeface="Roboto"/>
                <a:cs typeface="Roboto"/>
                <a:sym typeface="Roboto"/>
              </a:endParaRPr>
            </a:p>
            <a:p>
              <a:pPr marL="579120" lvl="1" indent="-289560" algn="l">
                <a:lnSpc>
                  <a:spcPts val="4160"/>
                </a:lnSpc>
                <a:buFont typeface="Arial"/>
                <a:buChar char="•"/>
              </a:pPr>
              <a:r>
                <a:rPr lang="en-US" sz="3200">
                  <a:solidFill>
                    <a:srgbClr val="041E42"/>
                  </a:solidFill>
                  <a:latin typeface="Roboto"/>
                  <a:ea typeface="Roboto"/>
                  <a:cs typeface="Roboto"/>
                  <a:sym typeface="Roboto"/>
                </a:rPr>
                <a:t>2018 – Opened ELC, Offering Free Pre-Kindergarten Classes</a:t>
              </a:r>
            </a:p>
            <a:p>
              <a:pPr algn="l">
                <a:lnSpc>
                  <a:spcPts val="1559"/>
                </a:lnSpc>
              </a:pPr>
              <a:endParaRPr lang="en-US" sz="3200">
                <a:solidFill>
                  <a:srgbClr val="041E42"/>
                </a:solidFill>
                <a:latin typeface="Roboto"/>
                <a:ea typeface="Roboto"/>
                <a:cs typeface="Roboto"/>
                <a:sym typeface="Roboto"/>
              </a:endParaRPr>
            </a:p>
            <a:p>
              <a:pPr marL="579120" lvl="1" indent="-289560" algn="l">
                <a:lnSpc>
                  <a:spcPts val="4160"/>
                </a:lnSpc>
                <a:buFont typeface="Arial"/>
                <a:buChar char="•"/>
              </a:pPr>
              <a:r>
                <a:rPr lang="en-US" sz="3200">
                  <a:solidFill>
                    <a:srgbClr val="041E42"/>
                  </a:solidFill>
                  <a:latin typeface="Roboto"/>
                  <a:ea typeface="Roboto"/>
                  <a:cs typeface="Roboto"/>
                  <a:sym typeface="Roboto"/>
                </a:rPr>
                <a:t>2019 – Opened the College and Career Academy at Marietta High School</a:t>
              </a:r>
            </a:p>
            <a:p>
              <a:pPr algn="l">
                <a:lnSpc>
                  <a:spcPts val="1559"/>
                </a:lnSpc>
              </a:pPr>
              <a:endParaRPr lang="en-US" sz="3200">
                <a:solidFill>
                  <a:srgbClr val="041E42"/>
                </a:solidFill>
                <a:latin typeface="Roboto"/>
                <a:ea typeface="Roboto"/>
                <a:cs typeface="Roboto"/>
                <a:sym typeface="Roboto"/>
              </a:endParaRPr>
            </a:p>
            <a:p>
              <a:pPr marL="578714" lvl="1" indent="-289357" algn="l">
                <a:lnSpc>
                  <a:spcPts val="4160"/>
                </a:lnSpc>
                <a:buFont typeface="Arial"/>
                <a:buChar char="•"/>
              </a:pPr>
              <a:r>
                <a:rPr lang="en-US" sz="3200">
                  <a:solidFill>
                    <a:srgbClr val="041E42"/>
                  </a:solidFill>
                  <a:latin typeface="Roboto"/>
                  <a:ea typeface="Roboto"/>
                  <a:cs typeface="Roboto"/>
                  <a:sym typeface="Roboto"/>
                </a:rPr>
                <a:t>2021 – Launched Nationally Recognized Literacy Initiative</a:t>
              </a:r>
            </a:p>
          </p:txBody>
        </p:sp>
      </p:grpSp>
      <p:grpSp>
        <p:nvGrpSpPr>
          <p:cNvPr id="8" name="Group 8"/>
          <p:cNvGrpSpPr/>
          <p:nvPr/>
        </p:nvGrpSpPr>
        <p:grpSpPr>
          <a:xfrm rot="5400000">
            <a:off x="3501138" y="5105400"/>
            <a:ext cx="8531206" cy="76200"/>
            <a:chOff x="0" y="0"/>
            <a:chExt cx="2246902" cy="20069"/>
          </a:xfrm>
        </p:grpSpPr>
        <p:sp>
          <p:nvSpPr>
            <p:cNvPr id="9" name="Freeform 9"/>
            <p:cNvSpPr/>
            <p:nvPr/>
          </p:nvSpPr>
          <p:spPr>
            <a:xfrm>
              <a:off x="0" y="0"/>
              <a:ext cx="2246902" cy="20069"/>
            </a:xfrm>
            <a:custGeom>
              <a:avLst/>
              <a:gdLst/>
              <a:ahLst/>
              <a:cxnLst/>
              <a:rect l="l" t="t" r="r" b="b"/>
              <a:pathLst>
                <a:path w="2246902" h="20069">
                  <a:moveTo>
                    <a:pt x="0" y="0"/>
                  </a:moveTo>
                  <a:lnTo>
                    <a:pt x="2246902" y="0"/>
                  </a:lnTo>
                  <a:lnTo>
                    <a:pt x="2246902" y="20069"/>
                  </a:lnTo>
                  <a:lnTo>
                    <a:pt x="0" y="20069"/>
                  </a:lnTo>
                  <a:close/>
                </a:path>
              </a:pathLst>
            </a:custGeom>
            <a:solidFill>
              <a:srgbClr val="041E42"/>
            </a:solidFill>
          </p:spPr>
          <p:txBody>
            <a:bodyPr/>
            <a:lstStyle/>
            <a:p>
              <a:endParaRPr lang="en-US"/>
            </a:p>
          </p:txBody>
        </p:sp>
        <p:sp>
          <p:nvSpPr>
            <p:cNvPr id="10" name="TextBox 10"/>
            <p:cNvSpPr txBox="1"/>
            <p:nvPr/>
          </p:nvSpPr>
          <p:spPr>
            <a:xfrm>
              <a:off x="0" y="-47625"/>
              <a:ext cx="2246902" cy="67694"/>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028700" y="5056103"/>
            <a:ext cx="4200446" cy="4202197"/>
          </a:xfrm>
          <a:custGeom>
            <a:avLst/>
            <a:gdLst/>
            <a:ahLst/>
            <a:cxnLst/>
            <a:rect l="l" t="t" r="r" b="b"/>
            <a:pathLst>
              <a:path w="4200446" h="4202197">
                <a:moveTo>
                  <a:pt x="0" y="0"/>
                </a:moveTo>
                <a:lnTo>
                  <a:pt x="4200446" y="0"/>
                </a:lnTo>
                <a:lnTo>
                  <a:pt x="4200446" y="4202197"/>
                </a:lnTo>
                <a:lnTo>
                  <a:pt x="0" y="4202197"/>
                </a:lnTo>
                <a:lnTo>
                  <a:pt x="0" y="0"/>
                </a:lnTo>
                <a:close/>
              </a:path>
            </a:pathLst>
          </a:custGeom>
          <a:blipFill>
            <a:blip r:embed="rId2"/>
            <a:stretch>
              <a:fillRect/>
            </a:stretch>
          </a:blipFill>
        </p:spPr>
        <p:txBody>
          <a:bodyPr/>
          <a:lstStyle/>
          <a:p>
            <a:endParaRPr lang="en-US"/>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F5A19-147F-F42D-0469-7945D15078C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618961B-1033-24CD-3217-594FD6C1CA50}"/>
              </a:ext>
            </a:extLst>
          </p:cNvPr>
          <p:cNvGrpSpPr/>
          <p:nvPr/>
        </p:nvGrpSpPr>
        <p:grpSpPr>
          <a:xfrm>
            <a:off x="960120" y="-369898"/>
            <a:ext cx="12788862" cy="2735908"/>
            <a:chOff x="0" y="-81717"/>
            <a:chExt cx="17051815" cy="3647877"/>
          </a:xfrm>
        </p:grpSpPr>
        <p:sp>
          <p:nvSpPr>
            <p:cNvPr id="3" name="Freeform 3">
              <a:extLst>
                <a:ext uri="{FF2B5EF4-FFF2-40B4-BE49-F238E27FC236}">
                  <a16:creationId xmlns:a16="http://schemas.microsoft.com/office/drawing/2014/main" id="{40B95963-34CD-C852-28CD-001C0003C411}"/>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AA5199F3-C38D-3B4B-857B-C6E7FA6795EF}"/>
                </a:ext>
              </a:extLst>
            </p:cNvPr>
            <p:cNvSpPr txBox="1"/>
            <p:nvPr/>
          </p:nvSpPr>
          <p:spPr>
            <a:xfrm>
              <a:off x="252755" y="-81717"/>
              <a:ext cx="16799060" cy="3480434"/>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Marietta City Schools- Charter System Journey</a:t>
              </a:r>
            </a:p>
          </p:txBody>
        </p:sp>
      </p:grpSp>
      <p:grpSp>
        <p:nvGrpSpPr>
          <p:cNvPr id="10" name="Group 10">
            <a:extLst>
              <a:ext uri="{FF2B5EF4-FFF2-40B4-BE49-F238E27FC236}">
                <a16:creationId xmlns:a16="http://schemas.microsoft.com/office/drawing/2014/main" id="{4B8A76C6-BCAA-636B-43C0-CF078FD80E7A}"/>
              </a:ext>
            </a:extLst>
          </p:cNvPr>
          <p:cNvGrpSpPr/>
          <p:nvPr/>
        </p:nvGrpSpPr>
        <p:grpSpPr>
          <a:xfrm>
            <a:off x="1112155" y="2476500"/>
            <a:ext cx="10755255" cy="76200"/>
            <a:chOff x="0" y="0"/>
            <a:chExt cx="2832660" cy="20069"/>
          </a:xfrm>
        </p:grpSpPr>
        <p:sp>
          <p:nvSpPr>
            <p:cNvPr id="11" name="Freeform 11">
              <a:extLst>
                <a:ext uri="{FF2B5EF4-FFF2-40B4-BE49-F238E27FC236}">
                  <a16:creationId xmlns:a16="http://schemas.microsoft.com/office/drawing/2014/main" id="{4FDA6738-BCBC-5E6E-CF24-2310D873EF20}"/>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D66A2BAA-3FA7-6B68-2890-A7459F772531}"/>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pic>
        <p:nvPicPr>
          <p:cNvPr id="5" name="Picture 4">
            <a:extLst>
              <a:ext uri="{FF2B5EF4-FFF2-40B4-BE49-F238E27FC236}">
                <a16:creationId xmlns:a16="http://schemas.microsoft.com/office/drawing/2014/main" id="{D6625F52-DE27-7556-FE01-71E9B2FA545D}"/>
              </a:ext>
            </a:extLst>
          </p:cNvPr>
          <p:cNvPicPr>
            <a:picLocks noChangeAspect="1"/>
          </p:cNvPicPr>
          <p:nvPr/>
        </p:nvPicPr>
        <p:blipFill>
          <a:blip r:embed="rId2"/>
          <a:stretch>
            <a:fillRect/>
          </a:stretch>
        </p:blipFill>
        <p:spPr>
          <a:xfrm>
            <a:off x="960120" y="2933700"/>
            <a:ext cx="16367760" cy="6776794"/>
          </a:xfrm>
          <a:prstGeom prst="rect">
            <a:avLst/>
          </a:prstGeom>
        </p:spPr>
      </p:pic>
    </p:spTree>
    <p:extLst>
      <p:ext uri="{BB962C8B-B14F-4D97-AF65-F5344CB8AC3E}">
        <p14:creationId xmlns:p14="http://schemas.microsoft.com/office/powerpoint/2010/main" val="428575122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39B44-F626-F7FC-4B0C-2329357717D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59DC918-3EA0-2855-0BAD-13A65E8EE9D6}"/>
              </a:ext>
            </a:extLst>
          </p:cNvPr>
          <p:cNvGrpSpPr/>
          <p:nvPr/>
        </p:nvGrpSpPr>
        <p:grpSpPr>
          <a:xfrm>
            <a:off x="960120" y="-1097344"/>
            <a:ext cx="12672639" cy="3463354"/>
            <a:chOff x="0" y="-1051645"/>
            <a:chExt cx="16896851" cy="4617805"/>
          </a:xfrm>
        </p:grpSpPr>
        <p:sp>
          <p:nvSpPr>
            <p:cNvPr id="3" name="Freeform 3">
              <a:extLst>
                <a:ext uri="{FF2B5EF4-FFF2-40B4-BE49-F238E27FC236}">
                  <a16:creationId xmlns:a16="http://schemas.microsoft.com/office/drawing/2014/main" id="{EDE60249-504E-CA00-34B7-870578856DE1}"/>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D84F4FC9-84B5-181C-FB0D-DD415E0C1FC9}"/>
                </a:ext>
              </a:extLst>
            </p:cNvPr>
            <p:cNvSpPr txBox="1"/>
            <p:nvPr/>
          </p:nvSpPr>
          <p:spPr>
            <a:xfrm>
              <a:off x="97790" y="-1051645"/>
              <a:ext cx="16799061" cy="3480435"/>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What is a Charter System?</a:t>
              </a:r>
            </a:p>
          </p:txBody>
        </p:sp>
      </p:grpSp>
      <p:grpSp>
        <p:nvGrpSpPr>
          <p:cNvPr id="10" name="Group 10">
            <a:extLst>
              <a:ext uri="{FF2B5EF4-FFF2-40B4-BE49-F238E27FC236}">
                <a16:creationId xmlns:a16="http://schemas.microsoft.com/office/drawing/2014/main" id="{94BA3B01-63AF-F293-BE97-238215F63FE9}"/>
              </a:ext>
            </a:extLst>
          </p:cNvPr>
          <p:cNvGrpSpPr/>
          <p:nvPr/>
        </p:nvGrpSpPr>
        <p:grpSpPr>
          <a:xfrm>
            <a:off x="1062037" y="1638300"/>
            <a:ext cx="10755255" cy="76200"/>
            <a:chOff x="0" y="0"/>
            <a:chExt cx="2832660" cy="20069"/>
          </a:xfrm>
        </p:grpSpPr>
        <p:sp>
          <p:nvSpPr>
            <p:cNvPr id="11" name="Freeform 11">
              <a:extLst>
                <a:ext uri="{FF2B5EF4-FFF2-40B4-BE49-F238E27FC236}">
                  <a16:creationId xmlns:a16="http://schemas.microsoft.com/office/drawing/2014/main" id="{E114A585-9B73-BD8C-4465-5DA18A203854}"/>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8C7E2834-BEC8-1CC6-F4F2-9B5FD235F26D}"/>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
        <p:nvSpPr>
          <p:cNvPr id="14" name="TextBox 13">
            <a:extLst>
              <a:ext uri="{FF2B5EF4-FFF2-40B4-BE49-F238E27FC236}">
                <a16:creationId xmlns:a16="http://schemas.microsoft.com/office/drawing/2014/main" id="{443D80AE-2CBB-A6A6-7B5B-6A96D94D50ED}"/>
              </a:ext>
            </a:extLst>
          </p:cNvPr>
          <p:cNvSpPr txBox="1"/>
          <p:nvPr/>
        </p:nvSpPr>
        <p:spPr>
          <a:xfrm>
            <a:off x="1116704" y="2019300"/>
            <a:ext cx="12599296" cy="6740307"/>
          </a:xfrm>
          <a:prstGeom prst="rect">
            <a:avLst/>
          </a:prstGeom>
          <a:noFill/>
        </p:spPr>
        <p:txBody>
          <a:bodyPr wrap="square">
            <a:spAutoFit/>
          </a:bodyPr>
          <a:lstStyle/>
          <a:p>
            <a:pPr marL="685800" indent="-685800">
              <a:buFont typeface="Arial" panose="020B0604020202020204" pitchFamily="34" charset="0"/>
              <a:buChar char="•"/>
            </a:pPr>
            <a:r>
              <a:rPr lang="en-US" sz="3600" dirty="0"/>
              <a:t>Created by the Charter System Act of 2007</a:t>
            </a:r>
          </a:p>
          <a:p>
            <a:pPr marL="685800" indent="-685800">
              <a:buFont typeface="Arial" panose="020B0604020202020204" pitchFamily="34" charset="0"/>
              <a:buChar char="•"/>
            </a:pPr>
            <a:r>
              <a:rPr lang="en-US" sz="3600" dirty="0"/>
              <a:t>Contractual Agreement between Local Board of Education and State Board of Education:</a:t>
            </a:r>
          </a:p>
          <a:p>
            <a:pPr marL="1142589" indent="-685800">
              <a:buFont typeface="Arial" panose="020B0604020202020204" pitchFamily="34" charset="0"/>
              <a:buChar char="•"/>
            </a:pPr>
            <a:r>
              <a:rPr lang="en-US" sz="3600" u="sng" dirty="0"/>
              <a:t>State BOE agrees to:</a:t>
            </a:r>
          </a:p>
          <a:p>
            <a:pPr marL="1599789" lvl="1" indent="-685800">
              <a:buFont typeface="Arial" panose="020B0604020202020204" pitchFamily="34" charset="0"/>
              <a:buChar char="•"/>
            </a:pPr>
            <a:r>
              <a:rPr lang="en-US" sz="3600" dirty="0"/>
              <a:t>Grant Broad Flexibility from most laws and regulations</a:t>
            </a:r>
          </a:p>
          <a:p>
            <a:pPr marL="1599789" lvl="1" indent="-685800">
              <a:buFont typeface="Arial" panose="020B0604020202020204" pitchFamily="34" charset="0"/>
              <a:buChar char="•"/>
            </a:pPr>
            <a:r>
              <a:rPr lang="en-US" sz="3600" dirty="0"/>
              <a:t>Include additional funding in state funding allotment (subject to appropriation by legislature)</a:t>
            </a:r>
          </a:p>
          <a:p>
            <a:pPr marL="1142589" indent="-685800">
              <a:buFont typeface="Arial" panose="020B0604020202020204" pitchFamily="34" charset="0"/>
              <a:buChar char="•"/>
            </a:pPr>
            <a:r>
              <a:rPr lang="en-US" sz="3600" u="sng" dirty="0"/>
              <a:t>Local BOE agrees to implement:</a:t>
            </a:r>
          </a:p>
          <a:p>
            <a:pPr marL="1600200" lvl="2" indent="-685800">
              <a:buFont typeface="Arial" panose="020B0604020202020204" pitchFamily="34" charset="0"/>
              <a:buChar char="•"/>
            </a:pPr>
            <a:r>
              <a:rPr lang="en-US" sz="3600" dirty="0"/>
              <a:t>Local School Governance and to provide annual training for School Governance Teams</a:t>
            </a:r>
          </a:p>
          <a:p>
            <a:pPr marL="1600200" lvl="2" indent="-685800">
              <a:buFont typeface="Arial" panose="020B0604020202020204" pitchFamily="34" charset="0"/>
              <a:buChar char="•"/>
            </a:pPr>
            <a:r>
              <a:rPr lang="en-US" sz="3600" dirty="0"/>
              <a:t>Use flexibility to implement innovations</a:t>
            </a:r>
          </a:p>
          <a:p>
            <a:pPr marL="1600200" lvl="2" indent="-685800">
              <a:buFont typeface="Arial" panose="020B0604020202020204" pitchFamily="34" charset="0"/>
              <a:buChar char="•"/>
            </a:pPr>
            <a:r>
              <a:rPr lang="en-US" sz="3600" dirty="0"/>
              <a:t>Increased student achievement</a:t>
            </a:r>
          </a:p>
        </p:txBody>
      </p:sp>
    </p:spTree>
    <p:extLst>
      <p:ext uri="{BB962C8B-B14F-4D97-AF65-F5344CB8AC3E}">
        <p14:creationId xmlns:p14="http://schemas.microsoft.com/office/powerpoint/2010/main" val="1223257988"/>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D23752-02AC-4F45-54BF-824FB23B5DEE}"/>
              </a:ext>
            </a:extLst>
          </p:cNvPr>
          <p:cNvPicPr>
            <a:picLocks noChangeAspect="1"/>
          </p:cNvPicPr>
          <p:nvPr/>
        </p:nvPicPr>
        <p:blipFill>
          <a:blip r:embed="rId2"/>
          <a:stretch>
            <a:fillRect/>
          </a:stretch>
        </p:blipFill>
        <p:spPr>
          <a:xfrm>
            <a:off x="685800" y="750578"/>
            <a:ext cx="16459200" cy="9517656"/>
          </a:xfrm>
          <a:prstGeom prst="rect">
            <a:avLst/>
          </a:prstGeom>
        </p:spPr>
      </p:pic>
      <p:sp>
        <p:nvSpPr>
          <p:cNvPr id="4" name="TextBox 3">
            <a:extLst>
              <a:ext uri="{FF2B5EF4-FFF2-40B4-BE49-F238E27FC236}">
                <a16:creationId xmlns:a16="http://schemas.microsoft.com/office/drawing/2014/main" id="{9EA255AF-61B0-DA2B-277A-BB3577EA55F9}"/>
              </a:ext>
            </a:extLst>
          </p:cNvPr>
          <p:cNvSpPr txBox="1"/>
          <p:nvPr/>
        </p:nvSpPr>
        <p:spPr>
          <a:xfrm>
            <a:off x="1295400" y="-158645"/>
            <a:ext cx="9144000" cy="966227"/>
          </a:xfrm>
          <a:prstGeom prst="rect">
            <a:avLst/>
          </a:prstGeom>
          <a:noFill/>
        </p:spPr>
        <p:txBody>
          <a:bodyPr wrap="square">
            <a:spAutoFit/>
          </a:bodyPr>
          <a:lstStyle/>
          <a:p>
            <a:pPr algn="l">
              <a:lnSpc>
                <a:spcPts val="7884"/>
              </a:lnSpc>
            </a:pPr>
            <a:r>
              <a:rPr lang="en-US" sz="3600" b="1" dirty="0">
                <a:solidFill>
                  <a:srgbClr val="041E42"/>
                </a:solidFill>
                <a:latin typeface="Montserrat Bold"/>
                <a:ea typeface="Montserrat Bold"/>
                <a:cs typeface="Montserrat Bold"/>
                <a:sym typeface="Montserrat Bold"/>
              </a:rPr>
              <a:t>Charter System Foundation</a:t>
            </a:r>
          </a:p>
        </p:txBody>
      </p:sp>
      <p:pic>
        <p:nvPicPr>
          <p:cNvPr id="5" name="Picture 4">
            <a:extLst>
              <a:ext uri="{FF2B5EF4-FFF2-40B4-BE49-F238E27FC236}">
                <a16:creationId xmlns:a16="http://schemas.microsoft.com/office/drawing/2014/main" id="{06323E83-4E41-1668-6775-DDB4885B1917}"/>
              </a:ext>
            </a:extLst>
          </p:cNvPr>
          <p:cNvPicPr>
            <a:picLocks noChangeAspect="1"/>
          </p:cNvPicPr>
          <p:nvPr/>
        </p:nvPicPr>
        <p:blipFill>
          <a:blip r:embed="rId3"/>
          <a:stretch>
            <a:fillRect/>
          </a:stretch>
        </p:blipFill>
        <p:spPr>
          <a:xfrm>
            <a:off x="1429127" y="807582"/>
            <a:ext cx="8876545" cy="256054"/>
          </a:xfrm>
          <a:prstGeom prst="rect">
            <a:avLst/>
          </a:prstGeom>
        </p:spPr>
      </p:pic>
      <p:pic>
        <p:nvPicPr>
          <p:cNvPr id="6" name="Picture 5">
            <a:hlinkClick r:id="rId4"/>
            <a:extLst>
              <a:ext uri="{FF2B5EF4-FFF2-40B4-BE49-F238E27FC236}">
                <a16:creationId xmlns:a16="http://schemas.microsoft.com/office/drawing/2014/main" id="{A024E3CE-A678-655A-2751-669CB515D6DC}"/>
              </a:ext>
            </a:extLst>
          </p:cNvPr>
          <p:cNvPicPr>
            <a:picLocks noChangeAspect="1"/>
          </p:cNvPicPr>
          <p:nvPr/>
        </p:nvPicPr>
        <p:blipFill>
          <a:blip r:embed="rId5"/>
          <a:stretch>
            <a:fillRect/>
          </a:stretch>
        </p:blipFill>
        <p:spPr>
          <a:xfrm>
            <a:off x="12522208" y="197983"/>
            <a:ext cx="5079992" cy="1219198"/>
          </a:xfrm>
          <a:prstGeom prst="rect">
            <a:avLst/>
          </a:prstGeom>
        </p:spPr>
      </p:pic>
    </p:spTree>
    <p:extLst>
      <p:ext uri="{BB962C8B-B14F-4D97-AF65-F5344CB8AC3E}">
        <p14:creationId xmlns:p14="http://schemas.microsoft.com/office/powerpoint/2010/main" val="575851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4BC75-0A5D-8636-B3C3-BB76F7B7C2A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BE1C191-D47D-95E6-F93D-3017270A9F45}"/>
              </a:ext>
            </a:extLst>
          </p:cNvPr>
          <p:cNvGrpSpPr/>
          <p:nvPr/>
        </p:nvGrpSpPr>
        <p:grpSpPr>
          <a:xfrm>
            <a:off x="960120" y="-1097344"/>
            <a:ext cx="12672639" cy="3463354"/>
            <a:chOff x="0" y="-1051645"/>
            <a:chExt cx="16896851" cy="4617805"/>
          </a:xfrm>
        </p:grpSpPr>
        <p:sp>
          <p:nvSpPr>
            <p:cNvPr id="3" name="Freeform 3">
              <a:extLst>
                <a:ext uri="{FF2B5EF4-FFF2-40B4-BE49-F238E27FC236}">
                  <a16:creationId xmlns:a16="http://schemas.microsoft.com/office/drawing/2014/main" id="{127F6347-A3E6-4740-0493-030C07AA6539}"/>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05032946-64B3-69EC-9F7A-DEAE396DD124}"/>
                </a:ext>
              </a:extLst>
            </p:cNvPr>
            <p:cNvSpPr txBox="1"/>
            <p:nvPr/>
          </p:nvSpPr>
          <p:spPr>
            <a:xfrm>
              <a:off x="97790" y="-1051645"/>
              <a:ext cx="16799061" cy="3480435"/>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What is School Level Governance?</a:t>
              </a:r>
            </a:p>
          </p:txBody>
        </p:sp>
      </p:grpSp>
      <p:grpSp>
        <p:nvGrpSpPr>
          <p:cNvPr id="10" name="Group 10">
            <a:extLst>
              <a:ext uri="{FF2B5EF4-FFF2-40B4-BE49-F238E27FC236}">
                <a16:creationId xmlns:a16="http://schemas.microsoft.com/office/drawing/2014/main" id="{FAD98627-1D89-F330-C92A-80ACF264815A}"/>
              </a:ext>
            </a:extLst>
          </p:cNvPr>
          <p:cNvGrpSpPr/>
          <p:nvPr/>
        </p:nvGrpSpPr>
        <p:grpSpPr>
          <a:xfrm>
            <a:off x="1062037" y="1638300"/>
            <a:ext cx="10755255" cy="76200"/>
            <a:chOff x="0" y="0"/>
            <a:chExt cx="2832660" cy="20069"/>
          </a:xfrm>
        </p:grpSpPr>
        <p:sp>
          <p:nvSpPr>
            <p:cNvPr id="11" name="Freeform 11">
              <a:extLst>
                <a:ext uri="{FF2B5EF4-FFF2-40B4-BE49-F238E27FC236}">
                  <a16:creationId xmlns:a16="http://schemas.microsoft.com/office/drawing/2014/main" id="{88490505-3F87-44B9-9571-2D7CEC263171}"/>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68E5FF34-FC21-1314-7A47-933E97CDDD2B}"/>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
        <p:nvSpPr>
          <p:cNvPr id="14" name="TextBox 13">
            <a:extLst>
              <a:ext uri="{FF2B5EF4-FFF2-40B4-BE49-F238E27FC236}">
                <a16:creationId xmlns:a16="http://schemas.microsoft.com/office/drawing/2014/main" id="{C2216FB9-B183-3D36-99DE-96E7C6D0076A}"/>
              </a:ext>
            </a:extLst>
          </p:cNvPr>
          <p:cNvSpPr txBox="1"/>
          <p:nvPr/>
        </p:nvSpPr>
        <p:spPr>
          <a:xfrm>
            <a:off x="1116704" y="2019300"/>
            <a:ext cx="12599296" cy="7848302"/>
          </a:xfrm>
          <a:prstGeom prst="rect">
            <a:avLst/>
          </a:prstGeom>
          <a:noFill/>
        </p:spPr>
        <p:txBody>
          <a:bodyPr wrap="square">
            <a:spAutoFit/>
          </a:bodyPr>
          <a:lstStyle/>
          <a:p>
            <a:pPr marL="685800" indent="-685800">
              <a:buFont typeface="Arial" panose="020B0604020202020204" pitchFamily="34" charset="0"/>
              <a:buChar char="•"/>
            </a:pPr>
            <a:r>
              <a:rPr lang="en-US" sz="3600" dirty="0"/>
              <a:t>Involvement of parents, teachers, and community members in decisions that focus on school improvement and student success</a:t>
            </a:r>
          </a:p>
          <a:p>
            <a:pPr marL="685800" indent="-685800">
              <a:buFont typeface="Arial" panose="020B0604020202020204" pitchFamily="34" charset="0"/>
              <a:buChar char="•"/>
            </a:pPr>
            <a:r>
              <a:rPr lang="en-US" sz="3600" dirty="0"/>
              <a:t>School Governance Teams provide input into decisions in these areas:</a:t>
            </a:r>
          </a:p>
          <a:p>
            <a:pPr marL="1599789" lvl="1" indent="-685800">
              <a:buFont typeface="Arial" panose="020B0604020202020204" pitchFamily="34" charset="0"/>
              <a:buChar char="•"/>
            </a:pPr>
            <a:r>
              <a:rPr lang="en-US" sz="3600" u="sng" dirty="0"/>
              <a:t>School Improvement </a:t>
            </a:r>
            <a:r>
              <a:rPr lang="en-US" sz="3600" dirty="0"/>
              <a:t>planning and monitoring </a:t>
            </a:r>
            <a:endParaRPr lang="en-US" sz="3600" u="sng" dirty="0"/>
          </a:p>
          <a:p>
            <a:pPr marL="1599789" lvl="1" indent="-685800">
              <a:buFont typeface="Arial" panose="020B0604020202020204" pitchFamily="34" charset="0"/>
              <a:buChar char="•"/>
            </a:pPr>
            <a:r>
              <a:rPr lang="en-US" sz="3600" u="sng" dirty="0"/>
              <a:t>Selection of principal </a:t>
            </a:r>
            <a:r>
              <a:rPr lang="en-US" sz="3600" dirty="0"/>
              <a:t>in case of vacancy</a:t>
            </a:r>
          </a:p>
          <a:p>
            <a:pPr marL="1599789" lvl="1" indent="-685800">
              <a:buFont typeface="Arial" panose="020B0604020202020204" pitchFamily="34" charset="0"/>
              <a:buChar char="•"/>
            </a:pPr>
            <a:r>
              <a:rPr lang="en-US" sz="3600" u="sng" dirty="0"/>
              <a:t>School budget/use of resources </a:t>
            </a:r>
            <a:r>
              <a:rPr lang="en-US" sz="3600" dirty="0"/>
              <a:t>that support the school improvement plan</a:t>
            </a:r>
          </a:p>
          <a:p>
            <a:pPr marL="1599789" lvl="1" indent="-685800">
              <a:buFont typeface="Arial" panose="020B0604020202020204" pitchFamily="34" charset="0"/>
              <a:buChar char="•"/>
            </a:pPr>
            <a:r>
              <a:rPr lang="en-US" sz="3600" dirty="0"/>
              <a:t>Identifying </a:t>
            </a:r>
            <a:r>
              <a:rPr lang="en-US" sz="3600" u="sng" dirty="0"/>
              <a:t>instructional programs</a:t>
            </a:r>
            <a:r>
              <a:rPr lang="en-US" sz="3600" dirty="0"/>
              <a:t>, resources, </a:t>
            </a:r>
            <a:r>
              <a:rPr lang="en-US" sz="3600" u="sng" dirty="0"/>
              <a:t>operational processes</a:t>
            </a:r>
            <a:r>
              <a:rPr lang="en-US" sz="3600" dirty="0"/>
              <a:t>, and </a:t>
            </a:r>
            <a:r>
              <a:rPr lang="en-US" sz="3600" u="sng" dirty="0"/>
              <a:t>innovations</a:t>
            </a:r>
            <a:r>
              <a:rPr lang="en-US" sz="3600" dirty="0"/>
              <a:t> that support school improvement plan</a:t>
            </a:r>
          </a:p>
          <a:p>
            <a:pPr marL="685800" indent="-685800">
              <a:buFont typeface="Arial" panose="020B0604020202020204" pitchFamily="34" charset="0"/>
              <a:buChar char="•"/>
            </a:pPr>
            <a:r>
              <a:rPr lang="en-US" sz="3600" dirty="0"/>
              <a:t>Each charter system defines the School Governance Team’s role in providing input into decision-making</a:t>
            </a:r>
          </a:p>
        </p:txBody>
      </p:sp>
    </p:spTree>
    <p:extLst>
      <p:ext uri="{BB962C8B-B14F-4D97-AF65-F5344CB8AC3E}">
        <p14:creationId xmlns:p14="http://schemas.microsoft.com/office/powerpoint/2010/main" val="69387191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3CA7C-7B01-39A8-018C-18FBC939ED3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4F28230-663B-C5E8-38BA-61E4C52F8098}"/>
              </a:ext>
            </a:extLst>
          </p:cNvPr>
          <p:cNvGrpSpPr/>
          <p:nvPr/>
        </p:nvGrpSpPr>
        <p:grpSpPr>
          <a:xfrm>
            <a:off x="960120" y="-308610"/>
            <a:ext cx="12599296" cy="3547110"/>
            <a:chOff x="0" y="0"/>
            <a:chExt cx="16799060" cy="4729480"/>
          </a:xfrm>
        </p:grpSpPr>
        <p:sp>
          <p:nvSpPr>
            <p:cNvPr id="3" name="Freeform 3">
              <a:extLst>
                <a:ext uri="{FF2B5EF4-FFF2-40B4-BE49-F238E27FC236}">
                  <a16:creationId xmlns:a16="http://schemas.microsoft.com/office/drawing/2014/main" id="{E0D13F62-8C09-A66D-F8CD-53227DEE5236}"/>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C08C9BD4-3086-4BE3-2811-670F8B2452C0}"/>
                </a:ext>
              </a:extLst>
            </p:cNvPr>
            <p:cNvSpPr txBox="1"/>
            <p:nvPr/>
          </p:nvSpPr>
          <p:spPr>
            <a:xfrm>
              <a:off x="0" y="1783080"/>
              <a:ext cx="16799060" cy="2946400"/>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What is the Role of the BOE and Superintendent in Charter System Governance?</a:t>
              </a:r>
            </a:p>
          </p:txBody>
        </p:sp>
      </p:grpSp>
      <p:grpSp>
        <p:nvGrpSpPr>
          <p:cNvPr id="10" name="Group 10">
            <a:extLst>
              <a:ext uri="{FF2B5EF4-FFF2-40B4-BE49-F238E27FC236}">
                <a16:creationId xmlns:a16="http://schemas.microsoft.com/office/drawing/2014/main" id="{91B4C48F-B5A1-5429-E84C-50598B5676A2}"/>
              </a:ext>
            </a:extLst>
          </p:cNvPr>
          <p:cNvGrpSpPr/>
          <p:nvPr/>
        </p:nvGrpSpPr>
        <p:grpSpPr>
          <a:xfrm>
            <a:off x="1066800" y="3411855"/>
            <a:ext cx="10755255" cy="76200"/>
            <a:chOff x="0" y="0"/>
            <a:chExt cx="2832660" cy="20069"/>
          </a:xfrm>
        </p:grpSpPr>
        <p:sp>
          <p:nvSpPr>
            <p:cNvPr id="11" name="Freeform 11">
              <a:extLst>
                <a:ext uri="{FF2B5EF4-FFF2-40B4-BE49-F238E27FC236}">
                  <a16:creationId xmlns:a16="http://schemas.microsoft.com/office/drawing/2014/main" id="{CC6526B5-FB93-5B00-839D-23FE341BE62C}"/>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984258BC-9FD7-F6D1-CE48-ED13420738E5}"/>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
        <p:nvSpPr>
          <p:cNvPr id="14" name="TextBox 13">
            <a:extLst>
              <a:ext uri="{FF2B5EF4-FFF2-40B4-BE49-F238E27FC236}">
                <a16:creationId xmlns:a16="http://schemas.microsoft.com/office/drawing/2014/main" id="{B55A8093-183D-3479-B97C-F246CBF72309}"/>
              </a:ext>
            </a:extLst>
          </p:cNvPr>
          <p:cNvSpPr txBox="1"/>
          <p:nvPr/>
        </p:nvSpPr>
        <p:spPr>
          <a:xfrm>
            <a:off x="730957" y="4533900"/>
            <a:ext cx="12599296" cy="5078313"/>
          </a:xfrm>
          <a:prstGeom prst="rect">
            <a:avLst/>
          </a:prstGeom>
          <a:noFill/>
        </p:spPr>
        <p:txBody>
          <a:bodyPr wrap="square">
            <a:spAutoFit/>
          </a:bodyPr>
          <a:lstStyle/>
          <a:p>
            <a:pPr marL="685800" indent="-685800">
              <a:buFont typeface="Arial" panose="020B0604020202020204" pitchFamily="34" charset="0"/>
              <a:buChar char="•"/>
            </a:pPr>
            <a:r>
              <a:rPr lang="en-US" sz="3600" dirty="0"/>
              <a:t>Georgia law makes it clear that schools within gadoe.org a charter system remain under the control and management of the Local Board of Education</a:t>
            </a:r>
            <a:br>
              <a:rPr lang="en-US" sz="3600" dirty="0"/>
            </a:br>
            <a:r>
              <a:rPr lang="en-US" sz="3600" dirty="0"/>
              <a:t>[See O.C.G.A. 20-2-2065(b)(2)] </a:t>
            </a:r>
          </a:p>
          <a:p>
            <a:pPr marL="685800" indent="-685800">
              <a:buFont typeface="Arial" panose="020B0604020202020204" pitchFamily="34" charset="0"/>
              <a:buChar char="•"/>
            </a:pPr>
            <a:endParaRPr lang="en-US" sz="3600" dirty="0"/>
          </a:p>
          <a:p>
            <a:pPr marL="685800" indent="-685800">
              <a:buFont typeface="Arial" panose="020B0604020202020204" pitchFamily="34" charset="0"/>
              <a:buChar char="•"/>
            </a:pPr>
            <a:r>
              <a:rPr lang="en-US" sz="3600" dirty="0"/>
              <a:t>This means that, although the Superintendent and LBOE give consideration to the recommendations and input of LSGTs, the LBOE ultimately retains its constitutional authority. </a:t>
            </a:r>
          </a:p>
          <a:p>
            <a:pPr marL="685800" indent="-685800">
              <a:buFont typeface="Arial" panose="020B0604020202020204" pitchFamily="34" charset="0"/>
              <a:buChar char="•"/>
            </a:pPr>
            <a:endParaRPr lang="en-US" sz="3600" dirty="0"/>
          </a:p>
        </p:txBody>
      </p:sp>
    </p:spTree>
    <p:extLst>
      <p:ext uri="{BB962C8B-B14F-4D97-AF65-F5344CB8AC3E}">
        <p14:creationId xmlns:p14="http://schemas.microsoft.com/office/powerpoint/2010/main" val="1871171581"/>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33E79-DB16-7D9B-B6C8-F165E9AED4E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8F8D7F4-D330-4A87-C83D-101C20CA62C4}"/>
              </a:ext>
            </a:extLst>
          </p:cNvPr>
          <p:cNvGrpSpPr/>
          <p:nvPr/>
        </p:nvGrpSpPr>
        <p:grpSpPr>
          <a:xfrm>
            <a:off x="960120" y="-489986"/>
            <a:ext cx="12782176" cy="2855997"/>
            <a:chOff x="0" y="-241835"/>
            <a:chExt cx="17042900" cy="3807995"/>
          </a:xfrm>
        </p:grpSpPr>
        <p:sp>
          <p:nvSpPr>
            <p:cNvPr id="3" name="Freeform 3">
              <a:extLst>
                <a:ext uri="{FF2B5EF4-FFF2-40B4-BE49-F238E27FC236}">
                  <a16:creationId xmlns:a16="http://schemas.microsoft.com/office/drawing/2014/main" id="{F552F0B8-E4D2-2824-AF9B-0C9E61FC95F3}"/>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31B1EC93-130A-6BC2-7216-FFC424073C63}"/>
                </a:ext>
              </a:extLst>
            </p:cNvPr>
            <p:cNvSpPr txBox="1"/>
            <p:nvPr/>
          </p:nvSpPr>
          <p:spPr>
            <a:xfrm>
              <a:off x="243840" y="-241835"/>
              <a:ext cx="16799060" cy="3480434"/>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What Does Flexibility Mean for a Charter System?</a:t>
              </a:r>
            </a:p>
          </p:txBody>
        </p:sp>
      </p:grpSp>
      <p:grpSp>
        <p:nvGrpSpPr>
          <p:cNvPr id="10" name="Group 10">
            <a:extLst>
              <a:ext uri="{FF2B5EF4-FFF2-40B4-BE49-F238E27FC236}">
                <a16:creationId xmlns:a16="http://schemas.microsoft.com/office/drawing/2014/main" id="{544992F0-5A47-D27A-7AD8-64501A4E5765}"/>
              </a:ext>
            </a:extLst>
          </p:cNvPr>
          <p:cNvGrpSpPr/>
          <p:nvPr/>
        </p:nvGrpSpPr>
        <p:grpSpPr>
          <a:xfrm>
            <a:off x="1146412" y="2166975"/>
            <a:ext cx="10755255" cy="76200"/>
            <a:chOff x="0" y="0"/>
            <a:chExt cx="2832660" cy="20069"/>
          </a:xfrm>
        </p:grpSpPr>
        <p:sp>
          <p:nvSpPr>
            <p:cNvPr id="11" name="Freeform 11">
              <a:extLst>
                <a:ext uri="{FF2B5EF4-FFF2-40B4-BE49-F238E27FC236}">
                  <a16:creationId xmlns:a16="http://schemas.microsoft.com/office/drawing/2014/main" id="{805AFA74-6212-13F3-2AF7-6F3E832260AE}"/>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4D9E4FB1-6A64-37B2-2673-47DD20A70A65}"/>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
        <p:nvSpPr>
          <p:cNvPr id="14" name="TextBox 13">
            <a:extLst>
              <a:ext uri="{FF2B5EF4-FFF2-40B4-BE49-F238E27FC236}">
                <a16:creationId xmlns:a16="http://schemas.microsoft.com/office/drawing/2014/main" id="{A9C572DA-93C9-4BA1-3D84-62540281CA0B}"/>
              </a:ext>
            </a:extLst>
          </p:cNvPr>
          <p:cNvSpPr txBox="1"/>
          <p:nvPr/>
        </p:nvSpPr>
        <p:spPr>
          <a:xfrm>
            <a:off x="1143000" y="2857500"/>
            <a:ext cx="14966243" cy="7294305"/>
          </a:xfrm>
          <a:prstGeom prst="rect">
            <a:avLst/>
          </a:prstGeom>
          <a:noFill/>
        </p:spPr>
        <p:txBody>
          <a:bodyPr wrap="square">
            <a:spAutoFit/>
          </a:bodyPr>
          <a:lstStyle/>
          <a:p>
            <a:pPr marL="685800" indent="-685800">
              <a:buFont typeface="Arial" panose="020B0604020202020204" pitchFamily="34" charset="0"/>
              <a:buChar char="•"/>
            </a:pPr>
            <a:r>
              <a:rPr lang="en-US" sz="3600" dirty="0"/>
              <a:t>Freedom from most state laws and rules that govern K-12 public education</a:t>
            </a:r>
          </a:p>
          <a:p>
            <a:pPr marL="685800" indent="-685800">
              <a:buFont typeface="Arial" panose="020B0604020202020204" pitchFamily="34" charset="0"/>
              <a:buChar char="•"/>
            </a:pPr>
            <a:endParaRPr lang="en-US" sz="3600" dirty="0"/>
          </a:p>
          <a:p>
            <a:pPr marL="685800" indent="-685800">
              <a:buFont typeface="Arial" panose="020B0604020202020204" pitchFamily="34" charset="0"/>
              <a:buChar char="•"/>
            </a:pPr>
            <a:r>
              <a:rPr lang="en-US" sz="3600" dirty="0"/>
              <a:t>Intended to be used in designing and implementing innovations that will support and advance student achievement</a:t>
            </a:r>
          </a:p>
          <a:p>
            <a:endParaRPr lang="en-US" sz="3600" dirty="0"/>
          </a:p>
          <a:p>
            <a:r>
              <a:rPr lang="en-US" sz="3600" dirty="0"/>
              <a:t>What is NOT included:</a:t>
            </a:r>
          </a:p>
          <a:p>
            <a:pPr marL="571500" indent="-571500">
              <a:buFont typeface="Arial" panose="020B0604020202020204" pitchFamily="34" charset="0"/>
              <a:buChar char="•"/>
            </a:pPr>
            <a:r>
              <a:rPr lang="en-US" sz="3600" dirty="0"/>
              <a:t>Federal Laws</a:t>
            </a:r>
          </a:p>
          <a:p>
            <a:pPr marL="571500" indent="-571500">
              <a:buFont typeface="Arial" panose="020B0604020202020204" pitchFamily="34" charset="0"/>
              <a:buChar char="•"/>
            </a:pPr>
            <a:r>
              <a:rPr lang="en-US" sz="3600" dirty="0"/>
              <a:t>Any law that falls into one of these categories: </a:t>
            </a:r>
          </a:p>
          <a:p>
            <a:pPr marL="1485900" lvl="2" indent="-571500">
              <a:buFont typeface="Arial" panose="020B0604020202020204" pitchFamily="34" charset="0"/>
              <a:buChar char="•"/>
            </a:pPr>
            <a:r>
              <a:rPr lang="en-US" sz="3600" dirty="0"/>
              <a:t>Safety</a:t>
            </a:r>
          </a:p>
          <a:p>
            <a:pPr marL="1485900" lvl="2" indent="-571500">
              <a:buFont typeface="Arial" panose="020B0604020202020204" pitchFamily="34" charset="0"/>
              <a:buChar char="•"/>
            </a:pPr>
            <a:r>
              <a:rPr lang="en-US" sz="3600" dirty="0"/>
              <a:t>Civil Rights</a:t>
            </a:r>
          </a:p>
          <a:p>
            <a:pPr marL="1485900" lvl="2" indent="-571500">
              <a:buFont typeface="Arial" panose="020B0604020202020204" pitchFamily="34" charset="0"/>
              <a:buChar char="•"/>
            </a:pPr>
            <a:r>
              <a:rPr lang="en-US" sz="3600" dirty="0"/>
              <a:t>Accountability</a:t>
            </a:r>
          </a:p>
          <a:p>
            <a:pPr marL="1485900" lvl="2" indent="-571500">
              <a:buFont typeface="Arial" panose="020B0604020202020204" pitchFamily="34" charset="0"/>
              <a:buChar char="•"/>
            </a:pPr>
            <a:r>
              <a:rPr lang="en-US" sz="3600" dirty="0"/>
              <a:t>A state law that expressly states that it is not subject to flexibility</a:t>
            </a:r>
          </a:p>
          <a:p>
            <a:endParaRPr lang="en-US" sz="3600" dirty="0"/>
          </a:p>
        </p:txBody>
      </p:sp>
    </p:spTree>
    <p:extLst>
      <p:ext uri="{BB962C8B-B14F-4D97-AF65-F5344CB8AC3E}">
        <p14:creationId xmlns:p14="http://schemas.microsoft.com/office/powerpoint/2010/main" val="236722877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CD764-2F9B-5808-8602-C28C62EC223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32F7020-775D-7158-2403-0CFACA81F8B9}"/>
              </a:ext>
            </a:extLst>
          </p:cNvPr>
          <p:cNvGrpSpPr/>
          <p:nvPr/>
        </p:nvGrpSpPr>
        <p:grpSpPr>
          <a:xfrm>
            <a:off x="960120" y="-489986"/>
            <a:ext cx="12782176" cy="2855997"/>
            <a:chOff x="0" y="-241835"/>
            <a:chExt cx="17042900" cy="3807995"/>
          </a:xfrm>
        </p:grpSpPr>
        <p:sp>
          <p:nvSpPr>
            <p:cNvPr id="3" name="Freeform 3">
              <a:extLst>
                <a:ext uri="{FF2B5EF4-FFF2-40B4-BE49-F238E27FC236}">
                  <a16:creationId xmlns:a16="http://schemas.microsoft.com/office/drawing/2014/main" id="{A08675D8-256C-90D0-0DF3-9BA811B9C870}"/>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2E37B2D7-C7DD-8E40-D87F-6DB08D090095}"/>
                </a:ext>
              </a:extLst>
            </p:cNvPr>
            <p:cNvSpPr txBox="1"/>
            <p:nvPr/>
          </p:nvSpPr>
          <p:spPr>
            <a:xfrm>
              <a:off x="243840" y="-241835"/>
              <a:ext cx="16799060" cy="3480434"/>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Charter System Supplemental</a:t>
              </a:r>
            </a:p>
            <a:p>
              <a:pPr algn="l">
                <a:lnSpc>
                  <a:spcPts val="7884"/>
                </a:lnSpc>
              </a:pPr>
              <a:r>
                <a:rPr lang="en-US" sz="4800" b="1" dirty="0">
                  <a:solidFill>
                    <a:srgbClr val="041E42"/>
                  </a:solidFill>
                  <a:latin typeface="Montserrat Bold"/>
                  <a:ea typeface="Montserrat Bold"/>
                  <a:cs typeface="Montserrat Bold"/>
                  <a:sym typeface="Montserrat Bold"/>
                </a:rPr>
                <a:t> Funding</a:t>
              </a:r>
            </a:p>
          </p:txBody>
        </p:sp>
      </p:grpSp>
      <p:grpSp>
        <p:nvGrpSpPr>
          <p:cNvPr id="10" name="Group 10">
            <a:extLst>
              <a:ext uri="{FF2B5EF4-FFF2-40B4-BE49-F238E27FC236}">
                <a16:creationId xmlns:a16="http://schemas.microsoft.com/office/drawing/2014/main" id="{EE0BCD82-E357-176E-239D-C83922386D02}"/>
              </a:ext>
            </a:extLst>
          </p:cNvPr>
          <p:cNvGrpSpPr/>
          <p:nvPr/>
        </p:nvGrpSpPr>
        <p:grpSpPr>
          <a:xfrm>
            <a:off x="1146412" y="2166975"/>
            <a:ext cx="10755255" cy="76200"/>
            <a:chOff x="0" y="0"/>
            <a:chExt cx="2832660" cy="20069"/>
          </a:xfrm>
        </p:grpSpPr>
        <p:sp>
          <p:nvSpPr>
            <p:cNvPr id="11" name="Freeform 11">
              <a:extLst>
                <a:ext uri="{FF2B5EF4-FFF2-40B4-BE49-F238E27FC236}">
                  <a16:creationId xmlns:a16="http://schemas.microsoft.com/office/drawing/2014/main" id="{8C951516-CCCD-94CC-3148-366D995AD58C}"/>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3D28DA50-29D2-569F-8851-A682EE4473E8}"/>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
        <p:nvSpPr>
          <p:cNvPr id="14" name="TextBox 13">
            <a:extLst>
              <a:ext uri="{FF2B5EF4-FFF2-40B4-BE49-F238E27FC236}">
                <a16:creationId xmlns:a16="http://schemas.microsoft.com/office/drawing/2014/main" id="{6EC304B9-22A6-F9A1-8DDA-074FE21F0CAD}"/>
              </a:ext>
            </a:extLst>
          </p:cNvPr>
          <p:cNvSpPr txBox="1"/>
          <p:nvPr/>
        </p:nvSpPr>
        <p:spPr>
          <a:xfrm>
            <a:off x="1143000" y="2857500"/>
            <a:ext cx="8686800" cy="5632311"/>
          </a:xfrm>
          <a:prstGeom prst="rect">
            <a:avLst/>
          </a:prstGeom>
          <a:noFill/>
        </p:spPr>
        <p:txBody>
          <a:bodyPr wrap="square">
            <a:spAutoFit/>
          </a:bodyPr>
          <a:lstStyle/>
          <a:p>
            <a:pPr marL="685800" indent="-685800">
              <a:buFont typeface="Arial" panose="020B0604020202020204" pitchFamily="34" charset="0"/>
              <a:buChar char="•"/>
            </a:pPr>
            <a:r>
              <a:rPr lang="en-US" sz="3600" dirty="0"/>
              <a:t>Subject to appropriation by the General Assembly</a:t>
            </a:r>
          </a:p>
          <a:p>
            <a:pPr marL="685800" indent="-685800">
              <a:buFont typeface="Arial" panose="020B0604020202020204" pitchFamily="34" charset="0"/>
              <a:buChar char="•"/>
            </a:pPr>
            <a:r>
              <a:rPr lang="en-US" sz="3600" dirty="0"/>
              <a:t>Amount varies, dependent upon state budget</a:t>
            </a:r>
          </a:p>
          <a:p>
            <a:pPr marL="685800" indent="-685800">
              <a:buFont typeface="Arial" panose="020B0604020202020204" pitchFamily="34" charset="0"/>
              <a:buChar char="•"/>
            </a:pPr>
            <a:r>
              <a:rPr lang="en-US" sz="3600" dirty="0"/>
              <a:t>Used for any expenditure that supports charter system work</a:t>
            </a:r>
          </a:p>
          <a:p>
            <a:pPr marL="685800" indent="-685800">
              <a:buFont typeface="Arial" panose="020B0604020202020204" pitchFamily="34" charset="0"/>
              <a:buChar char="•"/>
            </a:pPr>
            <a:r>
              <a:rPr lang="en-US" sz="3600" dirty="0"/>
              <a:t>Can be carried over from year to year</a:t>
            </a:r>
          </a:p>
          <a:p>
            <a:pPr marL="685800" indent="-685800">
              <a:buFont typeface="Arial" panose="020B0604020202020204" pitchFamily="34" charset="0"/>
              <a:buChar char="•"/>
            </a:pPr>
            <a:r>
              <a:rPr lang="en-US" sz="3600" dirty="0"/>
              <a:t>Use is determined by the district</a:t>
            </a:r>
          </a:p>
          <a:p>
            <a:pPr marL="685800" indent="-685800">
              <a:buFont typeface="Arial" panose="020B0604020202020204" pitchFamily="34" charset="0"/>
              <a:buChar char="•"/>
            </a:pPr>
            <a:endParaRPr lang="en-US" sz="3600" dirty="0"/>
          </a:p>
          <a:p>
            <a:endParaRPr lang="en-US" sz="3600" dirty="0"/>
          </a:p>
        </p:txBody>
      </p:sp>
      <p:pic>
        <p:nvPicPr>
          <p:cNvPr id="6" name="Picture 5" descr="A gold dollar sign on a black background&#10;&#10;AI-generated content may be incorrect.">
            <a:extLst>
              <a:ext uri="{FF2B5EF4-FFF2-40B4-BE49-F238E27FC236}">
                <a16:creationId xmlns:a16="http://schemas.microsoft.com/office/drawing/2014/main" id="{0B750CDF-3212-CA88-1B03-49B40404C4B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521594" y="2171811"/>
            <a:ext cx="7619994" cy="7490454"/>
          </a:xfrm>
          <a:prstGeom prst="rect">
            <a:avLst/>
          </a:prstGeom>
        </p:spPr>
      </p:pic>
    </p:spTree>
    <p:extLst>
      <p:ext uri="{BB962C8B-B14F-4D97-AF65-F5344CB8AC3E}">
        <p14:creationId xmlns:p14="http://schemas.microsoft.com/office/powerpoint/2010/main" val="262503045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3C3DB-2175-C0AC-5745-4369704368A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C469E72-D767-25A2-16A2-D87B38D9FE31}"/>
              </a:ext>
            </a:extLst>
          </p:cNvPr>
          <p:cNvGrpSpPr/>
          <p:nvPr/>
        </p:nvGrpSpPr>
        <p:grpSpPr>
          <a:xfrm>
            <a:off x="960120" y="-489986"/>
            <a:ext cx="12782176" cy="2855997"/>
            <a:chOff x="0" y="-241835"/>
            <a:chExt cx="17042900" cy="3807995"/>
          </a:xfrm>
        </p:grpSpPr>
        <p:sp>
          <p:nvSpPr>
            <p:cNvPr id="3" name="Freeform 3">
              <a:extLst>
                <a:ext uri="{FF2B5EF4-FFF2-40B4-BE49-F238E27FC236}">
                  <a16:creationId xmlns:a16="http://schemas.microsoft.com/office/drawing/2014/main" id="{D7158790-CD2E-2EDB-EE1D-AA63B10E0A01}"/>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D32E8C52-D490-4810-BAB3-AE3B0D868E49}"/>
                </a:ext>
              </a:extLst>
            </p:cNvPr>
            <p:cNvSpPr txBox="1"/>
            <p:nvPr/>
          </p:nvSpPr>
          <p:spPr>
            <a:xfrm>
              <a:off x="243840" y="-241835"/>
              <a:ext cx="16799060" cy="3480434"/>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How does Marietta City School System benefit from being a Charter System?</a:t>
              </a:r>
            </a:p>
          </p:txBody>
        </p:sp>
      </p:grpSp>
      <p:grpSp>
        <p:nvGrpSpPr>
          <p:cNvPr id="10" name="Group 10">
            <a:extLst>
              <a:ext uri="{FF2B5EF4-FFF2-40B4-BE49-F238E27FC236}">
                <a16:creationId xmlns:a16="http://schemas.microsoft.com/office/drawing/2014/main" id="{FC4043AD-8F28-0D15-9F99-325C5EA4311B}"/>
              </a:ext>
            </a:extLst>
          </p:cNvPr>
          <p:cNvGrpSpPr/>
          <p:nvPr/>
        </p:nvGrpSpPr>
        <p:grpSpPr>
          <a:xfrm>
            <a:off x="1146412" y="2166975"/>
            <a:ext cx="10755255" cy="76200"/>
            <a:chOff x="0" y="0"/>
            <a:chExt cx="2832660" cy="20069"/>
          </a:xfrm>
        </p:grpSpPr>
        <p:sp>
          <p:nvSpPr>
            <p:cNvPr id="11" name="Freeform 11">
              <a:extLst>
                <a:ext uri="{FF2B5EF4-FFF2-40B4-BE49-F238E27FC236}">
                  <a16:creationId xmlns:a16="http://schemas.microsoft.com/office/drawing/2014/main" id="{1A0E0B3D-0C50-EBF5-5713-B1A4A6C05054}"/>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6380E4AB-0F37-7E77-6FB0-424EF1B10ABA}"/>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
        <p:nvSpPr>
          <p:cNvPr id="14" name="TextBox 13">
            <a:extLst>
              <a:ext uri="{FF2B5EF4-FFF2-40B4-BE49-F238E27FC236}">
                <a16:creationId xmlns:a16="http://schemas.microsoft.com/office/drawing/2014/main" id="{450074A8-15DF-9C28-5D64-5C9A74A511BA}"/>
              </a:ext>
            </a:extLst>
          </p:cNvPr>
          <p:cNvSpPr txBox="1"/>
          <p:nvPr/>
        </p:nvSpPr>
        <p:spPr>
          <a:xfrm>
            <a:off x="1143000" y="2857500"/>
            <a:ext cx="14966243" cy="6924973"/>
          </a:xfrm>
          <a:prstGeom prst="rect">
            <a:avLst/>
          </a:prstGeom>
          <a:noFill/>
        </p:spPr>
        <p:txBody>
          <a:bodyPr wrap="square">
            <a:spAutoFit/>
          </a:bodyPr>
          <a:lstStyle/>
          <a:p>
            <a:pPr marL="914400" indent="-914400">
              <a:buFont typeface="+mj-lt"/>
              <a:buAutoNum type="arabicPeriod"/>
            </a:pPr>
            <a:r>
              <a:rPr lang="en-US" sz="3600" b="1" u="sng" dirty="0">
                <a:solidFill>
                  <a:srgbClr val="091339"/>
                </a:solidFill>
              </a:rPr>
              <a:t>Local Control-</a:t>
            </a:r>
            <a:r>
              <a:rPr lang="en-US" sz="3600" b="1" dirty="0">
                <a:solidFill>
                  <a:srgbClr val="091339"/>
                </a:solidFill>
              </a:rPr>
              <a:t>Broad</a:t>
            </a:r>
            <a:r>
              <a:rPr lang="en-US" sz="3600" b="1" u="sng" dirty="0">
                <a:solidFill>
                  <a:srgbClr val="091339"/>
                </a:solidFill>
              </a:rPr>
              <a:t> </a:t>
            </a:r>
            <a:r>
              <a:rPr lang="en-US" sz="3600" b="1" dirty="0">
                <a:solidFill>
                  <a:srgbClr val="091339"/>
                </a:solidFill>
              </a:rPr>
              <a:t>Flexibility from most state laws and rules that govern K-12 public education</a:t>
            </a:r>
          </a:p>
          <a:p>
            <a:pPr marL="914400" indent="-914400">
              <a:buFont typeface="+mj-lt"/>
              <a:buAutoNum type="arabicPeriod"/>
            </a:pPr>
            <a:r>
              <a:rPr lang="en-US" sz="3600" b="1" u="sng" dirty="0">
                <a:solidFill>
                  <a:srgbClr val="091339"/>
                </a:solidFill>
              </a:rPr>
              <a:t>Additional state funding </a:t>
            </a:r>
            <a:r>
              <a:rPr lang="en-US" sz="3600" b="1" dirty="0">
                <a:solidFill>
                  <a:srgbClr val="091339"/>
                </a:solidFill>
              </a:rPr>
              <a:t>(as appropriated by the General Assembly)</a:t>
            </a:r>
          </a:p>
          <a:p>
            <a:pPr marL="914400" indent="-914400">
              <a:buFont typeface="+mj-lt"/>
              <a:buAutoNum type="arabicPeriod"/>
            </a:pPr>
            <a:r>
              <a:rPr lang="en-US" sz="3600" b="1" u="sng" dirty="0">
                <a:solidFill>
                  <a:srgbClr val="091339"/>
                </a:solidFill>
              </a:rPr>
              <a:t>Shared governance </a:t>
            </a:r>
            <a:r>
              <a:rPr lang="en-US" sz="3600" b="1" dirty="0">
                <a:solidFill>
                  <a:srgbClr val="091339"/>
                </a:solidFill>
              </a:rPr>
              <a:t>model based on a variety of key stakeholder perspectives</a:t>
            </a:r>
          </a:p>
          <a:p>
            <a:pPr marL="914400" indent="-914400">
              <a:buFont typeface="+mj-lt"/>
              <a:buAutoNum type="arabicPeriod"/>
            </a:pPr>
            <a:r>
              <a:rPr lang="en-US" sz="3600" b="1" dirty="0">
                <a:solidFill>
                  <a:srgbClr val="091339"/>
                </a:solidFill>
              </a:rPr>
              <a:t>Ability to create and implement </a:t>
            </a:r>
            <a:r>
              <a:rPr lang="en-US" sz="3600" b="1" u="sng" dirty="0">
                <a:solidFill>
                  <a:srgbClr val="091339"/>
                </a:solidFill>
              </a:rPr>
              <a:t>innovative practices </a:t>
            </a:r>
            <a:r>
              <a:rPr lang="en-US" sz="3600" b="1" dirty="0">
                <a:solidFill>
                  <a:srgbClr val="091339"/>
                </a:solidFill>
              </a:rPr>
              <a:t>that meet the needs of YOUR students and community/region</a:t>
            </a:r>
          </a:p>
          <a:p>
            <a:pPr marL="914400" indent="-914400">
              <a:buFont typeface="+mj-lt"/>
              <a:buAutoNum type="arabicPeriod"/>
            </a:pPr>
            <a:r>
              <a:rPr lang="en-US" sz="3600" b="1" dirty="0">
                <a:solidFill>
                  <a:srgbClr val="091339"/>
                </a:solidFill>
              </a:rPr>
              <a:t>Ability to </a:t>
            </a:r>
            <a:r>
              <a:rPr lang="en-US" sz="3600" b="1" u="sng" dirty="0">
                <a:solidFill>
                  <a:srgbClr val="091339"/>
                </a:solidFill>
              </a:rPr>
              <a:t>leverage partnerships </a:t>
            </a:r>
            <a:r>
              <a:rPr lang="en-US" sz="3600" b="1" dirty="0">
                <a:solidFill>
                  <a:srgbClr val="091339"/>
                </a:solidFill>
              </a:rPr>
              <a:t>with community, parents, business/industry, post-secondary institutions and other partners that are important to your community and schools</a:t>
            </a:r>
          </a:p>
          <a:p>
            <a:pPr marL="914400" indent="-914400">
              <a:buFont typeface="+mj-lt"/>
              <a:buAutoNum type="arabicPeriod"/>
            </a:pPr>
            <a:r>
              <a:rPr lang="en-US" sz="3600" b="1" u="sng" dirty="0">
                <a:solidFill>
                  <a:srgbClr val="091339"/>
                </a:solidFill>
              </a:rPr>
              <a:t>Shared ownership/commitment</a:t>
            </a:r>
            <a:r>
              <a:rPr lang="en-US" sz="3600" b="1" dirty="0">
                <a:solidFill>
                  <a:srgbClr val="091339"/>
                </a:solidFill>
              </a:rPr>
              <a:t> for providing and supporting  high-quality educational opportunities  for all students</a:t>
            </a:r>
          </a:p>
        </p:txBody>
      </p:sp>
    </p:spTree>
    <p:extLst>
      <p:ext uri="{BB962C8B-B14F-4D97-AF65-F5344CB8AC3E}">
        <p14:creationId xmlns:p14="http://schemas.microsoft.com/office/powerpoint/2010/main" val="387380602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B4B85-E048-1D45-04E2-3F93069E41B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1364C6A-4CD0-27D0-BFF6-085017A38DC7}"/>
              </a:ext>
            </a:extLst>
          </p:cNvPr>
          <p:cNvGrpSpPr/>
          <p:nvPr/>
        </p:nvGrpSpPr>
        <p:grpSpPr>
          <a:xfrm>
            <a:off x="1028700" y="-1283628"/>
            <a:ext cx="6248462" cy="10007195"/>
            <a:chOff x="0" y="0"/>
            <a:chExt cx="8331283" cy="13342927"/>
          </a:xfrm>
        </p:grpSpPr>
        <p:sp>
          <p:nvSpPr>
            <p:cNvPr id="3" name="Freeform 3">
              <a:extLst>
                <a:ext uri="{FF2B5EF4-FFF2-40B4-BE49-F238E27FC236}">
                  <a16:creationId xmlns:a16="http://schemas.microsoft.com/office/drawing/2014/main" id="{21AB4C45-3F89-26EE-ACFC-1A259FB6A204}"/>
                </a:ext>
              </a:extLst>
            </p:cNvPr>
            <p:cNvSpPr/>
            <p:nvPr/>
          </p:nvSpPr>
          <p:spPr>
            <a:xfrm>
              <a:off x="0" y="0"/>
              <a:ext cx="7824020" cy="10863072"/>
            </a:xfrm>
            <a:custGeom>
              <a:avLst/>
              <a:gdLst/>
              <a:ahLst/>
              <a:cxnLst/>
              <a:rect l="l" t="t" r="r" b="b"/>
              <a:pathLst>
                <a:path w="7824020" h="10863072">
                  <a:moveTo>
                    <a:pt x="0" y="0"/>
                  </a:moveTo>
                  <a:lnTo>
                    <a:pt x="7824020" y="0"/>
                  </a:lnTo>
                  <a:lnTo>
                    <a:pt x="7824020" y="10863072"/>
                  </a:lnTo>
                  <a:lnTo>
                    <a:pt x="0" y="10863072"/>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3859D44A-1377-EF6A-93E9-34D3139616E5}"/>
                </a:ext>
              </a:extLst>
            </p:cNvPr>
            <p:cNvSpPr txBox="1"/>
            <p:nvPr/>
          </p:nvSpPr>
          <p:spPr>
            <a:xfrm>
              <a:off x="507263" y="2575104"/>
              <a:ext cx="7824020" cy="10767823"/>
            </a:xfrm>
            <a:prstGeom prst="rect">
              <a:avLst/>
            </a:prstGeom>
          </p:spPr>
          <p:txBody>
            <a:bodyPr lIns="0" tIns="0" rIns="0" bIns="0" rtlCol="0" anchor="ctr"/>
            <a:lstStyle/>
            <a:p>
              <a:pPr algn="l">
                <a:lnSpc>
                  <a:spcPts val="8748"/>
                </a:lnSpc>
              </a:pPr>
              <a:r>
                <a:rPr lang="en-US" sz="6000" b="1" dirty="0">
                  <a:solidFill>
                    <a:srgbClr val="041E42"/>
                  </a:solidFill>
                  <a:latin typeface="Montserrat Bold"/>
                  <a:ea typeface="Montserrat Bold"/>
                  <a:cs typeface="Montserrat Bold"/>
                  <a:sym typeface="Montserrat Bold"/>
                </a:rPr>
                <a:t>The System Contract and By-Laws Define How the SGT will Operate</a:t>
              </a:r>
            </a:p>
          </p:txBody>
        </p:sp>
      </p:grpSp>
      <p:grpSp>
        <p:nvGrpSpPr>
          <p:cNvPr id="5" name="Group 5">
            <a:extLst>
              <a:ext uri="{FF2B5EF4-FFF2-40B4-BE49-F238E27FC236}">
                <a16:creationId xmlns:a16="http://schemas.microsoft.com/office/drawing/2014/main" id="{D7A2A898-839F-12F6-2467-4A87F1C63B70}"/>
              </a:ext>
            </a:extLst>
          </p:cNvPr>
          <p:cNvGrpSpPr/>
          <p:nvPr/>
        </p:nvGrpSpPr>
        <p:grpSpPr>
          <a:xfrm>
            <a:off x="8437148" y="1069848"/>
            <a:ext cx="8822152" cy="8147304"/>
            <a:chOff x="0" y="0"/>
            <a:chExt cx="11762870" cy="10863072"/>
          </a:xfrm>
        </p:grpSpPr>
        <p:sp>
          <p:nvSpPr>
            <p:cNvPr id="6" name="Freeform 6">
              <a:extLst>
                <a:ext uri="{FF2B5EF4-FFF2-40B4-BE49-F238E27FC236}">
                  <a16:creationId xmlns:a16="http://schemas.microsoft.com/office/drawing/2014/main" id="{9578C4C3-66F2-7313-6814-26EE96CC3AD7}"/>
                </a:ext>
              </a:extLst>
            </p:cNvPr>
            <p:cNvSpPr/>
            <p:nvPr/>
          </p:nvSpPr>
          <p:spPr>
            <a:xfrm>
              <a:off x="0" y="0"/>
              <a:ext cx="11762870" cy="10863072"/>
            </a:xfrm>
            <a:custGeom>
              <a:avLst/>
              <a:gdLst/>
              <a:ahLst/>
              <a:cxnLst/>
              <a:rect l="l" t="t" r="r" b="b"/>
              <a:pathLst>
                <a:path w="11762870" h="10863072">
                  <a:moveTo>
                    <a:pt x="0" y="0"/>
                  </a:moveTo>
                  <a:lnTo>
                    <a:pt x="11762870" y="0"/>
                  </a:lnTo>
                  <a:lnTo>
                    <a:pt x="11762870" y="10863072"/>
                  </a:lnTo>
                  <a:lnTo>
                    <a:pt x="0" y="10863072"/>
                  </a:lnTo>
                  <a:close/>
                </a:path>
              </a:pathLst>
            </a:custGeom>
            <a:solidFill>
              <a:srgbClr val="000000">
                <a:alpha val="0"/>
              </a:srgbClr>
            </a:solidFill>
          </p:spPr>
          <p:txBody>
            <a:bodyPr/>
            <a:lstStyle/>
            <a:p>
              <a:endParaRPr lang="en-US"/>
            </a:p>
          </p:txBody>
        </p:sp>
        <p:sp>
          <p:nvSpPr>
            <p:cNvPr id="7" name="TextBox 7">
              <a:extLst>
                <a:ext uri="{FF2B5EF4-FFF2-40B4-BE49-F238E27FC236}">
                  <a16:creationId xmlns:a16="http://schemas.microsoft.com/office/drawing/2014/main" id="{C71A281B-A628-A1AE-8FD0-23D9BADD5398}"/>
                </a:ext>
              </a:extLst>
            </p:cNvPr>
            <p:cNvSpPr txBox="1"/>
            <p:nvPr/>
          </p:nvSpPr>
          <p:spPr>
            <a:xfrm>
              <a:off x="0" y="-47625"/>
              <a:ext cx="11762870" cy="10910697"/>
            </a:xfrm>
            <a:prstGeom prst="rect">
              <a:avLst/>
            </a:prstGeom>
          </p:spPr>
          <p:txBody>
            <a:bodyPr lIns="0" tIns="0" rIns="0" bIns="0" rtlCol="0" anchor="ctr"/>
            <a:lstStyle/>
            <a:p>
              <a:pPr marL="289560" lvl="1" algn="l">
                <a:lnSpc>
                  <a:spcPts val="4160"/>
                </a:lnSpc>
              </a:pPr>
              <a:r>
                <a:rPr lang="en-US" sz="3200" u="sng" dirty="0">
                  <a:solidFill>
                    <a:srgbClr val="041E42"/>
                  </a:solidFill>
                  <a:latin typeface="+mj-lt"/>
                  <a:ea typeface="Roboto"/>
                  <a:cs typeface="Roboto"/>
                  <a:sym typeface="Roboto"/>
                </a:rPr>
                <a:t>By-Laws</a:t>
              </a:r>
            </a:p>
            <a:p>
              <a:pPr marL="579120" lvl="1" indent="-289560" algn="l">
                <a:lnSpc>
                  <a:spcPts val="4160"/>
                </a:lnSpc>
                <a:buFont typeface="Arial"/>
                <a:buChar char="•"/>
              </a:pPr>
              <a:r>
                <a:rPr lang="en-US" sz="3200" dirty="0">
                  <a:solidFill>
                    <a:srgbClr val="041E42"/>
                  </a:solidFill>
                  <a:latin typeface="+mj-lt"/>
                  <a:ea typeface="Roboto"/>
                  <a:cs typeface="Roboto"/>
                  <a:sym typeface="Roboto"/>
                </a:rPr>
                <a:t>How members are selected</a:t>
              </a:r>
            </a:p>
            <a:p>
              <a:pPr marL="579120" lvl="1" indent="-289560" algn="l">
                <a:lnSpc>
                  <a:spcPts val="4160"/>
                </a:lnSpc>
                <a:buFont typeface="Arial"/>
                <a:buChar char="•"/>
              </a:pPr>
              <a:r>
                <a:rPr lang="en-US" sz="3200" dirty="0">
                  <a:solidFill>
                    <a:srgbClr val="041E42"/>
                  </a:solidFill>
                  <a:latin typeface="+mj-lt"/>
                  <a:ea typeface="Roboto"/>
                  <a:cs typeface="Roboto"/>
                  <a:sym typeface="Roboto"/>
                </a:rPr>
                <a:t>How many members are on a team</a:t>
              </a:r>
            </a:p>
            <a:p>
              <a:pPr marL="579120" lvl="1" indent="-289560" algn="l">
                <a:lnSpc>
                  <a:spcPts val="4160"/>
                </a:lnSpc>
                <a:buFont typeface="Arial"/>
                <a:buChar char="•"/>
              </a:pPr>
              <a:r>
                <a:rPr lang="en-US" sz="3200" dirty="0">
                  <a:solidFill>
                    <a:srgbClr val="041E42"/>
                  </a:solidFill>
                  <a:latin typeface="+mj-lt"/>
                  <a:ea typeface="Roboto"/>
                  <a:cs typeface="Roboto"/>
                  <a:sym typeface="Roboto"/>
                </a:rPr>
                <a:t>How SGT will participate in helping to make decisions</a:t>
              </a:r>
            </a:p>
            <a:p>
              <a:pPr marL="579120" lvl="1" indent="-289560" algn="l">
                <a:lnSpc>
                  <a:spcPts val="4160"/>
                </a:lnSpc>
                <a:buFont typeface="Arial"/>
                <a:buChar char="•"/>
              </a:pPr>
              <a:r>
                <a:rPr lang="en-US" sz="3200" dirty="0">
                  <a:solidFill>
                    <a:srgbClr val="041E42"/>
                  </a:solidFill>
                  <a:latin typeface="+mj-lt"/>
                  <a:ea typeface="Roboto"/>
                  <a:cs typeface="Roboto"/>
                  <a:sym typeface="Roboto"/>
                </a:rPr>
                <a:t>How Term length and term limits are structured</a:t>
              </a:r>
            </a:p>
            <a:p>
              <a:pPr marL="579120" lvl="1" indent="-289560" algn="l">
                <a:lnSpc>
                  <a:spcPts val="4160"/>
                </a:lnSpc>
                <a:buFont typeface="Arial"/>
                <a:buChar char="•"/>
              </a:pPr>
              <a:r>
                <a:rPr lang="en-US" sz="3200" dirty="0">
                  <a:solidFill>
                    <a:srgbClr val="041E42"/>
                  </a:solidFill>
                  <a:latin typeface="+mj-lt"/>
                  <a:ea typeface="Roboto"/>
                  <a:cs typeface="Roboto"/>
                  <a:sym typeface="Roboto"/>
                </a:rPr>
                <a:t>What are the meeting protocols</a:t>
              </a:r>
            </a:p>
            <a:p>
              <a:pPr marL="579120" lvl="1" indent="-289560" algn="l">
                <a:lnSpc>
                  <a:spcPts val="4160"/>
                </a:lnSpc>
                <a:buFont typeface="Arial"/>
                <a:buChar char="•"/>
              </a:pPr>
              <a:r>
                <a:rPr lang="en-US" sz="3200" dirty="0">
                  <a:solidFill>
                    <a:srgbClr val="041E42"/>
                  </a:solidFill>
                  <a:latin typeface="+mj-lt"/>
                  <a:ea typeface="Roboto"/>
                  <a:cs typeface="Roboto"/>
                  <a:sym typeface="Roboto"/>
                </a:rPr>
                <a:t>How meetings will operate so that they in compliance with open records and open meetings laws</a:t>
              </a:r>
            </a:p>
            <a:p>
              <a:pPr marL="579120" lvl="1" indent="-289560" algn="l">
                <a:lnSpc>
                  <a:spcPts val="4160"/>
                </a:lnSpc>
                <a:buFont typeface="Arial"/>
                <a:buChar char="•"/>
              </a:pPr>
              <a:r>
                <a:rPr lang="en-US" sz="3200" dirty="0">
                  <a:solidFill>
                    <a:srgbClr val="041E42"/>
                  </a:solidFill>
                  <a:latin typeface="+mj-lt"/>
                  <a:ea typeface="Roboto"/>
                  <a:cs typeface="Roboto"/>
                  <a:sym typeface="Roboto"/>
                </a:rPr>
                <a:t>How chair-person and other officers are selected</a:t>
              </a:r>
            </a:p>
            <a:p>
              <a:pPr>
                <a:lnSpc>
                  <a:spcPts val="4160"/>
                </a:lnSpc>
              </a:pPr>
              <a:r>
                <a:rPr lang="en-US" sz="3200" u="sng" dirty="0">
                  <a:solidFill>
                    <a:srgbClr val="041E42"/>
                  </a:solidFill>
                  <a:latin typeface="+mj-lt"/>
                  <a:ea typeface="Roboto"/>
                  <a:cs typeface="Roboto"/>
                  <a:sym typeface="Roboto"/>
                </a:rPr>
                <a:t>Contract</a:t>
              </a:r>
            </a:p>
            <a:p>
              <a:pPr marL="579120" lvl="1" indent="-289560" algn="l">
                <a:lnSpc>
                  <a:spcPts val="4160"/>
                </a:lnSpc>
                <a:buFont typeface="Arial"/>
                <a:buChar char="•"/>
              </a:pPr>
              <a:r>
                <a:rPr lang="en-US" sz="3200" dirty="0">
                  <a:solidFill>
                    <a:srgbClr val="041E42"/>
                  </a:solidFill>
                  <a:latin typeface="+mj-lt"/>
                  <a:ea typeface="Roboto"/>
                  <a:cs typeface="Roboto"/>
                  <a:sym typeface="Roboto"/>
                </a:rPr>
                <a:t>Governance Matrix--contract</a:t>
              </a:r>
            </a:p>
          </p:txBody>
        </p:sp>
      </p:grpSp>
      <p:grpSp>
        <p:nvGrpSpPr>
          <p:cNvPr id="8" name="Group 8">
            <a:extLst>
              <a:ext uri="{FF2B5EF4-FFF2-40B4-BE49-F238E27FC236}">
                <a16:creationId xmlns:a16="http://schemas.microsoft.com/office/drawing/2014/main" id="{7F0A18B2-D141-223E-65B4-DE56EC449F36}"/>
              </a:ext>
            </a:extLst>
          </p:cNvPr>
          <p:cNvGrpSpPr/>
          <p:nvPr/>
        </p:nvGrpSpPr>
        <p:grpSpPr>
          <a:xfrm rot="5400000">
            <a:off x="3501138" y="5105400"/>
            <a:ext cx="8531206" cy="76200"/>
            <a:chOff x="0" y="0"/>
            <a:chExt cx="2246902" cy="20069"/>
          </a:xfrm>
        </p:grpSpPr>
        <p:sp>
          <p:nvSpPr>
            <p:cNvPr id="9" name="Freeform 9">
              <a:extLst>
                <a:ext uri="{FF2B5EF4-FFF2-40B4-BE49-F238E27FC236}">
                  <a16:creationId xmlns:a16="http://schemas.microsoft.com/office/drawing/2014/main" id="{E6834B4E-DA78-5D13-2D28-6D870B0C3631}"/>
                </a:ext>
              </a:extLst>
            </p:cNvPr>
            <p:cNvSpPr/>
            <p:nvPr/>
          </p:nvSpPr>
          <p:spPr>
            <a:xfrm>
              <a:off x="0" y="0"/>
              <a:ext cx="2246902" cy="20069"/>
            </a:xfrm>
            <a:custGeom>
              <a:avLst/>
              <a:gdLst/>
              <a:ahLst/>
              <a:cxnLst/>
              <a:rect l="l" t="t" r="r" b="b"/>
              <a:pathLst>
                <a:path w="2246902" h="20069">
                  <a:moveTo>
                    <a:pt x="0" y="0"/>
                  </a:moveTo>
                  <a:lnTo>
                    <a:pt x="2246902" y="0"/>
                  </a:lnTo>
                  <a:lnTo>
                    <a:pt x="2246902" y="20069"/>
                  </a:lnTo>
                  <a:lnTo>
                    <a:pt x="0" y="20069"/>
                  </a:lnTo>
                  <a:close/>
                </a:path>
              </a:pathLst>
            </a:custGeom>
            <a:solidFill>
              <a:srgbClr val="041E42"/>
            </a:solidFill>
          </p:spPr>
          <p:txBody>
            <a:bodyPr/>
            <a:lstStyle/>
            <a:p>
              <a:endParaRPr lang="en-US"/>
            </a:p>
          </p:txBody>
        </p:sp>
        <p:sp>
          <p:nvSpPr>
            <p:cNvPr id="10" name="TextBox 10">
              <a:extLst>
                <a:ext uri="{FF2B5EF4-FFF2-40B4-BE49-F238E27FC236}">
                  <a16:creationId xmlns:a16="http://schemas.microsoft.com/office/drawing/2014/main" id="{FDDE4272-4333-4EF1-8ACB-7810B080FDDB}"/>
                </a:ext>
              </a:extLst>
            </p:cNvPr>
            <p:cNvSpPr txBox="1"/>
            <p:nvPr/>
          </p:nvSpPr>
          <p:spPr>
            <a:xfrm>
              <a:off x="0" y="-47625"/>
              <a:ext cx="2246902" cy="67694"/>
            </a:xfrm>
            <a:prstGeom prst="rect">
              <a:avLst/>
            </a:prstGeom>
          </p:spPr>
          <p:txBody>
            <a:bodyPr lIns="50800" tIns="50800" rIns="50800" bIns="50800" rtlCol="0" anchor="ctr"/>
            <a:lstStyle/>
            <a:p>
              <a:pPr algn="ctr">
                <a:lnSpc>
                  <a:spcPts val="2659"/>
                </a:lnSpc>
              </a:pPr>
              <a:endParaRPr/>
            </a:p>
          </p:txBody>
        </p:sp>
      </p:grpSp>
    </p:spTree>
    <p:extLst>
      <p:ext uri="{BB962C8B-B14F-4D97-AF65-F5344CB8AC3E}">
        <p14:creationId xmlns:p14="http://schemas.microsoft.com/office/powerpoint/2010/main" val="222933466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F2067-818E-D148-2D0B-A958E8B06B2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5D8772E-967F-4759-9550-20E7700181BE}"/>
              </a:ext>
            </a:extLst>
          </p:cNvPr>
          <p:cNvGrpSpPr/>
          <p:nvPr/>
        </p:nvGrpSpPr>
        <p:grpSpPr>
          <a:xfrm>
            <a:off x="960120" y="-489986"/>
            <a:ext cx="12782176" cy="2855997"/>
            <a:chOff x="0" y="-241835"/>
            <a:chExt cx="17042900" cy="3807995"/>
          </a:xfrm>
        </p:grpSpPr>
        <p:sp>
          <p:nvSpPr>
            <p:cNvPr id="3" name="Freeform 3">
              <a:extLst>
                <a:ext uri="{FF2B5EF4-FFF2-40B4-BE49-F238E27FC236}">
                  <a16:creationId xmlns:a16="http://schemas.microsoft.com/office/drawing/2014/main" id="{AA53D084-2713-3655-C893-717581CDEC1E}"/>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6B123311-1CD8-9C38-C9C9-61D4FABB0B1C}"/>
                </a:ext>
              </a:extLst>
            </p:cNvPr>
            <p:cNvSpPr txBox="1"/>
            <p:nvPr/>
          </p:nvSpPr>
          <p:spPr>
            <a:xfrm>
              <a:off x="243840" y="-241835"/>
              <a:ext cx="16799060" cy="3480434"/>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Best Practices for Effective SGT Meetings</a:t>
              </a:r>
            </a:p>
          </p:txBody>
        </p:sp>
      </p:grpSp>
      <p:grpSp>
        <p:nvGrpSpPr>
          <p:cNvPr id="10" name="Group 10">
            <a:extLst>
              <a:ext uri="{FF2B5EF4-FFF2-40B4-BE49-F238E27FC236}">
                <a16:creationId xmlns:a16="http://schemas.microsoft.com/office/drawing/2014/main" id="{F84859BD-6C89-2092-F4BB-2BDE2324ACE5}"/>
              </a:ext>
            </a:extLst>
          </p:cNvPr>
          <p:cNvGrpSpPr/>
          <p:nvPr/>
        </p:nvGrpSpPr>
        <p:grpSpPr>
          <a:xfrm>
            <a:off x="1146412" y="2166975"/>
            <a:ext cx="10755255" cy="76200"/>
            <a:chOff x="0" y="0"/>
            <a:chExt cx="2832660" cy="20069"/>
          </a:xfrm>
        </p:grpSpPr>
        <p:sp>
          <p:nvSpPr>
            <p:cNvPr id="11" name="Freeform 11">
              <a:extLst>
                <a:ext uri="{FF2B5EF4-FFF2-40B4-BE49-F238E27FC236}">
                  <a16:creationId xmlns:a16="http://schemas.microsoft.com/office/drawing/2014/main" id="{0AB94B3D-B493-A1E8-2DC9-AF0D4B81D627}"/>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61FB7F1C-961A-8E38-4BE9-B41802E205F8}"/>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
        <p:nvSpPr>
          <p:cNvPr id="14" name="TextBox 13">
            <a:extLst>
              <a:ext uri="{FF2B5EF4-FFF2-40B4-BE49-F238E27FC236}">
                <a16:creationId xmlns:a16="http://schemas.microsoft.com/office/drawing/2014/main" id="{1E0D3262-9FE6-4EEB-DB52-F3F292E5C3E5}"/>
              </a:ext>
            </a:extLst>
          </p:cNvPr>
          <p:cNvSpPr txBox="1"/>
          <p:nvPr/>
        </p:nvSpPr>
        <p:spPr>
          <a:xfrm>
            <a:off x="1143000" y="2857500"/>
            <a:ext cx="14966243" cy="6740307"/>
          </a:xfrm>
          <a:prstGeom prst="rect">
            <a:avLst/>
          </a:prstGeom>
          <a:noFill/>
        </p:spPr>
        <p:txBody>
          <a:bodyPr wrap="square">
            <a:spAutoFit/>
          </a:bodyPr>
          <a:lstStyle/>
          <a:p>
            <a:pPr marL="914400" indent="-914400">
              <a:buFont typeface="Arial" panose="020B0604020202020204" pitchFamily="34" charset="0"/>
              <a:buChar char="•"/>
            </a:pPr>
            <a:r>
              <a:rPr lang="en-US" sz="3600" b="1" dirty="0">
                <a:solidFill>
                  <a:srgbClr val="091339"/>
                </a:solidFill>
              </a:rPr>
              <a:t>Principal provides guidance to SGT </a:t>
            </a:r>
          </a:p>
          <a:p>
            <a:pPr marL="914400" indent="-914400">
              <a:buFont typeface="Arial" panose="020B0604020202020204" pitchFamily="34" charset="0"/>
              <a:buChar char="•"/>
            </a:pPr>
            <a:r>
              <a:rPr lang="en-US" sz="3600" b="1" dirty="0">
                <a:solidFill>
                  <a:srgbClr val="091339"/>
                </a:solidFill>
              </a:rPr>
              <a:t>Common agenda items from month to month for all schools embedded with agenda items specific to the school</a:t>
            </a:r>
          </a:p>
          <a:p>
            <a:pPr marL="914400" indent="-914400">
              <a:buFont typeface="Arial" panose="020B0604020202020204" pitchFamily="34" charset="0"/>
              <a:buChar char="•"/>
            </a:pPr>
            <a:r>
              <a:rPr lang="en-US" sz="3600" b="1" dirty="0">
                <a:solidFill>
                  <a:srgbClr val="091339"/>
                </a:solidFill>
              </a:rPr>
              <a:t>Open Records and Open Meetings Laws</a:t>
            </a:r>
          </a:p>
          <a:p>
            <a:pPr marL="2286000" lvl="3" indent="-914400">
              <a:buFont typeface="Arial" panose="020B0604020202020204" pitchFamily="34" charset="0"/>
              <a:buChar char="•"/>
            </a:pPr>
            <a:r>
              <a:rPr lang="en-US" sz="3600" b="1" dirty="0">
                <a:solidFill>
                  <a:srgbClr val="091339"/>
                </a:solidFill>
              </a:rPr>
              <a:t>Agendas, minutes</a:t>
            </a:r>
          </a:p>
          <a:p>
            <a:pPr marL="914400" indent="-914400">
              <a:buFont typeface="Arial" panose="020B0604020202020204" pitchFamily="34" charset="0"/>
              <a:buChar char="•"/>
            </a:pPr>
            <a:r>
              <a:rPr lang="en-US" sz="3600" b="1" dirty="0">
                <a:solidFill>
                  <a:srgbClr val="091339"/>
                </a:solidFill>
              </a:rPr>
              <a:t>Agenda Items align with School Improvement Planning/Monitoring </a:t>
            </a:r>
          </a:p>
          <a:p>
            <a:pPr marL="914400" indent="-914400">
              <a:buFont typeface="Arial" panose="020B0604020202020204" pitchFamily="34" charset="0"/>
              <a:buChar char="•"/>
            </a:pPr>
            <a:r>
              <a:rPr lang="en-US" sz="3600" b="1" dirty="0">
                <a:solidFill>
                  <a:srgbClr val="091339"/>
                </a:solidFill>
              </a:rPr>
              <a:t>SGT By-Laws and Handbook, Code of Conduct and Conflict of Interest review early in the school year</a:t>
            </a:r>
          </a:p>
          <a:p>
            <a:pPr marL="914400" indent="-914400">
              <a:buFont typeface="Arial" panose="020B0604020202020204" pitchFamily="34" charset="0"/>
              <a:buChar char="•"/>
            </a:pPr>
            <a:r>
              <a:rPr lang="en-US" sz="3600" b="1" dirty="0">
                <a:solidFill>
                  <a:srgbClr val="091339"/>
                </a:solidFill>
              </a:rPr>
              <a:t>SGT awareness of district protocols</a:t>
            </a:r>
          </a:p>
          <a:p>
            <a:pPr marL="914400" indent="-914400">
              <a:buFont typeface="Arial" panose="020B0604020202020204" pitchFamily="34" charset="0"/>
              <a:buChar char="•"/>
            </a:pPr>
            <a:r>
              <a:rPr lang="en-US" sz="3600" b="1" dirty="0">
                <a:solidFill>
                  <a:srgbClr val="091339"/>
                </a:solidFill>
              </a:rPr>
              <a:t>Annual training for ALL SGT members  on roles and responsibilities of Superintendent, BOE, principal and SGT in Charter System work</a:t>
            </a:r>
          </a:p>
          <a:p>
            <a:endParaRPr lang="en-US" sz="3600" b="1" dirty="0">
              <a:solidFill>
                <a:srgbClr val="091339"/>
              </a:solidFill>
            </a:endParaRPr>
          </a:p>
        </p:txBody>
      </p:sp>
    </p:spTree>
    <p:extLst>
      <p:ext uri="{BB962C8B-B14F-4D97-AF65-F5344CB8AC3E}">
        <p14:creationId xmlns:p14="http://schemas.microsoft.com/office/powerpoint/2010/main" val="196584915"/>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E2C72-D62B-E9B5-4D8D-75917EA63C8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ED5E5DD-4252-A842-C3A0-359EC8114F34}"/>
              </a:ext>
            </a:extLst>
          </p:cNvPr>
          <p:cNvGrpSpPr/>
          <p:nvPr/>
        </p:nvGrpSpPr>
        <p:grpSpPr>
          <a:xfrm>
            <a:off x="960120" y="-489986"/>
            <a:ext cx="12782176" cy="2855997"/>
            <a:chOff x="0" y="-241835"/>
            <a:chExt cx="17042900" cy="3807995"/>
          </a:xfrm>
        </p:grpSpPr>
        <p:sp>
          <p:nvSpPr>
            <p:cNvPr id="3" name="Freeform 3">
              <a:extLst>
                <a:ext uri="{FF2B5EF4-FFF2-40B4-BE49-F238E27FC236}">
                  <a16:creationId xmlns:a16="http://schemas.microsoft.com/office/drawing/2014/main" id="{3C3841D1-394C-D409-2040-6B5DB82FA58A}"/>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D8070F07-7ADB-44DD-E6BE-22DF37F9E045}"/>
                </a:ext>
              </a:extLst>
            </p:cNvPr>
            <p:cNvSpPr txBox="1"/>
            <p:nvPr/>
          </p:nvSpPr>
          <p:spPr>
            <a:xfrm>
              <a:off x="243840" y="-241835"/>
              <a:ext cx="16799060" cy="3480434"/>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Tradition Rich – Future Focused</a:t>
              </a:r>
            </a:p>
          </p:txBody>
        </p:sp>
      </p:grpSp>
      <p:grpSp>
        <p:nvGrpSpPr>
          <p:cNvPr id="10" name="Group 10">
            <a:extLst>
              <a:ext uri="{FF2B5EF4-FFF2-40B4-BE49-F238E27FC236}">
                <a16:creationId xmlns:a16="http://schemas.microsoft.com/office/drawing/2014/main" id="{0B202809-9AB4-A32D-459B-5F26C6624F1D}"/>
              </a:ext>
            </a:extLst>
          </p:cNvPr>
          <p:cNvGrpSpPr/>
          <p:nvPr/>
        </p:nvGrpSpPr>
        <p:grpSpPr>
          <a:xfrm>
            <a:off x="1146412" y="2166975"/>
            <a:ext cx="10755255" cy="76200"/>
            <a:chOff x="0" y="0"/>
            <a:chExt cx="2832660" cy="20069"/>
          </a:xfrm>
        </p:grpSpPr>
        <p:sp>
          <p:nvSpPr>
            <p:cNvPr id="11" name="Freeform 11">
              <a:extLst>
                <a:ext uri="{FF2B5EF4-FFF2-40B4-BE49-F238E27FC236}">
                  <a16:creationId xmlns:a16="http://schemas.microsoft.com/office/drawing/2014/main" id="{7CE011E8-0802-6FD6-42A3-D4A9BA12925E}"/>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77C0EF3C-B9EA-DCF5-F527-F087E0514B00}"/>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
        <p:nvSpPr>
          <p:cNvPr id="14" name="TextBox 13">
            <a:extLst>
              <a:ext uri="{FF2B5EF4-FFF2-40B4-BE49-F238E27FC236}">
                <a16:creationId xmlns:a16="http://schemas.microsoft.com/office/drawing/2014/main" id="{5D385664-F6A8-7808-0373-780147EBAE0B}"/>
              </a:ext>
            </a:extLst>
          </p:cNvPr>
          <p:cNvSpPr txBox="1"/>
          <p:nvPr/>
        </p:nvSpPr>
        <p:spPr>
          <a:xfrm>
            <a:off x="1149825" y="2857500"/>
            <a:ext cx="14394976" cy="646331"/>
          </a:xfrm>
          <a:prstGeom prst="rect">
            <a:avLst/>
          </a:prstGeom>
          <a:noFill/>
        </p:spPr>
        <p:txBody>
          <a:bodyPr wrap="square">
            <a:spAutoFit/>
          </a:bodyPr>
          <a:lstStyle/>
          <a:p>
            <a:pPr marL="914400" indent="-914400">
              <a:buFont typeface="Arial" panose="020B0604020202020204" pitchFamily="34" charset="0"/>
              <a:buChar char="•"/>
            </a:pPr>
            <a:r>
              <a:rPr lang="en-US" sz="3600" b="1" dirty="0">
                <a:solidFill>
                  <a:srgbClr val="091339"/>
                </a:solidFill>
              </a:rPr>
              <a:t>Keep the Focus on Student Achievement and School Improvement</a:t>
            </a:r>
          </a:p>
        </p:txBody>
      </p:sp>
      <p:pic>
        <p:nvPicPr>
          <p:cNvPr id="7" name="Picture 6" descr="A blue circle with black text&#10;&#10;AI-generated content may be incorrect.">
            <a:extLst>
              <a:ext uri="{FF2B5EF4-FFF2-40B4-BE49-F238E27FC236}">
                <a16:creationId xmlns:a16="http://schemas.microsoft.com/office/drawing/2014/main" id="{7B0855FD-3C60-2320-F0A3-4295A20C31D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60120" y="3990557"/>
            <a:ext cx="6618514" cy="5791202"/>
          </a:xfrm>
          <a:prstGeom prst="rect">
            <a:avLst/>
          </a:prstGeom>
        </p:spPr>
      </p:pic>
      <p:pic>
        <p:nvPicPr>
          <p:cNvPr id="9" name="Picture 8">
            <a:extLst>
              <a:ext uri="{FF2B5EF4-FFF2-40B4-BE49-F238E27FC236}">
                <a16:creationId xmlns:a16="http://schemas.microsoft.com/office/drawing/2014/main" id="{E9F7F23D-5DD1-5360-7ADD-9CA18FD3D54F}"/>
              </a:ext>
            </a:extLst>
          </p:cNvPr>
          <p:cNvPicPr>
            <a:picLocks noChangeAspect="1"/>
          </p:cNvPicPr>
          <p:nvPr/>
        </p:nvPicPr>
        <p:blipFill>
          <a:blip r:embed="rId4"/>
          <a:stretch>
            <a:fillRect/>
          </a:stretch>
        </p:blipFill>
        <p:spPr>
          <a:xfrm>
            <a:off x="7820286" y="4415098"/>
            <a:ext cx="9142460" cy="4309801"/>
          </a:xfrm>
          <a:prstGeom prst="rect">
            <a:avLst/>
          </a:prstGeom>
        </p:spPr>
      </p:pic>
    </p:spTree>
    <p:extLst>
      <p:ext uri="{BB962C8B-B14F-4D97-AF65-F5344CB8AC3E}">
        <p14:creationId xmlns:p14="http://schemas.microsoft.com/office/powerpoint/2010/main" val="360227692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4"/>
          <p:cNvSpPr txBox="1">
            <a:spLocks noGrp="1"/>
          </p:cNvSpPr>
          <p:nvPr>
            <p:ph type="subTitle" idx="1"/>
          </p:nvPr>
        </p:nvSpPr>
        <p:spPr>
          <a:xfrm>
            <a:off x="703415" y="1497006"/>
            <a:ext cx="7861692" cy="7292987"/>
          </a:xfrm>
          <a:prstGeom prst="rect">
            <a:avLst/>
          </a:prstGeom>
          <a:noFill/>
          <a:ln>
            <a:noFill/>
          </a:ln>
        </p:spPr>
        <p:txBody>
          <a:bodyPr spcFirstLastPara="1" vert="horz" wrap="square" lIns="182850" tIns="182850" rIns="182850" bIns="182850" rtlCol="0" anchor="t" anchorCtr="0">
            <a:normAutofit fontScale="77500" lnSpcReduction="20000"/>
          </a:bodyPr>
          <a:lstStyle/>
          <a:p>
            <a:pPr>
              <a:spcBef>
                <a:spcPts val="0"/>
              </a:spcBef>
              <a:buSzPct val="140000"/>
            </a:pPr>
            <a:endParaRPr sz="4000" dirty="0">
              <a:solidFill>
                <a:schemeClr val="tx2">
                  <a:lumMod val="75000"/>
                </a:schemeClr>
              </a:solidFill>
            </a:endParaRPr>
          </a:p>
          <a:p>
            <a:pPr marL="571500" indent="-533082" algn="l">
              <a:spcBef>
                <a:spcPts val="0"/>
              </a:spcBef>
              <a:spcAft>
                <a:spcPts val="4800"/>
              </a:spcAft>
              <a:buSzPct val="158823"/>
              <a:buFont typeface="Arial"/>
              <a:buChar char="•"/>
            </a:pPr>
            <a:r>
              <a:rPr lang="en" sz="3400" b="1" dirty="0">
                <a:solidFill>
                  <a:schemeClr val="tx1"/>
                </a:solidFill>
              </a:rPr>
              <a:t>Challenge</a:t>
            </a:r>
            <a:r>
              <a:rPr lang="en" sz="3400" dirty="0">
                <a:solidFill>
                  <a:schemeClr val="tx1"/>
                </a:solidFill>
              </a:rPr>
              <a:t>: Post-pandemic students experienced learning loss and achievement gaps. The need for literacy became the priority.</a:t>
            </a:r>
          </a:p>
          <a:p>
            <a:pPr marL="571500" indent="-533082" algn="l">
              <a:spcBef>
                <a:spcPts val="0"/>
              </a:spcBef>
              <a:spcAft>
                <a:spcPts val="4800"/>
              </a:spcAft>
              <a:buSzPct val="158823"/>
              <a:buFont typeface="Arial"/>
              <a:buChar char="•"/>
            </a:pPr>
            <a:r>
              <a:rPr lang="en" sz="3400" b="1" dirty="0">
                <a:solidFill>
                  <a:schemeClr val="tx1"/>
                </a:solidFill>
              </a:rPr>
              <a:t>Innovation: </a:t>
            </a:r>
            <a:r>
              <a:rPr lang="en" sz="3400" dirty="0">
                <a:solidFill>
                  <a:schemeClr val="tx1"/>
                </a:solidFill>
              </a:rPr>
              <a:t>Literacy and Justice for All (LJFA)- Collaborative between United Way, Atlanta Speech School, Learn4Life, Cobb Collaborative, Wellstar, and early learning providers to support every child in Marietta to reach their fullest reading potential.</a:t>
            </a:r>
          </a:p>
          <a:p>
            <a:pPr marL="571500" indent="-533082" algn="l">
              <a:spcAft>
                <a:spcPts val="4800"/>
              </a:spcAft>
              <a:buSzPct val="158823"/>
              <a:buFont typeface="Arial"/>
              <a:buChar char="•"/>
            </a:pPr>
            <a:r>
              <a:rPr lang="en" sz="3400" b="1" dirty="0">
                <a:solidFill>
                  <a:schemeClr val="tx1"/>
                </a:solidFill>
              </a:rPr>
              <a:t>Flexibilty:</a:t>
            </a:r>
            <a:r>
              <a:rPr lang="en" sz="3400" dirty="0">
                <a:solidFill>
                  <a:schemeClr val="tx1"/>
                </a:solidFill>
              </a:rPr>
              <a:t> </a:t>
            </a:r>
            <a:r>
              <a:rPr lang="en-US" sz="3400" dirty="0">
                <a:solidFill>
                  <a:schemeClr val="tx1"/>
                </a:solidFill>
              </a:rPr>
              <a:t>40 additional full-time reading specialists in grades 1-5. These reading specialists will provide intensive reading instruction, delivered through a 1:10 teacher-student ratio, during the reading block to all students in grades 1-5 who are reading below grade level.</a:t>
            </a:r>
            <a:r>
              <a:rPr lang="en" sz="3400" dirty="0">
                <a:solidFill>
                  <a:schemeClr val="tx1"/>
                </a:solidFill>
              </a:rPr>
              <a:t> </a:t>
            </a:r>
          </a:p>
        </p:txBody>
      </p:sp>
      <p:pic>
        <p:nvPicPr>
          <p:cNvPr id="3" name="Picture 2">
            <a:extLst>
              <a:ext uri="{FF2B5EF4-FFF2-40B4-BE49-F238E27FC236}">
                <a16:creationId xmlns:a16="http://schemas.microsoft.com/office/drawing/2014/main" id="{682180D7-1267-1317-A8B3-8D6957B244B5}"/>
              </a:ext>
            </a:extLst>
          </p:cNvPr>
          <p:cNvPicPr>
            <a:picLocks noChangeAspect="1"/>
          </p:cNvPicPr>
          <p:nvPr/>
        </p:nvPicPr>
        <p:blipFill>
          <a:blip r:embed="rId3"/>
          <a:stretch>
            <a:fillRect/>
          </a:stretch>
        </p:blipFill>
        <p:spPr>
          <a:xfrm>
            <a:off x="838200" y="986460"/>
            <a:ext cx="6781800" cy="369904"/>
          </a:xfrm>
          <a:prstGeom prst="rect">
            <a:avLst/>
          </a:prstGeom>
        </p:spPr>
      </p:pic>
      <p:sp>
        <p:nvSpPr>
          <p:cNvPr id="8" name="TextBox 7">
            <a:extLst>
              <a:ext uri="{FF2B5EF4-FFF2-40B4-BE49-F238E27FC236}">
                <a16:creationId xmlns:a16="http://schemas.microsoft.com/office/drawing/2014/main" id="{C0891D4E-86F9-07DA-E358-9CB1C7C131CB}"/>
              </a:ext>
            </a:extLst>
          </p:cNvPr>
          <p:cNvSpPr txBox="1"/>
          <p:nvPr/>
        </p:nvSpPr>
        <p:spPr>
          <a:xfrm>
            <a:off x="838200" y="66710"/>
            <a:ext cx="9144000" cy="1004249"/>
          </a:xfrm>
          <a:prstGeom prst="rect">
            <a:avLst/>
          </a:prstGeom>
          <a:noFill/>
        </p:spPr>
        <p:txBody>
          <a:bodyPr wrap="square">
            <a:spAutoFit/>
          </a:bodyPr>
          <a:lstStyle/>
          <a:p>
            <a:pPr>
              <a:lnSpc>
                <a:spcPts val="7884"/>
              </a:lnSpc>
            </a:pPr>
            <a:r>
              <a:rPr lang="en-US" sz="4800" b="1" dirty="0">
                <a:solidFill>
                  <a:srgbClr val="041E42"/>
                </a:solidFill>
                <a:latin typeface="Montserrat Bold"/>
                <a:sym typeface="Montserrat Bold"/>
              </a:rPr>
              <a:t>Focus on Literacy </a:t>
            </a:r>
          </a:p>
        </p:txBody>
      </p:sp>
      <p:pic>
        <p:nvPicPr>
          <p:cNvPr id="2" name="Picture 1">
            <a:extLst>
              <a:ext uri="{FF2B5EF4-FFF2-40B4-BE49-F238E27FC236}">
                <a16:creationId xmlns:a16="http://schemas.microsoft.com/office/drawing/2014/main" id="{564ACAF8-A186-B301-8758-661F2290A768}"/>
              </a:ext>
            </a:extLst>
          </p:cNvPr>
          <p:cNvPicPr>
            <a:picLocks noChangeAspect="1"/>
          </p:cNvPicPr>
          <p:nvPr/>
        </p:nvPicPr>
        <p:blipFill>
          <a:blip r:embed="rId4"/>
          <a:stretch>
            <a:fillRect/>
          </a:stretch>
        </p:blipFill>
        <p:spPr>
          <a:xfrm>
            <a:off x="8915400" y="1933642"/>
            <a:ext cx="8811904" cy="619156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5" name="Picture 4">
            <a:extLst>
              <a:ext uri="{FF2B5EF4-FFF2-40B4-BE49-F238E27FC236}">
                <a16:creationId xmlns:a16="http://schemas.microsoft.com/office/drawing/2014/main" id="{F9F06E7F-1F8D-79DF-E3D6-0CAD02F205F3}"/>
              </a:ext>
            </a:extLst>
          </p:cNvPr>
          <p:cNvPicPr>
            <a:picLocks noChangeAspect="1"/>
          </p:cNvPicPr>
          <p:nvPr/>
        </p:nvPicPr>
        <p:blipFill rotWithShape="1">
          <a:blip r:embed="rId3"/>
          <a:srcRect r="1227"/>
          <a:stretch/>
        </p:blipFill>
        <p:spPr>
          <a:xfrm>
            <a:off x="685800" y="1684051"/>
            <a:ext cx="9640470" cy="6866417"/>
          </a:xfrm>
          <a:prstGeom prst="rect">
            <a:avLst/>
          </a:prstGeom>
        </p:spPr>
      </p:pic>
      <p:sp>
        <p:nvSpPr>
          <p:cNvPr id="6" name="TextBox 5">
            <a:extLst>
              <a:ext uri="{FF2B5EF4-FFF2-40B4-BE49-F238E27FC236}">
                <a16:creationId xmlns:a16="http://schemas.microsoft.com/office/drawing/2014/main" id="{C3A24331-5BA3-5A83-09BB-AB0068390E06}"/>
              </a:ext>
            </a:extLst>
          </p:cNvPr>
          <p:cNvSpPr txBox="1"/>
          <p:nvPr/>
        </p:nvSpPr>
        <p:spPr>
          <a:xfrm>
            <a:off x="3778623" y="8801100"/>
            <a:ext cx="10730754" cy="1200329"/>
          </a:xfrm>
          <a:prstGeom prst="rect">
            <a:avLst/>
          </a:prstGeom>
          <a:noFill/>
        </p:spPr>
        <p:txBody>
          <a:bodyPr wrap="square" rtlCol="0">
            <a:spAutoFit/>
          </a:bodyPr>
          <a:lstStyle/>
          <a:p>
            <a:r>
              <a:rPr lang="en-US" sz="3600" u="sng" dirty="0">
                <a:solidFill>
                  <a:srgbClr val="0563C1"/>
                </a:solidFill>
                <a:latin typeface="Calibri Light" panose="020F0302020204030204" pitchFamily="34" charset="0"/>
                <a:ea typeface="Times New Roman" panose="02020603050405020304" pitchFamily="18" charset="0"/>
                <a:hlinkClick r:id="rId4"/>
              </a:rPr>
              <a:t>Marietta City Schools’ focus on literacy creates long-term, district-wide success</a:t>
            </a:r>
            <a:endParaRPr lang="en-US" sz="3600" dirty="0">
              <a:latin typeface="Calibri" panose="020F0502020204030204" pitchFamily="34" charset="0"/>
              <a:ea typeface="Calibri" panose="020F0502020204030204" pitchFamily="34" charset="0"/>
            </a:endParaRPr>
          </a:p>
        </p:txBody>
      </p:sp>
      <p:pic>
        <p:nvPicPr>
          <p:cNvPr id="4" name="Picture 3">
            <a:extLst>
              <a:ext uri="{FF2B5EF4-FFF2-40B4-BE49-F238E27FC236}">
                <a16:creationId xmlns:a16="http://schemas.microsoft.com/office/drawing/2014/main" id="{F97F7025-6576-B8B5-3CB6-A542462E3D7D}"/>
              </a:ext>
            </a:extLst>
          </p:cNvPr>
          <p:cNvPicPr>
            <a:picLocks noChangeAspect="1"/>
          </p:cNvPicPr>
          <p:nvPr/>
        </p:nvPicPr>
        <p:blipFill>
          <a:blip r:embed="rId5"/>
          <a:stretch>
            <a:fillRect/>
          </a:stretch>
        </p:blipFill>
        <p:spPr>
          <a:xfrm>
            <a:off x="10515600" y="2781300"/>
            <a:ext cx="7293656" cy="5096316"/>
          </a:xfrm>
          <a:prstGeom prst="rect">
            <a:avLst/>
          </a:prstGeom>
        </p:spPr>
      </p:pic>
      <p:sp>
        <p:nvSpPr>
          <p:cNvPr id="8" name="TextBox 7">
            <a:extLst>
              <a:ext uri="{FF2B5EF4-FFF2-40B4-BE49-F238E27FC236}">
                <a16:creationId xmlns:a16="http://schemas.microsoft.com/office/drawing/2014/main" id="{0065C375-24F5-30E6-DF36-AE5E56CF50A2}"/>
              </a:ext>
            </a:extLst>
          </p:cNvPr>
          <p:cNvSpPr txBox="1"/>
          <p:nvPr/>
        </p:nvSpPr>
        <p:spPr>
          <a:xfrm>
            <a:off x="903345" y="203202"/>
            <a:ext cx="9144000" cy="1004249"/>
          </a:xfrm>
          <a:prstGeom prst="rect">
            <a:avLst/>
          </a:prstGeom>
          <a:noFill/>
        </p:spPr>
        <p:txBody>
          <a:bodyPr wrap="square">
            <a:spAutoFit/>
          </a:bodyPr>
          <a:lstStyle/>
          <a:p>
            <a:pPr algn="l">
              <a:lnSpc>
                <a:spcPts val="7884"/>
              </a:lnSpc>
            </a:pPr>
            <a:r>
              <a:rPr lang="en-US" sz="4800" b="1" dirty="0">
                <a:solidFill>
                  <a:srgbClr val="041E42"/>
                </a:solidFill>
                <a:latin typeface="Montserrat Bold"/>
                <a:ea typeface="Montserrat Bold"/>
                <a:cs typeface="Montserrat Bold"/>
                <a:sym typeface="Montserrat Bold"/>
              </a:rPr>
              <a:t>Focus on Literacy </a:t>
            </a:r>
          </a:p>
        </p:txBody>
      </p:sp>
      <p:grpSp>
        <p:nvGrpSpPr>
          <p:cNvPr id="9" name="Group 10">
            <a:extLst>
              <a:ext uri="{FF2B5EF4-FFF2-40B4-BE49-F238E27FC236}">
                <a16:creationId xmlns:a16="http://schemas.microsoft.com/office/drawing/2014/main" id="{FC4D71A4-64C0-5F6B-5FCF-E50BCB80A600}"/>
              </a:ext>
            </a:extLst>
          </p:cNvPr>
          <p:cNvGrpSpPr/>
          <p:nvPr/>
        </p:nvGrpSpPr>
        <p:grpSpPr>
          <a:xfrm>
            <a:off x="903345" y="1333501"/>
            <a:ext cx="5954655" cy="122778"/>
            <a:chOff x="0" y="0"/>
            <a:chExt cx="2832660" cy="20069"/>
          </a:xfrm>
        </p:grpSpPr>
        <p:sp>
          <p:nvSpPr>
            <p:cNvPr id="10" name="Freeform 11">
              <a:extLst>
                <a:ext uri="{FF2B5EF4-FFF2-40B4-BE49-F238E27FC236}">
                  <a16:creationId xmlns:a16="http://schemas.microsoft.com/office/drawing/2014/main" id="{1AA90E0D-FF8A-0F50-D6F6-A658759894BF}"/>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1" name="TextBox 12">
              <a:extLst>
                <a:ext uri="{FF2B5EF4-FFF2-40B4-BE49-F238E27FC236}">
                  <a16:creationId xmlns:a16="http://schemas.microsoft.com/office/drawing/2014/main" id="{8B230628-E723-15C6-7EA1-BC9EEA6E92E0}"/>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Tree>
    <p:extLst>
      <p:ext uri="{BB962C8B-B14F-4D97-AF65-F5344CB8AC3E}">
        <p14:creationId xmlns:p14="http://schemas.microsoft.com/office/powerpoint/2010/main" val="2906971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4"/>
          <p:cNvSpPr txBox="1">
            <a:spLocks noGrp="1"/>
          </p:cNvSpPr>
          <p:nvPr>
            <p:ph type="subTitle" idx="1"/>
          </p:nvPr>
        </p:nvSpPr>
        <p:spPr>
          <a:xfrm>
            <a:off x="838200" y="1415719"/>
            <a:ext cx="9474724" cy="8207012"/>
          </a:xfrm>
          <a:prstGeom prst="rect">
            <a:avLst/>
          </a:prstGeom>
          <a:noFill/>
          <a:ln>
            <a:noFill/>
          </a:ln>
        </p:spPr>
        <p:txBody>
          <a:bodyPr spcFirstLastPara="1" vert="horz" wrap="square" lIns="182850" tIns="182850" rIns="182850" bIns="182850" rtlCol="0" anchor="t" anchorCtr="0">
            <a:normAutofit fontScale="85000" lnSpcReduction="20000"/>
          </a:bodyPr>
          <a:lstStyle/>
          <a:p>
            <a:pPr>
              <a:spcBef>
                <a:spcPts val="0"/>
              </a:spcBef>
              <a:buSzPct val="140000"/>
            </a:pPr>
            <a:endParaRPr sz="4000" dirty="0">
              <a:solidFill>
                <a:schemeClr val="tx2">
                  <a:lumMod val="75000"/>
                </a:schemeClr>
              </a:solidFill>
            </a:endParaRPr>
          </a:p>
          <a:p>
            <a:pPr marL="571500" indent="-533082" algn="l">
              <a:spcAft>
                <a:spcPts val="4800"/>
              </a:spcAft>
              <a:buSzPct val="158823"/>
              <a:buFont typeface="Arial"/>
              <a:buChar char="•"/>
            </a:pPr>
            <a:r>
              <a:rPr lang="en" sz="2800" b="1" dirty="0">
                <a:solidFill>
                  <a:schemeClr val="tx1"/>
                </a:solidFill>
                <a:latin typeface="+mj-lt"/>
              </a:rPr>
              <a:t>Challenge</a:t>
            </a:r>
            <a:r>
              <a:rPr lang="en" sz="2800" dirty="0">
                <a:solidFill>
                  <a:schemeClr val="tx1"/>
                </a:solidFill>
                <a:latin typeface="+mj-lt"/>
              </a:rPr>
              <a:t>: </a:t>
            </a:r>
            <a:r>
              <a:rPr lang="en-US" sz="2800" dirty="0">
                <a:solidFill>
                  <a:schemeClr val="tx1"/>
                </a:solidFill>
                <a:latin typeface="+mj-lt"/>
                <a:ea typeface="Arial"/>
                <a:cs typeface="Arial"/>
                <a:sym typeface="Arial"/>
              </a:rPr>
              <a:t>Following isolation and remote learning due to COVID-19 restrictions, never has the significance of relationships been more </a:t>
            </a:r>
            <a:r>
              <a:rPr lang="en-US" sz="2800" dirty="0">
                <a:solidFill>
                  <a:schemeClr val="tx1"/>
                </a:solidFill>
                <a:latin typeface="+mj-lt"/>
              </a:rPr>
              <a:t>important in the education setting.</a:t>
            </a:r>
          </a:p>
          <a:p>
            <a:pPr marL="571500" indent="-533082" algn="l">
              <a:spcBef>
                <a:spcPts val="0"/>
              </a:spcBef>
              <a:spcAft>
                <a:spcPts val="4800"/>
              </a:spcAft>
              <a:buSzPct val="158823"/>
              <a:buFont typeface="Arial"/>
              <a:buChar char="•"/>
            </a:pPr>
            <a:r>
              <a:rPr lang="en" sz="2800" b="1" dirty="0">
                <a:solidFill>
                  <a:schemeClr val="tx1"/>
                </a:solidFill>
                <a:latin typeface="+mj-lt"/>
              </a:rPr>
              <a:t>Innovation: </a:t>
            </a:r>
            <a:r>
              <a:rPr lang="en-US" sz="2800" dirty="0">
                <a:solidFill>
                  <a:schemeClr val="tx1"/>
                </a:solidFill>
                <a:latin typeface="+mj-lt"/>
              </a:rPr>
              <a:t>MCS piloted </a:t>
            </a:r>
            <a:r>
              <a:rPr lang="en-US" sz="2800" dirty="0">
                <a:solidFill>
                  <a:schemeClr val="tx1"/>
                </a:solidFill>
                <a:latin typeface="+mj-lt"/>
                <a:ea typeface="Calibri" panose="020F0502020204030204" pitchFamily="34" charset="0"/>
              </a:rPr>
              <a:t>Marietta Parent University (MPU) at Dunleith Elementary School in the Fall of 2022. MPU is focused on Raising Highly Capable Kids (RHCK), which is a 10 session, evidence-based parenting program developed to build stronger families by empowering parents with the confidence, tools, and skills they need to raise healthy, caring, and responsible children. Our program increases parents’ knowledge and skill level of the essential building blocks every child needs — the </a:t>
            </a:r>
            <a:r>
              <a:rPr lang="en-US" sz="2800" dirty="0">
                <a:solidFill>
                  <a:schemeClr val="tx1"/>
                </a:solidFill>
                <a:latin typeface="+mj-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40 Developmental Assets</a:t>
            </a:r>
            <a:r>
              <a:rPr lang="en-US" sz="2800" dirty="0">
                <a:solidFill>
                  <a:schemeClr val="tx1"/>
                </a:solidFill>
                <a:latin typeface="+mj-lt"/>
                <a:ea typeface="Calibri" panose="020F0502020204030204" pitchFamily="34" charset="0"/>
              </a:rPr>
              <a:t> from Search Institute, which are proven to increase childhood resiliency and academic achievement.</a:t>
            </a:r>
          </a:p>
          <a:p>
            <a:pPr marL="571500" indent="-533082" algn="l">
              <a:spcBef>
                <a:spcPts val="0"/>
              </a:spcBef>
              <a:spcAft>
                <a:spcPts val="4800"/>
              </a:spcAft>
              <a:buSzPct val="158823"/>
              <a:buFont typeface="Arial"/>
              <a:buChar char="•"/>
            </a:pPr>
            <a:r>
              <a:rPr lang="en" sz="2800" b="1" dirty="0">
                <a:solidFill>
                  <a:schemeClr val="tx1"/>
                </a:solidFill>
                <a:latin typeface="+mj-lt"/>
              </a:rPr>
              <a:t>Flexibilty: </a:t>
            </a:r>
            <a:r>
              <a:rPr lang="en" sz="2800" dirty="0">
                <a:solidFill>
                  <a:schemeClr val="tx1"/>
                </a:solidFill>
                <a:latin typeface="+mj-lt"/>
              </a:rPr>
              <a:t>Parent liaisons worked in t</a:t>
            </a:r>
            <a:r>
              <a:rPr lang="en-US" sz="2800" dirty="0">
                <a:solidFill>
                  <a:schemeClr val="tx1"/>
                </a:solidFill>
                <a:latin typeface="+mj-lt"/>
              </a:rPr>
              <a:t>he</a:t>
            </a:r>
            <a:r>
              <a:rPr lang="en" sz="2800" dirty="0">
                <a:solidFill>
                  <a:schemeClr val="tx1"/>
                </a:solidFill>
                <a:latin typeface="+mj-lt"/>
              </a:rPr>
              <a:t> evenings from 6-8 p.m. to facilliate sessions. </a:t>
            </a:r>
            <a:r>
              <a:rPr lang="en-US" sz="2800" dirty="0">
                <a:solidFill>
                  <a:schemeClr val="tx1"/>
                </a:solidFill>
                <a:latin typeface="+mj-lt"/>
              </a:rPr>
              <a:t>Each session families were provided dinner, gas cards, groceries, and childcare. MPU concludes with a graduation ceremony for parents who completed the required sessions</a:t>
            </a:r>
            <a:r>
              <a:rPr lang="en-US" sz="2400" dirty="0">
                <a:solidFill>
                  <a:schemeClr val="tx1"/>
                </a:solidFill>
                <a:latin typeface="+mj-lt"/>
                <a:ea typeface="Calibri" panose="020F0502020204030204" pitchFamily="34" charset="0"/>
              </a:rPr>
              <a:t>. </a:t>
            </a:r>
          </a:p>
          <a:p>
            <a:pPr marL="38418" algn="l">
              <a:spcBef>
                <a:spcPts val="0"/>
              </a:spcBef>
              <a:spcAft>
                <a:spcPts val="4800"/>
              </a:spcAft>
              <a:buSzPct val="158823"/>
            </a:pPr>
            <a:endParaRPr lang="en" sz="3400" dirty="0">
              <a:solidFill>
                <a:schemeClr val="bg1"/>
              </a:solidFill>
            </a:endParaRPr>
          </a:p>
        </p:txBody>
      </p:sp>
      <p:pic>
        <p:nvPicPr>
          <p:cNvPr id="2" name="Picture 1">
            <a:extLst>
              <a:ext uri="{FF2B5EF4-FFF2-40B4-BE49-F238E27FC236}">
                <a16:creationId xmlns:a16="http://schemas.microsoft.com/office/drawing/2014/main" id="{D7DA5DC1-3373-39D1-0F65-786CA9F7EC0F}"/>
              </a:ext>
            </a:extLst>
          </p:cNvPr>
          <p:cNvPicPr>
            <a:picLocks noChangeAspect="1"/>
          </p:cNvPicPr>
          <p:nvPr/>
        </p:nvPicPr>
        <p:blipFill>
          <a:blip r:embed="rId4"/>
          <a:stretch>
            <a:fillRect/>
          </a:stretch>
        </p:blipFill>
        <p:spPr>
          <a:xfrm flipV="1">
            <a:off x="381000" y="1339754"/>
            <a:ext cx="9343791" cy="222345"/>
          </a:xfrm>
          <a:prstGeom prst="rect">
            <a:avLst/>
          </a:prstGeom>
        </p:spPr>
      </p:pic>
      <p:sp>
        <p:nvSpPr>
          <p:cNvPr id="4" name="TextBox 3">
            <a:extLst>
              <a:ext uri="{FF2B5EF4-FFF2-40B4-BE49-F238E27FC236}">
                <a16:creationId xmlns:a16="http://schemas.microsoft.com/office/drawing/2014/main" id="{D16FD755-5C4B-E452-EBC6-AABB1E06810E}"/>
              </a:ext>
            </a:extLst>
          </p:cNvPr>
          <p:cNvSpPr txBox="1"/>
          <p:nvPr/>
        </p:nvSpPr>
        <p:spPr>
          <a:xfrm>
            <a:off x="391236" y="76384"/>
            <a:ext cx="9144000" cy="1004249"/>
          </a:xfrm>
          <a:prstGeom prst="rect">
            <a:avLst/>
          </a:prstGeom>
          <a:noFill/>
        </p:spPr>
        <p:txBody>
          <a:bodyPr wrap="square">
            <a:spAutoFit/>
          </a:bodyPr>
          <a:lstStyle/>
          <a:p>
            <a:pPr>
              <a:lnSpc>
                <a:spcPts val="7884"/>
              </a:lnSpc>
            </a:pPr>
            <a:r>
              <a:rPr lang="en-US" sz="4800" b="1" dirty="0">
                <a:solidFill>
                  <a:srgbClr val="041E42"/>
                </a:solidFill>
                <a:latin typeface="Montserrat Bold"/>
                <a:sym typeface="Montserrat Bold"/>
              </a:rPr>
              <a:t>Focus on Family</a:t>
            </a:r>
          </a:p>
        </p:txBody>
      </p:sp>
      <p:pic>
        <p:nvPicPr>
          <p:cNvPr id="5" name="Picture 4" descr="A person reading a book with two children&#10;&#10;AI-generated content may be incorrect.">
            <a:extLst>
              <a:ext uri="{FF2B5EF4-FFF2-40B4-BE49-F238E27FC236}">
                <a16:creationId xmlns:a16="http://schemas.microsoft.com/office/drawing/2014/main" id="{73A2A6D5-C202-7045-B8BB-91BD9C22F55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731982" y="2552700"/>
            <a:ext cx="6747388" cy="4648200"/>
          </a:xfrm>
          <a:prstGeom prst="rect">
            <a:avLst/>
          </a:prstGeom>
        </p:spPr>
      </p:pic>
    </p:spTree>
    <p:extLst>
      <p:ext uri="{BB962C8B-B14F-4D97-AF65-F5344CB8AC3E}">
        <p14:creationId xmlns:p14="http://schemas.microsoft.com/office/powerpoint/2010/main" val="503966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2" name="Picture 1" descr="A person wearing a graduation gown and holding a diploma&#10;&#10;Description automatically generated with medium confidence">
            <a:extLst>
              <a:ext uri="{FF2B5EF4-FFF2-40B4-BE49-F238E27FC236}">
                <a16:creationId xmlns:a16="http://schemas.microsoft.com/office/drawing/2014/main" id="{B6C9ACC7-2856-8F35-04FB-2F343814D08E}"/>
              </a:ext>
            </a:extLst>
          </p:cNvPr>
          <p:cNvPicPr>
            <a:picLocks noChangeAspect="1"/>
          </p:cNvPicPr>
          <p:nvPr/>
        </p:nvPicPr>
        <p:blipFill>
          <a:blip r:embed="rId3"/>
          <a:stretch>
            <a:fillRect/>
          </a:stretch>
        </p:blipFill>
        <p:spPr>
          <a:xfrm>
            <a:off x="645461" y="3630706"/>
            <a:ext cx="4230978" cy="5641304"/>
          </a:xfrm>
          <a:prstGeom prst="rect">
            <a:avLst/>
          </a:prstGeom>
        </p:spPr>
      </p:pic>
      <p:pic>
        <p:nvPicPr>
          <p:cNvPr id="3" name="Picture 2" descr="A picture containing person, curtain, standing, blue&#10;&#10;Description automatically generated">
            <a:extLst>
              <a:ext uri="{FF2B5EF4-FFF2-40B4-BE49-F238E27FC236}">
                <a16:creationId xmlns:a16="http://schemas.microsoft.com/office/drawing/2014/main" id="{51500685-B095-DA51-D75B-FAE29A4B48D2}"/>
              </a:ext>
            </a:extLst>
          </p:cNvPr>
          <p:cNvPicPr>
            <a:picLocks noChangeAspect="1"/>
          </p:cNvPicPr>
          <p:nvPr/>
        </p:nvPicPr>
        <p:blipFill>
          <a:blip r:embed="rId4"/>
          <a:stretch>
            <a:fillRect/>
          </a:stretch>
        </p:blipFill>
        <p:spPr>
          <a:xfrm>
            <a:off x="12001855" y="494720"/>
            <a:ext cx="5640686" cy="5744716"/>
          </a:xfrm>
          <a:prstGeom prst="rect">
            <a:avLst/>
          </a:prstGeom>
        </p:spPr>
      </p:pic>
      <p:sp>
        <p:nvSpPr>
          <p:cNvPr id="6" name="TextBox 5">
            <a:extLst>
              <a:ext uri="{FF2B5EF4-FFF2-40B4-BE49-F238E27FC236}">
                <a16:creationId xmlns:a16="http://schemas.microsoft.com/office/drawing/2014/main" id="{CE2F46B1-20DA-0E7C-6E54-2DE31729F138}"/>
              </a:ext>
            </a:extLst>
          </p:cNvPr>
          <p:cNvSpPr txBox="1"/>
          <p:nvPr/>
        </p:nvSpPr>
        <p:spPr>
          <a:xfrm>
            <a:off x="667514" y="1077714"/>
            <a:ext cx="10811087" cy="2800767"/>
          </a:xfrm>
          <a:prstGeom prst="rect">
            <a:avLst/>
          </a:prstGeom>
          <a:noFill/>
        </p:spPr>
        <p:txBody>
          <a:bodyPr wrap="square">
            <a:spAutoFit/>
          </a:bodyPr>
          <a:lstStyle/>
          <a:p>
            <a:r>
              <a:rPr lang="en-US" sz="2800" dirty="0">
                <a:latin typeface="Arial" panose="020B0604020202020204" pitchFamily="34" charset="0"/>
                <a:ea typeface="Calibri" panose="020F0502020204030204" pitchFamily="34" charset="0"/>
              </a:rPr>
              <a:t>Marietta Parent University (MPU) was a huge success. Of the 40 families that attended 32 completed all required sessions. MCS has continued MPU at Park Street Elementary School, Marietta Middle School, Sawyer Road, MSGA, and is currently at Hickory Hills. The number of graduates in six schools is over 100!</a:t>
            </a:r>
            <a:endParaRPr lang="en-US" sz="3600" dirty="0">
              <a:latin typeface="Arial" panose="020B0604020202020204" pitchFamily="34" charset="0"/>
            </a:endParaRPr>
          </a:p>
          <a:p>
            <a:endParaRPr lang="en-US" sz="3600" dirty="0">
              <a:solidFill>
                <a:schemeClr val="bg1"/>
              </a:solidFill>
            </a:endParaRPr>
          </a:p>
        </p:txBody>
      </p:sp>
      <p:pic>
        <p:nvPicPr>
          <p:cNvPr id="8" name="Google Shape;152;p14" descr="Graphical user interface&#10;&#10;Description automatically generated">
            <a:extLst>
              <a:ext uri="{FF2B5EF4-FFF2-40B4-BE49-F238E27FC236}">
                <a16:creationId xmlns:a16="http://schemas.microsoft.com/office/drawing/2014/main" id="{B01675B5-D68D-DF41-DE23-7C609FF991BC}"/>
              </a:ext>
            </a:extLst>
          </p:cNvPr>
          <p:cNvPicPr preferRelativeResize="0"/>
          <p:nvPr/>
        </p:nvPicPr>
        <p:blipFill rotWithShape="1">
          <a:blip r:embed="rId5">
            <a:alphaModFix/>
          </a:blip>
          <a:srcRect/>
          <a:stretch/>
        </p:blipFill>
        <p:spPr>
          <a:xfrm>
            <a:off x="13351080" y="6584536"/>
            <a:ext cx="4439380" cy="3446972"/>
          </a:xfrm>
          <a:prstGeom prst="rect">
            <a:avLst/>
          </a:prstGeom>
          <a:noFill/>
          <a:ln>
            <a:noFill/>
          </a:ln>
        </p:spPr>
      </p:pic>
      <p:sp>
        <p:nvSpPr>
          <p:cNvPr id="9" name="TextBox 8">
            <a:extLst>
              <a:ext uri="{FF2B5EF4-FFF2-40B4-BE49-F238E27FC236}">
                <a16:creationId xmlns:a16="http://schemas.microsoft.com/office/drawing/2014/main" id="{AC7F8630-0B67-8F1D-2FAD-D40420B0CDCF}"/>
              </a:ext>
            </a:extLst>
          </p:cNvPr>
          <p:cNvSpPr txBox="1"/>
          <p:nvPr/>
        </p:nvSpPr>
        <p:spPr>
          <a:xfrm>
            <a:off x="7391400" y="7978676"/>
            <a:ext cx="5640686" cy="2308324"/>
          </a:xfrm>
          <a:prstGeom prst="rect">
            <a:avLst/>
          </a:prstGeom>
          <a:noFill/>
        </p:spPr>
        <p:txBody>
          <a:bodyPr wrap="square" rtlCol="0">
            <a:spAutoFit/>
          </a:bodyPr>
          <a:lstStyle/>
          <a:p>
            <a:r>
              <a:rPr lang="en-US" sz="3600" dirty="0"/>
              <a:t>*MPU even created their own specialized logo to represent the diversity of our students and families.</a:t>
            </a:r>
          </a:p>
        </p:txBody>
      </p:sp>
      <p:pic>
        <p:nvPicPr>
          <p:cNvPr id="10" name="Picture 9" descr="A group of people posing for a photo&#10;&#10;Description automatically generated">
            <a:extLst>
              <a:ext uri="{FF2B5EF4-FFF2-40B4-BE49-F238E27FC236}">
                <a16:creationId xmlns:a16="http://schemas.microsoft.com/office/drawing/2014/main" id="{9A6A4B1F-D2EE-F839-6A8C-74A7438C9F54}"/>
              </a:ext>
            </a:extLst>
          </p:cNvPr>
          <p:cNvPicPr>
            <a:picLocks noChangeAspect="1"/>
          </p:cNvPicPr>
          <p:nvPr/>
        </p:nvPicPr>
        <p:blipFill>
          <a:blip r:embed="rId6"/>
          <a:stretch>
            <a:fillRect/>
          </a:stretch>
        </p:blipFill>
        <p:spPr>
          <a:xfrm>
            <a:off x="5593046" y="3367078"/>
            <a:ext cx="5885556" cy="4414164"/>
          </a:xfrm>
          <a:prstGeom prst="rect">
            <a:avLst/>
          </a:prstGeom>
        </p:spPr>
      </p:pic>
      <p:pic>
        <p:nvPicPr>
          <p:cNvPr id="4" name="Picture 3">
            <a:extLst>
              <a:ext uri="{FF2B5EF4-FFF2-40B4-BE49-F238E27FC236}">
                <a16:creationId xmlns:a16="http://schemas.microsoft.com/office/drawing/2014/main" id="{F58734F1-A789-8F8C-EC62-D1B1633BAF81}"/>
              </a:ext>
            </a:extLst>
          </p:cNvPr>
          <p:cNvPicPr>
            <a:picLocks noChangeAspect="1"/>
          </p:cNvPicPr>
          <p:nvPr/>
        </p:nvPicPr>
        <p:blipFill>
          <a:blip r:embed="rId7"/>
          <a:stretch>
            <a:fillRect/>
          </a:stretch>
        </p:blipFill>
        <p:spPr>
          <a:xfrm>
            <a:off x="691732" y="800100"/>
            <a:ext cx="5594414" cy="277614"/>
          </a:xfrm>
          <a:prstGeom prst="rect">
            <a:avLst/>
          </a:prstGeom>
        </p:spPr>
      </p:pic>
      <p:sp>
        <p:nvSpPr>
          <p:cNvPr id="7" name="TextBox 6">
            <a:extLst>
              <a:ext uri="{FF2B5EF4-FFF2-40B4-BE49-F238E27FC236}">
                <a16:creationId xmlns:a16="http://schemas.microsoft.com/office/drawing/2014/main" id="{58A5CAFA-6062-02CF-836C-C0C3E77561C6}"/>
              </a:ext>
            </a:extLst>
          </p:cNvPr>
          <p:cNvSpPr txBox="1"/>
          <p:nvPr/>
        </p:nvSpPr>
        <p:spPr>
          <a:xfrm>
            <a:off x="645459" y="-121286"/>
            <a:ext cx="9144000" cy="1004249"/>
          </a:xfrm>
          <a:prstGeom prst="rect">
            <a:avLst/>
          </a:prstGeom>
          <a:noFill/>
        </p:spPr>
        <p:txBody>
          <a:bodyPr wrap="square">
            <a:spAutoFit/>
          </a:bodyPr>
          <a:lstStyle/>
          <a:p>
            <a:pPr>
              <a:lnSpc>
                <a:spcPts val="7884"/>
              </a:lnSpc>
            </a:pPr>
            <a:r>
              <a:rPr lang="en-US" sz="4800" b="1" dirty="0">
                <a:solidFill>
                  <a:srgbClr val="041E42"/>
                </a:solidFill>
                <a:latin typeface="Montserrat Bold"/>
                <a:sym typeface="Montserrat Bold"/>
              </a:rPr>
              <a:t>Focus on Family</a:t>
            </a:r>
          </a:p>
        </p:txBody>
      </p:sp>
    </p:spTree>
    <p:extLst>
      <p:ext uri="{BB962C8B-B14F-4D97-AF65-F5344CB8AC3E}">
        <p14:creationId xmlns:p14="http://schemas.microsoft.com/office/powerpoint/2010/main" val="955060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983C0-954D-7166-F2F8-54FFAFDA31C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547DC80-3430-1032-FE41-55BA7EC5A9B0}"/>
              </a:ext>
            </a:extLst>
          </p:cNvPr>
          <p:cNvGrpSpPr/>
          <p:nvPr/>
        </p:nvGrpSpPr>
        <p:grpSpPr>
          <a:xfrm>
            <a:off x="960120" y="-489986"/>
            <a:ext cx="12782176" cy="2855997"/>
            <a:chOff x="0" y="-241835"/>
            <a:chExt cx="17042900" cy="3807995"/>
          </a:xfrm>
        </p:grpSpPr>
        <p:sp>
          <p:nvSpPr>
            <p:cNvPr id="3" name="Freeform 3">
              <a:extLst>
                <a:ext uri="{FF2B5EF4-FFF2-40B4-BE49-F238E27FC236}">
                  <a16:creationId xmlns:a16="http://schemas.microsoft.com/office/drawing/2014/main" id="{FA6A75FF-DDB7-9B16-5BA6-BF8CF75E6A78}"/>
                </a:ext>
              </a:extLst>
            </p:cNvPr>
            <p:cNvSpPr/>
            <p:nvPr/>
          </p:nvSpPr>
          <p:spPr>
            <a:xfrm>
              <a:off x="0" y="0"/>
              <a:ext cx="16187961" cy="3566160"/>
            </a:xfrm>
            <a:custGeom>
              <a:avLst/>
              <a:gdLst/>
              <a:ahLst/>
              <a:cxnLst/>
              <a:rect l="l" t="t" r="r" b="b"/>
              <a:pathLst>
                <a:path w="16187961" h="3566160">
                  <a:moveTo>
                    <a:pt x="0" y="0"/>
                  </a:moveTo>
                  <a:lnTo>
                    <a:pt x="16187961" y="0"/>
                  </a:lnTo>
                  <a:lnTo>
                    <a:pt x="16187961" y="3566160"/>
                  </a:lnTo>
                  <a:lnTo>
                    <a:pt x="0" y="3566160"/>
                  </a:ln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BD8A47E4-94A0-AA93-5B98-6F23FE138C55}"/>
                </a:ext>
              </a:extLst>
            </p:cNvPr>
            <p:cNvSpPr txBox="1"/>
            <p:nvPr/>
          </p:nvSpPr>
          <p:spPr>
            <a:xfrm>
              <a:off x="243840" y="-241835"/>
              <a:ext cx="16799060" cy="3480434"/>
            </a:xfrm>
            <a:prstGeom prst="rect">
              <a:avLst/>
            </a:prstGeom>
          </p:spPr>
          <p:txBody>
            <a:bodyPr lIns="0" tIns="0" rIns="0" bIns="0" rtlCol="0" anchor="b"/>
            <a:lstStyle/>
            <a:p>
              <a:pPr algn="l">
                <a:lnSpc>
                  <a:spcPts val="7884"/>
                </a:lnSpc>
              </a:pPr>
              <a:r>
                <a:rPr lang="en-US" sz="4800" b="1" dirty="0">
                  <a:solidFill>
                    <a:srgbClr val="041E42"/>
                  </a:solidFill>
                  <a:latin typeface="Montserrat Bold"/>
                  <a:ea typeface="Montserrat Bold"/>
                  <a:cs typeface="Montserrat Bold"/>
                  <a:sym typeface="Montserrat Bold"/>
                </a:rPr>
                <a:t>Tradition Rich – Future Focused</a:t>
              </a:r>
            </a:p>
          </p:txBody>
        </p:sp>
      </p:grpSp>
      <p:grpSp>
        <p:nvGrpSpPr>
          <p:cNvPr id="10" name="Group 10">
            <a:extLst>
              <a:ext uri="{FF2B5EF4-FFF2-40B4-BE49-F238E27FC236}">
                <a16:creationId xmlns:a16="http://schemas.microsoft.com/office/drawing/2014/main" id="{728E3E7C-C5CF-C83C-E060-8DECEDC518A8}"/>
              </a:ext>
            </a:extLst>
          </p:cNvPr>
          <p:cNvGrpSpPr/>
          <p:nvPr/>
        </p:nvGrpSpPr>
        <p:grpSpPr>
          <a:xfrm>
            <a:off x="1146412" y="2166975"/>
            <a:ext cx="10755255" cy="76200"/>
            <a:chOff x="0" y="0"/>
            <a:chExt cx="2832660" cy="20069"/>
          </a:xfrm>
        </p:grpSpPr>
        <p:sp>
          <p:nvSpPr>
            <p:cNvPr id="11" name="Freeform 11">
              <a:extLst>
                <a:ext uri="{FF2B5EF4-FFF2-40B4-BE49-F238E27FC236}">
                  <a16:creationId xmlns:a16="http://schemas.microsoft.com/office/drawing/2014/main" id="{008E61D9-A56E-511C-DF75-1FAF52A76827}"/>
                </a:ext>
              </a:extLst>
            </p:cNvPr>
            <p:cNvSpPr/>
            <p:nvPr/>
          </p:nvSpPr>
          <p:spPr>
            <a:xfrm>
              <a:off x="0" y="0"/>
              <a:ext cx="2832660" cy="20069"/>
            </a:xfrm>
            <a:custGeom>
              <a:avLst/>
              <a:gdLst/>
              <a:ahLst/>
              <a:cxnLst/>
              <a:rect l="l" t="t" r="r" b="b"/>
              <a:pathLst>
                <a:path w="2832660" h="20069">
                  <a:moveTo>
                    <a:pt x="0" y="0"/>
                  </a:moveTo>
                  <a:lnTo>
                    <a:pt x="2832660" y="0"/>
                  </a:lnTo>
                  <a:lnTo>
                    <a:pt x="2832660" y="20069"/>
                  </a:lnTo>
                  <a:lnTo>
                    <a:pt x="0" y="20069"/>
                  </a:lnTo>
                  <a:close/>
                </a:path>
              </a:pathLst>
            </a:custGeom>
            <a:solidFill>
              <a:srgbClr val="041E42"/>
            </a:solidFill>
          </p:spPr>
          <p:txBody>
            <a:bodyPr/>
            <a:lstStyle/>
            <a:p>
              <a:endParaRPr lang="en-US"/>
            </a:p>
          </p:txBody>
        </p:sp>
        <p:sp>
          <p:nvSpPr>
            <p:cNvPr id="12" name="TextBox 12">
              <a:extLst>
                <a:ext uri="{FF2B5EF4-FFF2-40B4-BE49-F238E27FC236}">
                  <a16:creationId xmlns:a16="http://schemas.microsoft.com/office/drawing/2014/main" id="{4A168B53-5A2B-D55E-86B1-8336814C4284}"/>
                </a:ext>
              </a:extLst>
            </p:cNvPr>
            <p:cNvSpPr txBox="1"/>
            <p:nvPr/>
          </p:nvSpPr>
          <p:spPr>
            <a:xfrm>
              <a:off x="0" y="-47625"/>
              <a:ext cx="2832660" cy="67694"/>
            </a:xfrm>
            <a:prstGeom prst="rect">
              <a:avLst/>
            </a:prstGeom>
          </p:spPr>
          <p:txBody>
            <a:bodyPr lIns="50800" tIns="50800" rIns="50800" bIns="50800" rtlCol="0" anchor="ctr"/>
            <a:lstStyle/>
            <a:p>
              <a:pPr algn="ctr">
                <a:lnSpc>
                  <a:spcPts val="2659"/>
                </a:lnSpc>
              </a:pPr>
              <a:endParaRPr/>
            </a:p>
          </p:txBody>
        </p:sp>
      </p:grpSp>
      <p:sp>
        <p:nvSpPr>
          <p:cNvPr id="14" name="TextBox 13">
            <a:extLst>
              <a:ext uri="{FF2B5EF4-FFF2-40B4-BE49-F238E27FC236}">
                <a16:creationId xmlns:a16="http://schemas.microsoft.com/office/drawing/2014/main" id="{14552622-FA3C-FF82-E9BC-3702C1C78F6A}"/>
              </a:ext>
            </a:extLst>
          </p:cNvPr>
          <p:cNvSpPr txBox="1"/>
          <p:nvPr/>
        </p:nvSpPr>
        <p:spPr>
          <a:xfrm>
            <a:off x="1149825" y="2857500"/>
            <a:ext cx="14394976" cy="6740307"/>
          </a:xfrm>
          <a:prstGeom prst="rect">
            <a:avLst/>
          </a:prstGeom>
          <a:noFill/>
        </p:spPr>
        <p:txBody>
          <a:bodyPr wrap="square">
            <a:spAutoFit/>
          </a:bodyPr>
          <a:lstStyle/>
          <a:p>
            <a:pPr marL="914400" indent="-914400">
              <a:buFont typeface="Arial" panose="020B0604020202020204" pitchFamily="34" charset="0"/>
              <a:buChar char="•"/>
            </a:pPr>
            <a:r>
              <a:rPr lang="en-US" sz="3600" b="1" dirty="0">
                <a:solidFill>
                  <a:srgbClr val="091339"/>
                </a:solidFill>
                <a:hlinkClick r:id="rId2">
                  <a:extLst>
                    <a:ext uri="{A12FA001-AC4F-418D-AE19-62706E023703}">
                      <ahyp:hlinkClr xmlns:ahyp="http://schemas.microsoft.com/office/drawing/2018/hyperlinkcolor" val="tx"/>
                    </a:ext>
                  </a:extLst>
                </a:hlinkClick>
              </a:rPr>
              <a:t>MCS and United Way Continues Free Preschool Program for Early Learners</a:t>
            </a:r>
            <a:endParaRPr lang="en-US" sz="3600" b="1" dirty="0">
              <a:solidFill>
                <a:srgbClr val="091339"/>
              </a:solidFill>
            </a:endParaRPr>
          </a:p>
          <a:p>
            <a:pPr marL="914400" indent="-914400">
              <a:buFont typeface="Arial" panose="020B0604020202020204" pitchFamily="34" charset="0"/>
              <a:buChar char="•"/>
            </a:pPr>
            <a:r>
              <a:rPr lang="en-US" sz="3600" b="1" dirty="0">
                <a:solidFill>
                  <a:srgbClr val="091339"/>
                </a:solidFill>
                <a:hlinkClick r:id="rId3"/>
              </a:rPr>
              <a:t>New “Be Somebody” fund will award $1,000 grants to Marietta graduates</a:t>
            </a:r>
            <a:endParaRPr lang="en-US" sz="3600" b="1" dirty="0">
              <a:solidFill>
                <a:srgbClr val="091339"/>
              </a:solidFill>
            </a:endParaRPr>
          </a:p>
          <a:p>
            <a:pPr marL="914400" indent="-914400">
              <a:buFont typeface="Arial" panose="020B0604020202020204" pitchFamily="34" charset="0"/>
              <a:buChar char="•"/>
            </a:pPr>
            <a:r>
              <a:rPr lang="en-US" sz="3600" b="1" dirty="0">
                <a:solidFill>
                  <a:srgbClr val="091339"/>
                </a:solidFill>
                <a:hlinkClick r:id="rId4"/>
              </a:rPr>
              <a:t>Marietta students lead metro Atlanta with highest SAT growth</a:t>
            </a:r>
            <a:endParaRPr lang="en-US" sz="3600" b="1" dirty="0">
              <a:solidFill>
                <a:srgbClr val="091339"/>
              </a:solidFill>
            </a:endParaRPr>
          </a:p>
          <a:p>
            <a:pPr marL="914400" indent="-914400">
              <a:buFont typeface="Arial" panose="020B0604020202020204" pitchFamily="34" charset="0"/>
              <a:buChar char="•"/>
            </a:pPr>
            <a:r>
              <a:rPr lang="en-US" sz="3600" b="1" dirty="0">
                <a:solidFill>
                  <a:srgbClr val="091339"/>
                </a:solidFill>
                <a:hlinkClick r:id="rId5"/>
              </a:rPr>
              <a:t>Marietta High School achieves the highest graduation rate in school history</a:t>
            </a:r>
            <a:endParaRPr lang="en-US" sz="3600" b="1" dirty="0">
              <a:solidFill>
                <a:srgbClr val="091339"/>
              </a:solidFill>
            </a:endParaRPr>
          </a:p>
          <a:p>
            <a:pPr marL="914400" indent="-914400">
              <a:buFont typeface="Arial" panose="020B0604020202020204" pitchFamily="34" charset="0"/>
              <a:buChar char="•"/>
            </a:pPr>
            <a:r>
              <a:rPr lang="en-US" sz="3600" b="1" dirty="0">
                <a:solidFill>
                  <a:srgbClr val="091339"/>
                </a:solidFill>
                <a:hlinkClick r:id="rId6"/>
              </a:rPr>
              <a:t>Marietta City Schools leads Georgia in school meal innovation through new pilot program</a:t>
            </a:r>
            <a:endParaRPr lang="en-US" sz="3600" b="1" dirty="0">
              <a:solidFill>
                <a:srgbClr val="091339"/>
              </a:solidFill>
            </a:endParaRPr>
          </a:p>
          <a:p>
            <a:pPr marL="914400" indent="-914400">
              <a:buFont typeface="Arial" panose="020B0604020202020204" pitchFamily="34" charset="0"/>
              <a:buChar char="•"/>
            </a:pPr>
            <a:r>
              <a:rPr lang="en-US" sz="3600" b="1" dirty="0">
                <a:solidFill>
                  <a:srgbClr val="091339"/>
                </a:solidFill>
                <a:hlinkClick r:id="rId7"/>
              </a:rPr>
              <a:t>Bridging Classroom and Industry: Marietta High's New Pathway to Career Success</a:t>
            </a:r>
            <a:endParaRPr lang="en-US" sz="3600" b="1" dirty="0">
              <a:solidFill>
                <a:srgbClr val="091339"/>
              </a:solidFill>
            </a:endParaRPr>
          </a:p>
          <a:p>
            <a:pPr marL="914400" indent="-914400">
              <a:buFont typeface="Arial" panose="020B0604020202020204" pitchFamily="34" charset="0"/>
              <a:buChar char="•"/>
            </a:pPr>
            <a:endParaRPr lang="en-US" sz="3600" b="1" dirty="0">
              <a:solidFill>
                <a:srgbClr val="091339"/>
              </a:solidFill>
            </a:endParaRPr>
          </a:p>
        </p:txBody>
      </p:sp>
    </p:spTree>
    <p:extLst>
      <p:ext uri="{BB962C8B-B14F-4D97-AF65-F5344CB8AC3E}">
        <p14:creationId xmlns:p14="http://schemas.microsoft.com/office/powerpoint/2010/main" val="414062943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4"/>
          <p:cNvSpPr txBox="1">
            <a:spLocks noGrp="1"/>
          </p:cNvSpPr>
          <p:nvPr>
            <p:ph type="subTitle" idx="1"/>
          </p:nvPr>
        </p:nvSpPr>
        <p:spPr>
          <a:xfrm>
            <a:off x="623400" y="7561824"/>
            <a:ext cx="17041200" cy="2052000"/>
          </a:xfrm>
          <a:prstGeom prst="rect">
            <a:avLst/>
          </a:prstGeom>
          <a:noFill/>
          <a:ln>
            <a:noFill/>
          </a:ln>
        </p:spPr>
        <p:txBody>
          <a:bodyPr spcFirstLastPara="1" vert="horz" wrap="square" lIns="182850" tIns="182850" rIns="182850" bIns="182850" rtlCol="0" anchor="t" anchorCtr="0">
            <a:noAutofit/>
          </a:bodyPr>
          <a:lstStyle/>
          <a:p>
            <a:pPr>
              <a:spcBef>
                <a:spcPts val="0"/>
              </a:spcBef>
              <a:buSzPts val="440"/>
            </a:pPr>
            <a:r>
              <a:rPr lang="en" sz="6280" b="1" dirty="0">
                <a:solidFill>
                  <a:srgbClr val="F1C232"/>
                </a:solidFill>
                <a:latin typeface="Caveat"/>
                <a:ea typeface="Caveat"/>
                <a:cs typeface="Caveat"/>
                <a:sym typeface="Caveat"/>
              </a:rPr>
              <a:t>Special. </a:t>
            </a:r>
            <a:r>
              <a:rPr lang="en" sz="6280" b="1" dirty="0">
                <a:solidFill>
                  <a:srgbClr val="FFC000"/>
                </a:solidFill>
                <a:latin typeface="Caveat"/>
                <a:ea typeface="Caveat"/>
                <a:cs typeface="Caveat"/>
                <a:sym typeface="Caveat"/>
              </a:rPr>
              <a:t>Different</a:t>
            </a:r>
            <a:r>
              <a:rPr lang="en" sz="6280" b="1" dirty="0">
                <a:solidFill>
                  <a:srgbClr val="F1C232"/>
                </a:solidFill>
                <a:latin typeface="Caveat"/>
                <a:ea typeface="Caveat"/>
                <a:cs typeface="Caveat"/>
                <a:sym typeface="Caveat"/>
              </a:rPr>
              <a:t>. Better.</a:t>
            </a:r>
          </a:p>
          <a:p>
            <a:pPr>
              <a:spcBef>
                <a:spcPts val="0"/>
              </a:spcBef>
              <a:buSzPts val="440"/>
            </a:pPr>
            <a:r>
              <a:rPr lang="en" sz="4000" b="1" dirty="0">
                <a:solidFill>
                  <a:schemeClr val="tx1"/>
                </a:solidFill>
                <a:latin typeface="Caveat"/>
                <a:ea typeface="Caveat"/>
                <a:cs typeface="Caveat"/>
                <a:sym typeface="Caveat"/>
              </a:rPr>
              <a:t>Contact: Dr. Brittney Bridges</a:t>
            </a:r>
          </a:p>
          <a:p>
            <a:pPr>
              <a:spcBef>
                <a:spcPts val="0"/>
              </a:spcBef>
              <a:buSzPts val="440"/>
            </a:pPr>
            <a:r>
              <a:rPr lang="en" sz="4000" b="1" dirty="0">
                <a:solidFill>
                  <a:schemeClr val="tx1"/>
                </a:solidFill>
                <a:latin typeface="Caveat"/>
                <a:ea typeface="Caveat"/>
                <a:cs typeface="Caveat"/>
                <a:sym typeface="Caveat"/>
              </a:rPr>
              <a:t> brittneybridges@marietta-city.org</a:t>
            </a:r>
            <a:endParaRPr sz="4000" b="1" dirty="0">
              <a:solidFill>
                <a:schemeClr val="tx1"/>
              </a:solidFill>
              <a:latin typeface="Caveat"/>
              <a:ea typeface="Caveat"/>
              <a:cs typeface="Caveat"/>
              <a:sym typeface="Caveat"/>
            </a:endParaRPr>
          </a:p>
        </p:txBody>
      </p:sp>
      <p:pic>
        <p:nvPicPr>
          <p:cNvPr id="152" name="Google Shape;152;p14" descr="Graphical user interface&#10;&#10;Description automatically generated"/>
          <p:cNvPicPr preferRelativeResize="0"/>
          <p:nvPr/>
        </p:nvPicPr>
        <p:blipFill rotWithShape="1">
          <a:blip r:embed="rId3">
            <a:alphaModFix/>
          </a:blip>
          <a:srcRect/>
          <a:stretch/>
        </p:blipFill>
        <p:spPr>
          <a:xfrm>
            <a:off x="4491318" y="673176"/>
            <a:ext cx="9305364" cy="71523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1743</Words>
  <Application>Microsoft Office PowerPoint</Application>
  <PresentationFormat>Custom</PresentationFormat>
  <Paragraphs>174</Paragraphs>
  <Slides>29</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Roboto</vt:lpstr>
      <vt:lpstr>Arimo</vt:lpstr>
      <vt:lpstr>Calibri Light</vt:lpstr>
      <vt:lpstr>Arial</vt:lpstr>
      <vt:lpstr>Caveat</vt:lpstr>
      <vt:lpstr>Calibri</vt:lpstr>
      <vt:lpstr>Montserrat Bold</vt:lpstr>
      <vt:lpstr>Aptos</vt:lpstr>
      <vt:lpstr>Roboto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MCS.pptx</dc:title>
  <dc:creator>Bridges, Brittney</dc:creator>
  <cp:lastModifiedBy>Bridges, Brittney</cp:lastModifiedBy>
  <cp:revision>19</cp:revision>
  <dcterms:created xsi:type="dcterms:W3CDTF">2006-08-16T00:00:00Z</dcterms:created>
  <dcterms:modified xsi:type="dcterms:W3CDTF">2025-10-21T15:53:31Z</dcterms:modified>
  <dc:identifier>DAGt0SBFBmE</dc:identifier>
</cp:coreProperties>
</file>