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61" r:id="rId5"/>
    <p:sldId id="264" r:id="rId6"/>
    <p:sldId id="262" r:id="rId7"/>
    <p:sldId id="265" r:id="rId8"/>
    <p:sldId id="267" r:id="rId9"/>
    <p:sldId id="266" r:id="rId10"/>
    <p:sldId id="268" r:id="rId11"/>
    <p:sldId id="269" r:id="rId12"/>
    <p:sldId id="271" r:id="rId13"/>
    <p:sldId id="272"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4" d="100"/>
          <a:sy n="94" d="100"/>
        </p:scale>
        <p:origin x="-882"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7E1FA4A-65CC-46FE-8905-2C262BA54DF0}" type="datetimeFigureOut">
              <a:rPr lang="en-US" smtClean="0"/>
              <a:t>9/19/2013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DA42F8-9F3D-4ED8-B611-0A6A0C8DC74E}" type="slidenum">
              <a:rPr lang="en-US" smtClean="0"/>
              <a:t>‹#›</a:t>
            </a:fld>
            <a:endParaRPr lang="en-US"/>
          </a:p>
        </p:txBody>
      </p:sp>
    </p:spTree>
    <p:extLst>
      <p:ext uri="{BB962C8B-B14F-4D97-AF65-F5344CB8AC3E}">
        <p14:creationId xmlns:p14="http://schemas.microsoft.com/office/powerpoint/2010/main" val="35760972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7E1FA4A-65CC-46FE-8905-2C262BA54DF0}" type="datetimeFigureOut">
              <a:rPr lang="en-US" smtClean="0"/>
              <a:t>9/19/2013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DA42F8-9F3D-4ED8-B611-0A6A0C8DC74E}" type="slidenum">
              <a:rPr lang="en-US" smtClean="0"/>
              <a:t>‹#›</a:t>
            </a:fld>
            <a:endParaRPr lang="en-US"/>
          </a:p>
        </p:txBody>
      </p:sp>
    </p:spTree>
    <p:extLst>
      <p:ext uri="{BB962C8B-B14F-4D97-AF65-F5344CB8AC3E}">
        <p14:creationId xmlns:p14="http://schemas.microsoft.com/office/powerpoint/2010/main" val="2175305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7E1FA4A-65CC-46FE-8905-2C262BA54DF0}" type="datetimeFigureOut">
              <a:rPr lang="en-US" smtClean="0"/>
              <a:t>9/19/2013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DA42F8-9F3D-4ED8-B611-0A6A0C8DC74E}" type="slidenum">
              <a:rPr lang="en-US" smtClean="0"/>
              <a:t>‹#›</a:t>
            </a:fld>
            <a:endParaRPr lang="en-US"/>
          </a:p>
        </p:txBody>
      </p:sp>
    </p:spTree>
    <p:extLst>
      <p:ext uri="{BB962C8B-B14F-4D97-AF65-F5344CB8AC3E}">
        <p14:creationId xmlns:p14="http://schemas.microsoft.com/office/powerpoint/2010/main" val="2397071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7E1FA4A-65CC-46FE-8905-2C262BA54DF0}" type="datetimeFigureOut">
              <a:rPr lang="en-US" smtClean="0"/>
              <a:t>9/19/2013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DA42F8-9F3D-4ED8-B611-0A6A0C8DC74E}" type="slidenum">
              <a:rPr lang="en-US" smtClean="0"/>
              <a:t>‹#›</a:t>
            </a:fld>
            <a:endParaRPr lang="en-US"/>
          </a:p>
        </p:txBody>
      </p:sp>
    </p:spTree>
    <p:extLst>
      <p:ext uri="{BB962C8B-B14F-4D97-AF65-F5344CB8AC3E}">
        <p14:creationId xmlns:p14="http://schemas.microsoft.com/office/powerpoint/2010/main" val="4044861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7E1FA4A-65CC-46FE-8905-2C262BA54DF0}" type="datetimeFigureOut">
              <a:rPr lang="en-US" smtClean="0"/>
              <a:t>9/19/2013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5DA42F8-9F3D-4ED8-B611-0A6A0C8DC74E}" type="slidenum">
              <a:rPr lang="en-US" smtClean="0"/>
              <a:t>‹#›</a:t>
            </a:fld>
            <a:endParaRPr lang="en-US"/>
          </a:p>
        </p:txBody>
      </p:sp>
    </p:spTree>
    <p:extLst>
      <p:ext uri="{BB962C8B-B14F-4D97-AF65-F5344CB8AC3E}">
        <p14:creationId xmlns:p14="http://schemas.microsoft.com/office/powerpoint/2010/main" val="37353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7E1FA4A-65CC-46FE-8905-2C262BA54DF0}" type="datetimeFigureOut">
              <a:rPr lang="en-US" smtClean="0"/>
              <a:t>9/19/2013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5DA42F8-9F3D-4ED8-B611-0A6A0C8DC74E}" type="slidenum">
              <a:rPr lang="en-US" smtClean="0"/>
              <a:t>‹#›</a:t>
            </a:fld>
            <a:endParaRPr lang="en-US"/>
          </a:p>
        </p:txBody>
      </p:sp>
    </p:spTree>
    <p:extLst>
      <p:ext uri="{BB962C8B-B14F-4D97-AF65-F5344CB8AC3E}">
        <p14:creationId xmlns:p14="http://schemas.microsoft.com/office/powerpoint/2010/main" val="2749432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E1FA4A-65CC-46FE-8905-2C262BA54DF0}" type="datetimeFigureOut">
              <a:rPr lang="en-US" smtClean="0"/>
              <a:t>9/19/2013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5DA42F8-9F3D-4ED8-B611-0A6A0C8DC74E}" type="slidenum">
              <a:rPr lang="en-US" smtClean="0"/>
              <a:t>‹#›</a:t>
            </a:fld>
            <a:endParaRPr lang="en-US"/>
          </a:p>
        </p:txBody>
      </p:sp>
    </p:spTree>
    <p:extLst>
      <p:ext uri="{BB962C8B-B14F-4D97-AF65-F5344CB8AC3E}">
        <p14:creationId xmlns:p14="http://schemas.microsoft.com/office/powerpoint/2010/main" val="3443929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7E1FA4A-65CC-46FE-8905-2C262BA54DF0}" type="datetimeFigureOut">
              <a:rPr lang="en-US" smtClean="0"/>
              <a:t>9/19/2013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DA42F8-9F3D-4ED8-B611-0A6A0C8DC74E}" type="slidenum">
              <a:rPr lang="en-US" smtClean="0"/>
              <a:t>‹#›</a:t>
            </a:fld>
            <a:endParaRPr lang="en-US"/>
          </a:p>
        </p:txBody>
      </p:sp>
    </p:spTree>
    <p:extLst>
      <p:ext uri="{BB962C8B-B14F-4D97-AF65-F5344CB8AC3E}">
        <p14:creationId xmlns:p14="http://schemas.microsoft.com/office/powerpoint/2010/main" val="231375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7E1FA4A-65CC-46FE-8905-2C262BA54DF0}" type="datetimeFigureOut">
              <a:rPr lang="en-US" smtClean="0"/>
              <a:t>9/19/2013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5DA42F8-9F3D-4ED8-B611-0A6A0C8DC74E}" type="slidenum">
              <a:rPr lang="en-US" smtClean="0"/>
              <a:t>‹#›</a:t>
            </a:fld>
            <a:endParaRPr lang="en-US"/>
          </a:p>
        </p:txBody>
      </p:sp>
    </p:spTree>
    <p:extLst>
      <p:ext uri="{BB962C8B-B14F-4D97-AF65-F5344CB8AC3E}">
        <p14:creationId xmlns:p14="http://schemas.microsoft.com/office/powerpoint/2010/main" val="3644760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7E1FA4A-65CC-46FE-8905-2C262BA54DF0}" type="datetimeFigureOut">
              <a:rPr lang="en-US" smtClean="0"/>
              <a:t>9/19/2013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DA42F8-9F3D-4ED8-B611-0A6A0C8DC74E}" type="slidenum">
              <a:rPr lang="en-US" smtClean="0"/>
              <a:t>‹#›</a:t>
            </a:fld>
            <a:endParaRPr lang="en-US"/>
          </a:p>
        </p:txBody>
      </p:sp>
    </p:spTree>
    <p:extLst>
      <p:ext uri="{BB962C8B-B14F-4D97-AF65-F5344CB8AC3E}">
        <p14:creationId xmlns:p14="http://schemas.microsoft.com/office/powerpoint/2010/main" val="87669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7E1FA4A-65CC-46FE-8905-2C262BA54DF0}" type="datetimeFigureOut">
              <a:rPr lang="en-US" smtClean="0"/>
              <a:t>9/19/2013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5DA42F8-9F3D-4ED8-B611-0A6A0C8DC74E}" type="slidenum">
              <a:rPr lang="en-US" smtClean="0"/>
              <a:t>‹#›</a:t>
            </a:fld>
            <a:endParaRPr lang="en-US"/>
          </a:p>
        </p:txBody>
      </p:sp>
    </p:spTree>
    <p:extLst>
      <p:ext uri="{BB962C8B-B14F-4D97-AF65-F5344CB8AC3E}">
        <p14:creationId xmlns:p14="http://schemas.microsoft.com/office/powerpoint/2010/main" val="828972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E1FA4A-65CC-46FE-8905-2C262BA54DF0}" type="datetimeFigureOut">
              <a:rPr lang="en-US" smtClean="0"/>
              <a:t>9/19/2013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DA42F8-9F3D-4ED8-B611-0A6A0C8DC74E}" type="slidenum">
              <a:rPr lang="en-US" smtClean="0"/>
              <a:t>‹#›</a:t>
            </a:fld>
            <a:endParaRPr lang="en-US"/>
          </a:p>
        </p:txBody>
      </p:sp>
    </p:spTree>
    <p:extLst>
      <p:ext uri="{BB962C8B-B14F-4D97-AF65-F5344CB8AC3E}">
        <p14:creationId xmlns:p14="http://schemas.microsoft.com/office/powerpoint/2010/main" val="11739004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3600"/>
            <a:ext cx="7772400" cy="1470025"/>
          </a:xfrm>
        </p:spPr>
        <p:txBody>
          <a:bodyPr/>
          <a:lstStyle/>
          <a:p>
            <a:r>
              <a:rPr lang="en-US" b="1" dirty="0" smtClean="0"/>
              <a:t>ENVIRONMENTAL CONTROLS</a:t>
            </a:r>
            <a:endParaRPr lang="en-US" b="1" dirty="0"/>
          </a:p>
        </p:txBody>
      </p:sp>
      <p:sp>
        <p:nvSpPr>
          <p:cNvPr id="3" name="Subtitle 2"/>
          <p:cNvSpPr>
            <a:spLocks noGrp="1"/>
          </p:cNvSpPr>
          <p:nvPr>
            <p:ph type="subTitle" idx="1"/>
          </p:nvPr>
        </p:nvSpPr>
        <p:spPr/>
        <p:txBody>
          <a:bodyPr/>
          <a:lstStyle/>
          <a:p>
            <a:r>
              <a:rPr lang="en-US" dirty="0" smtClean="0"/>
              <a:t>National City Middle School</a:t>
            </a:r>
          </a:p>
          <a:p>
            <a:r>
              <a:rPr lang="en-US" dirty="0" smtClean="0"/>
              <a:t>Demolition Activities</a:t>
            </a:r>
            <a:endParaRPr lang="en-US" dirty="0"/>
          </a:p>
        </p:txBody>
      </p:sp>
      <p:pic>
        <p:nvPicPr>
          <p:cNvPr id="4" name="Picture 2" descr="new suhsd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52400"/>
            <a:ext cx="23124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3821026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ew suhsd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52400"/>
            <a:ext cx="23124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 name="Text Box 3"/>
          <p:cNvSpPr txBox="1">
            <a:spLocks noChangeArrowheads="1"/>
          </p:cNvSpPr>
          <p:nvPr/>
        </p:nvSpPr>
        <p:spPr bwMode="auto">
          <a:xfrm>
            <a:off x="304799" y="1447800"/>
            <a:ext cx="4158015" cy="919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dirty="0" smtClean="0">
                <a:ln>
                  <a:noFill/>
                </a:ln>
                <a:solidFill>
                  <a:srgbClr val="000000"/>
                </a:solidFill>
                <a:effectLst/>
                <a:latin typeface="Calibri" pitchFamily="34" charset="0"/>
                <a:cs typeface="Arial" pitchFamily="34" charset="0"/>
              </a:rPr>
              <a:t>National City Middle School—Phase II</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000000"/>
                </a:solidFill>
                <a:effectLst/>
                <a:latin typeface="Calibri" pitchFamily="34" charset="0"/>
                <a:cs typeface="Arial" pitchFamily="34" charset="0"/>
              </a:rPr>
              <a:t>September 18th 2013</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32" name="Picture 8" descr="frame_new_color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2815" y="1219200"/>
            <a:ext cx="4300185" cy="245476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6" name="Picture 12" descr="frame_new_color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8489" y="4032250"/>
            <a:ext cx="4284511" cy="24447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04798" y="2209800"/>
            <a:ext cx="3886201" cy="1661993"/>
          </a:xfrm>
          <a:prstGeom prst="rect">
            <a:avLst/>
          </a:prstGeom>
          <a:noFill/>
        </p:spPr>
        <p:txBody>
          <a:bodyPr wrap="square" rtlCol="0">
            <a:spAutoFit/>
          </a:bodyPr>
          <a:lstStyle/>
          <a:p>
            <a:r>
              <a:rPr lang="en-US" b="1" dirty="0" smtClean="0"/>
              <a:t>SITE PLAN</a:t>
            </a:r>
          </a:p>
          <a:p>
            <a:endParaRPr lang="en-US" sz="1400" dirty="0" smtClean="0"/>
          </a:p>
          <a:p>
            <a:pPr marL="285750" indent="-285750">
              <a:buFont typeface="Arial" panose="020B0604020202020204" pitchFamily="34" charset="0"/>
              <a:buChar char="•"/>
            </a:pPr>
            <a:r>
              <a:rPr lang="en-US" sz="1400" b="1" dirty="0" smtClean="0">
                <a:solidFill>
                  <a:srgbClr val="00B050"/>
                </a:solidFill>
              </a:rPr>
              <a:t>“GREEN SPACE” </a:t>
            </a:r>
            <a:r>
              <a:rPr lang="en-US" sz="1400" b="1" dirty="0" smtClean="0"/>
              <a:t>- </a:t>
            </a:r>
            <a:r>
              <a:rPr lang="en-US" sz="1400" b="1" dirty="0"/>
              <a:t>R</a:t>
            </a:r>
            <a:r>
              <a:rPr lang="en-US" sz="1400" b="1" dirty="0" smtClean="0"/>
              <a:t>estore existing </a:t>
            </a:r>
            <a:r>
              <a:rPr lang="en-US" sz="1400" b="1" dirty="0" err="1" smtClean="0"/>
              <a:t>modulars</a:t>
            </a:r>
            <a:endParaRPr lang="en-US" sz="1400" b="1" dirty="0" smtClean="0"/>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smtClean="0"/>
              <a:t>TEACHER PARKING – </a:t>
            </a:r>
            <a:r>
              <a:rPr lang="en-US" sz="1400" b="1" dirty="0"/>
              <a:t>F</a:t>
            </a:r>
            <a:r>
              <a:rPr lang="en-US" sz="1400" b="1" dirty="0" smtClean="0"/>
              <a:t>enced and gated</a:t>
            </a:r>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smtClean="0"/>
              <a:t>COURTYARD – New Quad</a:t>
            </a:r>
            <a:endParaRPr lang="en-US" sz="1400" b="1" dirty="0"/>
          </a:p>
        </p:txBody>
      </p:sp>
    </p:spTree>
    <p:extLst>
      <p:ext uri="{BB962C8B-B14F-4D97-AF65-F5344CB8AC3E}">
        <p14:creationId xmlns:p14="http://schemas.microsoft.com/office/powerpoint/2010/main" val="5170243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ew suhsd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52400"/>
            <a:ext cx="23124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 name="Text Box 3"/>
          <p:cNvSpPr txBox="1">
            <a:spLocks noChangeArrowheads="1"/>
          </p:cNvSpPr>
          <p:nvPr/>
        </p:nvSpPr>
        <p:spPr bwMode="auto">
          <a:xfrm>
            <a:off x="304800" y="1447800"/>
            <a:ext cx="3981450" cy="919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dirty="0" smtClean="0">
                <a:ln>
                  <a:noFill/>
                </a:ln>
                <a:solidFill>
                  <a:srgbClr val="000000"/>
                </a:solidFill>
                <a:effectLst/>
                <a:latin typeface="Calibri" pitchFamily="34" charset="0"/>
                <a:cs typeface="Arial" pitchFamily="34" charset="0"/>
              </a:rPr>
              <a:t>National City Middle School—Phase II</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000000"/>
                </a:solidFill>
                <a:effectLst/>
                <a:latin typeface="Calibri" pitchFamily="34" charset="0"/>
                <a:cs typeface="Arial" pitchFamily="34" charset="0"/>
              </a:rPr>
              <a:t>September 18th 2013</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35" name="Picture 11" descr="frame_new_color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2815" y="4022579"/>
            <a:ext cx="4300185" cy="24544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0" name="Picture 2" descr="frame_new_color (4)"/>
          <p:cNvPicPr>
            <a:picLocks noChangeAspect="1" noChangeArrowheads="1"/>
          </p:cNvPicPr>
          <p:nvPr/>
        </p:nvPicPr>
        <p:blipFill>
          <a:blip r:embed="rId4">
            <a:extLst>
              <a:ext uri="{28A0092B-C50C-407E-A947-70E740481C1C}">
                <a14:useLocalDpi xmlns:a14="http://schemas.microsoft.com/office/drawing/2010/main" val="0"/>
              </a:ext>
            </a:extLst>
          </a:blip>
          <a:srcRect l="21422" b="16994"/>
          <a:stretch>
            <a:fillRect/>
          </a:stretch>
        </p:blipFill>
        <p:spPr bwMode="auto">
          <a:xfrm>
            <a:off x="4462815" y="1143000"/>
            <a:ext cx="4289299" cy="25849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304799" y="2209800"/>
            <a:ext cx="3657600" cy="2954655"/>
          </a:xfrm>
          <a:prstGeom prst="rect">
            <a:avLst/>
          </a:prstGeom>
          <a:noFill/>
        </p:spPr>
        <p:txBody>
          <a:bodyPr wrap="square" rtlCol="0">
            <a:spAutoFit/>
          </a:bodyPr>
          <a:lstStyle/>
          <a:p>
            <a:r>
              <a:rPr lang="en-US" b="1" dirty="0" smtClean="0"/>
              <a:t>FLOOR PLAN</a:t>
            </a:r>
          </a:p>
          <a:p>
            <a:endParaRPr lang="en-US" sz="1400" dirty="0" smtClean="0"/>
          </a:p>
          <a:p>
            <a:pPr marL="285750" indent="-285750">
              <a:buFont typeface="Arial" panose="020B0604020202020204" pitchFamily="34" charset="0"/>
              <a:buChar char="•"/>
            </a:pPr>
            <a:r>
              <a:rPr lang="en-US" sz="1400" b="1" dirty="0" smtClean="0"/>
              <a:t>10 CLASSROOMS</a:t>
            </a:r>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smtClean="0"/>
              <a:t>ASB ROOM</a:t>
            </a:r>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smtClean="0"/>
              <a:t>TEACHER BREAK ROOM</a:t>
            </a:r>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smtClean="0"/>
              <a:t>COPY – STORAGE ROOM</a:t>
            </a:r>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smtClean="0"/>
              <a:t>COMPUTER LAB</a:t>
            </a:r>
          </a:p>
          <a:p>
            <a:pPr marL="285750" indent="-285750">
              <a:buFont typeface="Arial" panose="020B0604020202020204" pitchFamily="34" charset="0"/>
              <a:buChar char="•"/>
            </a:pPr>
            <a:endParaRPr lang="en-US" sz="1400" b="1" dirty="0"/>
          </a:p>
          <a:p>
            <a:pPr marL="285750" indent="-285750">
              <a:buFont typeface="Arial" panose="020B0604020202020204" pitchFamily="34" charset="0"/>
              <a:buChar char="•"/>
            </a:pPr>
            <a:r>
              <a:rPr lang="en-US" sz="1400" b="1" dirty="0" smtClean="0"/>
              <a:t>VIDEO PRODUCTION STUDIO</a:t>
            </a:r>
            <a:endParaRPr lang="en-US" sz="1400" b="1" dirty="0"/>
          </a:p>
        </p:txBody>
      </p:sp>
    </p:spTree>
    <p:extLst>
      <p:ext uri="{BB962C8B-B14F-4D97-AF65-F5344CB8AC3E}">
        <p14:creationId xmlns:p14="http://schemas.microsoft.com/office/powerpoint/2010/main" val="21788025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ew suhsd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52400"/>
            <a:ext cx="23124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 name="Text Box 3"/>
          <p:cNvSpPr txBox="1">
            <a:spLocks noChangeArrowheads="1"/>
          </p:cNvSpPr>
          <p:nvPr/>
        </p:nvSpPr>
        <p:spPr bwMode="auto">
          <a:xfrm>
            <a:off x="304800" y="1447800"/>
            <a:ext cx="3981450" cy="919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dirty="0" smtClean="0">
                <a:ln>
                  <a:noFill/>
                </a:ln>
                <a:solidFill>
                  <a:srgbClr val="000000"/>
                </a:solidFill>
                <a:effectLst/>
                <a:latin typeface="Calibri" pitchFamily="34" charset="0"/>
                <a:cs typeface="Arial" pitchFamily="34" charset="0"/>
              </a:rPr>
              <a:t>National City Middle School—Phase II</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000000"/>
                </a:solidFill>
                <a:effectLst/>
                <a:latin typeface="Calibri" pitchFamily="34" charset="0"/>
                <a:cs typeface="Arial" pitchFamily="34" charset="0"/>
              </a:rPr>
              <a:t>September 18th 2013</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Box 7"/>
          <p:cNvSpPr txBox="1"/>
          <p:nvPr/>
        </p:nvSpPr>
        <p:spPr>
          <a:xfrm>
            <a:off x="304798" y="2057400"/>
            <a:ext cx="8534402" cy="4893647"/>
          </a:xfrm>
          <a:prstGeom prst="rect">
            <a:avLst/>
          </a:prstGeom>
          <a:noFill/>
        </p:spPr>
        <p:txBody>
          <a:bodyPr wrap="square" rtlCol="0">
            <a:spAutoFit/>
          </a:bodyPr>
          <a:lstStyle/>
          <a:p>
            <a:r>
              <a:rPr lang="en-US" b="1" dirty="0" smtClean="0"/>
              <a:t>QUESTIONS</a:t>
            </a:r>
          </a:p>
          <a:p>
            <a:pPr marL="342900" indent="-342900">
              <a:buFont typeface="+mj-lt"/>
              <a:buAutoNum type="arabicPeriod"/>
            </a:pPr>
            <a:endParaRPr lang="en-US" sz="1400" dirty="0" smtClean="0"/>
          </a:p>
          <a:p>
            <a:r>
              <a:rPr lang="en-US" sz="1400" b="1" dirty="0" smtClean="0"/>
              <a:t>1)   Why </a:t>
            </a:r>
            <a:r>
              <a:rPr lang="en-US" sz="1400" b="1" dirty="0"/>
              <a:t>was there no baseline before the demo and continual measurements of the dust </a:t>
            </a:r>
            <a:r>
              <a:rPr lang="en-US" sz="1400" b="1" dirty="0" smtClean="0"/>
              <a:t>particle concentration during </a:t>
            </a:r>
            <a:r>
              <a:rPr lang="en-US" sz="1400" b="1" dirty="0"/>
              <a:t>the demolition</a:t>
            </a:r>
            <a:r>
              <a:rPr lang="en-US" sz="1400" b="1" dirty="0" smtClean="0"/>
              <a:t>?</a:t>
            </a:r>
          </a:p>
          <a:p>
            <a:pPr marL="342900" indent="-342900">
              <a:buFont typeface="+mj-lt"/>
              <a:buAutoNum type="arabicPeriod"/>
            </a:pPr>
            <a:endParaRPr lang="en-US" sz="1400" dirty="0"/>
          </a:p>
          <a:p>
            <a:r>
              <a:rPr lang="en-US" sz="1400" dirty="0" smtClean="0"/>
              <a:t>Baseline testing was performed for the project.  GHD was contracted by the District to perform industrial hygiene testing prior to and during demolition.  Based upon the known existing hazards, and applicable environmental and safety regulatory requirements, baseline testing of the air was performed for asbestos, and baseline samples of soil adjacent to the buildings being demolished were collected for potential lead determination.  An </a:t>
            </a:r>
            <a:r>
              <a:rPr lang="en-US" sz="1400" dirty="0"/>
              <a:t>industrial hygienist </a:t>
            </a:r>
            <a:r>
              <a:rPr lang="en-US" sz="1400" dirty="0" smtClean="0"/>
              <a:t>has </a:t>
            </a:r>
            <a:r>
              <a:rPr lang="en-US" sz="1400" dirty="0"/>
              <a:t>also </a:t>
            </a:r>
            <a:r>
              <a:rPr lang="en-US" sz="1400" dirty="0" smtClean="0"/>
              <a:t>been on </a:t>
            </a:r>
            <a:r>
              <a:rPr lang="en-US" sz="1400" dirty="0"/>
              <a:t>the construction site </a:t>
            </a:r>
            <a:r>
              <a:rPr lang="en-US" sz="1400" dirty="0" smtClean="0"/>
              <a:t>daily, </a:t>
            </a:r>
            <a:r>
              <a:rPr lang="en-US" sz="1400" dirty="0"/>
              <a:t>monitoring the air and </a:t>
            </a:r>
            <a:r>
              <a:rPr lang="en-US" sz="1400" dirty="0" smtClean="0"/>
              <a:t>the release </a:t>
            </a:r>
            <a:r>
              <a:rPr lang="en-US" sz="1400" dirty="0"/>
              <a:t>of </a:t>
            </a:r>
            <a:r>
              <a:rPr lang="en-US" sz="1400" dirty="0" smtClean="0"/>
              <a:t>particulates, both during abatement of hazards and during demolition. </a:t>
            </a:r>
            <a:endParaRPr lang="en-US" sz="1400" dirty="0"/>
          </a:p>
          <a:p>
            <a:endParaRPr lang="en-US" sz="1400" dirty="0"/>
          </a:p>
          <a:p>
            <a:r>
              <a:rPr lang="en-US" sz="1400" dirty="0" smtClean="0"/>
              <a:t>Please also note that the San Diego Air </a:t>
            </a:r>
            <a:r>
              <a:rPr lang="en-US" sz="1400" dirty="0"/>
              <a:t>Pollution Control Board </a:t>
            </a:r>
            <a:r>
              <a:rPr lang="en-US" sz="1400" dirty="0" smtClean="0"/>
              <a:t>(SDAPCD</a:t>
            </a:r>
            <a:r>
              <a:rPr lang="en-US" sz="1400" dirty="0"/>
              <a:t>) came to the school site </a:t>
            </a:r>
            <a:r>
              <a:rPr lang="en-US" sz="1400" dirty="0" smtClean="0"/>
              <a:t>twice before the school </a:t>
            </a:r>
            <a:r>
              <a:rPr lang="en-US" sz="1400" dirty="0"/>
              <a:t>administration received complaints regarding health and </a:t>
            </a:r>
            <a:r>
              <a:rPr lang="en-US" sz="1400" dirty="0" smtClean="0"/>
              <a:t>safety (on 7-24-13 and again on 8-30-13).  The July visit was in response to the Project’s Asbestos Abatement notification, while the August visit was in response to the Project’s Demolition notification.</a:t>
            </a:r>
          </a:p>
          <a:p>
            <a:endParaRPr lang="en-US" sz="1400" dirty="0"/>
          </a:p>
          <a:p>
            <a:r>
              <a:rPr lang="en-US" sz="1400" dirty="0" smtClean="0"/>
              <a:t>Every air sample collected by GHD during the project work, regardless of whether it was for asbestos, lead, total dust, or </a:t>
            </a:r>
            <a:r>
              <a:rPr lang="en-US" sz="1400" dirty="0" err="1" smtClean="0"/>
              <a:t>respirable</a:t>
            </a:r>
            <a:r>
              <a:rPr lang="en-US" sz="1400" dirty="0" smtClean="0"/>
              <a:t> dust, has been well below the respective clearance standard or permissible exposure limit. </a:t>
            </a:r>
          </a:p>
          <a:p>
            <a:endParaRPr lang="en-US" sz="1400" dirty="0" smtClean="0"/>
          </a:p>
          <a:p>
            <a:r>
              <a:rPr lang="en-US" sz="1400" dirty="0" smtClean="0"/>
              <a:t> </a:t>
            </a:r>
          </a:p>
          <a:p>
            <a:endParaRPr lang="en-US" sz="1400" dirty="0"/>
          </a:p>
        </p:txBody>
      </p:sp>
    </p:spTree>
    <p:extLst>
      <p:ext uri="{BB962C8B-B14F-4D97-AF65-F5344CB8AC3E}">
        <p14:creationId xmlns:p14="http://schemas.microsoft.com/office/powerpoint/2010/main" val="40529933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2401" y="1600200"/>
            <a:ext cx="4191000" cy="4525963"/>
          </a:xfrm>
        </p:spPr>
      </p:pic>
      <p:pic>
        <p:nvPicPr>
          <p:cNvPr id="4" name="Picture 2" descr="new suhsd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799" y="152400"/>
            <a:ext cx="23124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 name="Content Placeholder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48873" y="1600201"/>
            <a:ext cx="3465853" cy="4495800"/>
          </a:xfrm>
          <a:prstGeom prst="rect">
            <a:avLst/>
          </a:prstGeom>
        </p:spPr>
      </p:pic>
    </p:spTree>
    <p:extLst>
      <p:ext uri="{BB962C8B-B14F-4D97-AF65-F5344CB8AC3E}">
        <p14:creationId xmlns:p14="http://schemas.microsoft.com/office/powerpoint/2010/main" val="32695087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ew suhsd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52400"/>
            <a:ext cx="23124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 name="Text Box 3"/>
          <p:cNvSpPr txBox="1">
            <a:spLocks noChangeArrowheads="1"/>
          </p:cNvSpPr>
          <p:nvPr/>
        </p:nvSpPr>
        <p:spPr bwMode="auto">
          <a:xfrm>
            <a:off x="304800" y="1447800"/>
            <a:ext cx="3981450" cy="919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dirty="0" smtClean="0">
                <a:ln>
                  <a:noFill/>
                </a:ln>
                <a:solidFill>
                  <a:srgbClr val="000000"/>
                </a:solidFill>
                <a:effectLst/>
                <a:latin typeface="Calibri" pitchFamily="34" charset="0"/>
                <a:cs typeface="Arial" pitchFamily="34" charset="0"/>
              </a:rPr>
              <a:t>National City Middle School—Phase II</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000000"/>
                </a:solidFill>
                <a:effectLst/>
                <a:latin typeface="Calibri" pitchFamily="34" charset="0"/>
                <a:cs typeface="Arial" pitchFamily="34" charset="0"/>
              </a:rPr>
              <a:t>September 18th 2013</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Box 7"/>
          <p:cNvSpPr txBox="1"/>
          <p:nvPr/>
        </p:nvSpPr>
        <p:spPr>
          <a:xfrm>
            <a:off x="304798" y="2057400"/>
            <a:ext cx="8534402" cy="3600986"/>
          </a:xfrm>
          <a:prstGeom prst="rect">
            <a:avLst/>
          </a:prstGeom>
          <a:noFill/>
        </p:spPr>
        <p:txBody>
          <a:bodyPr wrap="square" rtlCol="0">
            <a:spAutoFit/>
          </a:bodyPr>
          <a:lstStyle/>
          <a:p>
            <a:r>
              <a:rPr lang="en-US" b="1" dirty="0" smtClean="0"/>
              <a:t>QUESTIONS</a:t>
            </a:r>
          </a:p>
          <a:p>
            <a:pPr marL="342900" indent="-342900">
              <a:buFont typeface="+mj-lt"/>
              <a:buAutoNum type="arabicPeriod"/>
            </a:pPr>
            <a:endParaRPr lang="en-US" sz="1400" dirty="0" smtClean="0"/>
          </a:p>
          <a:p>
            <a:r>
              <a:rPr lang="en-US" sz="1400" b="1" dirty="0" smtClean="0"/>
              <a:t>2)   What process has been taken to analyze the soil samples?</a:t>
            </a:r>
          </a:p>
          <a:p>
            <a:pPr marL="342900" indent="-342900">
              <a:buFont typeface="+mj-lt"/>
              <a:buAutoNum type="arabicPeriod"/>
            </a:pPr>
            <a:endParaRPr lang="en-US" sz="1400" dirty="0" smtClean="0"/>
          </a:p>
          <a:p>
            <a:r>
              <a:rPr lang="en-US" sz="1400" dirty="0" smtClean="0"/>
              <a:t>To date, no soil sample analysis has occurred.  During preliminary investigations, there were no environmental hazards identified with the site, other than the potential for lead from exterior paints being subjected to weathering over the life of the project.  There was no reason to believe, for instance, that there had ever been a gas station in the area that may have contaminated the soil with petroleum hydrocarbons.</a:t>
            </a:r>
          </a:p>
          <a:p>
            <a:endParaRPr lang="en-US" sz="1400" dirty="0"/>
          </a:p>
          <a:p>
            <a:r>
              <a:rPr lang="en-US" sz="1400" dirty="0" smtClean="0"/>
              <a:t>Lead air samples have been taken during both abatement and demolition, but there has not been one lead air sample that has detected airborne lead (with the detection limit for those samples measured in micrograms of lead per cubic meter of air).</a:t>
            </a:r>
          </a:p>
          <a:p>
            <a:endParaRPr lang="en-US" sz="1400" dirty="0"/>
          </a:p>
          <a:p>
            <a:r>
              <a:rPr lang="en-US" sz="1400" dirty="0" smtClean="0"/>
              <a:t>As was mentioned before, baseline samples were collected for lead in soil, but they will not be analyzed unless there is an issue with achieving final clearance following the completion of all demolition activities.  </a:t>
            </a:r>
          </a:p>
          <a:p>
            <a:r>
              <a:rPr lang="en-US" sz="1400" dirty="0" smtClean="0"/>
              <a:t> </a:t>
            </a:r>
          </a:p>
        </p:txBody>
      </p:sp>
    </p:spTree>
    <p:extLst>
      <p:ext uri="{BB962C8B-B14F-4D97-AF65-F5344CB8AC3E}">
        <p14:creationId xmlns:p14="http://schemas.microsoft.com/office/powerpoint/2010/main" val="10562956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ew suhsd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52400"/>
            <a:ext cx="23124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 name="Text Box 3"/>
          <p:cNvSpPr txBox="1">
            <a:spLocks noChangeArrowheads="1"/>
          </p:cNvSpPr>
          <p:nvPr/>
        </p:nvSpPr>
        <p:spPr bwMode="auto">
          <a:xfrm>
            <a:off x="304800" y="1447800"/>
            <a:ext cx="3981450" cy="919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dirty="0" smtClean="0">
                <a:ln>
                  <a:noFill/>
                </a:ln>
                <a:solidFill>
                  <a:srgbClr val="000000"/>
                </a:solidFill>
                <a:effectLst/>
                <a:latin typeface="Calibri" pitchFamily="34" charset="0"/>
                <a:cs typeface="Arial" pitchFamily="34" charset="0"/>
              </a:rPr>
              <a:t>National City Middle School—Phase II</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000000"/>
                </a:solidFill>
                <a:effectLst/>
                <a:latin typeface="Calibri" pitchFamily="34" charset="0"/>
                <a:cs typeface="Arial" pitchFamily="34" charset="0"/>
              </a:rPr>
              <a:t>September 18th 2013</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Box 7"/>
          <p:cNvSpPr txBox="1"/>
          <p:nvPr/>
        </p:nvSpPr>
        <p:spPr>
          <a:xfrm>
            <a:off x="304798" y="2057400"/>
            <a:ext cx="8534402" cy="4247317"/>
          </a:xfrm>
          <a:prstGeom prst="rect">
            <a:avLst/>
          </a:prstGeom>
          <a:noFill/>
        </p:spPr>
        <p:txBody>
          <a:bodyPr wrap="square" rtlCol="0">
            <a:spAutoFit/>
          </a:bodyPr>
          <a:lstStyle/>
          <a:p>
            <a:r>
              <a:rPr lang="en-US" b="1" dirty="0" smtClean="0"/>
              <a:t>QUESTIONS</a:t>
            </a:r>
          </a:p>
          <a:p>
            <a:pPr marL="342900" indent="-342900">
              <a:buFont typeface="+mj-lt"/>
              <a:buAutoNum type="arabicPeriod"/>
            </a:pPr>
            <a:endParaRPr lang="en-US" sz="1400" dirty="0" smtClean="0"/>
          </a:p>
          <a:p>
            <a:r>
              <a:rPr lang="en-US" sz="1400" b="1" dirty="0" smtClean="0"/>
              <a:t>3)   What analysis has been done to determine dust particle size?  (Again, the more harmful particles are smaller, able to penetrate deep within the lungs)</a:t>
            </a:r>
          </a:p>
          <a:p>
            <a:endParaRPr lang="en-US" sz="1400" dirty="0" smtClean="0"/>
          </a:p>
          <a:p>
            <a:r>
              <a:rPr lang="en-US" sz="1400" dirty="0" smtClean="0"/>
              <a:t>Air sampling for nuisance dusts are broken-up into total dust and </a:t>
            </a:r>
            <a:r>
              <a:rPr lang="en-US" sz="1400" dirty="0" err="1" smtClean="0"/>
              <a:t>respirable</a:t>
            </a:r>
            <a:r>
              <a:rPr lang="en-US" sz="1400" dirty="0" smtClean="0"/>
              <a:t> dust.  Total dust, as the name implies, is the total mass (weight) of all dust in the air, while </a:t>
            </a:r>
            <a:r>
              <a:rPr lang="en-US" sz="1400" dirty="0" err="1" smtClean="0"/>
              <a:t>respirable</a:t>
            </a:r>
            <a:r>
              <a:rPr lang="en-US" sz="1400" dirty="0" smtClean="0"/>
              <a:t> dust is PM10, that is, particulate matter 10 microns in diameter or smaller.  The PM10 is the dust I believe you are referring to.</a:t>
            </a:r>
          </a:p>
          <a:p>
            <a:endParaRPr lang="en-US" sz="1400" dirty="0"/>
          </a:p>
          <a:p>
            <a:r>
              <a:rPr lang="en-US" sz="1400" dirty="0" smtClean="0"/>
              <a:t>When the first complaints for dust were lodged with the administration, GHD collected total dust air samples and submitted them to a laboratory for analysis.  This is standard protocol, since, if total dust is at or below acceptable standards for </a:t>
            </a:r>
            <a:r>
              <a:rPr lang="en-US" sz="1400" dirty="0" err="1" smtClean="0"/>
              <a:t>respirable</a:t>
            </a:r>
            <a:r>
              <a:rPr lang="en-US" sz="1400" dirty="0" smtClean="0"/>
              <a:t> dust, there is no way that the </a:t>
            </a:r>
            <a:r>
              <a:rPr lang="en-US" sz="1400" dirty="0" err="1" smtClean="0"/>
              <a:t>respirable</a:t>
            </a:r>
            <a:r>
              <a:rPr lang="en-US" sz="1400" dirty="0" smtClean="0"/>
              <a:t> fraction can exceed the </a:t>
            </a:r>
            <a:r>
              <a:rPr lang="en-US" sz="1400" dirty="0" err="1" smtClean="0"/>
              <a:t>respirable</a:t>
            </a:r>
            <a:r>
              <a:rPr lang="en-US" sz="1400" dirty="0" smtClean="0"/>
              <a:t> dust standard.  Please keep in mind that the total dust usually outweighs the </a:t>
            </a:r>
            <a:r>
              <a:rPr lang="en-US" sz="1400" dirty="0" err="1" smtClean="0"/>
              <a:t>respirable</a:t>
            </a:r>
            <a:r>
              <a:rPr lang="en-US" sz="1400" dirty="0" smtClean="0"/>
              <a:t> fraction, simply because it makes-up the “heavier” portion of the sample.</a:t>
            </a:r>
          </a:p>
          <a:p>
            <a:endParaRPr lang="en-US" sz="1400" dirty="0"/>
          </a:p>
          <a:p>
            <a:r>
              <a:rPr lang="en-US" sz="1400" dirty="0" smtClean="0"/>
              <a:t>Total nuisance dust sampling has been performed on 9 September; sample data was below the detection limit of 0.38 mg per cubic meter of air.  By comparison, the OSHA permissible exposure limit for total dust is 10.0 mg per cubic meter of air, while the </a:t>
            </a:r>
            <a:r>
              <a:rPr lang="en-US" sz="1400" dirty="0" err="1" smtClean="0"/>
              <a:t>respirable</a:t>
            </a:r>
            <a:r>
              <a:rPr lang="en-US" sz="1400" dirty="0" smtClean="0"/>
              <a:t> dust standard is 5.0 mg per cubic meter of air.  The results were well below construction standards.</a:t>
            </a:r>
            <a:endParaRPr lang="en-US" sz="1400" dirty="0"/>
          </a:p>
        </p:txBody>
      </p:sp>
    </p:spTree>
    <p:extLst>
      <p:ext uri="{BB962C8B-B14F-4D97-AF65-F5344CB8AC3E}">
        <p14:creationId xmlns:p14="http://schemas.microsoft.com/office/powerpoint/2010/main" val="27667872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ew suhsd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52400"/>
            <a:ext cx="23124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 name="Text Box 3"/>
          <p:cNvSpPr txBox="1">
            <a:spLocks noChangeArrowheads="1"/>
          </p:cNvSpPr>
          <p:nvPr/>
        </p:nvSpPr>
        <p:spPr bwMode="auto">
          <a:xfrm>
            <a:off x="304800" y="1447800"/>
            <a:ext cx="3981450" cy="919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dirty="0" smtClean="0">
                <a:ln>
                  <a:noFill/>
                </a:ln>
                <a:solidFill>
                  <a:srgbClr val="000000"/>
                </a:solidFill>
                <a:effectLst/>
                <a:latin typeface="Calibri" pitchFamily="34" charset="0"/>
                <a:cs typeface="Arial" pitchFamily="34" charset="0"/>
              </a:rPr>
              <a:t>National City Middle School—Phase II</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000000"/>
                </a:solidFill>
                <a:effectLst/>
                <a:latin typeface="Calibri" pitchFamily="34" charset="0"/>
                <a:cs typeface="Arial" pitchFamily="34" charset="0"/>
              </a:rPr>
              <a:t>September 18th 2013</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Box 7"/>
          <p:cNvSpPr txBox="1"/>
          <p:nvPr/>
        </p:nvSpPr>
        <p:spPr>
          <a:xfrm>
            <a:off x="304798" y="2057400"/>
            <a:ext cx="8534402" cy="4031873"/>
          </a:xfrm>
          <a:prstGeom prst="rect">
            <a:avLst/>
          </a:prstGeom>
          <a:noFill/>
        </p:spPr>
        <p:txBody>
          <a:bodyPr wrap="square" rtlCol="0">
            <a:spAutoFit/>
          </a:bodyPr>
          <a:lstStyle/>
          <a:p>
            <a:r>
              <a:rPr lang="en-US" b="1" dirty="0" smtClean="0"/>
              <a:t>QUESTIONS</a:t>
            </a:r>
          </a:p>
          <a:p>
            <a:pPr marL="342900" indent="-342900">
              <a:buFont typeface="+mj-lt"/>
              <a:buAutoNum type="arabicPeriod"/>
            </a:pPr>
            <a:endParaRPr lang="en-US" sz="1400" dirty="0" smtClean="0"/>
          </a:p>
          <a:p>
            <a:r>
              <a:rPr lang="en-US" sz="1400" dirty="0" smtClean="0"/>
              <a:t>To go into a bit further detail on the matter of </a:t>
            </a:r>
            <a:r>
              <a:rPr lang="en-US" sz="1400" dirty="0" err="1" smtClean="0"/>
              <a:t>respirable</a:t>
            </a:r>
            <a:r>
              <a:rPr lang="en-US" sz="1400" dirty="0" smtClean="0"/>
              <a:t> dust, please note the following:</a:t>
            </a:r>
          </a:p>
          <a:p>
            <a:endParaRPr lang="en-US" sz="1400" dirty="0"/>
          </a:p>
          <a:p>
            <a:pPr marL="342900" indent="-342900">
              <a:buFont typeface="+mj-lt"/>
              <a:buAutoNum type="arabicPeriod"/>
            </a:pPr>
            <a:r>
              <a:rPr lang="en-US" sz="1400" dirty="0" smtClean="0"/>
              <a:t>The SDAPCD’s rule regarding dust emissions at a construction site relate to two main points, including how dense the dust cloud is, and whether or not visible dust is leaving the property.  There is no requirement to perform air monitoring, unless a concern has been raised (and even then, the testing is voluntary, unless an SDAPCD order is issued).</a:t>
            </a:r>
          </a:p>
          <a:p>
            <a:pPr marL="342900" indent="-342900">
              <a:buFont typeface="+mj-lt"/>
              <a:buAutoNum type="arabicPeriod"/>
            </a:pPr>
            <a:r>
              <a:rPr lang="en-US" sz="1400" dirty="0" smtClean="0"/>
              <a:t>There has never been an issue of the dust being too dense (there is a standard, called the </a:t>
            </a:r>
            <a:r>
              <a:rPr lang="en-US" sz="1400" dirty="0" err="1" smtClean="0"/>
              <a:t>Ringleman</a:t>
            </a:r>
            <a:r>
              <a:rPr lang="en-US" sz="1400" dirty="0" smtClean="0"/>
              <a:t> Scale, which the SDAPCD utilizes).  The SDAPCD have now been to the site a total of five times (the two mentioned, prior, and three more times since the initial complaints), and they have indicated that the airborne dust levels were acceptable each time.</a:t>
            </a:r>
          </a:p>
          <a:p>
            <a:pPr marL="342900" indent="-342900">
              <a:buFont typeface="+mj-lt"/>
              <a:buAutoNum type="arabicPeriod"/>
            </a:pPr>
            <a:r>
              <a:rPr lang="en-US" sz="1400" dirty="0" smtClean="0"/>
              <a:t>The air testing that has been performed since 9 September has really been “above-and-beyond”, and is not required, by the SDAPCD, Cal/OSHA, or any other regulatory agency.   SUHSD has continued GHD’s work at the site for more than a week, now, to continue monitoring dust and to ensure there is a third party monitoring the demolition work.  To date, all airborne results have been orders of magnitude lower than the permissible standards.</a:t>
            </a:r>
          </a:p>
          <a:p>
            <a:endParaRPr lang="en-US" sz="1400" dirty="0" smtClean="0"/>
          </a:p>
        </p:txBody>
      </p:sp>
    </p:spTree>
    <p:extLst>
      <p:ext uri="{BB962C8B-B14F-4D97-AF65-F5344CB8AC3E}">
        <p14:creationId xmlns:p14="http://schemas.microsoft.com/office/powerpoint/2010/main" val="42594306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ew suhsd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52400"/>
            <a:ext cx="23124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 name="Text Box 3"/>
          <p:cNvSpPr txBox="1">
            <a:spLocks noChangeArrowheads="1"/>
          </p:cNvSpPr>
          <p:nvPr/>
        </p:nvSpPr>
        <p:spPr bwMode="auto">
          <a:xfrm>
            <a:off x="304800" y="1447800"/>
            <a:ext cx="3981450" cy="919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dirty="0" smtClean="0">
                <a:ln>
                  <a:noFill/>
                </a:ln>
                <a:solidFill>
                  <a:srgbClr val="000000"/>
                </a:solidFill>
                <a:effectLst/>
                <a:latin typeface="Calibri" pitchFamily="34" charset="0"/>
                <a:cs typeface="Arial" pitchFamily="34" charset="0"/>
              </a:rPr>
              <a:t>National City Middle School—Phase II</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000000"/>
                </a:solidFill>
                <a:effectLst/>
                <a:latin typeface="Calibri" pitchFamily="34" charset="0"/>
                <a:cs typeface="Arial" pitchFamily="34" charset="0"/>
              </a:rPr>
              <a:t>September 18th 2013</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Box 7"/>
          <p:cNvSpPr txBox="1"/>
          <p:nvPr/>
        </p:nvSpPr>
        <p:spPr>
          <a:xfrm>
            <a:off x="304798" y="2057400"/>
            <a:ext cx="8534402" cy="4031873"/>
          </a:xfrm>
          <a:prstGeom prst="rect">
            <a:avLst/>
          </a:prstGeom>
          <a:noFill/>
        </p:spPr>
        <p:txBody>
          <a:bodyPr wrap="square" rtlCol="0">
            <a:spAutoFit/>
          </a:bodyPr>
          <a:lstStyle/>
          <a:p>
            <a:r>
              <a:rPr lang="en-US" b="1" dirty="0" smtClean="0"/>
              <a:t>QUESTIONS</a:t>
            </a:r>
          </a:p>
          <a:p>
            <a:pPr marL="342900" indent="-342900">
              <a:buFont typeface="+mj-lt"/>
              <a:buAutoNum type="arabicPeriod"/>
            </a:pPr>
            <a:endParaRPr lang="en-US" sz="1400" dirty="0" smtClean="0"/>
          </a:p>
          <a:p>
            <a:r>
              <a:rPr lang="en-US" sz="1400" b="1" dirty="0" smtClean="0"/>
              <a:t>4)   What </a:t>
            </a:r>
            <a:r>
              <a:rPr lang="en-US" sz="1400" b="1" dirty="0"/>
              <a:t>analysis has been done to determine if mold or fungus is present</a:t>
            </a:r>
            <a:r>
              <a:rPr lang="en-US" sz="1400" b="1" dirty="0" smtClean="0"/>
              <a:t>?</a:t>
            </a:r>
          </a:p>
          <a:p>
            <a:endParaRPr lang="en-US" sz="1400" dirty="0"/>
          </a:p>
          <a:p>
            <a:r>
              <a:rPr lang="en-US" sz="1400" dirty="0" smtClean="0"/>
              <a:t>Mold </a:t>
            </a:r>
            <a:r>
              <a:rPr lang="en-US" sz="1400" dirty="0"/>
              <a:t>is naturally occurring, and there were no visible staining nor was there significant growth to present a </a:t>
            </a:r>
            <a:r>
              <a:rPr lang="en-US" sz="1400" dirty="0" smtClean="0"/>
              <a:t>hazard.  As per even the USEPA’s guidance document on Mold in Schools, there is no need to perform testing related to mold unless there is a visible hazard.  A visual inspection of the two buildings which have been demolished was performed prior to demolition, when GHD was performing the clearance visual inspections following both asbestos and lead abatement, and there were no visible signs of mold noted.</a:t>
            </a:r>
          </a:p>
          <a:p>
            <a:endParaRPr lang="en-US" sz="1400" dirty="0"/>
          </a:p>
          <a:p>
            <a:r>
              <a:rPr lang="en-US" sz="1400" dirty="0" smtClean="0"/>
              <a:t>Please also note that the District does take mold seriously.  In fact, there was a mold incident in Building 200, years ago, and the District had the mold removed by a licensed contractor, and post-abatement testing was performed, then., </a:t>
            </a:r>
            <a:r>
              <a:rPr lang="en-US" sz="1400" dirty="0"/>
              <a:t>however, individuals with </a:t>
            </a:r>
            <a:r>
              <a:rPr lang="en-US" sz="1400" dirty="0" smtClean="0"/>
              <a:t>immunodeficiency diseases </a:t>
            </a:r>
            <a:r>
              <a:rPr lang="en-US" sz="1400" dirty="0"/>
              <a:t>may be more susceptible to the symptoms of mold. </a:t>
            </a:r>
            <a:endParaRPr lang="en-US" sz="1400" dirty="0" smtClean="0"/>
          </a:p>
          <a:p>
            <a:endParaRPr lang="en-US" sz="1400" dirty="0"/>
          </a:p>
          <a:p>
            <a:r>
              <a:rPr lang="en-US" sz="1400" dirty="0" smtClean="0"/>
              <a:t>To summarize, no mold testing was performed, because there was no identified reason to perform such testing.  Airborne sampling can be performed on any given day, in almost any location that isn’t a clean room, and mold will be found in those samples.  There was no reason to believe that mold levels inside the structure were any different than the levels that would be anticipated outdoors.</a:t>
            </a:r>
          </a:p>
        </p:txBody>
      </p:sp>
    </p:spTree>
    <p:extLst>
      <p:ext uri="{BB962C8B-B14F-4D97-AF65-F5344CB8AC3E}">
        <p14:creationId xmlns:p14="http://schemas.microsoft.com/office/powerpoint/2010/main" val="40430247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ew suhsd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52400"/>
            <a:ext cx="23124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 name="Text Box 3"/>
          <p:cNvSpPr txBox="1">
            <a:spLocks noChangeArrowheads="1"/>
          </p:cNvSpPr>
          <p:nvPr/>
        </p:nvSpPr>
        <p:spPr bwMode="auto">
          <a:xfrm>
            <a:off x="304800" y="1447800"/>
            <a:ext cx="3981450" cy="919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dirty="0" smtClean="0">
                <a:ln>
                  <a:noFill/>
                </a:ln>
                <a:solidFill>
                  <a:srgbClr val="000000"/>
                </a:solidFill>
                <a:effectLst/>
                <a:latin typeface="Calibri" pitchFamily="34" charset="0"/>
                <a:cs typeface="Arial" pitchFamily="34" charset="0"/>
              </a:rPr>
              <a:t>National City Middle School—Phase II</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000000"/>
                </a:solidFill>
                <a:effectLst/>
                <a:latin typeface="Calibri" pitchFamily="34" charset="0"/>
                <a:cs typeface="Arial" pitchFamily="34" charset="0"/>
              </a:rPr>
              <a:t>September 18th 2013</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Box 7"/>
          <p:cNvSpPr txBox="1"/>
          <p:nvPr/>
        </p:nvSpPr>
        <p:spPr>
          <a:xfrm>
            <a:off x="304798" y="2057400"/>
            <a:ext cx="8534402" cy="4462760"/>
          </a:xfrm>
          <a:prstGeom prst="rect">
            <a:avLst/>
          </a:prstGeom>
          <a:noFill/>
        </p:spPr>
        <p:txBody>
          <a:bodyPr wrap="square" rtlCol="0">
            <a:spAutoFit/>
          </a:bodyPr>
          <a:lstStyle/>
          <a:p>
            <a:r>
              <a:rPr lang="en-US" b="1" dirty="0" smtClean="0"/>
              <a:t>QUESTIONS</a:t>
            </a:r>
          </a:p>
          <a:p>
            <a:pPr marL="342900" indent="-342900">
              <a:buFont typeface="+mj-lt"/>
              <a:buAutoNum type="arabicPeriod"/>
            </a:pPr>
            <a:endParaRPr lang="en-US" sz="1400" dirty="0" smtClean="0"/>
          </a:p>
          <a:p>
            <a:r>
              <a:rPr lang="en-US" sz="1400" b="1" dirty="0" smtClean="0"/>
              <a:t>5)   As </a:t>
            </a:r>
            <a:r>
              <a:rPr lang="en-US" sz="1400" b="1" dirty="0"/>
              <a:t>concrete is broken, what tests are being done to monitor silica particles?  (which is happening </a:t>
            </a:r>
            <a:r>
              <a:rPr lang="en-US" sz="1400" b="1" dirty="0" smtClean="0"/>
              <a:t>right </a:t>
            </a:r>
            <a:r>
              <a:rPr lang="en-US" sz="1400" b="1" dirty="0"/>
              <a:t>now and I see no monitoring taking place</a:t>
            </a:r>
            <a:r>
              <a:rPr lang="en-US" sz="1400" b="1" dirty="0" smtClean="0"/>
              <a:t>)</a:t>
            </a:r>
          </a:p>
          <a:p>
            <a:endParaRPr lang="en-US" sz="1400" dirty="0"/>
          </a:p>
          <a:p>
            <a:r>
              <a:rPr lang="en-US" sz="1400" dirty="0" smtClean="0"/>
              <a:t>To take the end of the question, first, there has been an industrial hygiene technician on-site every day that work has occurred since the first day or the project.  Since 9 September, there has been air sampling specific to dust being performed, all shift long.</a:t>
            </a:r>
          </a:p>
          <a:p>
            <a:endParaRPr lang="en-US" sz="1400" dirty="0"/>
          </a:p>
          <a:p>
            <a:r>
              <a:rPr lang="en-US" sz="1400" dirty="0" smtClean="0"/>
              <a:t>You are correct that the natural aggregates </a:t>
            </a:r>
            <a:r>
              <a:rPr lang="en-US" sz="1400" dirty="0"/>
              <a:t>found in cement </a:t>
            </a:r>
            <a:r>
              <a:rPr lang="en-US" sz="1400" dirty="0" smtClean="0"/>
              <a:t>will make-up </a:t>
            </a:r>
            <a:r>
              <a:rPr lang="en-US" sz="1400" dirty="0"/>
              <a:t>a proportion of the dust found in the </a:t>
            </a:r>
            <a:r>
              <a:rPr lang="en-US" sz="1400" dirty="0" smtClean="0"/>
              <a:t>air while demolition is occurring.  Please note, however, that when the total or </a:t>
            </a:r>
            <a:r>
              <a:rPr lang="en-US" sz="1400" dirty="0" err="1" smtClean="0"/>
              <a:t>respirable</a:t>
            </a:r>
            <a:r>
              <a:rPr lang="en-US" sz="1400" dirty="0" smtClean="0"/>
              <a:t> dust levels are below the Silica Standards, testing specifically for </a:t>
            </a:r>
            <a:r>
              <a:rPr lang="en-US" sz="1400" dirty="0"/>
              <a:t>silica is not </a:t>
            </a:r>
            <a:r>
              <a:rPr lang="en-US" sz="1400" dirty="0" smtClean="0"/>
              <a:t>necessary, since even if it was all silicate-related, it would be within the applicable standard.  </a:t>
            </a:r>
          </a:p>
          <a:p>
            <a:endParaRPr lang="en-US" sz="1400" dirty="0"/>
          </a:p>
          <a:p>
            <a:r>
              <a:rPr lang="en-US" sz="1400" dirty="0" smtClean="0"/>
              <a:t>The </a:t>
            </a:r>
            <a:r>
              <a:rPr lang="en-US" sz="1400" dirty="0"/>
              <a:t>OSHA standard </a:t>
            </a:r>
            <a:r>
              <a:rPr lang="en-US" sz="1400" dirty="0" smtClean="0"/>
              <a:t>for silica dust exposure is based on personal </a:t>
            </a:r>
            <a:r>
              <a:rPr lang="en-US" sz="1400" dirty="0"/>
              <a:t>respiratory monitoring of </a:t>
            </a:r>
            <a:r>
              <a:rPr lang="en-US" sz="1400" dirty="0" smtClean="0"/>
              <a:t>a specific employee.  If  </a:t>
            </a:r>
            <a:r>
              <a:rPr lang="en-US" sz="1400" dirty="0"/>
              <a:t>deemed </a:t>
            </a:r>
            <a:r>
              <a:rPr lang="en-US" sz="1400" dirty="0" smtClean="0"/>
              <a:t>necessary, </a:t>
            </a:r>
            <a:r>
              <a:rPr lang="en-US" sz="1400" dirty="0"/>
              <a:t>the teacher can be connected to a pump for the full 8 hour work </a:t>
            </a:r>
            <a:r>
              <a:rPr lang="en-US" sz="1400" dirty="0" smtClean="0"/>
              <a:t>day, </a:t>
            </a:r>
            <a:r>
              <a:rPr lang="en-US" sz="1400" dirty="0"/>
              <a:t>and we can get a total test for what they’re breathing. </a:t>
            </a:r>
            <a:r>
              <a:rPr lang="en-US" sz="1400" dirty="0" smtClean="0"/>
              <a:t> This would involve wearing a small pump on your belt, with tubing running up your back and over your shoulder, so that the cassette utilized for testing is within six inches of the teacher’s mouth and nose area (the breathing zone).  Given the results inside or at the fence line of the demolition work areas, this has not been deemed necessary.</a:t>
            </a:r>
          </a:p>
        </p:txBody>
      </p:sp>
    </p:spTree>
    <p:extLst>
      <p:ext uri="{BB962C8B-B14F-4D97-AF65-F5344CB8AC3E}">
        <p14:creationId xmlns:p14="http://schemas.microsoft.com/office/powerpoint/2010/main" val="30363168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ew suhsd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52400"/>
            <a:ext cx="23124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 name="Text Box 3"/>
          <p:cNvSpPr txBox="1">
            <a:spLocks noChangeArrowheads="1"/>
          </p:cNvSpPr>
          <p:nvPr/>
        </p:nvSpPr>
        <p:spPr bwMode="auto">
          <a:xfrm>
            <a:off x="304800" y="1447800"/>
            <a:ext cx="3981450" cy="919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dirty="0" smtClean="0">
                <a:ln>
                  <a:noFill/>
                </a:ln>
                <a:solidFill>
                  <a:srgbClr val="000000"/>
                </a:solidFill>
                <a:effectLst/>
                <a:latin typeface="Calibri" pitchFamily="34" charset="0"/>
                <a:cs typeface="Arial" pitchFamily="34" charset="0"/>
              </a:rPr>
              <a:t>National City Middle School—Phase II</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000000"/>
                </a:solidFill>
                <a:effectLst/>
                <a:latin typeface="Calibri" pitchFamily="34" charset="0"/>
                <a:cs typeface="Arial" pitchFamily="34" charset="0"/>
              </a:rPr>
              <a:t>September 18th 2013</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Box 7"/>
          <p:cNvSpPr txBox="1"/>
          <p:nvPr/>
        </p:nvSpPr>
        <p:spPr>
          <a:xfrm>
            <a:off x="304798" y="2057400"/>
            <a:ext cx="8534402" cy="4031873"/>
          </a:xfrm>
          <a:prstGeom prst="rect">
            <a:avLst/>
          </a:prstGeom>
          <a:noFill/>
        </p:spPr>
        <p:txBody>
          <a:bodyPr wrap="square" rtlCol="0">
            <a:spAutoFit/>
          </a:bodyPr>
          <a:lstStyle/>
          <a:p>
            <a:r>
              <a:rPr lang="en-US" b="1" dirty="0" smtClean="0"/>
              <a:t>QUESTIONS</a:t>
            </a:r>
          </a:p>
          <a:p>
            <a:pPr marL="342900" indent="-342900">
              <a:buFont typeface="+mj-lt"/>
              <a:buAutoNum type="arabicPeriod"/>
            </a:pPr>
            <a:endParaRPr lang="en-US" sz="1400" dirty="0" smtClean="0"/>
          </a:p>
          <a:p>
            <a:r>
              <a:rPr lang="en-US" sz="1400" b="1" dirty="0" smtClean="0"/>
              <a:t>6)   Why </a:t>
            </a:r>
            <a:r>
              <a:rPr lang="en-US" sz="1400" b="1" dirty="0"/>
              <a:t>were the students/staff/community not informed of the possible dangers</a:t>
            </a:r>
            <a:r>
              <a:rPr lang="en-US" sz="1400" b="1" dirty="0" smtClean="0"/>
              <a:t>?</a:t>
            </a:r>
          </a:p>
          <a:p>
            <a:endParaRPr lang="en-US" sz="1400" dirty="0"/>
          </a:p>
          <a:p>
            <a:r>
              <a:rPr lang="en-US" sz="1400" dirty="0" smtClean="0"/>
              <a:t>First and foremost, please note that the first several weeks of this project, which began while school was not in session, were spent performing asbestos and lead-based paint removal.  Several other hazards, ranging from fluorescent lighting tubes (which can contain mercury vapor), lighting ballasts (which might contain PCBs), and refrigerants, were also removed from the project site during this time.  Had this work been performed while school was in session, written notifications would have preceded the work, but then again, this work was the known hazardous work, and the District scheduled this work to take place while school was not in session.</a:t>
            </a:r>
          </a:p>
          <a:p>
            <a:endParaRPr lang="en-US" sz="1400" dirty="0"/>
          </a:p>
          <a:p>
            <a:r>
              <a:rPr lang="en-US" sz="1400" dirty="0" smtClean="0"/>
              <a:t>By the time teachers and students returned to the site, based </a:t>
            </a:r>
            <a:r>
              <a:rPr lang="en-US" sz="1400" dirty="0"/>
              <a:t>on the sampling data and site monitoring, there was not enough evidence to determine a presence of a </a:t>
            </a:r>
            <a:r>
              <a:rPr lang="en-US" sz="1400" dirty="0" smtClean="0"/>
              <a:t>hazard </a:t>
            </a:r>
            <a:r>
              <a:rPr lang="en-US" sz="1400" dirty="0"/>
              <a:t>that would compromise the health and safety of the staff and students. </a:t>
            </a:r>
            <a:r>
              <a:rPr lang="en-US" sz="1400" dirty="0" smtClean="0"/>
              <a:t> Though it may be irritating, the fact is that the levels of airborne dust at the project site is not considered a hazard.</a:t>
            </a:r>
          </a:p>
          <a:p>
            <a:endParaRPr lang="en-US" sz="1400" dirty="0"/>
          </a:p>
          <a:p>
            <a:r>
              <a:rPr lang="en-US" sz="1400" dirty="0" smtClean="0"/>
              <a:t>As a final note, this project will take more than a year to complete, so it is not possible to perform all of the work which may be annoying to staff or students while school is out of session.</a:t>
            </a:r>
          </a:p>
        </p:txBody>
      </p:sp>
    </p:spTree>
    <p:extLst>
      <p:ext uri="{BB962C8B-B14F-4D97-AF65-F5344CB8AC3E}">
        <p14:creationId xmlns:p14="http://schemas.microsoft.com/office/powerpoint/2010/main" val="6988953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ew suhsd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52400"/>
            <a:ext cx="23124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 name="Text Box 3"/>
          <p:cNvSpPr txBox="1">
            <a:spLocks noChangeArrowheads="1"/>
          </p:cNvSpPr>
          <p:nvPr/>
        </p:nvSpPr>
        <p:spPr bwMode="auto">
          <a:xfrm>
            <a:off x="304800" y="1447800"/>
            <a:ext cx="3981450" cy="919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dirty="0" smtClean="0">
                <a:ln>
                  <a:noFill/>
                </a:ln>
                <a:solidFill>
                  <a:srgbClr val="000000"/>
                </a:solidFill>
                <a:effectLst/>
                <a:latin typeface="Calibri" pitchFamily="34" charset="0"/>
                <a:cs typeface="Arial" pitchFamily="34" charset="0"/>
              </a:rPr>
              <a:t>National City Middle School—Phase II</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000000"/>
                </a:solidFill>
                <a:effectLst/>
                <a:latin typeface="Calibri" pitchFamily="34" charset="0"/>
                <a:cs typeface="Arial" pitchFamily="34" charset="0"/>
              </a:rPr>
              <a:t>September 18th 2013</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Box 7"/>
          <p:cNvSpPr txBox="1"/>
          <p:nvPr/>
        </p:nvSpPr>
        <p:spPr>
          <a:xfrm>
            <a:off x="304798" y="2057400"/>
            <a:ext cx="8534402" cy="4524315"/>
          </a:xfrm>
          <a:prstGeom prst="rect">
            <a:avLst/>
          </a:prstGeom>
          <a:noFill/>
        </p:spPr>
        <p:txBody>
          <a:bodyPr wrap="square" rtlCol="0">
            <a:spAutoFit/>
          </a:bodyPr>
          <a:lstStyle/>
          <a:p>
            <a:r>
              <a:rPr lang="en-US" b="1" dirty="0" smtClean="0"/>
              <a:t>QUESTIONS</a:t>
            </a:r>
          </a:p>
          <a:p>
            <a:endParaRPr lang="en-US" b="1" dirty="0" smtClean="0"/>
          </a:p>
          <a:p>
            <a:r>
              <a:rPr lang="en-US" sz="1400" b="1" dirty="0" smtClean="0"/>
              <a:t>7)   Why </a:t>
            </a:r>
            <a:r>
              <a:rPr lang="en-US" sz="1400" b="1" dirty="0"/>
              <a:t>are students allowed to eat right next to demolition being done at the same time</a:t>
            </a:r>
            <a:r>
              <a:rPr lang="en-US" sz="1400" b="1" dirty="0" smtClean="0"/>
              <a:t>?</a:t>
            </a:r>
          </a:p>
          <a:p>
            <a:endParaRPr lang="en-US" sz="1400" dirty="0"/>
          </a:p>
          <a:p>
            <a:r>
              <a:rPr lang="en-US" sz="1400" dirty="0" smtClean="0"/>
              <a:t>Simply put, the issue of moving the lunch area was not considered </a:t>
            </a:r>
            <a:r>
              <a:rPr lang="en-US" sz="1400" dirty="0"/>
              <a:t> </a:t>
            </a:r>
            <a:r>
              <a:rPr lang="en-US" sz="1400" dirty="0" smtClean="0"/>
              <a:t>because </a:t>
            </a:r>
            <a:r>
              <a:rPr lang="en-US" sz="1400" dirty="0"/>
              <a:t>levels of </a:t>
            </a:r>
            <a:r>
              <a:rPr lang="en-US" sz="1400" dirty="0" err="1"/>
              <a:t>respirable</a:t>
            </a:r>
            <a:r>
              <a:rPr lang="en-US" sz="1400" dirty="0"/>
              <a:t> and total dust concentrations were </a:t>
            </a:r>
            <a:r>
              <a:rPr lang="en-US" sz="1400" dirty="0" smtClean="0"/>
              <a:t>believed to be well below </a:t>
            </a:r>
            <a:r>
              <a:rPr lang="en-US" sz="1400" dirty="0"/>
              <a:t>hazardous levels. </a:t>
            </a:r>
            <a:r>
              <a:rPr lang="en-US" sz="1400" dirty="0" smtClean="0"/>
              <a:t> As it turns-out, this assumption was correct, as has been proven by, as of today, seven-plus days of air monitoring.  To complete this response, though, please note the response to Question Number 9, below.</a:t>
            </a:r>
          </a:p>
          <a:p>
            <a:endParaRPr lang="en-US" sz="1400" dirty="0"/>
          </a:p>
          <a:p>
            <a:r>
              <a:rPr lang="en-US" sz="1400" b="1" dirty="0" smtClean="0"/>
              <a:t>8)   Why </a:t>
            </a:r>
            <a:r>
              <a:rPr lang="en-US" sz="1400" b="1" dirty="0"/>
              <a:t>couldn’t the demolition have been done when no students/staff were present</a:t>
            </a:r>
            <a:r>
              <a:rPr lang="en-US" sz="1400" b="1" dirty="0" smtClean="0"/>
              <a:t>?</a:t>
            </a:r>
          </a:p>
          <a:p>
            <a:endParaRPr lang="en-US" sz="1400" dirty="0"/>
          </a:p>
          <a:p>
            <a:r>
              <a:rPr lang="en-US" sz="1400" dirty="0" smtClean="0"/>
              <a:t>As was mentioned in the response to Question Number 6, the </a:t>
            </a:r>
            <a:r>
              <a:rPr lang="en-US" sz="1400" dirty="0"/>
              <a:t>abatement of hazardous materials was performed during the </a:t>
            </a:r>
            <a:r>
              <a:rPr lang="en-US" sz="1400" dirty="0" smtClean="0"/>
              <a:t>break, </a:t>
            </a:r>
            <a:r>
              <a:rPr lang="en-US" sz="1400" dirty="0"/>
              <a:t>while students and teachers were not present on the site. </a:t>
            </a:r>
            <a:r>
              <a:rPr lang="en-US" sz="1400" dirty="0" smtClean="0"/>
              <a:t> Simply put, the project cannot possibly be completed in a timely or cost-effective manner if all work that students and staff might find annoying.  The District scheduled the project start in such a manner that the truly hazardous work WAS performed while no students or staff were present.</a:t>
            </a:r>
          </a:p>
          <a:p>
            <a:endParaRPr lang="en-US" sz="1400" dirty="0"/>
          </a:p>
          <a:p>
            <a:r>
              <a:rPr lang="en-US" sz="1400" dirty="0" smtClean="0"/>
              <a:t>We would also note, since the question was asked internally by the Project Team, and this is a good question, that local noise ordinances forbid us from working from 3:00, into the evening.  There would be no way to get a full shift in, between the end of the school day and the onset of local noise ordinances.  </a:t>
            </a:r>
          </a:p>
        </p:txBody>
      </p:sp>
    </p:spTree>
    <p:extLst>
      <p:ext uri="{BB962C8B-B14F-4D97-AF65-F5344CB8AC3E}">
        <p14:creationId xmlns:p14="http://schemas.microsoft.com/office/powerpoint/2010/main" val="41924226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ew suhsd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52400"/>
            <a:ext cx="231245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 name="Text Box 3"/>
          <p:cNvSpPr txBox="1">
            <a:spLocks noChangeArrowheads="1"/>
          </p:cNvSpPr>
          <p:nvPr/>
        </p:nvSpPr>
        <p:spPr bwMode="auto">
          <a:xfrm>
            <a:off x="304800" y="1447800"/>
            <a:ext cx="3981450" cy="919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dirty="0" smtClean="0">
                <a:ln>
                  <a:noFill/>
                </a:ln>
                <a:solidFill>
                  <a:srgbClr val="000000"/>
                </a:solidFill>
                <a:effectLst/>
                <a:latin typeface="Calibri" pitchFamily="34" charset="0"/>
                <a:cs typeface="Arial" pitchFamily="34" charset="0"/>
              </a:rPr>
              <a:t>National City Middle School—Phase II</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dirty="0" smtClean="0">
                <a:ln>
                  <a:noFill/>
                </a:ln>
                <a:solidFill>
                  <a:srgbClr val="000000"/>
                </a:solidFill>
                <a:effectLst/>
                <a:latin typeface="Calibri" pitchFamily="34" charset="0"/>
                <a:cs typeface="Arial" pitchFamily="34" charset="0"/>
              </a:rPr>
              <a:t>September 18th 2013</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Box 7"/>
          <p:cNvSpPr txBox="1"/>
          <p:nvPr/>
        </p:nvSpPr>
        <p:spPr>
          <a:xfrm>
            <a:off x="304798" y="2057400"/>
            <a:ext cx="8534402" cy="4308872"/>
          </a:xfrm>
          <a:prstGeom prst="rect">
            <a:avLst/>
          </a:prstGeom>
          <a:noFill/>
        </p:spPr>
        <p:txBody>
          <a:bodyPr wrap="square" rtlCol="0">
            <a:spAutoFit/>
          </a:bodyPr>
          <a:lstStyle/>
          <a:p>
            <a:r>
              <a:rPr lang="en-US" b="1" dirty="0" smtClean="0"/>
              <a:t>QUESTIONS</a:t>
            </a:r>
          </a:p>
          <a:p>
            <a:endParaRPr lang="en-US" b="1" dirty="0" smtClean="0"/>
          </a:p>
          <a:p>
            <a:r>
              <a:rPr lang="en-US" sz="1400" b="1" dirty="0" smtClean="0"/>
              <a:t>9)   Demolition </a:t>
            </a:r>
            <a:r>
              <a:rPr lang="en-US" sz="1400" b="1" dirty="0"/>
              <a:t>will not occur during the morning break 9:30—9:45 and lunch </a:t>
            </a:r>
            <a:r>
              <a:rPr lang="en-US" sz="1400" b="1" dirty="0" smtClean="0"/>
              <a:t>11:30—12:45</a:t>
            </a:r>
          </a:p>
          <a:p>
            <a:endParaRPr lang="en-US" sz="1400" dirty="0"/>
          </a:p>
          <a:p>
            <a:r>
              <a:rPr lang="en-US" sz="1400" dirty="0" smtClean="0"/>
              <a:t>The District </a:t>
            </a:r>
            <a:r>
              <a:rPr lang="en-US" sz="1400" dirty="0"/>
              <a:t>has given direction to stop demolition and jack-hammering during nutrition breaks </a:t>
            </a:r>
            <a:r>
              <a:rPr lang="en-US" sz="1400" dirty="0" smtClean="0"/>
              <a:t>(0930-0945) and the lunch breaks (1137 to 1242).  This actually creates a burden on the District, since it is restricting the Contractors’ hours of work, but it was decided that it was the correct thing to do, moving forward.</a:t>
            </a:r>
          </a:p>
          <a:p>
            <a:endParaRPr lang="en-US" sz="1400" dirty="0"/>
          </a:p>
          <a:p>
            <a:r>
              <a:rPr lang="en-US" sz="1400" b="1" dirty="0" smtClean="0"/>
              <a:t>10)   Why </a:t>
            </a:r>
            <a:r>
              <a:rPr lang="en-US" sz="1400" b="1" dirty="0"/>
              <a:t>do the demolition crew wear the white suits</a:t>
            </a:r>
            <a:r>
              <a:rPr lang="en-US" sz="1400" b="1" dirty="0" smtClean="0"/>
              <a:t>.</a:t>
            </a:r>
          </a:p>
          <a:p>
            <a:endParaRPr lang="en-US" sz="1400" dirty="0"/>
          </a:p>
          <a:p>
            <a:r>
              <a:rPr lang="en-US" sz="1400" dirty="0" smtClean="0"/>
              <a:t>The white </a:t>
            </a:r>
            <a:r>
              <a:rPr lang="en-US" sz="1400" dirty="0" err="1" smtClean="0"/>
              <a:t>Tyvek</a:t>
            </a:r>
            <a:r>
              <a:rPr lang="en-US" sz="1400" dirty="0" smtClean="0"/>
              <a:t> suits that you see being worn by some workers is not something that Code requires; they are disposable suits, and at this point, some of the workers wear </a:t>
            </a:r>
            <a:r>
              <a:rPr lang="en-US" sz="1400" dirty="0"/>
              <a:t>them to keep clean</a:t>
            </a:r>
            <a:r>
              <a:rPr lang="en-US" sz="1400" dirty="0" smtClean="0"/>
              <a:t>.  It is true that these are the same type of protective suits that were required to be worn by asbestos abatement workers, but to be clear, all asbestos-containing materials (ACMs) in Buildings 200 and 400 were removed by 12 August. </a:t>
            </a:r>
            <a:endParaRPr lang="en-US" sz="1400" dirty="0"/>
          </a:p>
          <a:p>
            <a:endParaRPr lang="en-US" sz="1400" dirty="0" smtClean="0"/>
          </a:p>
          <a:p>
            <a:r>
              <a:rPr lang="en-US" sz="1400" dirty="0" smtClean="0"/>
              <a:t>You will note that only a few of the workers on the site are seen wearing them, now (on some days, nobody wears them).  If there was hazardous abatement occurring, and the suits were required, they would be required of everyone working in the “hazardous” work area.</a:t>
            </a:r>
            <a:r>
              <a:rPr lang="en-US" sz="1400" dirty="0"/>
              <a:t> </a:t>
            </a:r>
          </a:p>
          <a:p>
            <a:endParaRPr lang="en-US" sz="1400" dirty="0" smtClean="0"/>
          </a:p>
        </p:txBody>
      </p:sp>
    </p:spTree>
    <p:extLst>
      <p:ext uri="{BB962C8B-B14F-4D97-AF65-F5344CB8AC3E}">
        <p14:creationId xmlns:p14="http://schemas.microsoft.com/office/powerpoint/2010/main" val="36427706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1122</TotalTime>
  <Words>1777</Words>
  <Application>Microsoft Office PowerPoint</Application>
  <PresentationFormat>On-screen Show (4:3)</PresentationFormat>
  <Paragraphs>131</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ENVIRONMENTAL CONTROLS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GHD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ENVIRONMENTAL CONTROLS</dc:title>
  <dc:creator>Yvan Schmidt</dc:creator>
  <cp:lastModifiedBy>Trent Carr</cp:lastModifiedBy>
  <cp:revision>14</cp:revision>
  <dcterms:created xsi:type="dcterms:W3CDTF">2013-09-16T20:40:38Z</dcterms:created>
  <dcterms:modified xsi:type="dcterms:W3CDTF">2013-09-19T15:33:05Z</dcterms:modified>
</cp:coreProperties>
</file>