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comment2.xml" ContentType="application/vnd.openxmlformats-officedocument.presentationml.comment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5143500" type="screen16x9"/>
  <p:notesSz cx="6858000" cy="9144000"/>
  <p:embeddedFontLst>
    <p:embeddedFont>
      <p:font typeface="Calibri" panose="020F0502020204030204" pitchFamily="34" charset="0"/>
      <p:regular r:id="rId27"/>
      <p:bold r:id="rId28"/>
      <p:italic r:id="rId29"/>
      <p:boldItalic r:id="rId30"/>
    </p:embeddedFont>
    <p:embeddedFont>
      <p:font typeface="Lato" panose="020F0502020204030203" pitchFamily="34" charset="0"/>
      <p:regular r:id="rId31"/>
      <p:bold r:id="rId32"/>
      <p:italic r:id="rId33"/>
      <p:boldItalic r:id="rId34"/>
    </p:embeddedFont>
    <p:embeddedFont>
      <p:font typeface="Merriweather" panose="00000500000000000000" pitchFamily="2" charset="0"/>
      <p:regular r:id="rId35"/>
      <p:bold r:id="rId36"/>
      <p:italic r:id="rId37"/>
      <p:boldItalic r:id="rId38"/>
    </p:embeddedFont>
    <p:embeddedFont>
      <p:font typeface="Open Sans" panose="020B0606030504020204" pitchFamily="34" charset="0"/>
      <p:regular r:id="rId39"/>
      <p:bold r:id="rId40"/>
      <p:italic r:id="rId41"/>
      <p:boldItalic r:id="rId42"/>
    </p:embeddedFont>
    <p:embeddedFont>
      <p:font typeface="Quattrocento Sans" panose="020B0502050000020003" pitchFamily="34" charset="0"/>
      <p:regular r:id="rId43"/>
      <p:bold r:id="rId44"/>
      <p:italic r:id="rId45"/>
      <p:boldItalic r:id="rId46"/>
    </p:embeddedFont>
    <p:embeddedFont>
      <p:font typeface="Raleway" pitchFamily="2" charset="0"/>
      <p:regular r:id="rId47"/>
      <p:bold r:id="rId48"/>
      <p:italic r:id="rId49"/>
      <p:boldItalic r:id="rId50"/>
    </p:embeddedFont>
    <p:embeddedFont>
      <p:font typeface="Raleway Black" pitchFamily="2" charset="0"/>
      <p:bold r:id="rId51"/>
      <p:boldItalic r:id="rId52"/>
    </p:embeddedFont>
    <p:embeddedFont>
      <p:font typeface="Roboto" panose="02000000000000000000" pitchFamily="2" charset="0"/>
      <p:regular r:id="rId53"/>
      <p:bold r:id="rId54"/>
      <p:italic r:id="rId55"/>
      <p:boldItalic r:id="rId5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eremy Drake" initials="" lastIdx="1" clrIdx="0"/>
  <p:cmAuthor id="1" name="Theresa Dupont"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pos="2880"/>
        <p:guide orient="horz" pos="162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font" Target="fonts/font13.fntdata"/><Relationship Id="rId21" Type="http://schemas.openxmlformats.org/officeDocument/2006/relationships/slide" Target="slides/slide20.xml"/><Relationship Id="rId34" Type="http://schemas.openxmlformats.org/officeDocument/2006/relationships/font" Target="fonts/font8.fntdata"/><Relationship Id="rId42" Type="http://schemas.openxmlformats.org/officeDocument/2006/relationships/font" Target="fonts/font16.fntdata"/><Relationship Id="rId47" Type="http://schemas.openxmlformats.org/officeDocument/2006/relationships/font" Target="fonts/font21.fntdata"/><Relationship Id="rId50" Type="http://schemas.openxmlformats.org/officeDocument/2006/relationships/font" Target="fonts/font24.fntdata"/><Relationship Id="rId55" Type="http://schemas.openxmlformats.org/officeDocument/2006/relationships/font" Target="fonts/font29.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3.fntdata"/><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font" Target="fonts/font14.fntdata"/><Relationship Id="rId45" Type="http://schemas.openxmlformats.org/officeDocument/2006/relationships/font" Target="fonts/font19.fntdata"/><Relationship Id="rId53" Type="http://schemas.openxmlformats.org/officeDocument/2006/relationships/font" Target="fonts/font27.fntdata"/><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font" Target="fonts/font17.fntdata"/><Relationship Id="rId48" Type="http://schemas.openxmlformats.org/officeDocument/2006/relationships/font" Target="fonts/font22.fntdata"/><Relationship Id="rId56" Type="http://schemas.openxmlformats.org/officeDocument/2006/relationships/font" Target="fonts/font30.fntdata"/><Relationship Id="rId8" Type="http://schemas.openxmlformats.org/officeDocument/2006/relationships/slide" Target="slides/slide7.xml"/><Relationship Id="rId51" Type="http://schemas.openxmlformats.org/officeDocument/2006/relationships/font" Target="fonts/font2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font" Target="fonts/font12.fntdata"/><Relationship Id="rId46" Type="http://schemas.openxmlformats.org/officeDocument/2006/relationships/font" Target="fonts/font20.fntdata"/><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font" Target="fonts/font15.fntdata"/><Relationship Id="rId54" Type="http://schemas.openxmlformats.org/officeDocument/2006/relationships/font" Target="fonts/font28.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49" Type="http://schemas.openxmlformats.org/officeDocument/2006/relationships/font" Target="fonts/font23.fntdata"/><Relationship Id="rId57" Type="http://schemas.openxmlformats.org/officeDocument/2006/relationships/commentAuthors" Target="commentAuthors.xml"/><Relationship Id="rId10" Type="http://schemas.openxmlformats.org/officeDocument/2006/relationships/slide" Target="slides/slide9.xml"/><Relationship Id="rId31" Type="http://schemas.openxmlformats.org/officeDocument/2006/relationships/font" Target="fonts/font5.fntdata"/><Relationship Id="rId44" Type="http://schemas.openxmlformats.org/officeDocument/2006/relationships/font" Target="fonts/font18.fntdata"/><Relationship Id="rId52" Type="http://schemas.openxmlformats.org/officeDocument/2006/relationships/font" Target="fonts/font26.fntdata"/><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3-02-15T15:49:52.855" idx="1">
    <p:pos x="2951" y="402"/>
    <p:text>Update title to match RFP.</p:text>
  </p:cm>
</p:cmLst>
</file>

<file path=ppt/comments/comment2.xml><?xml version="1.0" encoding="utf-8"?>
<p:cmLst xmlns:a="http://schemas.openxmlformats.org/drawingml/2006/main" xmlns:r="http://schemas.openxmlformats.org/officeDocument/2006/relationships" xmlns:p="http://schemas.openxmlformats.org/presentationml/2006/main">
  <p:cm authorId="1" dt="2023-02-14T21:35:35.876" idx="1">
    <p:pos x="221" y="202"/>
    <p:text>Do we need slides for Scopes B and C? Currently only have slide for Scope A.</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docs.google.com/document/d/1WqjOPvkBooZDeKIZtrv4dOUuRXl4h16Xri_PqsnizcE/edit"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208a197f93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208a197f93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14b0934b50b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14b0934b50b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Mention that Steve passed away while on the committee; met about 15 times during the summer &amp; fall.</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208aea31b8d_5_1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208aea31b8d_5_1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208aea31b8d_5_1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208aea31b8d_5_1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208aea31b8d_5_1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208aea31b8d_5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20 weeks is Best practice for yard waste from DEP</a:t>
            </a:r>
            <a:endParaRPr/>
          </a:p>
          <a:p>
            <a:pPr marL="0" lvl="0" indent="0" algn="l" rtl="0">
              <a:spcBef>
                <a:spcPts val="0"/>
              </a:spcBef>
              <a:spcAft>
                <a:spcPts val="0"/>
              </a:spcAft>
              <a:buNone/>
            </a:pPr>
            <a:r>
              <a:rPr lang="en"/>
              <a:t>Bulk items, 10-20% no shows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208aea31b8d_5_2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208aea31b8d_5_2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208aea31b8d_5_1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208aea31b8d_5_1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208aea31b8d_7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208aea31b8d_7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Strategy Zero Waste Solutions</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208ca706ce1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208ca706ce1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208a197f93a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208a197f93a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208a197f93a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208a197f93a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Using current contract as a baseline, mimic what we’re doing in a more fair and transparent way.</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208a197f93a_0_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208a197f93a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208a197f93a_0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208a197f93a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latin typeface="Times New Roman"/>
                <a:ea typeface="Times New Roman"/>
                <a:cs typeface="Times New Roman"/>
                <a:sym typeface="Times New Roman"/>
              </a:rPr>
              <a:t>The City encourages vendors to partner on proposals and will give preference to vendors who can handle as many of the city’s discarded material streams as possible, whether collecting and disposing and/or processing themselves, or through utilization of trusted subcontractors.</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208a9b1e712_1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208a9b1e712_1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Document explaining here: </a:t>
            </a:r>
            <a:r>
              <a:rPr lang="en" u="sng">
                <a:solidFill>
                  <a:schemeClr val="hlink"/>
                </a:solidFill>
                <a:hlinkClick r:id="rId3"/>
              </a:rPr>
              <a:t>https://docs.google.com/document/d/1WqjOPvkBooZDeKIZtrv4dOUuRXl4h16Xri_PqsnizcE/edit</a:t>
            </a:r>
            <a:r>
              <a:rPr lang="en">
                <a:solidFill>
                  <a:schemeClr val="dk1"/>
                </a:solidFill>
              </a:rPr>
              <a:t> </a:t>
            </a:r>
            <a:endParaRPr/>
          </a:p>
          <a:p>
            <a:pPr marL="0" lvl="0" indent="0" algn="l" rtl="0">
              <a:spcBef>
                <a:spcPts val="0"/>
              </a:spcBef>
              <a:spcAft>
                <a:spcPts val="0"/>
              </a:spcAft>
              <a:buNone/>
            </a:pPr>
            <a:r>
              <a:rPr lang="en"/>
              <a:t>Note - mandatory recycling is the main focus of the hauler ordinance</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208a197f93a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208a197f93a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Talk about change from current services? Using current contract as a baseline, mimic what we’re doing in a more fair and transparent way.</a:t>
            </a:r>
            <a:endParaRPr/>
          </a:p>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208ca706ce1_0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208ca706ce1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Getting pricing on multiple service letters for budgeting purposes - highlight which is our goal service level.  Research shows that more frequent recycling pickups doesn’t measurably increasing recycling rate.  We believe we need every other week trash to afford new organics service.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208a197f93a_0_1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208a197f93a_0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Page 16 of the RFP</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208aea31b8d_5_2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208aea31b8d_5_2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208a197f93a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 name="Google Shape;247;g208a197f93a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208aea31b8d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208aea31b8d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g208aea31b8d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2" name="Google Shape;262;g208aea31b8d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208aea31b8d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208aea31b8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All trucks, trash, recycling &amp; organics</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208aea31b8d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208aea31b8d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208aea31b8d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208aea31b8d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sp>
        <p:nvSpPr>
          <p:cNvPr id="10" name="Google Shape;10;p2"/>
          <p:cNvSpPr/>
          <p:nvPr/>
        </p:nvSpPr>
        <p:spPr>
          <a:xfrm>
            <a:off x="-125" y="0"/>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11" name="Google Shape;11;p2"/>
          <p:cNvSpPr txBox="1">
            <a:spLocks noGrp="1"/>
          </p:cNvSpPr>
          <p:nvPr>
            <p:ph type="ctrTitle"/>
          </p:nvPr>
        </p:nvSpPr>
        <p:spPr>
          <a:xfrm>
            <a:off x="311700" y="539725"/>
            <a:ext cx="8520600" cy="12825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12" name="Google Shape;12;p2"/>
          <p:cNvSpPr txBox="1">
            <a:spLocks noGrp="1"/>
          </p:cNvSpPr>
          <p:nvPr>
            <p:ph type="subTitle" idx="1"/>
          </p:nvPr>
        </p:nvSpPr>
        <p:spPr>
          <a:xfrm>
            <a:off x="311700" y="1878560"/>
            <a:ext cx="4242600" cy="7383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2"/>
              </a:buClr>
              <a:buSzPts val="1600"/>
              <a:buNone/>
              <a:defRPr sz="1600">
                <a:solidFill>
                  <a:schemeClr val="lt2"/>
                </a:solidFill>
              </a:defRPr>
            </a:lvl1pPr>
            <a:lvl2pPr lvl="1">
              <a:lnSpc>
                <a:spcPct val="100000"/>
              </a:lnSpc>
              <a:spcBef>
                <a:spcPts val="0"/>
              </a:spcBef>
              <a:spcAft>
                <a:spcPts val="0"/>
              </a:spcAft>
              <a:buClr>
                <a:schemeClr val="lt2"/>
              </a:buClr>
              <a:buSzPts val="1600"/>
              <a:buNone/>
              <a:defRPr sz="1600">
                <a:solidFill>
                  <a:schemeClr val="lt2"/>
                </a:solidFill>
              </a:defRPr>
            </a:lvl2pPr>
            <a:lvl3pPr lvl="2">
              <a:lnSpc>
                <a:spcPct val="100000"/>
              </a:lnSpc>
              <a:spcBef>
                <a:spcPts val="0"/>
              </a:spcBef>
              <a:spcAft>
                <a:spcPts val="0"/>
              </a:spcAft>
              <a:buClr>
                <a:schemeClr val="lt2"/>
              </a:buClr>
              <a:buSzPts val="1600"/>
              <a:buNone/>
              <a:defRPr sz="1600">
                <a:solidFill>
                  <a:schemeClr val="lt2"/>
                </a:solidFill>
              </a:defRPr>
            </a:lvl3pPr>
            <a:lvl4pPr lvl="3">
              <a:lnSpc>
                <a:spcPct val="100000"/>
              </a:lnSpc>
              <a:spcBef>
                <a:spcPts val="0"/>
              </a:spcBef>
              <a:spcAft>
                <a:spcPts val="0"/>
              </a:spcAft>
              <a:buClr>
                <a:schemeClr val="lt2"/>
              </a:buClr>
              <a:buSzPts val="1600"/>
              <a:buNone/>
              <a:defRPr sz="1600">
                <a:solidFill>
                  <a:schemeClr val="lt2"/>
                </a:solidFill>
              </a:defRPr>
            </a:lvl4pPr>
            <a:lvl5pPr lvl="4">
              <a:lnSpc>
                <a:spcPct val="100000"/>
              </a:lnSpc>
              <a:spcBef>
                <a:spcPts val="0"/>
              </a:spcBef>
              <a:spcAft>
                <a:spcPts val="0"/>
              </a:spcAft>
              <a:buClr>
                <a:schemeClr val="lt2"/>
              </a:buClr>
              <a:buSzPts val="1600"/>
              <a:buNone/>
              <a:defRPr sz="1600">
                <a:solidFill>
                  <a:schemeClr val="lt2"/>
                </a:solidFill>
              </a:defRPr>
            </a:lvl5pPr>
            <a:lvl6pPr lvl="5">
              <a:lnSpc>
                <a:spcPct val="100000"/>
              </a:lnSpc>
              <a:spcBef>
                <a:spcPts val="0"/>
              </a:spcBef>
              <a:spcAft>
                <a:spcPts val="0"/>
              </a:spcAft>
              <a:buClr>
                <a:schemeClr val="lt2"/>
              </a:buClr>
              <a:buSzPts val="1600"/>
              <a:buNone/>
              <a:defRPr sz="1600">
                <a:solidFill>
                  <a:schemeClr val="lt2"/>
                </a:solidFill>
              </a:defRPr>
            </a:lvl6pPr>
            <a:lvl7pPr lvl="6">
              <a:lnSpc>
                <a:spcPct val="100000"/>
              </a:lnSpc>
              <a:spcBef>
                <a:spcPts val="0"/>
              </a:spcBef>
              <a:spcAft>
                <a:spcPts val="0"/>
              </a:spcAft>
              <a:buClr>
                <a:schemeClr val="lt2"/>
              </a:buClr>
              <a:buSzPts val="1600"/>
              <a:buNone/>
              <a:defRPr sz="1600">
                <a:solidFill>
                  <a:schemeClr val="lt2"/>
                </a:solidFill>
              </a:defRPr>
            </a:lvl7pPr>
            <a:lvl8pPr lvl="7">
              <a:lnSpc>
                <a:spcPct val="100000"/>
              </a:lnSpc>
              <a:spcBef>
                <a:spcPts val="0"/>
              </a:spcBef>
              <a:spcAft>
                <a:spcPts val="0"/>
              </a:spcAft>
              <a:buClr>
                <a:schemeClr val="lt2"/>
              </a:buClr>
              <a:buSzPts val="1600"/>
              <a:buNone/>
              <a:defRPr sz="1600">
                <a:solidFill>
                  <a:schemeClr val="lt2"/>
                </a:solidFill>
              </a:defRPr>
            </a:lvl8pPr>
            <a:lvl9pPr lvl="8">
              <a:lnSpc>
                <a:spcPct val="100000"/>
              </a:lnSpc>
              <a:spcBef>
                <a:spcPts val="0"/>
              </a:spcBef>
              <a:spcAft>
                <a:spcPts val="0"/>
              </a:spcAft>
              <a:buClr>
                <a:schemeClr val="lt2"/>
              </a:buClr>
              <a:buSzPts val="1600"/>
              <a:buNone/>
              <a:defRPr sz="1600">
                <a:solidFill>
                  <a:schemeClr val="lt2"/>
                </a:solidFill>
              </a:defRPr>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3"/>
        </a:solidFill>
        <a:effectLst/>
      </p:bgPr>
    </p:bg>
    <p:spTree>
      <p:nvGrpSpPr>
        <p:cNvPr id="1" name="Shape 14"/>
        <p:cNvGrpSpPr/>
        <p:nvPr/>
      </p:nvGrpSpPr>
      <p:grpSpPr>
        <a:xfrm>
          <a:off x="0" y="0"/>
          <a:ext cx="0" cy="0"/>
          <a:chOff x="0" y="0"/>
          <a:chExt cx="0" cy="0"/>
        </a:xfrm>
      </p:grpSpPr>
      <p:sp>
        <p:nvSpPr>
          <p:cNvPr id="15" name="Google Shape;15;p3"/>
          <p:cNvSpPr/>
          <p:nvPr/>
        </p:nvSpPr>
        <p:spPr>
          <a:xfrm>
            <a:off x="0" y="48099"/>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16" name="Google Shape;16;p3"/>
          <p:cNvSpPr/>
          <p:nvPr/>
        </p:nvSpPr>
        <p:spPr>
          <a:xfrm>
            <a:off x="0" y="0"/>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accent3"/>
          </a:solidFill>
          <a:ln>
            <a:noFill/>
          </a:ln>
        </p:spPr>
      </p:sp>
      <p:sp>
        <p:nvSpPr>
          <p:cNvPr id="17" name="Google Shape;17;p3"/>
          <p:cNvSpPr txBox="1">
            <a:spLocks noGrp="1"/>
          </p:cNvSpPr>
          <p:nvPr>
            <p:ph type="title"/>
          </p:nvPr>
        </p:nvSpPr>
        <p:spPr>
          <a:xfrm>
            <a:off x="311700" y="539725"/>
            <a:ext cx="8520600" cy="12825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18" name="Google Shape;18;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sp>
        <p:nvSpPr>
          <p:cNvPr id="20" name="Google Shape;20;p4"/>
          <p:cNvSpPr/>
          <p:nvPr/>
        </p:nvSpPr>
        <p:spPr>
          <a:xfrm>
            <a:off x="0" y="0"/>
            <a:ext cx="4314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4"/>
          <p:cNvSpPr/>
          <p:nvPr/>
        </p:nvSpPr>
        <p:spPr>
          <a:xfrm>
            <a:off x="0" y="44125"/>
            <a:ext cx="4313625" cy="4399375"/>
          </a:xfrm>
          <a:custGeom>
            <a:avLst/>
            <a:gdLst/>
            <a:ahLst/>
            <a:cxnLst/>
            <a:rect l="l" t="t" r="r" b="b"/>
            <a:pathLst>
              <a:path w="172545" h="175975" extrusionOk="0">
                <a:moveTo>
                  <a:pt x="0" y="157"/>
                </a:moveTo>
                <a:lnTo>
                  <a:pt x="172419" y="0"/>
                </a:lnTo>
                <a:lnTo>
                  <a:pt x="172545" y="126541"/>
                </a:lnTo>
                <a:lnTo>
                  <a:pt x="0" y="175975"/>
                </a:lnTo>
                <a:close/>
              </a:path>
            </a:pathLst>
          </a:custGeom>
          <a:solidFill>
            <a:schemeClr val="accent2"/>
          </a:solidFill>
          <a:ln>
            <a:noFill/>
          </a:ln>
        </p:spPr>
      </p:sp>
      <p:sp>
        <p:nvSpPr>
          <p:cNvPr id="22" name="Google Shape;22;p4"/>
          <p:cNvSpPr/>
          <p:nvPr/>
        </p:nvSpPr>
        <p:spPr>
          <a:xfrm>
            <a:off x="-125" y="0"/>
            <a:ext cx="4316900" cy="4395600"/>
          </a:xfrm>
          <a:custGeom>
            <a:avLst/>
            <a:gdLst/>
            <a:ahLst/>
            <a:cxnLst/>
            <a:rect l="l" t="t" r="r" b="b"/>
            <a:pathLst>
              <a:path w="172676" h="175824" extrusionOk="0">
                <a:moveTo>
                  <a:pt x="0" y="6"/>
                </a:moveTo>
                <a:lnTo>
                  <a:pt x="172676" y="0"/>
                </a:lnTo>
                <a:lnTo>
                  <a:pt x="172562" y="126442"/>
                </a:lnTo>
                <a:lnTo>
                  <a:pt x="0" y="175824"/>
                </a:lnTo>
                <a:close/>
              </a:path>
            </a:pathLst>
          </a:custGeom>
          <a:solidFill>
            <a:schemeClr val="dk1"/>
          </a:solidFill>
          <a:ln>
            <a:noFill/>
          </a:ln>
        </p:spPr>
      </p:sp>
      <p:sp>
        <p:nvSpPr>
          <p:cNvPr id="23" name="Google Shape;23;p4"/>
          <p:cNvSpPr txBox="1">
            <a:spLocks noGrp="1"/>
          </p:cNvSpPr>
          <p:nvPr>
            <p:ph type="title"/>
          </p:nvPr>
        </p:nvSpPr>
        <p:spPr>
          <a:xfrm>
            <a:off x="311725" y="500925"/>
            <a:ext cx="3706500" cy="25089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24" name="Google Shape;24;p4"/>
          <p:cNvSpPr txBox="1">
            <a:spLocks noGrp="1"/>
          </p:cNvSpPr>
          <p:nvPr>
            <p:ph type="body" idx="1"/>
          </p:nvPr>
        </p:nvSpPr>
        <p:spPr>
          <a:xfrm>
            <a:off x="4644675" y="500925"/>
            <a:ext cx="4166400" cy="40986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25" name="Google Shape;25;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6"/>
        <p:cNvGrpSpPr/>
        <p:nvPr/>
      </p:nvGrpSpPr>
      <p:grpSpPr>
        <a:xfrm>
          <a:off x="0" y="0"/>
          <a:ext cx="0" cy="0"/>
          <a:chOff x="0" y="0"/>
          <a:chExt cx="0" cy="0"/>
        </a:xfrm>
      </p:grpSpPr>
      <p:sp>
        <p:nvSpPr>
          <p:cNvPr id="27" name="Google Shape;27;p5"/>
          <p:cNvSpPr/>
          <p:nvPr/>
        </p:nvSpPr>
        <p:spPr>
          <a:xfrm>
            <a:off x="0" y="0"/>
            <a:ext cx="9144000" cy="1277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5"/>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29" name="Google Shape;29;p5"/>
          <p:cNvSpPr txBox="1">
            <a:spLocks noGrp="1"/>
          </p:cNvSpPr>
          <p:nvPr>
            <p:ph type="body" idx="1"/>
          </p:nvPr>
        </p:nvSpPr>
        <p:spPr>
          <a:xfrm>
            <a:off x="311700" y="1505700"/>
            <a:ext cx="3999900" cy="30762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0" name="Google Shape;30;p5"/>
          <p:cNvSpPr txBox="1">
            <a:spLocks noGrp="1"/>
          </p:cNvSpPr>
          <p:nvPr>
            <p:ph type="body" idx="2"/>
          </p:nvPr>
        </p:nvSpPr>
        <p:spPr>
          <a:xfrm>
            <a:off x="4832400" y="1505700"/>
            <a:ext cx="3999900" cy="30762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1" name="Google Shape;31;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2"/>
        <p:cNvGrpSpPr/>
        <p:nvPr/>
      </p:nvGrpSpPr>
      <p:grpSpPr>
        <a:xfrm>
          <a:off x="0" y="0"/>
          <a:ext cx="0" cy="0"/>
          <a:chOff x="0" y="0"/>
          <a:chExt cx="0" cy="0"/>
        </a:xfrm>
      </p:grpSpPr>
      <p:sp>
        <p:nvSpPr>
          <p:cNvPr id="33" name="Google Shape;33;p6"/>
          <p:cNvSpPr/>
          <p:nvPr/>
        </p:nvSpPr>
        <p:spPr>
          <a:xfrm>
            <a:off x="0" y="0"/>
            <a:ext cx="9144000" cy="1277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6"/>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35" name="Google Shape;35;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6"/>
        <p:cNvGrpSpPr/>
        <p:nvPr/>
      </p:nvGrpSpPr>
      <p:grpSpPr>
        <a:xfrm>
          <a:off x="0" y="0"/>
          <a:ext cx="0" cy="0"/>
          <a:chOff x="0" y="0"/>
          <a:chExt cx="0" cy="0"/>
        </a:xfrm>
      </p:grpSpPr>
      <p:sp>
        <p:nvSpPr>
          <p:cNvPr id="37" name="Google Shape;37;p7"/>
          <p:cNvSpPr/>
          <p:nvPr/>
        </p:nvSpPr>
        <p:spPr>
          <a:xfrm>
            <a:off x="0" y="0"/>
            <a:ext cx="37644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7"/>
          <p:cNvSpPr txBox="1">
            <a:spLocks noGrp="1"/>
          </p:cNvSpPr>
          <p:nvPr>
            <p:ph type="title"/>
          </p:nvPr>
        </p:nvSpPr>
        <p:spPr>
          <a:xfrm>
            <a:off x="311725" y="500925"/>
            <a:ext cx="3127500" cy="18291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39" name="Google Shape;39;p7"/>
          <p:cNvSpPr txBox="1">
            <a:spLocks noGrp="1"/>
          </p:cNvSpPr>
          <p:nvPr>
            <p:ph type="body" idx="1"/>
          </p:nvPr>
        </p:nvSpPr>
        <p:spPr>
          <a:xfrm>
            <a:off x="311700" y="2390650"/>
            <a:ext cx="3127500" cy="22980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Clr>
                <a:schemeClr val="accent2"/>
              </a:buClr>
              <a:buSzPts val="1300"/>
              <a:buChar char="●"/>
              <a:defRPr>
                <a:solidFill>
                  <a:schemeClr val="accent2"/>
                </a:solidFill>
              </a:defRPr>
            </a:lvl1pPr>
            <a:lvl2pPr marL="914400" lvl="1" indent="-298450">
              <a:spcBef>
                <a:spcPts val="0"/>
              </a:spcBef>
              <a:spcAft>
                <a:spcPts val="0"/>
              </a:spcAft>
              <a:buClr>
                <a:schemeClr val="accent2"/>
              </a:buClr>
              <a:buSzPts val="1100"/>
              <a:buChar char="○"/>
              <a:defRPr>
                <a:solidFill>
                  <a:schemeClr val="accent2"/>
                </a:solidFill>
              </a:defRPr>
            </a:lvl2pPr>
            <a:lvl3pPr marL="1371600" lvl="2" indent="-298450">
              <a:spcBef>
                <a:spcPts val="0"/>
              </a:spcBef>
              <a:spcAft>
                <a:spcPts val="0"/>
              </a:spcAft>
              <a:buClr>
                <a:schemeClr val="accent2"/>
              </a:buClr>
              <a:buSzPts val="1100"/>
              <a:buChar char="■"/>
              <a:defRPr>
                <a:solidFill>
                  <a:schemeClr val="accent2"/>
                </a:solidFill>
              </a:defRPr>
            </a:lvl3pPr>
            <a:lvl4pPr marL="1828800" lvl="3" indent="-298450">
              <a:spcBef>
                <a:spcPts val="0"/>
              </a:spcBef>
              <a:spcAft>
                <a:spcPts val="0"/>
              </a:spcAft>
              <a:buClr>
                <a:schemeClr val="accent2"/>
              </a:buClr>
              <a:buSzPts val="1100"/>
              <a:buChar char="●"/>
              <a:defRPr>
                <a:solidFill>
                  <a:schemeClr val="accent2"/>
                </a:solidFill>
              </a:defRPr>
            </a:lvl4pPr>
            <a:lvl5pPr marL="2286000" lvl="4" indent="-298450">
              <a:spcBef>
                <a:spcPts val="0"/>
              </a:spcBef>
              <a:spcAft>
                <a:spcPts val="0"/>
              </a:spcAft>
              <a:buClr>
                <a:schemeClr val="accent2"/>
              </a:buClr>
              <a:buSzPts val="1100"/>
              <a:buChar char="○"/>
              <a:defRPr>
                <a:solidFill>
                  <a:schemeClr val="accent2"/>
                </a:solidFill>
              </a:defRPr>
            </a:lvl5pPr>
            <a:lvl6pPr marL="2743200" lvl="5" indent="-298450">
              <a:spcBef>
                <a:spcPts val="0"/>
              </a:spcBef>
              <a:spcAft>
                <a:spcPts val="0"/>
              </a:spcAft>
              <a:buClr>
                <a:schemeClr val="accent2"/>
              </a:buClr>
              <a:buSzPts val="1100"/>
              <a:buChar char="■"/>
              <a:defRPr>
                <a:solidFill>
                  <a:schemeClr val="accent2"/>
                </a:solidFill>
              </a:defRPr>
            </a:lvl6pPr>
            <a:lvl7pPr marL="3200400" lvl="6" indent="-298450">
              <a:spcBef>
                <a:spcPts val="0"/>
              </a:spcBef>
              <a:spcAft>
                <a:spcPts val="0"/>
              </a:spcAft>
              <a:buClr>
                <a:schemeClr val="accent2"/>
              </a:buClr>
              <a:buSzPts val="1100"/>
              <a:buChar char="●"/>
              <a:defRPr>
                <a:solidFill>
                  <a:schemeClr val="accent2"/>
                </a:solidFill>
              </a:defRPr>
            </a:lvl7pPr>
            <a:lvl8pPr marL="3657600" lvl="7" indent="-298450">
              <a:spcBef>
                <a:spcPts val="0"/>
              </a:spcBef>
              <a:spcAft>
                <a:spcPts val="0"/>
              </a:spcAft>
              <a:buClr>
                <a:schemeClr val="accent2"/>
              </a:buClr>
              <a:buSzPts val="1100"/>
              <a:buChar char="○"/>
              <a:defRPr>
                <a:solidFill>
                  <a:schemeClr val="accent2"/>
                </a:solidFill>
              </a:defRPr>
            </a:lvl8pPr>
            <a:lvl9pPr marL="4114800" lvl="8" indent="-298450">
              <a:spcBef>
                <a:spcPts val="0"/>
              </a:spcBef>
              <a:spcAft>
                <a:spcPts val="0"/>
              </a:spcAft>
              <a:buClr>
                <a:schemeClr val="accent2"/>
              </a:buClr>
              <a:buSzPts val="1100"/>
              <a:buChar char="■"/>
              <a:defRPr>
                <a:solidFill>
                  <a:schemeClr val="accent2"/>
                </a:solidFill>
              </a:defRPr>
            </a:lvl9pPr>
          </a:lstStyle>
          <a:p>
            <a:endParaRPr/>
          </a:p>
        </p:txBody>
      </p:sp>
      <p:sp>
        <p:nvSpPr>
          <p:cNvPr id="40" name="Google Shape;40;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41"/>
        <p:cNvGrpSpPr/>
        <p:nvPr/>
      </p:nvGrpSpPr>
      <p:grpSpPr>
        <a:xfrm>
          <a:off x="0" y="0"/>
          <a:ext cx="0" cy="0"/>
          <a:chOff x="0" y="0"/>
          <a:chExt cx="0" cy="0"/>
        </a:xfrm>
      </p:grpSpPr>
      <p:sp>
        <p:nvSpPr>
          <p:cNvPr id="42" name="Google Shape;42;p8"/>
          <p:cNvSpPr txBox="1">
            <a:spLocks noGrp="1"/>
          </p:cNvSpPr>
          <p:nvPr>
            <p:ph type="title"/>
          </p:nvPr>
        </p:nvSpPr>
        <p:spPr>
          <a:xfrm>
            <a:off x="311675" y="798600"/>
            <a:ext cx="6247800" cy="3546300"/>
          </a:xfrm>
          <a:prstGeom prst="rect">
            <a:avLst/>
          </a:prstGeom>
        </p:spPr>
        <p:txBody>
          <a:bodyPr spcFirstLastPara="1" wrap="square" lIns="91425" tIns="91425" rIns="91425" bIns="91425" anchor="ctr" anchorCtr="0">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43" name="Google Shape;43;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4"/>
        <p:cNvGrpSpPr/>
        <p:nvPr/>
      </p:nvGrpSpPr>
      <p:grpSpPr>
        <a:xfrm>
          <a:off x="0" y="0"/>
          <a:ext cx="0" cy="0"/>
          <a:chOff x="0" y="0"/>
          <a:chExt cx="0" cy="0"/>
        </a:xfrm>
      </p:grpSpPr>
      <p:sp>
        <p:nvSpPr>
          <p:cNvPr id="45" name="Google Shape;45;p9"/>
          <p:cNvSpPr/>
          <p:nvPr/>
        </p:nvSpPr>
        <p:spPr>
          <a:xfrm>
            <a:off x="0" y="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9"/>
          <p:cNvSpPr txBox="1">
            <a:spLocks noGrp="1"/>
          </p:cNvSpPr>
          <p:nvPr>
            <p:ph type="title"/>
          </p:nvPr>
        </p:nvSpPr>
        <p:spPr>
          <a:xfrm>
            <a:off x="311300" y="500925"/>
            <a:ext cx="3704400" cy="20496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47" name="Google Shape;47;p9"/>
          <p:cNvSpPr txBox="1">
            <a:spLocks noGrp="1"/>
          </p:cNvSpPr>
          <p:nvPr>
            <p:ph type="subTitle" idx="1"/>
          </p:nvPr>
        </p:nvSpPr>
        <p:spPr>
          <a:xfrm>
            <a:off x="304800" y="2626725"/>
            <a:ext cx="3704400" cy="9267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accent2"/>
              </a:buClr>
              <a:buSzPts val="1600"/>
              <a:buNone/>
              <a:defRPr sz="1600">
                <a:solidFill>
                  <a:schemeClr val="accent2"/>
                </a:solidFill>
              </a:defRPr>
            </a:lvl1pPr>
            <a:lvl2pPr lvl="1">
              <a:lnSpc>
                <a:spcPct val="100000"/>
              </a:lnSpc>
              <a:spcBef>
                <a:spcPts val="0"/>
              </a:spcBef>
              <a:spcAft>
                <a:spcPts val="0"/>
              </a:spcAft>
              <a:buClr>
                <a:schemeClr val="accent2"/>
              </a:buClr>
              <a:buSzPts val="1600"/>
              <a:buNone/>
              <a:defRPr sz="1600">
                <a:solidFill>
                  <a:schemeClr val="accent2"/>
                </a:solidFill>
              </a:defRPr>
            </a:lvl2pPr>
            <a:lvl3pPr lvl="2">
              <a:lnSpc>
                <a:spcPct val="100000"/>
              </a:lnSpc>
              <a:spcBef>
                <a:spcPts val="0"/>
              </a:spcBef>
              <a:spcAft>
                <a:spcPts val="0"/>
              </a:spcAft>
              <a:buClr>
                <a:schemeClr val="accent2"/>
              </a:buClr>
              <a:buSzPts val="1600"/>
              <a:buNone/>
              <a:defRPr sz="1600">
                <a:solidFill>
                  <a:schemeClr val="accent2"/>
                </a:solidFill>
              </a:defRPr>
            </a:lvl3pPr>
            <a:lvl4pPr lvl="3">
              <a:lnSpc>
                <a:spcPct val="100000"/>
              </a:lnSpc>
              <a:spcBef>
                <a:spcPts val="0"/>
              </a:spcBef>
              <a:spcAft>
                <a:spcPts val="0"/>
              </a:spcAft>
              <a:buClr>
                <a:schemeClr val="accent2"/>
              </a:buClr>
              <a:buSzPts val="1600"/>
              <a:buNone/>
              <a:defRPr sz="1600">
                <a:solidFill>
                  <a:schemeClr val="accent2"/>
                </a:solidFill>
              </a:defRPr>
            </a:lvl4pPr>
            <a:lvl5pPr lvl="4">
              <a:lnSpc>
                <a:spcPct val="100000"/>
              </a:lnSpc>
              <a:spcBef>
                <a:spcPts val="0"/>
              </a:spcBef>
              <a:spcAft>
                <a:spcPts val="0"/>
              </a:spcAft>
              <a:buClr>
                <a:schemeClr val="accent2"/>
              </a:buClr>
              <a:buSzPts val="1600"/>
              <a:buNone/>
              <a:defRPr sz="1600">
                <a:solidFill>
                  <a:schemeClr val="accent2"/>
                </a:solidFill>
              </a:defRPr>
            </a:lvl5pPr>
            <a:lvl6pPr lvl="5">
              <a:lnSpc>
                <a:spcPct val="100000"/>
              </a:lnSpc>
              <a:spcBef>
                <a:spcPts val="0"/>
              </a:spcBef>
              <a:spcAft>
                <a:spcPts val="0"/>
              </a:spcAft>
              <a:buClr>
                <a:schemeClr val="accent2"/>
              </a:buClr>
              <a:buSzPts val="1600"/>
              <a:buNone/>
              <a:defRPr sz="1600">
                <a:solidFill>
                  <a:schemeClr val="accent2"/>
                </a:solidFill>
              </a:defRPr>
            </a:lvl6pPr>
            <a:lvl7pPr lvl="6">
              <a:lnSpc>
                <a:spcPct val="100000"/>
              </a:lnSpc>
              <a:spcBef>
                <a:spcPts val="0"/>
              </a:spcBef>
              <a:spcAft>
                <a:spcPts val="0"/>
              </a:spcAft>
              <a:buClr>
                <a:schemeClr val="accent2"/>
              </a:buClr>
              <a:buSzPts val="1600"/>
              <a:buNone/>
              <a:defRPr sz="1600">
                <a:solidFill>
                  <a:schemeClr val="accent2"/>
                </a:solidFill>
              </a:defRPr>
            </a:lvl7pPr>
            <a:lvl8pPr lvl="7">
              <a:lnSpc>
                <a:spcPct val="100000"/>
              </a:lnSpc>
              <a:spcBef>
                <a:spcPts val="0"/>
              </a:spcBef>
              <a:spcAft>
                <a:spcPts val="0"/>
              </a:spcAft>
              <a:buClr>
                <a:schemeClr val="accent2"/>
              </a:buClr>
              <a:buSzPts val="1600"/>
              <a:buNone/>
              <a:defRPr sz="1600">
                <a:solidFill>
                  <a:schemeClr val="accent2"/>
                </a:solidFill>
              </a:defRPr>
            </a:lvl8pPr>
            <a:lvl9pPr lvl="8">
              <a:lnSpc>
                <a:spcPct val="100000"/>
              </a:lnSpc>
              <a:spcBef>
                <a:spcPts val="0"/>
              </a:spcBef>
              <a:spcAft>
                <a:spcPts val="0"/>
              </a:spcAft>
              <a:buClr>
                <a:schemeClr val="accent2"/>
              </a:buClr>
              <a:buSzPts val="1600"/>
              <a:buNone/>
              <a:defRPr sz="1600">
                <a:solidFill>
                  <a:schemeClr val="accent2"/>
                </a:solidFill>
              </a:defRPr>
            </a:lvl9pPr>
          </a:lstStyle>
          <a:p>
            <a:endParaRPr/>
          </a:p>
        </p:txBody>
      </p:sp>
      <p:sp>
        <p:nvSpPr>
          <p:cNvPr id="48" name="Google Shape;48;p9"/>
          <p:cNvSpPr txBox="1">
            <a:spLocks noGrp="1"/>
          </p:cNvSpPr>
          <p:nvPr>
            <p:ph type="body" idx="2"/>
          </p:nvPr>
        </p:nvSpPr>
        <p:spPr>
          <a:xfrm>
            <a:off x="4879025" y="500925"/>
            <a:ext cx="3954000" cy="41115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49" name="Google Shape;49;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0"/>
        <p:cNvGrpSpPr/>
        <p:nvPr/>
      </p:nvGrpSpPr>
      <p:grpSpPr>
        <a:xfrm>
          <a:off x="0" y="0"/>
          <a:ext cx="0" cy="0"/>
          <a:chOff x="0" y="0"/>
          <a:chExt cx="0" cy="0"/>
        </a:xfrm>
      </p:grpSpPr>
      <p:sp>
        <p:nvSpPr>
          <p:cNvPr id="51" name="Google Shape;51;p10"/>
          <p:cNvSpPr/>
          <p:nvPr/>
        </p:nvSpPr>
        <p:spPr>
          <a:xfrm>
            <a:off x="0" y="4369000"/>
            <a:ext cx="9144000" cy="7743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0"/>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stStyle>
          <a:p>
            <a:endParaRPr/>
          </a:p>
        </p:txBody>
      </p:sp>
      <p:sp>
        <p:nvSpPr>
          <p:cNvPr id="53" name="Google Shape;5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54"/>
        <p:cNvGrpSpPr/>
        <p:nvPr/>
      </p:nvGrpSpPr>
      <p:grpSpPr>
        <a:xfrm>
          <a:off x="0" y="0"/>
          <a:ext cx="0" cy="0"/>
          <a:chOff x="0" y="0"/>
          <a:chExt cx="0" cy="0"/>
        </a:xfrm>
      </p:grpSpPr>
      <p:sp>
        <p:nvSpPr>
          <p:cNvPr id="55" name="Google Shape;55;p11"/>
          <p:cNvSpPr txBox="1">
            <a:spLocks noGrp="1"/>
          </p:cNvSpPr>
          <p:nvPr>
            <p:ph type="title" hasCustomPrompt="1"/>
          </p:nvPr>
        </p:nvSpPr>
        <p:spPr>
          <a:xfrm>
            <a:off x="311750" y="831175"/>
            <a:ext cx="5334900" cy="1244700"/>
          </a:xfrm>
          <a:prstGeom prst="rect">
            <a:avLst/>
          </a:prstGeom>
        </p:spPr>
        <p:txBody>
          <a:bodyPr spcFirstLastPara="1" wrap="square" lIns="91425" tIns="91425" rIns="91425" bIns="91425" anchor="b" anchorCtr="0">
            <a:normAutofit/>
          </a:bodyPr>
          <a:lstStyle>
            <a:lvl1pPr lvl="0">
              <a:spcBef>
                <a:spcPts val="0"/>
              </a:spcBef>
              <a:spcAft>
                <a:spcPts val="0"/>
              </a:spcAft>
              <a:buClr>
                <a:schemeClr val="lt1"/>
              </a:buClr>
              <a:buSzPts val="10000"/>
              <a:buNone/>
              <a:defRPr sz="10000">
                <a:solidFill>
                  <a:schemeClr val="lt1"/>
                </a:solidFill>
              </a:defRPr>
            </a:lvl1pPr>
            <a:lvl2pPr lvl="1">
              <a:spcBef>
                <a:spcPts val="0"/>
              </a:spcBef>
              <a:spcAft>
                <a:spcPts val="0"/>
              </a:spcAft>
              <a:buClr>
                <a:schemeClr val="lt1"/>
              </a:buClr>
              <a:buSzPts val="10000"/>
              <a:buNone/>
              <a:defRPr sz="10000">
                <a:solidFill>
                  <a:schemeClr val="lt1"/>
                </a:solidFill>
              </a:defRPr>
            </a:lvl2pPr>
            <a:lvl3pPr lvl="2">
              <a:spcBef>
                <a:spcPts val="0"/>
              </a:spcBef>
              <a:spcAft>
                <a:spcPts val="0"/>
              </a:spcAft>
              <a:buClr>
                <a:schemeClr val="lt1"/>
              </a:buClr>
              <a:buSzPts val="10000"/>
              <a:buNone/>
              <a:defRPr sz="10000">
                <a:solidFill>
                  <a:schemeClr val="lt1"/>
                </a:solidFill>
              </a:defRPr>
            </a:lvl3pPr>
            <a:lvl4pPr lvl="3">
              <a:spcBef>
                <a:spcPts val="0"/>
              </a:spcBef>
              <a:spcAft>
                <a:spcPts val="0"/>
              </a:spcAft>
              <a:buClr>
                <a:schemeClr val="lt1"/>
              </a:buClr>
              <a:buSzPts val="10000"/>
              <a:buNone/>
              <a:defRPr sz="10000">
                <a:solidFill>
                  <a:schemeClr val="lt1"/>
                </a:solidFill>
              </a:defRPr>
            </a:lvl4pPr>
            <a:lvl5pPr lvl="4">
              <a:spcBef>
                <a:spcPts val="0"/>
              </a:spcBef>
              <a:spcAft>
                <a:spcPts val="0"/>
              </a:spcAft>
              <a:buClr>
                <a:schemeClr val="lt1"/>
              </a:buClr>
              <a:buSzPts val="10000"/>
              <a:buNone/>
              <a:defRPr sz="10000">
                <a:solidFill>
                  <a:schemeClr val="lt1"/>
                </a:solidFill>
              </a:defRPr>
            </a:lvl5pPr>
            <a:lvl6pPr lvl="5">
              <a:spcBef>
                <a:spcPts val="0"/>
              </a:spcBef>
              <a:spcAft>
                <a:spcPts val="0"/>
              </a:spcAft>
              <a:buClr>
                <a:schemeClr val="lt1"/>
              </a:buClr>
              <a:buSzPts val="10000"/>
              <a:buNone/>
              <a:defRPr sz="10000">
                <a:solidFill>
                  <a:schemeClr val="lt1"/>
                </a:solidFill>
              </a:defRPr>
            </a:lvl6pPr>
            <a:lvl7pPr lvl="6">
              <a:spcBef>
                <a:spcPts val="0"/>
              </a:spcBef>
              <a:spcAft>
                <a:spcPts val="0"/>
              </a:spcAft>
              <a:buClr>
                <a:schemeClr val="lt1"/>
              </a:buClr>
              <a:buSzPts val="10000"/>
              <a:buNone/>
              <a:defRPr sz="10000">
                <a:solidFill>
                  <a:schemeClr val="lt1"/>
                </a:solidFill>
              </a:defRPr>
            </a:lvl7pPr>
            <a:lvl8pPr lvl="7">
              <a:spcBef>
                <a:spcPts val="0"/>
              </a:spcBef>
              <a:spcAft>
                <a:spcPts val="0"/>
              </a:spcAft>
              <a:buClr>
                <a:schemeClr val="lt1"/>
              </a:buClr>
              <a:buSzPts val="10000"/>
              <a:buNone/>
              <a:defRPr sz="10000">
                <a:solidFill>
                  <a:schemeClr val="lt1"/>
                </a:solidFill>
              </a:defRPr>
            </a:lvl8pPr>
            <a:lvl9pPr lvl="8">
              <a:spcBef>
                <a:spcPts val="0"/>
              </a:spcBef>
              <a:spcAft>
                <a:spcPts val="0"/>
              </a:spcAft>
              <a:buClr>
                <a:schemeClr val="lt1"/>
              </a:buClr>
              <a:buSzPts val="10000"/>
              <a:buNone/>
              <a:defRPr sz="10000">
                <a:solidFill>
                  <a:schemeClr val="lt1"/>
                </a:solidFill>
              </a:defRPr>
            </a:lvl9pPr>
          </a:lstStyle>
          <a:p>
            <a:r>
              <a:t>xx%</a:t>
            </a:r>
          </a:p>
        </p:txBody>
      </p:sp>
      <p:sp>
        <p:nvSpPr>
          <p:cNvPr id="56" name="Google Shape;56;p11"/>
          <p:cNvSpPr txBox="1">
            <a:spLocks noGrp="1"/>
          </p:cNvSpPr>
          <p:nvPr>
            <p:ph type="body" idx="1"/>
          </p:nvPr>
        </p:nvSpPr>
        <p:spPr>
          <a:xfrm>
            <a:off x="311700" y="2121425"/>
            <a:ext cx="5334900" cy="9426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Clr>
                <a:schemeClr val="accent2"/>
              </a:buClr>
              <a:buSzPts val="1300"/>
              <a:buChar char="●"/>
              <a:defRPr>
                <a:solidFill>
                  <a:schemeClr val="accent2"/>
                </a:solidFill>
              </a:defRPr>
            </a:lvl1pPr>
            <a:lvl2pPr marL="914400" lvl="1" indent="-298450">
              <a:spcBef>
                <a:spcPts val="0"/>
              </a:spcBef>
              <a:spcAft>
                <a:spcPts val="0"/>
              </a:spcAft>
              <a:buClr>
                <a:schemeClr val="accent2"/>
              </a:buClr>
              <a:buSzPts val="1100"/>
              <a:buChar char="○"/>
              <a:defRPr>
                <a:solidFill>
                  <a:schemeClr val="accent2"/>
                </a:solidFill>
              </a:defRPr>
            </a:lvl2pPr>
            <a:lvl3pPr marL="1371600" lvl="2" indent="-298450">
              <a:spcBef>
                <a:spcPts val="0"/>
              </a:spcBef>
              <a:spcAft>
                <a:spcPts val="0"/>
              </a:spcAft>
              <a:buClr>
                <a:schemeClr val="accent2"/>
              </a:buClr>
              <a:buSzPts val="1100"/>
              <a:buChar char="■"/>
              <a:defRPr>
                <a:solidFill>
                  <a:schemeClr val="accent2"/>
                </a:solidFill>
              </a:defRPr>
            </a:lvl3pPr>
            <a:lvl4pPr marL="1828800" lvl="3" indent="-298450">
              <a:spcBef>
                <a:spcPts val="0"/>
              </a:spcBef>
              <a:spcAft>
                <a:spcPts val="0"/>
              </a:spcAft>
              <a:buClr>
                <a:schemeClr val="accent2"/>
              </a:buClr>
              <a:buSzPts val="1100"/>
              <a:buChar char="●"/>
              <a:defRPr>
                <a:solidFill>
                  <a:schemeClr val="accent2"/>
                </a:solidFill>
              </a:defRPr>
            </a:lvl4pPr>
            <a:lvl5pPr marL="2286000" lvl="4" indent="-298450">
              <a:spcBef>
                <a:spcPts val="0"/>
              </a:spcBef>
              <a:spcAft>
                <a:spcPts val="0"/>
              </a:spcAft>
              <a:buClr>
                <a:schemeClr val="accent2"/>
              </a:buClr>
              <a:buSzPts val="1100"/>
              <a:buChar char="○"/>
              <a:defRPr>
                <a:solidFill>
                  <a:schemeClr val="accent2"/>
                </a:solidFill>
              </a:defRPr>
            </a:lvl5pPr>
            <a:lvl6pPr marL="2743200" lvl="5" indent="-298450">
              <a:spcBef>
                <a:spcPts val="0"/>
              </a:spcBef>
              <a:spcAft>
                <a:spcPts val="0"/>
              </a:spcAft>
              <a:buClr>
                <a:schemeClr val="accent2"/>
              </a:buClr>
              <a:buSzPts val="1100"/>
              <a:buChar char="■"/>
              <a:defRPr>
                <a:solidFill>
                  <a:schemeClr val="accent2"/>
                </a:solidFill>
              </a:defRPr>
            </a:lvl6pPr>
            <a:lvl7pPr marL="3200400" lvl="6" indent="-298450">
              <a:spcBef>
                <a:spcPts val="0"/>
              </a:spcBef>
              <a:spcAft>
                <a:spcPts val="0"/>
              </a:spcAft>
              <a:buClr>
                <a:schemeClr val="accent2"/>
              </a:buClr>
              <a:buSzPts val="1100"/>
              <a:buChar char="●"/>
              <a:defRPr>
                <a:solidFill>
                  <a:schemeClr val="accent2"/>
                </a:solidFill>
              </a:defRPr>
            </a:lvl7pPr>
            <a:lvl8pPr marL="3657600" lvl="7" indent="-298450">
              <a:spcBef>
                <a:spcPts val="0"/>
              </a:spcBef>
              <a:spcAft>
                <a:spcPts val="0"/>
              </a:spcAft>
              <a:buClr>
                <a:schemeClr val="accent2"/>
              </a:buClr>
              <a:buSzPts val="1100"/>
              <a:buChar char="○"/>
              <a:defRPr>
                <a:solidFill>
                  <a:schemeClr val="accent2"/>
                </a:solidFill>
              </a:defRPr>
            </a:lvl8pPr>
            <a:lvl9pPr marL="4114800" lvl="8" indent="-298450">
              <a:spcBef>
                <a:spcPts val="0"/>
              </a:spcBef>
              <a:spcAft>
                <a:spcPts val="0"/>
              </a:spcAft>
              <a:buClr>
                <a:schemeClr val="accent2"/>
              </a:buClr>
              <a:buSzPts val="1100"/>
              <a:buChar char="■"/>
              <a:defRPr>
                <a:solidFill>
                  <a:schemeClr val="accent2"/>
                </a:solidFill>
              </a:defRPr>
            </a:lvl9pPr>
          </a:lstStyle>
          <a:p>
            <a:endParaRPr/>
          </a:p>
        </p:txBody>
      </p:sp>
      <p:sp>
        <p:nvSpPr>
          <p:cNvPr id="57" name="Google Shape;5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aradigm">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1pPr>
            <a:lvl2pPr lvl="1">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2pPr>
            <a:lvl3pPr lvl="2">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3pPr>
            <a:lvl4pPr lvl="3">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4pPr>
            <a:lvl5pPr lvl="4">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5pPr>
            <a:lvl6pPr lvl="5">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6pPr>
            <a:lvl7pPr lvl="6">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7pPr>
            <a:lvl8pPr lvl="7">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8pPr>
            <a:lvl9pPr lvl="8">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11150">
              <a:lnSpc>
                <a:spcPct val="115000"/>
              </a:lnSpc>
              <a:spcBef>
                <a:spcPts val="0"/>
              </a:spcBef>
              <a:spcAft>
                <a:spcPts val="0"/>
              </a:spcAft>
              <a:buClr>
                <a:schemeClr val="dk2"/>
              </a:buClr>
              <a:buSzPts val="1300"/>
              <a:buFont typeface="Roboto"/>
              <a:buChar char="●"/>
              <a:defRPr sz="1300">
                <a:solidFill>
                  <a:schemeClr val="dk2"/>
                </a:solidFill>
                <a:latin typeface="Roboto"/>
                <a:ea typeface="Roboto"/>
                <a:cs typeface="Roboto"/>
                <a:sym typeface="Roboto"/>
              </a:defRPr>
            </a:lvl1pPr>
            <a:lvl2pPr marL="914400" lvl="1"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2pPr>
            <a:lvl3pPr marL="1371600" lvl="2"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3pPr>
            <a:lvl4pPr marL="1828800" lvl="3"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4pPr>
            <a:lvl5pPr marL="2286000" lvl="4"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5pPr>
            <a:lvl6pPr marL="2743200" lvl="5"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6pPr>
            <a:lvl7pPr marL="3200400" lvl="6"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7pPr>
            <a:lvl8pPr marL="3657600" lvl="7"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8pPr>
            <a:lvl9pPr marL="4114800" lvl="8"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Roboto"/>
                <a:ea typeface="Roboto"/>
                <a:cs typeface="Roboto"/>
                <a:sym typeface="Roboto"/>
              </a:defRPr>
            </a:lvl1pPr>
            <a:lvl2pPr lvl="1" algn="r">
              <a:buNone/>
              <a:defRPr sz="1000">
                <a:solidFill>
                  <a:schemeClr val="dk2"/>
                </a:solidFill>
                <a:latin typeface="Roboto"/>
                <a:ea typeface="Roboto"/>
                <a:cs typeface="Roboto"/>
                <a:sym typeface="Roboto"/>
              </a:defRPr>
            </a:lvl2pPr>
            <a:lvl3pPr lvl="2" algn="r">
              <a:buNone/>
              <a:defRPr sz="1000">
                <a:solidFill>
                  <a:schemeClr val="dk2"/>
                </a:solidFill>
                <a:latin typeface="Roboto"/>
                <a:ea typeface="Roboto"/>
                <a:cs typeface="Roboto"/>
                <a:sym typeface="Roboto"/>
              </a:defRPr>
            </a:lvl3pPr>
            <a:lvl4pPr lvl="3" algn="r">
              <a:buNone/>
              <a:defRPr sz="1000">
                <a:solidFill>
                  <a:schemeClr val="dk2"/>
                </a:solidFill>
                <a:latin typeface="Roboto"/>
                <a:ea typeface="Roboto"/>
                <a:cs typeface="Roboto"/>
                <a:sym typeface="Roboto"/>
              </a:defRPr>
            </a:lvl4pPr>
            <a:lvl5pPr lvl="4" algn="r">
              <a:buNone/>
              <a:defRPr sz="1000">
                <a:solidFill>
                  <a:schemeClr val="dk2"/>
                </a:solidFill>
                <a:latin typeface="Roboto"/>
                <a:ea typeface="Roboto"/>
                <a:cs typeface="Roboto"/>
                <a:sym typeface="Roboto"/>
              </a:defRPr>
            </a:lvl5pPr>
            <a:lvl6pPr lvl="5" algn="r">
              <a:buNone/>
              <a:defRPr sz="1000">
                <a:solidFill>
                  <a:schemeClr val="dk2"/>
                </a:solidFill>
                <a:latin typeface="Roboto"/>
                <a:ea typeface="Roboto"/>
                <a:cs typeface="Roboto"/>
                <a:sym typeface="Roboto"/>
              </a:defRPr>
            </a:lvl6pPr>
            <a:lvl7pPr lvl="6" algn="r">
              <a:buNone/>
              <a:defRPr sz="1000">
                <a:solidFill>
                  <a:schemeClr val="dk2"/>
                </a:solidFill>
                <a:latin typeface="Roboto"/>
                <a:ea typeface="Roboto"/>
                <a:cs typeface="Roboto"/>
                <a:sym typeface="Roboto"/>
              </a:defRPr>
            </a:lvl7pPr>
            <a:lvl8pPr lvl="7" algn="r">
              <a:buNone/>
              <a:defRPr sz="1000">
                <a:solidFill>
                  <a:schemeClr val="dk2"/>
                </a:solidFill>
                <a:latin typeface="Roboto"/>
                <a:ea typeface="Roboto"/>
                <a:cs typeface="Roboto"/>
                <a:sym typeface="Roboto"/>
              </a:defRPr>
            </a:lvl8pPr>
            <a:lvl9pPr lvl="8" algn="r">
              <a:buNone/>
              <a:defRPr sz="1000">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comments" Target="../comments/commen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comments" Target="../comments/comment2.xml"/><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8.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8.xml"/><Relationship Id="rId6" Type="http://schemas.openxmlformats.org/officeDocument/2006/relationships/image" Target="../media/image8.png"/><Relationship Id="rId5" Type="http://schemas.openxmlformats.org/officeDocument/2006/relationships/image" Target="../media/image6.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3"/>
          <p:cNvSpPr txBox="1">
            <a:spLocks noGrp="1"/>
          </p:cNvSpPr>
          <p:nvPr>
            <p:ph type="title"/>
          </p:nvPr>
        </p:nvSpPr>
        <p:spPr>
          <a:xfrm>
            <a:off x="4685650" y="639300"/>
            <a:ext cx="4275000" cy="1318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a:solidFill>
                  <a:schemeClr val="accent1"/>
                </a:solidFill>
                <a:latin typeface="Raleway Black"/>
                <a:ea typeface="Raleway Black"/>
                <a:cs typeface="Raleway Black"/>
                <a:sym typeface="Raleway Black"/>
              </a:rPr>
              <a:t>Solid Waste Handling at City-Designated Properties:</a:t>
            </a:r>
            <a:endParaRPr sz="3600">
              <a:solidFill>
                <a:schemeClr val="accent1"/>
              </a:solidFill>
              <a:latin typeface="Raleway Black"/>
              <a:ea typeface="Raleway Black"/>
              <a:cs typeface="Raleway Black"/>
              <a:sym typeface="Raleway Black"/>
            </a:endParaRPr>
          </a:p>
          <a:p>
            <a:pPr marL="0" lvl="0" indent="0" algn="ctr" rtl="0">
              <a:spcBef>
                <a:spcPts val="0"/>
              </a:spcBef>
              <a:spcAft>
                <a:spcPts val="0"/>
              </a:spcAft>
              <a:buNone/>
            </a:pPr>
            <a:br>
              <a:rPr lang="en" sz="3600">
                <a:solidFill>
                  <a:schemeClr val="accent1"/>
                </a:solidFill>
                <a:latin typeface="Raleway Black"/>
                <a:ea typeface="Raleway Black"/>
                <a:cs typeface="Raleway Black"/>
                <a:sym typeface="Raleway Black"/>
              </a:rPr>
            </a:br>
            <a:r>
              <a:rPr lang="en" sz="3600">
                <a:solidFill>
                  <a:schemeClr val="accent1"/>
                </a:solidFill>
                <a:latin typeface="Raleway Black"/>
                <a:ea typeface="Raleway Black"/>
                <a:cs typeface="Raleway Black"/>
                <a:sym typeface="Raleway Black"/>
              </a:rPr>
              <a:t>Request for Proposals</a:t>
            </a:r>
            <a:endParaRPr sz="3600">
              <a:solidFill>
                <a:schemeClr val="accent1"/>
              </a:solidFill>
              <a:latin typeface="Raleway Black"/>
              <a:ea typeface="Raleway Black"/>
              <a:cs typeface="Raleway Black"/>
              <a:sym typeface="Raleway Black"/>
            </a:endParaRPr>
          </a:p>
        </p:txBody>
      </p:sp>
      <p:sp>
        <p:nvSpPr>
          <p:cNvPr id="65" name="Google Shape;65;p13"/>
          <p:cNvSpPr txBox="1">
            <a:spLocks noGrp="1"/>
          </p:cNvSpPr>
          <p:nvPr>
            <p:ph type="body" idx="2"/>
          </p:nvPr>
        </p:nvSpPr>
        <p:spPr>
          <a:xfrm>
            <a:off x="43150" y="880950"/>
            <a:ext cx="3954000" cy="4111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solidFill>
                <a:schemeClr val="lt1"/>
              </a:solidFill>
              <a:latin typeface="Lato"/>
              <a:ea typeface="Lato"/>
              <a:cs typeface="Lato"/>
              <a:sym typeface="Lato"/>
            </a:endParaRPr>
          </a:p>
          <a:p>
            <a:pPr marL="0" lvl="0" indent="0" algn="l" rtl="0">
              <a:spcBef>
                <a:spcPts val="1200"/>
              </a:spcBef>
              <a:spcAft>
                <a:spcPts val="0"/>
              </a:spcAft>
              <a:buNone/>
            </a:pPr>
            <a:endParaRPr>
              <a:solidFill>
                <a:schemeClr val="lt1"/>
              </a:solidFill>
              <a:latin typeface="Lato"/>
              <a:ea typeface="Lato"/>
              <a:cs typeface="Lato"/>
              <a:sym typeface="Lato"/>
            </a:endParaRPr>
          </a:p>
          <a:p>
            <a:pPr marL="0" lvl="0" indent="0" algn="l" rtl="0">
              <a:spcBef>
                <a:spcPts val="1200"/>
              </a:spcBef>
              <a:spcAft>
                <a:spcPts val="0"/>
              </a:spcAft>
              <a:buNone/>
            </a:pPr>
            <a:endParaRPr>
              <a:solidFill>
                <a:schemeClr val="lt1"/>
              </a:solidFill>
              <a:latin typeface="Lato"/>
              <a:ea typeface="Lato"/>
              <a:cs typeface="Lato"/>
              <a:sym typeface="Lato"/>
            </a:endParaRPr>
          </a:p>
          <a:p>
            <a:pPr marL="0" lvl="0" indent="0" algn="l" rtl="0">
              <a:spcBef>
                <a:spcPts val="1200"/>
              </a:spcBef>
              <a:spcAft>
                <a:spcPts val="0"/>
              </a:spcAft>
              <a:buNone/>
            </a:pPr>
            <a:endParaRPr>
              <a:solidFill>
                <a:schemeClr val="lt1"/>
              </a:solidFill>
              <a:latin typeface="Lato"/>
              <a:ea typeface="Lato"/>
              <a:cs typeface="Lato"/>
              <a:sym typeface="Lato"/>
            </a:endParaRPr>
          </a:p>
          <a:p>
            <a:pPr marL="0" lvl="0" indent="0" algn="l" rtl="0">
              <a:spcBef>
                <a:spcPts val="1200"/>
              </a:spcBef>
              <a:spcAft>
                <a:spcPts val="0"/>
              </a:spcAft>
              <a:buNone/>
            </a:pPr>
            <a:endParaRPr>
              <a:solidFill>
                <a:schemeClr val="lt1"/>
              </a:solidFill>
              <a:latin typeface="Lato"/>
              <a:ea typeface="Lato"/>
              <a:cs typeface="Lato"/>
              <a:sym typeface="Lato"/>
            </a:endParaRPr>
          </a:p>
          <a:p>
            <a:pPr marL="0" lvl="0" indent="0" algn="l" rtl="0">
              <a:spcBef>
                <a:spcPts val="1200"/>
              </a:spcBef>
              <a:spcAft>
                <a:spcPts val="0"/>
              </a:spcAft>
              <a:buNone/>
            </a:pPr>
            <a:r>
              <a:rPr lang="en" sz="2600">
                <a:solidFill>
                  <a:schemeClr val="lt1"/>
                </a:solidFill>
                <a:latin typeface="Lato"/>
                <a:ea typeface="Lato"/>
                <a:cs typeface="Lato"/>
                <a:sym typeface="Lato"/>
              </a:rPr>
              <a:t>City of Medford</a:t>
            </a:r>
            <a:endParaRPr sz="2600">
              <a:solidFill>
                <a:schemeClr val="lt1"/>
              </a:solidFill>
              <a:latin typeface="Lato"/>
              <a:ea typeface="Lato"/>
              <a:cs typeface="Lato"/>
              <a:sym typeface="Lato"/>
            </a:endParaRPr>
          </a:p>
          <a:p>
            <a:pPr marL="0" lvl="0" indent="0" algn="l" rtl="0">
              <a:spcBef>
                <a:spcPts val="1200"/>
              </a:spcBef>
              <a:spcAft>
                <a:spcPts val="0"/>
              </a:spcAft>
              <a:buNone/>
            </a:pPr>
            <a:r>
              <a:rPr lang="en" sz="2600">
                <a:solidFill>
                  <a:schemeClr val="lt1"/>
                </a:solidFill>
                <a:latin typeface="Lato"/>
                <a:ea typeface="Lato"/>
                <a:cs typeface="Lato"/>
                <a:sym typeface="Lato"/>
              </a:rPr>
              <a:t>Committee of the Whole</a:t>
            </a:r>
            <a:endParaRPr sz="2600">
              <a:solidFill>
                <a:schemeClr val="lt1"/>
              </a:solidFill>
              <a:latin typeface="Lato"/>
              <a:ea typeface="Lato"/>
              <a:cs typeface="Lato"/>
              <a:sym typeface="Lato"/>
            </a:endParaRPr>
          </a:p>
          <a:p>
            <a:pPr marL="0" lvl="0" indent="0" algn="l" rtl="0">
              <a:spcBef>
                <a:spcPts val="1200"/>
              </a:spcBef>
              <a:spcAft>
                <a:spcPts val="1200"/>
              </a:spcAft>
              <a:buNone/>
            </a:pPr>
            <a:r>
              <a:rPr lang="en" sz="2600">
                <a:solidFill>
                  <a:schemeClr val="lt1"/>
                </a:solidFill>
                <a:latin typeface="Lato"/>
                <a:ea typeface="Lato"/>
                <a:cs typeface="Lato"/>
                <a:sym typeface="Lato"/>
              </a:rPr>
              <a:t>February 15, 2023</a:t>
            </a:r>
            <a:endParaRPr sz="2600">
              <a:solidFill>
                <a:schemeClr val="lt1"/>
              </a:solidFill>
              <a:latin typeface="Lato"/>
              <a:ea typeface="Lato"/>
              <a:cs typeface="Lato"/>
              <a:sym typeface="Lato"/>
            </a:endParaRPr>
          </a:p>
        </p:txBody>
      </p:sp>
      <p:sp>
        <p:nvSpPr>
          <p:cNvPr id="66" name="Google Shape;66;p1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a:t>
            </a:fld>
            <a:endParaRPr/>
          </a:p>
        </p:txBody>
      </p:sp>
      <p:pic>
        <p:nvPicPr>
          <p:cNvPr id="67" name="Google Shape;67;p13"/>
          <p:cNvPicPr preferRelativeResize="0"/>
          <p:nvPr/>
        </p:nvPicPr>
        <p:blipFill>
          <a:blip r:embed="rId3">
            <a:alphaModFix/>
          </a:blip>
          <a:stretch>
            <a:fillRect/>
          </a:stretch>
        </p:blipFill>
        <p:spPr>
          <a:xfrm>
            <a:off x="324075" y="127175"/>
            <a:ext cx="1908182" cy="22299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4"/>
          <p:cNvSpPr txBox="1"/>
          <p:nvPr/>
        </p:nvSpPr>
        <p:spPr>
          <a:xfrm>
            <a:off x="352150" y="322100"/>
            <a:ext cx="4061700" cy="538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300" b="1">
              <a:solidFill>
                <a:schemeClr val="lt1"/>
              </a:solidFill>
              <a:latin typeface="Raleway"/>
              <a:ea typeface="Raleway"/>
              <a:cs typeface="Raleway"/>
              <a:sym typeface="Raleway"/>
            </a:endParaRPr>
          </a:p>
        </p:txBody>
      </p:sp>
      <p:pic>
        <p:nvPicPr>
          <p:cNvPr id="73" name="Google Shape;73;p14"/>
          <p:cNvPicPr preferRelativeResize="0"/>
          <p:nvPr/>
        </p:nvPicPr>
        <p:blipFill>
          <a:blip r:embed="rId3">
            <a:alphaModFix/>
          </a:blip>
          <a:stretch>
            <a:fillRect/>
          </a:stretch>
        </p:blipFill>
        <p:spPr>
          <a:xfrm>
            <a:off x="7306375" y="3417100"/>
            <a:ext cx="1468525" cy="1492600"/>
          </a:xfrm>
          <a:prstGeom prst="rect">
            <a:avLst/>
          </a:prstGeom>
          <a:noFill/>
          <a:ln>
            <a:noFill/>
          </a:ln>
        </p:spPr>
      </p:pic>
      <p:sp>
        <p:nvSpPr>
          <p:cNvPr id="74" name="Google Shape;74;p14"/>
          <p:cNvSpPr txBox="1"/>
          <p:nvPr/>
        </p:nvSpPr>
        <p:spPr>
          <a:xfrm>
            <a:off x="5248750" y="408925"/>
            <a:ext cx="3000000" cy="3483300"/>
          </a:xfrm>
          <a:prstGeom prst="rect">
            <a:avLst/>
          </a:prstGeom>
          <a:noFill/>
          <a:ln>
            <a:noFill/>
          </a:ln>
        </p:spPr>
        <p:txBody>
          <a:bodyPr spcFirstLastPara="1" wrap="square" lIns="91425" tIns="91425" rIns="91425" bIns="91425" anchor="t" anchorCtr="0">
            <a:spAutoFit/>
          </a:bodyPr>
          <a:lstStyle/>
          <a:p>
            <a:pPr marL="457200" lvl="0" indent="0" algn="l" rtl="0">
              <a:lnSpc>
                <a:spcPct val="115000"/>
              </a:lnSpc>
              <a:spcBef>
                <a:spcPts val="1200"/>
              </a:spcBef>
              <a:spcAft>
                <a:spcPts val="0"/>
              </a:spcAft>
              <a:buNone/>
            </a:pPr>
            <a:endParaRPr sz="1800">
              <a:solidFill>
                <a:schemeClr val="accent1"/>
              </a:solidFill>
              <a:highlight>
                <a:srgbClr val="FFFFFF"/>
              </a:highlight>
              <a:latin typeface="Lato"/>
              <a:ea typeface="Lato"/>
              <a:cs typeface="Lato"/>
              <a:sym typeface="Lato"/>
            </a:endParaRPr>
          </a:p>
          <a:p>
            <a:pPr marL="457200" lvl="0" indent="-342900" algn="l" rtl="0">
              <a:lnSpc>
                <a:spcPct val="115000"/>
              </a:lnSpc>
              <a:spcBef>
                <a:spcPts val="1200"/>
              </a:spcBef>
              <a:spcAft>
                <a:spcPts val="0"/>
              </a:spcAft>
              <a:buClr>
                <a:schemeClr val="accent1"/>
              </a:buClr>
              <a:buSzPts val="1800"/>
              <a:buFont typeface="Lato"/>
              <a:buChar char="●"/>
            </a:pPr>
            <a:r>
              <a:rPr lang="en" sz="1800">
                <a:solidFill>
                  <a:schemeClr val="accent1"/>
                </a:solidFill>
                <a:latin typeface="Lato"/>
                <a:ea typeface="Lato"/>
                <a:cs typeface="Lato"/>
                <a:sym typeface="Lato"/>
              </a:rPr>
              <a:t>Kit Collins</a:t>
            </a:r>
            <a:endParaRPr sz="1800">
              <a:solidFill>
                <a:schemeClr val="accent1"/>
              </a:solidFill>
              <a:latin typeface="Lato"/>
              <a:ea typeface="Lato"/>
              <a:cs typeface="Lato"/>
              <a:sym typeface="Lato"/>
            </a:endParaRPr>
          </a:p>
          <a:p>
            <a:pPr marL="457200" lvl="0" indent="-342900" algn="l" rtl="0">
              <a:lnSpc>
                <a:spcPct val="115000"/>
              </a:lnSpc>
              <a:spcBef>
                <a:spcPts val="0"/>
              </a:spcBef>
              <a:spcAft>
                <a:spcPts val="0"/>
              </a:spcAft>
              <a:buClr>
                <a:schemeClr val="accent1"/>
              </a:buClr>
              <a:buSzPts val="1800"/>
              <a:buFont typeface="Lato"/>
              <a:buChar char="●"/>
            </a:pPr>
            <a:r>
              <a:rPr lang="en" sz="1800">
                <a:solidFill>
                  <a:schemeClr val="accent1"/>
                </a:solidFill>
                <a:latin typeface="Lato"/>
                <a:ea typeface="Lato"/>
                <a:cs typeface="Lato"/>
                <a:sym typeface="Lato"/>
              </a:rPr>
              <a:t>Steve Dattero</a:t>
            </a:r>
            <a:endParaRPr sz="1800">
              <a:solidFill>
                <a:schemeClr val="accent1"/>
              </a:solidFill>
              <a:latin typeface="Lato"/>
              <a:ea typeface="Lato"/>
              <a:cs typeface="Lato"/>
              <a:sym typeface="Lato"/>
            </a:endParaRPr>
          </a:p>
          <a:p>
            <a:pPr marL="457200" lvl="0" indent="-342900" algn="l" rtl="0">
              <a:lnSpc>
                <a:spcPct val="115000"/>
              </a:lnSpc>
              <a:spcBef>
                <a:spcPts val="0"/>
              </a:spcBef>
              <a:spcAft>
                <a:spcPts val="0"/>
              </a:spcAft>
              <a:buClr>
                <a:schemeClr val="accent1"/>
              </a:buClr>
              <a:buSzPts val="1800"/>
              <a:buFont typeface="Lato"/>
              <a:buChar char="●"/>
            </a:pPr>
            <a:r>
              <a:rPr lang="en" sz="1800">
                <a:solidFill>
                  <a:schemeClr val="accent1"/>
                </a:solidFill>
                <a:latin typeface="Lato"/>
                <a:ea typeface="Lato"/>
                <a:cs typeface="Lato"/>
                <a:sym typeface="Lato"/>
              </a:rPr>
              <a:t>John Doherty</a:t>
            </a:r>
            <a:endParaRPr sz="1800">
              <a:solidFill>
                <a:schemeClr val="accent1"/>
              </a:solidFill>
              <a:latin typeface="Lato"/>
              <a:ea typeface="Lato"/>
              <a:cs typeface="Lato"/>
              <a:sym typeface="Lato"/>
            </a:endParaRPr>
          </a:p>
          <a:p>
            <a:pPr marL="457200" lvl="0" indent="-342900" algn="l" rtl="0">
              <a:lnSpc>
                <a:spcPct val="115000"/>
              </a:lnSpc>
              <a:spcBef>
                <a:spcPts val="0"/>
              </a:spcBef>
              <a:spcAft>
                <a:spcPts val="0"/>
              </a:spcAft>
              <a:buClr>
                <a:schemeClr val="accent1"/>
              </a:buClr>
              <a:buSzPts val="1800"/>
              <a:buFont typeface="Lato"/>
              <a:buChar char="●"/>
            </a:pPr>
            <a:r>
              <a:rPr lang="en" sz="1800">
                <a:solidFill>
                  <a:schemeClr val="accent1"/>
                </a:solidFill>
                <a:latin typeface="Lato"/>
                <a:ea typeface="Lato"/>
                <a:cs typeface="Lato"/>
                <a:sym typeface="Lato"/>
              </a:rPr>
              <a:t>Lois Grossman</a:t>
            </a:r>
            <a:endParaRPr sz="1800">
              <a:solidFill>
                <a:schemeClr val="accent1"/>
              </a:solidFill>
              <a:latin typeface="Lato"/>
              <a:ea typeface="Lato"/>
              <a:cs typeface="Lato"/>
              <a:sym typeface="Lato"/>
            </a:endParaRPr>
          </a:p>
          <a:p>
            <a:pPr marL="457200" lvl="0" indent="-342900" algn="l" rtl="0">
              <a:lnSpc>
                <a:spcPct val="115000"/>
              </a:lnSpc>
              <a:spcBef>
                <a:spcPts val="0"/>
              </a:spcBef>
              <a:spcAft>
                <a:spcPts val="0"/>
              </a:spcAft>
              <a:buClr>
                <a:schemeClr val="accent1"/>
              </a:buClr>
              <a:buSzPts val="1800"/>
              <a:buFont typeface="Lato"/>
              <a:buChar char="●"/>
            </a:pPr>
            <a:r>
              <a:rPr lang="en" sz="1800">
                <a:solidFill>
                  <a:schemeClr val="accent1"/>
                </a:solidFill>
                <a:latin typeface="Lato"/>
                <a:ea typeface="Lato"/>
                <a:cs typeface="Lato"/>
                <a:sym typeface="Lato"/>
              </a:rPr>
              <a:t>Angelica Ortiz</a:t>
            </a:r>
            <a:endParaRPr sz="1800">
              <a:solidFill>
                <a:schemeClr val="accent1"/>
              </a:solidFill>
              <a:latin typeface="Lato"/>
              <a:ea typeface="Lato"/>
              <a:cs typeface="Lato"/>
              <a:sym typeface="Lato"/>
            </a:endParaRPr>
          </a:p>
          <a:p>
            <a:pPr marL="457200" lvl="0" indent="-342900" algn="l" rtl="0">
              <a:lnSpc>
                <a:spcPct val="115000"/>
              </a:lnSpc>
              <a:spcBef>
                <a:spcPts val="0"/>
              </a:spcBef>
              <a:spcAft>
                <a:spcPts val="0"/>
              </a:spcAft>
              <a:buClr>
                <a:schemeClr val="accent1"/>
              </a:buClr>
              <a:buSzPts val="1800"/>
              <a:buFont typeface="Lato"/>
              <a:buChar char="●"/>
            </a:pPr>
            <a:r>
              <a:rPr lang="en" sz="1800">
                <a:solidFill>
                  <a:schemeClr val="accent1"/>
                </a:solidFill>
                <a:latin typeface="Lato"/>
                <a:ea typeface="Lato"/>
                <a:cs typeface="Lato"/>
                <a:sym typeface="Lato"/>
              </a:rPr>
              <a:t>Dina Smith</a:t>
            </a:r>
            <a:endParaRPr sz="1800">
              <a:solidFill>
                <a:schemeClr val="accent1"/>
              </a:solidFill>
              <a:latin typeface="Lato"/>
              <a:ea typeface="Lato"/>
              <a:cs typeface="Lato"/>
              <a:sym typeface="Lato"/>
            </a:endParaRPr>
          </a:p>
          <a:p>
            <a:pPr marL="457200" lvl="0" indent="-342900" algn="l" rtl="0">
              <a:lnSpc>
                <a:spcPct val="115000"/>
              </a:lnSpc>
              <a:spcBef>
                <a:spcPts val="0"/>
              </a:spcBef>
              <a:spcAft>
                <a:spcPts val="0"/>
              </a:spcAft>
              <a:buClr>
                <a:schemeClr val="accent1"/>
              </a:buClr>
              <a:buSzPts val="1800"/>
              <a:buFont typeface="Lato"/>
              <a:buChar char="●"/>
            </a:pPr>
            <a:r>
              <a:rPr lang="en" sz="1800">
                <a:solidFill>
                  <a:schemeClr val="accent1"/>
                </a:solidFill>
                <a:latin typeface="Lato"/>
                <a:ea typeface="Lato"/>
                <a:cs typeface="Lato"/>
                <a:sym typeface="Lato"/>
              </a:rPr>
              <a:t>Jim Shuman </a:t>
            </a:r>
            <a:endParaRPr sz="1800">
              <a:solidFill>
                <a:schemeClr val="accent1"/>
              </a:solidFill>
              <a:latin typeface="Lato"/>
              <a:ea typeface="Lato"/>
              <a:cs typeface="Lato"/>
              <a:sym typeface="Lato"/>
            </a:endParaRPr>
          </a:p>
          <a:p>
            <a:pPr marL="457200" lvl="0" indent="-342900" algn="l" rtl="0">
              <a:lnSpc>
                <a:spcPct val="115000"/>
              </a:lnSpc>
              <a:spcBef>
                <a:spcPts val="0"/>
              </a:spcBef>
              <a:spcAft>
                <a:spcPts val="0"/>
              </a:spcAft>
              <a:buClr>
                <a:schemeClr val="accent1"/>
              </a:buClr>
              <a:buSzPts val="1800"/>
              <a:buFont typeface="Lato"/>
              <a:buChar char="●"/>
            </a:pPr>
            <a:r>
              <a:rPr lang="en" sz="1800">
                <a:solidFill>
                  <a:schemeClr val="accent1"/>
                </a:solidFill>
                <a:latin typeface="Lato"/>
                <a:ea typeface="Lato"/>
                <a:cs typeface="Lato"/>
                <a:sym typeface="Lato"/>
              </a:rPr>
              <a:t>Jaclyn Torres</a:t>
            </a:r>
            <a:endParaRPr sz="1800">
              <a:solidFill>
                <a:schemeClr val="accent1"/>
              </a:solidFill>
              <a:latin typeface="Lato"/>
              <a:ea typeface="Lato"/>
              <a:cs typeface="Lato"/>
              <a:sym typeface="Lato"/>
            </a:endParaRPr>
          </a:p>
          <a:p>
            <a:pPr marL="457200" lvl="0" indent="-342900" algn="l" rtl="0">
              <a:lnSpc>
                <a:spcPct val="115000"/>
              </a:lnSpc>
              <a:spcBef>
                <a:spcPts val="0"/>
              </a:spcBef>
              <a:spcAft>
                <a:spcPts val="0"/>
              </a:spcAft>
              <a:buClr>
                <a:schemeClr val="accent1"/>
              </a:buClr>
              <a:buSzPts val="1800"/>
              <a:buFont typeface="Lato"/>
              <a:buChar char="●"/>
            </a:pPr>
            <a:r>
              <a:rPr lang="en" sz="1800">
                <a:solidFill>
                  <a:schemeClr val="accent1"/>
                </a:solidFill>
                <a:latin typeface="Lato"/>
                <a:ea typeface="Lato"/>
                <a:cs typeface="Lato"/>
                <a:sym typeface="Lato"/>
              </a:rPr>
              <a:t>Yvette Wilks</a:t>
            </a:r>
            <a:endParaRPr>
              <a:solidFill>
                <a:schemeClr val="accent1"/>
              </a:solidFill>
              <a:latin typeface="Lato"/>
              <a:ea typeface="Lato"/>
              <a:cs typeface="Lato"/>
              <a:sym typeface="Lato"/>
            </a:endParaRPr>
          </a:p>
        </p:txBody>
      </p:sp>
      <p:sp>
        <p:nvSpPr>
          <p:cNvPr id="75" name="Google Shape;75;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a:t>
            </a:fld>
            <a:endParaRPr/>
          </a:p>
        </p:txBody>
      </p:sp>
      <p:sp>
        <p:nvSpPr>
          <p:cNvPr id="76" name="Google Shape;76;p14"/>
          <p:cNvSpPr txBox="1"/>
          <p:nvPr/>
        </p:nvSpPr>
        <p:spPr>
          <a:xfrm>
            <a:off x="47350" y="579625"/>
            <a:ext cx="4391400" cy="4386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500">
                <a:solidFill>
                  <a:schemeClr val="lt1"/>
                </a:solidFill>
                <a:latin typeface="Raleway Black"/>
                <a:ea typeface="Raleway Black"/>
                <a:cs typeface="Raleway Black"/>
                <a:sym typeface="Raleway Black"/>
              </a:rPr>
              <a:t>Solid Waste Citizen Task Force </a:t>
            </a:r>
            <a:br>
              <a:rPr lang="en" sz="2500">
                <a:solidFill>
                  <a:schemeClr val="lt1"/>
                </a:solidFill>
                <a:latin typeface="Raleway Black"/>
                <a:ea typeface="Raleway Black"/>
                <a:cs typeface="Raleway Black"/>
                <a:sym typeface="Raleway Black"/>
              </a:rPr>
            </a:br>
            <a:endParaRPr sz="2500">
              <a:solidFill>
                <a:schemeClr val="lt1"/>
              </a:solidFill>
              <a:latin typeface="Raleway Black"/>
              <a:ea typeface="Raleway Black"/>
              <a:cs typeface="Raleway Black"/>
              <a:sym typeface="Raleway Black"/>
            </a:endParaRPr>
          </a:p>
          <a:p>
            <a:pPr marL="457200" lvl="0" indent="-342900" algn="l" rtl="0">
              <a:spcBef>
                <a:spcPts val="0"/>
              </a:spcBef>
              <a:spcAft>
                <a:spcPts val="0"/>
              </a:spcAft>
              <a:buClr>
                <a:schemeClr val="lt1"/>
              </a:buClr>
              <a:buSzPts val="1800"/>
              <a:buFont typeface="Raleway Black"/>
              <a:buChar char="★"/>
            </a:pPr>
            <a:r>
              <a:rPr lang="en" sz="1800">
                <a:solidFill>
                  <a:schemeClr val="lt1"/>
                </a:solidFill>
                <a:latin typeface="Raleway Black"/>
                <a:ea typeface="Raleway Black"/>
                <a:cs typeface="Raleway Black"/>
                <a:sym typeface="Raleway Black"/>
              </a:rPr>
              <a:t>Met frequently during the fall</a:t>
            </a:r>
            <a:endParaRPr sz="1800">
              <a:solidFill>
                <a:schemeClr val="lt1"/>
              </a:solidFill>
              <a:latin typeface="Raleway Black"/>
              <a:ea typeface="Raleway Black"/>
              <a:cs typeface="Raleway Black"/>
              <a:sym typeface="Raleway Black"/>
            </a:endParaRPr>
          </a:p>
          <a:p>
            <a:pPr marL="457200" lvl="0" indent="-342900" algn="l" rtl="0">
              <a:spcBef>
                <a:spcPts val="0"/>
              </a:spcBef>
              <a:spcAft>
                <a:spcPts val="0"/>
              </a:spcAft>
              <a:buClr>
                <a:schemeClr val="lt1"/>
              </a:buClr>
              <a:buSzPts val="1800"/>
              <a:buFont typeface="Raleway Black"/>
              <a:buChar char="★"/>
            </a:pPr>
            <a:r>
              <a:rPr lang="en" sz="1800">
                <a:solidFill>
                  <a:schemeClr val="lt1"/>
                </a:solidFill>
                <a:latin typeface="Raleway Black"/>
                <a:ea typeface="Raleway Black"/>
                <a:cs typeface="Raleway Black"/>
                <a:sym typeface="Raleway Black"/>
              </a:rPr>
              <a:t>Helped draft survey</a:t>
            </a:r>
            <a:endParaRPr sz="1800">
              <a:solidFill>
                <a:schemeClr val="lt1"/>
              </a:solidFill>
              <a:latin typeface="Raleway Black"/>
              <a:ea typeface="Raleway Black"/>
              <a:cs typeface="Raleway Black"/>
              <a:sym typeface="Raleway Black"/>
            </a:endParaRPr>
          </a:p>
          <a:p>
            <a:pPr marL="457200" lvl="0" indent="-342900" algn="l" rtl="0">
              <a:spcBef>
                <a:spcPts val="0"/>
              </a:spcBef>
              <a:spcAft>
                <a:spcPts val="0"/>
              </a:spcAft>
              <a:buClr>
                <a:schemeClr val="lt1"/>
              </a:buClr>
              <a:buSzPts val="1800"/>
              <a:buFont typeface="Raleway Black"/>
              <a:buChar char="★"/>
            </a:pPr>
            <a:r>
              <a:rPr lang="en" sz="1800">
                <a:solidFill>
                  <a:schemeClr val="lt1"/>
                </a:solidFill>
                <a:latin typeface="Raleway Black"/>
                <a:ea typeface="Raleway Black"/>
                <a:cs typeface="Raleway Black"/>
                <a:sym typeface="Raleway Black"/>
              </a:rPr>
              <a:t>Conducted outreach</a:t>
            </a:r>
            <a:endParaRPr sz="1800">
              <a:solidFill>
                <a:schemeClr val="lt1"/>
              </a:solidFill>
              <a:latin typeface="Raleway Black"/>
              <a:ea typeface="Raleway Black"/>
              <a:cs typeface="Raleway Black"/>
              <a:sym typeface="Raleway Black"/>
            </a:endParaRPr>
          </a:p>
          <a:p>
            <a:pPr marL="457200" lvl="0" indent="-342900" algn="l" rtl="0">
              <a:spcBef>
                <a:spcPts val="0"/>
              </a:spcBef>
              <a:spcAft>
                <a:spcPts val="0"/>
              </a:spcAft>
              <a:buClr>
                <a:schemeClr val="lt1"/>
              </a:buClr>
              <a:buSzPts val="1800"/>
              <a:buFont typeface="Raleway Black"/>
              <a:buChar char="★"/>
            </a:pPr>
            <a:r>
              <a:rPr lang="en" sz="1800">
                <a:solidFill>
                  <a:schemeClr val="lt1"/>
                </a:solidFill>
                <a:latin typeface="Raleway Black"/>
                <a:ea typeface="Raleway Black"/>
                <a:cs typeface="Raleway Black"/>
                <a:sym typeface="Raleway Black"/>
              </a:rPr>
              <a:t>Reviewed results</a:t>
            </a:r>
            <a:endParaRPr sz="1800">
              <a:solidFill>
                <a:schemeClr val="lt1"/>
              </a:solidFill>
              <a:latin typeface="Raleway Black"/>
              <a:ea typeface="Raleway Black"/>
              <a:cs typeface="Raleway Black"/>
              <a:sym typeface="Raleway Black"/>
            </a:endParaRPr>
          </a:p>
          <a:p>
            <a:pPr marL="457200" lvl="0" indent="-342900" algn="l" rtl="0">
              <a:spcBef>
                <a:spcPts val="0"/>
              </a:spcBef>
              <a:spcAft>
                <a:spcPts val="0"/>
              </a:spcAft>
              <a:buClr>
                <a:schemeClr val="lt1"/>
              </a:buClr>
              <a:buSzPts val="1800"/>
              <a:buFont typeface="Raleway Black"/>
              <a:buChar char="★"/>
            </a:pPr>
            <a:r>
              <a:rPr lang="en" sz="1800">
                <a:solidFill>
                  <a:schemeClr val="lt1"/>
                </a:solidFill>
                <a:latin typeface="Raleway Black"/>
                <a:ea typeface="Raleway Black"/>
                <a:cs typeface="Raleway Black"/>
                <a:sym typeface="Raleway Black"/>
              </a:rPr>
              <a:t>Made process recommendations</a:t>
            </a:r>
            <a:endParaRPr sz="1800">
              <a:solidFill>
                <a:schemeClr val="lt1"/>
              </a:solidFill>
              <a:latin typeface="Raleway Black"/>
              <a:ea typeface="Raleway Black"/>
              <a:cs typeface="Raleway Black"/>
              <a:sym typeface="Raleway Black"/>
            </a:endParaRPr>
          </a:p>
          <a:p>
            <a:pPr marL="457200" lvl="0" indent="-342900" algn="l" rtl="0">
              <a:spcBef>
                <a:spcPts val="0"/>
              </a:spcBef>
              <a:spcAft>
                <a:spcPts val="0"/>
              </a:spcAft>
              <a:buClr>
                <a:schemeClr val="lt1"/>
              </a:buClr>
              <a:buSzPts val="1800"/>
              <a:buFont typeface="Raleway Black"/>
              <a:buChar char="★"/>
            </a:pPr>
            <a:r>
              <a:rPr lang="en" sz="1800">
                <a:solidFill>
                  <a:schemeClr val="lt1"/>
                </a:solidFill>
                <a:latin typeface="Raleway Black"/>
                <a:ea typeface="Raleway Black"/>
                <a:cs typeface="Raleway Black"/>
                <a:sym typeface="Raleway Black"/>
              </a:rPr>
              <a:t>Recommended service levels</a:t>
            </a:r>
            <a:endParaRPr sz="1800">
              <a:solidFill>
                <a:schemeClr val="lt1"/>
              </a:solidFill>
              <a:latin typeface="Raleway Black"/>
              <a:ea typeface="Raleway Black"/>
              <a:cs typeface="Raleway Black"/>
              <a:sym typeface="Raleway Black"/>
            </a:endParaRPr>
          </a:p>
          <a:p>
            <a:pPr marL="457200" lvl="0" indent="-342900" algn="l" rtl="0">
              <a:spcBef>
                <a:spcPts val="0"/>
              </a:spcBef>
              <a:spcAft>
                <a:spcPts val="0"/>
              </a:spcAft>
              <a:buClr>
                <a:schemeClr val="lt1"/>
              </a:buClr>
              <a:buSzPts val="1800"/>
              <a:buFont typeface="Raleway Black"/>
              <a:buChar char="★"/>
            </a:pPr>
            <a:r>
              <a:rPr lang="en" sz="1800">
                <a:solidFill>
                  <a:schemeClr val="lt1"/>
                </a:solidFill>
                <a:latin typeface="Raleway Black"/>
                <a:ea typeface="Raleway Black"/>
                <a:cs typeface="Raleway Black"/>
                <a:sym typeface="Raleway Black"/>
              </a:rPr>
              <a:t>Vetted assumptions </a:t>
            </a:r>
            <a:endParaRPr sz="1800">
              <a:solidFill>
                <a:schemeClr val="lt1"/>
              </a:solidFill>
              <a:latin typeface="Raleway Black"/>
              <a:ea typeface="Raleway Black"/>
              <a:cs typeface="Raleway Black"/>
              <a:sym typeface="Raleway Black"/>
            </a:endParaRPr>
          </a:p>
          <a:p>
            <a:pPr marL="0" lvl="0" indent="0" algn="l" rtl="0">
              <a:spcBef>
                <a:spcPts val="0"/>
              </a:spcBef>
              <a:spcAft>
                <a:spcPts val="0"/>
              </a:spcAft>
              <a:buNone/>
            </a:pPr>
            <a:endParaRPr sz="1800">
              <a:solidFill>
                <a:schemeClr val="lt1"/>
              </a:solidFill>
              <a:latin typeface="Raleway Black"/>
              <a:ea typeface="Raleway Black"/>
              <a:cs typeface="Raleway Black"/>
              <a:sym typeface="Raleway Black"/>
            </a:endParaRPr>
          </a:p>
          <a:p>
            <a:pPr marL="0" lvl="0" indent="0" algn="l" rtl="0">
              <a:spcBef>
                <a:spcPts val="0"/>
              </a:spcBef>
              <a:spcAft>
                <a:spcPts val="0"/>
              </a:spcAft>
              <a:buNone/>
            </a:pPr>
            <a:endParaRPr sz="1800">
              <a:solidFill>
                <a:schemeClr val="lt1"/>
              </a:solidFill>
              <a:latin typeface="Raleway Black"/>
              <a:ea typeface="Raleway Black"/>
              <a:cs typeface="Raleway Black"/>
              <a:sym typeface="Raleway Black"/>
            </a:endParaRPr>
          </a:p>
          <a:p>
            <a:pPr marL="0" lvl="0" indent="0" algn="l" rtl="0">
              <a:spcBef>
                <a:spcPts val="0"/>
              </a:spcBef>
              <a:spcAft>
                <a:spcPts val="0"/>
              </a:spcAft>
              <a:buNone/>
            </a:pPr>
            <a:r>
              <a:rPr lang="en" sz="1800">
                <a:solidFill>
                  <a:schemeClr val="lt1"/>
                </a:solidFill>
                <a:latin typeface="Raleway Black"/>
                <a:ea typeface="Raleway Black"/>
                <a:cs typeface="Raleway Black"/>
                <a:sym typeface="Raleway Black"/>
              </a:rPr>
              <a:t>Strategy Zero Waste Solutions - Jeremy Drake, Gary Liss</a:t>
            </a:r>
            <a:endParaRPr sz="1800">
              <a:solidFill>
                <a:schemeClr val="lt1"/>
              </a:solidFill>
              <a:latin typeface="Raleway Black"/>
              <a:ea typeface="Raleway Black"/>
              <a:cs typeface="Raleway Black"/>
              <a:sym typeface="Raleway Black"/>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5"/>
          <p:cNvSpPr txBox="1">
            <a:spLocks noGrp="1"/>
          </p:cNvSpPr>
          <p:nvPr>
            <p:ph type="title" idx="4294967295"/>
          </p:nvPr>
        </p:nvSpPr>
        <p:spPr>
          <a:xfrm>
            <a:off x="535775" y="475250"/>
            <a:ext cx="7771200" cy="1309200"/>
          </a:xfrm>
          <a:prstGeom prst="rect">
            <a:avLst/>
          </a:prstGeom>
        </p:spPr>
        <p:txBody>
          <a:bodyPr spcFirstLastPara="1" wrap="square" lIns="91425" tIns="91425" rIns="91425" bIns="91425" anchor="t" anchorCtr="0">
            <a:normAutofit/>
          </a:bodyPr>
          <a:lstStyle/>
          <a:p>
            <a:pPr marL="0" lvl="0" indent="0" algn="l" rtl="0">
              <a:spcBef>
                <a:spcPts val="0"/>
              </a:spcBef>
              <a:spcAft>
                <a:spcPts val="1600"/>
              </a:spcAft>
              <a:buNone/>
            </a:pPr>
            <a:r>
              <a:rPr lang="en" sz="3600">
                <a:solidFill>
                  <a:schemeClr val="dk1"/>
                </a:solidFill>
                <a:latin typeface="Raleway Black"/>
                <a:ea typeface="Raleway Black"/>
                <a:cs typeface="Raleway Black"/>
                <a:sym typeface="Raleway Black"/>
              </a:rPr>
              <a:t>Agenda:</a:t>
            </a:r>
            <a:endParaRPr sz="2400">
              <a:latin typeface="Raleway Black"/>
              <a:ea typeface="Raleway Black"/>
              <a:cs typeface="Raleway Black"/>
              <a:sym typeface="Raleway Black"/>
            </a:endParaRPr>
          </a:p>
        </p:txBody>
      </p:sp>
      <p:sp>
        <p:nvSpPr>
          <p:cNvPr id="82" name="Google Shape;82;p15"/>
          <p:cNvSpPr txBox="1">
            <a:spLocks noGrp="1"/>
          </p:cNvSpPr>
          <p:nvPr>
            <p:ph type="title" idx="4294967295"/>
          </p:nvPr>
        </p:nvSpPr>
        <p:spPr>
          <a:xfrm>
            <a:off x="447750" y="1324350"/>
            <a:ext cx="5589900" cy="2494800"/>
          </a:xfrm>
          <a:prstGeom prst="rect">
            <a:avLst/>
          </a:prstGeom>
        </p:spPr>
        <p:txBody>
          <a:bodyPr spcFirstLastPara="1" wrap="square" lIns="91425" tIns="91425" rIns="91425" bIns="91425" anchor="t" anchorCtr="0">
            <a:normAutofit fontScale="90000"/>
          </a:bodyPr>
          <a:lstStyle/>
          <a:p>
            <a:pPr marL="457200" lvl="0" indent="-331470" algn="l" rtl="0">
              <a:lnSpc>
                <a:spcPct val="200000"/>
              </a:lnSpc>
              <a:spcBef>
                <a:spcPts val="0"/>
              </a:spcBef>
              <a:spcAft>
                <a:spcPts val="0"/>
              </a:spcAft>
              <a:buClr>
                <a:srgbClr val="595959"/>
              </a:buClr>
              <a:buSzPct val="100000"/>
              <a:buFont typeface="Lato"/>
              <a:buChar char="●"/>
            </a:pPr>
            <a:r>
              <a:rPr lang="en" sz="1800">
                <a:solidFill>
                  <a:srgbClr val="595959"/>
                </a:solidFill>
                <a:latin typeface="Lato"/>
                <a:ea typeface="Lato"/>
                <a:cs typeface="Lato"/>
                <a:sym typeface="Lato"/>
              </a:rPr>
              <a:t>Background</a:t>
            </a:r>
            <a:endParaRPr sz="1800">
              <a:solidFill>
                <a:srgbClr val="595959"/>
              </a:solidFill>
              <a:latin typeface="Lato"/>
              <a:ea typeface="Lato"/>
              <a:cs typeface="Lato"/>
              <a:sym typeface="Lato"/>
            </a:endParaRPr>
          </a:p>
          <a:p>
            <a:pPr marL="457200" lvl="0" indent="-331470" algn="l" rtl="0">
              <a:lnSpc>
                <a:spcPct val="200000"/>
              </a:lnSpc>
              <a:spcBef>
                <a:spcPts val="0"/>
              </a:spcBef>
              <a:spcAft>
                <a:spcPts val="0"/>
              </a:spcAft>
              <a:buClr>
                <a:srgbClr val="595959"/>
              </a:buClr>
              <a:buSzPct val="100000"/>
              <a:buFont typeface="Lato"/>
              <a:buChar char="●"/>
            </a:pPr>
            <a:r>
              <a:rPr lang="en" sz="1800">
                <a:solidFill>
                  <a:srgbClr val="595959"/>
                </a:solidFill>
                <a:latin typeface="Lato"/>
                <a:ea typeface="Lato"/>
                <a:cs typeface="Lato"/>
                <a:sym typeface="Lato"/>
              </a:rPr>
              <a:t>Waste Today in Medford</a:t>
            </a:r>
            <a:endParaRPr sz="1800">
              <a:solidFill>
                <a:srgbClr val="595959"/>
              </a:solidFill>
              <a:latin typeface="Lato"/>
              <a:ea typeface="Lato"/>
              <a:cs typeface="Lato"/>
              <a:sym typeface="Lato"/>
            </a:endParaRPr>
          </a:p>
          <a:p>
            <a:pPr marL="457200" lvl="0" indent="-331470" algn="l" rtl="0">
              <a:lnSpc>
                <a:spcPct val="200000"/>
              </a:lnSpc>
              <a:spcBef>
                <a:spcPts val="0"/>
              </a:spcBef>
              <a:spcAft>
                <a:spcPts val="0"/>
              </a:spcAft>
              <a:buClr>
                <a:srgbClr val="595959"/>
              </a:buClr>
              <a:buSzPct val="100000"/>
              <a:buFont typeface="Lato"/>
              <a:buChar char="●"/>
            </a:pPr>
            <a:r>
              <a:rPr lang="en" sz="1800">
                <a:solidFill>
                  <a:srgbClr val="595959"/>
                </a:solidFill>
                <a:latin typeface="Lato"/>
                <a:ea typeface="Lato"/>
                <a:cs typeface="Lato"/>
                <a:sym typeface="Lato"/>
              </a:rPr>
              <a:t>Process To-Date</a:t>
            </a:r>
            <a:endParaRPr sz="1800">
              <a:solidFill>
                <a:srgbClr val="595959"/>
              </a:solidFill>
              <a:latin typeface="Lato"/>
              <a:ea typeface="Lato"/>
              <a:cs typeface="Lato"/>
              <a:sym typeface="Lato"/>
            </a:endParaRPr>
          </a:p>
          <a:p>
            <a:pPr marL="457200" lvl="0" indent="-331470" algn="l" rtl="0">
              <a:lnSpc>
                <a:spcPct val="200000"/>
              </a:lnSpc>
              <a:spcBef>
                <a:spcPts val="0"/>
              </a:spcBef>
              <a:spcAft>
                <a:spcPts val="0"/>
              </a:spcAft>
              <a:buClr>
                <a:srgbClr val="595959"/>
              </a:buClr>
              <a:buSzPct val="100000"/>
              <a:buFont typeface="Lato"/>
              <a:buChar char="●"/>
            </a:pPr>
            <a:r>
              <a:rPr lang="en" sz="1800">
                <a:solidFill>
                  <a:srgbClr val="595959"/>
                </a:solidFill>
                <a:latin typeface="Lato"/>
                <a:ea typeface="Lato"/>
                <a:cs typeface="Lato"/>
                <a:sym typeface="Lato"/>
              </a:rPr>
              <a:t>Timeline</a:t>
            </a:r>
            <a:endParaRPr sz="1800">
              <a:solidFill>
                <a:srgbClr val="595959"/>
              </a:solidFill>
              <a:latin typeface="Lato"/>
              <a:ea typeface="Lato"/>
              <a:cs typeface="Lato"/>
              <a:sym typeface="Lato"/>
            </a:endParaRPr>
          </a:p>
          <a:p>
            <a:pPr marL="457200" lvl="0" indent="-331470" algn="l" rtl="0">
              <a:lnSpc>
                <a:spcPct val="200000"/>
              </a:lnSpc>
              <a:spcBef>
                <a:spcPts val="0"/>
              </a:spcBef>
              <a:spcAft>
                <a:spcPts val="0"/>
              </a:spcAft>
              <a:buClr>
                <a:srgbClr val="595959"/>
              </a:buClr>
              <a:buSzPct val="100000"/>
              <a:buFont typeface="Lato"/>
              <a:buChar char="●"/>
            </a:pPr>
            <a:r>
              <a:rPr lang="en" sz="1800">
                <a:solidFill>
                  <a:srgbClr val="595959"/>
                </a:solidFill>
                <a:latin typeface="Lato"/>
                <a:ea typeface="Lato"/>
                <a:cs typeface="Lato"/>
                <a:sym typeface="Lato"/>
              </a:rPr>
              <a:t>RFP Goals + Content</a:t>
            </a:r>
            <a:endParaRPr sz="1800">
              <a:solidFill>
                <a:srgbClr val="595959"/>
              </a:solidFill>
              <a:latin typeface="Lato"/>
              <a:ea typeface="Lato"/>
              <a:cs typeface="Lato"/>
              <a:sym typeface="Lato"/>
            </a:endParaRPr>
          </a:p>
          <a:p>
            <a:pPr marL="457200" lvl="0" indent="-331470" algn="l" rtl="0">
              <a:lnSpc>
                <a:spcPct val="200000"/>
              </a:lnSpc>
              <a:spcBef>
                <a:spcPts val="0"/>
              </a:spcBef>
              <a:spcAft>
                <a:spcPts val="0"/>
              </a:spcAft>
              <a:buClr>
                <a:srgbClr val="595959"/>
              </a:buClr>
              <a:buSzPct val="100000"/>
              <a:buFont typeface="Lato"/>
              <a:buChar char="●"/>
            </a:pPr>
            <a:r>
              <a:rPr lang="en" sz="1800">
                <a:solidFill>
                  <a:srgbClr val="595959"/>
                </a:solidFill>
                <a:latin typeface="Lato"/>
                <a:ea typeface="Lato"/>
                <a:cs typeface="Lato"/>
                <a:sym typeface="Lato"/>
              </a:rPr>
              <a:t>RFP Evaluation Criteria + Process Details</a:t>
            </a:r>
            <a:endParaRPr sz="1800">
              <a:solidFill>
                <a:srgbClr val="595959"/>
              </a:solidFill>
              <a:latin typeface="Lato"/>
              <a:ea typeface="Lato"/>
              <a:cs typeface="Lato"/>
              <a:sym typeface="Lato"/>
            </a:endParaRPr>
          </a:p>
          <a:p>
            <a:pPr marL="457200" lvl="0" indent="-331470" algn="l" rtl="0">
              <a:lnSpc>
                <a:spcPct val="200000"/>
              </a:lnSpc>
              <a:spcBef>
                <a:spcPts val="0"/>
              </a:spcBef>
              <a:spcAft>
                <a:spcPts val="0"/>
              </a:spcAft>
              <a:buClr>
                <a:srgbClr val="595959"/>
              </a:buClr>
              <a:buSzPct val="100000"/>
              <a:buFont typeface="Lato"/>
              <a:buChar char="●"/>
            </a:pPr>
            <a:r>
              <a:rPr lang="en" sz="1800">
                <a:solidFill>
                  <a:srgbClr val="595959"/>
                </a:solidFill>
                <a:latin typeface="Lato"/>
                <a:ea typeface="Lato"/>
                <a:cs typeface="Lato"/>
                <a:sym typeface="Lato"/>
              </a:rPr>
              <a:t>Key Questions</a:t>
            </a:r>
            <a:endParaRPr sz="1800">
              <a:solidFill>
                <a:srgbClr val="595959"/>
              </a:solidFill>
              <a:latin typeface="Lato"/>
              <a:ea typeface="Lato"/>
              <a:cs typeface="Lato"/>
              <a:sym typeface="Lato"/>
            </a:endParaRPr>
          </a:p>
        </p:txBody>
      </p:sp>
      <p:sp>
        <p:nvSpPr>
          <p:cNvPr id="83" name="Google Shape;83;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a:t>
            </a:fld>
            <a:endParaRPr/>
          </a:p>
        </p:txBody>
      </p:sp>
      <p:sp>
        <p:nvSpPr>
          <p:cNvPr id="84" name="Google Shape;84;p15"/>
          <p:cNvSpPr/>
          <p:nvPr/>
        </p:nvSpPr>
        <p:spPr>
          <a:xfrm>
            <a:off x="7150" y="0"/>
            <a:ext cx="9144000" cy="4752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5"/>
          <p:cNvSpPr txBox="1"/>
          <p:nvPr/>
        </p:nvSpPr>
        <p:spPr>
          <a:xfrm>
            <a:off x="143075" y="37500"/>
            <a:ext cx="6459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Solid Waste Handling: RFP Review</a:t>
            </a:r>
            <a:endParaRPr>
              <a:solidFill>
                <a:schemeClr val="lt1"/>
              </a:solidFill>
              <a:latin typeface="Raleway"/>
              <a:ea typeface="Raleway"/>
              <a:cs typeface="Raleway"/>
              <a:sym typeface="Raleway"/>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6"/>
          <p:cNvSpPr txBox="1">
            <a:spLocks noGrp="1"/>
          </p:cNvSpPr>
          <p:nvPr>
            <p:ph type="title" idx="4294967295"/>
          </p:nvPr>
        </p:nvSpPr>
        <p:spPr>
          <a:xfrm>
            <a:off x="535775" y="475250"/>
            <a:ext cx="7771200" cy="1309200"/>
          </a:xfrm>
          <a:prstGeom prst="rect">
            <a:avLst/>
          </a:prstGeom>
        </p:spPr>
        <p:txBody>
          <a:bodyPr spcFirstLastPara="1" wrap="square" lIns="91425" tIns="91425" rIns="91425" bIns="91425" anchor="t" anchorCtr="0">
            <a:normAutofit/>
          </a:bodyPr>
          <a:lstStyle/>
          <a:p>
            <a:pPr marL="0" lvl="0" indent="0" algn="l" rtl="0">
              <a:spcBef>
                <a:spcPts val="0"/>
              </a:spcBef>
              <a:spcAft>
                <a:spcPts val="1600"/>
              </a:spcAft>
              <a:buNone/>
            </a:pPr>
            <a:r>
              <a:rPr lang="en" sz="3600">
                <a:solidFill>
                  <a:schemeClr val="dk1"/>
                </a:solidFill>
                <a:latin typeface="Raleway Black"/>
                <a:ea typeface="Raleway Black"/>
                <a:cs typeface="Raleway Black"/>
                <a:sym typeface="Raleway Black"/>
              </a:rPr>
              <a:t>Background:</a:t>
            </a:r>
            <a:endParaRPr sz="2400">
              <a:latin typeface="Raleway Black"/>
              <a:ea typeface="Raleway Black"/>
              <a:cs typeface="Raleway Black"/>
              <a:sym typeface="Raleway Black"/>
            </a:endParaRPr>
          </a:p>
        </p:txBody>
      </p:sp>
      <p:sp>
        <p:nvSpPr>
          <p:cNvPr id="91" name="Google Shape;91;p16"/>
          <p:cNvSpPr txBox="1">
            <a:spLocks noGrp="1"/>
          </p:cNvSpPr>
          <p:nvPr>
            <p:ph type="title" idx="4294967295"/>
          </p:nvPr>
        </p:nvSpPr>
        <p:spPr>
          <a:xfrm>
            <a:off x="447750" y="1238525"/>
            <a:ext cx="8344200" cy="2494800"/>
          </a:xfrm>
          <a:prstGeom prst="rect">
            <a:avLst/>
          </a:prstGeom>
        </p:spPr>
        <p:txBody>
          <a:bodyPr spcFirstLastPara="1" wrap="square" lIns="91425" tIns="91425" rIns="91425" bIns="91425" anchor="t" anchorCtr="0">
            <a:noAutofit/>
          </a:bodyPr>
          <a:lstStyle/>
          <a:p>
            <a:pPr marL="274320" lvl="0" indent="-134620" algn="l" rtl="0">
              <a:lnSpc>
                <a:spcPct val="200000"/>
              </a:lnSpc>
              <a:spcBef>
                <a:spcPts val="0"/>
              </a:spcBef>
              <a:spcAft>
                <a:spcPts val="0"/>
              </a:spcAft>
              <a:buClr>
                <a:srgbClr val="595959"/>
              </a:buClr>
              <a:buSzPts val="1400"/>
              <a:buFont typeface="Lato"/>
              <a:buChar char="●"/>
            </a:pPr>
            <a:r>
              <a:rPr lang="en" sz="1400">
                <a:solidFill>
                  <a:srgbClr val="595959"/>
                </a:solidFill>
                <a:latin typeface="Lato"/>
                <a:ea typeface="Lato"/>
                <a:cs typeface="Lato"/>
                <a:sym typeface="Lato"/>
              </a:rPr>
              <a:t>2010 - signed 13 year contract with Waste Management to provide curbside trash &amp; recycling services</a:t>
            </a:r>
            <a:br>
              <a:rPr lang="en" sz="1400">
                <a:solidFill>
                  <a:srgbClr val="595959"/>
                </a:solidFill>
                <a:latin typeface="Lato"/>
                <a:ea typeface="Lato"/>
                <a:cs typeface="Lato"/>
                <a:sym typeface="Lato"/>
              </a:rPr>
            </a:br>
            <a:r>
              <a:rPr lang="en" sz="1400">
                <a:solidFill>
                  <a:srgbClr val="595959"/>
                </a:solidFill>
                <a:latin typeface="Lato"/>
                <a:ea typeface="Lato"/>
                <a:cs typeface="Lato"/>
                <a:sym typeface="Lato"/>
              </a:rPr>
              <a:t>*Contract covers weekly trash, bi-weekly recycling, yard waste and dumpster removal for residents, schools, portions of Medford Housing Authority and some business districts</a:t>
            </a:r>
            <a:endParaRPr sz="1400">
              <a:solidFill>
                <a:srgbClr val="595959"/>
              </a:solidFill>
              <a:latin typeface="Lato"/>
              <a:ea typeface="Lato"/>
              <a:cs typeface="Lato"/>
              <a:sym typeface="Lato"/>
            </a:endParaRPr>
          </a:p>
          <a:p>
            <a:pPr marL="274320" lvl="0" indent="-134620" algn="l" rtl="0">
              <a:lnSpc>
                <a:spcPct val="200000"/>
              </a:lnSpc>
              <a:spcBef>
                <a:spcPts val="0"/>
              </a:spcBef>
              <a:spcAft>
                <a:spcPts val="0"/>
              </a:spcAft>
              <a:buClr>
                <a:srgbClr val="595959"/>
              </a:buClr>
              <a:buSzPts val="1400"/>
              <a:buFont typeface="Lato"/>
              <a:buChar char="●"/>
            </a:pPr>
            <a:r>
              <a:rPr lang="en" sz="1400">
                <a:solidFill>
                  <a:srgbClr val="595959"/>
                </a:solidFill>
                <a:latin typeface="Lato"/>
                <a:ea typeface="Lato"/>
                <a:cs typeface="Lato"/>
                <a:sym typeface="Lato"/>
              </a:rPr>
              <a:t>2021 - City selected Garbage to Garden as recommended curbside composting provider</a:t>
            </a:r>
            <a:endParaRPr sz="1400">
              <a:solidFill>
                <a:srgbClr val="595959"/>
              </a:solidFill>
              <a:latin typeface="Lato"/>
              <a:ea typeface="Lato"/>
              <a:cs typeface="Lato"/>
              <a:sym typeface="Lato"/>
            </a:endParaRPr>
          </a:p>
          <a:p>
            <a:pPr marL="274320" lvl="0" indent="-134620" algn="l" rtl="0">
              <a:lnSpc>
                <a:spcPct val="200000"/>
              </a:lnSpc>
              <a:spcBef>
                <a:spcPts val="0"/>
              </a:spcBef>
              <a:spcAft>
                <a:spcPts val="0"/>
              </a:spcAft>
              <a:buClr>
                <a:srgbClr val="595959"/>
              </a:buClr>
              <a:buSzPts val="1400"/>
              <a:buFont typeface="Lato"/>
              <a:buChar char="●"/>
            </a:pPr>
            <a:r>
              <a:rPr lang="en" sz="1400">
                <a:solidFill>
                  <a:srgbClr val="595959"/>
                </a:solidFill>
                <a:latin typeface="Lato"/>
                <a:ea typeface="Lato"/>
                <a:cs typeface="Lato"/>
                <a:sym typeface="Lato"/>
              </a:rPr>
              <a:t>2022 - City extended WM contract to June 2024</a:t>
            </a:r>
            <a:endParaRPr sz="1400">
              <a:solidFill>
                <a:srgbClr val="595959"/>
              </a:solidFill>
              <a:latin typeface="Lato"/>
              <a:ea typeface="Lato"/>
              <a:cs typeface="Lato"/>
              <a:sym typeface="Lato"/>
            </a:endParaRPr>
          </a:p>
          <a:p>
            <a:pPr marL="274320" lvl="0" indent="-134620" algn="l" rtl="0">
              <a:lnSpc>
                <a:spcPct val="200000"/>
              </a:lnSpc>
              <a:spcBef>
                <a:spcPts val="0"/>
              </a:spcBef>
              <a:spcAft>
                <a:spcPts val="0"/>
              </a:spcAft>
              <a:buClr>
                <a:srgbClr val="595959"/>
              </a:buClr>
              <a:buSzPts val="1400"/>
              <a:buFont typeface="Lato"/>
              <a:buChar char="●"/>
            </a:pPr>
            <a:r>
              <a:rPr lang="en" sz="1400">
                <a:solidFill>
                  <a:srgbClr val="595959"/>
                </a:solidFill>
                <a:latin typeface="Lato"/>
                <a:ea typeface="Lato"/>
                <a:cs typeface="Lato"/>
                <a:sym typeface="Lato"/>
              </a:rPr>
              <a:t>2022 - HandUp selected as preferred mattress hauler, Helpsy as preferred textile collection hauler</a:t>
            </a:r>
            <a:endParaRPr sz="2200">
              <a:solidFill>
                <a:srgbClr val="595959"/>
              </a:solidFill>
              <a:latin typeface="Lato"/>
              <a:ea typeface="Lato"/>
              <a:cs typeface="Lato"/>
              <a:sym typeface="Lato"/>
            </a:endParaRPr>
          </a:p>
        </p:txBody>
      </p:sp>
      <p:sp>
        <p:nvSpPr>
          <p:cNvPr id="92" name="Google Shape;92;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a:t>
            </a:fld>
            <a:endParaRPr/>
          </a:p>
        </p:txBody>
      </p:sp>
      <p:sp>
        <p:nvSpPr>
          <p:cNvPr id="93" name="Google Shape;93;p16"/>
          <p:cNvSpPr/>
          <p:nvPr/>
        </p:nvSpPr>
        <p:spPr>
          <a:xfrm>
            <a:off x="7150" y="0"/>
            <a:ext cx="9144000" cy="4752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6"/>
          <p:cNvSpPr txBox="1"/>
          <p:nvPr/>
        </p:nvSpPr>
        <p:spPr>
          <a:xfrm>
            <a:off x="143075" y="37500"/>
            <a:ext cx="6459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Solid Waste Handling: RFP Review</a:t>
            </a:r>
            <a:endParaRPr>
              <a:solidFill>
                <a:schemeClr val="lt1"/>
              </a:solidFill>
              <a:latin typeface="Raleway"/>
              <a:ea typeface="Raleway"/>
              <a:cs typeface="Raleway"/>
              <a:sym typeface="Raleway"/>
            </a:endParaRPr>
          </a:p>
        </p:txBody>
      </p:sp>
      <p:sp>
        <p:nvSpPr>
          <p:cNvPr id="95" name="Google Shape;95;p16"/>
          <p:cNvSpPr txBox="1"/>
          <p:nvPr/>
        </p:nvSpPr>
        <p:spPr>
          <a:xfrm>
            <a:off x="443525" y="3834375"/>
            <a:ext cx="8341200" cy="1908600"/>
          </a:xfrm>
          <a:prstGeom prst="rect">
            <a:avLst/>
          </a:prstGeom>
          <a:noFill/>
          <a:ln>
            <a:noFill/>
          </a:ln>
        </p:spPr>
        <p:txBody>
          <a:bodyPr spcFirstLastPara="1" wrap="square" lIns="91425" tIns="91425" rIns="91425" bIns="91425" anchor="t" anchorCtr="0">
            <a:spAutoFit/>
          </a:bodyPr>
          <a:lstStyle/>
          <a:p>
            <a:pPr marL="457200" lvl="0" indent="0" algn="ctr" rtl="0">
              <a:lnSpc>
                <a:spcPct val="200000"/>
              </a:lnSpc>
              <a:spcBef>
                <a:spcPts val="0"/>
              </a:spcBef>
              <a:spcAft>
                <a:spcPts val="0"/>
              </a:spcAft>
              <a:buNone/>
            </a:pPr>
            <a:r>
              <a:rPr lang="en" sz="2200">
                <a:solidFill>
                  <a:srgbClr val="595959"/>
                </a:solidFill>
                <a:latin typeface="Lato"/>
                <a:ea typeface="Lato"/>
                <a:cs typeface="Lato"/>
                <a:sym typeface="Lato"/>
              </a:rPr>
              <a:t>The needs of Medford residents are evolving, as are the solid waste, recycling, and food waste markets</a:t>
            </a:r>
            <a:endParaRPr sz="2200">
              <a:solidFill>
                <a:srgbClr val="595959"/>
              </a:solidFill>
              <a:latin typeface="Lato"/>
              <a:ea typeface="Lato"/>
              <a:cs typeface="Lato"/>
              <a:sym typeface="Lato"/>
            </a:endParaRPr>
          </a:p>
          <a:p>
            <a:pPr marL="0" lvl="0" indent="0" algn="l" rtl="0">
              <a:spcBef>
                <a:spcPts val="1200"/>
              </a:spcBef>
              <a:spcAft>
                <a:spcPts val="0"/>
              </a:spcAft>
              <a:buNone/>
            </a:pPr>
            <a:endParaRPr>
              <a:latin typeface="Roboto"/>
              <a:ea typeface="Roboto"/>
              <a:cs typeface="Roboto"/>
              <a:sym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7"/>
          <p:cNvSpPr txBox="1">
            <a:spLocks noGrp="1"/>
          </p:cNvSpPr>
          <p:nvPr>
            <p:ph type="title" idx="4294967295"/>
          </p:nvPr>
        </p:nvSpPr>
        <p:spPr>
          <a:xfrm>
            <a:off x="535775" y="475250"/>
            <a:ext cx="7771200" cy="1309200"/>
          </a:xfrm>
          <a:prstGeom prst="rect">
            <a:avLst/>
          </a:prstGeom>
        </p:spPr>
        <p:txBody>
          <a:bodyPr spcFirstLastPara="1" wrap="square" lIns="91425" tIns="91425" rIns="91425" bIns="91425" anchor="t" anchorCtr="0">
            <a:normAutofit/>
          </a:bodyPr>
          <a:lstStyle/>
          <a:p>
            <a:pPr marL="0" lvl="0" indent="0" algn="l" rtl="0">
              <a:spcBef>
                <a:spcPts val="0"/>
              </a:spcBef>
              <a:spcAft>
                <a:spcPts val="1600"/>
              </a:spcAft>
              <a:buNone/>
            </a:pPr>
            <a:r>
              <a:rPr lang="en" sz="3600">
                <a:solidFill>
                  <a:schemeClr val="dk1"/>
                </a:solidFill>
                <a:latin typeface="Raleway Black"/>
                <a:ea typeface="Raleway Black"/>
                <a:cs typeface="Raleway Black"/>
                <a:sym typeface="Raleway Black"/>
              </a:rPr>
              <a:t>Waste Today in Medford: What</a:t>
            </a:r>
            <a:endParaRPr sz="2400">
              <a:latin typeface="Raleway Black"/>
              <a:ea typeface="Raleway Black"/>
              <a:cs typeface="Raleway Black"/>
              <a:sym typeface="Raleway Black"/>
            </a:endParaRPr>
          </a:p>
        </p:txBody>
      </p:sp>
      <p:sp>
        <p:nvSpPr>
          <p:cNvPr id="101" name="Google Shape;101;p17"/>
          <p:cNvSpPr txBox="1">
            <a:spLocks noGrp="1"/>
          </p:cNvSpPr>
          <p:nvPr>
            <p:ph type="title" idx="4294967295"/>
          </p:nvPr>
        </p:nvSpPr>
        <p:spPr>
          <a:xfrm>
            <a:off x="447750" y="1238525"/>
            <a:ext cx="8344200" cy="2494800"/>
          </a:xfrm>
          <a:prstGeom prst="rect">
            <a:avLst/>
          </a:prstGeom>
        </p:spPr>
        <p:txBody>
          <a:bodyPr spcFirstLastPara="1" wrap="square" lIns="91425" tIns="91425" rIns="91425" bIns="91425" anchor="t" anchorCtr="0">
            <a:noAutofit/>
          </a:bodyPr>
          <a:lstStyle/>
          <a:p>
            <a:pPr marL="274320" lvl="0" indent="-134620" algn="l" rtl="0">
              <a:lnSpc>
                <a:spcPct val="200000"/>
              </a:lnSpc>
              <a:spcBef>
                <a:spcPts val="0"/>
              </a:spcBef>
              <a:spcAft>
                <a:spcPts val="0"/>
              </a:spcAft>
              <a:buClr>
                <a:srgbClr val="595959"/>
              </a:buClr>
              <a:buSzPts val="1400"/>
              <a:buFont typeface="Lato"/>
              <a:buChar char="●"/>
            </a:pPr>
            <a:r>
              <a:rPr lang="en" sz="1400">
                <a:solidFill>
                  <a:srgbClr val="595959"/>
                </a:solidFill>
                <a:latin typeface="Lato"/>
                <a:ea typeface="Lato"/>
                <a:cs typeface="Lato"/>
                <a:sym typeface="Lato"/>
              </a:rPr>
              <a:t>One 64 gallon trash toter, collected weekly</a:t>
            </a:r>
            <a:endParaRPr sz="1400">
              <a:solidFill>
                <a:srgbClr val="595959"/>
              </a:solidFill>
              <a:latin typeface="Lato"/>
              <a:ea typeface="Lato"/>
              <a:cs typeface="Lato"/>
              <a:sym typeface="Lato"/>
            </a:endParaRPr>
          </a:p>
          <a:p>
            <a:pPr marL="274320" lvl="0" indent="-134620" algn="l" rtl="0">
              <a:lnSpc>
                <a:spcPct val="200000"/>
              </a:lnSpc>
              <a:spcBef>
                <a:spcPts val="0"/>
              </a:spcBef>
              <a:spcAft>
                <a:spcPts val="0"/>
              </a:spcAft>
              <a:buClr>
                <a:srgbClr val="595959"/>
              </a:buClr>
              <a:buSzPts val="1400"/>
              <a:buFont typeface="Lato"/>
              <a:buChar char="●"/>
            </a:pPr>
            <a:r>
              <a:rPr lang="en" sz="1400">
                <a:solidFill>
                  <a:srgbClr val="595959"/>
                </a:solidFill>
                <a:latin typeface="Lato"/>
                <a:ea typeface="Lato"/>
                <a:cs typeface="Lato"/>
                <a:sym typeface="Lato"/>
              </a:rPr>
              <a:t>One 96 gallon recycling toter, collected bi-weekly</a:t>
            </a:r>
            <a:endParaRPr sz="1400">
              <a:solidFill>
                <a:srgbClr val="595959"/>
              </a:solidFill>
              <a:latin typeface="Lato"/>
              <a:ea typeface="Lato"/>
              <a:cs typeface="Lato"/>
              <a:sym typeface="Lato"/>
            </a:endParaRPr>
          </a:p>
          <a:p>
            <a:pPr marL="274320" lvl="0" indent="-134620" algn="l" rtl="0">
              <a:lnSpc>
                <a:spcPct val="200000"/>
              </a:lnSpc>
              <a:spcBef>
                <a:spcPts val="0"/>
              </a:spcBef>
              <a:spcAft>
                <a:spcPts val="0"/>
              </a:spcAft>
              <a:buClr>
                <a:srgbClr val="595959"/>
              </a:buClr>
              <a:buSzPts val="1400"/>
              <a:buFont typeface="Lato"/>
              <a:buChar char="●"/>
            </a:pPr>
            <a:r>
              <a:rPr lang="en" sz="1400">
                <a:solidFill>
                  <a:srgbClr val="595959"/>
                </a:solidFill>
                <a:latin typeface="Lato"/>
                <a:ea typeface="Lato"/>
                <a:cs typeface="Lato"/>
                <a:sym typeface="Lato"/>
              </a:rPr>
              <a:t>Yard waste, collected 15 weeks | one Christmas tree collection week </a:t>
            </a:r>
            <a:endParaRPr sz="1400">
              <a:solidFill>
                <a:srgbClr val="595959"/>
              </a:solidFill>
              <a:latin typeface="Lato"/>
              <a:ea typeface="Lato"/>
              <a:cs typeface="Lato"/>
              <a:sym typeface="Lato"/>
            </a:endParaRPr>
          </a:p>
          <a:p>
            <a:pPr marL="274320" lvl="0" indent="-134620" algn="l" rtl="0">
              <a:lnSpc>
                <a:spcPct val="200000"/>
              </a:lnSpc>
              <a:spcBef>
                <a:spcPts val="0"/>
              </a:spcBef>
              <a:spcAft>
                <a:spcPts val="0"/>
              </a:spcAft>
              <a:buClr>
                <a:srgbClr val="595959"/>
              </a:buClr>
              <a:buSzPts val="1400"/>
              <a:buFont typeface="Lato"/>
              <a:buChar char="●"/>
            </a:pPr>
            <a:r>
              <a:rPr lang="en" sz="1400">
                <a:solidFill>
                  <a:srgbClr val="595959"/>
                </a:solidFill>
                <a:latin typeface="Lato"/>
                <a:ea typeface="Lato"/>
                <a:cs typeface="Lato"/>
                <a:sym typeface="Lato"/>
              </a:rPr>
              <a:t>$26 fee for curbside white goods pickup</a:t>
            </a:r>
            <a:endParaRPr sz="1400">
              <a:solidFill>
                <a:srgbClr val="595959"/>
              </a:solidFill>
              <a:latin typeface="Lato"/>
              <a:ea typeface="Lato"/>
              <a:cs typeface="Lato"/>
              <a:sym typeface="Lato"/>
            </a:endParaRPr>
          </a:p>
          <a:p>
            <a:pPr marL="274320" lvl="0" indent="-134620" algn="l" rtl="0">
              <a:lnSpc>
                <a:spcPct val="200000"/>
              </a:lnSpc>
              <a:spcBef>
                <a:spcPts val="0"/>
              </a:spcBef>
              <a:spcAft>
                <a:spcPts val="0"/>
              </a:spcAft>
              <a:buClr>
                <a:srgbClr val="595959"/>
              </a:buClr>
              <a:buSzPts val="1400"/>
              <a:buFont typeface="Lato"/>
              <a:buChar char="●"/>
            </a:pPr>
            <a:r>
              <a:rPr lang="en" sz="1400">
                <a:solidFill>
                  <a:srgbClr val="595959"/>
                </a:solidFill>
                <a:latin typeface="Lato"/>
                <a:ea typeface="Lato"/>
                <a:cs typeface="Lato"/>
                <a:sym typeface="Lato"/>
              </a:rPr>
              <a:t>Up to 3 bulk items per household, collected bi-weekly (costs city $25/item, $400K/year)</a:t>
            </a:r>
            <a:endParaRPr sz="1400">
              <a:solidFill>
                <a:srgbClr val="595959"/>
              </a:solidFill>
              <a:latin typeface="Lato"/>
              <a:ea typeface="Lato"/>
              <a:cs typeface="Lato"/>
              <a:sym typeface="Lato"/>
            </a:endParaRPr>
          </a:p>
          <a:p>
            <a:pPr marL="274320" lvl="0" indent="-134620" algn="l" rtl="0">
              <a:lnSpc>
                <a:spcPct val="200000"/>
              </a:lnSpc>
              <a:spcBef>
                <a:spcPts val="0"/>
              </a:spcBef>
              <a:spcAft>
                <a:spcPts val="0"/>
              </a:spcAft>
              <a:buClr>
                <a:srgbClr val="595959"/>
              </a:buClr>
              <a:buSzPts val="1400"/>
              <a:buFont typeface="Lato"/>
              <a:buChar char="●"/>
            </a:pPr>
            <a:r>
              <a:rPr lang="en" sz="1400">
                <a:solidFill>
                  <a:srgbClr val="595959"/>
                </a:solidFill>
                <a:latin typeface="Lato"/>
                <a:ea typeface="Lato"/>
                <a:cs typeface="Lato"/>
                <a:sym typeface="Lato"/>
              </a:rPr>
              <a:t>Weekly collection of public recycling overflow compactor at City Yard</a:t>
            </a:r>
            <a:endParaRPr sz="2200">
              <a:solidFill>
                <a:srgbClr val="595959"/>
              </a:solidFill>
              <a:latin typeface="Lato"/>
              <a:ea typeface="Lato"/>
              <a:cs typeface="Lato"/>
              <a:sym typeface="Lato"/>
            </a:endParaRPr>
          </a:p>
        </p:txBody>
      </p:sp>
      <p:sp>
        <p:nvSpPr>
          <p:cNvPr id="102" name="Google Shape;102;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5</a:t>
            </a:fld>
            <a:endParaRPr/>
          </a:p>
        </p:txBody>
      </p:sp>
      <p:sp>
        <p:nvSpPr>
          <p:cNvPr id="103" name="Google Shape;103;p17"/>
          <p:cNvSpPr/>
          <p:nvPr/>
        </p:nvSpPr>
        <p:spPr>
          <a:xfrm>
            <a:off x="7150" y="0"/>
            <a:ext cx="9144000" cy="4752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17"/>
          <p:cNvSpPr txBox="1"/>
          <p:nvPr/>
        </p:nvSpPr>
        <p:spPr>
          <a:xfrm>
            <a:off x="143075" y="37500"/>
            <a:ext cx="6459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Solid Waste Handling: RFP Review</a:t>
            </a:r>
            <a:endParaRPr>
              <a:solidFill>
                <a:schemeClr val="lt1"/>
              </a:solidFill>
              <a:latin typeface="Raleway"/>
              <a:ea typeface="Raleway"/>
              <a:cs typeface="Raleway"/>
              <a:sym typeface="Raleway"/>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18"/>
          <p:cNvSpPr txBox="1">
            <a:spLocks noGrp="1"/>
          </p:cNvSpPr>
          <p:nvPr>
            <p:ph type="title" idx="4294967295"/>
          </p:nvPr>
        </p:nvSpPr>
        <p:spPr>
          <a:xfrm>
            <a:off x="535775" y="475250"/>
            <a:ext cx="7771200" cy="1309200"/>
          </a:xfrm>
          <a:prstGeom prst="rect">
            <a:avLst/>
          </a:prstGeom>
        </p:spPr>
        <p:txBody>
          <a:bodyPr spcFirstLastPara="1" wrap="square" lIns="91425" tIns="91425" rIns="91425" bIns="91425" anchor="t" anchorCtr="0">
            <a:normAutofit/>
          </a:bodyPr>
          <a:lstStyle/>
          <a:p>
            <a:pPr marL="0" lvl="0" indent="0" algn="l" rtl="0">
              <a:spcBef>
                <a:spcPts val="0"/>
              </a:spcBef>
              <a:spcAft>
                <a:spcPts val="1600"/>
              </a:spcAft>
              <a:buNone/>
            </a:pPr>
            <a:r>
              <a:rPr lang="en" sz="3600">
                <a:solidFill>
                  <a:schemeClr val="dk1"/>
                </a:solidFill>
                <a:latin typeface="Raleway Black"/>
                <a:ea typeface="Raleway Black"/>
                <a:cs typeface="Raleway Black"/>
                <a:sym typeface="Raleway Black"/>
              </a:rPr>
              <a:t>Waste Today in Medford: Who</a:t>
            </a:r>
            <a:endParaRPr sz="2400">
              <a:latin typeface="Raleway Black"/>
              <a:ea typeface="Raleway Black"/>
              <a:cs typeface="Raleway Black"/>
              <a:sym typeface="Raleway Black"/>
            </a:endParaRPr>
          </a:p>
        </p:txBody>
      </p:sp>
      <p:sp>
        <p:nvSpPr>
          <p:cNvPr id="110" name="Google Shape;110;p18"/>
          <p:cNvSpPr txBox="1">
            <a:spLocks noGrp="1"/>
          </p:cNvSpPr>
          <p:nvPr>
            <p:ph type="title" idx="4294967295"/>
          </p:nvPr>
        </p:nvSpPr>
        <p:spPr>
          <a:xfrm>
            <a:off x="447750" y="1238525"/>
            <a:ext cx="8344200" cy="2494800"/>
          </a:xfrm>
          <a:prstGeom prst="rect">
            <a:avLst/>
          </a:prstGeom>
          <a:solidFill>
            <a:schemeClr val="lt1"/>
          </a:solidFill>
        </p:spPr>
        <p:txBody>
          <a:bodyPr spcFirstLastPara="1" wrap="square" lIns="91425" tIns="91425" rIns="91425" bIns="91425" anchor="t" anchorCtr="0">
            <a:noAutofit/>
          </a:bodyPr>
          <a:lstStyle/>
          <a:p>
            <a:pPr marL="274320" lvl="0" indent="-134620" algn="l" rtl="0">
              <a:lnSpc>
                <a:spcPct val="200000"/>
              </a:lnSpc>
              <a:spcBef>
                <a:spcPts val="0"/>
              </a:spcBef>
              <a:spcAft>
                <a:spcPts val="0"/>
              </a:spcAft>
              <a:buClr>
                <a:srgbClr val="595959"/>
              </a:buClr>
              <a:buSzPts val="1400"/>
              <a:buFont typeface="Lato"/>
              <a:buChar char="●"/>
            </a:pPr>
            <a:r>
              <a:rPr lang="en" sz="1400">
                <a:solidFill>
                  <a:srgbClr val="595959"/>
                </a:solidFill>
                <a:latin typeface="Lato"/>
                <a:ea typeface="Lato"/>
                <a:cs typeface="Lato"/>
                <a:sym typeface="Lato"/>
              </a:rPr>
              <a:t>All one to three family homes</a:t>
            </a:r>
            <a:endParaRPr sz="1400">
              <a:solidFill>
                <a:srgbClr val="595959"/>
              </a:solidFill>
              <a:latin typeface="Lato"/>
              <a:ea typeface="Lato"/>
              <a:cs typeface="Lato"/>
              <a:sym typeface="Lato"/>
            </a:endParaRPr>
          </a:p>
          <a:p>
            <a:pPr marL="274320" lvl="0" indent="-134620" algn="l" rtl="0">
              <a:lnSpc>
                <a:spcPct val="200000"/>
              </a:lnSpc>
              <a:spcBef>
                <a:spcPts val="0"/>
              </a:spcBef>
              <a:spcAft>
                <a:spcPts val="0"/>
              </a:spcAft>
              <a:buClr>
                <a:srgbClr val="595959"/>
              </a:buClr>
              <a:buSzPts val="1400"/>
              <a:buFont typeface="Lato"/>
              <a:buChar char="●"/>
            </a:pPr>
            <a:r>
              <a:rPr lang="en" sz="1400">
                <a:solidFill>
                  <a:srgbClr val="595959"/>
                </a:solidFill>
                <a:latin typeface="Lato"/>
                <a:ea typeface="Lato"/>
                <a:cs typeface="Lato"/>
                <a:sym typeface="Lato"/>
              </a:rPr>
              <a:t>All municipal buildings</a:t>
            </a:r>
            <a:endParaRPr sz="1400">
              <a:solidFill>
                <a:srgbClr val="595959"/>
              </a:solidFill>
              <a:latin typeface="Lato"/>
              <a:ea typeface="Lato"/>
              <a:cs typeface="Lato"/>
              <a:sym typeface="Lato"/>
            </a:endParaRPr>
          </a:p>
          <a:p>
            <a:pPr marL="274320" lvl="0" indent="-134620" algn="l" rtl="0">
              <a:lnSpc>
                <a:spcPct val="200000"/>
              </a:lnSpc>
              <a:spcBef>
                <a:spcPts val="0"/>
              </a:spcBef>
              <a:spcAft>
                <a:spcPts val="0"/>
              </a:spcAft>
              <a:buClr>
                <a:srgbClr val="595959"/>
              </a:buClr>
              <a:buSzPts val="1400"/>
              <a:buFont typeface="Lato"/>
              <a:buChar char="●"/>
            </a:pPr>
            <a:r>
              <a:rPr lang="en" sz="1400">
                <a:solidFill>
                  <a:srgbClr val="595959"/>
                </a:solidFill>
                <a:latin typeface="Lato"/>
                <a:ea typeface="Lato"/>
                <a:cs typeface="Lato"/>
                <a:sym typeface="Lato"/>
              </a:rPr>
              <a:t>All schools, including Catholic schools</a:t>
            </a:r>
            <a:endParaRPr sz="1400">
              <a:solidFill>
                <a:srgbClr val="595959"/>
              </a:solidFill>
              <a:latin typeface="Lato"/>
              <a:ea typeface="Lato"/>
              <a:cs typeface="Lato"/>
              <a:sym typeface="Lato"/>
            </a:endParaRPr>
          </a:p>
          <a:p>
            <a:pPr marL="274320" lvl="0" indent="-134620" algn="l" rtl="0">
              <a:lnSpc>
                <a:spcPct val="200000"/>
              </a:lnSpc>
              <a:spcBef>
                <a:spcPts val="0"/>
              </a:spcBef>
              <a:spcAft>
                <a:spcPts val="0"/>
              </a:spcAft>
              <a:buClr>
                <a:srgbClr val="595959"/>
              </a:buClr>
              <a:buSzPts val="1400"/>
              <a:buFont typeface="Lato"/>
              <a:buChar char="●"/>
            </a:pPr>
            <a:r>
              <a:rPr lang="en" sz="1400">
                <a:solidFill>
                  <a:srgbClr val="595959"/>
                </a:solidFill>
                <a:latin typeface="Lato"/>
                <a:ea typeface="Lato"/>
                <a:cs typeface="Lato"/>
                <a:sym typeface="Lato"/>
              </a:rPr>
              <a:t>Most Houses of Worship, some service</a:t>
            </a:r>
            <a:endParaRPr sz="1400">
              <a:solidFill>
                <a:srgbClr val="595959"/>
              </a:solidFill>
              <a:latin typeface="Lato"/>
              <a:ea typeface="Lato"/>
              <a:cs typeface="Lato"/>
              <a:sym typeface="Lato"/>
            </a:endParaRPr>
          </a:p>
          <a:p>
            <a:pPr marL="274320" lvl="0" indent="-134620" algn="l" rtl="0">
              <a:lnSpc>
                <a:spcPct val="200000"/>
              </a:lnSpc>
              <a:spcBef>
                <a:spcPts val="0"/>
              </a:spcBef>
              <a:spcAft>
                <a:spcPts val="0"/>
              </a:spcAft>
              <a:buClr>
                <a:srgbClr val="595959"/>
              </a:buClr>
              <a:buSzPts val="1400"/>
              <a:buFont typeface="Lato"/>
              <a:buChar char="●"/>
            </a:pPr>
            <a:r>
              <a:rPr lang="en" sz="1400">
                <a:solidFill>
                  <a:srgbClr val="595959"/>
                </a:solidFill>
                <a:latin typeface="Lato"/>
                <a:ea typeface="Lato"/>
                <a:cs typeface="Lato"/>
                <a:sym typeface="Lato"/>
              </a:rPr>
              <a:t>Five business districts (Medford Square, Haines Square, West Medford, South Medford, &amp; Hillside)</a:t>
            </a:r>
            <a:endParaRPr sz="1400">
              <a:solidFill>
                <a:srgbClr val="595959"/>
              </a:solidFill>
              <a:latin typeface="Lato"/>
              <a:ea typeface="Lato"/>
              <a:cs typeface="Lato"/>
              <a:sym typeface="Lato"/>
            </a:endParaRPr>
          </a:p>
          <a:p>
            <a:pPr marL="274320" lvl="0" indent="-134620" algn="l" rtl="0">
              <a:lnSpc>
                <a:spcPct val="200000"/>
              </a:lnSpc>
              <a:spcBef>
                <a:spcPts val="0"/>
              </a:spcBef>
              <a:spcAft>
                <a:spcPts val="0"/>
              </a:spcAft>
              <a:buClr>
                <a:srgbClr val="595959"/>
              </a:buClr>
              <a:buSzPts val="1400"/>
              <a:buFont typeface="Lato"/>
              <a:buChar char="●"/>
            </a:pPr>
            <a:r>
              <a:rPr lang="en" sz="1400">
                <a:solidFill>
                  <a:srgbClr val="595959"/>
                </a:solidFill>
                <a:latin typeface="Lato"/>
                <a:ea typeface="Lato"/>
                <a:cs typeface="Lato"/>
                <a:sym typeface="Lato"/>
              </a:rPr>
              <a:t>Scattered business throughout the city</a:t>
            </a:r>
            <a:endParaRPr sz="1400">
              <a:solidFill>
                <a:srgbClr val="595959"/>
              </a:solidFill>
              <a:latin typeface="Lato"/>
              <a:ea typeface="Lato"/>
              <a:cs typeface="Lato"/>
              <a:sym typeface="Lato"/>
            </a:endParaRPr>
          </a:p>
          <a:p>
            <a:pPr marL="274320" lvl="0" indent="-134620" algn="l" rtl="0">
              <a:lnSpc>
                <a:spcPct val="200000"/>
              </a:lnSpc>
              <a:spcBef>
                <a:spcPts val="0"/>
              </a:spcBef>
              <a:spcAft>
                <a:spcPts val="0"/>
              </a:spcAft>
              <a:buClr>
                <a:srgbClr val="595959"/>
              </a:buClr>
              <a:buSzPts val="1400"/>
              <a:buFont typeface="Lato"/>
              <a:buChar char="●"/>
            </a:pPr>
            <a:r>
              <a:rPr lang="en" sz="1400">
                <a:solidFill>
                  <a:srgbClr val="595959"/>
                </a:solidFill>
                <a:latin typeface="Lato"/>
                <a:ea typeface="Lato"/>
                <a:cs typeface="Lato"/>
                <a:sym typeface="Lato"/>
              </a:rPr>
              <a:t> At least twenty-five condominium buildings</a:t>
            </a:r>
            <a:endParaRPr sz="1400">
              <a:solidFill>
                <a:srgbClr val="595959"/>
              </a:solidFill>
              <a:latin typeface="Lato"/>
              <a:ea typeface="Lato"/>
              <a:cs typeface="Lato"/>
              <a:sym typeface="Lato"/>
            </a:endParaRPr>
          </a:p>
          <a:p>
            <a:pPr marL="274320" lvl="0" indent="-134620" algn="l" rtl="0">
              <a:lnSpc>
                <a:spcPct val="200000"/>
              </a:lnSpc>
              <a:spcBef>
                <a:spcPts val="0"/>
              </a:spcBef>
              <a:spcAft>
                <a:spcPts val="0"/>
              </a:spcAft>
              <a:buClr>
                <a:srgbClr val="595959"/>
              </a:buClr>
              <a:buSzPts val="1400"/>
              <a:buFont typeface="Lato"/>
              <a:buChar char="●"/>
            </a:pPr>
            <a:r>
              <a:rPr lang="en" sz="1400">
                <a:solidFill>
                  <a:srgbClr val="595959"/>
                </a:solidFill>
                <a:latin typeface="Lato"/>
                <a:ea typeface="Lato"/>
                <a:cs typeface="Lato"/>
                <a:sym typeface="Lato"/>
              </a:rPr>
              <a:t>Four Housing Authority sites (</a:t>
            </a:r>
            <a:r>
              <a:rPr lang="en" sz="1400">
                <a:solidFill>
                  <a:srgbClr val="595959"/>
                </a:solidFill>
                <a:highlight>
                  <a:schemeClr val="lt1"/>
                </a:highlight>
                <a:latin typeface="Lato"/>
                <a:ea typeface="Lato"/>
                <a:cs typeface="Lato"/>
                <a:sym typeface="Lato"/>
              </a:rPr>
              <a:t>Walkling Court, La Prise Village, Willis Ave, Fellsway)</a:t>
            </a:r>
            <a:endParaRPr sz="1400">
              <a:solidFill>
                <a:srgbClr val="595959"/>
              </a:solidFill>
              <a:highlight>
                <a:schemeClr val="lt1"/>
              </a:highlight>
              <a:latin typeface="Lato"/>
              <a:ea typeface="Lato"/>
              <a:cs typeface="Lato"/>
              <a:sym typeface="Lato"/>
            </a:endParaRPr>
          </a:p>
        </p:txBody>
      </p:sp>
      <p:sp>
        <p:nvSpPr>
          <p:cNvPr id="111" name="Google Shape;111;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6</a:t>
            </a:fld>
            <a:endParaRPr/>
          </a:p>
        </p:txBody>
      </p:sp>
      <p:sp>
        <p:nvSpPr>
          <p:cNvPr id="112" name="Google Shape;112;p18"/>
          <p:cNvSpPr/>
          <p:nvPr/>
        </p:nvSpPr>
        <p:spPr>
          <a:xfrm>
            <a:off x="7150" y="0"/>
            <a:ext cx="9144000" cy="4752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8"/>
          <p:cNvSpPr txBox="1"/>
          <p:nvPr/>
        </p:nvSpPr>
        <p:spPr>
          <a:xfrm>
            <a:off x="143075" y="37500"/>
            <a:ext cx="6459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Solid Waste Handling: RFP Review</a:t>
            </a:r>
            <a:endParaRPr>
              <a:solidFill>
                <a:schemeClr val="lt1"/>
              </a:solidFill>
              <a:latin typeface="Raleway"/>
              <a:ea typeface="Raleway"/>
              <a:cs typeface="Raleway"/>
              <a:sym typeface="Raleway"/>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7</a:t>
            </a:fld>
            <a:endParaRPr/>
          </a:p>
        </p:txBody>
      </p:sp>
      <p:sp>
        <p:nvSpPr>
          <p:cNvPr id="119" name="Google Shape;119;p19"/>
          <p:cNvSpPr/>
          <p:nvPr/>
        </p:nvSpPr>
        <p:spPr>
          <a:xfrm>
            <a:off x="7150" y="0"/>
            <a:ext cx="9144000" cy="4752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0" name="Google Shape;120;p19"/>
          <p:cNvPicPr preferRelativeResize="0"/>
          <p:nvPr/>
        </p:nvPicPr>
        <p:blipFill>
          <a:blip r:embed="rId3">
            <a:alphaModFix/>
          </a:blip>
          <a:stretch>
            <a:fillRect/>
          </a:stretch>
        </p:blipFill>
        <p:spPr>
          <a:xfrm>
            <a:off x="476330" y="475200"/>
            <a:ext cx="8205645" cy="4631699"/>
          </a:xfrm>
          <a:prstGeom prst="rect">
            <a:avLst/>
          </a:prstGeom>
          <a:noFill/>
          <a:ln>
            <a:noFill/>
          </a:ln>
        </p:spPr>
      </p:pic>
      <p:sp>
        <p:nvSpPr>
          <p:cNvPr id="121" name="Google Shape;121;p19"/>
          <p:cNvSpPr txBox="1"/>
          <p:nvPr/>
        </p:nvSpPr>
        <p:spPr>
          <a:xfrm>
            <a:off x="143075" y="37500"/>
            <a:ext cx="6459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Solid Waste Handling: RFP Review</a:t>
            </a:r>
            <a:endParaRPr>
              <a:solidFill>
                <a:schemeClr val="lt1"/>
              </a:solidFill>
              <a:latin typeface="Raleway"/>
              <a:ea typeface="Raleway"/>
              <a:cs typeface="Raleway"/>
              <a:sym typeface="Raleway"/>
            </a:endParaRPr>
          </a:p>
        </p:txBody>
      </p:sp>
      <p:sp>
        <p:nvSpPr>
          <p:cNvPr id="122" name="Google Shape;122;p19"/>
          <p:cNvSpPr/>
          <p:nvPr/>
        </p:nvSpPr>
        <p:spPr>
          <a:xfrm>
            <a:off x="4456750" y="1180350"/>
            <a:ext cx="1244700" cy="722400"/>
          </a:xfrm>
          <a:prstGeom prst="round2DiagRect">
            <a:avLst>
              <a:gd name="adj1" fmla="val 16667"/>
              <a:gd name="adj2" fmla="val 0"/>
            </a:avLst>
          </a:prstGeom>
          <a:solidFill>
            <a:srgbClr val="B6D7A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9"/>
          <p:cNvSpPr txBox="1"/>
          <p:nvPr/>
        </p:nvSpPr>
        <p:spPr>
          <a:xfrm>
            <a:off x="4379650" y="1079850"/>
            <a:ext cx="1398900" cy="923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a:latin typeface="Roboto"/>
                <a:ea typeface="Roboto"/>
                <a:cs typeface="Roboto"/>
                <a:sym typeface="Roboto"/>
              </a:rPr>
              <a:t>Single-stream recycling introduced in 2012</a:t>
            </a:r>
            <a:endParaRPr sz="1200">
              <a:latin typeface="Roboto"/>
              <a:ea typeface="Roboto"/>
              <a:cs typeface="Roboto"/>
              <a:sym typeface="Roboto"/>
            </a:endParaRPr>
          </a:p>
        </p:txBody>
      </p:sp>
      <p:sp>
        <p:nvSpPr>
          <p:cNvPr id="124" name="Google Shape;124;p19"/>
          <p:cNvSpPr/>
          <p:nvPr/>
        </p:nvSpPr>
        <p:spPr>
          <a:xfrm rot="-2820780">
            <a:off x="3504438" y="2251549"/>
            <a:ext cx="990419" cy="534475"/>
          </a:xfrm>
          <a:prstGeom prst="leftArrow">
            <a:avLst>
              <a:gd name="adj1" fmla="val 50000"/>
              <a:gd name="adj2" fmla="val 50000"/>
            </a:avLst>
          </a:prstGeom>
          <a:solidFill>
            <a:srgbClr val="B6D7A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20"/>
          <p:cNvSpPr txBox="1">
            <a:spLocks noGrp="1"/>
          </p:cNvSpPr>
          <p:nvPr>
            <p:ph type="title" idx="4294967295"/>
          </p:nvPr>
        </p:nvSpPr>
        <p:spPr>
          <a:xfrm>
            <a:off x="535775" y="475250"/>
            <a:ext cx="7771200" cy="1309200"/>
          </a:xfrm>
          <a:prstGeom prst="rect">
            <a:avLst/>
          </a:prstGeom>
        </p:spPr>
        <p:txBody>
          <a:bodyPr spcFirstLastPara="1" wrap="square" lIns="91425" tIns="91425" rIns="91425" bIns="91425" anchor="t" anchorCtr="0">
            <a:normAutofit/>
          </a:bodyPr>
          <a:lstStyle/>
          <a:p>
            <a:pPr marL="0" lvl="0" indent="0" algn="l" rtl="0">
              <a:spcBef>
                <a:spcPts val="0"/>
              </a:spcBef>
              <a:spcAft>
                <a:spcPts val="1600"/>
              </a:spcAft>
              <a:buNone/>
            </a:pPr>
            <a:r>
              <a:rPr lang="en" sz="3600">
                <a:solidFill>
                  <a:schemeClr val="dk1"/>
                </a:solidFill>
                <a:latin typeface="Raleway Black"/>
                <a:ea typeface="Raleway Black"/>
                <a:cs typeface="Raleway Black"/>
                <a:sym typeface="Raleway Black"/>
              </a:rPr>
              <a:t>RFP Process To-Date</a:t>
            </a:r>
            <a:endParaRPr sz="2400">
              <a:latin typeface="Raleway Black"/>
              <a:ea typeface="Raleway Black"/>
              <a:cs typeface="Raleway Black"/>
              <a:sym typeface="Raleway Black"/>
            </a:endParaRPr>
          </a:p>
        </p:txBody>
      </p:sp>
      <p:sp>
        <p:nvSpPr>
          <p:cNvPr id="130" name="Google Shape;130;p20"/>
          <p:cNvSpPr txBox="1">
            <a:spLocks noGrp="1"/>
          </p:cNvSpPr>
          <p:nvPr>
            <p:ph type="title" idx="4294967295"/>
          </p:nvPr>
        </p:nvSpPr>
        <p:spPr>
          <a:xfrm>
            <a:off x="462050" y="1753575"/>
            <a:ext cx="7628700" cy="249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endParaRPr sz="1400">
              <a:latin typeface="Lato"/>
              <a:ea typeface="Lato"/>
              <a:cs typeface="Lato"/>
              <a:sym typeface="Lato"/>
            </a:endParaRPr>
          </a:p>
          <a:p>
            <a:pPr marL="457200" lvl="0" indent="-317500" algn="l" rtl="0">
              <a:lnSpc>
                <a:spcPct val="115000"/>
              </a:lnSpc>
              <a:spcBef>
                <a:spcPts val="1200"/>
              </a:spcBef>
              <a:spcAft>
                <a:spcPts val="0"/>
              </a:spcAft>
              <a:buSzPts val="1400"/>
              <a:buFont typeface="Lato"/>
              <a:buChar char="●"/>
            </a:pPr>
            <a:r>
              <a:rPr lang="en" sz="1400">
                <a:latin typeface="Lato"/>
                <a:ea typeface="Lato"/>
                <a:cs typeface="Lato"/>
                <a:sym typeface="Lato"/>
              </a:rPr>
              <a:t>Community wide survey (750+ responses), translated 4 languages</a:t>
            </a:r>
            <a:endParaRPr sz="1400">
              <a:latin typeface="Lato"/>
              <a:ea typeface="Lato"/>
              <a:cs typeface="Lato"/>
              <a:sym typeface="Lato"/>
            </a:endParaRPr>
          </a:p>
          <a:p>
            <a:pPr marL="457200" lvl="0" indent="-317500" algn="l" rtl="0">
              <a:lnSpc>
                <a:spcPct val="115000"/>
              </a:lnSpc>
              <a:spcBef>
                <a:spcPts val="0"/>
              </a:spcBef>
              <a:spcAft>
                <a:spcPts val="0"/>
              </a:spcAft>
              <a:buSzPts val="1400"/>
              <a:buFont typeface="Lato"/>
              <a:buChar char="●"/>
            </a:pPr>
            <a:r>
              <a:rPr lang="en" sz="1400">
                <a:latin typeface="Lato"/>
                <a:ea typeface="Lato"/>
                <a:cs typeface="Lato"/>
                <a:sym typeface="Lato"/>
              </a:rPr>
              <a:t>Tabled at 10+ community events and public spaces</a:t>
            </a:r>
            <a:endParaRPr sz="1400">
              <a:latin typeface="Lato"/>
              <a:ea typeface="Lato"/>
              <a:cs typeface="Lato"/>
              <a:sym typeface="Lato"/>
            </a:endParaRPr>
          </a:p>
          <a:p>
            <a:pPr marL="457200" lvl="0" indent="-317500" algn="l" rtl="0">
              <a:lnSpc>
                <a:spcPct val="115000"/>
              </a:lnSpc>
              <a:spcBef>
                <a:spcPts val="0"/>
              </a:spcBef>
              <a:spcAft>
                <a:spcPts val="0"/>
              </a:spcAft>
              <a:buSzPts val="1400"/>
              <a:buFont typeface="Lato"/>
              <a:buChar char="●"/>
            </a:pPr>
            <a:r>
              <a:rPr lang="en" sz="1400">
                <a:latin typeface="Lato"/>
                <a:ea typeface="Lato"/>
                <a:cs typeface="Lato"/>
                <a:sym typeface="Lato"/>
              </a:rPr>
              <a:t>2 public meetings</a:t>
            </a:r>
            <a:endParaRPr sz="1400">
              <a:latin typeface="Lato"/>
              <a:ea typeface="Lato"/>
              <a:cs typeface="Lato"/>
              <a:sym typeface="Lato"/>
            </a:endParaRPr>
          </a:p>
          <a:p>
            <a:pPr marL="457200" lvl="0" indent="-317500" algn="l" rtl="0">
              <a:lnSpc>
                <a:spcPct val="115000"/>
              </a:lnSpc>
              <a:spcBef>
                <a:spcPts val="0"/>
              </a:spcBef>
              <a:spcAft>
                <a:spcPts val="0"/>
              </a:spcAft>
              <a:buSzPts val="1400"/>
              <a:buFont typeface="Lato"/>
              <a:buChar char="●"/>
            </a:pPr>
            <a:r>
              <a:rPr lang="en" sz="1400">
                <a:latin typeface="Lato"/>
                <a:ea typeface="Lato"/>
                <a:cs typeface="Lato"/>
                <a:sym typeface="Lato"/>
              </a:rPr>
              <a:t>Participation in NE Regional Working Group (MassDEP)</a:t>
            </a:r>
            <a:endParaRPr sz="1400">
              <a:latin typeface="Lato"/>
              <a:ea typeface="Lato"/>
              <a:cs typeface="Lato"/>
              <a:sym typeface="Lato"/>
            </a:endParaRPr>
          </a:p>
          <a:p>
            <a:pPr marL="457200" lvl="0" indent="-317500" algn="l" rtl="0">
              <a:lnSpc>
                <a:spcPct val="115000"/>
              </a:lnSpc>
              <a:spcBef>
                <a:spcPts val="0"/>
              </a:spcBef>
              <a:spcAft>
                <a:spcPts val="0"/>
              </a:spcAft>
              <a:buSzPts val="1400"/>
              <a:buFont typeface="Lato"/>
              <a:buChar char="●"/>
            </a:pPr>
            <a:r>
              <a:rPr lang="en" sz="1400">
                <a:latin typeface="Lato"/>
                <a:ea typeface="Lato"/>
                <a:cs typeface="Lato"/>
                <a:sym typeface="Lato"/>
              </a:rPr>
              <a:t>SZWS initial conversations with 10 regional haulers, all major players express interest in proposing</a:t>
            </a:r>
            <a:endParaRPr sz="1400">
              <a:latin typeface="Lato"/>
              <a:ea typeface="Lato"/>
              <a:cs typeface="Lato"/>
              <a:sym typeface="Lato"/>
            </a:endParaRPr>
          </a:p>
          <a:p>
            <a:pPr marL="457200" lvl="0" indent="-317500" algn="l" rtl="0">
              <a:lnSpc>
                <a:spcPct val="115000"/>
              </a:lnSpc>
              <a:spcBef>
                <a:spcPts val="0"/>
              </a:spcBef>
              <a:spcAft>
                <a:spcPts val="0"/>
              </a:spcAft>
              <a:buSzPts val="1400"/>
              <a:buFont typeface="Lato"/>
              <a:buChar char="●"/>
            </a:pPr>
            <a:r>
              <a:rPr lang="en" sz="1400">
                <a:latin typeface="Lato"/>
                <a:ea typeface="Lato"/>
                <a:cs typeface="Lato"/>
                <a:sym typeface="Lato"/>
              </a:rPr>
              <a:t>Strategized on RFP approaches and options</a:t>
            </a:r>
            <a:endParaRPr sz="1400">
              <a:latin typeface="Lato"/>
              <a:ea typeface="Lato"/>
              <a:cs typeface="Lato"/>
              <a:sym typeface="Lato"/>
            </a:endParaRPr>
          </a:p>
        </p:txBody>
      </p:sp>
      <p:sp>
        <p:nvSpPr>
          <p:cNvPr id="131" name="Google Shape;131;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8</a:t>
            </a:fld>
            <a:endParaRPr/>
          </a:p>
        </p:txBody>
      </p:sp>
      <p:sp>
        <p:nvSpPr>
          <p:cNvPr id="132" name="Google Shape;132;p20"/>
          <p:cNvSpPr/>
          <p:nvPr/>
        </p:nvSpPr>
        <p:spPr>
          <a:xfrm>
            <a:off x="7150" y="0"/>
            <a:ext cx="9144000" cy="4752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20"/>
          <p:cNvSpPr txBox="1"/>
          <p:nvPr/>
        </p:nvSpPr>
        <p:spPr>
          <a:xfrm>
            <a:off x="143075" y="37500"/>
            <a:ext cx="6459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Solid Waste Handling: RFP Review</a:t>
            </a:r>
            <a:endParaRPr>
              <a:solidFill>
                <a:schemeClr val="lt1"/>
              </a:solidFill>
              <a:latin typeface="Raleway"/>
              <a:ea typeface="Raleway"/>
              <a:cs typeface="Raleway"/>
              <a:sym typeface="Raleway"/>
            </a:endParaRPr>
          </a:p>
        </p:txBody>
      </p:sp>
      <p:pic>
        <p:nvPicPr>
          <p:cNvPr id="134" name="Google Shape;134;p20"/>
          <p:cNvPicPr preferRelativeResize="0"/>
          <p:nvPr/>
        </p:nvPicPr>
        <p:blipFill>
          <a:blip r:embed="rId3">
            <a:alphaModFix/>
          </a:blip>
          <a:stretch>
            <a:fillRect/>
          </a:stretch>
        </p:blipFill>
        <p:spPr>
          <a:xfrm>
            <a:off x="6461884" y="858103"/>
            <a:ext cx="2261002" cy="1398607"/>
          </a:xfrm>
          <a:prstGeom prst="rect">
            <a:avLst/>
          </a:prstGeom>
          <a:noFill/>
          <a:ln w="28575" cap="flat" cmpd="sng">
            <a:solidFill>
              <a:schemeClr val="dk1"/>
            </a:solidFill>
            <a:prstDash val="solid"/>
            <a:round/>
            <a:headEnd type="none" w="sm" len="sm"/>
            <a:tailEnd type="none" w="sm" len="sm"/>
          </a:ln>
        </p:spPr>
      </p:pic>
      <p:pic>
        <p:nvPicPr>
          <p:cNvPr id="135" name="Google Shape;135;p20"/>
          <p:cNvPicPr preferRelativeResize="0"/>
          <p:nvPr/>
        </p:nvPicPr>
        <p:blipFill>
          <a:blip r:embed="rId3">
            <a:alphaModFix/>
          </a:blip>
          <a:stretch>
            <a:fillRect/>
          </a:stretch>
        </p:blipFill>
        <p:spPr>
          <a:xfrm rot="-456474">
            <a:off x="6505852" y="907643"/>
            <a:ext cx="2259144" cy="1399863"/>
          </a:xfrm>
          <a:prstGeom prst="rect">
            <a:avLst/>
          </a:prstGeom>
          <a:noFill/>
          <a:ln w="28575" cap="flat" cmpd="sng">
            <a:solidFill>
              <a:schemeClr val="dk1"/>
            </a:solidFill>
            <a:prstDash val="solid"/>
            <a:round/>
            <a:headEnd type="none" w="sm" len="sm"/>
            <a:tailEnd type="none" w="sm" len="sm"/>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1"/>
          <p:cNvSpPr txBox="1"/>
          <p:nvPr/>
        </p:nvSpPr>
        <p:spPr>
          <a:xfrm>
            <a:off x="121625" y="100350"/>
            <a:ext cx="3627000" cy="5214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Clr>
                <a:schemeClr val="dk2"/>
              </a:buClr>
              <a:buSzPts val="1100"/>
              <a:buFont typeface="Arial"/>
              <a:buNone/>
            </a:pPr>
            <a:r>
              <a:rPr lang="en" sz="2300" b="1">
                <a:solidFill>
                  <a:schemeClr val="lt1"/>
                </a:solidFill>
                <a:latin typeface="Raleway"/>
                <a:ea typeface="Raleway"/>
                <a:cs typeface="Raleway"/>
                <a:sym typeface="Raleway"/>
              </a:rPr>
              <a:t>Key Survey Takeaways</a:t>
            </a:r>
            <a:endParaRPr sz="2300" b="1">
              <a:solidFill>
                <a:schemeClr val="lt1"/>
              </a:solidFill>
              <a:latin typeface="Raleway"/>
              <a:ea typeface="Raleway"/>
              <a:cs typeface="Raleway"/>
              <a:sym typeface="Raleway"/>
            </a:endParaRPr>
          </a:p>
          <a:p>
            <a:pPr marL="0" lvl="0" indent="0" algn="l" rtl="0">
              <a:lnSpc>
                <a:spcPct val="115000"/>
              </a:lnSpc>
              <a:spcBef>
                <a:spcPts val="1200"/>
              </a:spcBef>
              <a:spcAft>
                <a:spcPts val="0"/>
              </a:spcAft>
              <a:buClr>
                <a:schemeClr val="dk2"/>
              </a:buClr>
              <a:buSzPts val="1100"/>
              <a:buFont typeface="Arial"/>
              <a:buNone/>
            </a:pPr>
            <a:endParaRPr sz="2300" b="1">
              <a:solidFill>
                <a:schemeClr val="lt1"/>
              </a:solidFill>
              <a:latin typeface="Raleway"/>
              <a:ea typeface="Raleway"/>
              <a:cs typeface="Raleway"/>
              <a:sym typeface="Raleway"/>
            </a:endParaRPr>
          </a:p>
          <a:p>
            <a:pPr marL="0" lvl="0" indent="0" algn="l" rtl="0">
              <a:lnSpc>
                <a:spcPct val="115000"/>
              </a:lnSpc>
              <a:spcBef>
                <a:spcPts val="1200"/>
              </a:spcBef>
              <a:spcAft>
                <a:spcPts val="0"/>
              </a:spcAft>
              <a:buNone/>
            </a:pPr>
            <a:r>
              <a:rPr lang="en">
                <a:solidFill>
                  <a:schemeClr val="lt1"/>
                </a:solidFill>
                <a:latin typeface="Lato"/>
                <a:ea typeface="Lato"/>
                <a:cs typeface="Lato"/>
                <a:sym typeface="Lato"/>
              </a:rPr>
              <a:t>Desire for </a:t>
            </a:r>
            <a:r>
              <a:rPr lang="en" b="1">
                <a:solidFill>
                  <a:srgbClr val="FFE599"/>
                </a:solidFill>
                <a:latin typeface="Lato"/>
                <a:ea typeface="Lato"/>
                <a:cs typeface="Lato"/>
                <a:sym typeface="Lato"/>
              </a:rPr>
              <a:t>more education + clarity</a:t>
            </a:r>
            <a:r>
              <a:rPr lang="en">
                <a:solidFill>
                  <a:schemeClr val="lt1"/>
                </a:solidFill>
                <a:latin typeface="Lato"/>
                <a:ea typeface="Lato"/>
                <a:cs typeface="Lato"/>
                <a:sym typeface="Lato"/>
              </a:rPr>
              <a:t> on waste</a:t>
            </a:r>
            <a:endParaRPr>
              <a:solidFill>
                <a:schemeClr val="lt1"/>
              </a:solidFill>
              <a:latin typeface="Lato"/>
              <a:ea typeface="Lato"/>
              <a:cs typeface="Lato"/>
              <a:sym typeface="Lato"/>
            </a:endParaRPr>
          </a:p>
          <a:p>
            <a:pPr marL="0" lvl="0" indent="0" algn="l" rtl="0">
              <a:lnSpc>
                <a:spcPct val="115000"/>
              </a:lnSpc>
              <a:spcBef>
                <a:spcPts val="1200"/>
              </a:spcBef>
              <a:spcAft>
                <a:spcPts val="0"/>
              </a:spcAft>
              <a:buNone/>
            </a:pPr>
            <a:endParaRPr>
              <a:solidFill>
                <a:schemeClr val="lt1"/>
              </a:solidFill>
              <a:latin typeface="Lato"/>
              <a:ea typeface="Lato"/>
              <a:cs typeface="Lato"/>
              <a:sym typeface="Lato"/>
            </a:endParaRPr>
          </a:p>
          <a:p>
            <a:pPr marL="0" lvl="0" indent="0" algn="l" rtl="0">
              <a:lnSpc>
                <a:spcPct val="115000"/>
              </a:lnSpc>
              <a:spcBef>
                <a:spcPts val="1200"/>
              </a:spcBef>
              <a:spcAft>
                <a:spcPts val="0"/>
              </a:spcAft>
              <a:buNone/>
            </a:pPr>
            <a:r>
              <a:rPr lang="en">
                <a:solidFill>
                  <a:schemeClr val="lt1"/>
                </a:solidFill>
                <a:latin typeface="Lato"/>
                <a:ea typeface="Lato"/>
                <a:cs typeface="Lato"/>
                <a:sym typeface="Lato"/>
              </a:rPr>
              <a:t>Desire for </a:t>
            </a:r>
            <a:r>
              <a:rPr lang="en" b="1">
                <a:solidFill>
                  <a:srgbClr val="FFE599"/>
                </a:solidFill>
                <a:latin typeface="Lato"/>
                <a:ea typeface="Lato"/>
                <a:cs typeface="Lato"/>
                <a:sym typeface="Lato"/>
              </a:rPr>
              <a:t>increased recycling, yard waste, and organics</a:t>
            </a:r>
            <a:r>
              <a:rPr lang="en">
                <a:solidFill>
                  <a:schemeClr val="lt1"/>
                </a:solidFill>
                <a:latin typeface="Lato"/>
                <a:ea typeface="Lato"/>
                <a:cs typeface="Lato"/>
                <a:sym typeface="Lato"/>
              </a:rPr>
              <a:t> collection</a:t>
            </a:r>
            <a:endParaRPr b="1">
              <a:solidFill>
                <a:schemeClr val="lt1"/>
              </a:solidFill>
              <a:latin typeface="Lato"/>
              <a:ea typeface="Lato"/>
              <a:cs typeface="Lato"/>
              <a:sym typeface="Lato"/>
            </a:endParaRPr>
          </a:p>
          <a:p>
            <a:pPr marL="0" lvl="0" indent="0" algn="l" rtl="0">
              <a:lnSpc>
                <a:spcPct val="115000"/>
              </a:lnSpc>
              <a:spcBef>
                <a:spcPts val="1200"/>
              </a:spcBef>
              <a:spcAft>
                <a:spcPts val="0"/>
              </a:spcAft>
              <a:buNone/>
            </a:pPr>
            <a:endParaRPr>
              <a:solidFill>
                <a:schemeClr val="lt1"/>
              </a:solidFill>
              <a:latin typeface="Lato"/>
              <a:ea typeface="Lato"/>
              <a:cs typeface="Lato"/>
              <a:sym typeface="Lato"/>
            </a:endParaRPr>
          </a:p>
          <a:p>
            <a:pPr marL="0" lvl="0" indent="0" algn="l" rtl="0">
              <a:lnSpc>
                <a:spcPct val="115000"/>
              </a:lnSpc>
              <a:spcBef>
                <a:spcPts val="1200"/>
              </a:spcBef>
              <a:spcAft>
                <a:spcPts val="0"/>
              </a:spcAft>
              <a:buNone/>
            </a:pPr>
            <a:r>
              <a:rPr lang="en">
                <a:solidFill>
                  <a:schemeClr val="lt1"/>
                </a:solidFill>
                <a:latin typeface="Lato"/>
                <a:ea typeface="Lato"/>
                <a:cs typeface="Lato"/>
                <a:sym typeface="Lato"/>
              </a:rPr>
              <a:t>Desire for </a:t>
            </a:r>
            <a:r>
              <a:rPr lang="en" b="1">
                <a:solidFill>
                  <a:srgbClr val="FFE599"/>
                </a:solidFill>
                <a:latin typeface="Lato"/>
                <a:ea typeface="Lato"/>
                <a:cs typeface="Lato"/>
                <a:sym typeface="Lato"/>
              </a:rPr>
              <a:t>more options</a:t>
            </a:r>
            <a:r>
              <a:rPr lang="en">
                <a:solidFill>
                  <a:schemeClr val="lt1"/>
                </a:solidFill>
                <a:latin typeface="Lato"/>
                <a:ea typeface="Lato"/>
                <a:cs typeface="Lato"/>
                <a:sym typeface="Lato"/>
              </a:rPr>
              <a:t> and events to dispose of different types of waste (hazardous waste, bulk, clothing, etc.,)</a:t>
            </a:r>
            <a:endParaRPr>
              <a:solidFill>
                <a:schemeClr val="lt1"/>
              </a:solidFill>
              <a:latin typeface="Lato"/>
              <a:ea typeface="Lato"/>
              <a:cs typeface="Lato"/>
              <a:sym typeface="Lato"/>
            </a:endParaRPr>
          </a:p>
          <a:p>
            <a:pPr marL="0" lvl="0" indent="0" algn="l" rtl="0">
              <a:lnSpc>
                <a:spcPct val="115000"/>
              </a:lnSpc>
              <a:spcBef>
                <a:spcPts val="1200"/>
              </a:spcBef>
              <a:spcAft>
                <a:spcPts val="0"/>
              </a:spcAft>
              <a:buNone/>
            </a:pPr>
            <a:endParaRPr>
              <a:solidFill>
                <a:schemeClr val="lt1"/>
              </a:solidFill>
              <a:latin typeface="Lato"/>
              <a:ea typeface="Lato"/>
              <a:cs typeface="Lato"/>
              <a:sym typeface="Lato"/>
            </a:endParaRPr>
          </a:p>
          <a:p>
            <a:pPr marL="0" lvl="0" indent="0" algn="l" rtl="0">
              <a:lnSpc>
                <a:spcPct val="115000"/>
              </a:lnSpc>
              <a:spcBef>
                <a:spcPts val="1200"/>
              </a:spcBef>
              <a:spcAft>
                <a:spcPts val="0"/>
              </a:spcAft>
              <a:buNone/>
            </a:pPr>
            <a:r>
              <a:rPr lang="en">
                <a:solidFill>
                  <a:schemeClr val="lt1"/>
                </a:solidFill>
                <a:latin typeface="Lato"/>
                <a:ea typeface="Lato"/>
                <a:cs typeface="Lato"/>
                <a:sym typeface="Lato"/>
              </a:rPr>
              <a:t>Concern about Rodents</a:t>
            </a:r>
            <a:endParaRPr>
              <a:solidFill>
                <a:schemeClr val="lt1"/>
              </a:solidFill>
              <a:latin typeface="Lato"/>
              <a:ea typeface="Lato"/>
              <a:cs typeface="Lato"/>
              <a:sym typeface="Lato"/>
            </a:endParaRPr>
          </a:p>
          <a:p>
            <a:pPr marL="0" lvl="0" indent="0" algn="l" rtl="0">
              <a:spcBef>
                <a:spcPts val="1200"/>
              </a:spcBef>
              <a:spcAft>
                <a:spcPts val="0"/>
              </a:spcAft>
              <a:buNone/>
            </a:pPr>
            <a:endParaRPr sz="100">
              <a:solidFill>
                <a:schemeClr val="lt1"/>
              </a:solidFill>
              <a:latin typeface="Raleway"/>
              <a:ea typeface="Raleway"/>
              <a:cs typeface="Raleway"/>
              <a:sym typeface="Raleway"/>
            </a:endParaRPr>
          </a:p>
          <a:p>
            <a:pPr marL="0" lvl="0" indent="0" algn="l" rtl="0">
              <a:spcBef>
                <a:spcPts val="0"/>
              </a:spcBef>
              <a:spcAft>
                <a:spcPts val="0"/>
              </a:spcAft>
              <a:buNone/>
            </a:pPr>
            <a:endParaRPr sz="100">
              <a:solidFill>
                <a:schemeClr val="lt1"/>
              </a:solidFill>
              <a:latin typeface="Lato"/>
              <a:ea typeface="Lato"/>
              <a:cs typeface="Lato"/>
              <a:sym typeface="Lato"/>
            </a:endParaRPr>
          </a:p>
          <a:p>
            <a:pPr marL="0" lvl="0" indent="0" algn="l" rtl="0">
              <a:spcBef>
                <a:spcPts val="0"/>
              </a:spcBef>
              <a:spcAft>
                <a:spcPts val="0"/>
              </a:spcAft>
              <a:buNone/>
            </a:pPr>
            <a:endParaRPr sz="100">
              <a:solidFill>
                <a:schemeClr val="lt1"/>
              </a:solidFill>
              <a:latin typeface="Lato"/>
              <a:ea typeface="Lato"/>
              <a:cs typeface="Lato"/>
              <a:sym typeface="Lato"/>
            </a:endParaRPr>
          </a:p>
        </p:txBody>
      </p:sp>
      <p:sp>
        <p:nvSpPr>
          <p:cNvPr id="141" name="Google Shape;141;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9</a:t>
            </a:fld>
            <a:endParaRPr/>
          </a:p>
        </p:txBody>
      </p:sp>
      <p:pic>
        <p:nvPicPr>
          <p:cNvPr id="142" name="Google Shape;142;p21" title="Chart"/>
          <p:cNvPicPr preferRelativeResize="0"/>
          <p:nvPr/>
        </p:nvPicPr>
        <p:blipFill>
          <a:blip r:embed="rId3">
            <a:alphaModFix/>
          </a:blip>
          <a:stretch>
            <a:fillRect/>
          </a:stretch>
        </p:blipFill>
        <p:spPr>
          <a:xfrm>
            <a:off x="3762956" y="0"/>
            <a:ext cx="5381045" cy="501860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2"/>
          <p:cNvSpPr txBox="1">
            <a:spLocks noGrp="1"/>
          </p:cNvSpPr>
          <p:nvPr>
            <p:ph type="title" idx="4294967295"/>
          </p:nvPr>
        </p:nvSpPr>
        <p:spPr>
          <a:xfrm>
            <a:off x="535775" y="475250"/>
            <a:ext cx="7771200" cy="1309200"/>
          </a:xfrm>
          <a:prstGeom prst="rect">
            <a:avLst/>
          </a:prstGeom>
        </p:spPr>
        <p:txBody>
          <a:bodyPr spcFirstLastPara="1" wrap="square" lIns="91425" tIns="91425" rIns="91425" bIns="91425" anchor="t" anchorCtr="0">
            <a:normAutofit/>
          </a:bodyPr>
          <a:lstStyle/>
          <a:p>
            <a:pPr marL="0" lvl="0" indent="0" algn="l" rtl="0">
              <a:spcBef>
                <a:spcPts val="0"/>
              </a:spcBef>
              <a:spcAft>
                <a:spcPts val="1600"/>
              </a:spcAft>
              <a:buNone/>
            </a:pPr>
            <a:r>
              <a:rPr lang="en" sz="3600">
                <a:solidFill>
                  <a:schemeClr val="dk1"/>
                </a:solidFill>
                <a:latin typeface="Raleway Black"/>
                <a:ea typeface="Raleway Black"/>
                <a:cs typeface="Raleway Black"/>
                <a:sym typeface="Raleway Black"/>
              </a:rPr>
              <a:t>Looking Ahead: What’s Next?</a:t>
            </a:r>
            <a:endParaRPr sz="2400">
              <a:latin typeface="Raleway Black"/>
              <a:ea typeface="Raleway Black"/>
              <a:cs typeface="Raleway Black"/>
              <a:sym typeface="Raleway Black"/>
            </a:endParaRPr>
          </a:p>
        </p:txBody>
      </p:sp>
      <p:sp>
        <p:nvSpPr>
          <p:cNvPr id="148" name="Google Shape;148;p22"/>
          <p:cNvSpPr txBox="1">
            <a:spLocks noGrp="1"/>
          </p:cNvSpPr>
          <p:nvPr>
            <p:ph type="title" idx="4294967295"/>
          </p:nvPr>
        </p:nvSpPr>
        <p:spPr>
          <a:xfrm>
            <a:off x="383375" y="1777253"/>
            <a:ext cx="2233800" cy="2494800"/>
          </a:xfrm>
          <a:prstGeom prst="rect">
            <a:avLst/>
          </a:prstGeom>
        </p:spPr>
        <p:txBody>
          <a:bodyPr spcFirstLastPara="1" wrap="square" lIns="91425" tIns="0" rIns="91425" bIns="91425" anchor="t" anchorCtr="0">
            <a:normAutofit/>
          </a:bodyPr>
          <a:lstStyle/>
          <a:p>
            <a:pPr marL="0" lvl="0" indent="0" algn="l" rtl="0">
              <a:lnSpc>
                <a:spcPct val="200000"/>
              </a:lnSpc>
              <a:spcBef>
                <a:spcPts val="0"/>
              </a:spcBef>
              <a:spcAft>
                <a:spcPts val="0"/>
              </a:spcAft>
              <a:buNone/>
            </a:pPr>
            <a:r>
              <a:rPr lang="en" sz="1800" b="0">
                <a:solidFill>
                  <a:srgbClr val="595959"/>
                </a:solidFill>
                <a:latin typeface="Lato"/>
                <a:ea typeface="Lato"/>
                <a:cs typeface="Lato"/>
                <a:sym typeface="Lato"/>
              </a:rPr>
              <a:t>March 2023</a:t>
            </a:r>
            <a:endParaRPr sz="1800" b="0">
              <a:solidFill>
                <a:srgbClr val="595959"/>
              </a:solidFill>
              <a:latin typeface="Lato"/>
              <a:ea typeface="Lato"/>
              <a:cs typeface="Lato"/>
              <a:sym typeface="Lato"/>
            </a:endParaRPr>
          </a:p>
          <a:p>
            <a:pPr marL="0" lvl="0" indent="0" algn="l" rtl="0">
              <a:lnSpc>
                <a:spcPct val="200000"/>
              </a:lnSpc>
              <a:spcBef>
                <a:spcPts val="1200"/>
              </a:spcBef>
              <a:spcAft>
                <a:spcPts val="0"/>
              </a:spcAft>
              <a:buNone/>
            </a:pPr>
            <a:r>
              <a:rPr lang="en" sz="1800" b="0">
                <a:solidFill>
                  <a:srgbClr val="595959"/>
                </a:solidFill>
                <a:latin typeface="Lato"/>
                <a:ea typeface="Lato"/>
                <a:cs typeface="Lato"/>
                <a:sym typeface="Lato"/>
              </a:rPr>
              <a:t>May/June 2023 </a:t>
            </a:r>
            <a:endParaRPr sz="1800" b="0">
              <a:solidFill>
                <a:srgbClr val="595959"/>
              </a:solidFill>
              <a:latin typeface="Lato"/>
              <a:ea typeface="Lato"/>
              <a:cs typeface="Lato"/>
              <a:sym typeface="Lato"/>
            </a:endParaRPr>
          </a:p>
          <a:p>
            <a:pPr marL="0" lvl="0" indent="0" algn="l" rtl="0">
              <a:lnSpc>
                <a:spcPct val="200000"/>
              </a:lnSpc>
              <a:spcBef>
                <a:spcPts val="1200"/>
              </a:spcBef>
              <a:spcAft>
                <a:spcPts val="0"/>
              </a:spcAft>
              <a:buNone/>
            </a:pPr>
            <a:r>
              <a:rPr lang="en" sz="1800" b="0">
                <a:solidFill>
                  <a:srgbClr val="595959"/>
                </a:solidFill>
                <a:latin typeface="Lato"/>
                <a:ea typeface="Lato"/>
                <a:cs typeface="Lato"/>
                <a:sym typeface="Lato"/>
              </a:rPr>
              <a:t>June/July 2023 </a:t>
            </a:r>
            <a:endParaRPr sz="1800" b="0">
              <a:solidFill>
                <a:srgbClr val="595959"/>
              </a:solidFill>
              <a:latin typeface="Lato"/>
              <a:ea typeface="Lato"/>
              <a:cs typeface="Lato"/>
              <a:sym typeface="Lato"/>
            </a:endParaRPr>
          </a:p>
          <a:p>
            <a:pPr marL="0" lvl="0" indent="0" algn="l" rtl="0">
              <a:lnSpc>
                <a:spcPct val="200000"/>
              </a:lnSpc>
              <a:spcBef>
                <a:spcPts val="1200"/>
              </a:spcBef>
              <a:spcAft>
                <a:spcPts val="1200"/>
              </a:spcAft>
              <a:buNone/>
            </a:pPr>
            <a:r>
              <a:rPr lang="en" sz="1800" b="0">
                <a:solidFill>
                  <a:srgbClr val="595959"/>
                </a:solidFill>
                <a:latin typeface="Lato"/>
                <a:ea typeface="Lato"/>
                <a:cs typeface="Lato"/>
                <a:sym typeface="Lato"/>
              </a:rPr>
              <a:t>July 1, 2024 </a:t>
            </a:r>
            <a:endParaRPr sz="1800" b="0">
              <a:latin typeface="Lato"/>
              <a:ea typeface="Lato"/>
              <a:cs typeface="Lato"/>
              <a:sym typeface="Lato"/>
            </a:endParaRPr>
          </a:p>
        </p:txBody>
      </p:sp>
      <p:sp>
        <p:nvSpPr>
          <p:cNvPr id="149" name="Google Shape;149;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10</a:t>
            </a:fld>
            <a:endParaRPr/>
          </a:p>
        </p:txBody>
      </p:sp>
      <p:sp>
        <p:nvSpPr>
          <p:cNvPr id="150" name="Google Shape;150;p22"/>
          <p:cNvSpPr txBox="1"/>
          <p:nvPr/>
        </p:nvSpPr>
        <p:spPr>
          <a:xfrm>
            <a:off x="3519625" y="1694250"/>
            <a:ext cx="5327700" cy="415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200"/>
              </a:spcAft>
              <a:buNone/>
            </a:pPr>
            <a:r>
              <a:rPr lang="en" sz="1500">
                <a:solidFill>
                  <a:srgbClr val="595959"/>
                </a:solidFill>
                <a:latin typeface="Lato"/>
                <a:ea typeface="Lato"/>
                <a:cs typeface="Lato"/>
                <a:sym typeface="Lato"/>
              </a:rPr>
              <a:t>Release + Distribute RFP, Pre-Proposal Meeting with Haulers</a:t>
            </a:r>
            <a:endParaRPr sz="1500">
              <a:latin typeface="Lato"/>
              <a:ea typeface="Lato"/>
              <a:cs typeface="Lato"/>
              <a:sym typeface="Lato"/>
            </a:endParaRPr>
          </a:p>
        </p:txBody>
      </p:sp>
      <p:sp>
        <p:nvSpPr>
          <p:cNvPr id="151" name="Google Shape;151;p22"/>
          <p:cNvSpPr/>
          <p:nvPr/>
        </p:nvSpPr>
        <p:spPr>
          <a:xfrm>
            <a:off x="2289843" y="3131832"/>
            <a:ext cx="1022100" cy="393600"/>
          </a:xfrm>
          <a:prstGeom prst="rightArrow">
            <a:avLst>
              <a:gd name="adj1" fmla="val 50000"/>
              <a:gd name="adj2" fmla="val 5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dk1"/>
              </a:highlight>
            </a:endParaRPr>
          </a:p>
        </p:txBody>
      </p:sp>
      <p:sp>
        <p:nvSpPr>
          <p:cNvPr id="152" name="Google Shape;152;p22"/>
          <p:cNvSpPr/>
          <p:nvPr/>
        </p:nvSpPr>
        <p:spPr>
          <a:xfrm>
            <a:off x="2289843" y="1736915"/>
            <a:ext cx="1022100" cy="393600"/>
          </a:xfrm>
          <a:prstGeom prst="rightArrow">
            <a:avLst>
              <a:gd name="adj1" fmla="val 50000"/>
              <a:gd name="adj2" fmla="val 5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dk1"/>
              </a:highlight>
            </a:endParaRPr>
          </a:p>
        </p:txBody>
      </p:sp>
      <p:sp>
        <p:nvSpPr>
          <p:cNvPr id="153" name="Google Shape;153;p22"/>
          <p:cNvSpPr/>
          <p:nvPr/>
        </p:nvSpPr>
        <p:spPr>
          <a:xfrm>
            <a:off x="2289843" y="2434363"/>
            <a:ext cx="1022100" cy="393600"/>
          </a:xfrm>
          <a:prstGeom prst="rightArrow">
            <a:avLst>
              <a:gd name="adj1" fmla="val 50000"/>
              <a:gd name="adj2" fmla="val 5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dk1"/>
              </a:highlight>
            </a:endParaRPr>
          </a:p>
        </p:txBody>
      </p:sp>
      <p:sp>
        <p:nvSpPr>
          <p:cNvPr id="154" name="Google Shape;154;p22"/>
          <p:cNvSpPr/>
          <p:nvPr/>
        </p:nvSpPr>
        <p:spPr>
          <a:xfrm>
            <a:off x="2289843" y="3853938"/>
            <a:ext cx="1022100" cy="393600"/>
          </a:xfrm>
          <a:prstGeom prst="rightArrow">
            <a:avLst>
              <a:gd name="adj1" fmla="val 50000"/>
              <a:gd name="adj2" fmla="val 5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dk1"/>
              </a:highlight>
            </a:endParaRPr>
          </a:p>
        </p:txBody>
      </p:sp>
      <p:sp>
        <p:nvSpPr>
          <p:cNvPr id="155" name="Google Shape;155;p22"/>
          <p:cNvSpPr/>
          <p:nvPr/>
        </p:nvSpPr>
        <p:spPr>
          <a:xfrm>
            <a:off x="7150" y="0"/>
            <a:ext cx="9144000" cy="4752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2"/>
          <p:cNvSpPr txBox="1"/>
          <p:nvPr/>
        </p:nvSpPr>
        <p:spPr>
          <a:xfrm>
            <a:off x="143075" y="37500"/>
            <a:ext cx="6459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Solid Waste Handling: RFP Review</a:t>
            </a:r>
            <a:endParaRPr>
              <a:solidFill>
                <a:schemeClr val="lt1"/>
              </a:solidFill>
              <a:latin typeface="Raleway"/>
              <a:ea typeface="Raleway"/>
              <a:cs typeface="Raleway"/>
              <a:sym typeface="Raleway"/>
            </a:endParaRPr>
          </a:p>
        </p:txBody>
      </p:sp>
      <p:sp>
        <p:nvSpPr>
          <p:cNvPr id="157" name="Google Shape;157;p22"/>
          <p:cNvSpPr txBox="1"/>
          <p:nvPr/>
        </p:nvSpPr>
        <p:spPr>
          <a:xfrm>
            <a:off x="3519625" y="2423250"/>
            <a:ext cx="4335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Lato"/>
                <a:ea typeface="Lato"/>
                <a:cs typeface="Lato"/>
                <a:sym typeface="Lato"/>
              </a:rPr>
              <a:t>Receive Proposals</a:t>
            </a:r>
            <a:endParaRPr>
              <a:latin typeface="Lato"/>
              <a:ea typeface="Lato"/>
              <a:cs typeface="Lato"/>
              <a:sym typeface="Lato"/>
            </a:endParaRPr>
          </a:p>
        </p:txBody>
      </p:sp>
      <p:sp>
        <p:nvSpPr>
          <p:cNvPr id="158" name="Google Shape;158;p22"/>
          <p:cNvSpPr txBox="1"/>
          <p:nvPr/>
        </p:nvSpPr>
        <p:spPr>
          <a:xfrm>
            <a:off x="3519625" y="3136950"/>
            <a:ext cx="3498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Lato"/>
                <a:ea typeface="Lato"/>
                <a:cs typeface="Lato"/>
                <a:sym typeface="Lato"/>
              </a:rPr>
              <a:t>Award Contract</a:t>
            </a:r>
            <a:endParaRPr>
              <a:latin typeface="Lato"/>
              <a:ea typeface="Lato"/>
              <a:cs typeface="Lato"/>
              <a:sym typeface="Lato"/>
            </a:endParaRPr>
          </a:p>
        </p:txBody>
      </p:sp>
      <p:sp>
        <p:nvSpPr>
          <p:cNvPr id="159" name="Google Shape;159;p22"/>
          <p:cNvSpPr txBox="1"/>
          <p:nvPr/>
        </p:nvSpPr>
        <p:spPr>
          <a:xfrm>
            <a:off x="3519625" y="3850650"/>
            <a:ext cx="2625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Lato"/>
                <a:ea typeface="Lato"/>
                <a:cs typeface="Lato"/>
                <a:sym typeface="Lato"/>
              </a:rPr>
              <a:t>New Contract Begins</a:t>
            </a:r>
            <a:endParaRPr>
              <a:latin typeface="Lato"/>
              <a:ea typeface="Lato"/>
              <a:cs typeface="Lato"/>
              <a:sym typeface="Lato"/>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3"/>
          <p:cNvSpPr txBox="1"/>
          <p:nvPr/>
        </p:nvSpPr>
        <p:spPr>
          <a:xfrm>
            <a:off x="352150" y="322100"/>
            <a:ext cx="3873000" cy="4402200"/>
          </a:xfrm>
          <a:prstGeom prst="rect">
            <a:avLst/>
          </a:prstGeom>
          <a:noFill/>
          <a:ln>
            <a:noFill/>
          </a:ln>
        </p:spPr>
        <p:txBody>
          <a:bodyPr spcFirstLastPara="1" wrap="square" lIns="91425" tIns="91425" rIns="91425" bIns="91425" anchor="t" anchorCtr="0">
            <a:spAutoFit/>
          </a:bodyPr>
          <a:lstStyle/>
          <a:p>
            <a:pPr marL="457200" lvl="0" indent="0" algn="l" rtl="0">
              <a:lnSpc>
                <a:spcPct val="115000"/>
              </a:lnSpc>
              <a:spcBef>
                <a:spcPts val="1200"/>
              </a:spcBef>
              <a:spcAft>
                <a:spcPts val="0"/>
              </a:spcAft>
              <a:buClr>
                <a:schemeClr val="dk2"/>
              </a:buClr>
              <a:buSzPts val="1100"/>
              <a:buFont typeface="Arial"/>
              <a:buNone/>
            </a:pPr>
            <a:r>
              <a:rPr lang="en" sz="2300">
                <a:solidFill>
                  <a:schemeClr val="lt1"/>
                </a:solidFill>
                <a:latin typeface="Raleway Black"/>
                <a:ea typeface="Raleway Black"/>
                <a:cs typeface="Raleway Black"/>
                <a:sym typeface="Raleway Black"/>
              </a:rPr>
              <a:t>RFP Goals</a:t>
            </a:r>
            <a:endParaRPr sz="2300">
              <a:solidFill>
                <a:schemeClr val="lt1"/>
              </a:solidFill>
              <a:latin typeface="Raleway Black"/>
              <a:ea typeface="Raleway Black"/>
              <a:cs typeface="Raleway Black"/>
              <a:sym typeface="Raleway Black"/>
            </a:endParaRPr>
          </a:p>
          <a:p>
            <a:pPr marL="457200" lvl="0" indent="-298450" algn="l" rtl="0">
              <a:lnSpc>
                <a:spcPct val="115000"/>
              </a:lnSpc>
              <a:spcBef>
                <a:spcPts val="1200"/>
              </a:spcBef>
              <a:spcAft>
                <a:spcPts val="0"/>
              </a:spcAft>
              <a:buClr>
                <a:schemeClr val="lt1"/>
              </a:buClr>
              <a:buSzPts val="1100"/>
              <a:buFont typeface="Lato"/>
              <a:buAutoNum type="arabicPeriod"/>
            </a:pPr>
            <a:r>
              <a:rPr lang="en" b="1">
                <a:solidFill>
                  <a:srgbClr val="FFE599"/>
                </a:solidFill>
                <a:latin typeface="Lato"/>
                <a:ea typeface="Lato"/>
                <a:cs typeface="Lato"/>
                <a:sym typeface="Lato"/>
              </a:rPr>
              <a:t>Control costs</a:t>
            </a:r>
            <a:r>
              <a:rPr lang="en">
                <a:solidFill>
                  <a:schemeClr val="lt1"/>
                </a:solidFill>
                <a:latin typeface="Lato"/>
                <a:ea typeface="Lato"/>
                <a:cs typeface="Lato"/>
                <a:sym typeface="Lato"/>
              </a:rPr>
              <a:t> </a:t>
            </a:r>
            <a:r>
              <a:rPr lang="en" sz="1200">
                <a:solidFill>
                  <a:schemeClr val="lt1"/>
                </a:solidFill>
                <a:latin typeface="Lato"/>
                <a:ea typeface="Lato"/>
                <a:cs typeface="Lato"/>
                <a:sym typeface="Lato"/>
              </a:rPr>
              <a:t>for solid waste and recycling collection services</a:t>
            </a:r>
            <a:endParaRPr sz="1200">
              <a:solidFill>
                <a:schemeClr val="lt1"/>
              </a:solidFill>
              <a:latin typeface="Lato"/>
              <a:ea typeface="Lato"/>
              <a:cs typeface="Lato"/>
              <a:sym typeface="Lato"/>
            </a:endParaRPr>
          </a:p>
          <a:p>
            <a:pPr marL="457200" lvl="0" indent="-298450" algn="l" rtl="0">
              <a:lnSpc>
                <a:spcPct val="115000"/>
              </a:lnSpc>
              <a:spcBef>
                <a:spcPts val="0"/>
              </a:spcBef>
              <a:spcAft>
                <a:spcPts val="0"/>
              </a:spcAft>
              <a:buClr>
                <a:schemeClr val="lt1"/>
              </a:buClr>
              <a:buSzPts val="1100"/>
              <a:buFont typeface="Lato"/>
              <a:buAutoNum type="arabicPeriod"/>
            </a:pPr>
            <a:r>
              <a:rPr lang="en" b="1">
                <a:solidFill>
                  <a:srgbClr val="FFE599"/>
                </a:solidFill>
                <a:latin typeface="Lato"/>
                <a:ea typeface="Lato"/>
                <a:cs typeface="Lato"/>
                <a:sym typeface="Lato"/>
              </a:rPr>
              <a:t>Create fairness and transparency </a:t>
            </a:r>
            <a:r>
              <a:rPr lang="en" sz="1200">
                <a:solidFill>
                  <a:schemeClr val="lt1"/>
                </a:solidFill>
                <a:latin typeface="Lato"/>
                <a:ea typeface="Lato"/>
                <a:cs typeface="Lato"/>
                <a:sym typeface="Lato"/>
              </a:rPr>
              <a:t>regarding service recipients</a:t>
            </a:r>
            <a:endParaRPr sz="1200">
              <a:solidFill>
                <a:schemeClr val="lt1"/>
              </a:solidFill>
              <a:latin typeface="Lato"/>
              <a:ea typeface="Lato"/>
              <a:cs typeface="Lato"/>
              <a:sym typeface="Lato"/>
            </a:endParaRPr>
          </a:p>
          <a:p>
            <a:pPr marL="457200" lvl="0" indent="-298450" algn="l" rtl="0">
              <a:lnSpc>
                <a:spcPct val="115000"/>
              </a:lnSpc>
              <a:spcBef>
                <a:spcPts val="0"/>
              </a:spcBef>
              <a:spcAft>
                <a:spcPts val="0"/>
              </a:spcAft>
              <a:buClr>
                <a:schemeClr val="lt1"/>
              </a:buClr>
              <a:buSzPts val="1100"/>
              <a:buFont typeface="Lato"/>
              <a:buAutoNum type="arabicPeriod"/>
            </a:pPr>
            <a:r>
              <a:rPr lang="en" b="1">
                <a:solidFill>
                  <a:srgbClr val="FFE599"/>
                </a:solidFill>
                <a:latin typeface="Lato"/>
                <a:ea typeface="Lato"/>
                <a:cs typeface="Lato"/>
                <a:sym typeface="Lato"/>
              </a:rPr>
              <a:t>Expand recycling and composting</a:t>
            </a:r>
            <a:r>
              <a:rPr lang="en" b="1">
                <a:solidFill>
                  <a:schemeClr val="lt1"/>
                </a:solidFill>
                <a:latin typeface="Lato"/>
                <a:ea typeface="Lato"/>
                <a:cs typeface="Lato"/>
                <a:sym typeface="Lato"/>
              </a:rPr>
              <a:t> </a:t>
            </a:r>
            <a:r>
              <a:rPr lang="en" sz="1200">
                <a:solidFill>
                  <a:schemeClr val="lt1"/>
                </a:solidFill>
                <a:latin typeface="Lato"/>
                <a:ea typeface="Lato"/>
                <a:cs typeface="Lato"/>
                <a:sym typeface="Lato"/>
              </a:rPr>
              <a:t>services</a:t>
            </a:r>
            <a:endParaRPr sz="1200">
              <a:solidFill>
                <a:schemeClr val="lt1"/>
              </a:solidFill>
              <a:latin typeface="Lato"/>
              <a:ea typeface="Lato"/>
              <a:cs typeface="Lato"/>
              <a:sym typeface="Lato"/>
            </a:endParaRPr>
          </a:p>
          <a:p>
            <a:pPr marL="457200" lvl="0" indent="-298450" algn="l" rtl="0">
              <a:lnSpc>
                <a:spcPct val="115000"/>
              </a:lnSpc>
              <a:spcBef>
                <a:spcPts val="0"/>
              </a:spcBef>
              <a:spcAft>
                <a:spcPts val="0"/>
              </a:spcAft>
              <a:buClr>
                <a:schemeClr val="lt1"/>
              </a:buClr>
              <a:buSzPts val="1100"/>
              <a:buFont typeface="Lato"/>
              <a:buAutoNum type="arabicPeriod"/>
            </a:pPr>
            <a:r>
              <a:rPr lang="en" sz="1200">
                <a:solidFill>
                  <a:schemeClr val="lt1"/>
                </a:solidFill>
                <a:latin typeface="Lato"/>
                <a:ea typeface="Lato"/>
                <a:cs typeface="Lato"/>
                <a:sym typeface="Lato"/>
              </a:rPr>
              <a:t>Provide services comparable to </a:t>
            </a:r>
            <a:r>
              <a:rPr lang="en" b="1">
                <a:solidFill>
                  <a:srgbClr val="FFE599"/>
                </a:solidFill>
                <a:latin typeface="Lato"/>
                <a:ea typeface="Lato"/>
                <a:cs typeface="Lato"/>
                <a:sym typeface="Lato"/>
              </a:rPr>
              <a:t>neighboring communities</a:t>
            </a:r>
            <a:endParaRPr b="1">
              <a:solidFill>
                <a:srgbClr val="FFE599"/>
              </a:solidFill>
              <a:latin typeface="Lato"/>
              <a:ea typeface="Lato"/>
              <a:cs typeface="Lato"/>
              <a:sym typeface="Lato"/>
            </a:endParaRPr>
          </a:p>
          <a:p>
            <a:pPr marL="457200" lvl="0" indent="-298450" algn="l" rtl="0">
              <a:lnSpc>
                <a:spcPct val="115000"/>
              </a:lnSpc>
              <a:spcBef>
                <a:spcPts val="0"/>
              </a:spcBef>
              <a:spcAft>
                <a:spcPts val="0"/>
              </a:spcAft>
              <a:buClr>
                <a:schemeClr val="lt1"/>
              </a:buClr>
              <a:buSzPts val="1100"/>
              <a:buFont typeface="Lato"/>
              <a:buAutoNum type="arabicPeriod"/>
            </a:pPr>
            <a:r>
              <a:rPr lang="en" sz="1200">
                <a:solidFill>
                  <a:schemeClr val="lt1"/>
                </a:solidFill>
                <a:latin typeface="Lato"/>
                <a:ea typeface="Lato"/>
                <a:cs typeface="Lato"/>
                <a:sym typeface="Lato"/>
              </a:rPr>
              <a:t>Streamline transition ensuring</a:t>
            </a:r>
            <a:r>
              <a:rPr lang="en" sz="1200" b="1">
                <a:solidFill>
                  <a:schemeClr val="lt1"/>
                </a:solidFill>
                <a:latin typeface="Lato"/>
                <a:ea typeface="Lato"/>
                <a:cs typeface="Lato"/>
                <a:sym typeface="Lato"/>
              </a:rPr>
              <a:t> </a:t>
            </a:r>
            <a:r>
              <a:rPr lang="en" b="1">
                <a:solidFill>
                  <a:srgbClr val="FFE599"/>
                </a:solidFill>
                <a:latin typeface="Lato"/>
                <a:ea typeface="Lato"/>
                <a:cs typeface="Lato"/>
                <a:sym typeface="Lato"/>
              </a:rPr>
              <a:t>continuity of service without interruptions</a:t>
            </a:r>
            <a:endParaRPr b="1">
              <a:solidFill>
                <a:srgbClr val="FFE599"/>
              </a:solidFill>
              <a:latin typeface="Lato"/>
              <a:ea typeface="Lato"/>
              <a:cs typeface="Lato"/>
              <a:sym typeface="Lato"/>
            </a:endParaRPr>
          </a:p>
          <a:p>
            <a:pPr marL="457200" lvl="0" indent="-298450" algn="l" rtl="0">
              <a:lnSpc>
                <a:spcPct val="115000"/>
              </a:lnSpc>
              <a:spcBef>
                <a:spcPts val="0"/>
              </a:spcBef>
              <a:spcAft>
                <a:spcPts val="0"/>
              </a:spcAft>
              <a:buClr>
                <a:schemeClr val="lt1"/>
              </a:buClr>
              <a:buSzPts val="1100"/>
              <a:buFont typeface="Lato"/>
              <a:buAutoNum type="arabicPeriod"/>
            </a:pPr>
            <a:r>
              <a:rPr lang="en" sz="1200">
                <a:solidFill>
                  <a:schemeClr val="lt1"/>
                </a:solidFill>
                <a:latin typeface="Lato"/>
                <a:ea typeface="Lato"/>
                <a:cs typeface="Lato"/>
                <a:sym typeface="Lato"/>
              </a:rPr>
              <a:t>Move Medford toward </a:t>
            </a:r>
            <a:r>
              <a:rPr lang="en" b="1">
                <a:solidFill>
                  <a:srgbClr val="FFE599"/>
                </a:solidFill>
                <a:latin typeface="Lato"/>
                <a:ea typeface="Lato"/>
                <a:cs typeface="Lato"/>
                <a:sym typeface="Lato"/>
              </a:rPr>
              <a:t>Zero Waste</a:t>
            </a:r>
            <a:endParaRPr b="1">
              <a:solidFill>
                <a:srgbClr val="FFE599"/>
              </a:solidFill>
              <a:latin typeface="Lato"/>
              <a:ea typeface="Lato"/>
              <a:cs typeface="Lato"/>
              <a:sym typeface="Lato"/>
            </a:endParaRPr>
          </a:p>
          <a:p>
            <a:pPr marL="457200" lvl="0" indent="-298450" algn="l" rtl="0">
              <a:lnSpc>
                <a:spcPct val="115000"/>
              </a:lnSpc>
              <a:spcBef>
                <a:spcPts val="0"/>
              </a:spcBef>
              <a:spcAft>
                <a:spcPts val="0"/>
              </a:spcAft>
              <a:buClr>
                <a:schemeClr val="lt1"/>
              </a:buClr>
              <a:buSzPts val="1100"/>
              <a:buFont typeface="Lato"/>
              <a:buAutoNum type="arabicPeriod"/>
            </a:pPr>
            <a:r>
              <a:rPr lang="en" sz="1200">
                <a:solidFill>
                  <a:schemeClr val="lt1"/>
                </a:solidFill>
                <a:latin typeface="Lato"/>
                <a:ea typeface="Lato"/>
                <a:cs typeface="Lato"/>
                <a:sym typeface="Lato"/>
              </a:rPr>
              <a:t>Decrease multiple haulers in business districts to</a:t>
            </a:r>
            <a:r>
              <a:rPr lang="en" b="1">
                <a:solidFill>
                  <a:schemeClr val="lt1"/>
                </a:solidFill>
                <a:latin typeface="Lato"/>
                <a:ea typeface="Lato"/>
                <a:cs typeface="Lato"/>
                <a:sym typeface="Lato"/>
              </a:rPr>
              <a:t> </a:t>
            </a:r>
            <a:r>
              <a:rPr lang="en" b="1">
                <a:solidFill>
                  <a:srgbClr val="FFE599"/>
                </a:solidFill>
                <a:latin typeface="Lato"/>
                <a:ea typeface="Lato"/>
                <a:cs typeface="Lato"/>
                <a:sym typeface="Lato"/>
              </a:rPr>
              <a:t>reduce road wear, reduce emissions, and increase overall collection system efficiency</a:t>
            </a:r>
            <a:endParaRPr b="1">
              <a:solidFill>
                <a:srgbClr val="FFE599"/>
              </a:solidFill>
              <a:latin typeface="Lato"/>
              <a:ea typeface="Lato"/>
              <a:cs typeface="Lato"/>
              <a:sym typeface="Lato"/>
            </a:endParaRPr>
          </a:p>
          <a:p>
            <a:pPr marL="0" lvl="0" indent="0" algn="l" rtl="0">
              <a:spcBef>
                <a:spcPts val="1200"/>
              </a:spcBef>
              <a:spcAft>
                <a:spcPts val="0"/>
              </a:spcAft>
              <a:buNone/>
            </a:pPr>
            <a:endParaRPr sz="100">
              <a:solidFill>
                <a:schemeClr val="lt1"/>
              </a:solidFill>
              <a:latin typeface="Raleway"/>
              <a:ea typeface="Raleway"/>
              <a:cs typeface="Raleway"/>
              <a:sym typeface="Raleway"/>
            </a:endParaRPr>
          </a:p>
          <a:p>
            <a:pPr marL="0" lvl="0" indent="0" algn="l" rtl="0">
              <a:spcBef>
                <a:spcPts val="0"/>
              </a:spcBef>
              <a:spcAft>
                <a:spcPts val="0"/>
              </a:spcAft>
              <a:buNone/>
            </a:pPr>
            <a:endParaRPr sz="100">
              <a:solidFill>
                <a:schemeClr val="lt1"/>
              </a:solidFill>
              <a:latin typeface="Lato"/>
              <a:ea typeface="Lato"/>
              <a:cs typeface="Lato"/>
              <a:sym typeface="Lato"/>
            </a:endParaRPr>
          </a:p>
          <a:p>
            <a:pPr marL="0" lvl="0" indent="0" algn="l" rtl="0">
              <a:spcBef>
                <a:spcPts val="0"/>
              </a:spcBef>
              <a:spcAft>
                <a:spcPts val="0"/>
              </a:spcAft>
              <a:buNone/>
            </a:pPr>
            <a:endParaRPr sz="100">
              <a:solidFill>
                <a:schemeClr val="lt1"/>
              </a:solidFill>
              <a:latin typeface="Lato"/>
              <a:ea typeface="Lato"/>
              <a:cs typeface="Lato"/>
              <a:sym typeface="Lato"/>
            </a:endParaRPr>
          </a:p>
        </p:txBody>
      </p:sp>
      <p:sp>
        <p:nvSpPr>
          <p:cNvPr id="165" name="Google Shape;165;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11</a:t>
            </a:fld>
            <a:endParaRPr/>
          </a:p>
        </p:txBody>
      </p:sp>
      <p:sp>
        <p:nvSpPr>
          <p:cNvPr id="166" name="Google Shape;166;p23"/>
          <p:cNvSpPr txBox="1"/>
          <p:nvPr/>
        </p:nvSpPr>
        <p:spPr>
          <a:xfrm>
            <a:off x="4948025" y="1045550"/>
            <a:ext cx="3657600" cy="2955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i="1">
                <a:solidFill>
                  <a:schemeClr val="accent1"/>
                </a:solidFill>
                <a:latin typeface="Raleway"/>
                <a:ea typeface="Raleway"/>
                <a:cs typeface="Raleway"/>
                <a:sym typeface="Raleway"/>
              </a:rPr>
              <a:t>“The City of Medford sees its solid waste and recycling system as both an essential day-to-day operation to provide equitably and as an opportunity to support and enhance its sustainability efforts. With this Request for Proposal, the City seeks to create a solid waste and recycling system that will…”</a:t>
            </a:r>
            <a:endParaRPr sz="1800" i="1">
              <a:solidFill>
                <a:schemeClr val="accent1"/>
              </a:solidFill>
              <a:latin typeface="Raleway"/>
              <a:ea typeface="Raleway"/>
              <a:cs typeface="Raleway"/>
              <a:sym typeface="Raleway"/>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24"/>
          <p:cNvSpPr txBox="1"/>
          <p:nvPr/>
        </p:nvSpPr>
        <p:spPr>
          <a:xfrm>
            <a:off x="316375" y="870925"/>
            <a:ext cx="6729900" cy="2450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en" sz="2300">
                <a:solidFill>
                  <a:schemeClr val="accent1"/>
                </a:solidFill>
                <a:latin typeface="Raleway Black"/>
                <a:ea typeface="Raleway Black"/>
                <a:cs typeface="Raleway Black"/>
                <a:sym typeface="Raleway Black"/>
              </a:rPr>
              <a:t>RFP Procurement Notes</a:t>
            </a:r>
            <a:endParaRPr sz="1800">
              <a:solidFill>
                <a:schemeClr val="accent1"/>
              </a:solidFill>
              <a:latin typeface="Raleway Black"/>
              <a:ea typeface="Raleway Black"/>
              <a:cs typeface="Raleway Black"/>
              <a:sym typeface="Raleway Black"/>
            </a:endParaRPr>
          </a:p>
          <a:p>
            <a:pPr marL="457200" lvl="0" indent="-311150" algn="l" rtl="0">
              <a:lnSpc>
                <a:spcPct val="115000"/>
              </a:lnSpc>
              <a:spcBef>
                <a:spcPts val="1200"/>
              </a:spcBef>
              <a:spcAft>
                <a:spcPts val="0"/>
              </a:spcAft>
              <a:buClr>
                <a:schemeClr val="accent1"/>
              </a:buClr>
              <a:buSzPts val="1300"/>
              <a:buFont typeface="Lato"/>
              <a:buChar char="●"/>
            </a:pPr>
            <a:r>
              <a:rPr lang="en" sz="1300">
                <a:solidFill>
                  <a:schemeClr val="accent1"/>
                </a:solidFill>
                <a:latin typeface="Lato"/>
                <a:ea typeface="Lato"/>
                <a:cs typeface="Lato"/>
                <a:sym typeface="Lato"/>
              </a:rPr>
              <a:t>Waste services are exempt from procurement regulations: </a:t>
            </a:r>
            <a:endParaRPr sz="1300">
              <a:solidFill>
                <a:schemeClr val="accent1"/>
              </a:solidFill>
              <a:latin typeface="Lato"/>
              <a:ea typeface="Lato"/>
              <a:cs typeface="Lato"/>
              <a:sym typeface="Lato"/>
            </a:endParaRPr>
          </a:p>
          <a:p>
            <a:pPr marL="914400" lvl="1" indent="-292100" algn="l" rtl="0">
              <a:lnSpc>
                <a:spcPct val="115000"/>
              </a:lnSpc>
              <a:spcBef>
                <a:spcPts val="0"/>
              </a:spcBef>
              <a:spcAft>
                <a:spcPts val="0"/>
              </a:spcAft>
              <a:buClr>
                <a:schemeClr val="accent1"/>
              </a:buClr>
              <a:buSzPts val="1000"/>
              <a:buFont typeface="Lato"/>
              <a:buChar char="○"/>
            </a:pPr>
            <a:r>
              <a:rPr lang="en" sz="1000" i="1">
                <a:solidFill>
                  <a:schemeClr val="accent1"/>
                </a:solidFill>
                <a:latin typeface="Lato"/>
                <a:ea typeface="Lato"/>
                <a:cs typeface="Lato"/>
                <a:sym typeface="Lato"/>
              </a:rPr>
              <a:t>“A contract for the collection, transportation, receipt, processing or disposal of solid waste, recyclable materials or compostable materials contracts are exempt from Chapter 30B”</a:t>
            </a:r>
            <a:endParaRPr sz="1000" i="1">
              <a:solidFill>
                <a:schemeClr val="accent1"/>
              </a:solidFill>
              <a:latin typeface="Lato"/>
              <a:ea typeface="Lato"/>
              <a:cs typeface="Lato"/>
              <a:sym typeface="Lato"/>
            </a:endParaRPr>
          </a:p>
          <a:p>
            <a:pPr marL="457200" lvl="0" indent="-311150" algn="l" rtl="0">
              <a:lnSpc>
                <a:spcPct val="115000"/>
              </a:lnSpc>
              <a:spcBef>
                <a:spcPts val="0"/>
              </a:spcBef>
              <a:spcAft>
                <a:spcPts val="0"/>
              </a:spcAft>
              <a:buClr>
                <a:schemeClr val="accent1"/>
              </a:buClr>
              <a:buSzPts val="1300"/>
              <a:buFont typeface="Lato"/>
              <a:buChar char="●"/>
            </a:pPr>
            <a:r>
              <a:rPr lang="en" sz="1300">
                <a:solidFill>
                  <a:schemeClr val="accent1"/>
                </a:solidFill>
                <a:latin typeface="Lato"/>
                <a:ea typeface="Lato"/>
                <a:cs typeface="Lato"/>
                <a:sym typeface="Lato"/>
              </a:rPr>
              <a:t>Formal bid process not required</a:t>
            </a:r>
            <a:endParaRPr sz="1300">
              <a:solidFill>
                <a:schemeClr val="accent1"/>
              </a:solidFill>
              <a:latin typeface="Lato"/>
              <a:ea typeface="Lato"/>
              <a:cs typeface="Lato"/>
              <a:sym typeface="Lato"/>
            </a:endParaRPr>
          </a:p>
          <a:p>
            <a:pPr marL="457200" lvl="0" indent="-311150" algn="l" rtl="0">
              <a:lnSpc>
                <a:spcPct val="115000"/>
              </a:lnSpc>
              <a:spcBef>
                <a:spcPts val="0"/>
              </a:spcBef>
              <a:spcAft>
                <a:spcPts val="0"/>
              </a:spcAft>
              <a:buClr>
                <a:schemeClr val="accent1"/>
              </a:buClr>
              <a:buSzPts val="1300"/>
              <a:buFont typeface="Lato"/>
              <a:buChar char="●"/>
            </a:pPr>
            <a:r>
              <a:rPr lang="en" sz="1300">
                <a:solidFill>
                  <a:schemeClr val="accent1"/>
                </a:solidFill>
                <a:latin typeface="Lato"/>
                <a:ea typeface="Lato"/>
                <a:cs typeface="Lato"/>
                <a:sym typeface="Lato"/>
              </a:rPr>
              <a:t>Asking for pricing for different versions, allow price comparisons</a:t>
            </a:r>
            <a:endParaRPr sz="1300">
              <a:solidFill>
                <a:schemeClr val="accent1"/>
              </a:solidFill>
              <a:latin typeface="Lato"/>
              <a:ea typeface="Lato"/>
              <a:cs typeface="Lato"/>
              <a:sym typeface="Lato"/>
            </a:endParaRPr>
          </a:p>
          <a:p>
            <a:pPr marL="457200" lvl="0" indent="-311150" algn="l" rtl="0">
              <a:lnSpc>
                <a:spcPct val="115000"/>
              </a:lnSpc>
              <a:spcBef>
                <a:spcPts val="0"/>
              </a:spcBef>
              <a:spcAft>
                <a:spcPts val="0"/>
              </a:spcAft>
              <a:buClr>
                <a:schemeClr val="accent1"/>
              </a:buClr>
              <a:buSzPts val="1300"/>
              <a:buFont typeface="Lato"/>
              <a:buChar char="●"/>
            </a:pPr>
            <a:r>
              <a:rPr lang="en" sz="1300">
                <a:solidFill>
                  <a:schemeClr val="accent1"/>
                </a:solidFill>
                <a:latin typeface="Lato"/>
                <a:ea typeface="Lato"/>
                <a:cs typeface="Lato"/>
                <a:sym typeface="Lato"/>
              </a:rPr>
              <a:t>Allow competition</a:t>
            </a:r>
            <a:endParaRPr sz="1300">
              <a:solidFill>
                <a:schemeClr val="accent1"/>
              </a:solidFill>
              <a:latin typeface="Lato"/>
              <a:ea typeface="Lato"/>
              <a:cs typeface="Lato"/>
              <a:sym typeface="Lato"/>
            </a:endParaRPr>
          </a:p>
          <a:p>
            <a:pPr marL="457200" lvl="0" indent="-311150" algn="l" rtl="0">
              <a:lnSpc>
                <a:spcPct val="115000"/>
              </a:lnSpc>
              <a:spcBef>
                <a:spcPts val="0"/>
              </a:spcBef>
              <a:spcAft>
                <a:spcPts val="0"/>
              </a:spcAft>
              <a:buClr>
                <a:schemeClr val="accent1"/>
              </a:buClr>
              <a:buSzPts val="1300"/>
              <a:buFont typeface="Lato"/>
              <a:buChar char="●"/>
            </a:pPr>
            <a:r>
              <a:rPr lang="en" sz="1300">
                <a:solidFill>
                  <a:schemeClr val="accent1"/>
                </a:solidFill>
                <a:latin typeface="Lato"/>
                <a:ea typeface="Lato"/>
                <a:cs typeface="Lato"/>
                <a:sym typeface="Lato"/>
              </a:rPr>
              <a:t>Can negotiate service and price</a:t>
            </a:r>
            <a:endParaRPr sz="1300">
              <a:solidFill>
                <a:schemeClr val="accent1"/>
              </a:solidFill>
              <a:latin typeface="Lato"/>
              <a:ea typeface="Lato"/>
              <a:cs typeface="Lato"/>
              <a:sym typeface="Lato"/>
            </a:endParaRPr>
          </a:p>
          <a:p>
            <a:pPr marL="457200" lvl="0" indent="-311150" algn="l" rtl="0">
              <a:lnSpc>
                <a:spcPct val="115000"/>
              </a:lnSpc>
              <a:spcBef>
                <a:spcPts val="0"/>
              </a:spcBef>
              <a:spcAft>
                <a:spcPts val="0"/>
              </a:spcAft>
              <a:buClr>
                <a:schemeClr val="accent1"/>
              </a:buClr>
              <a:buSzPts val="1300"/>
              <a:buFont typeface="Lato"/>
              <a:buChar char="●"/>
            </a:pPr>
            <a:r>
              <a:rPr lang="en" sz="1300">
                <a:solidFill>
                  <a:schemeClr val="accent1"/>
                </a:solidFill>
                <a:latin typeface="Lato"/>
                <a:ea typeface="Lato"/>
                <a:cs typeface="Lato"/>
                <a:sym typeface="Lato"/>
              </a:rPr>
              <a:t>Contract longer than 3 years, will require City Council approval</a:t>
            </a:r>
            <a:endParaRPr sz="1300">
              <a:solidFill>
                <a:schemeClr val="accent1"/>
              </a:solidFill>
              <a:latin typeface="Lato"/>
              <a:ea typeface="Lato"/>
              <a:cs typeface="Lato"/>
              <a:sym typeface="Lato"/>
            </a:endParaRPr>
          </a:p>
        </p:txBody>
      </p:sp>
      <p:sp>
        <p:nvSpPr>
          <p:cNvPr id="172" name="Google Shape;172;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12</a:t>
            </a:fld>
            <a:endParaRPr/>
          </a:p>
        </p:txBody>
      </p:sp>
      <p:pic>
        <p:nvPicPr>
          <p:cNvPr id="173" name="Google Shape;173;p24"/>
          <p:cNvPicPr preferRelativeResize="0"/>
          <p:nvPr/>
        </p:nvPicPr>
        <p:blipFill rotWithShape="1">
          <a:blip r:embed="rId3">
            <a:alphaModFix/>
          </a:blip>
          <a:srcRect b="17280"/>
          <a:stretch/>
        </p:blipFill>
        <p:spPr>
          <a:xfrm>
            <a:off x="529850" y="3997788"/>
            <a:ext cx="1193400" cy="987226"/>
          </a:xfrm>
          <a:prstGeom prst="rect">
            <a:avLst/>
          </a:prstGeom>
          <a:noFill/>
          <a:ln>
            <a:noFill/>
          </a:ln>
        </p:spPr>
      </p:pic>
      <p:pic>
        <p:nvPicPr>
          <p:cNvPr id="174" name="Google Shape;174;p24"/>
          <p:cNvPicPr preferRelativeResize="0"/>
          <p:nvPr/>
        </p:nvPicPr>
        <p:blipFill rotWithShape="1">
          <a:blip r:embed="rId4">
            <a:alphaModFix/>
          </a:blip>
          <a:srcRect b="18407"/>
          <a:stretch/>
        </p:blipFill>
        <p:spPr>
          <a:xfrm>
            <a:off x="4915750" y="4108163"/>
            <a:ext cx="1126200" cy="918901"/>
          </a:xfrm>
          <a:prstGeom prst="rect">
            <a:avLst/>
          </a:prstGeom>
          <a:noFill/>
          <a:ln>
            <a:noFill/>
          </a:ln>
        </p:spPr>
      </p:pic>
      <p:pic>
        <p:nvPicPr>
          <p:cNvPr id="175" name="Google Shape;175;p24"/>
          <p:cNvPicPr preferRelativeResize="0"/>
          <p:nvPr/>
        </p:nvPicPr>
        <p:blipFill>
          <a:blip r:embed="rId5">
            <a:alphaModFix/>
          </a:blip>
          <a:stretch>
            <a:fillRect/>
          </a:stretch>
        </p:blipFill>
        <p:spPr>
          <a:xfrm>
            <a:off x="6935425" y="3928325"/>
            <a:ext cx="1126200" cy="1126200"/>
          </a:xfrm>
          <a:prstGeom prst="rect">
            <a:avLst/>
          </a:prstGeom>
          <a:noFill/>
          <a:ln>
            <a:noFill/>
          </a:ln>
        </p:spPr>
      </p:pic>
      <p:pic>
        <p:nvPicPr>
          <p:cNvPr id="176" name="Google Shape;176;p24"/>
          <p:cNvPicPr preferRelativeResize="0"/>
          <p:nvPr/>
        </p:nvPicPr>
        <p:blipFill>
          <a:blip r:embed="rId6">
            <a:alphaModFix/>
          </a:blip>
          <a:stretch>
            <a:fillRect/>
          </a:stretch>
        </p:blipFill>
        <p:spPr>
          <a:xfrm>
            <a:off x="2754548" y="3928322"/>
            <a:ext cx="1126200" cy="1126180"/>
          </a:xfrm>
          <a:prstGeom prst="rect">
            <a:avLst/>
          </a:prstGeom>
          <a:noFill/>
          <a:ln>
            <a:noFill/>
          </a:ln>
        </p:spPr>
      </p:pic>
      <p:sp>
        <p:nvSpPr>
          <p:cNvPr id="177" name="Google Shape;177;p24"/>
          <p:cNvSpPr/>
          <p:nvPr/>
        </p:nvSpPr>
        <p:spPr>
          <a:xfrm>
            <a:off x="7150" y="0"/>
            <a:ext cx="9144000" cy="4752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24"/>
          <p:cNvSpPr txBox="1"/>
          <p:nvPr/>
        </p:nvSpPr>
        <p:spPr>
          <a:xfrm>
            <a:off x="143075" y="37500"/>
            <a:ext cx="6459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Raleway"/>
                <a:ea typeface="Raleway"/>
                <a:cs typeface="Raleway"/>
                <a:sym typeface="Raleway"/>
              </a:rPr>
              <a:t>Solid Waste Handling: RFP Review</a:t>
            </a:r>
            <a:endParaRPr>
              <a:solidFill>
                <a:schemeClr val="lt1"/>
              </a:solidFill>
              <a:latin typeface="Raleway"/>
              <a:ea typeface="Raleway"/>
              <a:cs typeface="Raleway"/>
              <a:sym typeface="Raleway"/>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25"/>
          <p:cNvSpPr txBox="1"/>
          <p:nvPr/>
        </p:nvSpPr>
        <p:spPr>
          <a:xfrm>
            <a:off x="352150" y="322100"/>
            <a:ext cx="3873000" cy="5644500"/>
          </a:xfrm>
          <a:prstGeom prst="rect">
            <a:avLst/>
          </a:prstGeom>
          <a:noFill/>
          <a:ln>
            <a:noFill/>
          </a:ln>
        </p:spPr>
        <p:txBody>
          <a:bodyPr spcFirstLastPara="1" wrap="square" lIns="91425" tIns="91425" rIns="91425" bIns="91425" anchor="t" anchorCtr="0">
            <a:spAutoFit/>
          </a:bodyPr>
          <a:lstStyle/>
          <a:p>
            <a:pPr marL="457200" lvl="0" indent="0" algn="l" rtl="0">
              <a:lnSpc>
                <a:spcPct val="115000"/>
              </a:lnSpc>
              <a:spcBef>
                <a:spcPts val="1200"/>
              </a:spcBef>
              <a:spcAft>
                <a:spcPts val="0"/>
              </a:spcAft>
              <a:buClr>
                <a:schemeClr val="dk2"/>
              </a:buClr>
              <a:buSzPts val="1100"/>
              <a:buFont typeface="Arial"/>
              <a:buNone/>
            </a:pPr>
            <a:r>
              <a:rPr lang="en" sz="2300" b="1">
                <a:solidFill>
                  <a:schemeClr val="lt1"/>
                </a:solidFill>
                <a:latin typeface="Raleway"/>
                <a:ea typeface="Raleway"/>
                <a:cs typeface="Raleway"/>
                <a:sym typeface="Raleway"/>
              </a:rPr>
              <a:t>RFP Content</a:t>
            </a:r>
            <a:endParaRPr sz="2300" b="1">
              <a:solidFill>
                <a:schemeClr val="lt1"/>
              </a:solidFill>
              <a:latin typeface="Raleway"/>
              <a:ea typeface="Raleway"/>
              <a:cs typeface="Raleway"/>
              <a:sym typeface="Raleway"/>
            </a:endParaRPr>
          </a:p>
          <a:p>
            <a:pPr marL="457200" lvl="0" indent="-317500" algn="l" rtl="0">
              <a:lnSpc>
                <a:spcPct val="115000"/>
              </a:lnSpc>
              <a:spcBef>
                <a:spcPts val="1200"/>
              </a:spcBef>
              <a:spcAft>
                <a:spcPts val="0"/>
              </a:spcAft>
              <a:buClr>
                <a:schemeClr val="lt1"/>
              </a:buClr>
              <a:buSzPts val="1400"/>
              <a:buFont typeface="Lato"/>
              <a:buChar char="●"/>
            </a:pPr>
            <a:r>
              <a:rPr lang="en">
                <a:solidFill>
                  <a:schemeClr val="lt1"/>
                </a:solidFill>
                <a:latin typeface="Lato"/>
                <a:ea typeface="Lato"/>
                <a:cs typeface="Lato"/>
                <a:sym typeface="Lato"/>
              </a:rPr>
              <a:t>3 scopes of work, proposals can address one scope or a combination, work with subcontractors</a:t>
            </a:r>
            <a:endParaRPr>
              <a:solidFill>
                <a:schemeClr val="lt1"/>
              </a:solidFill>
              <a:latin typeface="Lato"/>
              <a:ea typeface="Lato"/>
              <a:cs typeface="Lato"/>
              <a:sym typeface="Lato"/>
            </a:endParaRPr>
          </a:p>
          <a:p>
            <a:pPr marL="457200" lvl="0" indent="-317500" algn="l" rtl="0">
              <a:lnSpc>
                <a:spcPct val="115000"/>
              </a:lnSpc>
              <a:spcBef>
                <a:spcPts val="0"/>
              </a:spcBef>
              <a:spcAft>
                <a:spcPts val="0"/>
              </a:spcAft>
              <a:buClr>
                <a:schemeClr val="lt1"/>
              </a:buClr>
              <a:buSzPts val="1400"/>
              <a:buFont typeface="Lato"/>
              <a:buChar char="●"/>
            </a:pPr>
            <a:r>
              <a:rPr lang="en">
                <a:solidFill>
                  <a:schemeClr val="lt1"/>
                </a:solidFill>
                <a:latin typeface="Lato"/>
                <a:ea typeface="Lato"/>
                <a:cs typeface="Lato"/>
                <a:sym typeface="Lato"/>
              </a:rPr>
              <a:t>Scope A is core of contract</a:t>
            </a:r>
            <a:endParaRPr>
              <a:solidFill>
                <a:schemeClr val="lt1"/>
              </a:solidFill>
              <a:latin typeface="Lato"/>
              <a:ea typeface="Lato"/>
              <a:cs typeface="Lato"/>
              <a:sym typeface="Lato"/>
            </a:endParaRPr>
          </a:p>
          <a:p>
            <a:pPr marL="0" lvl="0" indent="0" algn="l" rtl="0">
              <a:lnSpc>
                <a:spcPct val="115000"/>
              </a:lnSpc>
              <a:spcBef>
                <a:spcPts val="1200"/>
              </a:spcBef>
              <a:spcAft>
                <a:spcPts val="0"/>
              </a:spcAft>
              <a:buNone/>
            </a:pPr>
            <a:r>
              <a:rPr lang="en" sz="1800" b="1">
                <a:solidFill>
                  <a:schemeClr val="lt1"/>
                </a:solidFill>
                <a:latin typeface="Lato"/>
                <a:ea typeface="Lato"/>
                <a:cs typeface="Lato"/>
                <a:sym typeface="Lato"/>
              </a:rPr>
              <a:t>Scope A – Trash/Recyclables/CRTs/White Goods/Yard Trimmings/Preferred Hauler</a:t>
            </a:r>
            <a:endParaRPr sz="1800" b="1">
              <a:solidFill>
                <a:schemeClr val="lt1"/>
              </a:solidFill>
              <a:latin typeface="Lato"/>
              <a:ea typeface="Lato"/>
              <a:cs typeface="Lato"/>
              <a:sym typeface="Lato"/>
            </a:endParaRPr>
          </a:p>
          <a:p>
            <a:pPr marL="0" lvl="0" indent="0" algn="l" rtl="0">
              <a:lnSpc>
                <a:spcPct val="115000"/>
              </a:lnSpc>
              <a:spcBef>
                <a:spcPts val="1200"/>
              </a:spcBef>
              <a:spcAft>
                <a:spcPts val="0"/>
              </a:spcAft>
              <a:buNone/>
            </a:pPr>
            <a:r>
              <a:rPr lang="en" sz="1800">
                <a:solidFill>
                  <a:schemeClr val="lt1"/>
                </a:solidFill>
                <a:latin typeface="Lato"/>
                <a:ea typeface="Lato"/>
                <a:cs typeface="Lato"/>
                <a:sym typeface="Lato"/>
              </a:rPr>
              <a:t>Scope B – Organics - curbside</a:t>
            </a:r>
            <a:endParaRPr sz="1800">
              <a:solidFill>
                <a:schemeClr val="lt1"/>
              </a:solidFill>
              <a:latin typeface="Lato"/>
              <a:ea typeface="Lato"/>
              <a:cs typeface="Lato"/>
              <a:sym typeface="Lato"/>
            </a:endParaRPr>
          </a:p>
          <a:p>
            <a:pPr marL="0" lvl="0" indent="0" algn="l" rtl="0">
              <a:lnSpc>
                <a:spcPct val="115000"/>
              </a:lnSpc>
              <a:spcBef>
                <a:spcPts val="1200"/>
              </a:spcBef>
              <a:spcAft>
                <a:spcPts val="0"/>
              </a:spcAft>
              <a:buNone/>
            </a:pPr>
            <a:r>
              <a:rPr lang="en" sz="1800">
                <a:solidFill>
                  <a:schemeClr val="lt1"/>
                </a:solidFill>
                <a:latin typeface="Lato"/>
                <a:ea typeface="Lato"/>
                <a:cs typeface="Lato"/>
                <a:sym typeface="Lato"/>
              </a:rPr>
              <a:t>Scope C – Bulky Items</a:t>
            </a:r>
            <a:endParaRPr sz="1800">
              <a:solidFill>
                <a:schemeClr val="lt1"/>
              </a:solidFill>
              <a:latin typeface="Lato"/>
              <a:ea typeface="Lato"/>
              <a:cs typeface="Lato"/>
              <a:sym typeface="Lato"/>
            </a:endParaRPr>
          </a:p>
          <a:p>
            <a:pPr marL="0" lvl="0" indent="0" algn="l" rtl="0">
              <a:lnSpc>
                <a:spcPct val="115000"/>
              </a:lnSpc>
              <a:spcBef>
                <a:spcPts val="1200"/>
              </a:spcBef>
              <a:spcAft>
                <a:spcPts val="0"/>
              </a:spcAft>
              <a:buNone/>
            </a:pPr>
            <a:endParaRPr sz="1800">
              <a:solidFill>
                <a:schemeClr val="lt1"/>
              </a:solidFill>
              <a:latin typeface="Lato"/>
              <a:ea typeface="Lato"/>
              <a:cs typeface="Lato"/>
              <a:sym typeface="Lato"/>
            </a:endParaRPr>
          </a:p>
          <a:p>
            <a:pPr marL="0" lvl="0" indent="0" algn="l" rtl="0">
              <a:lnSpc>
                <a:spcPct val="115000"/>
              </a:lnSpc>
              <a:spcBef>
                <a:spcPts val="1200"/>
              </a:spcBef>
              <a:spcAft>
                <a:spcPts val="0"/>
              </a:spcAft>
              <a:buNone/>
            </a:pPr>
            <a:endParaRPr>
              <a:solidFill>
                <a:schemeClr val="lt1"/>
              </a:solidFill>
              <a:latin typeface="Lato"/>
              <a:ea typeface="Lato"/>
              <a:cs typeface="Lato"/>
              <a:sym typeface="Lato"/>
            </a:endParaRPr>
          </a:p>
          <a:p>
            <a:pPr marL="0" lvl="0" indent="0" algn="l" rtl="0">
              <a:lnSpc>
                <a:spcPct val="115000"/>
              </a:lnSpc>
              <a:spcBef>
                <a:spcPts val="1200"/>
              </a:spcBef>
              <a:spcAft>
                <a:spcPts val="0"/>
              </a:spcAft>
              <a:buNone/>
            </a:pPr>
            <a:endParaRPr>
              <a:solidFill>
                <a:schemeClr val="lt1"/>
              </a:solidFill>
              <a:latin typeface="Lato"/>
              <a:ea typeface="Lato"/>
              <a:cs typeface="Lato"/>
              <a:sym typeface="Lato"/>
            </a:endParaRPr>
          </a:p>
          <a:p>
            <a:pPr marL="0" lvl="0" indent="0" algn="l" rtl="0">
              <a:spcBef>
                <a:spcPts val="1200"/>
              </a:spcBef>
              <a:spcAft>
                <a:spcPts val="0"/>
              </a:spcAft>
              <a:buNone/>
            </a:pPr>
            <a:endParaRPr sz="100">
              <a:solidFill>
                <a:schemeClr val="lt1"/>
              </a:solidFill>
              <a:latin typeface="Raleway"/>
              <a:ea typeface="Raleway"/>
              <a:cs typeface="Raleway"/>
              <a:sym typeface="Raleway"/>
            </a:endParaRPr>
          </a:p>
          <a:p>
            <a:pPr marL="0" lvl="0" indent="0" algn="l" rtl="0">
              <a:spcBef>
                <a:spcPts val="0"/>
              </a:spcBef>
              <a:spcAft>
                <a:spcPts val="0"/>
              </a:spcAft>
              <a:buNone/>
            </a:pPr>
            <a:endParaRPr sz="100">
              <a:solidFill>
                <a:schemeClr val="lt1"/>
              </a:solidFill>
              <a:latin typeface="Lato"/>
              <a:ea typeface="Lato"/>
              <a:cs typeface="Lato"/>
              <a:sym typeface="Lato"/>
            </a:endParaRPr>
          </a:p>
          <a:p>
            <a:pPr marL="0" lvl="0" indent="0" algn="l" rtl="0">
              <a:spcBef>
                <a:spcPts val="0"/>
              </a:spcBef>
              <a:spcAft>
                <a:spcPts val="0"/>
              </a:spcAft>
              <a:buNone/>
            </a:pPr>
            <a:endParaRPr sz="100">
              <a:solidFill>
                <a:schemeClr val="lt1"/>
              </a:solidFill>
              <a:latin typeface="Lato"/>
              <a:ea typeface="Lato"/>
              <a:cs typeface="Lato"/>
              <a:sym typeface="Lato"/>
            </a:endParaRPr>
          </a:p>
        </p:txBody>
      </p:sp>
      <p:sp>
        <p:nvSpPr>
          <p:cNvPr id="184" name="Google Shape;184;p2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13</a:t>
            </a:fld>
            <a:endParaRPr/>
          </a:p>
        </p:txBody>
      </p:sp>
      <p:pic>
        <p:nvPicPr>
          <p:cNvPr id="185" name="Google Shape;185;p25"/>
          <p:cNvPicPr preferRelativeResize="0"/>
          <p:nvPr/>
        </p:nvPicPr>
        <p:blipFill rotWithShape="1">
          <a:blip r:embed="rId3">
            <a:alphaModFix/>
          </a:blip>
          <a:srcRect b="17280"/>
          <a:stretch/>
        </p:blipFill>
        <p:spPr>
          <a:xfrm>
            <a:off x="5320625" y="1330813"/>
            <a:ext cx="1193400" cy="987226"/>
          </a:xfrm>
          <a:prstGeom prst="rect">
            <a:avLst/>
          </a:prstGeom>
          <a:noFill/>
          <a:ln>
            <a:noFill/>
          </a:ln>
        </p:spPr>
      </p:pic>
      <p:pic>
        <p:nvPicPr>
          <p:cNvPr id="186" name="Google Shape;186;p25"/>
          <p:cNvPicPr preferRelativeResize="0"/>
          <p:nvPr/>
        </p:nvPicPr>
        <p:blipFill rotWithShape="1">
          <a:blip r:embed="rId4">
            <a:alphaModFix/>
          </a:blip>
          <a:srcRect b="18407"/>
          <a:stretch/>
        </p:blipFill>
        <p:spPr>
          <a:xfrm>
            <a:off x="5354225" y="2881625"/>
            <a:ext cx="1126200" cy="918901"/>
          </a:xfrm>
          <a:prstGeom prst="rect">
            <a:avLst/>
          </a:prstGeom>
          <a:noFill/>
          <a:ln>
            <a:noFill/>
          </a:ln>
        </p:spPr>
      </p:pic>
      <p:pic>
        <p:nvPicPr>
          <p:cNvPr id="187" name="Google Shape;187;p25"/>
          <p:cNvPicPr preferRelativeResize="0"/>
          <p:nvPr/>
        </p:nvPicPr>
        <p:blipFill>
          <a:blip r:embed="rId5">
            <a:alphaModFix/>
          </a:blip>
          <a:stretch>
            <a:fillRect/>
          </a:stretch>
        </p:blipFill>
        <p:spPr>
          <a:xfrm>
            <a:off x="7371800" y="1125900"/>
            <a:ext cx="1126200" cy="1126200"/>
          </a:xfrm>
          <a:prstGeom prst="rect">
            <a:avLst/>
          </a:prstGeom>
          <a:noFill/>
          <a:ln>
            <a:noFill/>
          </a:ln>
        </p:spPr>
      </p:pic>
      <p:pic>
        <p:nvPicPr>
          <p:cNvPr id="188" name="Google Shape;188;p25"/>
          <p:cNvPicPr preferRelativeResize="0"/>
          <p:nvPr/>
        </p:nvPicPr>
        <p:blipFill>
          <a:blip r:embed="rId6">
            <a:alphaModFix/>
          </a:blip>
          <a:stretch>
            <a:fillRect/>
          </a:stretch>
        </p:blipFill>
        <p:spPr>
          <a:xfrm>
            <a:off x="7371798" y="2881622"/>
            <a:ext cx="1126200" cy="112618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26"/>
          <p:cNvSpPr txBox="1"/>
          <p:nvPr/>
        </p:nvSpPr>
        <p:spPr>
          <a:xfrm>
            <a:off x="352150" y="322100"/>
            <a:ext cx="3873000" cy="4198200"/>
          </a:xfrm>
          <a:prstGeom prst="rect">
            <a:avLst/>
          </a:prstGeom>
          <a:noFill/>
          <a:ln>
            <a:noFill/>
          </a:ln>
        </p:spPr>
        <p:txBody>
          <a:bodyPr spcFirstLastPara="1" wrap="square" lIns="91425" tIns="91425" rIns="91425" bIns="91425" anchor="t" anchorCtr="0">
            <a:spAutoFit/>
          </a:bodyPr>
          <a:lstStyle/>
          <a:p>
            <a:pPr marL="457200" lvl="0" indent="0" algn="l" rtl="0">
              <a:lnSpc>
                <a:spcPct val="115000"/>
              </a:lnSpc>
              <a:spcBef>
                <a:spcPts val="1200"/>
              </a:spcBef>
              <a:spcAft>
                <a:spcPts val="0"/>
              </a:spcAft>
              <a:buNone/>
            </a:pPr>
            <a:r>
              <a:rPr lang="en" sz="2300" b="1">
                <a:solidFill>
                  <a:schemeClr val="lt1"/>
                </a:solidFill>
                <a:latin typeface="Raleway"/>
                <a:ea typeface="Raleway"/>
                <a:cs typeface="Raleway"/>
                <a:sym typeface="Raleway"/>
              </a:rPr>
              <a:t>Preferred Hauler</a:t>
            </a:r>
            <a:endParaRPr sz="2300" b="1">
              <a:solidFill>
                <a:schemeClr val="lt1"/>
              </a:solidFill>
              <a:latin typeface="Raleway"/>
              <a:ea typeface="Raleway"/>
              <a:cs typeface="Raleway"/>
              <a:sym typeface="Raleway"/>
            </a:endParaRPr>
          </a:p>
          <a:p>
            <a:pPr marL="457200" lvl="0" indent="-342900" algn="l" rtl="0">
              <a:lnSpc>
                <a:spcPct val="115000"/>
              </a:lnSpc>
              <a:spcBef>
                <a:spcPts val="1200"/>
              </a:spcBef>
              <a:spcAft>
                <a:spcPts val="0"/>
              </a:spcAft>
              <a:buClr>
                <a:schemeClr val="lt1"/>
              </a:buClr>
              <a:buSzPts val="1800"/>
              <a:buFont typeface="Raleway"/>
              <a:buChar char="●"/>
            </a:pPr>
            <a:r>
              <a:rPr lang="en" sz="1800">
                <a:solidFill>
                  <a:schemeClr val="lt1"/>
                </a:solidFill>
                <a:latin typeface="Raleway"/>
                <a:ea typeface="Raleway"/>
                <a:cs typeface="Raleway"/>
                <a:sym typeface="Raleway"/>
              </a:rPr>
              <a:t>Standard rates for all Medford entities</a:t>
            </a:r>
            <a:endParaRPr sz="1800">
              <a:solidFill>
                <a:schemeClr val="lt1"/>
              </a:solidFill>
              <a:latin typeface="Raleway"/>
              <a:ea typeface="Raleway"/>
              <a:cs typeface="Raleway"/>
              <a:sym typeface="Raleway"/>
            </a:endParaRPr>
          </a:p>
          <a:p>
            <a:pPr marL="457200" lvl="0" indent="-342900" algn="l" rtl="0">
              <a:lnSpc>
                <a:spcPct val="115000"/>
              </a:lnSpc>
              <a:spcBef>
                <a:spcPts val="0"/>
              </a:spcBef>
              <a:spcAft>
                <a:spcPts val="0"/>
              </a:spcAft>
              <a:buClr>
                <a:schemeClr val="lt1"/>
              </a:buClr>
              <a:buSzPts val="1800"/>
              <a:buFont typeface="Raleway"/>
              <a:buChar char="●"/>
            </a:pPr>
            <a:r>
              <a:rPr lang="en" sz="1800">
                <a:solidFill>
                  <a:schemeClr val="lt1"/>
                </a:solidFill>
                <a:latin typeface="Raleway"/>
                <a:ea typeface="Raleway"/>
                <a:cs typeface="Raleway"/>
                <a:sym typeface="Raleway"/>
              </a:rPr>
              <a:t>Create efficiency</a:t>
            </a:r>
            <a:endParaRPr sz="1800">
              <a:solidFill>
                <a:schemeClr val="lt1"/>
              </a:solidFill>
              <a:latin typeface="Raleway"/>
              <a:ea typeface="Raleway"/>
              <a:cs typeface="Raleway"/>
              <a:sym typeface="Raleway"/>
            </a:endParaRPr>
          </a:p>
          <a:p>
            <a:pPr marL="457200" lvl="0" indent="-342900" algn="l" rtl="0">
              <a:lnSpc>
                <a:spcPct val="115000"/>
              </a:lnSpc>
              <a:spcBef>
                <a:spcPts val="0"/>
              </a:spcBef>
              <a:spcAft>
                <a:spcPts val="0"/>
              </a:spcAft>
              <a:buClr>
                <a:schemeClr val="lt1"/>
              </a:buClr>
              <a:buSzPts val="1800"/>
              <a:buFont typeface="Raleway"/>
              <a:buChar char="●"/>
            </a:pPr>
            <a:r>
              <a:rPr lang="en" sz="1800">
                <a:solidFill>
                  <a:schemeClr val="lt1"/>
                </a:solidFill>
                <a:latin typeface="Raleway"/>
                <a:ea typeface="Raleway"/>
                <a:cs typeface="Raleway"/>
                <a:sym typeface="Raleway"/>
              </a:rPr>
              <a:t>Service buildings not covered by municipal contract</a:t>
            </a:r>
            <a:endParaRPr sz="1800">
              <a:solidFill>
                <a:schemeClr val="lt1"/>
              </a:solidFill>
              <a:latin typeface="Raleway"/>
              <a:ea typeface="Raleway"/>
              <a:cs typeface="Raleway"/>
              <a:sym typeface="Raleway"/>
            </a:endParaRPr>
          </a:p>
          <a:p>
            <a:pPr marL="457200" lvl="0" indent="-342900" algn="l" rtl="0">
              <a:lnSpc>
                <a:spcPct val="115000"/>
              </a:lnSpc>
              <a:spcBef>
                <a:spcPts val="0"/>
              </a:spcBef>
              <a:spcAft>
                <a:spcPts val="0"/>
              </a:spcAft>
              <a:buClr>
                <a:schemeClr val="lt1"/>
              </a:buClr>
              <a:buSzPts val="1800"/>
              <a:buFont typeface="Raleway"/>
              <a:buChar char="●"/>
            </a:pPr>
            <a:r>
              <a:rPr lang="en" sz="1800">
                <a:solidFill>
                  <a:schemeClr val="lt1"/>
                </a:solidFill>
                <a:latin typeface="Raleway"/>
                <a:ea typeface="Raleway"/>
                <a:cs typeface="Raleway"/>
                <a:sym typeface="Raleway"/>
              </a:rPr>
              <a:t>Economies of scale - reduced cost to all Medford entities</a:t>
            </a:r>
            <a:endParaRPr sz="1800">
              <a:solidFill>
                <a:schemeClr val="lt1"/>
              </a:solidFill>
              <a:latin typeface="Raleway"/>
              <a:ea typeface="Raleway"/>
              <a:cs typeface="Raleway"/>
              <a:sym typeface="Raleway"/>
            </a:endParaRPr>
          </a:p>
          <a:p>
            <a:pPr marL="457200" lvl="0" indent="-342900" algn="l" rtl="0">
              <a:lnSpc>
                <a:spcPct val="115000"/>
              </a:lnSpc>
              <a:spcBef>
                <a:spcPts val="0"/>
              </a:spcBef>
              <a:spcAft>
                <a:spcPts val="0"/>
              </a:spcAft>
              <a:buClr>
                <a:schemeClr val="lt1"/>
              </a:buClr>
              <a:buSzPts val="1800"/>
              <a:buFont typeface="Raleway"/>
              <a:buChar char="●"/>
            </a:pPr>
            <a:r>
              <a:rPr lang="en" sz="1800">
                <a:solidFill>
                  <a:schemeClr val="lt1"/>
                </a:solidFill>
                <a:latin typeface="Raleway"/>
                <a:ea typeface="Raleway"/>
                <a:cs typeface="Raleway"/>
                <a:sym typeface="Raleway"/>
              </a:rPr>
              <a:t>Bundled recycling &amp; trash</a:t>
            </a:r>
            <a:endParaRPr sz="1800">
              <a:solidFill>
                <a:schemeClr val="lt1"/>
              </a:solidFill>
              <a:latin typeface="Raleway"/>
              <a:ea typeface="Raleway"/>
              <a:cs typeface="Raleway"/>
              <a:sym typeface="Raleway"/>
            </a:endParaRPr>
          </a:p>
          <a:p>
            <a:pPr marL="457200" lvl="0" indent="-342900" algn="l" rtl="0">
              <a:lnSpc>
                <a:spcPct val="115000"/>
              </a:lnSpc>
              <a:spcBef>
                <a:spcPts val="0"/>
              </a:spcBef>
              <a:spcAft>
                <a:spcPts val="0"/>
              </a:spcAft>
              <a:buClr>
                <a:schemeClr val="lt1"/>
              </a:buClr>
              <a:buSzPts val="1800"/>
              <a:buFont typeface="Raleway"/>
              <a:buChar char="●"/>
            </a:pPr>
            <a:r>
              <a:rPr lang="en" sz="1800">
                <a:solidFill>
                  <a:schemeClr val="lt1"/>
                </a:solidFill>
                <a:latin typeface="Raleway"/>
                <a:ea typeface="Raleway"/>
                <a:cs typeface="Raleway"/>
                <a:sym typeface="Raleway"/>
              </a:rPr>
              <a:t>Level playing field</a:t>
            </a:r>
            <a:endParaRPr sz="1800">
              <a:solidFill>
                <a:schemeClr val="lt1"/>
              </a:solidFill>
              <a:latin typeface="Raleway"/>
              <a:ea typeface="Raleway"/>
              <a:cs typeface="Raleway"/>
              <a:sym typeface="Raleway"/>
            </a:endParaRPr>
          </a:p>
          <a:p>
            <a:pPr marL="0" lvl="0" indent="0" algn="l" rtl="0">
              <a:spcBef>
                <a:spcPts val="1200"/>
              </a:spcBef>
              <a:spcAft>
                <a:spcPts val="0"/>
              </a:spcAft>
              <a:buNone/>
            </a:pPr>
            <a:endParaRPr>
              <a:solidFill>
                <a:schemeClr val="lt1"/>
              </a:solidFill>
              <a:latin typeface="Lato"/>
              <a:ea typeface="Lato"/>
              <a:cs typeface="Lato"/>
              <a:sym typeface="Lato"/>
            </a:endParaRPr>
          </a:p>
          <a:p>
            <a:pPr marL="0" lvl="0" indent="0" algn="l" rtl="0">
              <a:spcBef>
                <a:spcPts val="0"/>
              </a:spcBef>
              <a:spcAft>
                <a:spcPts val="0"/>
              </a:spcAft>
              <a:buNone/>
            </a:pPr>
            <a:endParaRPr>
              <a:solidFill>
                <a:schemeClr val="lt1"/>
              </a:solidFill>
              <a:latin typeface="Lato"/>
              <a:ea typeface="Lato"/>
              <a:cs typeface="Lato"/>
              <a:sym typeface="Lato"/>
            </a:endParaRPr>
          </a:p>
        </p:txBody>
      </p:sp>
      <p:sp>
        <p:nvSpPr>
          <p:cNvPr id="194" name="Google Shape;194;p2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14</a:t>
            </a:fld>
            <a:endParaRPr/>
          </a:p>
        </p:txBody>
      </p:sp>
      <p:pic>
        <p:nvPicPr>
          <p:cNvPr id="195" name="Google Shape;195;p26"/>
          <p:cNvPicPr preferRelativeResize="0"/>
          <p:nvPr/>
        </p:nvPicPr>
        <p:blipFill>
          <a:blip r:embed="rId3">
            <a:alphaModFix/>
          </a:blip>
          <a:stretch>
            <a:fillRect/>
          </a:stretch>
        </p:blipFill>
        <p:spPr>
          <a:xfrm>
            <a:off x="5591150" y="1766512"/>
            <a:ext cx="2524275" cy="16104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27"/>
          <p:cNvSpPr txBox="1"/>
          <p:nvPr/>
        </p:nvSpPr>
        <p:spPr>
          <a:xfrm>
            <a:off x="352150" y="322100"/>
            <a:ext cx="3873000" cy="4281300"/>
          </a:xfrm>
          <a:prstGeom prst="rect">
            <a:avLst/>
          </a:prstGeom>
          <a:noFill/>
          <a:ln>
            <a:noFill/>
          </a:ln>
        </p:spPr>
        <p:txBody>
          <a:bodyPr spcFirstLastPara="1" wrap="square" lIns="91425" tIns="91425" rIns="91425" bIns="91425" anchor="t" anchorCtr="0">
            <a:spAutoFit/>
          </a:bodyPr>
          <a:lstStyle/>
          <a:p>
            <a:pPr marL="457200" lvl="0" indent="0" algn="l" rtl="0">
              <a:lnSpc>
                <a:spcPct val="115000"/>
              </a:lnSpc>
              <a:spcBef>
                <a:spcPts val="1200"/>
              </a:spcBef>
              <a:spcAft>
                <a:spcPts val="0"/>
              </a:spcAft>
              <a:buClr>
                <a:schemeClr val="dk2"/>
              </a:buClr>
              <a:buSzPts val="1100"/>
              <a:buFont typeface="Arial"/>
              <a:buNone/>
            </a:pPr>
            <a:r>
              <a:rPr lang="en" sz="2300" b="1">
                <a:solidFill>
                  <a:schemeClr val="lt1"/>
                </a:solidFill>
                <a:latin typeface="Raleway"/>
                <a:ea typeface="Raleway"/>
                <a:cs typeface="Raleway"/>
                <a:sym typeface="Raleway"/>
              </a:rPr>
              <a:t>Scope A - Who</a:t>
            </a:r>
            <a:endParaRPr sz="2300" b="1">
              <a:solidFill>
                <a:schemeClr val="lt1"/>
              </a:solidFill>
              <a:latin typeface="Raleway"/>
              <a:ea typeface="Raleway"/>
              <a:cs typeface="Raleway"/>
              <a:sym typeface="Raleway"/>
            </a:endParaRPr>
          </a:p>
          <a:p>
            <a:pPr marL="0" lvl="0" indent="0" algn="l" rtl="0">
              <a:lnSpc>
                <a:spcPct val="115000"/>
              </a:lnSpc>
              <a:spcBef>
                <a:spcPts val="1200"/>
              </a:spcBef>
              <a:spcAft>
                <a:spcPts val="0"/>
              </a:spcAft>
              <a:buClr>
                <a:schemeClr val="dk2"/>
              </a:buClr>
              <a:buSzPts val="1100"/>
              <a:buFont typeface="Arial"/>
              <a:buNone/>
            </a:pPr>
            <a:r>
              <a:rPr lang="en">
                <a:solidFill>
                  <a:schemeClr val="lt1"/>
                </a:solidFill>
                <a:latin typeface="Lato"/>
                <a:ea typeface="Lato"/>
                <a:cs typeface="Lato"/>
                <a:sym typeface="Lato"/>
              </a:rPr>
              <a:t>Includes:</a:t>
            </a:r>
            <a:endParaRPr>
              <a:solidFill>
                <a:schemeClr val="lt1"/>
              </a:solidFill>
              <a:latin typeface="Lato"/>
              <a:ea typeface="Lato"/>
              <a:cs typeface="Lato"/>
              <a:sym typeface="Lato"/>
            </a:endParaRPr>
          </a:p>
          <a:p>
            <a:pPr marL="457200" lvl="0" indent="-330200" algn="l" rtl="0">
              <a:lnSpc>
                <a:spcPct val="115000"/>
              </a:lnSpc>
              <a:spcBef>
                <a:spcPts val="1200"/>
              </a:spcBef>
              <a:spcAft>
                <a:spcPts val="0"/>
              </a:spcAft>
              <a:buClr>
                <a:schemeClr val="lt1"/>
              </a:buClr>
              <a:buSzPts val="1600"/>
              <a:buFont typeface="Lato"/>
              <a:buChar char="●"/>
            </a:pPr>
            <a:r>
              <a:rPr lang="en" sz="1600">
                <a:solidFill>
                  <a:schemeClr val="lt1"/>
                </a:solidFill>
                <a:latin typeface="Lato"/>
                <a:ea typeface="Lato"/>
                <a:cs typeface="Lato"/>
                <a:sym typeface="Lato"/>
              </a:rPr>
              <a:t>Residential dwelling units in residential properties of 1-4 units </a:t>
            </a:r>
            <a:endParaRPr sz="1600">
              <a:solidFill>
                <a:schemeClr val="lt1"/>
              </a:solidFill>
              <a:latin typeface="Lato"/>
              <a:ea typeface="Lato"/>
              <a:cs typeface="Lato"/>
              <a:sym typeface="Lato"/>
            </a:endParaRPr>
          </a:p>
          <a:p>
            <a:pPr marL="457200" lvl="0" indent="-330200" algn="l" rtl="0">
              <a:lnSpc>
                <a:spcPct val="115000"/>
              </a:lnSpc>
              <a:spcBef>
                <a:spcPts val="0"/>
              </a:spcBef>
              <a:spcAft>
                <a:spcPts val="0"/>
              </a:spcAft>
              <a:buClr>
                <a:schemeClr val="lt1"/>
              </a:buClr>
              <a:buSzPts val="1600"/>
              <a:buFont typeface="Lato"/>
              <a:buChar char="●"/>
            </a:pPr>
            <a:r>
              <a:rPr lang="en" sz="1600">
                <a:solidFill>
                  <a:schemeClr val="lt1"/>
                </a:solidFill>
                <a:latin typeface="Lato"/>
                <a:ea typeface="Lato"/>
                <a:cs typeface="Lato"/>
                <a:sym typeface="Lato"/>
              </a:rPr>
              <a:t>Commercial buildings up 2500 SF  </a:t>
            </a:r>
            <a:endParaRPr sz="1600">
              <a:solidFill>
                <a:schemeClr val="lt1"/>
              </a:solidFill>
              <a:latin typeface="Lato"/>
              <a:ea typeface="Lato"/>
              <a:cs typeface="Lato"/>
              <a:sym typeface="Lato"/>
            </a:endParaRPr>
          </a:p>
          <a:p>
            <a:pPr marL="457200" lvl="0" indent="-330200" algn="l" rtl="0">
              <a:lnSpc>
                <a:spcPct val="115000"/>
              </a:lnSpc>
              <a:spcBef>
                <a:spcPts val="0"/>
              </a:spcBef>
              <a:spcAft>
                <a:spcPts val="0"/>
              </a:spcAft>
              <a:buClr>
                <a:schemeClr val="lt1"/>
              </a:buClr>
              <a:buSzPts val="1600"/>
              <a:buFont typeface="Lato"/>
              <a:buChar char="●"/>
            </a:pPr>
            <a:r>
              <a:rPr lang="en" sz="1600">
                <a:solidFill>
                  <a:schemeClr val="lt1"/>
                </a:solidFill>
                <a:latin typeface="Lato"/>
                <a:ea typeface="Lato"/>
                <a:cs typeface="Lato"/>
                <a:sym typeface="Lato"/>
              </a:rPr>
              <a:t>+ 5 business districts* </a:t>
            </a:r>
            <a:endParaRPr sz="1600">
              <a:solidFill>
                <a:schemeClr val="lt1"/>
              </a:solidFill>
              <a:latin typeface="Lato"/>
              <a:ea typeface="Lato"/>
              <a:cs typeface="Lato"/>
              <a:sym typeface="Lato"/>
            </a:endParaRPr>
          </a:p>
          <a:p>
            <a:pPr marL="457200" lvl="0" indent="-330200" algn="l" rtl="0">
              <a:lnSpc>
                <a:spcPct val="115000"/>
              </a:lnSpc>
              <a:spcBef>
                <a:spcPts val="0"/>
              </a:spcBef>
              <a:spcAft>
                <a:spcPts val="0"/>
              </a:spcAft>
              <a:buClr>
                <a:schemeClr val="lt1"/>
              </a:buClr>
              <a:buSzPts val="1600"/>
              <a:buFont typeface="Lato"/>
              <a:buChar char="●"/>
            </a:pPr>
            <a:r>
              <a:rPr lang="en" sz="1600">
                <a:solidFill>
                  <a:schemeClr val="lt1"/>
                </a:solidFill>
                <a:latin typeface="Lato"/>
                <a:ea typeface="Lato"/>
                <a:cs typeface="Lato"/>
                <a:sym typeface="Lato"/>
              </a:rPr>
              <a:t>All houses of worship </a:t>
            </a:r>
            <a:endParaRPr sz="1600">
              <a:solidFill>
                <a:schemeClr val="lt1"/>
              </a:solidFill>
              <a:latin typeface="Lato"/>
              <a:ea typeface="Lato"/>
              <a:cs typeface="Lato"/>
              <a:sym typeface="Lato"/>
            </a:endParaRPr>
          </a:p>
          <a:p>
            <a:pPr marL="457200" lvl="0" indent="-330200" algn="l" rtl="0">
              <a:lnSpc>
                <a:spcPct val="115000"/>
              </a:lnSpc>
              <a:spcBef>
                <a:spcPts val="0"/>
              </a:spcBef>
              <a:spcAft>
                <a:spcPts val="0"/>
              </a:spcAft>
              <a:buClr>
                <a:schemeClr val="lt1"/>
              </a:buClr>
              <a:buSzPts val="1600"/>
              <a:buFont typeface="Lato"/>
              <a:buChar char="●"/>
            </a:pPr>
            <a:r>
              <a:rPr lang="en" sz="1600">
                <a:solidFill>
                  <a:schemeClr val="lt1"/>
                </a:solidFill>
                <a:latin typeface="Lato"/>
                <a:ea typeface="Lato"/>
                <a:cs typeface="Lato"/>
                <a:sym typeface="Lato"/>
              </a:rPr>
              <a:t>All K12 schools </a:t>
            </a:r>
            <a:endParaRPr sz="1600">
              <a:solidFill>
                <a:schemeClr val="lt1"/>
              </a:solidFill>
              <a:latin typeface="Lato"/>
              <a:ea typeface="Lato"/>
              <a:cs typeface="Lato"/>
              <a:sym typeface="Lato"/>
            </a:endParaRPr>
          </a:p>
          <a:p>
            <a:pPr marL="457200" lvl="0" indent="-330200" algn="l" rtl="0">
              <a:lnSpc>
                <a:spcPct val="115000"/>
              </a:lnSpc>
              <a:spcBef>
                <a:spcPts val="0"/>
              </a:spcBef>
              <a:spcAft>
                <a:spcPts val="0"/>
              </a:spcAft>
              <a:buClr>
                <a:schemeClr val="lt1"/>
              </a:buClr>
              <a:buSzPts val="1600"/>
              <a:buFont typeface="Lato"/>
              <a:buChar char="●"/>
            </a:pPr>
            <a:r>
              <a:rPr lang="en" sz="1600">
                <a:solidFill>
                  <a:schemeClr val="lt1"/>
                </a:solidFill>
                <a:latin typeface="Lato"/>
                <a:ea typeface="Lato"/>
                <a:cs typeface="Lato"/>
                <a:sym typeface="Lato"/>
              </a:rPr>
              <a:t>All municipal facilities</a:t>
            </a:r>
            <a:endParaRPr sz="1600">
              <a:solidFill>
                <a:schemeClr val="lt1"/>
              </a:solidFill>
              <a:latin typeface="Lato"/>
              <a:ea typeface="Lato"/>
              <a:cs typeface="Lato"/>
              <a:sym typeface="Lato"/>
            </a:endParaRPr>
          </a:p>
          <a:p>
            <a:pPr marL="457200" lvl="0" indent="-330200" algn="l" rtl="0">
              <a:lnSpc>
                <a:spcPct val="115000"/>
              </a:lnSpc>
              <a:spcBef>
                <a:spcPts val="0"/>
              </a:spcBef>
              <a:spcAft>
                <a:spcPts val="0"/>
              </a:spcAft>
              <a:buClr>
                <a:schemeClr val="lt1"/>
              </a:buClr>
              <a:buSzPts val="1600"/>
              <a:buFont typeface="Lato"/>
              <a:buChar char="●"/>
            </a:pPr>
            <a:r>
              <a:rPr lang="en" sz="1600">
                <a:solidFill>
                  <a:schemeClr val="lt1"/>
                </a:solidFill>
                <a:latin typeface="Lato"/>
                <a:ea typeface="Lato"/>
                <a:cs typeface="Lato"/>
                <a:sym typeface="Lato"/>
              </a:rPr>
              <a:t>Medford Housing Authority properties</a:t>
            </a:r>
            <a:endParaRPr sz="1600">
              <a:solidFill>
                <a:schemeClr val="lt1"/>
              </a:solidFill>
              <a:latin typeface="Raleway"/>
              <a:ea typeface="Raleway"/>
              <a:cs typeface="Raleway"/>
              <a:sym typeface="Raleway"/>
            </a:endParaRPr>
          </a:p>
          <a:p>
            <a:pPr marL="0" lvl="0" indent="0" algn="l" rtl="0">
              <a:spcBef>
                <a:spcPts val="1200"/>
              </a:spcBef>
              <a:spcAft>
                <a:spcPts val="0"/>
              </a:spcAft>
              <a:buNone/>
            </a:pPr>
            <a:endParaRPr>
              <a:solidFill>
                <a:schemeClr val="lt1"/>
              </a:solidFill>
              <a:latin typeface="Lato"/>
              <a:ea typeface="Lato"/>
              <a:cs typeface="Lato"/>
              <a:sym typeface="Lato"/>
            </a:endParaRPr>
          </a:p>
          <a:p>
            <a:pPr marL="0" lvl="0" indent="0" algn="l" rtl="0">
              <a:spcBef>
                <a:spcPts val="0"/>
              </a:spcBef>
              <a:spcAft>
                <a:spcPts val="0"/>
              </a:spcAft>
              <a:buNone/>
            </a:pPr>
            <a:endParaRPr>
              <a:solidFill>
                <a:schemeClr val="lt1"/>
              </a:solidFill>
              <a:latin typeface="Lato"/>
              <a:ea typeface="Lato"/>
              <a:cs typeface="Lato"/>
              <a:sym typeface="Lato"/>
            </a:endParaRPr>
          </a:p>
        </p:txBody>
      </p:sp>
      <p:sp>
        <p:nvSpPr>
          <p:cNvPr id="201" name="Google Shape;201;p2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15</a:t>
            </a:fld>
            <a:endParaRPr/>
          </a:p>
        </p:txBody>
      </p:sp>
      <p:sp>
        <p:nvSpPr>
          <p:cNvPr id="202" name="Google Shape;202;p27"/>
          <p:cNvSpPr txBox="1"/>
          <p:nvPr/>
        </p:nvSpPr>
        <p:spPr>
          <a:xfrm>
            <a:off x="139750" y="4284800"/>
            <a:ext cx="4297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Lato"/>
                <a:ea typeface="Lato"/>
                <a:cs typeface="Lato"/>
                <a:sym typeface="Lato"/>
              </a:rPr>
              <a:t>*Medford Square, South Medford Square, West Medford Square, Haines Square, and Hillside</a:t>
            </a:r>
            <a:endParaRPr>
              <a:solidFill>
                <a:schemeClr val="lt1"/>
              </a:solidFill>
              <a:latin typeface="Lato"/>
              <a:ea typeface="Lato"/>
              <a:cs typeface="Lato"/>
              <a:sym typeface="Lato"/>
            </a:endParaRPr>
          </a:p>
        </p:txBody>
      </p:sp>
      <p:pic>
        <p:nvPicPr>
          <p:cNvPr id="203" name="Google Shape;203;p27"/>
          <p:cNvPicPr preferRelativeResize="0"/>
          <p:nvPr/>
        </p:nvPicPr>
        <p:blipFill>
          <a:blip r:embed="rId3">
            <a:alphaModFix/>
          </a:blip>
          <a:stretch>
            <a:fillRect/>
          </a:stretch>
        </p:blipFill>
        <p:spPr>
          <a:xfrm>
            <a:off x="4939123" y="390375"/>
            <a:ext cx="717174" cy="717174"/>
          </a:xfrm>
          <a:prstGeom prst="rect">
            <a:avLst/>
          </a:prstGeom>
          <a:noFill/>
          <a:ln>
            <a:noFill/>
          </a:ln>
        </p:spPr>
      </p:pic>
      <p:pic>
        <p:nvPicPr>
          <p:cNvPr id="204" name="Google Shape;204;p27"/>
          <p:cNvPicPr preferRelativeResize="0"/>
          <p:nvPr/>
        </p:nvPicPr>
        <p:blipFill>
          <a:blip r:embed="rId4">
            <a:alphaModFix/>
          </a:blip>
          <a:stretch>
            <a:fillRect/>
          </a:stretch>
        </p:blipFill>
        <p:spPr>
          <a:xfrm>
            <a:off x="6370275" y="543800"/>
            <a:ext cx="856399" cy="856399"/>
          </a:xfrm>
          <a:prstGeom prst="rect">
            <a:avLst/>
          </a:prstGeom>
          <a:noFill/>
          <a:ln>
            <a:noFill/>
          </a:ln>
        </p:spPr>
      </p:pic>
      <p:pic>
        <p:nvPicPr>
          <p:cNvPr id="205" name="Google Shape;205;p27"/>
          <p:cNvPicPr preferRelativeResize="0"/>
          <p:nvPr/>
        </p:nvPicPr>
        <p:blipFill rotWithShape="1">
          <a:blip r:embed="rId5">
            <a:alphaModFix/>
          </a:blip>
          <a:srcRect t="12739"/>
          <a:stretch/>
        </p:blipFill>
        <p:spPr>
          <a:xfrm>
            <a:off x="7701275" y="1347112"/>
            <a:ext cx="978749" cy="854088"/>
          </a:xfrm>
          <a:prstGeom prst="rect">
            <a:avLst/>
          </a:prstGeom>
          <a:noFill/>
          <a:ln>
            <a:noFill/>
          </a:ln>
        </p:spPr>
      </p:pic>
      <p:pic>
        <p:nvPicPr>
          <p:cNvPr id="206" name="Google Shape;206;p27"/>
          <p:cNvPicPr preferRelativeResize="0"/>
          <p:nvPr/>
        </p:nvPicPr>
        <p:blipFill>
          <a:blip r:embed="rId6">
            <a:alphaModFix/>
          </a:blip>
          <a:stretch>
            <a:fillRect/>
          </a:stretch>
        </p:blipFill>
        <p:spPr>
          <a:xfrm>
            <a:off x="6151350" y="1946598"/>
            <a:ext cx="856399" cy="684968"/>
          </a:xfrm>
          <a:prstGeom prst="rect">
            <a:avLst/>
          </a:prstGeom>
          <a:noFill/>
          <a:ln>
            <a:noFill/>
          </a:ln>
        </p:spPr>
      </p:pic>
      <p:pic>
        <p:nvPicPr>
          <p:cNvPr id="207" name="Google Shape;207;p27"/>
          <p:cNvPicPr preferRelativeResize="0"/>
          <p:nvPr/>
        </p:nvPicPr>
        <p:blipFill>
          <a:blip r:embed="rId7">
            <a:alphaModFix/>
          </a:blip>
          <a:stretch>
            <a:fillRect/>
          </a:stretch>
        </p:blipFill>
        <p:spPr>
          <a:xfrm>
            <a:off x="6858698" y="3108150"/>
            <a:ext cx="548699" cy="627090"/>
          </a:xfrm>
          <a:prstGeom prst="rect">
            <a:avLst/>
          </a:prstGeom>
          <a:noFill/>
          <a:ln>
            <a:noFill/>
          </a:ln>
        </p:spPr>
      </p:pic>
      <p:pic>
        <p:nvPicPr>
          <p:cNvPr id="208" name="Google Shape;208;p27"/>
          <p:cNvPicPr preferRelativeResize="0"/>
          <p:nvPr/>
        </p:nvPicPr>
        <p:blipFill>
          <a:blip r:embed="rId8">
            <a:alphaModFix/>
          </a:blip>
          <a:stretch>
            <a:fillRect/>
          </a:stretch>
        </p:blipFill>
        <p:spPr>
          <a:xfrm>
            <a:off x="4943322" y="2745375"/>
            <a:ext cx="856402" cy="856402"/>
          </a:xfrm>
          <a:prstGeom prst="rect">
            <a:avLst/>
          </a:prstGeom>
          <a:noFill/>
          <a:ln>
            <a:noFill/>
          </a:ln>
        </p:spPr>
      </p:pic>
      <p:cxnSp>
        <p:nvCxnSpPr>
          <p:cNvPr id="209" name="Google Shape;209;p27"/>
          <p:cNvCxnSpPr>
            <a:stCxn id="203" idx="3"/>
            <a:endCxn id="204" idx="1"/>
          </p:cNvCxnSpPr>
          <p:nvPr/>
        </p:nvCxnSpPr>
        <p:spPr>
          <a:xfrm>
            <a:off x="5656297" y="748962"/>
            <a:ext cx="714000" cy="222900"/>
          </a:xfrm>
          <a:prstGeom prst="curvedConnector3">
            <a:avLst>
              <a:gd name="adj1" fmla="val 49998"/>
            </a:avLst>
          </a:prstGeom>
          <a:noFill/>
          <a:ln w="38100" cap="flat" cmpd="sng">
            <a:solidFill>
              <a:schemeClr val="dk2"/>
            </a:solidFill>
            <a:prstDash val="dot"/>
            <a:round/>
            <a:headEnd type="none" w="med" len="med"/>
            <a:tailEnd type="none" w="med" len="med"/>
          </a:ln>
        </p:spPr>
      </p:cxnSp>
      <p:cxnSp>
        <p:nvCxnSpPr>
          <p:cNvPr id="210" name="Google Shape;210;p27"/>
          <p:cNvCxnSpPr>
            <a:stCxn id="204" idx="3"/>
            <a:endCxn id="205" idx="1"/>
          </p:cNvCxnSpPr>
          <p:nvPr/>
        </p:nvCxnSpPr>
        <p:spPr>
          <a:xfrm>
            <a:off x="7226674" y="972000"/>
            <a:ext cx="474600" cy="802200"/>
          </a:xfrm>
          <a:prstGeom prst="curvedConnector3">
            <a:avLst>
              <a:gd name="adj1" fmla="val 50000"/>
            </a:avLst>
          </a:prstGeom>
          <a:noFill/>
          <a:ln w="38100" cap="flat" cmpd="sng">
            <a:solidFill>
              <a:schemeClr val="dk2"/>
            </a:solidFill>
            <a:prstDash val="dot"/>
            <a:round/>
            <a:headEnd type="none" w="med" len="med"/>
            <a:tailEnd type="none" w="med" len="med"/>
          </a:ln>
        </p:spPr>
      </p:cxnSp>
      <p:cxnSp>
        <p:nvCxnSpPr>
          <p:cNvPr id="211" name="Google Shape;211;p27"/>
          <p:cNvCxnSpPr>
            <a:stCxn id="205" idx="2"/>
            <a:endCxn id="206" idx="0"/>
          </p:cNvCxnSpPr>
          <p:nvPr/>
        </p:nvCxnSpPr>
        <p:spPr>
          <a:xfrm rot="5400000" flipH="1">
            <a:off x="7257800" y="1268350"/>
            <a:ext cx="254700" cy="1611000"/>
          </a:xfrm>
          <a:prstGeom prst="curvedConnector5">
            <a:avLst>
              <a:gd name="adj1" fmla="val -93492"/>
              <a:gd name="adj2" fmla="val 51902"/>
              <a:gd name="adj3" fmla="val 193454"/>
            </a:avLst>
          </a:prstGeom>
          <a:noFill/>
          <a:ln w="38100" cap="flat" cmpd="sng">
            <a:solidFill>
              <a:schemeClr val="dk2"/>
            </a:solidFill>
            <a:prstDash val="dot"/>
            <a:round/>
            <a:headEnd type="none" w="med" len="med"/>
            <a:tailEnd type="none" w="med" len="med"/>
          </a:ln>
        </p:spPr>
      </p:cxnSp>
      <p:cxnSp>
        <p:nvCxnSpPr>
          <p:cNvPr id="212" name="Google Shape;212;p27"/>
          <p:cNvCxnSpPr>
            <a:stCxn id="206" idx="2"/>
            <a:endCxn id="208" idx="3"/>
          </p:cNvCxnSpPr>
          <p:nvPr/>
        </p:nvCxnSpPr>
        <p:spPr>
          <a:xfrm rot="5400000">
            <a:off x="5918650" y="2512765"/>
            <a:ext cx="542100" cy="779700"/>
          </a:xfrm>
          <a:prstGeom prst="curvedConnector2">
            <a:avLst/>
          </a:prstGeom>
          <a:noFill/>
          <a:ln w="38100" cap="flat" cmpd="sng">
            <a:solidFill>
              <a:schemeClr val="dk2"/>
            </a:solidFill>
            <a:prstDash val="dot"/>
            <a:round/>
            <a:headEnd type="none" w="med" len="med"/>
            <a:tailEnd type="none" w="med" len="med"/>
          </a:ln>
        </p:spPr>
      </p:cxnSp>
      <p:cxnSp>
        <p:nvCxnSpPr>
          <p:cNvPr id="213" name="Google Shape;213;p27"/>
          <p:cNvCxnSpPr>
            <a:stCxn id="208" idx="2"/>
            <a:endCxn id="207" idx="1"/>
          </p:cNvCxnSpPr>
          <p:nvPr/>
        </p:nvCxnSpPr>
        <p:spPr>
          <a:xfrm rot="-5400000">
            <a:off x="6025073" y="2768227"/>
            <a:ext cx="180000" cy="1487100"/>
          </a:xfrm>
          <a:prstGeom prst="curvedConnector4">
            <a:avLst>
              <a:gd name="adj1" fmla="val -132292"/>
              <a:gd name="adj2" fmla="val 64400"/>
            </a:avLst>
          </a:prstGeom>
          <a:noFill/>
          <a:ln w="38100" cap="flat" cmpd="sng">
            <a:solidFill>
              <a:schemeClr val="dk2"/>
            </a:solidFill>
            <a:prstDash val="dot"/>
            <a:round/>
            <a:headEnd type="none" w="med" len="med"/>
            <a:tailEnd type="none" w="med" len="med"/>
          </a:ln>
        </p:spPr>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2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16</a:t>
            </a:fld>
            <a:endParaRPr/>
          </a:p>
        </p:txBody>
      </p:sp>
      <p:sp>
        <p:nvSpPr>
          <p:cNvPr id="219" name="Google Shape;219;p28"/>
          <p:cNvSpPr txBox="1"/>
          <p:nvPr/>
        </p:nvSpPr>
        <p:spPr>
          <a:xfrm>
            <a:off x="409375" y="715550"/>
            <a:ext cx="3980400" cy="3647100"/>
          </a:xfrm>
          <a:prstGeom prst="rect">
            <a:avLst/>
          </a:prstGeom>
          <a:noFill/>
          <a:ln>
            <a:noFill/>
          </a:ln>
        </p:spPr>
        <p:txBody>
          <a:bodyPr spcFirstLastPara="1" wrap="square" lIns="91425" tIns="91425" rIns="91425" bIns="91425" anchor="t" anchorCtr="0">
            <a:spAutoFit/>
          </a:bodyPr>
          <a:lstStyle/>
          <a:p>
            <a:pPr marL="457200" lvl="0" indent="0" algn="l" rtl="0">
              <a:lnSpc>
                <a:spcPct val="115000"/>
              </a:lnSpc>
              <a:spcBef>
                <a:spcPts val="1200"/>
              </a:spcBef>
              <a:spcAft>
                <a:spcPts val="0"/>
              </a:spcAft>
              <a:buClr>
                <a:schemeClr val="dk2"/>
              </a:buClr>
              <a:buSzPts val="1100"/>
              <a:buFont typeface="Arial"/>
              <a:buNone/>
            </a:pPr>
            <a:r>
              <a:rPr lang="en" sz="2300" b="1">
                <a:solidFill>
                  <a:schemeClr val="lt1"/>
                </a:solidFill>
                <a:latin typeface="Raleway"/>
                <a:ea typeface="Raleway"/>
                <a:cs typeface="Raleway"/>
                <a:sym typeface="Raleway"/>
              </a:rPr>
              <a:t>Scope A - What</a:t>
            </a:r>
            <a:endParaRPr>
              <a:solidFill>
                <a:schemeClr val="lt1"/>
              </a:solidFill>
              <a:latin typeface="Lato"/>
              <a:ea typeface="Lato"/>
              <a:cs typeface="Lato"/>
              <a:sym typeface="Lato"/>
            </a:endParaRPr>
          </a:p>
          <a:p>
            <a:pPr marL="0" lvl="0" indent="0" algn="l" rtl="0">
              <a:lnSpc>
                <a:spcPct val="115000"/>
              </a:lnSpc>
              <a:spcBef>
                <a:spcPts val="1200"/>
              </a:spcBef>
              <a:spcAft>
                <a:spcPts val="0"/>
              </a:spcAft>
              <a:buClr>
                <a:schemeClr val="dk2"/>
              </a:buClr>
              <a:buSzPts val="1100"/>
              <a:buFont typeface="Arial"/>
              <a:buNone/>
            </a:pPr>
            <a:r>
              <a:rPr lang="en" b="1">
                <a:solidFill>
                  <a:schemeClr val="lt1"/>
                </a:solidFill>
                <a:latin typeface="Lato"/>
                <a:ea typeface="Lato"/>
                <a:cs typeface="Lato"/>
                <a:sym typeface="Lato"/>
              </a:rPr>
              <a:t>Service  levels requesting pricing </a:t>
            </a:r>
            <a:endParaRPr>
              <a:solidFill>
                <a:schemeClr val="lt1"/>
              </a:solidFill>
              <a:latin typeface="Lato"/>
              <a:ea typeface="Lato"/>
              <a:cs typeface="Lato"/>
              <a:sym typeface="Lato"/>
            </a:endParaRPr>
          </a:p>
          <a:p>
            <a:pPr marL="457200" lvl="0" indent="-330200" algn="l" rtl="0">
              <a:lnSpc>
                <a:spcPct val="115000"/>
              </a:lnSpc>
              <a:spcBef>
                <a:spcPts val="1200"/>
              </a:spcBef>
              <a:spcAft>
                <a:spcPts val="0"/>
              </a:spcAft>
              <a:buClr>
                <a:schemeClr val="lt1"/>
              </a:buClr>
              <a:buSzPts val="1600"/>
              <a:buFont typeface="Lato"/>
              <a:buChar char="●"/>
            </a:pPr>
            <a:r>
              <a:rPr lang="en" sz="1600">
                <a:solidFill>
                  <a:schemeClr val="lt1"/>
                </a:solidFill>
                <a:latin typeface="Lato"/>
                <a:ea typeface="Lato"/>
                <a:cs typeface="Lato"/>
                <a:sym typeface="Lato"/>
              </a:rPr>
              <a:t>Minimum 20 weeks Yard Waste</a:t>
            </a:r>
            <a:endParaRPr sz="1600">
              <a:solidFill>
                <a:schemeClr val="lt1"/>
              </a:solidFill>
              <a:latin typeface="Lato"/>
              <a:ea typeface="Lato"/>
              <a:cs typeface="Lato"/>
              <a:sym typeface="Lato"/>
            </a:endParaRPr>
          </a:p>
          <a:p>
            <a:pPr marL="457200" lvl="0" indent="-330200" algn="l" rtl="0">
              <a:lnSpc>
                <a:spcPct val="115000"/>
              </a:lnSpc>
              <a:spcBef>
                <a:spcPts val="0"/>
              </a:spcBef>
              <a:spcAft>
                <a:spcPts val="0"/>
              </a:spcAft>
              <a:buClr>
                <a:schemeClr val="lt1"/>
              </a:buClr>
              <a:buSzPts val="1600"/>
              <a:buFont typeface="Lato"/>
              <a:buChar char="●"/>
            </a:pPr>
            <a:r>
              <a:rPr lang="en" sz="1600" b="1">
                <a:solidFill>
                  <a:schemeClr val="lt1"/>
                </a:solidFill>
                <a:latin typeface="Lato"/>
                <a:ea typeface="Lato"/>
                <a:cs typeface="Lato"/>
                <a:sym typeface="Lato"/>
              </a:rPr>
              <a:t>Bi-Weekly Recycling + Bi-Weekly Trash</a:t>
            </a:r>
            <a:endParaRPr sz="1600" b="1">
              <a:solidFill>
                <a:schemeClr val="lt1"/>
              </a:solidFill>
              <a:latin typeface="Lato"/>
              <a:ea typeface="Lato"/>
              <a:cs typeface="Lato"/>
              <a:sym typeface="Lato"/>
            </a:endParaRPr>
          </a:p>
          <a:p>
            <a:pPr marL="457200" lvl="0" indent="-330200" algn="l" rtl="0">
              <a:lnSpc>
                <a:spcPct val="115000"/>
              </a:lnSpc>
              <a:spcBef>
                <a:spcPts val="0"/>
              </a:spcBef>
              <a:spcAft>
                <a:spcPts val="0"/>
              </a:spcAft>
              <a:buClr>
                <a:schemeClr val="lt1"/>
              </a:buClr>
              <a:buSzPts val="1600"/>
              <a:buFont typeface="Lato"/>
              <a:buChar char="●"/>
            </a:pPr>
            <a:r>
              <a:rPr lang="en" sz="1600">
                <a:solidFill>
                  <a:schemeClr val="lt1"/>
                </a:solidFill>
                <a:latin typeface="Lato"/>
                <a:ea typeface="Lato"/>
                <a:cs typeface="Lato"/>
                <a:sym typeface="Lato"/>
              </a:rPr>
              <a:t>Weekly Recycling + Weekly Trash</a:t>
            </a:r>
            <a:endParaRPr sz="1600">
              <a:solidFill>
                <a:schemeClr val="lt1"/>
              </a:solidFill>
              <a:latin typeface="Lato"/>
              <a:ea typeface="Lato"/>
              <a:cs typeface="Lato"/>
              <a:sym typeface="Lato"/>
            </a:endParaRPr>
          </a:p>
          <a:p>
            <a:pPr marL="457200" lvl="0" indent="-330200" algn="l" rtl="0">
              <a:lnSpc>
                <a:spcPct val="115000"/>
              </a:lnSpc>
              <a:spcBef>
                <a:spcPts val="0"/>
              </a:spcBef>
              <a:spcAft>
                <a:spcPts val="0"/>
              </a:spcAft>
              <a:buClr>
                <a:schemeClr val="lt1"/>
              </a:buClr>
              <a:buSzPts val="1600"/>
              <a:buFont typeface="Lato"/>
              <a:buChar char="●"/>
            </a:pPr>
            <a:r>
              <a:rPr lang="en" sz="1600">
                <a:solidFill>
                  <a:schemeClr val="lt1"/>
                </a:solidFill>
                <a:latin typeface="Lato"/>
                <a:ea typeface="Lato"/>
                <a:cs typeface="Lato"/>
                <a:sym typeface="Lato"/>
              </a:rPr>
              <a:t>Bi-Weekly Recycling + Weekly Trash</a:t>
            </a:r>
            <a:endParaRPr sz="1600">
              <a:solidFill>
                <a:schemeClr val="lt1"/>
              </a:solidFill>
              <a:latin typeface="Lato"/>
              <a:ea typeface="Lato"/>
              <a:cs typeface="Lato"/>
              <a:sym typeface="Lato"/>
            </a:endParaRPr>
          </a:p>
          <a:p>
            <a:pPr marL="457200" lvl="0" indent="-330200" algn="l" rtl="0">
              <a:lnSpc>
                <a:spcPct val="115000"/>
              </a:lnSpc>
              <a:spcBef>
                <a:spcPts val="0"/>
              </a:spcBef>
              <a:spcAft>
                <a:spcPts val="0"/>
              </a:spcAft>
              <a:buClr>
                <a:schemeClr val="lt1"/>
              </a:buClr>
              <a:buSzPts val="1600"/>
              <a:buFont typeface="Lato"/>
              <a:buChar char="●"/>
            </a:pPr>
            <a:r>
              <a:rPr lang="en" sz="1600">
                <a:solidFill>
                  <a:schemeClr val="lt1"/>
                </a:solidFill>
                <a:latin typeface="Lato"/>
                <a:ea typeface="Lato"/>
                <a:cs typeface="Lato"/>
                <a:sym typeface="Lato"/>
              </a:rPr>
              <a:t>CRT/White Goods Collection</a:t>
            </a:r>
            <a:endParaRPr sz="1600">
              <a:solidFill>
                <a:schemeClr val="lt1"/>
              </a:solidFill>
              <a:latin typeface="Lato"/>
              <a:ea typeface="Lato"/>
              <a:cs typeface="Lato"/>
              <a:sym typeface="Lato"/>
            </a:endParaRPr>
          </a:p>
          <a:p>
            <a:pPr marL="0" lvl="0" indent="0" algn="l" rtl="0">
              <a:spcBef>
                <a:spcPts val="1200"/>
              </a:spcBef>
              <a:spcAft>
                <a:spcPts val="0"/>
              </a:spcAft>
              <a:buNone/>
            </a:pPr>
            <a:endParaRPr>
              <a:solidFill>
                <a:schemeClr val="lt1"/>
              </a:solidFill>
              <a:latin typeface="Lato"/>
              <a:ea typeface="Lato"/>
              <a:cs typeface="Lato"/>
              <a:sym typeface="Lato"/>
            </a:endParaRPr>
          </a:p>
          <a:p>
            <a:pPr marL="0" lvl="0" indent="0" algn="l" rtl="0">
              <a:spcBef>
                <a:spcPts val="0"/>
              </a:spcBef>
              <a:spcAft>
                <a:spcPts val="0"/>
              </a:spcAft>
              <a:buNone/>
            </a:pPr>
            <a:r>
              <a:rPr lang="en">
                <a:solidFill>
                  <a:schemeClr val="lt1"/>
                </a:solidFill>
                <a:latin typeface="Lato"/>
                <a:ea typeface="Lato"/>
                <a:cs typeface="Lato"/>
                <a:sym typeface="Lato"/>
              </a:rPr>
              <a:t>64 gal trash &amp; 96 gal recycling containers</a:t>
            </a:r>
            <a:endParaRPr>
              <a:solidFill>
                <a:schemeClr val="lt1"/>
              </a:solidFill>
              <a:latin typeface="Lato"/>
              <a:ea typeface="Lato"/>
              <a:cs typeface="Lato"/>
              <a:sym typeface="Lato"/>
            </a:endParaRPr>
          </a:p>
          <a:p>
            <a:pPr marL="0" lvl="0" indent="0" algn="l" rtl="0">
              <a:spcBef>
                <a:spcPts val="0"/>
              </a:spcBef>
              <a:spcAft>
                <a:spcPts val="0"/>
              </a:spcAft>
              <a:buNone/>
            </a:pPr>
            <a:endParaRPr>
              <a:solidFill>
                <a:schemeClr val="lt1"/>
              </a:solidFill>
              <a:latin typeface="Lato"/>
              <a:ea typeface="Lato"/>
              <a:cs typeface="Lato"/>
              <a:sym typeface="Lato"/>
            </a:endParaRPr>
          </a:p>
        </p:txBody>
      </p:sp>
      <p:pic>
        <p:nvPicPr>
          <p:cNvPr id="220" name="Google Shape;220;p28"/>
          <p:cNvPicPr preferRelativeResize="0"/>
          <p:nvPr/>
        </p:nvPicPr>
        <p:blipFill>
          <a:blip r:embed="rId3">
            <a:alphaModFix/>
          </a:blip>
          <a:stretch>
            <a:fillRect/>
          </a:stretch>
        </p:blipFill>
        <p:spPr>
          <a:xfrm>
            <a:off x="5260775" y="3455400"/>
            <a:ext cx="1389583" cy="1126200"/>
          </a:xfrm>
          <a:prstGeom prst="rect">
            <a:avLst/>
          </a:prstGeom>
          <a:noFill/>
          <a:ln>
            <a:noFill/>
          </a:ln>
        </p:spPr>
      </p:pic>
      <p:pic>
        <p:nvPicPr>
          <p:cNvPr id="221" name="Google Shape;221;p28"/>
          <p:cNvPicPr preferRelativeResize="0"/>
          <p:nvPr/>
        </p:nvPicPr>
        <p:blipFill>
          <a:blip r:embed="rId4">
            <a:alphaModFix/>
          </a:blip>
          <a:stretch>
            <a:fillRect/>
          </a:stretch>
        </p:blipFill>
        <p:spPr>
          <a:xfrm>
            <a:off x="7559650" y="3397975"/>
            <a:ext cx="1029000" cy="1183626"/>
          </a:xfrm>
          <a:prstGeom prst="rect">
            <a:avLst/>
          </a:prstGeom>
          <a:noFill/>
          <a:ln>
            <a:noFill/>
          </a:ln>
        </p:spPr>
      </p:pic>
      <p:pic>
        <p:nvPicPr>
          <p:cNvPr id="222" name="Google Shape;222;p28"/>
          <p:cNvPicPr preferRelativeResize="0"/>
          <p:nvPr/>
        </p:nvPicPr>
        <p:blipFill rotWithShape="1">
          <a:blip r:embed="rId5">
            <a:alphaModFix/>
          </a:blip>
          <a:srcRect b="17280"/>
          <a:stretch/>
        </p:blipFill>
        <p:spPr>
          <a:xfrm>
            <a:off x="5320625" y="1330813"/>
            <a:ext cx="1193400" cy="987226"/>
          </a:xfrm>
          <a:prstGeom prst="rect">
            <a:avLst/>
          </a:prstGeom>
          <a:noFill/>
          <a:ln>
            <a:noFill/>
          </a:ln>
        </p:spPr>
      </p:pic>
      <p:pic>
        <p:nvPicPr>
          <p:cNvPr id="223" name="Google Shape;223;p28"/>
          <p:cNvPicPr preferRelativeResize="0"/>
          <p:nvPr/>
        </p:nvPicPr>
        <p:blipFill>
          <a:blip r:embed="rId6">
            <a:alphaModFix/>
          </a:blip>
          <a:stretch>
            <a:fillRect/>
          </a:stretch>
        </p:blipFill>
        <p:spPr>
          <a:xfrm>
            <a:off x="7371800" y="1125900"/>
            <a:ext cx="1126200" cy="11262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29"/>
          <p:cNvSpPr txBox="1"/>
          <p:nvPr/>
        </p:nvSpPr>
        <p:spPr>
          <a:xfrm>
            <a:off x="352150" y="322100"/>
            <a:ext cx="3873000" cy="3823500"/>
          </a:xfrm>
          <a:prstGeom prst="rect">
            <a:avLst/>
          </a:prstGeom>
          <a:noFill/>
          <a:ln>
            <a:noFill/>
          </a:ln>
        </p:spPr>
        <p:txBody>
          <a:bodyPr spcFirstLastPara="1" wrap="square" lIns="91425" tIns="91425" rIns="91425" bIns="91425" anchor="t" anchorCtr="0">
            <a:spAutoFit/>
          </a:bodyPr>
          <a:lstStyle/>
          <a:p>
            <a:pPr marL="457200" lvl="0" indent="0" algn="l" rtl="0">
              <a:lnSpc>
                <a:spcPct val="115000"/>
              </a:lnSpc>
              <a:spcBef>
                <a:spcPts val="1200"/>
              </a:spcBef>
              <a:spcAft>
                <a:spcPts val="0"/>
              </a:spcAft>
              <a:buClr>
                <a:schemeClr val="dk2"/>
              </a:buClr>
              <a:buSzPts val="1100"/>
              <a:buFont typeface="Arial"/>
              <a:buNone/>
            </a:pPr>
            <a:r>
              <a:rPr lang="en" sz="2300" b="1">
                <a:solidFill>
                  <a:schemeClr val="lt1"/>
                </a:solidFill>
                <a:latin typeface="Raleway"/>
                <a:ea typeface="Raleway"/>
                <a:cs typeface="Raleway"/>
                <a:sym typeface="Raleway"/>
              </a:rPr>
              <a:t>RFP Evaluation Criteria </a:t>
            </a:r>
            <a:endParaRPr sz="1800">
              <a:solidFill>
                <a:schemeClr val="lt1"/>
              </a:solidFill>
              <a:latin typeface="Lato"/>
              <a:ea typeface="Lato"/>
              <a:cs typeface="Lato"/>
              <a:sym typeface="Lato"/>
            </a:endParaRPr>
          </a:p>
          <a:p>
            <a:pPr marL="457200" lvl="0" indent="0" algn="l" rtl="0">
              <a:lnSpc>
                <a:spcPct val="115000"/>
              </a:lnSpc>
              <a:spcBef>
                <a:spcPts val="1200"/>
              </a:spcBef>
              <a:spcAft>
                <a:spcPts val="0"/>
              </a:spcAft>
              <a:buNone/>
            </a:pPr>
            <a:endParaRPr>
              <a:solidFill>
                <a:schemeClr val="lt1"/>
              </a:solidFill>
              <a:latin typeface="Lato"/>
              <a:ea typeface="Lato"/>
              <a:cs typeface="Lato"/>
              <a:sym typeface="Lato"/>
            </a:endParaRPr>
          </a:p>
          <a:p>
            <a:pPr marL="457200" lvl="0" indent="-317500" algn="l" rtl="0">
              <a:lnSpc>
                <a:spcPct val="115000"/>
              </a:lnSpc>
              <a:spcBef>
                <a:spcPts val="0"/>
              </a:spcBef>
              <a:spcAft>
                <a:spcPts val="0"/>
              </a:spcAft>
              <a:buClr>
                <a:schemeClr val="lt1"/>
              </a:buClr>
              <a:buSzPts val="1400"/>
              <a:buFont typeface="Lato"/>
              <a:buChar char="●"/>
            </a:pPr>
            <a:r>
              <a:rPr lang="en">
                <a:solidFill>
                  <a:schemeClr val="lt1"/>
                </a:solidFill>
                <a:latin typeface="Lato"/>
                <a:ea typeface="Lato"/>
                <a:cs typeface="Lato"/>
                <a:sym typeface="Lato"/>
              </a:rPr>
              <a:t>Experience </a:t>
            </a:r>
            <a:endParaRPr>
              <a:solidFill>
                <a:schemeClr val="lt1"/>
              </a:solidFill>
              <a:latin typeface="Lato"/>
              <a:ea typeface="Lato"/>
              <a:cs typeface="Lato"/>
              <a:sym typeface="Lato"/>
            </a:endParaRPr>
          </a:p>
          <a:p>
            <a:pPr marL="457200" lvl="0" indent="-317500" algn="l" rtl="0">
              <a:lnSpc>
                <a:spcPct val="115000"/>
              </a:lnSpc>
              <a:spcBef>
                <a:spcPts val="0"/>
              </a:spcBef>
              <a:spcAft>
                <a:spcPts val="0"/>
              </a:spcAft>
              <a:buClr>
                <a:schemeClr val="lt1"/>
              </a:buClr>
              <a:buSzPts val="1400"/>
              <a:buFont typeface="Lato"/>
              <a:buChar char="●"/>
            </a:pPr>
            <a:r>
              <a:rPr lang="en">
                <a:solidFill>
                  <a:schemeClr val="lt1"/>
                </a:solidFill>
                <a:latin typeface="Lato"/>
                <a:ea typeface="Lato"/>
                <a:cs typeface="Lato"/>
                <a:sym typeface="Lato"/>
              </a:rPr>
              <a:t>References </a:t>
            </a:r>
            <a:endParaRPr>
              <a:solidFill>
                <a:schemeClr val="lt1"/>
              </a:solidFill>
              <a:latin typeface="Lato"/>
              <a:ea typeface="Lato"/>
              <a:cs typeface="Lato"/>
              <a:sym typeface="Lato"/>
            </a:endParaRPr>
          </a:p>
          <a:p>
            <a:pPr marL="457200" lvl="0" indent="-317500" algn="l" rtl="0">
              <a:lnSpc>
                <a:spcPct val="115000"/>
              </a:lnSpc>
              <a:spcBef>
                <a:spcPts val="0"/>
              </a:spcBef>
              <a:spcAft>
                <a:spcPts val="0"/>
              </a:spcAft>
              <a:buClr>
                <a:schemeClr val="lt1"/>
              </a:buClr>
              <a:buSzPts val="1400"/>
              <a:buFont typeface="Lato"/>
              <a:buChar char="●"/>
            </a:pPr>
            <a:r>
              <a:rPr lang="en">
                <a:solidFill>
                  <a:schemeClr val="lt1"/>
                </a:solidFill>
                <a:latin typeface="Lato"/>
                <a:ea typeface="Lato"/>
                <a:cs typeface="Lato"/>
                <a:sym typeface="Lato"/>
              </a:rPr>
              <a:t>Key Personnel Qualifications </a:t>
            </a:r>
            <a:endParaRPr>
              <a:solidFill>
                <a:schemeClr val="lt1"/>
              </a:solidFill>
              <a:latin typeface="Lato"/>
              <a:ea typeface="Lato"/>
              <a:cs typeface="Lato"/>
              <a:sym typeface="Lato"/>
            </a:endParaRPr>
          </a:p>
          <a:p>
            <a:pPr marL="457200" lvl="0" indent="-317500" algn="l" rtl="0">
              <a:lnSpc>
                <a:spcPct val="115000"/>
              </a:lnSpc>
              <a:spcBef>
                <a:spcPts val="0"/>
              </a:spcBef>
              <a:spcAft>
                <a:spcPts val="0"/>
              </a:spcAft>
              <a:buClr>
                <a:schemeClr val="lt1"/>
              </a:buClr>
              <a:buSzPts val="1400"/>
              <a:buFont typeface="Lato"/>
              <a:buChar char="●"/>
            </a:pPr>
            <a:r>
              <a:rPr lang="en">
                <a:solidFill>
                  <a:schemeClr val="lt1"/>
                </a:solidFill>
                <a:latin typeface="Lato"/>
                <a:ea typeface="Lato"/>
                <a:cs typeface="Lato"/>
                <a:sym typeface="Lato"/>
              </a:rPr>
              <a:t>Transition &amp; Implementation Plan </a:t>
            </a:r>
            <a:endParaRPr>
              <a:solidFill>
                <a:schemeClr val="lt1"/>
              </a:solidFill>
              <a:latin typeface="Lato"/>
              <a:ea typeface="Lato"/>
              <a:cs typeface="Lato"/>
              <a:sym typeface="Lato"/>
            </a:endParaRPr>
          </a:p>
          <a:p>
            <a:pPr marL="457200" lvl="0" indent="-317500" algn="l" rtl="0">
              <a:lnSpc>
                <a:spcPct val="115000"/>
              </a:lnSpc>
              <a:spcBef>
                <a:spcPts val="0"/>
              </a:spcBef>
              <a:spcAft>
                <a:spcPts val="0"/>
              </a:spcAft>
              <a:buClr>
                <a:schemeClr val="lt1"/>
              </a:buClr>
              <a:buSzPts val="1400"/>
              <a:buFont typeface="Lato"/>
              <a:buChar char="●"/>
            </a:pPr>
            <a:r>
              <a:rPr lang="en">
                <a:solidFill>
                  <a:schemeClr val="lt1"/>
                </a:solidFill>
                <a:latin typeface="Lato"/>
                <a:ea typeface="Lato"/>
                <a:cs typeface="Lato"/>
                <a:sym typeface="Lato"/>
              </a:rPr>
              <a:t>Plan of Services </a:t>
            </a:r>
            <a:endParaRPr>
              <a:solidFill>
                <a:schemeClr val="lt1"/>
              </a:solidFill>
              <a:latin typeface="Lato"/>
              <a:ea typeface="Lato"/>
              <a:cs typeface="Lato"/>
              <a:sym typeface="Lato"/>
            </a:endParaRPr>
          </a:p>
          <a:p>
            <a:pPr marL="457200" lvl="0" indent="-317500" algn="l" rtl="0">
              <a:lnSpc>
                <a:spcPct val="115000"/>
              </a:lnSpc>
              <a:spcBef>
                <a:spcPts val="0"/>
              </a:spcBef>
              <a:spcAft>
                <a:spcPts val="0"/>
              </a:spcAft>
              <a:buClr>
                <a:schemeClr val="lt1"/>
              </a:buClr>
              <a:buSzPts val="1400"/>
              <a:buFont typeface="Lato"/>
              <a:buChar char="●"/>
            </a:pPr>
            <a:r>
              <a:rPr lang="en">
                <a:solidFill>
                  <a:schemeClr val="lt1"/>
                </a:solidFill>
                <a:latin typeface="Lato"/>
                <a:ea typeface="Lato"/>
                <a:cs typeface="Lato"/>
                <a:sym typeface="Lato"/>
              </a:rPr>
              <a:t>Financial Responsibility </a:t>
            </a:r>
            <a:endParaRPr>
              <a:solidFill>
                <a:schemeClr val="lt1"/>
              </a:solidFill>
              <a:latin typeface="Lato"/>
              <a:ea typeface="Lato"/>
              <a:cs typeface="Lato"/>
              <a:sym typeface="Lato"/>
            </a:endParaRPr>
          </a:p>
          <a:p>
            <a:pPr marL="457200" lvl="0" indent="-317500" algn="l" rtl="0">
              <a:lnSpc>
                <a:spcPct val="115000"/>
              </a:lnSpc>
              <a:spcBef>
                <a:spcPts val="0"/>
              </a:spcBef>
              <a:spcAft>
                <a:spcPts val="0"/>
              </a:spcAft>
              <a:buClr>
                <a:schemeClr val="lt1"/>
              </a:buClr>
              <a:buSzPts val="1400"/>
              <a:buFont typeface="Lato"/>
              <a:buChar char="●"/>
            </a:pPr>
            <a:r>
              <a:rPr lang="en">
                <a:solidFill>
                  <a:schemeClr val="lt1"/>
                </a:solidFill>
                <a:latin typeface="Lato"/>
                <a:ea typeface="Lato"/>
                <a:cs typeface="Lato"/>
                <a:sym typeface="Lato"/>
              </a:rPr>
              <a:t>Customer Service </a:t>
            </a:r>
            <a:endParaRPr>
              <a:solidFill>
                <a:schemeClr val="lt1"/>
              </a:solidFill>
              <a:latin typeface="Lato"/>
              <a:ea typeface="Lato"/>
              <a:cs typeface="Lato"/>
              <a:sym typeface="Lato"/>
            </a:endParaRPr>
          </a:p>
          <a:p>
            <a:pPr marL="457200" lvl="0" indent="-317500" algn="l" rtl="0">
              <a:lnSpc>
                <a:spcPct val="115000"/>
              </a:lnSpc>
              <a:spcBef>
                <a:spcPts val="0"/>
              </a:spcBef>
              <a:spcAft>
                <a:spcPts val="0"/>
              </a:spcAft>
              <a:buClr>
                <a:schemeClr val="lt1"/>
              </a:buClr>
              <a:buSzPts val="1400"/>
              <a:buFont typeface="Lato"/>
              <a:buChar char="●"/>
            </a:pPr>
            <a:r>
              <a:rPr lang="en">
                <a:solidFill>
                  <a:schemeClr val="lt1"/>
                </a:solidFill>
                <a:latin typeface="Lato"/>
                <a:ea typeface="Lato"/>
                <a:cs typeface="Lato"/>
                <a:sym typeface="Lato"/>
              </a:rPr>
              <a:t>Outreach &amp; Education </a:t>
            </a:r>
            <a:endParaRPr>
              <a:solidFill>
                <a:schemeClr val="lt1"/>
              </a:solidFill>
              <a:latin typeface="Lato"/>
              <a:ea typeface="Lato"/>
              <a:cs typeface="Lato"/>
              <a:sym typeface="Lato"/>
            </a:endParaRPr>
          </a:p>
          <a:p>
            <a:pPr marL="457200" lvl="0" indent="-317500" algn="l" rtl="0">
              <a:lnSpc>
                <a:spcPct val="115000"/>
              </a:lnSpc>
              <a:spcBef>
                <a:spcPts val="0"/>
              </a:spcBef>
              <a:spcAft>
                <a:spcPts val="0"/>
              </a:spcAft>
              <a:buClr>
                <a:schemeClr val="lt1"/>
              </a:buClr>
              <a:buSzPts val="1400"/>
              <a:buFont typeface="Lato"/>
              <a:buChar char="●"/>
            </a:pPr>
            <a:r>
              <a:rPr lang="en">
                <a:solidFill>
                  <a:schemeClr val="lt1"/>
                </a:solidFill>
                <a:latin typeface="Lato"/>
                <a:ea typeface="Lato"/>
                <a:cs typeface="Lato"/>
                <a:sym typeface="Lato"/>
              </a:rPr>
              <a:t>Environmental benefits </a:t>
            </a:r>
            <a:endParaRPr>
              <a:solidFill>
                <a:schemeClr val="lt1"/>
              </a:solidFill>
              <a:latin typeface="Lato"/>
              <a:ea typeface="Lato"/>
              <a:cs typeface="Lato"/>
              <a:sym typeface="Lato"/>
            </a:endParaRPr>
          </a:p>
          <a:p>
            <a:pPr marL="457200" lvl="0" indent="-317500" algn="l" rtl="0">
              <a:lnSpc>
                <a:spcPct val="115000"/>
              </a:lnSpc>
              <a:spcBef>
                <a:spcPts val="0"/>
              </a:spcBef>
              <a:spcAft>
                <a:spcPts val="0"/>
              </a:spcAft>
              <a:buClr>
                <a:schemeClr val="lt1"/>
              </a:buClr>
              <a:buSzPts val="1400"/>
              <a:buFont typeface="Lato"/>
              <a:buChar char="●"/>
            </a:pPr>
            <a:r>
              <a:rPr lang="en">
                <a:solidFill>
                  <a:schemeClr val="lt1"/>
                </a:solidFill>
                <a:latin typeface="Lato"/>
                <a:ea typeface="Lato"/>
                <a:cs typeface="Lato"/>
                <a:sym typeface="Lato"/>
              </a:rPr>
              <a:t>Value-added offerings </a:t>
            </a:r>
            <a:endParaRPr>
              <a:solidFill>
                <a:schemeClr val="lt1"/>
              </a:solidFill>
              <a:latin typeface="Lato"/>
              <a:ea typeface="Lato"/>
              <a:cs typeface="Lato"/>
              <a:sym typeface="Lato"/>
            </a:endParaRPr>
          </a:p>
          <a:p>
            <a:pPr marL="457200" lvl="0" indent="-317500" algn="l" rtl="0">
              <a:lnSpc>
                <a:spcPct val="115000"/>
              </a:lnSpc>
              <a:spcBef>
                <a:spcPts val="0"/>
              </a:spcBef>
              <a:spcAft>
                <a:spcPts val="0"/>
              </a:spcAft>
              <a:buClr>
                <a:schemeClr val="lt1"/>
              </a:buClr>
              <a:buSzPts val="1400"/>
              <a:buFont typeface="Lato"/>
              <a:buChar char="●"/>
            </a:pPr>
            <a:r>
              <a:rPr lang="en">
                <a:solidFill>
                  <a:schemeClr val="lt1"/>
                </a:solidFill>
                <a:latin typeface="Lato"/>
                <a:ea typeface="Lato"/>
                <a:cs typeface="Lato"/>
                <a:sym typeface="Lato"/>
              </a:rPr>
              <a:t>Other</a:t>
            </a:r>
            <a:endParaRPr>
              <a:solidFill>
                <a:schemeClr val="lt1"/>
              </a:solidFill>
              <a:latin typeface="Lato"/>
              <a:ea typeface="Lato"/>
              <a:cs typeface="Lato"/>
              <a:sym typeface="Lato"/>
            </a:endParaRPr>
          </a:p>
          <a:p>
            <a:pPr marL="0" lvl="0" indent="0" algn="l" rtl="0">
              <a:spcBef>
                <a:spcPts val="0"/>
              </a:spcBef>
              <a:spcAft>
                <a:spcPts val="0"/>
              </a:spcAft>
              <a:buNone/>
            </a:pPr>
            <a:endParaRPr sz="100">
              <a:solidFill>
                <a:schemeClr val="lt1"/>
              </a:solidFill>
              <a:latin typeface="Raleway"/>
              <a:ea typeface="Raleway"/>
              <a:cs typeface="Raleway"/>
              <a:sym typeface="Raleway"/>
            </a:endParaRPr>
          </a:p>
          <a:p>
            <a:pPr marL="0" lvl="0" indent="0" algn="l" rtl="0">
              <a:spcBef>
                <a:spcPts val="0"/>
              </a:spcBef>
              <a:spcAft>
                <a:spcPts val="0"/>
              </a:spcAft>
              <a:buNone/>
            </a:pPr>
            <a:endParaRPr sz="100">
              <a:solidFill>
                <a:schemeClr val="lt1"/>
              </a:solidFill>
              <a:latin typeface="Lato"/>
              <a:ea typeface="Lato"/>
              <a:cs typeface="Lato"/>
              <a:sym typeface="Lato"/>
            </a:endParaRPr>
          </a:p>
          <a:p>
            <a:pPr marL="0" lvl="0" indent="0" algn="l" rtl="0">
              <a:spcBef>
                <a:spcPts val="0"/>
              </a:spcBef>
              <a:spcAft>
                <a:spcPts val="0"/>
              </a:spcAft>
              <a:buNone/>
            </a:pPr>
            <a:endParaRPr sz="100">
              <a:solidFill>
                <a:schemeClr val="lt1"/>
              </a:solidFill>
              <a:latin typeface="Lato"/>
              <a:ea typeface="Lato"/>
              <a:cs typeface="Lato"/>
              <a:sym typeface="Lato"/>
            </a:endParaRPr>
          </a:p>
        </p:txBody>
      </p:sp>
      <p:sp>
        <p:nvSpPr>
          <p:cNvPr id="229" name="Google Shape;229;p2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17</a:t>
            </a:fld>
            <a:endParaRPr/>
          </a:p>
        </p:txBody>
      </p:sp>
      <p:pic>
        <p:nvPicPr>
          <p:cNvPr id="230" name="Google Shape;230;p29"/>
          <p:cNvPicPr preferRelativeResize="0"/>
          <p:nvPr/>
        </p:nvPicPr>
        <p:blipFill rotWithShape="1">
          <a:blip r:embed="rId3">
            <a:alphaModFix/>
          </a:blip>
          <a:srcRect b="17280"/>
          <a:stretch/>
        </p:blipFill>
        <p:spPr>
          <a:xfrm>
            <a:off x="5320625" y="1330813"/>
            <a:ext cx="1193400" cy="987226"/>
          </a:xfrm>
          <a:prstGeom prst="rect">
            <a:avLst/>
          </a:prstGeom>
          <a:noFill/>
          <a:ln>
            <a:noFill/>
          </a:ln>
        </p:spPr>
      </p:pic>
      <p:pic>
        <p:nvPicPr>
          <p:cNvPr id="231" name="Google Shape;231;p29"/>
          <p:cNvPicPr preferRelativeResize="0"/>
          <p:nvPr/>
        </p:nvPicPr>
        <p:blipFill rotWithShape="1">
          <a:blip r:embed="rId4">
            <a:alphaModFix/>
          </a:blip>
          <a:srcRect b="18407"/>
          <a:stretch/>
        </p:blipFill>
        <p:spPr>
          <a:xfrm>
            <a:off x="5354225" y="2881625"/>
            <a:ext cx="1126200" cy="918901"/>
          </a:xfrm>
          <a:prstGeom prst="rect">
            <a:avLst/>
          </a:prstGeom>
          <a:noFill/>
          <a:ln>
            <a:noFill/>
          </a:ln>
        </p:spPr>
      </p:pic>
      <p:pic>
        <p:nvPicPr>
          <p:cNvPr id="232" name="Google Shape;232;p29"/>
          <p:cNvPicPr preferRelativeResize="0"/>
          <p:nvPr/>
        </p:nvPicPr>
        <p:blipFill>
          <a:blip r:embed="rId5">
            <a:alphaModFix/>
          </a:blip>
          <a:stretch>
            <a:fillRect/>
          </a:stretch>
        </p:blipFill>
        <p:spPr>
          <a:xfrm>
            <a:off x="7371800" y="1125900"/>
            <a:ext cx="1126200" cy="1126200"/>
          </a:xfrm>
          <a:prstGeom prst="rect">
            <a:avLst/>
          </a:prstGeom>
          <a:noFill/>
          <a:ln>
            <a:noFill/>
          </a:ln>
        </p:spPr>
      </p:pic>
      <p:pic>
        <p:nvPicPr>
          <p:cNvPr id="233" name="Google Shape;233;p29"/>
          <p:cNvPicPr preferRelativeResize="0"/>
          <p:nvPr/>
        </p:nvPicPr>
        <p:blipFill>
          <a:blip r:embed="rId6">
            <a:alphaModFix/>
          </a:blip>
          <a:stretch>
            <a:fillRect/>
          </a:stretch>
        </p:blipFill>
        <p:spPr>
          <a:xfrm>
            <a:off x="7371798" y="2881622"/>
            <a:ext cx="1126200" cy="112618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30"/>
          <p:cNvSpPr txBox="1">
            <a:spLocks noGrp="1"/>
          </p:cNvSpPr>
          <p:nvPr>
            <p:ph type="title"/>
          </p:nvPr>
        </p:nvSpPr>
        <p:spPr>
          <a:xfrm>
            <a:off x="311300" y="500925"/>
            <a:ext cx="3704400" cy="2049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latin typeface="Raleway Black"/>
                <a:ea typeface="Raleway Black"/>
                <a:cs typeface="Raleway Black"/>
                <a:sym typeface="Raleway Black"/>
              </a:rPr>
              <a:t>Acknowledgements</a:t>
            </a:r>
            <a:endParaRPr>
              <a:latin typeface="Raleway Black"/>
              <a:ea typeface="Raleway Black"/>
              <a:cs typeface="Raleway Black"/>
              <a:sym typeface="Raleway Black"/>
            </a:endParaRPr>
          </a:p>
        </p:txBody>
      </p:sp>
      <p:sp>
        <p:nvSpPr>
          <p:cNvPr id="239" name="Google Shape;239;p30"/>
          <p:cNvSpPr txBox="1">
            <a:spLocks noGrp="1"/>
          </p:cNvSpPr>
          <p:nvPr>
            <p:ph type="subTitle" idx="1"/>
          </p:nvPr>
        </p:nvSpPr>
        <p:spPr>
          <a:xfrm>
            <a:off x="311300" y="1188850"/>
            <a:ext cx="3704400" cy="926700"/>
          </a:xfrm>
          <a:prstGeom prst="rect">
            <a:avLst/>
          </a:prstGeom>
        </p:spPr>
        <p:txBody>
          <a:bodyPr spcFirstLastPara="1" wrap="square" lIns="91425" tIns="91425" rIns="91425" bIns="91425" anchor="t" anchorCtr="0">
            <a:noAutofit/>
          </a:bodyPr>
          <a:lstStyle/>
          <a:p>
            <a:pPr marL="0" lvl="0" indent="0" algn="l" rtl="0">
              <a:lnSpc>
                <a:spcPct val="80000"/>
              </a:lnSpc>
              <a:spcBef>
                <a:spcPts val="0"/>
              </a:spcBef>
              <a:spcAft>
                <a:spcPts val="0"/>
              </a:spcAft>
              <a:buSzPts val="1018"/>
              <a:buNone/>
            </a:pPr>
            <a:r>
              <a:rPr lang="en" sz="1679">
                <a:solidFill>
                  <a:schemeClr val="lt1"/>
                </a:solidFill>
                <a:latin typeface="Lato"/>
                <a:ea typeface="Lato"/>
                <a:cs typeface="Lato"/>
                <a:sym typeface="Lato"/>
              </a:rPr>
              <a:t>We’d like to recognize the key people who have been a part of this process:</a:t>
            </a:r>
            <a:endParaRPr sz="1679">
              <a:solidFill>
                <a:schemeClr val="lt1"/>
              </a:solidFill>
              <a:latin typeface="Lato"/>
              <a:ea typeface="Lato"/>
              <a:cs typeface="Lato"/>
              <a:sym typeface="Lato"/>
            </a:endParaRPr>
          </a:p>
          <a:p>
            <a:pPr marL="0" lvl="0" indent="0" algn="l" rtl="0">
              <a:lnSpc>
                <a:spcPct val="80000"/>
              </a:lnSpc>
              <a:spcBef>
                <a:spcPts val="0"/>
              </a:spcBef>
              <a:spcAft>
                <a:spcPts val="0"/>
              </a:spcAft>
              <a:buSzPts val="1018"/>
              <a:buNone/>
            </a:pPr>
            <a:endParaRPr sz="1679">
              <a:solidFill>
                <a:schemeClr val="lt1"/>
              </a:solidFill>
              <a:latin typeface="Lato"/>
              <a:ea typeface="Lato"/>
              <a:cs typeface="Lato"/>
              <a:sym typeface="Lato"/>
            </a:endParaRPr>
          </a:p>
          <a:p>
            <a:pPr marL="0" lvl="0" indent="0" algn="l" rtl="0">
              <a:lnSpc>
                <a:spcPct val="80000"/>
              </a:lnSpc>
              <a:spcBef>
                <a:spcPts val="0"/>
              </a:spcBef>
              <a:spcAft>
                <a:spcPts val="0"/>
              </a:spcAft>
              <a:buSzPts val="1018"/>
              <a:buNone/>
            </a:pPr>
            <a:endParaRPr sz="1679">
              <a:solidFill>
                <a:schemeClr val="lt1"/>
              </a:solidFill>
              <a:latin typeface="Lato"/>
              <a:ea typeface="Lato"/>
              <a:cs typeface="Lato"/>
              <a:sym typeface="Lato"/>
            </a:endParaRPr>
          </a:p>
        </p:txBody>
      </p:sp>
      <p:sp>
        <p:nvSpPr>
          <p:cNvPr id="240" name="Google Shape;240;p3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18</a:t>
            </a:fld>
            <a:endParaRPr/>
          </a:p>
        </p:txBody>
      </p:sp>
      <p:sp>
        <p:nvSpPr>
          <p:cNvPr id="241" name="Google Shape;241;p30"/>
          <p:cNvSpPr txBox="1"/>
          <p:nvPr/>
        </p:nvSpPr>
        <p:spPr>
          <a:xfrm>
            <a:off x="128800" y="1859950"/>
            <a:ext cx="1609500" cy="184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b="1">
                <a:solidFill>
                  <a:schemeClr val="lt1"/>
                </a:solidFill>
                <a:latin typeface="Lato"/>
                <a:ea typeface="Lato"/>
                <a:cs typeface="Lato"/>
                <a:sym typeface="Lato"/>
              </a:rPr>
              <a:t>Citizen Task Force:</a:t>
            </a:r>
            <a:endParaRPr sz="1600" b="1">
              <a:solidFill>
                <a:schemeClr val="lt1"/>
              </a:solidFill>
              <a:highlight>
                <a:srgbClr val="FFFFFF"/>
              </a:highlight>
              <a:latin typeface="Lato"/>
              <a:ea typeface="Lato"/>
              <a:cs typeface="Lato"/>
              <a:sym typeface="Lato"/>
            </a:endParaRPr>
          </a:p>
          <a:p>
            <a:pPr marL="0" lvl="0" indent="0" algn="l" rtl="0">
              <a:spcBef>
                <a:spcPts val="0"/>
              </a:spcBef>
              <a:spcAft>
                <a:spcPts val="0"/>
              </a:spcAft>
              <a:buNone/>
            </a:pPr>
            <a:r>
              <a:rPr lang="en" sz="1000">
                <a:solidFill>
                  <a:schemeClr val="lt1"/>
                </a:solidFill>
                <a:latin typeface="Lato"/>
                <a:ea typeface="Lato"/>
                <a:cs typeface="Lato"/>
                <a:sym typeface="Lato"/>
              </a:rPr>
              <a:t>Kit Collins</a:t>
            </a:r>
            <a:endParaRPr sz="1000">
              <a:solidFill>
                <a:schemeClr val="lt1"/>
              </a:solidFill>
              <a:latin typeface="Lato"/>
              <a:ea typeface="Lato"/>
              <a:cs typeface="Lato"/>
              <a:sym typeface="Lato"/>
            </a:endParaRPr>
          </a:p>
          <a:p>
            <a:pPr marL="0" lvl="0" indent="0" algn="l" rtl="0">
              <a:spcBef>
                <a:spcPts val="0"/>
              </a:spcBef>
              <a:spcAft>
                <a:spcPts val="0"/>
              </a:spcAft>
              <a:buNone/>
            </a:pPr>
            <a:r>
              <a:rPr lang="en" sz="1000">
                <a:solidFill>
                  <a:schemeClr val="lt1"/>
                </a:solidFill>
                <a:latin typeface="Lato"/>
                <a:ea typeface="Lato"/>
                <a:cs typeface="Lato"/>
                <a:sym typeface="Lato"/>
              </a:rPr>
              <a:t>Steve Dattero</a:t>
            </a:r>
            <a:endParaRPr sz="1000">
              <a:solidFill>
                <a:schemeClr val="lt1"/>
              </a:solidFill>
              <a:latin typeface="Lato"/>
              <a:ea typeface="Lato"/>
              <a:cs typeface="Lato"/>
              <a:sym typeface="Lato"/>
            </a:endParaRPr>
          </a:p>
          <a:p>
            <a:pPr marL="0" lvl="0" indent="0" algn="l" rtl="0">
              <a:spcBef>
                <a:spcPts val="0"/>
              </a:spcBef>
              <a:spcAft>
                <a:spcPts val="0"/>
              </a:spcAft>
              <a:buNone/>
            </a:pPr>
            <a:r>
              <a:rPr lang="en" sz="1000">
                <a:solidFill>
                  <a:schemeClr val="lt1"/>
                </a:solidFill>
                <a:latin typeface="Lato"/>
                <a:ea typeface="Lato"/>
                <a:cs typeface="Lato"/>
                <a:sym typeface="Lato"/>
              </a:rPr>
              <a:t>John Doherty</a:t>
            </a:r>
            <a:endParaRPr sz="1000">
              <a:solidFill>
                <a:schemeClr val="lt1"/>
              </a:solidFill>
              <a:latin typeface="Lato"/>
              <a:ea typeface="Lato"/>
              <a:cs typeface="Lato"/>
              <a:sym typeface="Lato"/>
            </a:endParaRPr>
          </a:p>
          <a:p>
            <a:pPr marL="0" lvl="0" indent="0" algn="l" rtl="0">
              <a:spcBef>
                <a:spcPts val="0"/>
              </a:spcBef>
              <a:spcAft>
                <a:spcPts val="0"/>
              </a:spcAft>
              <a:buNone/>
            </a:pPr>
            <a:r>
              <a:rPr lang="en" sz="1000">
                <a:solidFill>
                  <a:schemeClr val="lt1"/>
                </a:solidFill>
                <a:latin typeface="Lato"/>
                <a:ea typeface="Lato"/>
                <a:cs typeface="Lato"/>
                <a:sym typeface="Lato"/>
              </a:rPr>
              <a:t>Lois Grossman</a:t>
            </a:r>
            <a:endParaRPr sz="1000">
              <a:solidFill>
                <a:schemeClr val="lt1"/>
              </a:solidFill>
              <a:latin typeface="Lato"/>
              <a:ea typeface="Lato"/>
              <a:cs typeface="Lato"/>
              <a:sym typeface="Lato"/>
            </a:endParaRPr>
          </a:p>
          <a:p>
            <a:pPr marL="0" lvl="0" indent="0" algn="l" rtl="0">
              <a:spcBef>
                <a:spcPts val="0"/>
              </a:spcBef>
              <a:spcAft>
                <a:spcPts val="0"/>
              </a:spcAft>
              <a:buNone/>
            </a:pPr>
            <a:r>
              <a:rPr lang="en" sz="1000">
                <a:solidFill>
                  <a:schemeClr val="lt1"/>
                </a:solidFill>
                <a:latin typeface="Lato"/>
                <a:ea typeface="Lato"/>
                <a:cs typeface="Lato"/>
                <a:sym typeface="Lato"/>
              </a:rPr>
              <a:t>Angelica Ortiz</a:t>
            </a:r>
            <a:endParaRPr sz="1000">
              <a:solidFill>
                <a:schemeClr val="lt1"/>
              </a:solidFill>
              <a:latin typeface="Lato"/>
              <a:ea typeface="Lato"/>
              <a:cs typeface="Lato"/>
              <a:sym typeface="Lato"/>
            </a:endParaRPr>
          </a:p>
          <a:p>
            <a:pPr marL="0" lvl="0" indent="0" algn="l" rtl="0">
              <a:spcBef>
                <a:spcPts val="0"/>
              </a:spcBef>
              <a:spcAft>
                <a:spcPts val="0"/>
              </a:spcAft>
              <a:buNone/>
            </a:pPr>
            <a:r>
              <a:rPr lang="en" sz="1000">
                <a:solidFill>
                  <a:schemeClr val="lt1"/>
                </a:solidFill>
                <a:latin typeface="Lato"/>
                <a:ea typeface="Lato"/>
                <a:cs typeface="Lato"/>
                <a:sym typeface="Lato"/>
              </a:rPr>
              <a:t>Dina Smith</a:t>
            </a:r>
            <a:endParaRPr sz="1000">
              <a:solidFill>
                <a:schemeClr val="lt1"/>
              </a:solidFill>
              <a:latin typeface="Lato"/>
              <a:ea typeface="Lato"/>
              <a:cs typeface="Lato"/>
              <a:sym typeface="Lato"/>
            </a:endParaRPr>
          </a:p>
          <a:p>
            <a:pPr marL="0" lvl="0" indent="0" algn="l" rtl="0">
              <a:spcBef>
                <a:spcPts val="0"/>
              </a:spcBef>
              <a:spcAft>
                <a:spcPts val="0"/>
              </a:spcAft>
              <a:buNone/>
            </a:pPr>
            <a:r>
              <a:rPr lang="en" sz="1000">
                <a:solidFill>
                  <a:schemeClr val="lt1"/>
                </a:solidFill>
                <a:latin typeface="Lato"/>
                <a:ea typeface="Lato"/>
                <a:cs typeface="Lato"/>
                <a:sym typeface="Lato"/>
              </a:rPr>
              <a:t>Jim Shuman </a:t>
            </a:r>
            <a:endParaRPr sz="1000">
              <a:solidFill>
                <a:schemeClr val="lt1"/>
              </a:solidFill>
              <a:latin typeface="Lato"/>
              <a:ea typeface="Lato"/>
              <a:cs typeface="Lato"/>
              <a:sym typeface="Lato"/>
            </a:endParaRPr>
          </a:p>
          <a:p>
            <a:pPr marL="0" lvl="0" indent="0" algn="l" rtl="0">
              <a:spcBef>
                <a:spcPts val="0"/>
              </a:spcBef>
              <a:spcAft>
                <a:spcPts val="0"/>
              </a:spcAft>
              <a:buNone/>
            </a:pPr>
            <a:r>
              <a:rPr lang="en" sz="1000">
                <a:solidFill>
                  <a:schemeClr val="lt1"/>
                </a:solidFill>
                <a:latin typeface="Lato"/>
                <a:ea typeface="Lato"/>
                <a:cs typeface="Lato"/>
                <a:sym typeface="Lato"/>
              </a:rPr>
              <a:t>Jaclyn Torres</a:t>
            </a:r>
            <a:endParaRPr sz="1000">
              <a:solidFill>
                <a:schemeClr val="lt1"/>
              </a:solidFill>
              <a:latin typeface="Lato"/>
              <a:ea typeface="Lato"/>
              <a:cs typeface="Lato"/>
              <a:sym typeface="Lato"/>
            </a:endParaRPr>
          </a:p>
          <a:p>
            <a:pPr marL="0" lvl="0" indent="0" algn="l" rtl="0">
              <a:spcBef>
                <a:spcPts val="0"/>
              </a:spcBef>
              <a:spcAft>
                <a:spcPts val="0"/>
              </a:spcAft>
              <a:buNone/>
            </a:pPr>
            <a:r>
              <a:rPr lang="en" sz="1000">
                <a:solidFill>
                  <a:schemeClr val="lt1"/>
                </a:solidFill>
                <a:latin typeface="Lato"/>
                <a:ea typeface="Lato"/>
                <a:cs typeface="Lato"/>
                <a:sym typeface="Lato"/>
              </a:rPr>
              <a:t>Yvette Wilks</a:t>
            </a:r>
            <a:endParaRPr sz="600">
              <a:solidFill>
                <a:schemeClr val="lt1"/>
              </a:solidFill>
              <a:latin typeface="Lato"/>
              <a:ea typeface="Lato"/>
              <a:cs typeface="Lato"/>
              <a:sym typeface="Lato"/>
            </a:endParaRPr>
          </a:p>
          <a:p>
            <a:pPr marL="0" lvl="0" indent="0" algn="l" rtl="0">
              <a:spcBef>
                <a:spcPts val="0"/>
              </a:spcBef>
              <a:spcAft>
                <a:spcPts val="0"/>
              </a:spcAft>
              <a:buNone/>
            </a:pPr>
            <a:endParaRPr sz="600">
              <a:solidFill>
                <a:schemeClr val="lt1"/>
              </a:solidFill>
              <a:latin typeface="Lato"/>
              <a:ea typeface="Lato"/>
              <a:cs typeface="Lato"/>
              <a:sym typeface="Lato"/>
            </a:endParaRPr>
          </a:p>
        </p:txBody>
      </p:sp>
      <p:sp>
        <p:nvSpPr>
          <p:cNvPr id="242" name="Google Shape;242;p30"/>
          <p:cNvSpPr txBox="1"/>
          <p:nvPr/>
        </p:nvSpPr>
        <p:spPr>
          <a:xfrm>
            <a:off x="1781275" y="1895750"/>
            <a:ext cx="2639700" cy="264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b="1">
                <a:solidFill>
                  <a:schemeClr val="lt1"/>
                </a:solidFill>
                <a:latin typeface="Lato"/>
                <a:ea typeface="Lato"/>
                <a:cs typeface="Lato"/>
                <a:sym typeface="Lato"/>
              </a:rPr>
              <a:t>The Office of Planning, Development, and Sustainability:</a:t>
            </a:r>
            <a:endParaRPr sz="1000" b="1">
              <a:solidFill>
                <a:schemeClr val="lt1"/>
              </a:solidFill>
              <a:latin typeface="Lato"/>
              <a:ea typeface="Lato"/>
              <a:cs typeface="Lato"/>
              <a:sym typeface="Lato"/>
            </a:endParaRPr>
          </a:p>
          <a:p>
            <a:pPr marL="0" lvl="0" indent="0" algn="l" rtl="0">
              <a:spcBef>
                <a:spcPts val="0"/>
              </a:spcBef>
              <a:spcAft>
                <a:spcPts val="0"/>
              </a:spcAft>
              <a:buNone/>
            </a:pPr>
            <a:r>
              <a:rPr lang="en" sz="1000">
                <a:solidFill>
                  <a:schemeClr val="lt1"/>
                </a:solidFill>
                <a:latin typeface="Lato"/>
                <a:ea typeface="Lato"/>
                <a:cs typeface="Lato"/>
                <a:sym typeface="Lato"/>
              </a:rPr>
              <a:t>Madeleine Levin</a:t>
            </a:r>
            <a:endParaRPr sz="1000">
              <a:solidFill>
                <a:schemeClr val="lt1"/>
              </a:solidFill>
              <a:latin typeface="Lato"/>
              <a:ea typeface="Lato"/>
              <a:cs typeface="Lato"/>
              <a:sym typeface="Lato"/>
            </a:endParaRPr>
          </a:p>
          <a:p>
            <a:pPr marL="0" lvl="0" indent="0" algn="l" rtl="0">
              <a:spcBef>
                <a:spcPts val="0"/>
              </a:spcBef>
              <a:spcAft>
                <a:spcPts val="0"/>
              </a:spcAft>
              <a:buNone/>
            </a:pPr>
            <a:r>
              <a:rPr lang="en" sz="1000">
                <a:solidFill>
                  <a:schemeClr val="lt1"/>
                </a:solidFill>
                <a:latin typeface="Lato"/>
                <a:ea typeface="Lato"/>
                <a:cs typeface="Lato"/>
                <a:sym typeface="Lato"/>
              </a:rPr>
              <a:t>Alicia Hunt</a:t>
            </a:r>
            <a:endParaRPr sz="1000">
              <a:solidFill>
                <a:schemeClr val="lt1"/>
              </a:solidFill>
              <a:latin typeface="Lato"/>
              <a:ea typeface="Lato"/>
              <a:cs typeface="Lato"/>
              <a:sym typeface="Lato"/>
            </a:endParaRPr>
          </a:p>
          <a:p>
            <a:pPr marL="0" lvl="0" indent="0" algn="l" rtl="0">
              <a:spcBef>
                <a:spcPts val="0"/>
              </a:spcBef>
              <a:spcAft>
                <a:spcPts val="0"/>
              </a:spcAft>
              <a:buNone/>
            </a:pPr>
            <a:r>
              <a:rPr lang="en" sz="1000">
                <a:solidFill>
                  <a:schemeClr val="lt1"/>
                </a:solidFill>
                <a:latin typeface="Lato"/>
                <a:ea typeface="Lato"/>
                <a:cs typeface="Lato"/>
                <a:sym typeface="Lato"/>
              </a:rPr>
              <a:t>Theresa Dupont</a:t>
            </a:r>
            <a:endParaRPr sz="1000">
              <a:solidFill>
                <a:schemeClr val="lt1"/>
              </a:solidFill>
              <a:latin typeface="Lato"/>
              <a:ea typeface="Lato"/>
              <a:cs typeface="Lato"/>
              <a:sym typeface="Lato"/>
            </a:endParaRPr>
          </a:p>
          <a:p>
            <a:pPr marL="0" lvl="0" indent="0" algn="l" rtl="0">
              <a:spcBef>
                <a:spcPts val="0"/>
              </a:spcBef>
              <a:spcAft>
                <a:spcPts val="0"/>
              </a:spcAft>
              <a:buNone/>
            </a:pPr>
            <a:endParaRPr sz="1000">
              <a:solidFill>
                <a:schemeClr val="lt1"/>
              </a:solidFill>
              <a:latin typeface="Lato"/>
              <a:ea typeface="Lato"/>
              <a:cs typeface="Lato"/>
              <a:sym typeface="Lato"/>
            </a:endParaRPr>
          </a:p>
          <a:p>
            <a:pPr marL="0" lvl="0" indent="0" algn="l" rtl="0">
              <a:spcBef>
                <a:spcPts val="0"/>
              </a:spcBef>
              <a:spcAft>
                <a:spcPts val="0"/>
              </a:spcAft>
              <a:buNone/>
            </a:pPr>
            <a:r>
              <a:rPr lang="en" sz="1000" b="1">
                <a:solidFill>
                  <a:schemeClr val="lt1"/>
                </a:solidFill>
                <a:latin typeface="Lato"/>
                <a:ea typeface="Lato"/>
                <a:cs typeface="Lato"/>
                <a:sym typeface="Lato"/>
              </a:rPr>
              <a:t>Department of Public Works:</a:t>
            </a:r>
            <a:endParaRPr sz="1000" b="1">
              <a:solidFill>
                <a:schemeClr val="lt1"/>
              </a:solidFill>
              <a:latin typeface="Lato"/>
              <a:ea typeface="Lato"/>
              <a:cs typeface="Lato"/>
              <a:sym typeface="Lato"/>
            </a:endParaRPr>
          </a:p>
          <a:p>
            <a:pPr marL="0" lvl="0" indent="0" algn="l" rtl="0">
              <a:spcBef>
                <a:spcPts val="0"/>
              </a:spcBef>
              <a:spcAft>
                <a:spcPts val="0"/>
              </a:spcAft>
              <a:buNone/>
            </a:pPr>
            <a:r>
              <a:rPr lang="en" sz="1000">
                <a:solidFill>
                  <a:schemeClr val="lt1"/>
                </a:solidFill>
                <a:latin typeface="Lato"/>
                <a:ea typeface="Lato"/>
                <a:cs typeface="Lato"/>
                <a:sym typeface="Lato"/>
              </a:rPr>
              <a:t>Tim McGivern</a:t>
            </a:r>
            <a:endParaRPr sz="1000">
              <a:solidFill>
                <a:schemeClr val="lt1"/>
              </a:solidFill>
              <a:latin typeface="Lato"/>
              <a:ea typeface="Lato"/>
              <a:cs typeface="Lato"/>
              <a:sym typeface="Lato"/>
            </a:endParaRPr>
          </a:p>
          <a:p>
            <a:pPr marL="0" lvl="0" indent="0" algn="l" rtl="0">
              <a:spcBef>
                <a:spcPts val="0"/>
              </a:spcBef>
              <a:spcAft>
                <a:spcPts val="0"/>
              </a:spcAft>
              <a:buNone/>
            </a:pPr>
            <a:r>
              <a:rPr lang="en" sz="1000">
                <a:solidFill>
                  <a:schemeClr val="lt1"/>
                </a:solidFill>
                <a:latin typeface="Lato"/>
                <a:ea typeface="Lato"/>
                <a:cs typeface="Lato"/>
                <a:sym typeface="Lato"/>
              </a:rPr>
              <a:t>Mary Menezes</a:t>
            </a:r>
            <a:endParaRPr sz="1000">
              <a:solidFill>
                <a:schemeClr val="lt1"/>
              </a:solidFill>
              <a:latin typeface="Lato"/>
              <a:ea typeface="Lato"/>
              <a:cs typeface="Lato"/>
              <a:sym typeface="Lato"/>
            </a:endParaRPr>
          </a:p>
          <a:p>
            <a:pPr marL="0" lvl="0" indent="0" algn="l" rtl="0">
              <a:spcBef>
                <a:spcPts val="0"/>
              </a:spcBef>
              <a:spcAft>
                <a:spcPts val="0"/>
              </a:spcAft>
              <a:buNone/>
            </a:pPr>
            <a:endParaRPr sz="1000">
              <a:solidFill>
                <a:schemeClr val="lt1"/>
              </a:solidFill>
              <a:latin typeface="Lato"/>
              <a:ea typeface="Lato"/>
              <a:cs typeface="Lato"/>
              <a:sym typeface="Lato"/>
            </a:endParaRPr>
          </a:p>
          <a:p>
            <a:pPr marL="0" lvl="0" indent="0" algn="l" rtl="0">
              <a:spcBef>
                <a:spcPts val="0"/>
              </a:spcBef>
              <a:spcAft>
                <a:spcPts val="0"/>
              </a:spcAft>
              <a:buNone/>
            </a:pPr>
            <a:r>
              <a:rPr lang="en" sz="1000" b="1">
                <a:solidFill>
                  <a:schemeClr val="lt1"/>
                </a:solidFill>
                <a:latin typeface="Lato"/>
                <a:ea typeface="Lato"/>
                <a:cs typeface="Lato"/>
                <a:sym typeface="Lato"/>
              </a:rPr>
              <a:t>The Office of Procurement:</a:t>
            </a:r>
            <a:endParaRPr sz="1000" b="1">
              <a:solidFill>
                <a:schemeClr val="lt1"/>
              </a:solidFill>
              <a:latin typeface="Lato"/>
              <a:ea typeface="Lato"/>
              <a:cs typeface="Lato"/>
              <a:sym typeface="Lato"/>
            </a:endParaRPr>
          </a:p>
          <a:p>
            <a:pPr marL="0" lvl="0" indent="0" algn="l" rtl="0">
              <a:spcBef>
                <a:spcPts val="0"/>
              </a:spcBef>
              <a:spcAft>
                <a:spcPts val="0"/>
              </a:spcAft>
              <a:buNone/>
            </a:pPr>
            <a:r>
              <a:rPr lang="en" sz="1000">
                <a:solidFill>
                  <a:schemeClr val="lt1"/>
                </a:solidFill>
                <a:latin typeface="Lato"/>
                <a:ea typeface="Lato"/>
                <a:cs typeface="Lato"/>
                <a:sym typeface="Lato"/>
              </a:rPr>
              <a:t>Fiona Maxwell</a:t>
            </a:r>
            <a:endParaRPr sz="1000">
              <a:solidFill>
                <a:schemeClr val="lt1"/>
              </a:solidFill>
              <a:latin typeface="Lato"/>
              <a:ea typeface="Lato"/>
              <a:cs typeface="Lato"/>
              <a:sym typeface="Lato"/>
            </a:endParaRPr>
          </a:p>
          <a:p>
            <a:pPr marL="0" lvl="0" indent="0" algn="l" rtl="0">
              <a:spcBef>
                <a:spcPts val="0"/>
              </a:spcBef>
              <a:spcAft>
                <a:spcPts val="0"/>
              </a:spcAft>
              <a:buNone/>
            </a:pPr>
            <a:endParaRPr sz="1000">
              <a:solidFill>
                <a:schemeClr val="lt1"/>
              </a:solidFill>
              <a:latin typeface="Lato"/>
              <a:ea typeface="Lato"/>
              <a:cs typeface="Lato"/>
              <a:sym typeface="Lato"/>
            </a:endParaRPr>
          </a:p>
          <a:p>
            <a:pPr marL="0" lvl="0" indent="0" algn="l" rtl="0">
              <a:spcBef>
                <a:spcPts val="0"/>
              </a:spcBef>
              <a:spcAft>
                <a:spcPts val="0"/>
              </a:spcAft>
              <a:buNone/>
            </a:pPr>
            <a:r>
              <a:rPr lang="en" sz="1000" b="1">
                <a:solidFill>
                  <a:schemeClr val="lt1"/>
                </a:solidFill>
                <a:latin typeface="Lato"/>
                <a:ea typeface="Lato"/>
                <a:cs typeface="Lato"/>
                <a:sym typeface="Lato"/>
              </a:rPr>
              <a:t>StrategyZero Waste Solutions</a:t>
            </a:r>
            <a:endParaRPr sz="1000" b="1">
              <a:solidFill>
                <a:schemeClr val="lt1"/>
              </a:solidFill>
              <a:latin typeface="Lato"/>
              <a:ea typeface="Lato"/>
              <a:cs typeface="Lato"/>
              <a:sym typeface="Lato"/>
            </a:endParaRPr>
          </a:p>
          <a:p>
            <a:pPr marL="0" lvl="0" indent="0" algn="l" rtl="0">
              <a:spcBef>
                <a:spcPts val="0"/>
              </a:spcBef>
              <a:spcAft>
                <a:spcPts val="0"/>
              </a:spcAft>
              <a:buNone/>
            </a:pPr>
            <a:r>
              <a:rPr lang="en" sz="1000">
                <a:solidFill>
                  <a:schemeClr val="lt1"/>
                </a:solidFill>
                <a:latin typeface="Lato"/>
                <a:ea typeface="Lato"/>
                <a:cs typeface="Lato"/>
                <a:sym typeface="Lato"/>
              </a:rPr>
              <a:t>Jeremy Drake</a:t>
            </a:r>
            <a:endParaRPr sz="1000">
              <a:solidFill>
                <a:schemeClr val="lt1"/>
              </a:solidFill>
              <a:latin typeface="Lato"/>
              <a:ea typeface="Lato"/>
              <a:cs typeface="Lato"/>
              <a:sym typeface="Lato"/>
            </a:endParaRPr>
          </a:p>
          <a:p>
            <a:pPr marL="0" lvl="0" indent="0" algn="l" rtl="0">
              <a:spcBef>
                <a:spcPts val="0"/>
              </a:spcBef>
              <a:spcAft>
                <a:spcPts val="0"/>
              </a:spcAft>
              <a:buNone/>
            </a:pPr>
            <a:r>
              <a:rPr lang="en" sz="1000">
                <a:solidFill>
                  <a:schemeClr val="lt1"/>
                </a:solidFill>
                <a:latin typeface="Lato"/>
                <a:ea typeface="Lato"/>
                <a:cs typeface="Lato"/>
                <a:sym typeface="Lato"/>
              </a:rPr>
              <a:t>Gary Liss</a:t>
            </a:r>
            <a:endParaRPr sz="1000">
              <a:solidFill>
                <a:schemeClr val="lt1"/>
              </a:solidFill>
              <a:latin typeface="Lato"/>
              <a:ea typeface="Lato"/>
              <a:cs typeface="Lato"/>
              <a:sym typeface="Lato"/>
            </a:endParaRPr>
          </a:p>
        </p:txBody>
      </p:sp>
      <p:pic>
        <p:nvPicPr>
          <p:cNvPr id="243" name="Google Shape;243;p30"/>
          <p:cNvPicPr preferRelativeResize="0"/>
          <p:nvPr/>
        </p:nvPicPr>
        <p:blipFill>
          <a:blip r:embed="rId3">
            <a:alphaModFix/>
          </a:blip>
          <a:stretch>
            <a:fillRect/>
          </a:stretch>
        </p:blipFill>
        <p:spPr>
          <a:xfrm>
            <a:off x="9339825" y="115250"/>
            <a:ext cx="4358418" cy="4358418"/>
          </a:xfrm>
          <a:prstGeom prst="rect">
            <a:avLst/>
          </a:prstGeom>
          <a:noFill/>
          <a:ln>
            <a:noFill/>
          </a:ln>
        </p:spPr>
      </p:pic>
      <p:sp>
        <p:nvSpPr>
          <p:cNvPr id="244" name="Google Shape;244;p30"/>
          <p:cNvSpPr txBox="1">
            <a:spLocks noGrp="1"/>
          </p:cNvSpPr>
          <p:nvPr>
            <p:ph type="title"/>
          </p:nvPr>
        </p:nvSpPr>
        <p:spPr>
          <a:xfrm>
            <a:off x="4938600" y="1457850"/>
            <a:ext cx="4205400" cy="2494800"/>
          </a:xfrm>
          <a:prstGeom prst="rect">
            <a:avLst/>
          </a:prstGeom>
        </p:spPr>
        <p:txBody>
          <a:bodyPr spcFirstLastPara="1" wrap="square" lIns="91425" tIns="0" rIns="91425" bIns="91425" anchor="t" anchorCtr="0">
            <a:normAutofit/>
          </a:bodyPr>
          <a:lstStyle/>
          <a:p>
            <a:pPr marL="0" lvl="0" indent="0" algn="l" rtl="0">
              <a:lnSpc>
                <a:spcPct val="200000"/>
              </a:lnSpc>
              <a:spcBef>
                <a:spcPts val="0"/>
              </a:spcBef>
              <a:spcAft>
                <a:spcPts val="0"/>
              </a:spcAft>
              <a:buNone/>
            </a:pPr>
            <a:r>
              <a:rPr lang="en" sz="1800" b="0">
                <a:solidFill>
                  <a:srgbClr val="595959"/>
                </a:solidFill>
                <a:latin typeface="Lato"/>
                <a:ea typeface="Lato"/>
                <a:cs typeface="Lato"/>
                <a:sym typeface="Lato"/>
              </a:rPr>
              <a:t>March 2023 - </a:t>
            </a:r>
            <a:r>
              <a:rPr lang="en" sz="1800">
                <a:solidFill>
                  <a:srgbClr val="595959"/>
                </a:solidFill>
                <a:latin typeface="Lato"/>
                <a:ea typeface="Lato"/>
                <a:cs typeface="Lato"/>
                <a:sym typeface="Lato"/>
              </a:rPr>
              <a:t>release</a:t>
            </a:r>
            <a:r>
              <a:rPr lang="en" sz="1500">
                <a:solidFill>
                  <a:srgbClr val="595959"/>
                </a:solidFill>
                <a:latin typeface="Lato"/>
                <a:ea typeface="Lato"/>
                <a:cs typeface="Lato"/>
                <a:sym typeface="Lato"/>
              </a:rPr>
              <a:t> RFP</a:t>
            </a:r>
            <a:endParaRPr sz="1800" b="0">
              <a:solidFill>
                <a:srgbClr val="595959"/>
              </a:solidFill>
              <a:latin typeface="Lato"/>
              <a:ea typeface="Lato"/>
              <a:cs typeface="Lato"/>
              <a:sym typeface="Lato"/>
            </a:endParaRPr>
          </a:p>
          <a:p>
            <a:pPr marL="0" lvl="0" indent="0" algn="l" rtl="0">
              <a:lnSpc>
                <a:spcPct val="200000"/>
              </a:lnSpc>
              <a:spcBef>
                <a:spcPts val="1200"/>
              </a:spcBef>
              <a:spcAft>
                <a:spcPts val="0"/>
              </a:spcAft>
              <a:buNone/>
            </a:pPr>
            <a:r>
              <a:rPr lang="en" sz="1800" b="0">
                <a:solidFill>
                  <a:srgbClr val="595959"/>
                </a:solidFill>
                <a:latin typeface="Lato"/>
                <a:ea typeface="Lato"/>
                <a:cs typeface="Lato"/>
                <a:sym typeface="Lato"/>
              </a:rPr>
              <a:t>May/June 2023 - receive proposals</a:t>
            </a:r>
            <a:endParaRPr sz="1800" b="0">
              <a:solidFill>
                <a:srgbClr val="595959"/>
              </a:solidFill>
              <a:latin typeface="Lato"/>
              <a:ea typeface="Lato"/>
              <a:cs typeface="Lato"/>
              <a:sym typeface="Lato"/>
            </a:endParaRPr>
          </a:p>
          <a:p>
            <a:pPr marL="0" lvl="0" indent="0" algn="l" rtl="0">
              <a:lnSpc>
                <a:spcPct val="200000"/>
              </a:lnSpc>
              <a:spcBef>
                <a:spcPts val="1200"/>
              </a:spcBef>
              <a:spcAft>
                <a:spcPts val="0"/>
              </a:spcAft>
              <a:buNone/>
            </a:pPr>
            <a:r>
              <a:rPr lang="en" sz="1800" b="0">
                <a:solidFill>
                  <a:srgbClr val="595959"/>
                </a:solidFill>
                <a:latin typeface="Lato"/>
                <a:ea typeface="Lato"/>
                <a:cs typeface="Lato"/>
                <a:sym typeface="Lato"/>
              </a:rPr>
              <a:t>June/July 2023 - award c</a:t>
            </a:r>
            <a:r>
              <a:rPr lang="en" sz="1800">
                <a:solidFill>
                  <a:srgbClr val="595959"/>
                </a:solidFill>
                <a:latin typeface="Lato"/>
                <a:ea typeface="Lato"/>
                <a:cs typeface="Lato"/>
                <a:sym typeface="Lato"/>
              </a:rPr>
              <a:t>ontract</a:t>
            </a:r>
            <a:endParaRPr sz="1800" b="0">
              <a:solidFill>
                <a:srgbClr val="595959"/>
              </a:solidFill>
              <a:latin typeface="Lato"/>
              <a:ea typeface="Lato"/>
              <a:cs typeface="Lato"/>
              <a:sym typeface="Lato"/>
            </a:endParaRPr>
          </a:p>
          <a:p>
            <a:pPr marL="0" lvl="0" indent="0" algn="l" rtl="0">
              <a:lnSpc>
                <a:spcPct val="200000"/>
              </a:lnSpc>
              <a:spcBef>
                <a:spcPts val="1200"/>
              </a:spcBef>
              <a:spcAft>
                <a:spcPts val="1200"/>
              </a:spcAft>
              <a:buNone/>
            </a:pPr>
            <a:r>
              <a:rPr lang="en" sz="1800" b="0">
                <a:solidFill>
                  <a:srgbClr val="595959"/>
                </a:solidFill>
                <a:latin typeface="Lato"/>
                <a:ea typeface="Lato"/>
                <a:cs typeface="Lato"/>
                <a:sym typeface="Lato"/>
              </a:rPr>
              <a:t>July 1, 2024 - start service</a:t>
            </a:r>
            <a:endParaRPr sz="1800" b="0">
              <a:latin typeface="Lato"/>
              <a:ea typeface="Lato"/>
              <a:cs typeface="Lato"/>
              <a:sym typeface="Lato"/>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31"/>
          <p:cNvSpPr txBox="1">
            <a:spLocks noGrp="1"/>
          </p:cNvSpPr>
          <p:nvPr>
            <p:ph type="title"/>
          </p:nvPr>
        </p:nvSpPr>
        <p:spPr>
          <a:xfrm>
            <a:off x="311300" y="500925"/>
            <a:ext cx="3704400" cy="20496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SLIDES BELOW are reference documents if needed, no need to format.</a:t>
            </a:r>
            <a:endParaRPr/>
          </a:p>
        </p:txBody>
      </p:sp>
      <p:sp>
        <p:nvSpPr>
          <p:cNvPr id="250" name="Google Shape;250;p31"/>
          <p:cNvSpPr txBox="1">
            <a:spLocks noGrp="1"/>
          </p:cNvSpPr>
          <p:nvPr>
            <p:ph type="subTitle" idx="1"/>
          </p:nvPr>
        </p:nvSpPr>
        <p:spPr>
          <a:xfrm>
            <a:off x="304800" y="2626725"/>
            <a:ext cx="3704400" cy="926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sp>
        <p:nvSpPr>
          <p:cNvPr id="251" name="Google Shape;251;p31"/>
          <p:cNvSpPr txBox="1">
            <a:spLocks noGrp="1"/>
          </p:cNvSpPr>
          <p:nvPr>
            <p:ph type="body" idx="2"/>
          </p:nvPr>
        </p:nvSpPr>
        <p:spPr>
          <a:xfrm>
            <a:off x="4879025" y="500925"/>
            <a:ext cx="3954000" cy="41115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sp>
        <p:nvSpPr>
          <p:cNvPr id="252" name="Google Shape;252;p3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19</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3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20</a:t>
            </a:fld>
            <a:endParaRPr/>
          </a:p>
        </p:txBody>
      </p:sp>
      <p:pic>
        <p:nvPicPr>
          <p:cNvPr id="258" name="Google Shape;258;p32"/>
          <p:cNvPicPr preferRelativeResize="0"/>
          <p:nvPr/>
        </p:nvPicPr>
        <p:blipFill rotWithShape="1">
          <a:blip r:embed="rId3">
            <a:alphaModFix/>
          </a:blip>
          <a:srcRect l="1500" t="1110" r="2896" b="4807"/>
          <a:stretch/>
        </p:blipFill>
        <p:spPr>
          <a:xfrm>
            <a:off x="492026" y="0"/>
            <a:ext cx="7427340" cy="5143500"/>
          </a:xfrm>
          <a:prstGeom prst="rect">
            <a:avLst/>
          </a:prstGeom>
          <a:noFill/>
          <a:ln>
            <a:noFill/>
          </a:ln>
        </p:spPr>
      </p:pic>
      <p:sp>
        <p:nvSpPr>
          <p:cNvPr id="259" name="Google Shape;259;p32"/>
          <p:cNvSpPr txBox="1"/>
          <p:nvPr/>
        </p:nvSpPr>
        <p:spPr>
          <a:xfrm>
            <a:off x="5092388" y="4700911"/>
            <a:ext cx="3405600" cy="3693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200">
                <a:latin typeface="Open Sans"/>
                <a:ea typeface="Open Sans"/>
                <a:cs typeface="Open Sans"/>
                <a:sym typeface="Open Sans"/>
              </a:rPr>
              <a:t>Source: US EPA 2018</a:t>
            </a:r>
            <a:endParaRPr sz="1200">
              <a:latin typeface="Open Sans"/>
              <a:ea typeface="Open Sans"/>
              <a:cs typeface="Open Sans"/>
              <a:sym typeface="Open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3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21</a:t>
            </a:fld>
            <a:endParaRPr/>
          </a:p>
        </p:txBody>
      </p:sp>
      <p:pic>
        <p:nvPicPr>
          <p:cNvPr id="265" name="Google Shape;265;p33"/>
          <p:cNvPicPr preferRelativeResize="0"/>
          <p:nvPr/>
        </p:nvPicPr>
        <p:blipFill rotWithShape="1">
          <a:blip r:embed="rId3">
            <a:alphaModFix/>
          </a:blip>
          <a:srcRect b="50487"/>
          <a:stretch/>
        </p:blipFill>
        <p:spPr>
          <a:xfrm>
            <a:off x="0" y="416001"/>
            <a:ext cx="9143999" cy="2743498"/>
          </a:xfrm>
          <a:prstGeom prst="rect">
            <a:avLst/>
          </a:prstGeom>
          <a:noFill/>
          <a:ln>
            <a:noFill/>
          </a:ln>
        </p:spPr>
      </p:pic>
      <p:sp>
        <p:nvSpPr>
          <p:cNvPr id="266" name="Google Shape;266;p33"/>
          <p:cNvSpPr/>
          <p:nvPr/>
        </p:nvSpPr>
        <p:spPr>
          <a:xfrm>
            <a:off x="528769" y="1518724"/>
            <a:ext cx="8172300" cy="779700"/>
          </a:xfrm>
          <a:prstGeom prst="rect">
            <a:avLst/>
          </a:prstGeom>
          <a:noFill/>
          <a:ln w="38100" cap="flat" cmpd="sng">
            <a:solidFill>
              <a:srgbClr val="E6913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33"/>
          <p:cNvSpPr/>
          <p:nvPr/>
        </p:nvSpPr>
        <p:spPr>
          <a:xfrm>
            <a:off x="528769" y="2325232"/>
            <a:ext cx="8172300" cy="412200"/>
          </a:xfrm>
          <a:prstGeom prst="rect">
            <a:avLst/>
          </a:prstGeom>
          <a:noFill/>
          <a:ln w="38100" cap="flat" cmpd="sng">
            <a:solidFill>
              <a:srgbClr val="3C78D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33"/>
          <p:cNvSpPr txBox="1"/>
          <p:nvPr/>
        </p:nvSpPr>
        <p:spPr>
          <a:xfrm>
            <a:off x="1562100" y="3435150"/>
            <a:ext cx="6019800" cy="923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 sz="2400">
                <a:solidFill>
                  <a:srgbClr val="000000"/>
                </a:solidFill>
                <a:latin typeface="Calibri"/>
                <a:ea typeface="Calibri"/>
                <a:cs typeface="Calibri"/>
                <a:sym typeface="Calibri"/>
              </a:rPr>
              <a:t>4 units and fewer = 78% of population</a:t>
            </a:r>
            <a:endParaRPr sz="2400">
              <a:solidFill>
                <a:srgbClr val="000000"/>
              </a:solidFill>
              <a:latin typeface="Calibri"/>
              <a:ea typeface="Calibri"/>
              <a:cs typeface="Calibri"/>
              <a:sym typeface="Calibri"/>
            </a:endParaRPr>
          </a:p>
          <a:p>
            <a:pPr marL="0" lvl="0" indent="0" algn="ctr" rtl="0">
              <a:spcBef>
                <a:spcPts val="0"/>
              </a:spcBef>
              <a:spcAft>
                <a:spcPts val="0"/>
              </a:spcAft>
              <a:buClr>
                <a:srgbClr val="000000"/>
              </a:buClr>
              <a:buSzPts val="1100"/>
              <a:buFont typeface="Arial"/>
              <a:buNone/>
            </a:pPr>
            <a:r>
              <a:rPr lang="en" sz="2400">
                <a:solidFill>
                  <a:srgbClr val="000000"/>
                </a:solidFill>
                <a:latin typeface="Calibri"/>
                <a:ea typeface="Calibri"/>
                <a:cs typeface="Calibri"/>
                <a:sym typeface="Calibri"/>
              </a:rPr>
              <a:t>5 units and more = 22% of population</a:t>
            </a:r>
            <a:endParaRPr sz="2400">
              <a:latin typeface="Calibri"/>
              <a:ea typeface="Calibri"/>
              <a:cs typeface="Calibri"/>
              <a:sym typeface="Calibri"/>
            </a:endParaRPr>
          </a:p>
        </p:txBody>
      </p:sp>
      <p:sp>
        <p:nvSpPr>
          <p:cNvPr id="269" name="Google Shape;269;p33"/>
          <p:cNvSpPr txBox="1"/>
          <p:nvPr/>
        </p:nvSpPr>
        <p:spPr>
          <a:xfrm>
            <a:off x="4004304" y="4700900"/>
            <a:ext cx="4493700" cy="3693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200">
                <a:latin typeface="Open Sans"/>
                <a:ea typeface="Open Sans"/>
                <a:cs typeface="Open Sans"/>
                <a:sym typeface="Open Sans"/>
              </a:rPr>
              <a:t>Source: US Census American Community Survey 2018</a:t>
            </a:r>
            <a:endParaRPr sz="1200">
              <a:latin typeface="Open Sans"/>
              <a:ea typeface="Open Sans"/>
              <a:cs typeface="Open Sans"/>
              <a:sym typeface="Open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3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22</a:t>
            </a:fld>
            <a:endParaRPr/>
          </a:p>
        </p:txBody>
      </p:sp>
      <p:sp>
        <p:nvSpPr>
          <p:cNvPr id="275" name="Google Shape;275;p34"/>
          <p:cNvSpPr txBox="1"/>
          <p:nvPr/>
        </p:nvSpPr>
        <p:spPr>
          <a:xfrm>
            <a:off x="0" y="4500"/>
            <a:ext cx="9144000" cy="10392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None/>
            </a:pPr>
            <a:r>
              <a:rPr lang="en" sz="5400" b="1" cap="small">
                <a:solidFill>
                  <a:srgbClr val="655D4F"/>
                </a:solidFill>
                <a:latin typeface="Quattrocento Sans"/>
                <a:ea typeface="Quattrocento Sans"/>
                <a:cs typeface="Quattrocento Sans"/>
                <a:sym typeface="Quattrocento Sans"/>
              </a:rPr>
              <a:t>Trucks per Week by Scenario</a:t>
            </a:r>
            <a:endParaRPr sz="5400" b="1" cap="small">
              <a:solidFill>
                <a:srgbClr val="655D4F"/>
              </a:solidFill>
              <a:latin typeface="Quattrocento Sans"/>
              <a:ea typeface="Quattrocento Sans"/>
              <a:cs typeface="Quattrocento Sans"/>
              <a:sym typeface="Quattrocento Sans"/>
            </a:endParaRPr>
          </a:p>
        </p:txBody>
      </p:sp>
      <p:cxnSp>
        <p:nvCxnSpPr>
          <p:cNvPr id="276" name="Google Shape;276;p34"/>
          <p:cNvCxnSpPr/>
          <p:nvPr/>
        </p:nvCxnSpPr>
        <p:spPr>
          <a:xfrm rot="10800000" flipH="1">
            <a:off x="0" y="925753"/>
            <a:ext cx="9166800" cy="18600"/>
          </a:xfrm>
          <a:prstGeom prst="straightConnector1">
            <a:avLst/>
          </a:prstGeom>
          <a:noFill/>
          <a:ln w="38100" cap="flat" cmpd="sng">
            <a:solidFill>
              <a:srgbClr val="A3DE5E"/>
            </a:solidFill>
            <a:prstDash val="solid"/>
            <a:round/>
            <a:headEnd type="none" w="med" len="med"/>
            <a:tailEnd type="none" w="med" len="med"/>
          </a:ln>
        </p:spPr>
      </p:cxnSp>
      <p:pic>
        <p:nvPicPr>
          <p:cNvPr id="277" name="Google Shape;277;p34" title="Chart"/>
          <p:cNvPicPr preferRelativeResize="0"/>
          <p:nvPr/>
        </p:nvPicPr>
        <p:blipFill rotWithShape="1">
          <a:blip r:embed="rId3">
            <a:alphaModFix/>
          </a:blip>
          <a:srcRect t="12625"/>
          <a:stretch/>
        </p:blipFill>
        <p:spPr>
          <a:xfrm>
            <a:off x="629867" y="1348979"/>
            <a:ext cx="7884267" cy="379902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3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23</a:t>
            </a:fld>
            <a:endParaRPr/>
          </a:p>
        </p:txBody>
      </p:sp>
      <p:pic>
        <p:nvPicPr>
          <p:cNvPr id="283" name="Google Shape;283;p35" title="Chart"/>
          <p:cNvPicPr preferRelativeResize="0"/>
          <p:nvPr/>
        </p:nvPicPr>
        <p:blipFill rotWithShape="1">
          <a:blip r:embed="rId3">
            <a:alphaModFix/>
          </a:blip>
          <a:srcRect t="10626"/>
          <a:stretch/>
        </p:blipFill>
        <p:spPr>
          <a:xfrm>
            <a:off x="823361" y="986747"/>
            <a:ext cx="7537005" cy="4145357"/>
          </a:xfrm>
          <a:prstGeom prst="rect">
            <a:avLst/>
          </a:prstGeom>
          <a:noFill/>
          <a:ln>
            <a:noFill/>
          </a:ln>
        </p:spPr>
      </p:pic>
      <p:sp>
        <p:nvSpPr>
          <p:cNvPr id="284" name="Google Shape;284;p35"/>
          <p:cNvSpPr txBox="1"/>
          <p:nvPr/>
        </p:nvSpPr>
        <p:spPr>
          <a:xfrm>
            <a:off x="0" y="4500"/>
            <a:ext cx="9135600" cy="9936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None/>
            </a:pPr>
            <a:r>
              <a:rPr lang="en" sz="5400" b="1" cap="small">
                <a:solidFill>
                  <a:srgbClr val="655D4F"/>
                </a:solidFill>
                <a:latin typeface="Quattrocento Sans"/>
                <a:ea typeface="Quattrocento Sans"/>
                <a:cs typeface="Quattrocento Sans"/>
                <a:sym typeface="Quattrocento Sans"/>
              </a:rPr>
              <a:t>Volume of Service by Scenario</a:t>
            </a:r>
            <a:endParaRPr sz="5400" b="1" cap="small">
              <a:solidFill>
                <a:srgbClr val="655D4F"/>
              </a:solidFill>
              <a:latin typeface="Quattrocento Sans"/>
              <a:ea typeface="Quattrocento Sans"/>
              <a:cs typeface="Quattrocento Sans"/>
              <a:sym typeface="Quattrocento Sans"/>
            </a:endParaRPr>
          </a:p>
        </p:txBody>
      </p:sp>
      <p:cxnSp>
        <p:nvCxnSpPr>
          <p:cNvPr id="285" name="Google Shape;285;p35"/>
          <p:cNvCxnSpPr/>
          <p:nvPr/>
        </p:nvCxnSpPr>
        <p:spPr>
          <a:xfrm>
            <a:off x="0" y="902958"/>
            <a:ext cx="9144000" cy="0"/>
          </a:xfrm>
          <a:prstGeom prst="straightConnector1">
            <a:avLst/>
          </a:prstGeom>
          <a:noFill/>
          <a:ln w="38100" cap="flat" cmpd="sng">
            <a:solidFill>
              <a:srgbClr val="A3DE5E"/>
            </a:solidFill>
            <a:prstDash val="solid"/>
            <a:round/>
            <a:headEnd type="none" w="med" len="med"/>
            <a:tailEnd type="none" w="med" len="med"/>
          </a:ln>
        </p:spPr>
      </p:cxnSp>
      <p:sp>
        <p:nvSpPr>
          <p:cNvPr id="286" name="Google Shape;286;p35"/>
          <p:cNvSpPr/>
          <p:nvPr/>
        </p:nvSpPr>
        <p:spPr>
          <a:xfrm>
            <a:off x="2992559" y="4173822"/>
            <a:ext cx="971100" cy="225900"/>
          </a:xfrm>
          <a:prstGeom prst="rect">
            <a:avLst/>
          </a:prstGeom>
          <a:noFill/>
          <a:ln w="38100"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35"/>
          <p:cNvSpPr/>
          <p:nvPr/>
        </p:nvSpPr>
        <p:spPr>
          <a:xfrm>
            <a:off x="4281192" y="4173822"/>
            <a:ext cx="971100" cy="225900"/>
          </a:xfrm>
          <a:prstGeom prst="rect">
            <a:avLst/>
          </a:prstGeom>
          <a:noFill/>
          <a:ln w="38100"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35"/>
          <p:cNvSpPr/>
          <p:nvPr/>
        </p:nvSpPr>
        <p:spPr>
          <a:xfrm>
            <a:off x="5546604" y="4173822"/>
            <a:ext cx="971100" cy="225900"/>
          </a:xfrm>
          <a:prstGeom prst="rect">
            <a:avLst/>
          </a:prstGeom>
          <a:noFill/>
          <a:ln w="38100"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35"/>
          <p:cNvSpPr/>
          <p:nvPr/>
        </p:nvSpPr>
        <p:spPr>
          <a:xfrm>
            <a:off x="6790718" y="4173822"/>
            <a:ext cx="971100" cy="225900"/>
          </a:xfrm>
          <a:prstGeom prst="rect">
            <a:avLst/>
          </a:prstGeom>
          <a:noFill/>
          <a:ln w="38100"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3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24</a:t>
            </a:fld>
            <a:endParaRPr/>
          </a:p>
        </p:txBody>
      </p:sp>
      <p:pic>
        <p:nvPicPr>
          <p:cNvPr id="295" name="Google Shape;295;p36" title="Chart"/>
          <p:cNvPicPr preferRelativeResize="0"/>
          <p:nvPr/>
        </p:nvPicPr>
        <p:blipFill>
          <a:blip r:embed="rId3">
            <a:alphaModFix/>
          </a:blip>
          <a:stretch>
            <a:fillRect/>
          </a:stretch>
        </p:blipFill>
        <p:spPr>
          <a:xfrm>
            <a:off x="120850" y="2034153"/>
            <a:ext cx="4136200" cy="2583375"/>
          </a:xfrm>
          <a:prstGeom prst="rect">
            <a:avLst/>
          </a:prstGeom>
          <a:noFill/>
          <a:ln>
            <a:noFill/>
          </a:ln>
        </p:spPr>
      </p:pic>
      <p:pic>
        <p:nvPicPr>
          <p:cNvPr id="296" name="Google Shape;296;p36" title="Chart"/>
          <p:cNvPicPr preferRelativeResize="0"/>
          <p:nvPr/>
        </p:nvPicPr>
        <p:blipFill>
          <a:blip r:embed="rId4">
            <a:alphaModFix/>
          </a:blip>
          <a:stretch>
            <a:fillRect/>
          </a:stretch>
        </p:blipFill>
        <p:spPr>
          <a:xfrm>
            <a:off x="4696400" y="2034436"/>
            <a:ext cx="4136200" cy="2589041"/>
          </a:xfrm>
          <a:prstGeom prst="rect">
            <a:avLst/>
          </a:prstGeom>
          <a:noFill/>
          <a:ln>
            <a:noFill/>
          </a:ln>
        </p:spPr>
      </p:pic>
      <p:sp>
        <p:nvSpPr>
          <p:cNvPr id="297" name="Google Shape;297;p36"/>
          <p:cNvSpPr txBox="1"/>
          <p:nvPr/>
        </p:nvSpPr>
        <p:spPr>
          <a:xfrm>
            <a:off x="5077150" y="4465125"/>
            <a:ext cx="3374700" cy="523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200" b="1">
                <a:latin typeface="Calibri"/>
                <a:ea typeface="Calibri"/>
                <a:cs typeface="Calibri"/>
                <a:sym typeface="Calibri"/>
              </a:rPr>
              <a:t>Workshop Poll #2</a:t>
            </a:r>
            <a:endParaRPr sz="2200" b="1">
              <a:latin typeface="Calibri"/>
              <a:ea typeface="Calibri"/>
              <a:cs typeface="Calibri"/>
              <a:sym typeface="Calibri"/>
            </a:endParaRPr>
          </a:p>
        </p:txBody>
      </p:sp>
      <p:sp>
        <p:nvSpPr>
          <p:cNvPr id="298" name="Google Shape;298;p36"/>
          <p:cNvSpPr txBox="1"/>
          <p:nvPr/>
        </p:nvSpPr>
        <p:spPr>
          <a:xfrm>
            <a:off x="501600" y="4465125"/>
            <a:ext cx="3374700" cy="523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200" b="1">
                <a:latin typeface="Calibri"/>
                <a:ea typeface="Calibri"/>
                <a:cs typeface="Calibri"/>
                <a:sym typeface="Calibri"/>
              </a:rPr>
              <a:t>Online Survey</a:t>
            </a:r>
            <a:endParaRPr sz="2200" b="1">
              <a:latin typeface="Calibri"/>
              <a:ea typeface="Calibri"/>
              <a:cs typeface="Calibri"/>
              <a:sym typeface="Calibri"/>
            </a:endParaRPr>
          </a:p>
        </p:txBody>
      </p:sp>
      <p:sp>
        <p:nvSpPr>
          <p:cNvPr id="299" name="Google Shape;299;p36"/>
          <p:cNvSpPr txBox="1"/>
          <p:nvPr/>
        </p:nvSpPr>
        <p:spPr>
          <a:xfrm>
            <a:off x="0" y="4500"/>
            <a:ext cx="9135600" cy="9936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None/>
            </a:pPr>
            <a:r>
              <a:rPr lang="en" sz="5000" b="1" cap="small">
                <a:solidFill>
                  <a:srgbClr val="655D4F"/>
                </a:solidFill>
                <a:latin typeface="Quattrocento Sans"/>
                <a:ea typeface="Quattrocento Sans"/>
                <a:cs typeface="Quattrocento Sans"/>
                <a:sym typeface="Quattrocento Sans"/>
              </a:rPr>
              <a:t>Attitudes about Bi-Weekly Trash</a:t>
            </a:r>
            <a:endParaRPr sz="5000" b="1" cap="small">
              <a:solidFill>
                <a:srgbClr val="655D4F"/>
              </a:solidFill>
              <a:latin typeface="Quattrocento Sans"/>
              <a:ea typeface="Quattrocento Sans"/>
              <a:cs typeface="Quattrocento Sans"/>
              <a:sym typeface="Quattrocento Sans"/>
            </a:endParaRPr>
          </a:p>
        </p:txBody>
      </p:sp>
      <p:cxnSp>
        <p:nvCxnSpPr>
          <p:cNvPr id="300" name="Google Shape;300;p36"/>
          <p:cNvCxnSpPr/>
          <p:nvPr/>
        </p:nvCxnSpPr>
        <p:spPr>
          <a:xfrm>
            <a:off x="0" y="902958"/>
            <a:ext cx="9144000" cy="0"/>
          </a:xfrm>
          <a:prstGeom prst="straightConnector1">
            <a:avLst/>
          </a:prstGeom>
          <a:noFill/>
          <a:ln w="38100" cap="flat" cmpd="sng">
            <a:solidFill>
              <a:srgbClr val="A3DE5E"/>
            </a:solidFill>
            <a:prstDash val="solid"/>
            <a:round/>
            <a:headEnd type="none" w="med" len="med"/>
            <a:tailEnd type="none" w="med" len="med"/>
          </a:ln>
        </p:spPr>
      </p:cxnSp>
      <p:sp>
        <p:nvSpPr>
          <p:cNvPr id="301" name="Google Shape;301;p36"/>
          <p:cNvSpPr txBox="1"/>
          <p:nvPr/>
        </p:nvSpPr>
        <p:spPr>
          <a:xfrm>
            <a:off x="746750" y="1066800"/>
            <a:ext cx="7429500" cy="861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200">
                <a:solidFill>
                  <a:srgbClr val="202124"/>
                </a:solidFill>
                <a:highlight>
                  <a:srgbClr val="FFFFFF"/>
                </a:highlight>
                <a:latin typeface="Calibri"/>
                <a:ea typeface="Calibri"/>
                <a:cs typeface="Calibri"/>
                <a:sym typeface="Calibri"/>
              </a:rPr>
              <a:t>Would you be interested in moving to every other week trash collection if you had weekly food scraps collection?</a:t>
            </a:r>
            <a:endParaRPr sz="2200">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Paradigm">
  <a:themeElements>
    <a:clrScheme name="Paradigm">
      <a:dk1>
        <a:srgbClr val="2B4380"/>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24</Slides>
  <Notes>24</Notes>
  <HiddenSlides>0</HiddenSlide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Paradigm</vt:lpstr>
      <vt:lpstr>Solid Waste Handling at City-Designated Properties:  Request for Proposals</vt:lpstr>
      <vt:lpstr>PowerPoint Presentation</vt:lpstr>
      <vt:lpstr>Agenda:</vt:lpstr>
      <vt:lpstr>Background:</vt:lpstr>
      <vt:lpstr>Waste Today in Medford: What</vt:lpstr>
      <vt:lpstr>Waste Today in Medford: Who</vt:lpstr>
      <vt:lpstr>PowerPoint Presentation</vt:lpstr>
      <vt:lpstr>RFP Process To-Date</vt:lpstr>
      <vt:lpstr>PowerPoint Presentation</vt:lpstr>
      <vt:lpstr>Looking Ahead: What’s Next?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Acknowledgements</vt:lpstr>
      <vt:lpstr>SLIDES BELOW are reference documents if needed, no need to format.</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Solid Waste Handling at City-Designated Properties:  Request for Proposals</dc:title>
  <cp:revision>1</cp:revision>
  <dcterms:modified xsi:type="dcterms:W3CDTF">2023-07-19T19:21:01Z</dcterms:modified>
</cp:coreProperties>
</file>