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302" r:id="rId5"/>
    <p:sldId id="403" r:id="rId6"/>
    <p:sldId id="382" r:id="rId7"/>
    <p:sldId id="432" r:id="rId8"/>
    <p:sldId id="420" r:id="rId9"/>
    <p:sldId id="428" r:id="rId10"/>
    <p:sldId id="417" r:id="rId11"/>
    <p:sldId id="430" r:id="rId12"/>
    <p:sldId id="410" r:id="rId13"/>
    <p:sldId id="431" r:id="rId14"/>
    <p:sldId id="41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1DE4C-EC91-9167-CAE3-29683FF6FC33}" name="Tolan, Beth" initials="TB" userId="S::Beth.Tolan@unt.edu::07f3de32-dcfa-41a8-b5ac-813015603c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8521"/>
    <a:srgbClr val="14A02B"/>
    <a:srgbClr val="107E22"/>
    <a:srgbClr val="3A644C"/>
    <a:srgbClr val="44546A"/>
    <a:srgbClr val="18BE34"/>
    <a:srgbClr val="239456"/>
    <a:srgbClr val="00A950"/>
    <a:srgbClr val="8ABEF9"/>
    <a:srgbClr val="B4B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5303" autoAdjust="0"/>
  </p:normalViewPr>
  <p:slideViewPr>
    <p:cSldViewPr snapToGrid="0">
      <p:cViewPr varScale="1">
        <p:scale>
          <a:sx n="114" d="100"/>
          <a:sy n="114" d="100"/>
        </p:scale>
        <p:origin x="504" y="176"/>
      </p:cViewPr>
      <p:guideLst/>
    </p:cSldViewPr>
  </p:slideViewPr>
  <p:notesTextViewPr>
    <p:cViewPr>
      <p:scale>
        <a:sx n="3" d="2"/>
        <a:sy n="3" d="2"/>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A87C2-DE2C-44C6-ACD7-5281F0920992}" type="datetimeFigureOut">
              <a:rPr lang="en-US" smtClean="0"/>
              <a:t>11/11/25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FC4C5-82D0-4415-BD64-8D2BB71211A7}" type="slidenum">
              <a:rPr lang="en-US" smtClean="0"/>
              <a:t>‹#›</a:t>
            </a:fld>
            <a:endParaRPr lang="en-US"/>
          </a:p>
        </p:txBody>
      </p:sp>
    </p:spTree>
    <p:extLst>
      <p:ext uri="{BB962C8B-B14F-4D97-AF65-F5344CB8AC3E}">
        <p14:creationId xmlns:p14="http://schemas.microsoft.com/office/powerpoint/2010/main" val="25473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FC4C5-82D0-4415-BD64-8D2BB71211A7}" type="slidenum">
              <a:rPr lang="en-US" smtClean="0"/>
              <a:t>3</a:t>
            </a:fld>
            <a:endParaRPr lang="en-US"/>
          </a:p>
        </p:txBody>
      </p:sp>
    </p:spTree>
    <p:extLst>
      <p:ext uri="{BB962C8B-B14F-4D97-AF65-F5344CB8AC3E}">
        <p14:creationId xmlns:p14="http://schemas.microsoft.com/office/powerpoint/2010/main" val="2893655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F8335-F2D6-3433-5E6B-BD1E86C65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5A84E-6F13-4EBE-1E8F-EBDE7CB40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08716-6E7A-408E-4C74-D704135E11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0C194B-70F4-6B46-628A-C5D91DC4749F}"/>
              </a:ext>
            </a:extLst>
          </p:cNvPr>
          <p:cNvSpPr>
            <a:spLocks noGrp="1"/>
          </p:cNvSpPr>
          <p:nvPr>
            <p:ph type="sldNum" sz="quarter" idx="5"/>
          </p:nvPr>
        </p:nvSpPr>
        <p:spPr/>
        <p:txBody>
          <a:bodyPr/>
          <a:lstStyle/>
          <a:p>
            <a:fld id="{D25FC4C5-82D0-4415-BD64-8D2BB71211A7}" type="slidenum">
              <a:rPr lang="en-US" smtClean="0"/>
              <a:t>4</a:t>
            </a:fld>
            <a:endParaRPr lang="en-US"/>
          </a:p>
        </p:txBody>
      </p:sp>
    </p:spTree>
    <p:extLst>
      <p:ext uri="{BB962C8B-B14F-4D97-AF65-F5344CB8AC3E}">
        <p14:creationId xmlns:p14="http://schemas.microsoft.com/office/powerpoint/2010/main" val="1417865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have ready and complete by the time you apply!</a:t>
            </a:r>
          </a:p>
        </p:txBody>
      </p:sp>
      <p:sp>
        <p:nvSpPr>
          <p:cNvPr id="4" name="Slide Number Placeholder 3"/>
          <p:cNvSpPr>
            <a:spLocks noGrp="1"/>
          </p:cNvSpPr>
          <p:nvPr>
            <p:ph type="sldNum" sz="quarter" idx="5"/>
          </p:nvPr>
        </p:nvSpPr>
        <p:spPr/>
        <p:txBody>
          <a:bodyPr/>
          <a:lstStyle/>
          <a:p>
            <a:fld id="{D25FC4C5-82D0-4415-BD64-8D2BB71211A7}" type="slidenum">
              <a:rPr lang="en-US" smtClean="0"/>
              <a:t>5</a:t>
            </a:fld>
            <a:endParaRPr lang="en-US"/>
          </a:p>
        </p:txBody>
      </p:sp>
    </p:spTree>
    <p:extLst>
      <p:ext uri="{BB962C8B-B14F-4D97-AF65-F5344CB8AC3E}">
        <p14:creationId xmlns:p14="http://schemas.microsoft.com/office/powerpoint/2010/main" val="3080438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B9903-EF7C-0943-F790-D424FBF78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DFC4E-0685-7B40-A7DF-E9C205BAD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5FC49-EF21-A14F-7A43-D12E431066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E43B6E-A23F-FF0A-AC10-8F065B59B3D2}"/>
              </a:ext>
            </a:extLst>
          </p:cNvPr>
          <p:cNvSpPr>
            <a:spLocks noGrp="1"/>
          </p:cNvSpPr>
          <p:nvPr>
            <p:ph type="sldNum" sz="quarter" idx="5"/>
          </p:nvPr>
        </p:nvSpPr>
        <p:spPr/>
        <p:txBody>
          <a:bodyPr/>
          <a:lstStyle/>
          <a:p>
            <a:fld id="{D25FC4C5-82D0-4415-BD64-8D2BB71211A7}" type="slidenum">
              <a:rPr lang="en-US" smtClean="0"/>
              <a:t>6</a:t>
            </a:fld>
            <a:endParaRPr lang="en-US"/>
          </a:p>
        </p:txBody>
      </p:sp>
    </p:spTree>
    <p:extLst>
      <p:ext uri="{BB962C8B-B14F-4D97-AF65-F5344CB8AC3E}">
        <p14:creationId xmlns:p14="http://schemas.microsoft.com/office/powerpoint/2010/main" val="3937876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B9903-EF7C-0943-F790-D424FBF78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DFC4E-0685-7B40-A7DF-E9C205BAD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5FC49-EF21-A14F-7A43-D12E431066CE}"/>
              </a:ext>
            </a:extLst>
          </p:cNvPr>
          <p:cNvSpPr>
            <a:spLocks noGrp="1"/>
          </p:cNvSpPr>
          <p:nvPr>
            <p:ph type="body" idx="1"/>
          </p:nvPr>
        </p:nvSpPr>
        <p:spPr/>
        <p:txBody>
          <a:bodyPr/>
          <a:lstStyle/>
          <a:p>
            <a:r>
              <a:rPr lang="en-US" dirty="0"/>
              <a:t>Legal name = name as it appears on SSN Card</a:t>
            </a:r>
          </a:p>
          <a:p>
            <a:r>
              <a:rPr lang="en-US" dirty="0"/>
              <a:t>Income earned by contributors – use exact numbers as they appear on W2s if prompted to manually enter info. </a:t>
            </a:r>
          </a:p>
          <a:p>
            <a:r>
              <a:rPr lang="en-US" dirty="0"/>
              <a:t>Household size – include all members in the household who are part of the family unit</a:t>
            </a:r>
          </a:p>
          <a:p>
            <a:r>
              <a:rPr lang="en-US" dirty="0"/>
              <a:t>Authorizing consent to transfer IRS information and send to schools. </a:t>
            </a:r>
          </a:p>
        </p:txBody>
      </p:sp>
      <p:sp>
        <p:nvSpPr>
          <p:cNvPr id="4" name="Slide Number Placeholder 3">
            <a:extLst>
              <a:ext uri="{FF2B5EF4-FFF2-40B4-BE49-F238E27FC236}">
                <a16:creationId xmlns:a16="http://schemas.microsoft.com/office/drawing/2014/main" id="{CEE43B6E-A23F-FF0A-AC10-8F065B59B3D2}"/>
              </a:ext>
            </a:extLst>
          </p:cNvPr>
          <p:cNvSpPr>
            <a:spLocks noGrp="1"/>
          </p:cNvSpPr>
          <p:nvPr>
            <p:ph type="sldNum" sz="quarter" idx="5"/>
          </p:nvPr>
        </p:nvSpPr>
        <p:spPr/>
        <p:txBody>
          <a:bodyPr/>
          <a:lstStyle/>
          <a:p>
            <a:fld id="{D25FC4C5-82D0-4415-BD64-8D2BB71211A7}" type="slidenum">
              <a:rPr lang="en-US" smtClean="0"/>
              <a:t>7</a:t>
            </a:fld>
            <a:endParaRPr lang="en-US"/>
          </a:p>
        </p:txBody>
      </p:sp>
    </p:spTree>
    <p:extLst>
      <p:ext uri="{BB962C8B-B14F-4D97-AF65-F5344CB8AC3E}">
        <p14:creationId xmlns:p14="http://schemas.microsoft.com/office/powerpoint/2010/main" val="2065800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5FC4C5-82D0-4415-BD64-8D2BB7121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4126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26-27 form available Spring 2026. </a:t>
            </a:r>
            <a:r>
              <a:rPr lang="en-US" b="0" i="1" dirty="0">
                <a:solidFill>
                  <a:srgbClr val="333333"/>
                </a:solidFill>
                <a:effectLst/>
                <a:latin typeface="Source Sans Pro" panose="020B0503030403020204" pitchFamily="34" charset="0"/>
              </a:rPr>
              <a:t>If you already have a Student Aid Index (SAI) of "0" or less, indicating you are already receiving the maximum amount of financial aid you qualify for that was available at the time of you being awarded.</a:t>
            </a:r>
            <a:endParaRPr lang="en-US" b="0" i="0" dirty="0">
              <a:solidFill>
                <a:srgbClr val="333333"/>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D25FC4C5-82D0-4415-BD64-8D2BB71211A7}" type="slidenum">
              <a:rPr lang="en-US" smtClean="0"/>
              <a:t>9</a:t>
            </a:fld>
            <a:endParaRPr lang="en-US"/>
          </a:p>
        </p:txBody>
      </p:sp>
    </p:spTree>
    <p:extLst>
      <p:ext uri="{BB962C8B-B14F-4D97-AF65-F5344CB8AC3E}">
        <p14:creationId xmlns:p14="http://schemas.microsoft.com/office/powerpoint/2010/main" val="313098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FE26F-AE52-A514-D4BD-27BF706E3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FD60B-6ABE-E610-0CDD-68E99F1F0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18A67-ADB8-7C58-C5DC-FEABD68042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7E2E3-B62E-3133-A026-E27DD9DC7DBE}"/>
              </a:ext>
            </a:extLst>
          </p:cNvPr>
          <p:cNvSpPr>
            <a:spLocks noGrp="1"/>
          </p:cNvSpPr>
          <p:nvPr>
            <p:ph type="sldNum" sz="quarter" idx="5"/>
          </p:nvPr>
        </p:nvSpPr>
        <p:spPr/>
        <p:txBody>
          <a:bodyPr/>
          <a:lstStyle/>
          <a:p>
            <a:fld id="{D25FC4C5-82D0-4415-BD64-8D2BB71211A7}" type="slidenum">
              <a:rPr lang="en-US" smtClean="0"/>
              <a:t>10</a:t>
            </a:fld>
            <a:endParaRPr lang="en-US"/>
          </a:p>
        </p:txBody>
      </p:sp>
    </p:spTree>
    <p:extLst>
      <p:ext uri="{BB962C8B-B14F-4D97-AF65-F5344CB8AC3E}">
        <p14:creationId xmlns:p14="http://schemas.microsoft.com/office/powerpoint/2010/main" val="3588235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D3ECF-F00C-91A8-4CAF-311174327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5A53C-D6E3-D4D3-3981-CEBEAE139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1FBA2-42D9-7C8A-C7EE-50F939B3DF10}"/>
              </a:ext>
            </a:extLst>
          </p:cNvPr>
          <p:cNvSpPr>
            <a:spLocks noGrp="1"/>
          </p:cNvSpPr>
          <p:nvPr>
            <p:ph type="body" idx="1"/>
          </p:nvPr>
        </p:nvSpPr>
        <p:spPr/>
        <p:txBody>
          <a:bodyPr/>
          <a:lstStyle/>
          <a:p>
            <a:r>
              <a:rPr lang="en-US" dirty="0"/>
              <a:t>Students should be encouraged to contact us via a webform via the ScrappySays.unt.edu website. This has taken the place of our email account. </a:t>
            </a:r>
          </a:p>
        </p:txBody>
      </p:sp>
      <p:sp>
        <p:nvSpPr>
          <p:cNvPr id="4" name="Slide Number Placeholder 3">
            <a:extLst>
              <a:ext uri="{FF2B5EF4-FFF2-40B4-BE49-F238E27FC236}">
                <a16:creationId xmlns:a16="http://schemas.microsoft.com/office/drawing/2014/main" id="{9A33F4D9-BE77-C082-3A09-631FB2B3BB9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5FC4C5-82D0-4415-BD64-8D2BB71211A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628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3AB88-0523-B744-94F0-33695B959270}"/>
              </a:ext>
            </a:extLst>
          </p:cNvPr>
          <p:cNvPicPr>
            <a:picLocks noChangeAspect="1"/>
          </p:cNvPicPr>
          <p:nvPr userDrawn="1"/>
        </p:nvPicPr>
        <p:blipFill>
          <a:blip r:embed="rId2"/>
          <a:stretch>
            <a:fillRect/>
          </a:stretch>
        </p:blipFill>
        <p:spPr>
          <a:xfrm>
            <a:off x="10351008" y="219456"/>
            <a:ext cx="1623487" cy="749301"/>
          </a:xfrm>
          <a:prstGeom prst="rect">
            <a:avLst/>
          </a:prstGeom>
        </p:spPr>
      </p:pic>
      <p:sp>
        <p:nvSpPr>
          <p:cNvPr id="9" name="Title 8">
            <a:extLst>
              <a:ext uri="{FF2B5EF4-FFF2-40B4-BE49-F238E27FC236}">
                <a16:creationId xmlns:a16="http://schemas.microsoft.com/office/drawing/2014/main" id="{3EBD6998-D49A-4266-B24C-B035354F8122}"/>
              </a:ext>
            </a:extLst>
          </p:cNvPr>
          <p:cNvSpPr>
            <a:spLocks noGrp="1"/>
          </p:cNvSpPr>
          <p:nvPr>
            <p:ph type="title"/>
          </p:nvPr>
        </p:nvSpPr>
        <p:spPr>
          <a:xfrm>
            <a:off x="0" y="305975"/>
            <a:ext cx="10351008" cy="1325563"/>
          </a:xfrm>
        </p:spPr>
        <p:txBody>
          <a:bodyPr>
            <a:normAutofit/>
          </a:bodyPr>
          <a:lstStyle>
            <a:lvl1pPr algn="ctr">
              <a:defRPr sz="4800" b="1">
                <a:latin typeface="+mn-lt"/>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740801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4BBCE47-C331-47CD-8385-47E824CA8905}" type="datetimeFigureOut">
              <a:rPr lang="en-US" smtClean="0"/>
              <a:t>11/11/25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3552351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BCE47-C331-47CD-8385-47E824CA8905}" type="datetimeFigureOut">
              <a:rPr lang="en-US" smtClean="0"/>
              <a:t>11/11/25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15182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BBCE47-C331-47CD-8385-47E824CA8905}" type="datetimeFigureOut">
              <a:rPr lang="en-US" smtClean="0"/>
              <a:t>11/11/25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0132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BBCE47-C331-47CD-8385-47E824CA8905}" type="datetimeFigureOut">
              <a:rPr lang="en-US" smtClean="0"/>
              <a:t>11/11/25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2351958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BBCE47-C331-47CD-8385-47E824CA8905}" type="datetimeFigureOut">
              <a:rPr lang="en-US" smtClean="0"/>
              <a:t>11/11/25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8834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BBCE47-C331-47CD-8385-47E824CA8905}" type="datetimeFigureOut">
              <a:rPr lang="en-US" smtClean="0"/>
              <a:t>11/11/25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892701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BCE47-C331-47CD-8385-47E824CA8905}" type="datetimeFigureOut">
              <a:rPr lang="en-US" smtClean="0"/>
              <a:t>11/11/25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518287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BBCE47-C331-47CD-8385-47E824CA8905}" type="datetimeFigureOut">
              <a:rPr lang="en-US" smtClean="0"/>
              <a:t>11/11/25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630164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BBCE47-C331-47CD-8385-47E824CA8905}" type="datetimeFigureOut">
              <a:rPr lang="en-US" smtClean="0"/>
              <a:t>11/11/25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408426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BCE47-C331-47CD-8385-47E824CA8905}" type="datetimeFigureOut">
              <a:rPr lang="en-US" smtClean="0"/>
              <a:t>11/11/25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1583898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BCE47-C331-47CD-8385-47E824CA8905}" type="datetimeFigureOut">
              <a:rPr lang="en-US" smtClean="0"/>
              <a:t>11/11/25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CF0F4-E641-4DDD-979E-5F6E045CDC15}" type="slidenum">
              <a:rPr lang="en-US" smtClean="0"/>
              <a:t>‹#›</a:t>
            </a:fld>
            <a:endParaRPr lang="en-US"/>
          </a:p>
        </p:txBody>
      </p:sp>
    </p:spTree>
    <p:extLst>
      <p:ext uri="{BB962C8B-B14F-4D97-AF65-F5344CB8AC3E}">
        <p14:creationId xmlns:p14="http://schemas.microsoft.com/office/powerpoint/2010/main" val="612669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FCF745-E9F7-4F44-B150-9BE9A065240C}"/>
              </a:ext>
            </a:extLst>
          </p:cNvPr>
          <p:cNvSpPr/>
          <p:nvPr userDrawn="1"/>
        </p:nvSpPr>
        <p:spPr>
          <a:xfrm>
            <a:off x="0" y="0"/>
            <a:ext cx="12192000" cy="6858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ext Placeholder 5">
            <a:extLst>
              <a:ext uri="{FF2B5EF4-FFF2-40B4-BE49-F238E27FC236}">
                <a16:creationId xmlns:a16="http://schemas.microsoft.com/office/drawing/2014/main" id="{2E4D44C0-017C-3841-BD1F-CE2FF8A3D875}"/>
              </a:ext>
            </a:extLst>
          </p:cNvPr>
          <p:cNvSpPr>
            <a:spLocks noGrp="1"/>
          </p:cNvSpPr>
          <p:nvPr>
            <p:ph type="body" sz="quarter" idx="10" hasCustomPrompt="1"/>
          </p:nvPr>
        </p:nvSpPr>
        <p:spPr>
          <a:xfrm>
            <a:off x="3911601" y="4366581"/>
            <a:ext cx="4307841" cy="439101"/>
          </a:xfrm>
          <a:prstGeom prst="rect">
            <a:avLst/>
          </a:prstGeom>
        </p:spPr>
        <p:txBody>
          <a:bodyPr/>
          <a:lstStyle>
            <a:lvl1pPr marL="0" indent="0" algn="ctr">
              <a:buFontTx/>
              <a:buNone/>
              <a:defRPr lang="en-US" dirty="0" smtClean="0">
                <a:solidFill>
                  <a:schemeClr val="bg1"/>
                </a:solidFill>
              </a:defRPr>
            </a:lvl1pPr>
          </a:lstStyle>
          <a:p>
            <a:pPr lvl="0">
              <a:spcBef>
                <a:spcPts val="1600"/>
              </a:spcBef>
            </a:pPr>
            <a:r>
              <a:rPr lang="en-US" sz="2800" dirty="0"/>
              <a:t>Slide Title Here</a:t>
            </a:r>
            <a:endParaRPr lang="en-US" b="0" i="0" u="none" strike="noStrike" dirty="0">
              <a:solidFill>
                <a:srgbClr val="000000"/>
              </a:solidFill>
              <a:effectLst/>
              <a:latin typeface="Segoe UI"/>
            </a:endParaRPr>
          </a:p>
        </p:txBody>
      </p:sp>
      <p:sp>
        <p:nvSpPr>
          <p:cNvPr id="8" name="Text Placeholder 9">
            <a:extLst>
              <a:ext uri="{FF2B5EF4-FFF2-40B4-BE49-F238E27FC236}">
                <a16:creationId xmlns:a16="http://schemas.microsoft.com/office/drawing/2014/main" id="{20BA7D3D-00E9-5E4F-95F8-14935A595BC5}"/>
              </a:ext>
            </a:extLst>
          </p:cNvPr>
          <p:cNvSpPr>
            <a:spLocks noGrp="1"/>
          </p:cNvSpPr>
          <p:nvPr>
            <p:ph type="body" sz="quarter" idx="11" hasCustomPrompt="1"/>
          </p:nvPr>
        </p:nvSpPr>
        <p:spPr>
          <a:xfrm>
            <a:off x="3911601" y="5008563"/>
            <a:ext cx="4308475" cy="1655762"/>
          </a:xfrm>
          <a:prstGeom prst="rect">
            <a:avLst/>
          </a:prstGeom>
        </p:spPr>
        <p:txBody>
          <a:bodyPr/>
          <a:lstStyle>
            <a:lvl1pPr marL="0" marR="0" indent="0" algn="ctr" defTabSz="914377" rtl="0" eaLnBrk="1" fontAlgn="auto" latinLnBrk="0" hangingPunct="1">
              <a:lnSpc>
                <a:spcPct val="90000"/>
              </a:lnSpc>
              <a:spcBef>
                <a:spcPts val="1000"/>
              </a:spcBef>
              <a:spcAft>
                <a:spcPts val="0"/>
              </a:spcAft>
              <a:buClrTx/>
              <a:buSzTx/>
              <a:buFontTx/>
              <a:buNone/>
              <a:tabLst/>
              <a:defRPr lang="en-US" sz="1400" b="0" i="0" u="none" strike="noStrike" baseline="0" smtClean="0">
                <a:solidFill>
                  <a:schemeClr val="bg1"/>
                </a:solidFill>
                <a:effectLst/>
                <a:latin typeface="+mn-lt"/>
                <a:cs typeface="Calibri" panose="020F0502020204030204" pitchFamily="34" charset="0"/>
              </a:defRPr>
            </a:lvl1pPr>
          </a:lstStyle>
          <a:p>
            <a:pPr marL="0" marR="0" lvl="0" indent="0" algn="ctr" defTabSz="914377" rtl="0" eaLnBrk="1" fontAlgn="auto" latinLnBrk="0" hangingPunct="1">
              <a:lnSpc>
                <a:spcPct val="90000"/>
              </a:lnSpc>
              <a:spcBef>
                <a:spcPts val="1000"/>
              </a:spcBef>
              <a:spcAft>
                <a:spcPts val="0"/>
              </a:spcAft>
              <a:buClrTx/>
              <a:buSzTx/>
              <a:buFontTx/>
              <a:buNone/>
              <a:tabLst/>
              <a:defRPr/>
            </a:pPr>
            <a:r>
              <a:rPr lang="en-US" sz="1400" dirty="0" err="1"/>
              <a:t>Mauris</a:t>
            </a:r>
            <a:r>
              <a:rPr lang="en-US" sz="1400" dirty="0"/>
              <a:t> </a:t>
            </a:r>
            <a:r>
              <a:rPr lang="en-US" sz="1400" dirty="0" err="1"/>
              <a:t>accumsan</a:t>
            </a:r>
            <a:r>
              <a:rPr lang="en-US" sz="1400" dirty="0"/>
              <a:t> </a:t>
            </a:r>
            <a:r>
              <a:rPr lang="en-US" sz="1400" dirty="0" err="1"/>
              <a:t>purus</a:t>
            </a:r>
            <a:r>
              <a:rPr lang="en-US" sz="1400" dirty="0"/>
              <a:t> in </a:t>
            </a:r>
            <a:r>
              <a:rPr lang="en-US" sz="1400" dirty="0" err="1"/>
              <a:t>quam</a:t>
            </a:r>
            <a:r>
              <a:rPr lang="en-US" sz="1400" dirty="0"/>
              <a:t> </a:t>
            </a:r>
            <a:r>
              <a:rPr lang="en-US" sz="1400" dirty="0" err="1"/>
              <a:t>lobortis</a:t>
            </a:r>
            <a:r>
              <a:rPr lang="en-US" sz="1400" dirty="0"/>
              <a:t> pharetra. </a:t>
            </a:r>
            <a:r>
              <a:rPr lang="en-US" sz="1400" dirty="0" err="1"/>
              <a:t>Proin</a:t>
            </a:r>
            <a:r>
              <a:rPr lang="en-US" sz="1400" dirty="0"/>
              <a:t> sit </a:t>
            </a:r>
            <a:r>
              <a:rPr lang="en-US" sz="1400" dirty="0" err="1"/>
              <a:t>amet</a:t>
            </a:r>
            <a:r>
              <a:rPr lang="en-US" sz="1400" dirty="0"/>
              <a:t> </a:t>
            </a:r>
            <a:r>
              <a:rPr lang="en-US" sz="1400" dirty="0" err="1"/>
              <a:t>elementum</a:t>
            </a:r>
            <a:r>
              <a:rPr lang="en-US" sz="1400" dirty="0"/>
              <a:t> </a:t>
            </a:r>
            <a:r>
              <a:rPr lang="en-US" sz="1400" dirty="0" err="1"/>
              <a:t>turpis</a:t>
            </a:r>
            <a:r>
              <a:rPr lang="en-US" sz="1400" dirty="0"/>
              <a:t>. </a:t>
            </a:r>
            <a:r>
              <a:rPr lang="en-US" sz="1400" dirty="0" err="1"/>
              <a:t>Vivamus</a:t>
            </a:r>
            <a:r>
              <a:rPr lang="en-US" sz="1400" dirty="0"/>
              <a:t> </a:t>
            </a:r>
            <a:r>
              <a:rPr lang="en-US" sz="1400" dirty="0" err="1"/>
              <a:t>sodales</a:t>
            </a:r>
            <a:r>
              <a:rPr lang="en-US" sz="1400" dirty="0"/>
              <a:t> magna id pulvinar </a:t>
            </a:r>
            <a:r>
              <a:rPr lang="en-US" sz="1400" dirty="0" err="1"/>
              <a:t>pretium</a:t>
            </a:r>
            <a:r>
              <a:rPr lang="en-US" sz="1400" dirty="0"/>
              <a:t>. </a:t>
            </a:r>
            <a:r>
              <a:rPr lang="en-US" sz="1400" dirty="0" err="1"/>
              <a:t>Phasellus</a:t>
            </a:r>
            <a:r>
              <a:rPr lang="en-US" sz="1400" dirty="0"/>
              <a:t> porta ipsum </a:t>
            </a:r>
            <a:r>
              <a:rPr lang="en-US" sz="1400" dirty="0" err="1"/>
              <a:t>nec</a:t>
            </a:r>
            <a:r>
              <a:rPr lang="en-US" sz="1400" dirty="0"/>
              <a:t> </a:t>
            </a:r>
            <a:r>
              <a:rPr lang="en-US" sz="1400" dirty="0" err="1"/>
              <a:t>euismod</a:t>
            </a:r>
            <a:r>
              <a:rPr lang="en-US" sz="1400" dirty="0"/>
              <a:t> </a:t>
            </a:r>
            <a:r>
              <a:rPr lang="en-US" sz="1400" dirty="0" err="1"/>
              <a:t>tincidunt</a:t>
            </a:r>
            <a:r>
              <a:rPr lang="en-US" sz="1400" dirty="0"/>
              <a:t>. </a:t>
            </a:r>
            <a:r>
              <a:rPr lang="en-US" sz="1400" dirty="0" err="1"/>
              <a:t>Aliquam</a:t>
            </a:r>
            <a:r>
              <a:rPr lang="en-US" sz="1400" dirty="0"/>
              <a:t> </a:t>
            </a:r>
            <a:r>
              <a:rPr lang="en-US" sz="1400" dirty="0" err="1"/>
              <a:t>ultrices</a:t>
            </a:r>
            <a:r>
              <a:rPr lang="en-US" sz="1400" dirty="0"/>
              <a:t>, </a:t>
            </a:r>
            <a:r>
              <a:rPr lang="en-US" sz="1400" dirty="0" err="1"/>
              <a:t>justo</a:t>
            </a:r>
            <a:r>
              <a:rPr lang="en-US" sz="1400" dirty="0"/>
              <a:t> </a:t>
            </a:r>
            <a:r>
              <a:rPr lang="en-US" sz="1400" dirty="0" err="1"/>
              <a:t>quis</a:t>
            </a:r>
            <a:r>
              <a:rPr lang="en-US" sz="1400" dirty="0"/>
              <a:t> semper</a:t>
            </a:r>
            <a:endParaRPr lang="en-US" dirty="0">
              <a:solidFill>
                <a:srgbClr val="000000"/>
              </a:solidFill>
              <a:effectLst/>
              <a:latin typeface="Helvetica" pitchFamily="2" charset="0"/>
            </a:endParaRPr>
          </a:p>
        </p:txBody>
      </p:sp>
      <p:sp>
        <p:nvSpPr>
          <p:cNvPr id="9" name="Oval 8">
            <a:extLst>
              <a:ext uri="{FF2B5EF4-FFF2-40B4-BE49-F238E27FC236}">
                <a16:creationId xmlns:a16="http://schemas.microsoft.com/office/drawing/2014/main" id="{72D4B084-DE85-E34D-A895-A6386A95797F}"/>
              </a:ext>
            </a:extLst>
          </p:cNvPr>
          <p:cNvSpPr/>
          <p:nvPr userDrawn="1"/>
        </p:nvSpPr>
        <p:spPr>
          <a:xfrm>
            <a:off x="4442178" y="786299"/>
            <a:ext cx="3237181" cy="3237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A3C82F4-E0E4-4F49-B8AD-9D59D0DE7300}"/>
              </a:ext>
            </a:extLst>
          </p:cNvPr>
          <p:cNvPicPr>
            <a:picLocks noChangeAspect="1"/>
          </p:cNvPicPr>
          <p:nvPr userDrawn="1"/>
        </p:nvPicPr>
        <p:blipFill>
          <a:blip r:embed="rId2"/>
          <a:stretch>
            <a:fillRect/>
          </a:stretch>
        </p:blipFill>
        <p:spPr>
          <a:xfrm>
            <a:off x="4688176" y="1771385"/>
            <a:ext cx="2745184" cy="1267007"/>
          </a:xfrm>
          <a:prstGeom prst="rect">
            <a:avLst/>
          </a:prstGeom>
        </p:spPr>
      </p:pic>
    </p:spTree>
    <p:extLst>
      <p:ext uri="{BB962C8B-B14F-4D97-AF65-F5344CB8AC3E}">
        <p14:creationId xmlns:p14="http://schemas.microsoft.com/office/powerpoint/2010/main" val="1866032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FAA48E5-92BB-6946-953B-AC27C5395327}"/>
              </a:ext>
            </a:extLst>
          </p:cNvPr>
          <p:cNvPicPr>
            <a:picLocks noChangeAspect="1"/>
          </p:cNvPicPr>
          <p:nvPr userDrawn="1"/>
        </p:nvPicPr>
        <p:blipFill>
          <a:blip r:embed="rId2"/>
          <a:stretch>
            <a:fillRect/>
          </a:stretch>
        </p:blipFill>
        <p:spPr>
          <a:xfrm>
            <a:off x="10351008" y="219456"/>
            <a:ext cx="1623486" cy="749301"/>
          </a:xfrm>
          <a:prstGeom prst="rect">
            <a:avLst/>
          </a:prstGeom>
        </p:spPr>
      </p:pic>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492284" y="1486747"/>
            <a:ext cx="7107396" cy="1751515"/>
          </a:xfrm>
          <a:prstGeom prst="rect">
            <a:avLst/>
          </a:prstGeom>
        </p:spPr>
        <p:txBody>
          <a:bodyPr/>
          <a:lstStyle>
            <a:lvl1pPr marL="0" indent="0">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a:t>
            </a:r>
          </a:p>
        </p:txBody>
      </p:sp>
      <p:sp>
        <p:nvSpPr>
          <p:cNvPr id="13" name="Text Placeholder 5">
            <a:extLst>
              <a:ext uri="{FF2B5EF4-FFF2-40B4-BE49-F238E27FC236}">
                <a16:creationId xmlns:a16="http://schemas.microsoft.com/office/drawing/2014/main" id="{7DA05E9A-A537-F34A-ABA1-52DBF38C407D}"/>
              </a:ext>
            </a:extLst>
          </p:cNvPr>
          <p:cNvSpPr>
            <a:spLocks noGrp="1"/>
          </p:cNvSpPr>
          <p:nvPr>
            <p:ph type="body" sz="quarter" idx="24" hasCustomPrompt="1"/>
          </p:nvPr>
        </p:nvSpPr>
        <p:spPr>
          <a:xfrm>
            <a:off x="3407674" y="4740462"/>
            <a:ext cx="2174875" cy="355282"/>
          </a:xfrm>
          <a:prstGeom prst="rect">
            <a:avLst/>
          </a:prstGeom>
        </p:spPr>
        <p:txBody>
          <a:bodyPr/>
          <a:lstStyle>
            <a:lvl1pPr marL="0" indent="0">
              <a:buNone/>
              <a:defRPr sz="2000" b="1" i="0">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Header Goes Here</a:t>
            </a:r>
          </a:p>
        </p:txBody>
      </p:sp>
      <p:sp>
        <p:nvSpPr>
          <p:cNvPr id="14" name="Text Placeholder 5">
            <a:extLst>
              <a:ext uri="{FF2B5EF4-FFF2-40B4-BE49-F238E27FC236}">
                <a16:creationId xmlns:a16="http://schemas.microsoft.com/office/drawing/2014/main" id="{117DC69A-FED7-9149-B451-D971805BAEC7}"/>
              </a:ext>
            </a:extLst>
          </p:cNvPr>
          <p:cNvSpPr>
            <a:spLocks noGrp="1"/>
          </p:cNvSpPr>
          <p:nvPr>
            <p:ph type="body" sz="quarter" idx="25" hasCustomPrompt="1"/>
          </p:nvPr>
        </p:nvSpPr>
        <p:spPr>
          <a:xfrm>
            <a:off x="3407674" y="5095744"/>
            <a:ext cx="2002155" cy="1294896"/>
          </a:xfrm>
          <a:prstGeom prst="rect">
            <a:avLst/>
          </a:prstGeom>
        </p:spPr>
        <p:txBody>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16" name="Text Placeholder 16">
            <a:extLst>
              <a:ext uri="{FF2B5EF4-FFF2-40B4-BE49-F238E27FC236}">
                <a16:creationId xmlns:a16="http://schemas.microsoft.com/office/drawing/2014/main" id="{C375D517-4746-E942-9E60-0A18D5CA6FDD}"/>
              </a:ext>
            </a:extLst>
          </p:cNvPr>
          <p:cNvSpPr>
            <a:spLocks noGrp="1"/>
          </p:cNvSpPr>
          <p:nvPr>
            <p:ph type="body" sz="quarter" idx="26" hasCustomPrompt="1"/>
          </p:nvPr>
        </p:nvSpPr>
        <p:spPr>
          <a:xfrm>
            <a:off x="3407674" y="3854476"/>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2</a:t>
            </a:r>
          </a:p>
        </p:txBody>
      </p:sp>
      <p:sp>
        <p:nvSpPr>
          <p:cNvPr id="28" name="Text Placeholder 5">
            <a:extLst>
              <a:ext uri="{FF2B5EF4-FFF2-40B4-BE49-F238E27FC236}">
                <a16:creationId xmlns:a16="http://schemas.microsoft.com/office/drawing/2014/main" id="{2385BFDE-CF4D-4F49-8049-ABD9DB742C8E}"/>
              </a:ext>
            </a:extLst>
          </p:cNvPr>
          <p:cNvSpPr>
            <a:spLocks noGrp="1"/>
          </p:cNvSpPr>
          <p:nvPr>
            <p:ph type="body" sz="quarter" idx="30" hasCustomPrompt="1"/>
          </p:nvPr>
        </p:nvSpPr>
        <p:spPr>
          <a:xfrm>
            <a:off x="492284" y="4740462"/>
            <a:ext cx="2174875" cy="355282"/>
          </a:xfrm>
          <a:prstGeom prst="rect">
            <a:avLst/>
          </a:prstGeom>
        </p:spPr>
        <p:txBody>
          <a:bodyPr/>
          <a:lstStyle>
            <a:lvl1pPr marL="0" indent="0">
              <a:buNone/>
              <a:defRPr sz="2000" b="1" i="0">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Header Goes Here</a:t>
            </a:r>
          </a:p>
        </p:txBody>
      </p:sp>
      <p:sp>
        <p:nvSpPr>
          <p:cNvPr id="29" name="Text Placeholder 5">
            <a:extLst>
              <a:ext uri="{FF2B5EF4-FFF2-40B4-BE49-F238E27FC236}">
                <a16:creationId xmlns:a16="http://schemas.microsoft.com/office/drawing/2014/main" id="{DCFE16C2-82E9-8740-8C87-20DB3E132035}"/>
              </a:ext>
            </a:extLst>
          </p:cNvPr>
          <p:cNvSpPr>
            <a:spLocks noGrp="1"/>
          </p:cNvSpPr>
          <p:nvPr>
            <p:ph type="body" sz="quarter" idx="31" hasCustomPrompt="1"/>
          </p:nvPr>
        </p:nvSpPr>
        <p:spPr>
          <a:xfrm>
            <a:off x="492284" y="5095744"/>
            <a:ext cx="2002155" cy="1294896"/>
          </a:xfrm>
          <a:prstGeom prst="rect">
            <a:avLst/>
          </a:prstGeom>
        </p:spPr>
        <p:txBody>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0" name="Text Placeholder 16">
            <a:extLst>
              <a:ext uri="{FF2B5EF4-FFF2-40B4-BE49-F238E27FC236}">
                <a16:creationId xmlns:a16="http://schemas.microsoft.com/office/drawing/2014/main" id="{0FDC6856-C94B-2044-A250-C8197993944A}"/>
              </a:ext>
            </a:extLst>
          </p:cNvPr>
          <p:cNvSpPr>
            <a:spLocks noGrp="1"/>
          </p:cNvSpPr>
          <p:nvPr>
            <p:ph type="body" sz="quarter" idx="32" hasCustomPrompt="1"/>
          </p:nvPr>
        </p:nvSpPr>
        <p:spPr>
          <a:xfrm>
            <a:off x="492284" y="3854476"/>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1</a:t>
            </a:r>
          </a:p>
        </p:txBody>
      </p:sp>
      <p:sp>
        <p:nvSpPr>
          <p:cNvPr id="31" name="Text Placeholder 5">
            <a:extLst>
              <a:ext uri="{FF2B5EF4-FFF2-40B4-BE49-F238E27FC236}">
                <a16:creationId xmlns:a16="http://schemas.microsoft.com/office/drawing/2014/main" id="{1B3DAE5D-32C0-1D43-8236-574C048D0FE6}"/>
              </a:ext>
            </a:extLst>
          </p:cNvPr>
          <p:cNvSpPr>
            <a:spLocks noGrp="1"/>
          </p:cNvSpPr>
          <p:nvPr>
            <p:ph type="body" sz="quarter" idx="33" hasCustomPrompt="1"/>
          </p:nvPr>
        </p:nvSpPr>
        <p:spPr>
          <a:xfrm>
            <a:off x="9395988" y="4740462"/>
            <a:ext cx="2174875" cy="355282"/>
          </a:xfrm>
          <a:prstGeom prst="rect">
            <a:avLst/>
          </a:prstGeom>
        </p:spPr>
        <p:txBody>
          <a:bodyPr/>
          <a:lstStyle>
            <a:lvl1pPr marL="0" indent="0">
              <a:buNone/>
              <a:defRPr sz="2000" b="1" i="0">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Header Goes Here</a:t>
            </a:r>
          </a:p>
        </p:txBody>
      </p:sp>
      <p:sp>
        <p:nvSpPr>
          <p:cNvPr id="32" name="Text Placeholder 5">
            <a:extLst>
              <a:ext uri="{FF2B5EF4-FFF2-40B4-BE49-F238E27FC236}">
                <a16:creationId xmlns:a16="http://schemas.microsoft.com/office/drawing/2014/main" id="{245E4E13-C49D-BF4A-985A-3B95BE7906D1}"/>
              </a:ext>
            </a:extLst>
          </p:cNvPr>
          <p:cNvSpPr>
            <a:spLocks noGrp="1"/>
          </p:cNvSpPr>
          <p:nvPr>
            <p:ph type="body" sz="quarter" idx="34" hasCustomPrompt="1"/>
          </p:nvPr>
        </p:nvSpPr>
        <p:spPr>
          <a:xfrm>
            <a:off x="9395988" y="5095744"/>
            <a:ext cx="2002155" cy="1294896"/>
          </a:xfrm>
          <a:prstGeom prst="rect">
            <a:avLst/>
          </a:prstGeom>
        </p:spPr>
        <p:txBody>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3" name="Text Placeholder 16">
            <a:extLst>
              <a:ext uri="{FF2B5EF4-FFF2-40B4-BE49-F238E27FC236}">
                <a16:creationId xmlns:a16="http://schemas.microsoft.com/office/drawing/2014/main" id="{B4724838-E9BD-BB48-A347-3D9240219B5D}"/>
              </a:ext>
            </a:extLst>
          </p:cNvPr>
          <p:cNvSpPr>
            <a:spLocks noGrp="1"/>
          </p:cNvSpPr>
          <p:nvPr>
            <p:ph type="body" sz="quarter" idx="35" hasCustomPrompt="1"/>
          </p:nvPr>
        </p:nvSpPr>
        <p:spPr>
          <a:xfrm>
            <a:off x="9395988" y="3854476"/>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4</a:t>
            </a:r>
          </a:p>
        </p:txBody>
      </p:sp>
      <p:sp>
        <p:nvSpPr>
          <p:cNvPr id="34" name="Text Placeholder 5">
            <a:extLst>
              <a:ext uri="{FF2B5EF4-FFF2-40B4-BE49-F238E27FC236}">
                <a16:creationId xmlns:a16="http://schemas.microsoft.com/office/drawing/2014/main" id="{501F45E9-39DB-414E-9EEB-1E6ECD1FA8D4}"/>
              </a:ext>
            </a:extLst>
          </p:cNvPr>
          <p:cNvSpPr>
            <a:spLocks noGrp="1"/>
          </p:cNvSpPr>
          <p:nvPr>
            <p:ph type="body" sz="quarter" idx="36" hasCustomPrompt="1"/>
          </p:nvPr>
        </p:nvSpPr>
        <p:spPr>
          <a:xfrm>
            <a:off x="6424559" y="4740462"/>
            <a:ext cx="2174875" cy="355282"/>
          </a:xfrm>
          <a:prstGeom prst="rect">
            <a:avLst/>
          </a:prstGeom>
        </p:spPr>
        <p:txBody>
          <a:bodyPr/>
          <a:lstStyle>
            <a:lvl1pPr marL="0" indent="0">
              <a:buNone/>
              <a:defRPr sz="2000" b="1" i="0">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Header Goes Here</a:t>
            </a:r>
          </a:p>
        </p:txBody>
      </p:sp>
      <p:sp>
        <p:nvSpPr>
          <p:cNvPr id="35" name="Text Placeholder 5">
            <a:extLst>
              <a:ext uri="{FF2B5EF4-FFF2-40B4-BE49-F238E27FC236}">
                <a16:creationId xmlns:a16="http://schemas.microsoft.com/office/drawing/2014/main" id="{0A5A593D-C0FD-4E46-82D5-69FF869316B4}"/>
              </a:ext>
            </a:extLst>
          </p:cNvPr>
          <p:cNvSpPr>
            <a:spLocks noGrp="1"/>
          </p:cNvSpPr>
          <p:nvPr>
            <p:ph type="body" sz="quarter" idx="37" hasCustomPrompt="1"/>
          </p:nvPr>
        </p:nvSpPr>
        <p:spPr>
          <a:xfrm>
            <a:off x="6424559" y="5095744"/>
            <a:ext cx="2002155" cy="1294896"/>
          </a:xfrm>
          <a:prstGeom prst="rect">
            <a:avLst/>
          </a:prstGeom>
        </p:spPr>
        <p:txBody>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6" name="Text Placeholder 16">
            <a:extLst>
              <a:ext uri="{FF2B5EF4-FFF2-40B4-BE49-F238E27FC236}">
                <a16:creationId xmlns:a16="http://schemas.microsoft.com/office/drawing/2014/main" id="{25A718CA-3C44-754A-B2CC-F173F1B2E238}"/>
              </a:ext>
            </a:extLst>
          </p:cNvPr>
          <p:cNvSpPr>
            <a:spLocks noGrp="1"/>
          </p:cNvSpPr>
          <p:nvPr>
            <p:ph type="body" sz="quarter" idx="38" hasCustomPrompt="1"/>
          </p:nvPr>
        </p:nvSpPr>
        <p:spPr>
          <a:xfrm>
            <a:off x="6424559" y="3854476"/>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3</a:t>
            </a:r>
          </a:p>
        </p:txBody>
      </p:sp>
    </p:spTree>
    <p:extLst>
      <p:ext uri="{BB962C8B-B14F-4D97-AF65-F5344CB8AC3E}">
        <p14:creationId xmlns:p14="http://schemas.microsoft.com/office/powerpoint/2010/main" val="3399505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3AB88-0523-B744-94F0-33695B959270}"/>
              </a:ext>
            </a:extLst>
          </p:cNvPr>
          <p:cNvPicPr>
            <a:picLocks noChangeAspect="1"/>
          </p:cNvPicPr>
          <p:nvPr userDrawn="1"/>
        </p:nvPicPr>
        <p:blipFill>
          <a:blip r:embed="rId2"/>
          <a:stretch>
            <a:fillRect/>
          </a:stretch>
        </p:blipFill>
        <p:spPr>
          <a:xfrm>
            <a:off x="10351008" y="219456"/>
            <a:ext cx="1623487" cy="749301"/>
          </a:xfrm>
          <a:prstGeom prst="rect">
            <a:avLst/>
          </a:prstGeom>
        </p:spPr>
      </p:pic>
    </p:spTree>
    <p:extLst>
      <p:ext uri="{BB962C8B-B14F-4D97-AF65-F5344CB8AC3E}">
        <p14:creationId xmlns:p14="http://schemas.microsoft.com/office/powerpoint/2010/main" val="1237407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DFA48A-D45C-104B-BED3-DE006E62D3AF}"/>
              </a:ext>
            </a:extLst>
          </p:cNvPr>
          <p:cNvPicPr>
            <a:picLocks noChangeAspect="1"/>
          </p:cNvPicPr>
          <p:nvPr userDrawn="1"/>
        </p:nvPicPr>
        <p:blipFill>
          <a:blip r:embed="rId2"/>
          <a:stretch>
            <a:fillRect/>
          </a:stretch>
        </p:blipFill>
        <p:spPr>
          <a:xfrm>
            <a:off x="10349932" y="217820"/>
            <a:ext cx="1623486" cy="749301"/>
          </a:xfrm>
          <a:prstGeom prst="rect">
            <a:avLst/>
          </a:prstGeom>
        </p:spPr>
      </p:pic>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2092325" y="2631759"/>
            <a:ext cx="8667750" cy="873442"/>
          </a:xfrm>
          <a:prstGeom prst="rect">
            <a:avLst/>
          </a:prstGeom>
        </p:spPr>
        <p:txBody>
          <a:bodyPr/>
          <a:lstStyle>
            <a:lvl1pPr marL="0" indent="0">
              <a:buNone/>
              <a:defRPr sz="6000"/>
            </a:lvl1pPr>
          </a:lstStyle>
          <a:p>
            <a:pPr lvl="0"/>
            <a:r>
              <a:rPr lang="en-US" dirty="0"/>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2092325" y="3637598"/>
            <a:ext cx="8667750" cy="2448241"/>
          </a:xfrm>
          <a:prstGeom prst="rect">
            <a:avLst/>
          </a:prstGeom>
        </p:spPr>
        <p:txBody>
          <a:bodyPr/>
          <a:lstStyle>
            <a:lvl1pPr marL="0" indent="0">
              <a:buNone/>
              <a:defRPr sz="180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2465182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7" name="Text Placeholder 1"/>
          <p:cNvSpPr>
            <a:spLocks noGrp="1"/>
          </p:cNvSpPr>
          <p:nvPr>
            <p:ph type="body" sz="quarter" idx="13"/>
          </p:nvPr>
        </p:nvSpPr>
        <p:spPr>
          <a:xfrm>
            <a:off x="629919" y="1426464"/>
            <a:ext cx="10990580" cy="4482211"/>
          </a:xfrm>
        </p:spPr>
        <p:txBody>
          <a:bodyPr/>
          <a:lstStyle/>
          <a:p>
            <a:pPr lvl="0" algn="ctr"/>
            <a:r>
              <a:rPr lang="en-US" sz="3200" b="1"/>
              <a:t>Click to edit Master text styles</a:t>
            </a:r>
          </a:p>
          <a:p>
            <a:pPr lvl="1" algn="ctr"/>
            <a:r>
              <a:rPr lang="en-US" sz="3200" b="1"/>
              <a:t>Second level</a:t>
            </a:r>
          </a:p>
          <a:p>
            <a:pPr lvl="2" algn="ctr"/>
            <a:r>
              <a:rPr lang="en-US" sz="3200" b="1"/>
              <a:t>Third level</a:t>
            </a:r>
          </a:p>
          <a:p>
            <a:pPr lvl="3" algn="ctr"/>
            <a:r>
              <a:rPr lang="en-US" sz="3200" b="1"/>
              <a:t>Fourth level</a:t>
            </a:r>
          </a:p>
          <a:p>
            <a:pPr lvl="4" algn="ctr"/>
            <a:r>
              <a:rPr lang="en-US" sz="3200" b="1"/>
              <a:t>Fifth level</a:t>
            </a:r>
            <a:endParaRPr lang="en-US" sz="1800" dirty="0">
              <a:solidFill>
                <a:schemeClr val="tx1"/>
              </a:solidFill>
            </a:endParaRPr>
          </a:p>
        </p:txBody>
      </p:sp>
    </p:spTree>
    <p:extLst>
      <p:ext uri="{BB962C8B-B14F-4D97-AF65-F5344CB8AC3E}">
        <p14:creationId xmlns:p14="http://schemas.microsoft.com/office/powerpoint/2010/main" val="518695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7" name="Text Placeholder 1"/>
          <p:cNvSpPr>
            <a:spLocks noGrp="1"/>
          </p:cNvSpPr>
          <p:nvPr>
            <p:ph type="body" sz="quarter" idx="13"/>
          </p:nvPr>
        </p:nvSpPr>
        <p:spPr>
          <a:xfrm>
            <a:off x="629919" y="1426464"/>
            <a:ext cx="10990580" cy="4482211"/>
          </a:xfrm>
        </p:spPr>
        <p:txBody>
          <a:bodyPr/>
          <a:lstStyle/>
          <a:p>
            <a:pPr lvl="0" algn="ctr"/>
            <a:r>
              <a:rPr lang="en-US" sz="3200" b="1"/>
              <a:t>Click to edit Master text styles</a:t>
            </a:r>
          </a:p>
          <a:p>
            <a:pPr lvl="1" algn="ctr"/>
            <a:r>
              <a:rPr lang="en-US" sz="3200" b="1"/>
              <a:t>Second level</a:t>
            </a:r>
          </a:p>
          <a:p>
            <a:pPr lvl="2" algn="ctr"/>
            <a:r>
              <a:rPr lang="en-US" sz="3200" b="1"/>
              <a:t>Third level</a:t>
            </a:r>
          </a:p>
          <a:p>
            <a:pPr lvl="3" algn="ctr"/>
            <a:r>
              <a:rPr lang="en-US" sz="3200" b="1"/>
              <a:t>Fourth level</a:t>
            </a:r>
          </a:p>
          <a:p>
            <a:pPr lvl="4" algn="ctr"/>
            <a:r>
              <a:rPr lang="en-US" sz="3200" b="1"/>
              <a:t>Fifth level</a:t>
            </a:r>
            <a:endParaRPr lang="en-US" sz="1800" dirty="0">
              <a:solidFill>
                <a:schemeClr val="tx1"/>
              </a:solidFill>
            </a:endParaRPr>
          </a:p>
        </p:txBody>
      </p:sp>
    </p:spTree>
    <p:extLst>
      <p:ext uri="{BB962C8B-B14F-4D97-AF65-F5344CB8AC3E}">
        <p14:creationId xmlns:p14="http://schemas.microsoft.com/office/powerpoint/2010/main" val="2177226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BCE47-C331-47CD-8385-47E824CA8905}" type="datetimeFigureOut">
              <a:rPr lang="en-US" smtClean="0"/>
              <a:t>11/11/25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CF0F4-E641-4DDD-979E-5F6E045CDC15}" type="slidenum">
              <a:rPr lang="en-US" smtClean="0"/>
              <a:t>‹#›</a:t>
            </a:fld>
            <a:endParaRPr lang="en-US"/>
          </a:p>
        </p:txBody>
      </p:sp>
    </p:spTree>
    <p:extLst>
      <p:ext uri="{BB962C8B-B14F-4D97-AF65-F5344CB8AC3E}">
        <p14:creationId xmlns:p14="http://schemas.microsoft.com/office/powerpoint/2010/main" val="1325285044"/>
      </p:ext>
    </p:extLst>
  </p:cSld>
  <p:clrMap bg1="lt1" tx1="dk1" bg2="lt2" tx2="dk2" accent1="accent1" accent2="accent2" accent3="accent3" accent4="accent4" accent5="accent5" accent6="accent6" hlink="hlink" folHlink="folHlink"/>
  <p:sldLayoutIdLst>
    <p:sldLayoutId id="214748368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6" r:id="rId16"/>
    <p:sldLayoutId id="2147483679" r:id="rId17"/>
    <p:sldLayoutId id="214748368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849A26-F38A-150F-626D-7E738040D0E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trans="40000" pressure="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E494DF-0C88-4E62-995F-F1353345DCC3}"/>
              </a:ext>
            </a:extLst>
          </p:cNvPr>
          <p:cNvSpPr txBox="1"/>
          <p:nvPr/>
        </p:nvSpPr>
        <p:spPr>
          <a:xfrm>
            <a:off x="1" y="2346083"/>
            <a:ext cx="12191999" cy="1200329"/>
          </a:xfrm>
          <a:prstGeom prst="rect">
            <a:avLst/>
          </a:prstGeom>
          <a:noFill/>
          <a:effectLst>
            <a:outerShdw blurRad="50800" dist="50800" dir="5400000" algn="ctr" rotWithShape="0">
              <a:schemeClr val="tx1">
                <a:lumMod val="75000"/>
                <a:lumOff val="25000"/>
              </a:schemeClr>
            </a:outerShdw>
          </a:effectLst>
        </p:spPr>
        <p:txBody>
          <a:bodyPr wrap="square" rtlCol="0">
            <a:spAutoFit/>
          </a:bodyPr>
          <a:lstStyle/>
          <a:p>
            <a:pPr algn="ctr"/>
            <a:r>
              <a:rPr lang="en-US" sz="7200" b="1" dirty="0">
                <a:solidFill>
                  <a:srgbClr val="107E22"/>
                </a:solidFill>
                <a:latin typeface="Aharoni" panose="02010803020104030203" pitchFamily="2" charset="-79"/>
                <a:cs typeface="Aharoni" panose="02010803020104030203" pitchFamily="2" charset="-79"/>
              </a:rPr>
              <a:t>Financial Aid</a:t>
            </a:r>
            <a:r>
              <a:rPr lang="en-US" sz="7200" b="1" dirty="0">
                <a:solidFill>
                  <a:srgbClr val="107E22"/>
                </a:solidFill>
                <a:latin typeface="Adobe Song Std L" panose="02020300000000000000" pitchFamily="18" charset="-128"/>
                <a:ea typeface="Adobe Song Std L" panose="02020300000000000000" pitchFamily="18" charset="-128"/>
                <a:cs typeface="Aharoni" panose="02010803020104030203" pitchFamily="2" charset="-79"/>
              </a:rPr>
              <a:t> </a:t>
            </a:r>
            <a:r>
              <a:rPr lang="en-US" sz="7200" b="1" dirty="0">
                <a:solidFill>
                  <a:srgbClr val="107E22"/>
                </a:solidFill>
                <a:latin typeface="Aharoni" panose="02010803020104030203" pitchFamily="2" charset="-79"/>
                <a:ea typeface="Adobe Song Std L" panose="02020300000000000000" pitchFamily="18" charset="-128"/>
                <a:cs typeface="Aharoni" panose="02010803020104030203" pitchFamily="2" charset="-79"/>
              </a:rPr>
              <a:t>Night</a:t>
            </a:r>
            <a:endParaRPr lang="en-US" sz="7200" b="1" dirty="0">
              <a:solidFill>
                <a:srgbClr val="107E22"/>
              </a:solidFill>
              <a:latin typeface="Aharoni" panose="02010803020104030203" pitchFamily="2" charset="-79"/>
              <a:cs typeface="Aharoni" panose="02010803020104030203" pitchFamily="2" charset="-79"/>
            </a:endParaRPr>
          </a:p>
        </p:txBody>
      </p:sp>
      <p:pic>
        <p:nvPicPr>
          <p:cNvPr id="3" name="Picture 2">
            <a:extLst>
              <a:ext uri="{FF2B5EF4-FFF2-40B4-BE49-F238E27FC236}">
                <a16:creationId xmlns:a16="http://schemas.microsoft.com/office/drawing/2014/main" id="{653D3C88-1F20-4F3B-BACC-1F67200C1491}"/>
              </a:ext>
            </a:extLst>
          </p:cNvPr>
          <p:cNvPicPr>
            <a:picLocks noChangeAspect="1"/>
          </p:cNvPicPr>
          <p:nvPr/>
        </p:nvPicPr>
        <p:blipFill>
          <a:blip r:embed="rId4"/>
          <a:stretch>
            <a:fillRect/>
          </a:stretch>
        </p:blipFill>
        <p:spPr>
          <a:xfrm>
            <a:off x="3746974" y="3546412"/>
            <a:ext cx="4698049" cy="1107397"/>
          </a:xfrm>
          <a:prstGeom prst="rect">
            <a:avLst/>
          </a:prstGeom>
        </p:spPr>
      </p:pic>
      <p:sp>
        <p:nvSpPr>
          <p:cNvPr id="5" name="Rectangle 4">
            <a:extLst>
              <a:ext uri="{FF2B5EF4-FFF2-40B4-BE49-F238E27FC236}">
                <a16:creationId xmlns:a16="http://schemas.microsoft.com/office/drawing/2014/main" id="{74EF3C31-5C4F-B249-7DB1-64E703B9B9E0}"/>
              </a:ext>
            </a:extLst>
          </p:cNvPr>
          <p:cNvSpPr/>
          <p:nvPr/>
        </p:nvSpPr>
        <p:spPr>
          <a:xfrm>
            <a:off x="137160" y="182880"/>
            <a:ext cx="11868912" cy="6519672"/>
          </a:xfrm>
          <a:custGeom>
            <a:avLst/>
            <a:gdLst>
              <a:gd name="connsiteX0" fmla="*/ 0 w 11868912"/>
              <a:gd name="connsiteY0" fmla="*/ 0 h 6519672"/>
              <a:gd name="connsiteX1" fmla="*/ 935550 w 11868912"/>
              <a:gd name="connsiteY1" fmla="*/ 0 h 6519672"/>
              <a:gd name="connsiteX2" fmla="*/ 1871099 w 11868912"/>
              <a:gd name="connsiteY2" fmla="*/ 0 h 6519672"/>
              <a:gd name="connsiteX3" fmla="*/ 2213203 w 11868912"/>
              <a:gd name="connsiteY3" fmla="*/ 0 h 6519672"/>
              <a:gd name="connsiteX4" fmla="*/ 2555307 w 11868912"/>
              <a:gd name="connsiteY4" fmla="*/ 0 h 6519672"/>
              <a:gd name="connsiteX5" fmla="*/ 3016100 w 11868912"/>
              <a:gd name="connsiteY5" fmla="*/ 0 h 6519672"/>
              <a:gd name="connsiteX6" fmla="*/ 3951650 w 11868912"/>
              <a:gd name="connsiteY6" fmla="*/ 0 h 6519672"/>
              <a:gd name="connsiteX7" fmla="*/ 4649821 w 11868912"/>
              <a:gd name="connsiteY7" fmla="*/ 0 h 6519672"/>
              <a:gd name="connsiteX8" fmla="*/ 5466681 w 11868912"/>
              <a:gd name="connsiteY8" fmla="*/ 0 h 6519672"/>
              <a:gd name="connsiteX9" fmla="*/ 6402231 w 11868912"/>
              <a:gd name="connsiteY9" fmla="*/ 0 h 6519672"/>
              <a:gd name="connsiteX10" fmla="*/ 6863024 w 11868912"/>
              <a:gd name="connsiteY10" fmla="*/ 0 h 6519672"/>
              <a:gd name="connsiteX11" fmla="*/ 7323817 w 11868912"/>
              <a:gd name="connsiteY11" fmla="*/ 0 h 6519672"/>
              <a:gd name="connsiteX12" fmla="*/ 8259366 w 11868912"/>
              <a:gd name="connsiteY12" fmla="*/ 0 h 6519672"/>
              <a:gd name="connsiteX13" fmla="*/ 8838849 w 11868912"/>
              <a:gd name="connsiteY13" fmla="*/ 0 h 6519672"/>
              <a:gd name="connsiteX14" fmla="*/ 9655709 w 11868912"/>
              <a:gd name="connsiteY14" fmla="*/ 0 h 6519672"/>
              <a:gd name="connsiteX15" fmla="*/ 10353880 w 11868912"/>
              <a:gd name="connsiteY15" fmla="*/ 0 h 6519672"/>
              <a:gd name="connsiteX16" fmla="*/ 10814673 w 11868912"/>
              <a:gd name="connsiteY16" fmla="*/ 0 h 6519672"/>
              <a:gd name="connsiteX17" fmla="*/ 11156777 w 11868912"/>
              <a:gd name="connsiteY17" fmla="*/ 0 h 6519672"/>
              <a:gd name="connsiteX18" fmla="*/ 11868912 w 11868912"/>
              <a:gd name="connsiteY18" fmla="*/ 0 h 6519672"/>
              <a:gd name="connsiteX19" fmla="*/ 11868912 w 11868912"/>
              <a:gd name="connsiteY19" fmla="*/ 586770 h 6519672"/>
              <a:gd name="connsiteX20" fmla="*/ 11868912 w 11868912"/>
              <a:gd name="connsiteY20" fmla="*/ 1043148 h 6519672"/>
              <a:gd name="connsiteX21" fmla="*/ 11868912 w 11868912"/>
              <a:gd name="connsiteY21" fmla="*/ 1695115 h 6519672"/>
              <a:gd name="connsiteX22" fmla="*/ 11868912 w 11868912"/>
              <a:gd name="connsiteY22" fmla="*/ 2151492 h 6519672"/>
              <a:gd name="connsiteX23" fmla="*/ 11868912 w 11868912"/>
              <a:gd name="connsiteY23" fmla="*/ 2738262 h 6519672"/>
              <a:gd name="connsiteX24" fmla="*/ 11868912 w 11868912"/>
              <a:gd name="connsiteY24" fmla="*/ 3325033 h 6519672"/>
              <a:gd name="connsiteX25" fmla="*/ 11868912 w 11868912"/>
              <a:gd name="connsiteY25" fmla="*/ 3781410 h 6519672"/>
              <a:gd name="connsiteX26" fmla="*/ 11868912 w 11868912"/>
              <a:gd name="connsiteY26" fmla="*/ 4498574 h 6519672"/>
              <a:gd name="connsiteX27" fmla="*/ 11868912 w 11868912"/>
              <a:gd name="connsiteY27" fmla="*/ 5280934 h 6519672"/>
              <a:gd name="connsiteX28" fmla="*/ 11868912 w 11868912"/>
              <a:gd name="connsiteY28" fmla="*/ 5867705 h 6519672"/>
              <a:gd name="connsiteX29" fmla="*/ 11868912 w 11868912"/>
              <a:gd name="connsiteY29" fmla="*/ 6519672 h 6519672"/>
              <a:gd name="connsiteX30" fmla="*/ 11408119 w 11868912"/>
              <a:gd name="connsiteY30" fmla="*/ 6519672 h 6519672"/>
              <a:gd name="connsiteX31" fmla="*/ 11066015 w 11868912"/>
              <a:gd name="connsiteY31" fmla="*/ 6519672 h 6519672"/>
              <a:gd name="connsiteX32" fmla="*/ 10605222 w 11868912"/>
              <a:gd name="connsiteY32" fmla="*/ 6519672 h 6519672"/>
              <a:gd name="connsiteX33" fmla="*/ 9788362 w 11868912"/>
              <a:gd name="connsiteY33" fmla="*/ 6519672 h 6519672"/>
              <a:gd name="connsiteX34" fmla="*/ 9090190 w 11868912"/>
              <a:gd name="connsiteY34" fmla="*/ 6519672 h 6519672"/>
              <a:gd name="connsiteX35" fmla="*/ 8273330 w 11868912"/>
              <a:gd name="connsiteY35" fmla="*/ 6519672 h 6519672"/>
              <a:gd name="connsiteX36" fmla="*/ 7456469 w 11868912"/>
              <a:gd name="connsiteY36" fmla="*/ 6519672 h 6519672"/>
              <a:gd name="connsiteX37" fmla="*/ 6758298 w 11868912"/>
              <a:gd name="connsiteY37" fmla="*/ 6519672 h 6519672"/>
              <a:gd name="connsiteX38" fmla="*/ 6178816 w 11868912"/>
              <a:gd name="connsiteY38" fmla="*/ 6519672 h 6519672"/>
              <a:gd name="connsiteX39" fmla="*/ 5480645 w 11868912"/>
              <a:gd name="connsiteY39" fmla="*/ 6519672 h 6519672"/>
              <a:gd name="connsiteX40" fmla="*/ 4545095 w 11868912"/>
              <a:gd name="connsiteY40" fmla="*/ 6519672 h 6519672"/>
              <a:gd name="connsiteX41" fmla="*/ 4084302 w 11868912"/>
              <a:gd name="connsiteY41" fmla="*/ 6519672 h 6519672"/>
              <a:gd name="connsiteX42" fmla="*/ 3267442 w 11868912"/>
              <a:gd name="connsiteY42" fmla="*/ 6519672 h 6519672"/>
              <a:gd name="connsiteX43" fmla="*/ 2569270 w 11868912"/>
              <a:gd name="connsiteY43" fmla="*/ 6519672 h 6519672"/>
              <a:gd name="connsiteX44" fmla="*/ 2227166 w 11868912"/>
              <a:gd name="connsiteY44" fmla="*/ 6519672 h 6519672"/>
              <a:gd name="connsiteX45" fmla="*/ 1885062 w 11868912"/>
              <a:gd name="connsiteY45" fmla="*/ 6519672 h 6519672"/>
              <a:gd name="connsiteX46" fmla="*/ 1186891 w 11868912"/>
              <a:gd name="connsiteY46" fmla="*/ 6519672 h 6519672"/>
              <a:gd name="connsiteX47" fmla="*/ 726098 w 11868912"/>
              <a:gd name="connsiteY47" fmla="*/ 6519672 h 6519672"/>
              <a:gd name="connsiteX48" fmla="*/ 0 w 11868912"/>
              <a:gd name="connsiteY48" fmla="*/ 6519672 h 6519672"/>
              <a:gd name="connsiteX49" fmla="*/ 0 w 11868912"/>
              <a:gd name="connsiteY49" fmla="*/ 5802508 h 6519672"/>
              <a:gd name="connsiteX50" fmla="*/ 0 w 11868912"/>
              <a:gd name="connsiteY50" fmla="*/ 5346131 h 6519672"/>
              <a:gd name="connsiteX51" fmla="*/ 0 w 11868912"/>
              <a:gd name="connsiteY51" fmla="*/ 4694164 h 6519672"/>
              <a:gd name="connsiteX52" fmla="*/ 0 w 11868912"/>
              <a:gd name="connsiteY52" fmla="*/ 4042197 h 6519672"/>
              <a:gd name="connsiteX53" fmla="*/ 0 w 11868912"/>
              <a:gd name="connsiteY53" fmla="*/ 3455426 h 6519672"/>
              <a:gd name="connsiteX54" fmla="*/ 0 w 11868912"/>
              <a:gd name="connsiteY54" fmla="*/ 2738262 h 6519672"/>
              <a:gd name="connsiteX55" fmla="*/ 0 w 11868912"/>
              <a:gd name="connsiteY55" fmla="*/ 2151492 h 6519672"/>
              <a:gd name="connsiteX56" fmla="*/ 0 w 11868912"/>
              <a:gd name="connsiteY56" fmla="*/ 1369131 h 6519672"/>
              <a:gd name="connsiteX57" fmla="*/ 0 w 11868912"/>
              <a:gd name="connsiteY57" fmla="*/ 651967 h 6519672"/>
              <a:gd name="connsiteX58" fmla="*/ 0 w 11868912"/>
              <a:gd name="connsiteY58" fmla="*/ 0 h 651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1868912" h="6519672" extrusionOk="0">
                <a:moveTo>
                  <a:pt x="0" y="0"/>
                </a:moveTo>
                <a:cubicBezTo>
                  <a:pt x="344104" y="40983"/>
                  <a:pt x="642489" y="-492"/>
                  <a:pt x="935550" y="0"/>
                </a:cubicBezTo>
                <a:cubicBezTo>
                  <a:pt x="1228611" y="492"/>
                  <a:pt x="1552543" y="-17020"/>
                  <a:pt x="1871099" y="0"/>
                </a:cubicBezTo>
                <a:cubicBezTo>
                  <a:pt x="2189655" y="17020"/>
                  <a:pt x="2084359" y="3849"/>
                  <a:pt x="2213203" y="0"/>
                </a:cubicBezTo>
                <a:cubicBezTo>
                  <a:pt x="2342047" y="-3849"/>
                  <a:pt x="2397171" y="-7803"/>
                  <a:pt x="2555307" y="0"/>
                </a:cubicBezTo>
                <a:cubicBezTo>
                  <a:pt x="2713443" y="7803"/>
                  <a:pt x="2811509" y="20512"/>
                  <a:pt x="3016100" y="0"/>
                </a:cubicBezTo>
                <a:cubicBezTo>
                  <a:pt x="3220691" y="-20512"/>
                  <a:pt x="3520846" y="12110"/>
                  <a:pt x="3951650" y="0"/>
                </a:cubicBezTo>
                <a:cubicBezTo>
                  <a:pt x="4382454" y="-12110"/>
                  <a:pt x="4502690" y="12714"/>
                  <a:pt x="4649821" y="0"/>
                </a:cubicBezTo>
                <a:cubicBezTo>
                  <a:pt x="4796952" y="-12714"/>
                  <a:pt x="5064251" y="8059"/>
                  <a:pt x="5466681" y="0"/>
                </a:cubicBezTo>
                <a:cubicBezTo>
                  <a:pt x="5869111" y="-8059"/>
                  <a:pt x="6135380" y="-5525"/>
                  <a:pt x="6402231" y="0"/>
                </a:cubicBezTo>
                <a:cubicBezTo>
                  <a:pt x="6669082" y="5525"/>
                  <a:pt x="6712245" y="-3139"/>
                  <a:pt x="6863024" y="0"/>
                </a:cubicBezTo>
                <a:cubicBezTo>
                  <a:pt x="7013803" y="3139"/>
                  <a:pt x="7160450" y="-9864"/>
                  <a:pt x="7323817" y="0"/>
                </a:cubicBezTo>
                <a:cubicBezTo>
                  <a:pt x="7487184" y="9864"/>
                  <a:pt x="7818756" y="-9433"/>
                  <a:pt x="8259366" y="0"/>
                </a:cubicBezTo>
                <a:cubicBezTo>
                  <a:pt x="8699976" y="9433"/>
                  <a:pt x="8577145" y="-20107"/>
                  <a:pt x="8838849" y="0"/>
                </a:cubicBezTo>
                <a:cubicBezTo>
                  <a:pt x="9100553" y="20107"/>
                  <a:pt x="9326233" y="4176"/>
                  <a:pt x="9655709" y="0"/>
                </a:cubicBezTo>
                <a:cubicBezTo>
                  <a:pt x="9985185" y="-4176"/>
                  <a:pt x="10210308" y="-14315"/>
                  <a:pt x="10353880" y="0"/>
                </a:cubicBezTo>
                <a:cubicBezTo>
                  <a:pt x="10497452" y="14315"/>
                  <a:pt x="10594805" y="1231"/>
                  <a:pt x="10814673" y="0"/>
                </a:cubicBezTo>
                <a:cubicBezTo>
                  <a:pt x="11034541" y="-1231"/>
                  <a:pt x="11057487" y="9869"/>
                  <a:pt x="11156777" y="0"/>
                </a:cubicBezTo>
                <a:cubicBezTo>
                  <a:pt x="11256067" y="-9869"/>
                  <a:pt x="11717390" y="27974"/>
                  <a:pt x="11868912" y="0"/>
                </a:cubicBezTo>
                <a:cubicBezTo>
                  <a:pt x="11850222" y="149405"/>
                  <a:pt x="11881826" y="423443"/>
                  <a:pt x="11868912" y="586770"/>
                </a:cubicBezTo>
                <a:cubicBezTo>
                  <a:pt x="11855999" y="750097"/>
                  <a:pt x="11869191" y="888754"/>
                  <a:pt x="11868912" y="1043148"/>
                </a:cubicBezTo>
                <a:cubicBezTo>
                  <a:pt x="11868633" y="1197542"/>
                  <a:pt x="11867948" y="1504918"/>
                  <a:pt x="11868912" y="1695115"/>
                </a:cubicBezTo>
                <a:cubicBezTo>
                  <a:pt x="11869876" y="1885312"/>
                  <a:pt x="11871512" y="2004506"/>
                  <a:pt x="11868912" y="2151492"/>
                </a:cubicBezTo>
                <a:cubicBezTo>
                  <a:pt x="11866312" y="2298478"/>
                  <a:pt x="11876343" y="2531484"/>
                  <a:pt x="11868912" y="2738262"/>
                </a:cubicBezTo>
                <a:cubicBezTo>
                  <a:pt x="11861482" y="2945040"/>
                  <a:pt x="11843283" y="3066324"/>
                  <a:pt x="11868912" y="3325033"/>
                </a:cubicBezTo>
                <a:cubicBezTo>
                  <a:pt x="11894541" y="3583742"/>
                  <a:pt x="11868460" y="3636481"/>
                  <a:pt x="11868912" y="3781410"/>
                </a:cubicBezTo>
                <a:cubicBezTo>
                  <a:pt x="11869364" y="3926339"/>
                  <a:pt x="11887126" y="4322595"/>
                  <a:pt x="11868912" y="4498574"/>
                </a:cubicBezTo>
                <a:cubicBezTo>
                  <a:pt x="11850698" y="4674553"/>
                  <a:pt x="11835765" y="4955327"/>
                  <a:pt x="11868912" y="5280934"/>
                </a:cubicBezTo>
                <a:cubicBezTo>
                  <a:pt x="11902059" y="5606541"/>
                  <a:pt x="11893881" y="5641920"/>
                  <a:pt x="11868912" y="5867705"/>
                </a:cubicBezTo>
                <a:cubicBezTo>
                  <a:pt x="11843943" y="6093490"/>
                  <a:pt x="11871482" y="6381586"/>
                  <a:pt x="11868912" y="6519672"/>
                </a:cubicBezTo>
                <a:cubicBezTo>
                  <a:pt x="11759665" y="6509233"/>
                  <a:pt x="11614160" y="6516949"/>
                  <a:pt x="11408119" y="6519672"/>
                </a:cubicBezTo>
                <a:cubicBezTo>
                  <a:pt x="11202078" y="6522395"/>
                  <a:pt x="11139039" y="6508395"/>
                  <a:pt x="11066015" y="6519672"/>
                </a:cubicBezTo>
                <a:cubicBezTo>
                  <a:pt x="10992991" y="6530949"/>
                  <a:pt x="10772822" y="6533586"/>
                  <a:pt x="10605222" y="6519672"/>
                </a:cubicBezTo>
                <a:cubicBezTo>
                  <a:pt x="10437622" y="6505758"/>
                  <a:pt x="10045812" y="6486785"/>
                  <a:pt x="9788362" y="6519672"/>
                </a:cubicBezTo>
                <a:cubicBezTo>
                  <a:pt x="9530912" y="6552559"/>
                  <a:pt x="9339153" y="6510637"/>
                  <a:pt x="9090190" y="6519672"/>
                </a:cubicBezTo>
                <a:cubicBezTo>
                  <a:pt x="8841227" y="6528707"/>
                  <a:pt x="8455211" y="6558604"/>
                  <a:pt x="8273330" y="6519672"/>
                </a:cubicBezTo>
                <a:cubicBezTo>
                  <a:pt x="8091449" y="6480740"/>
                  <a:pt x="7842023" y="6479740"/>
                  <a:pt x="7456469" y="6519672"/>
                </a:cubicBezTo>
                <a:cubicBezTo>
                  <a:pt x="7070915" y="6559604"/>
                  <a:pt x="7107068" y="6535922"/>
                  <a:pt x="6758298" y="6519672"/>
                </a:cubicBezTo>
                <a:cubicBezTo>
                  <a:pt x="6409528" y="6503422"/>
                  <a:pt x="6430432" y="6493827"/>
                  <a:pt x="6178816" y="6519672"/>
                </a:cubicBezTo>
                <a:cubicBezTo>
                  <a:pt x="5927200" y="6545517"/>
                  <a:pt x="5727234" y="6504078"/>
                  <a:pt x="5480645" y="6519672"/>
                </a:cubicBezTo>
                <a:cubicBezTo>
                  <a:pt x="5234056" y="6535266"/>
                  <a:pt x="4884832" y="6547098"/>
                  <a:pt x="4545095" y="6519672"/>
                </a:cubicBezTo>
                <a:cubicBezTo>
                  <a:pt x="4205358" y="6492247"/>
                  <a:pt x="4311543" y="6536812"/>
                  <a:pt x="4084302" y="6519672"/>
                </a:cubicBezTo>
                <a:cubicBezTo>
                  <a:pt x="3857061" y="6502532"/>
                  <a:pt x="3671249" y="6535626"/>
                  <a:pt x="3267442" y="6519672"/>
                </a:cubicBezTo>
                <a:cubicBezTo>
                  <a:pt x="2863635" y="6503718"/>
                  <a:pt x="2873066" y="6488668"/>
                  <a:pt x="2569270" y="6519672"/>
                </a:cubicBezTo>
                <a:cubicBezTo>
                  <a:pt x="2265474" y="6550676"/>
                  <a:pt x="2359491" y="6519429"/>
                  <a:pt x="2227166" y="6519672"/>
                </a:cubicBezTo>
                <a:cubicBezTo>
                  <a:pt x="2094841" y="6519915"/>
                  <a:pt x="1996803" y="6508208"/>
                  <a:pt x="1885062" y="6519672"/>
                </a:cubicBezTo>
                <a:cubicBezTo>
                  <a:pt x="1773321" y="6531136"/>
                  <a:pt x="1409489" y="6490336"/>
                  <a:pt x="1186891" y="6519672"/>
                </a:cubicBezTo>
                <a:cubicBezTo>
                  <a:pt x="964293" y="6549008"/>
                  <a:pt x="955200" y="6500845"/>
                  <a:pt x="726098" y="6519672"/>
                </a:cubicBezTo>
                <a:cubicBezTo>
                  <a:pt x="496996" y="6538499"/>
                  <a:pt x="212090" y="6491073"/>
                  <a:pt x="0" y="6519672"/>
                </a:cubicBezTo>
                <a:cubicBezTo>
                  <a:pt x="4473" y="6249823"/>
                  <a:pt x="-23337" y="6093092"/>
                  <a:pt x="0" y="5802508"/>
                </a:cubicBezTo>
                <a:cubicBezTo>
                  <a:pt x="23337" y="5511924"/>
                  <a:pt x="3280" y="5567360"/>
                  <a:pt x="0" y="5346131"/>
                </a:cubicBezTo>
                <a:cubicBezTo>
                  <a:pt x="-3280" y="5124902"/>
                  <a:pt x="-19823" y="4928219"/>
                  <a:pt x="0" y="4694164"/>
                </a:cubicBezTo>
                <a:cubicBezTo>
                  <a:pt x="19823" y="4460109"/>
                  <a:pt x="26051" y="4364834"/>
                  <a:pt x="0" y="4042197"/>
                </a:cubicBezTo>
                <a:cubicBezTo>
                  <a:pt x="-26051" y="3719560"/>
                  <a:pt x="-2454" y="3710669"/>
                  <a:pt x="0" y="3455426"/>
                </a:cubicBezTo>
                <a:cubicBezTo>
                  <a:pt x="2454" y="3200183"/>
                  <a:pt x="-35265" y="3010711"/>
                  <a:pt x="0" y="2738262"/>
                </a:cubicBezTo>
                <a:cubicBezTo>
                  <a:pt x="35265" y="2465813"/>
                  <a:pt x="28318" y="2279997"/>
                  <a:pt x="0" y="2151492"/>
                </a:cubicBezTo>
                <a:cubicBezTo>
                  <a:pt x="-28318" y="2022987"/>
                  <a:pt x="-12115" y="1562395"/>
                  <a:pt x="0" y="1369131"/>
                </a:cubicBezTo>
                <a:cubicBezTo>
                  <a:pt x="12115" y="1175867"/>
                  <a:pt x="2238" y="820272"/>
                  <a:pt x="0" y="651967"/>
                </a:cubicBezTo>
                <a:cubicBezTo>
                  <a:pt x="-2238" y="483662"/>
                  <a:pt x="8663" y="220191"/>
                  <a:pt x="0" y="0"/>
                </a:cubicBezTo>
                <a:close/>
              </a:path>
            </a:pathLst>
          </a:custGeom>
          <a:noFill/>
          <a:ln w="76200">
            <a:solidFill>
              <a:srgbClr val="005525"/>
            </a:solidFill>
            <a:extLst>
              <a:ext uri="{C807C97D-BFC1-408E-A445-0C87EB9F89A2}">
                <ask:lineSketchStyleProps xmlns:ask="http://schemas.microsoft.com/office/drawing/2018/sketchyshapes" sd="33875949">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07E22"/>
              </a:solidFill>
            </a:endParaRPr>
          </a:p>
        </p:txBody>
      </p:sp>
      <p:sp>
        <p:nvSpPr>
          <p:cNvPr id="4" name="TextBox 3">
            <a:extLst>
              <a:ext uri="{FF2B5EF4-FFF2-40B4-BE49-F238E27FC236}">
                <a16:creationId xmlns:a16="http://schemas.microsoft.com/office/drawing/2014/main" id="{30BDBFAB-9888-1DF1-4568-AA6029529936}"/>
              </a:ext>
            </a:extLst>
          </p:cNvPr>
          <p:cNvSpPr txBox="1"/>
          <p:nvPr/>
        </p:nvSpPr>
        <p:spPr>
          <a:xfrm>
            <a:off x="2292350" y="3546412"/>
            <a:ext cx="8756650" cy="307777"/>
          </a:xfrm>
          <a:prstGeom prst="rect">
            <a:avLst/>
          </a:prstGeom>
          <a:noFill/>
        </p:spPr>
        <p:txBody>
          <a:bodyPr wrap="square" rtlCol="0">
            <a:spAutoFit/>
          </a:bodyPr>
          <a:lstStyle/>
          <a:p>
            <a:pPr algn="ctr"/>
            <a:r>
              <a:rPr lang="en-US" sz="1400" b="1" u="sng" dirty="0">
                <a:solidFill>
                  <a:srgbClr val="178521"/>
                </a:solidFill>
                <a:latin typeface="Poppins SemiBold" panose="020B0502040204020203" pitchFamily="2" charset="0"/>
                <a:cs typeface="Poppins SemiBold" panose="020B0502040204020203" pitchFamily="2" charset="0"/>
              </a:rPr>
              <a:t>PRESENTED BY:</a:t>
            </a:r>
          </a:p>
        </p:txBody>
      </p:sp>
    </p:spTree>
    <p:extLst>
      <p:ext uri="{BB962C8B-B14F-4D97-AF65-F5344CB8AC3E}">
        <p14:creationId xmlns:p14="http://schemas.microsoft.com/office/powerpoint/2010/main" val="3202409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0DB5C-9113-214F-D122-FB1D493724E0}"/>
            </a:ext>
          </a:extLst>
        </p:cNvPr>
        <p:cNvGrpSpPr/>
        <p:nvPr/>
      </p:nvGrpSpPr>
      <p:grpSpPr>
        <a:xfrm>
          <a:off x="0" y="0"/>
          <a:ext cx="0" cy="0"/>
          <a:chOff x="0" y="0"/>
          <a:chExt cx="0" cy="0"/>
        </a:xfrm>
      </p:grpSpPr>
      <p:pic>
        <p:nvPicPr>
          <p:cNvPr id="4100" name="Picture 4" descr="University Of North Texas On LinkedIn: The University Of, 41% OFF">
            <a:extLst>
              <a:ext uri="{FF2B5EF4-FFF2-40B4-BE49-F238E27FC236}">
                <a16:creationId xmlns:a16="http://schemas.microsoft.com/office/drawing/2014/main" id="{C8BCA274-301C-1CE7-D505-0F38A3B366E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r="1016" b="1528"/>
          <a:stretch/>
        </p:blipFill>
        <p:spPr bwMode="auto">
          <a:xfrm>
            <a:off x="0" y="0"/>
            <a:ext cx="12192000" cy="6858000"/>
          </a:xfrm>
          <a:prstGeom prst="rect">
            <a:avLst/>
          </a:prstGeom>
          <a:solidFill>
            <a:schemeClr val="bg1">
              <a:lumMod val="95000"/>
            </a:schemeClr>
          </a:solidFill>
          <a:effectLst>
            <a:outerShdw blurRad="50800" dist="50800" dir="5400000" algn="ctr" rotWithShape="0">
              <a:srgbClr val="000000"/>
            </a:outerShdw>
          </a:effectLst>
        </p:spPr>
      </p:pic>
      <p:sp>
        <p:nvSpPr>
          <p:cNvPr id="2" name="Title 1">
            <a:extLst>
              <a:ext uri="{FF2B5EF4-FFF2-40B4-BE49-F238E27FC236}">
                <a16:creationId xmlns:a16="http://schemas.microsoft.com/office/drawing/2014/main" id="{C0CECD07-5847-D34A-8B7A-1480C365B375}"/>
              </a:ext>
            </a:extLst>
          </p:cNvPr>
          <p:cNvSpPr>
            <a:spLocks noGrp="1"/>
          </p:cNvSpPr>
          <p:nvPr>
            <p:ph type="title"/>
          </p:nvPr>
        </p:nvSpPr>
        <p:spPr>
          <a:xfrm>
            <a:off x="0" y="285985"/>
            <a:ext cx="12192000" cy="832104"/>
          </a:xfrm>
          <a:effectLst>
            <a:innerShdw blurRad="63500" dist="50800" dir="5400000">
              <a:prstClr val="black">
                <a:alpha val="50000"/>
              </a:prstClr>
            </a:innerShdw>
          </a:effectLst>
        </p:spPr>
        <p:txBody>
          <a:bodyPr>
            <a:normAutofit/>
          </a:bodyPr>
          <a:lstStyle/>
          <a:p>
            <a:r>
              <a:rPr lang="en-US" sz="4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Principles of Financial Success</a:t>
            </a:r>
          </a:p>
        </p:txBody>
      </p:sp>
      <p:grpSp>
        <p:nvGrpSpPr>
          <p:cNvPr id="38" name="Group 37">
            <a:extLst>
              <a:ext uri="{FF2B5EF4-FFF2-40B4-BE49-F238E27FC236}">
                <a16:creationId xmlns:a16="http://schemas.microsoft.com/office/drawing/2014/main" id="{C82AEF88-8060-BB96-CEB3-FD1EBA683CAE}"/>
              </a:ext>
            </a:extLst>
          </p:cNvPr>
          <p:cNvGrpSpPr/>
          <p:nvPr/>
        </p:nvGrpSpPr>
        <p:grpSpPr>
          <a:xfrm>
            <a:off x="1504950" y="1253096"/>
            <a:ext cx="9010650" cy="5158886"/>
            <a:chOff x="1590675" y="1214996"/>
            <a:chExt cx="9010650" cy="5158886"/>
          </a:xfrm>
        </p:grpSpPr>
        <p:grpSp>
          <p:nvGrpSpPr>
            <p:cNvPr id="37" name="Group 36">
              <a:extLst>
                <a:ext uri="{FF2B5EF4-FFF2-40B4-BE49-F238E27FC236}">
                  <a16:creationId xmlns:a16="http://schemas.microsoft.com/office/drawing/2014/main" id="{40B871D9-3BE7-BE74-C3DF-AC02F94334BD}"/>
                </a:ext>
              </a:extLst>
            </p:cNvPr>
            <p:cNvGrpSpPr/>
            <p:nvPr/>
          </p:nvGrpSpPr>
          <p:grpSpPr>
            <a:xfrm>
              <a:off x="1590675" y="1214996"/>
              <a:ext cx="9010650" cy="5158886"/>
              <a:chOff x="1590675" y="1214996"/>
              <a:chExt cx="9010650" cy="5158886"/>
            </a:xfrm>
          </p:grpSpPr>
          <p:grpSp>
            <p:nvGrpSpPr>
              <p:cNvPr id="36" name="Group 35">
                <a:extLst>
                  <a:ext uri="{FF2B5EF4-FFF2-40B4-BE49-F238E27FC236}">
                    <a16:creationId xmlns:a16="http://schemas.microsoft.com/office/drawing/2014/main" id="{77E5208F-5587-9552-FC22-7C584B510A6F}"/>
                  </a:ext>
                </a:extLst>
              </p:cNvPr>
              <p:cNvGrpSpPr/>
              <p:nvPr/>
            </p:nvGrpSpPr>
            <p:grpSpPr>
              <a:xfrm>
                <a:off x="1590675" y="1214996"/>
                <a:ext cx="9010650" cy="5158886"/>
                <a:chOff x="1590675" y="1214996"/>
                <a:chExt cx="9010650" cy="5158886"/>
              </a:xfrm>
            </p:grpSpPr>
            <p:sp>
              <p:nvSpPr>
                <p:cNvPr id="35" name="Rectangle: Rounded Corners 34">
                  <a:extLst>
                    <a:ext uri="{FF2B5EF4-FFF2-40B4-BE49-F238E27FC236}">
                      <a16:creationId xmlns:a16="http://schemas.microsoft.com/office/drawing/2014/main" id="{67543A7E-8E00-0381-8BEC-36BBB89A8E74}"/>
                    </a:ext>
                  </a:extLst>
                </p:cNvPr>
                <p:cNvSpPr/>
                <p:nvPr/>
              </p:nvSpPr>
              <p:spPr>
                <a:xfrm>
                  <a:off x="1590675" y="1214996"/>
                  <a:ext cx="9010650" cy="5158886"/>
                </a:xfrm>
                <a:prstGeom prst="roundRect">
                  <a:avLst>
                    <a:gd name="adj" fmla="val 8728"/>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8DA3EADD-FE5F-2101-E2D4-91925FBB99BF}"/>
                    </a:ext>
                  </a:extLst>
                </p:cNvPr>
                <p:cNvGrpSpPr/>
                <p:nvPr/>
              </p:nvGrpSpPr>
              <p:grpSpPr>
                <a:xfrm>
                  <a:off x="3872874" y="1431727"/>
                  <a:ext cx="4446251" cy="4453002"/>
                  <a:chOff x="3760124" y="1215057"/>
                  <a:chExt cx="4671751" cy="4678844"/>
                </a:xfrm>
              </p:grpSpPr>
              <p:sp>
                <p:nvSpPr>
                  <p:cNvPr id="5" name="Shape">
                    <a:extLst>
                      <a:ext uri="{FF2B5EF4-FFF2-40B4-BE49-F238E27FC236}">
                        <a16:creationId xmlns:a16="http://schemas.microsoft.com/office/drawing/2014/main" id="{53BBDBBB-C853-5651-2E9E-491F77341137}"/>
                      </a:ext>
                    </a:extLst>
                  </p:cNvPr>
                  <p:cNvSpPr/>
                  <p:nvPr/>
                </p:nvSpPr>
                <p:spPr>
                  <a:xfrm>
                    <a:off x="3760127" y="1215057"/>
                    <a:ext cx="3468083" cy="2193595"/>
                  </a:xfrm>
                  <a:custGeom>
                    <a:avLst/>
                    <a:gdLst/>
                    <a:ahLst/>
                    <a:cxnLst>
                      <a:cxn ang="0">
                        <a:pos x="wd2" y="hd2"/>
                      </a:cxn>
                      <a:cxn ang="5400000">
                        <a:pos x="wd2" y="hd2"/>
                      </a:cxn>
                      <a:cxn ang="10800000">
                        <a:pos x="wd2" y="hd2"/>
                      </a:cxn>
                      <a:cxn ang="16200000">
                        <a:pos x="wd2" y="hd2"/>
                      </a:cxn>
                    </a:cxnLst>
                    <a:rect l="0" t="0" r="r" b="b"/>
                    <a:pathLst>
                      <a:path w="21576" h="21549" extrusionOk="0">
                        <a:moveTo>
                          <a:pt x="21534" y="20729"/>
                        </a:moveTo>
                        <a:lnTo>
                          <a:pt x="21070" y="19928"/>
                        </a:lnTo>
                        <a:cubicBezTo>
                          <a:pt x="20982" y="19788"/>
                          <a:pt x="20850" y="19858"/>
                          <a:pt x="20828" y="20032"/>
                        </a:cubicBezTo>
                        <a:lnTo>
                          <a:pt x="20806" y="20241"/>
                        </a:lnTo>
                        <a:cubicBezTo>
                          <a:pt x="18489" y="19335"/>
                          <a:pt x="16680" y="16409"/>
                          <a:pt x="16194" y="12716"/>
                        </a:cubicBezTo>
                        <a:cubicBezTo>
                          <a:pt x="16150" y="12437"/>
                          <a:pt x="16128" y="12124"/>
                          <a:pt x="16106" y="11845"/>
                        </a:cubicBezTo>
                        <a:cubicBezTo>
                          <a:pt x="16084" y="11566"/>
                          <a:pt x="16062" y="11253"/>
                          <a:pt x="16062" y="10974"/>
                        </a:cubicBezTo>
                        <a:cubicBezTo>
                          <a:pt x="16062" y="10870"/>
                          <a:pt x="16062" y="10730"/>
                          <a:pt x="16062" y="10626"/>
                        </a:cubicBezTo>
                        <a:cubicBezTo>
                          <a:pt x="16062" y="10521"/>
                          <a:pt x="16062" y="10382"/>
                          <a:pt x="16062" y="10277"/>
                        </a:cubicBezTo>
                        <a:lnTo>
                          <a:pt x="15621" y="10277"/>
                        </a:lnTo>
                        <a:lnTo>
                          <a:pt x="13437" y="10277"/>
                        </a:lnTo>
                        <a:cubicBezTo>
                          <a:pt x="13437" y="9999"/>
                          <a:pt x="13415" y="9685"/>
                          <a:pt x="13392" y="9406"/>
                        </a:cubicBezTo>
                        <a:cubicBezTo>
                          <a:pt x="13370" y="9128"/>
                          <a:pt x="13348" y="8814"/>
                          <a:pt x="13304" y="8535"/>
                        </a:cubicBezTo>
                        <a:cubicBezTo>
                          <a:pt x="13238" y="8083"/>
                          <a:pt x="13172" y="7630"/>
                          <a:pt x="13084" y="7177"/>
                        </a:cubicBezTo>
                        <a:cubicBezTo>
                          <a:pt x="13084" y="7142"/>
                          <a:pt x="13061" y="7107"/>
                          <a:pt x="13061" y="7072"/>
                        </a:cubicBezTo>
                        <a:cubicBezTo>
                          <a:pt x="13039" y="6968"/>
                          <a:pt x="13017" y="6863"/>
                          <a:pt x="12995" y="6759"/>
                        </a:cubicBezTo>
                        <a:cubicBezTo>
                          <a:pt x="12973" y="6689"/>
                          <a:pt x="12951" y="6619"/>
                          <a:pt x="12951" y="6550"/>
                        </a:cubicBezTo>
                        <a:cubicBezTo>
                          <a:pt x="12929" y="6480"/>
                          <a:pt x="12907" y="6410"/>
                          <a:pt x="12907" y="6341"/>
                        </a:cubicBezTo>
                        <a:cubicBezTo>
                          <a:pt x="12885" y="6236"/>
                          <a:pt x="12841" y="6132"/>
                          <a:pt x="12819" y="6027"/>
                        </a:cubicBezTo>
                        <a:cubicBezTo>
                          <a:pt x="12819" y="5992"/>
                          <a:pt x="12797" y="5957"/>
                          <a:pt x="12797" y="5957"/>
                        </a:cubicBezTo>
                        <a:cubicBezTo>
                          <a:pt x="12488" y="4912"/>
                          <a:pt x="12047" y="3972"/>
                          <a:pt x="11517" y="3101"/>
                        </a:cubicBezTo>
                        <a:cubicBezTo>
                          <a:pt x="10988" y="2265"/>
                          <a:pt x="10370" y="1568"/>
                          <a:pt x="9708" y="1080"/>
                        </a:cubicBezTo>
                        <a:cubicBezTo>
                          <a:pt x="9686" y="1080"/>
                          <a:pt x="9664" y="1045"/>
                          <a:pt x="9642" y="1045"/>
                        </a:cubicBezTo>
                        <a:cubicBezTo>
                          <a:pt x="9575" y="1010"/>
                          <a:pt x="9509" y="941"/>
                          <a:pt x="9443" y="906"/>
                        </a:cubicBezTo>
                        <a:cubicBezTo>
                          <a:pt x="9399" y="871"/>
                          <a:pt x="9355" y="836"/>
                          <a:pt x="9311" y="801"/>
                        </a:cubicBezTo>
                        <a:cubicBezTo>
                          <a:pt x="9267" y="766"/>
                          <a:pt x="9222" y="732"/>
                          <a:pt x="9178" y="732"/>
                        </a:cubicBezTo>
                        <a:cubicBezTo>
                          <a:pt x="9112" y="697"/>
                          <a:pt x="9046" y="662"/>
                          <a:pt x="8980" y="627"/>
                        </a:cubicBezTo>
                        <a:cubicBezTo>
                          <a:pt x="8958" y="627"/>
                          <a:pt x="8936" y="592"/>
                          <a:pt x="8914" y="592"/>
                        </a:cubicBezTo>
                        <a:cubicBezTo>
                          <a:pt x="8230" y="209"/>
                          <a:pt x="7502" y="0"/>
                          <a:pt x="6729" y="0"/>
                        </a:cubicBezTo>
                        <a:cubicBezTo>
                          <a:pt x="5957" y="0"/>
                          <a:pt x="5229" y="209"/>
                          <a:pt x="4545" y="592"/>
                        </a:cubicBezTo>
                        <a:cubicBezTo>
                          <a:pt x="4523" y="592"/>
                          <a:pt x="4501" y="627"/>
                          <a:pt x="4501" y="627"/>
                        </a:cubicBezTo>
                        <a:cubicBezTo>
                          <a:pt x="4435" y="662"/>
                          <a:pt x="4369" y="697"/>
                          <a:pt x="4302" y="732"/>
                        </a:cubicBezTo>
                        <a:cubicBezTo>
                          <a:pt x="4258" y="766"/>
                          <a:pt x="4214" y="766"/>
                          <a:pt x="4170" y="801"/>
                        </a:cubicBezTo>
                        <a:cubicBezTo>
                          <a:pt x="4126" y="836"/>
                          <a:pt x="4082" y="871"/>
                          <a:pt x="4038" y="906"/>
                        </a:cubicBezTo>
                        <a:cubicBezTo>
                          <a:pt x="3971" y="941"/>
                          <a:pt x="3905" y="1010"/>
                          <a:pt x="3839" y="1045"/>
                        </a:cubicBezTo>
                        <a:cubicBezTo>
                          <a:pt x="3817" y="1045"/>
                          <a:pt x="3795" y="1080"/>
                          <a:pt x="3773" y="1080"/>
                        </a:cubicBezTo>
                        <a:cubicBezTo>
                          <a:pt x="3133" y="1568"/>
                          <a:pt x="2515" y="2265"/>
                          <a:pt x="1964" y="3101"/>
                        </a:cubicBezTo>
                        <a:lnTo>
                          <a:pt x="1964" y="3101"/>
                        </a:lnTo>
                        <a:cubicBezTo>
                          <a:pt x="750" y="5017"/>
                          <a:pt x="0" y="7665"/>
                          <a:pt x="0" y="10591"/>
                        </a:cubicBezTo>
                        <a:cubicBezTo>
                          <a:pt x="0" y="13517"/>
                          <a:pt x="750" y="16165"/>
                          <a:pt x="1964" y="18081"/>
                        </a:cubicBezTo>
                        <a:lnTo>
                          <a:pt x="1964" y="18081"/>
                        </a:lnTo>
                        <a:cubicBezTo>
                          <a:pt x="2493" y="18917"/>
                          <a:pt x="3111" y="19614"/>
                          <a:pt x="3773" y="20102"/>
                        </a:cubicBezTo>
                        <a:cubicBezTo>
                          <a:pt x="3795" y="20102"/>
                          <a:pt x="3817" y="20137"/>
                          <a:pt x="3839" y="20137"/>
                        </a:cubicBezTo>
                        <a:cubicBezTo>
                          <a:pt x="3905" y="20172"/>
                          <a:pt x="3971" y="20241"/>
                          <a:pt x="4038" y="20276"/>
                        </a:cubicBezTo>
                        <a:cubicBezTo>
                          <a:pt x="4082" y="20311"/>
                          <a:pt x="4126" y="20346"/>
                          <a:pt x="4170" y="20346"/>
                        </a:cubicBezTo>
                        <a:cubicBezTo>
                          <a:pt x="4214" y="20381"/>
                          <a:pt x="4258" y="20415"/>
                          <a:pt x="4302" y="20415"/>
                        </a:cubicBezTo>
                        <a:cubicBezTo>
                          <a:pt x="4369" y="20450"/>
                          <a:pt x="4435" y="20485"/>
                          <a:pt x="4501" y="20520"/>
                        </a:cubicBezTo>
                        <a:cubicBezTo>
                          <a:pt x="4523" y="20520"/>
                          <a:pt x="4545" y="20555"/>
                          <a:pt x="4567" y="20555"/>
                        </a:cubicBezTo>
                        <a:cubicBezTo>
                          <a:pt x="4766" y="20659"/>
                          <a:pt x="4964" y="20764"/>
                          <a:pt x="5163" y="20834"/>
                        </a:cubicBezTo>
                        <a:cubicBezTo>
                          <a:pt x="5295" y="20868"/>
                          <a:pt x="5428" y="20729"/>
                          <a:pt x="5428" y="20485"/>
                        </a:cubicBezTo>
                        <a:lnTo>
                          <a:pt x="5428" y="20485"/>
                        </a:lnTo>
                        <a:cubicBezTo>
                          <a:pt x="5428" y="20311"/>
                          <a:pt x="5361" y="20172"/>
                          <a:pt x="5251" y="20137"/>
                        </a:cubicBezTo>
                        <a:cubicBezTo>
                          <a:pt x="5075" y="20067"/>
                          <a:pt x="4898" y="19997"/>
                          <a:pt x="4722" y="19893"/>
                        </a:cubicBezTo>
                        <a:cubicBezTo>
                          <a:pt x="4699" y="19893"/>
                          <a:pt x="4677" y="19858"/>
                          <a:pt x="4655" y="19858"/>
                        </a:cubicBezTo>
                        <a:cubicBezTo>
                          <a:pt x="4589" y="19823"/>
                          <a:pt x="4545" y="19788"/>
                          <a:pt x="4479" y="19754"/>
                        </a:cubicBezTo>
                        <a:cubicBezTo>
                          <a:pt x="4435" y="19719"/>
                          <a:pt x="4391" y="19719"/>
                          <a:pt x="4346" y="19684"/>
                        </a:cubicBezTo>
                        <a:cubicBezTo>
                          <a:pt x="4302" y="19649"/>
                          <a:pt x="4280" y="19649"/>
                          <a:pt x="4236" y="19614"/>
                        </a:cubicBezTo>
                        <a:cubicBezTo>
                          <a:pt x="4170" y="19579"/>
                          <a:pt x="4104" y="19510"/>
                          <a:pt x="4038" y="19475"/>
                        </a:cubicBezTo>
                        <a:cubicBezTo>
                          <a:pt x="4016" y="19475"/>
                          <a:pt x="4016" y="19440"/>
                          <a:pt x="3993" y="19440"/>
                        </a:cubicBezTo>
                        <a:cubicBezTo>
                          <a:pt x="1897" y="17837"/>
                          <a:pt x="463" y="14458"/>
                          <a:pt x="463" y="10521"/>
                        </a:cubicBezTo>
                        <a:cubicBezTo>
                          <a:pt x="463" y="6585"/>
                          <a:pt x="1897" y="3240"/>
                          <a:pt x="3993" y="1603"/>
                        </a:cubicBezTo>
                        <a:cubicBezTo>
                          <a:pt x="4016" y="1603"/>
                          <a:pt x="4016" y="1568"/>
                          <a:pt x="4038" y="1568"/>
                        </a:cubicBezTo>
                        <a:cubicBezTo>
                          <a:pt x="4104" y="1533"/>
                          <a:pt x="4170" y="1463"/>
                          <a:pt x="4236" y="1428"/>
                        </a:cubicBezTo>
                        <a:cubicBezTo>
                          <a:pt x="4280" y="1394"/>
                          <a:pt x="4302" y="1394"/>
                          <a:pt x="4346" y="1359"/>
                        </a:cubicBezTo>
                        <a:cubicBezTo>
                          <a:pt x="4391" y="1324"/>
                          <a:pt x="4435" y="1289"/>
                          <a:pt x="4479" y="1289"/>
                        </a:cubicBezTo>
                        <a:cubicBezTo>
                          <a:pt x="4545" y="1254"/>
                          <a:pt x="4589" y="1219"/>
                          <a:pt x="4655" y="1185"/>
                        </a:cubicBezTo>
                        <a:cubicBezTo>
                          <a:pt x="4677" y="1185"/>
                          <a:pt x="4700" y="1150"/>
                          <a:pt x="4722" y="1150"/>
                        </a:cubicBezTo>
                        <a:cubicBezTo>
                          <a:pt x="6045" y="453"/>
                          <a:pt x="7479" y="453"/>
                          <a:pt x="8781" y="1150"/>
                        </a:cubicBezTo>
                        <a:cubicBezTo>
                          <a:pt x="8803" y="1150"/>
                          <a:pt x="8825" y="1185"/>
                          <a:pt x="8847" y="1185"/>
                        </a:cubicBezTo>
                        <a:cubicBezTo>
                          <a:pt x="8914" y="1219"/>
                          <a:pt x="8958" y="1254"/>
                          <a:pt x="9024" y="1289"/>
                        </a:cubicBezTo>
                        <a:cubicBezTo>
                          <a:pt x="9068" y="1324"/>
                          <a:pt x="9112" y="1359"/>
                          <a:pt x="9156" y="1359"/>
                        </a:cubicBezTo>
                        <a:cubicBezTo>
                          <a:pt x="9200" y="1394"/>
                          <a:pt x="9222" y="1394"/>
                          <a:pt x="9267" y="1428"/>
                        </a:cubicBezTo>
                        <a:cubicBezTo>
                          <a:pt x="9333" y="1463"/>
                          <a:pt x="9399" y="1533"/>
                          <a:pt x="9465" y="1568"/>
                        </a:cubicBezTo>
                        <a:cubicBezTo>
                          <a:pt x="9487" y="1568"/>
                          <a:pt x="9487" y="1603"/>
                          <a:pt x="9509" y="1603"/>
                        </a:cubicBezTo>
                        <a:cubicBezTo>
                          <a:pt x="10767" y="2578"/>
                          <a:pt x="11804" y="4181"/>
                          <a:pt x="12400" y="6166"/>
                        </a:cubicBezTo>
                        <a:cubicBezTo>
                          <a:pt x="12400" y="6201"/>
                          <a:pt x="12422" y="6201"/>
                          <a:pt x="12422" y="6236"/>
                        </a:cubicBezTo>
                        <a:cubicBezTo>
                          <a:pt x="12444" y="6341"/>
                          <a:pt x="12488" y="6445"/>
                          <a:pt x="12510" y="6550"/>
                        </a:cubicBezTo>
                        <a:cubicBezTo>
                          <a:pt x="12532" y="6619"/>
                          <a:pt x="12532" y="6654"/>
                          <a:pt x="12554" y="6724"/>
                        </a:cubicBezTo>
                        <a:cubicBezTo>
                          <a:pt x="12576" y="6794"/>
                          <a:pt x="12598" y="6863"/>
                          <a:pt x="12598" y="6933"/>
                        </a:cubicBezTo>
                        <a:cubicBezTo>
                          <a:pt x="12620" y="7037"/>
                          <a:pt x="12642" y="7107"/>
                          <a:pt x="12664" y="7212"/>
                        </a:cubicBezTo>
                        <a:cubicBezTo>
                          <a:pt x="12664" y="7246"/>
                          <a:pt x="12686" y="7281"/>
                          <a:pt x="12686" y="7316"/>
                        </a:cubicBezTo>
                        <a:cubicBezTo>
                          <a:pt x="12708" y="7455"/>
                          <a:pt x="12731" y="7560"/>
                          <a:pt x="12753" y="7699"/>
                        </a:cubicBezTo>
                        <a:cubicBezTo>
                          <a:pt x="12753" y="7699"/>
                          <a:pt x="12753" y="7699"/>
                          <a:pt x="12753" y="7699"/>
                        </a:cubicBezTo>
                        <a:cubicBezTo>
                          <a:pt x="12797" y="7943"/>
                          <a:pt x="12841" y="8187"/>
                          <a:pt x="12863" y="8431"/>
                        </a:cubicBezTo>
                        <a:cubicBezTo>
                          <a:pt x="12907" y="8710"/>
                          <a:pt x="12929" y="9023"/>
                          <a:pt x="12951" y="9302"/>
                        </a:cubicBezTo>
                        <a:cubicBezTo>
                          <a:pt x="12973" y="9581"/>
                          <a:pt x="12995" y="9894"/>
                          <a:pt x="12995" y="10173"/>
                        </a:cubicBezTo>
                        <a:cubicBezTo>
                          <a:pt x="12995" y="10417"/>
                          <a:pt x="12995" y="10626"/>
                          <a:pt x="12995" y="10870"/>
                        </a:cubicBezTo>
                        <a:lnTo>
                          <a:pt x="13437" y="10870"/>
                        </a:lnTo>
                        <a:lnTo>
                          <a:pt x="15621" y="10870"/>
                        </a:lnTo>
                        <a:cubicBezTo>
                          <a:pt x="15621" y="11148"/>
                          <a:pt x="15643" y="11462"/>
                          <a:pt x="15665" y="11741"/>
                        </a:cubicBezTo>
                        <a:cubicBezTo>
                          <a:pt x="15687" y="12019"/>
                          <a:pt x="15709" y="12333"/>
                          <a:pt x="15753" y="12612"/>
                        </a:cubicBezTo>
                        <a:cubicBezTo>
                          <a:pt x="16261" y="16653"/>
                          <a:pt x="18224" y="19858"/>
                          <a:pt x="20762" y="20834"/>
                        </a:cubicBezTo>
                        <a:lnTo>
                          <a:pt x="20717" y="21286"/>
                        </a:lnTo>
                        <a:cubicBezTo>
                          <a:pt x="20695" y="21461"/>
                          <a:pt x="20828" y="21600"/>
                          <a:pt x="20938" y="21530"/>
                        </a:cubicBezTo>
                        <a:lnTo>
                          <a:pt x="21534" y="21008"/>
                        </a:lnTo>
                        <a:cubicBezTo>
                          <a:pt x="21578" y="21008"/>
                          <a:pt x="21600" y="20834"/>
                          <a:pt x="21534" y="20729"/>
                        </a:cubicBezTo>
                        <a:close/>
                      </a:path>
                    </a:pathLst>
                  </a:custGeom>
                  <a:solidFill>
                    <a:srgbClr val="00A950"/>
                  </a:solidFill>
                  <a:ln w="12700">
                    <a:miter lim="400000"/>
                  </a:ln>
                </p:spPr>
                <p:txBody>
                  <a:bodyPr lIns="28575" tIns="28575" rIns="28575" bIns="28575" anchor="ctr"/>
                  <a:lstStyle/>
                  <a:p>
                    <a:pPr>
                      <a:defRPr sz="3000">
                        <a:solidFill>
                          <a:srgbClr val="FFFFFF"/>
                        </a:solidFill>
                      </a:defRPr>
                    </a:pPr>
                    <a:endParaRPr sz="2250">
                      <a:latin typeface="Poppins Light" panose="00000400000000000000" pitchFamily="2" charset="0"/>
                      <a:cs typeface="Poppins Light" panose="00000400000000000000" pitchFamily="2" charset="0"/>
                    </a:endParaRPr>
                  </a:p>
                </p:txBody>
              </p:sp>
              <p:sp>
                <p:nvSpPr>
                  <p:cNvPr id="6" name="Shape">
                    <a:extLst>
                      <a:ext uri="{FF2B5EF4-FFF2-40B4-BE49-F238E27FC236}">
                        <a16:creationId xmlns:a16="http://schemas.microsoft.com/office/drawing/2014/main" id="{1FB8B3D5-D1BB-218D-9236-0012376AC219}"/>
                      </a:ext>
                    </a:extLst>
                  </p:cNvPr>
                  <p:cNvSpPr/>
                  <p:nvPr/>
                </p:nvSpPr>
                <p:spPr>
                  <a:xfrm>
                    <a:off x="6242665" y="1215060"/>
                    <a:ext cx="2189210" cy="3461814"/>
                  </a:xfrm>
                  <a:custGeom>
                    <a:avLst/>
                    <a:gdLst/>
                    <a:ahLst/>
                    <a:cxnLst>
                      <a:cxn ang="0">
                        <a:pos x="wd2" y="hd2"/>
                      </a:cxn>
                      <a:cxn ang="5400000">
                        <a:pos x="wd2" y="hd2"/>
                      </a:cxn>
                      <a:cxn ang="10800000">
                        <a:pos x="wd2" y="hd2"/>
                      </a:cxn>
                      <a:cxn ang="16200000">
                        <a:pos x="wd2" y="hd2"/>
                      </a:cxn>
                    </a:cxnLst>
                    <a:rect l="0" t="0" r="r" b="b"/>
                    <a:pathLst>
                      <a:path w="21198" h="21362" extrusionOk="0">
                        <a:moveTo>
                          <a:pt x="11522" y="18"/>
                        </a:moveTo>
                        <a:cubicBezTo>
                          <a:pt x="6268" y="-223"/>
                          <a:pt x="1769" y="2009"/>
                          <a:pt x="601" y="5073"/>
                        </a:cubicBezTo>
                        <a:cubicBezTo>
                          <a:pt x="533" y="5204"/>
                          <a:pt x="704" y="5336"/>
                          <a:pt x="945" y="5336"/>
                        </a:cubicBezTo>
                        <a:lnTo>
                          <a:pt x="945" y="5336"/>
                        </a:lnTo>
                        <a:cubicBezTo>
                          <a:pt x="1117" y="5336"/>
                          <a:pt x="1254" y="5270"/>
                          <a:pt x="1288" y="5161"/>
                        </a:cubicBezTo>
                        <a:cubicBezTo>
                          <a:pt x="2387" y="2294"/>
                          <a:pt x="6611" y="193"/>
                          <a:pt x="11556" y="434"/>
                        </a:cubicBezTo>
                        <a:cubicBezTo>
                          <a:pt x="16295" y="674"/>
                          <a:pt x="20175" y="3125"/>
                          <a:pt x="20519" y="6145"/>
                        </a:cubicBezTo>
                        <a:cubicBezTo>
                          <a:pt x="20897" y="9341"/>
                          <a:pt x="17463" y="12076"/>
                          <a:pt x="12827" y="12711"/>
                        </a:cubicBezTo>
                        <a:cubicBezTo>
                          <a:pt x="12552" y="12755"/>
                          <a:pt x="12243" y="12776"/>
                          <a:pt x="11968" y="12798"/>
                        </a:cubicBezTo>
                        <a:cubicBezTo>
                          <a:pt x="11693" y="12820"/>
                          <a:pt x="11384" y="12842"/>
                          <a:pt x="11110" y="12842"/>
                        </a:cubicBezTo>
                        <a:cubicBezTo>
                          <a:pt x="11007" y="12842"/>
                          <a:pt x="10869" y="12842"/>
                          <a:pt x="10766" y="12842"/>
                        </a:cubicBezTo>
                        <a:cubicBezTo>
                          <a:pt x="10663" y="12842"/>
                          <a:pt x="10526" y="12842"/>
                          <a:pt x="10423" y="12842"/>
                        </a:cubicBezTo>
                        <a:lnTo>
                          <a:pt x="10423" y="13280"/>
                        </a:lnTo>
                        <a:lnTo>
                          <a:pt x="10423" y="15446"/>
                        </a:lnTo>
                        <a:cubicBezTo>
                          <a:pt x="10148" y="15446"/>
                          <a:pt x="9839" y="15468"/>
                          <a:pt x="9564" y="15490"/>
                        </a:cubicBezTo>
                        <a:cubicBezTo>
                          <a:pt x="9290" y="15512"/>
                          <a:pt x="8980" y="15534"/>
                          <a:pt x="8706" y="15578"/>
                        </a:cubicBezTo>
                        <a:cubicBezTo>
                          <a:pt x="4722" y="16081"/>
                          <a:pt x="1563" y="18029"/>
                          <a:pt x="601" y="20524"/>
                        </a:cubicBezTo>
                        <a:lnTo>
                          <a:pt x="258" y="20480"/>
                        </a:lnTo>
                        <a:cubicBezTo>
                          <a:pt x="86" y="20458"/>
                          <a:pt x="-51" y="20589"/>
                          <a:pt x="18" y="20699"/>
                        </a:cubicBezTo>
                        <a:lnTo>
                          <a:pt x="533" y="21289"/>
                        </a:lnTo>
                        <a:cubicBezTo>
                          <a:pt x="601" y="21377"/>
                          <a:pt x="773" y="21377"/>
                          <a:pt x="876" y="21333"/>
                        </a:cubicBezTo>
                        <a:lnTo>
                          <a:pt x="1666" y="20874"/>
                        </a:lnTo>
                        <a:cubicBezTo>
                          <a:pt x="1803" y="20786"/>
                          <a:pt x="1735" y="20655"/>
                          <a:pt x="1563" y="20633"/>
                        </a:cubicBezTo>
                        <a:lnTo>
                          <a:pt x="1254" y="20611"/>
                        </a:lnTo>
                        <a:cubicBezTo>
                          <a:pt x="2147" y="18335"/>
                          <a:pt x="5031" y="16541"/>
                          <a:pt x="8671" y="16037"/>
                        </a:cubicBezTo>
                        <a:cubicBezTo>
                          <a:pt x="8946" y="15993"/>
                          <a:pt x="9255" y="15972"/>
                          <a:pt x="9530" y="15950"/>
                        </a:cubicBezTo>
                        <a:cubicBezTo>
                          <a:pt x="9805" y="15928"/>
                          <a:pt x="10114" y="15906"/>
                          <a:pt x="10388" y="15906"/>
                        </a:cubicBezTo>
                        <a:cubicBezTo>
                          <a:pt x="10491" y="15906"/>
                          <a:pt x="10629" y="15906"/>
                          <a:pt x="10732" y="15906"/>
                        </a:cubicBezTo>
                        <a:cubicBezTo>
                          <a:pt x="10835" y="15906"/>
                          <a:pt x="10972" y="15906"/>
                          <a:pt x="11075" y="15906"/>
                        </a:cubicBezTo>
                        <a:lnTo>
                          <a:pt x="11075" y="15468"/>
                        </a:lnTo>
                        <a:lnTo>
                          <a:pt x="11075" y="13302"/>
                        </a:lnTo>
                        <a:cubicBezTo>
                          <a:pt x="11350" y="13302"/>
                          <a:pt x="11659" y="13280"/>
                          <a:pt x="11934" y="13258"/>
                        </a:cubicBezTo>
                        <a:cubicBezTo>
                          <a:pt x="12208" y="13236"/>
                          <a:pt x="12518" y="13214"/>
                          <a:pt x="12792" y="13170"/>
                        </a:cubicBezTo>
                        <a:cubicBezTo>
                          <a:pt x="17806" y="12536"/>
                          <a:pt x="21549" y="9581"/>
                          <a:pt x="21171" y="6145"/>
                        </a:cubicBezTo>
                        <a:cubicBezTo>
                          <a:pt x="20794" y="2906"/>
                          <a:pt x="16638" y="258"/>
                          <a:pt x="11522" y="18"/>
                        </a:cubicBezTo>
                        <a:close/>
                      </a:path>
                    </a:pathLst>
                  </a:custGeom>
                  <a:solidFill>
                    <a:schemeClr val="accent1">
                      <a:lumMod val="75000"/>
                    </a:schemeClr>
                  </a:solidFill>
                  <a:ln w="12700">
                    <a:miter lim="400000"/>
                  </a:ln>
                </p:spPr>
                <p:txBody>
                  <a:bodyPr lIns="28575" tIns="28575" rIns="28575" bIns="28575" anchor="ctr"/>
                  <a:lstStyle/>
                  <a:p>
                    <a:pPr>
                      <a:defRPr sz="3000">
                        <a:solidFill>
                          <a:srgbClr val="FFFFFF"/>
                        </a:solidFill>
                      </a:defRPr>
                    </a:pPr>
                    <a:endParaRPr sz="2250">
                      <a:latin typeface="Poppins Light" panose="00000400000000000000" pitchFamily="2" charset="0"/>
                      <a:cs typeface="Poppins Light" panose="00000400000000000000" pitchFamily="2" charset="0"/>
                    </a:endParaRPr>
                  </a:p>
                </p:txBody>
              </p:sp>
              <p:sp>
                <p:nvSpPr>
                  <p:cNvPr id="7" name="Shape">
                    <a:extLst>
                      <a:ext uri="{FF2B5EF4-FFF2-40B4-BE49-F238E27FC236}">
                        <a16:creationId xmlns:a16="http://schemas.microsoft.com/office/drawing/2014/main" id="{5363B454-753B-BA5C-6B6E-600118589C19}"/>
                      </a:ext>
                    </a:extLst>
                  </p:cNvPr>
                  <p:cNvSpPr/>
                  <p:nvPr/>
                </p:nvSpPr>
                <p:spPr>
                  <a:xfrm>
                    <a:off x="4930466" y="3697598"/>
                    <a:ext cx="3476000" cy="2196303"/>
                  </a:xfrm>
                  <a:custGeom>
                    <a:avLst/>
                    <a:gdLst/>
                    <a:ahLst/>
                    <a:cxnLst>
                      <a:cxn ang="0">
                        <a:pos x="wd2" y="hd2"/>
                      </a:cxn>
                      <a:cxn ang="5400000">
                        <a:pos x="wd2" y="hd2"/>
                      </a:cxn>
                      <a:cxn ang="10800000">
                        <a:pos x="wd2" y="hd2"/>
                      </a:cxn>
                      <a:cxn ang="16200000">
                        <a:pos x="wd2" y="hd2"/>
                      </a:cxn>
                    </a:cxnLst>
                    <a:rect l="0" t="0" r="r" b="b"/>
                    <a:pathLst>
                      <a:path w="21363" h="21199" extrusionOk="0">
                        <a:moveTo>
                          <a:pt x="16049" y="977"/>
                        </a:moveTo>
                        <a:lnTo>
                          <a:pt x="16049" y="977"/>
                        </a:lnTo>
                        <a:cubicBezTo>
                          <a:pt x="16049" y="1148"/>
                          <a:pt x="16114" y="1285"/>
                          <a:pt x="16223" y="1319"/>
                        </a:cubicBezTo>
                        <a:cubicBezTo>
                          <a:pt x="19078" y="2415"/>
                          <a:pt x="21171" y="6625"/>
                          <a:pt x="20931" y="11554"/>
                        </a:cubicBezTo>
                        <a:cubicBezTo>
                          <a:pt x="20691" y="16278"/>
                          <a:pt x="18250" y="20147"/>
                          <a:pt x="15242" y="20489"/>
                        </a:cubicBezTo>
                        <a:cubicBezTo>
                          <a:pt x="12060" y="20865"/>
                          <a:pt x="9336" y="17442"/>
                          <a:pt x="8703" y="12821"/>
                        </a:cubicBezTo>
                        <a:cubicBezTo>
                          <a:pt x="8660" y="12547"/>
                          <a:pt x="8638" y="12239"/>
                          <a:pt x="8616" y="11965"/>
                        </a:cubicBezTo>
                        <a:cubicBezTo>
                          <a:pt x="8594" y="11691"/>
                          <a:pt x="8573" y="11383"/>
                          <a:pt x="8573" y="11109"/>
                        </a:cubicBezTo>
                        <a:cubicBezTo>
                          <a:pt x="8573" y="11007"/>
                          <a:pt x="8573" y="10870"/>
                          <a:pt x="8573" y="10767"/>
                        </a:cubicBezTo>
                        <a:cubicBezTo>
                          <a:pt x="8573" y="10664"/>
                          <a:pt x="8573" y="10528"/>
                          <a:pt x="8573" y="10425"/>
                        </a:cubicBezTo>
                        <a:lnTo>
                          <a:pt x="8137" y="10425"/>
                        </a:lnTo>
                        <a:lnTo>
                          <a:pt x="5979" y="10425"/>
                        </a:lnTo>
                        <a:cubicBezTo>
                          <a:pt x="5979" y="10151"/>
                          <a:pt x="5957" y="9843"/>
                          <a:pt x="5935" y="9569"/>
                        </a:cubicBezTo>
                        <a:cubicBezTo>
                          <a:pt x="5914" y="9295"/>
                          <a:pt x="5892" y="8987"/>
                          <a:pt x="5848" y="8713"/>
                        </a:cubicBezTo>
                        <a:cubicBezTo>
                          <a:pt x="5347" y="4708"/>
                          <a:pt x="3363" y="1525"/>
                          <a:pt x="835" y="635"/>
                        </a:cubicBezTo>
                        <a:lnTo>
                          <a:pt x="879" y="258"/>
                        </a:lnTo>
                        <a:cubicBezTo>
                          <a:pt x="900" y="87"/>
                          <a:pt x="770" y="-50"/>
                          <a:pt x="661" y="18"/>
                        </a:cubicBezTo>
                        <a:lnTo>
                          <a:pt x="72" y="532"/>
                        </a:lnTo>
                        <a:cubicBezTo>
                          <a:pt x="-15" y="600"/>
                          <a:pt x="-15" y="772"/>
                          <a:pt x="29" y="874"/>
                        </a:cubicBezTo>
                        <a:lnTo>
                          <a:pt x="486" y="1662"/>
                        </a:lnTo>
                        <a:cubicBezTo>
                          <a:pt x="573" y="1798"/>
                          <a:pt x="704" y="1730"/>
                          <a:pt x="726" y="1559"/>
                        </a:cubicBezTo>
                        <a:lnTo>
                          <a:pt x="748" y="1285"/>
                        </a:lnTo>
                        <a:cubicBezTo>
                          <a:pt x="3058" y="2141"/>
                          <a:pt x="4867" y="5050"/>
                          <a:pt x="5369" y="8713"/>
                        </a:cubicBezTo>
                        <a:cubicBezTo>
                          <a:pt x="5412" y="8987"/>
                          <a:pt x="5434" y="9295"/>
                          <a:pt x="5456" y="9569"/>
                        </a:cubicBezTo>
                        <a:cubicBezTo>
                          <a:pt x="5478" y="9843"/>
                          <a:pt x="5499" y="10151"/>
                          <a:pt x="5499" y="10425"/>
                        </a:cubicBezTo>
                        <a:cubicBezTo>
                          <a:pt x="5499" y="10527"/>
                          <a:pt x="5499" y="10664"/>
                          <a:pt x="5499" y="10767"/>
                        </a:cubicBezTo>
                        <a:cubicBezTo>
                          <a:pt x="5499" y="10870"/>
                          <a:pt x="5499" y="11007"/>
                          <a:pt x="5499" y="11109"/>
                        </a:cubicBezTo>
                        <a:lnTo>
                          <a:pt x="5935" y="11109"/>
                        </a:lnTo>
                        <a:lnTo>
                          <a:pt x="8093" y="11109"/>
                        </a:lnTo>
                        <a:cubicBezTo>
                          <a:pt x="8093" y="11383"/>
                          <a:pt x="8115" y="11691"/>
                          <a:pt x="8137" y="11965"/>
                        </a:cubicBezTo>
                        <a:cubicBezTo>
                          <a:pt x="8159" y="12239"/>
                          <a:pt x="8180" y="12547"/>
                          <a:pt x="8224" y="12821"/>
                        </a:cubicBezTo>
                        <a:cubicBezTo>
                          <a:pt x="8856" y="17819"/>
                          <a:pt x="11799" y="21550"/>
                          <a:pt x="15221" y="21173"/>
                        </a:cubicBezTo>
                        <a:cubicBezTo>
                          <a:pt x="18468" y="20797"/>
                          <a:pt x="21105" y="16655"/>
                          <a:pt x="21345" y="11554"/>
                        </a:cubicBezTo>
                        <a:cubicBezTo>
                          <a:pt x="21585" y="6317"/>
                          <a:pt x="19362" y="1833"/>
                          <a:pt x="16310" y="669"/>
                        </a:cubicBezTo>
                        <a:cubicBezTo>
                          <a:pt x="16180" y="600"/>
                          <a:pt x="16049" y="772"/>
                          <a:pt x="16049" y="977"/>
                        </a:cubicBezTo>
                        <a:close/>
                      </a:path>
                    </a:pathLst>
                  </a:custGeom>
                  <a:solidFill>
                    <a:srgbClr val="00A950"/>
                  </a:solidFill>
                  <a:ln w="12700">
                    <a:miter lim="400000"/>
                  </a:ln>
                </p:spPr>
                <p:txBody>
                  <a:bodyPr lIns="28575" tIns="28575" rIns="28575" bIns="28575" anchor="ctr"/>
                  <a:lstStyle/>
                  <a:p>
                    <a:pPr>
                      <a:defRPr sz="3000">
                        <a:solidFill>
                          <a:srgbClr val="FFFFFF"/>
                        </a:solidFill>
                      </a:defRPr>
                    </a:pPr>
                    <a:endParaRPr sz="2250">
                      <a:latin typeface="Poppins Light" panose="00000400000000000000" pitchFamily="2" charset="0"/>
                      <a:cs typeface="Poppins Light" panose="00000400000000000000" pitchFamily="2" charset="0"/>
                    </a:endParaRPr>
                  </a:p>
                </p:txBody>
              </p:sp>
              <p:sp>
                <p:nvSpPr>
                  <p:cNvPr id="8" name="Shape">
                    <a:extLst>
                      <a:ext uri="{FF2B5EF4-FFF2-40B4-BE49-F238E27FC236}">
                        <a16:creationId xmlns:a16="http://schemas.microsoft.com/office/drawing/2014/main" id="{883E78B5-31BF-1D7B-C2C4-703B080A6133}"/>
                      </a:ext>
                    </a:extLst>
                  </p:cNvPr>
                  <p:cNvSpPr/>
                  <p:nvPr/>
                </p:nvSpPr>
                <p:spPr>
                  <a:xfrm>
                    <a:off x="3760124" y="2420864"/>
                    <a:ext cx="2194469" cy="3461814"/>
                  </a:xfrm>
                  <a:custGeom>
                    <a:avLst/>
                    <a:gdLst/>
                    <a:ahLst/>
                    <a:cxnLst>
                      <a:cxn ang="0">
                        <a:pos x="wd2" y="hd2"/>
                      </a:cxn>
                      <a:cxn ang="5400000">
                        <a:pos x="wd2" y="hd2"/>
                      </a:cxn>
                      <a:cxn ang="10800000">
                        <a:pos x="wd2" y="hd2"/>
                      </a:cxn>
                      <a:cxn ang="16200000">
                        <a:pos x="wd2" y="hd2"/>
                      </a:cxn>
                    </a:cxnLst>
                    <a:rect l="0" t="0" r="r" b="b"/>
                    <a:pathLst>
                      <a:path w="21181" h="21362" extrusionOk="0">
                        <a:moveTo>
                          <a:pt x="21147" y="663"/>
                        </a:moveTo>
                        <a:lnTo>
                          <a:pt x="20634" y="73"/>
                        </a:lnTo>
                        <a:cubicBezTo>
                          <a:pt x="20565" y="-15"/>
                          <a:pt x="20394" y="-15"/>
                          <a:pt x="20292" y="29"/>
                        </a:cubicBezTo>
                        <a:lnTo>
                          <a:pt x="19504" y="488"/>
                        </a:lnTo>
                        <a:cubicBezTo>
                          <a:pt x="19367" y="576"/>
                          <a:pt x="19436" y="707"/>
                          <a:pt x="19607" y="729"/>
                        </a:cubicBezTo>
                        <a:lnTo>
                          <a:pt x="19847" y="751"/>
                        </a:lnTo>
                        <a:cubicBezTo>
                          <a:pt x="19436" y="1801"/>
                          <a:pt x="18580" y="2808"/>
                          <a:pt x="17313" y="3618"/>
                        </a:cubicBezTo>
                        <a:cubicBezTo>
                          <a:pt x="15944" y="4493"/>
                          <a:pt x="14267" y="5062"/>
                          <a:pt x="12487" y="5303"/>
                        </a:cubicBezTo>
                        <a:cubicBezTo>
                          <a:pt x="12213" y="5347"/>
                          <a:pt x="11905" y="5369"/>
                          <a:pt x="11631" y="5390"/>
                        </a:cubicBezTo>
                        <a:cubicBezTo>
                          <a:pt x="11357" y="5412"/>
                          <a:pt x="11049" y="5434"/>
                          <a:pt x="10775" y="5434"/>
                        </a:cubicBezTo>
                        <a:cubicBezTo>
                          <a:pt x="10536" y="5434"/>
                          <a:pt x="10330" y="5434"/>
                          <a:pt x="10091" y="5434"/>
                        </a:cubicBezTo>
                        <a:lnTo>
                          <a:pt x="10091" y="5872"/>
                        </a:lnTo>
                        <a:lnTo>
                          <a:pt x="10091" y="8038"/>
                        </a:lnTo>
                        <a:cubicBezTo>
                          <a:pt x="9817" y="8038"/>
                          <a:pt x="9509" y="8060"/>
                          <a:pt x="9235" y="8082"/>
                        </a:cubicBezTo>
                        <a:cubicBezTo>
                          <a:pt x="8961" y="8104"/>
                          <a:pt x="8653" y="8126"/>
                          <a:pt x="8379" y="8170"/>
                        </a:cubicBezTo>
                        <a:cubicBezTo>
                          <a:pt x="3381" y="8804"/>
                          <a:pt x="-350" y="11759"/>
                          <a:pt x="27" y="15195"/>
                        </a:cubicBezTo>
                        <a:cubicBezTo>
                          <a:pt x="403" y="18456"/>
                          <a:pt x="4545" y="21104"/>
                          <a:pt x="9646" y="21344"/>
                        </a:cubicBezTo>
                        <a:cubicBezTo>
                          <a:pt x="14883" y="21585"/>
                          <a:pt x="19367" y="19353"/>
                          <a:pt x="20531" y="16289"/>
                        </a:cubicBezTo>
                        <a:cubicBezTo>
                          <a:pt x="20600" y="16158"/>
                          <a:pt x="20428" y="16026"/>
                          <a:pt x="20189" y="16026"/>
                        </a:cubicBezTo>
                        <a:lnTo>
                          <a:pt x="20189" y="16026"/>
                        </a:lnTo>
                        <a:cubicBezTo>
                          <a:pt x="20018" y="16026"/>
                          <a:pt x="19881" y="16092"/>
                          <a:pt x="19847" y="16201"/>
                        </a:cubicBezTo>
                        <a:cubicBezTo>
                          <a:pt x="18751" y="19068"/>
                          <a:pt x="14541" y="21169"/>
                          <a:pt x="9611" y="20928"/>
                        </a:cubicBezTo>
                        <a:cubicBezTo>
                          <a:pt x="4887" y="20688"/>
                          <a:pt x="1019" y="18237"/>
                          <a:pt x="677" y="15217"/>
                        </a:cubicBezTo>
                        <a:cubicBezTo>
                          <a:pt x="300" y="12021"/>
                          <a:pt x="3724" y="9286"/>
                          <a:pt x="8345" y="8651"/>
                        </a:cubicBezTo>
                        <a:cubicBezTo>
                          <a:pt x="8619" y="8607"/>
                          <a:pt x="8927" y="8586"/>
                          <a:pt x="9201" y="8564"/>
                        </a:cubicBezTo>
                        <a:cubicBezTo>
                          <a:pt x="9474" y="8542"/>
                          <a:pt x="9782" y="8520"/>
                          <a:pt x="10056" y="8520"/>
                        </a:cubicBezTo>
                        <a:cubicBezTo>
                          <a:pt x="10159" y="8520"/>
                          <a:pt x="10296" y="8520"/>
                          <a:pt x="10399" y="8520"/>
                        </a:cubicBezTo>
                        <a:cubicBezTo>
                          <a:pt x="10501" y="8520"/>
                          <a:pt x="10638" y="8520"/>
                          <a:pt x="10741" y="8520"/>
                        </a:cubicBezTo>
                        <a:lnTo>
                          <a:pt x="10741" y="8082"/>
                        </a:lnTo>
                        <a:lnTo>
                          <a:pt x="10741" y="5916"/>
                        </a:lnTo>
                        <a:cubicBezTo>
                          <a:pt x="11015" y="5916"/>
                          <a:pt x="11323" y="5894"/>
                          <a:pt x="11597" y="5872"/>
                        </a:cubicBezTo>
                        <a:cubicBezTo>
                          <a:pt x="11871" y="5850"/>
                          <a:pt x="12179" y="5828"/>
                          <a:pt x="12453" y="5784"/>
                        </a:cubicBezTo>
                        <a:cubicBezTo>
                          <a:pt x="14404" y="5544"/>
                          <a:pt x="16252" y="4931"/>
                          <a:pt x="17758" y="3968"/>
                        </a:cubicBezTo>
                        <a:cubicBezTo>
                          <a:pt x="19162" y="3071"/>
                          <a:pt x="20052" y="1998"/>
                          <a:pt x="20497" y="860"/>
                        </a:cubicBezTo>
                        <a:lnTo>
                          <a:pt x="20873" y="904"/>
                        </a:lnTo>
                        <a:cubicBezTo>
                          <a:pt x="21113" y="904"/>
                          <a:pt x="21250" y="773"/>
                          <a:pt x="21147" y="66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latin typeface="Poppins Light" panose="00000400000000000000" pitchFamily="2" charset="0"/>
                      <a:cs typeface="Poppins Light" panose="00000400000000000000" pitchFamily="2" charset="0"/>
                    </a:endParaRPr>
                  </a:p>
                </p:txBody>
              </p:sp>
            </p:grpSp>
            <p:sp>
              <p:nvSpPr>
                <p:cNvPr id="14" name="TextBox 13">
                  <a:extLst>
                    <a:ext uri="{FF2B5EF4-FFF2-40B4-BE49-F238E27FC236}">
                      <a16:creationId xmlns:a16="http://schemas.microsoft.com/office/drawing/2014/main" id="{BBECE94A-5D5D-9153-ED8B-5CACED3261C2}"/>
                    </a:ext>
                  </a:extLst>
                </p:cNvPr>
                <p:cNvSpPr txBox="1"/>
                <p:nvPr/>
              </p:nvSpPr>
              <p:spPr>
                <a:xfrm>
                  <a:off x="1828257" y="2075473"/>
                  <a:ext cx="1770450" cy="400110"/>
                </a:xfrm>
                <a:prstGeom prst="rect">
                  <a:avLst/>
                </a:prstGeom>
                <a:noFill/>
              </p:spPr>
              <p:txBody>
                <a:bodyPr wrap="square" lIns="0" rIns="0" rtlCol="0" anchor="b">
                  <a:spAutoFit/>
                </a:bodyPr>
                <a:lstStyle/>
                <a:p>
                  <a:pPr algn="r"/>
                  <a:r>
                    <a:rPr lang="en-US" sz="2000" b="1" noProof="1">
                      <a:latin typeface="Poppins Light" panose="00000400000000000000" pitchFamily="2" charset="0"/>
                      <a:cs typeface="Poppins Light" panose="00000400000000000000" pitchFamily="2" charset="0"/>
                    </a:rPr>
                    <a:t>Apply Early</a:t>
                  </a:r>
                </a:p>
              </p:txBody>
            </p:sp>
            <p:sp>
              <p:nvSpPr>
                <p:cNvPr id="16" name="TextBox 15">
                  <a:extLst>
                    <a:ext uri="{FF2B5EF4-FFF2-40B4-BE49-F238E27FC236}">
                      <a16:creationId xmlns:a16="http://schemas.microsoft.com/office/drawing/2014/main" id="{6B57673D-1199-ACF5-9F23-F20DE545DFE0}"/>
                    </a:ext>
                  </a:extLst>
                </p:cNvPr>
                <p:cNvSpPr txBox="1"/>
                <p:nvPr/>
              </p:nvSpPr>
              <p:spPr>
                <a:xfrm>
                  <a:off x="8171565" y="2121640"/>
                  <a:ext cx="1770450" cy="707886"/>
                </a:xfrm>
                <a:prstGeom prst="rect">
                  <a:avLst/>
                </a:prstGeom>
                <a:noFill/>
              </p:spPr>
              <p:txBody>
                <a:bodyPr wrap="square" lIns="0" rIns="0" rtlCol="0" anchor="b">
                  <a:spAutoFit/>
                </a:bodyPr>
                <a:lstStyle/>
                <a:p>
                  <a:pPr algn="r"/>
                  <a:r>
                    <a:rPr lang="en-US" sz="2000" b="1" noProof="1">
                      <a:latin typeface="Poppins Light" panose="00000400000000000000" pitchFamily="2" charset="0"/>
                      <a:cs typeface="Poppins Light" panose="00000400000000000000" pitchFamily="2" charset="0"/>
                    </a:rPr>
                    <a:t>Be aware of Deadlines</a:t>
                  </a:r>
                </a:p>
              </p:txBody>
            </p:sp>
            <p:sp>
              <p:nvSpPr>
                <p:cNvPr id="17" name="TextBox 16">
                  <a:extLst>
                    <a:ext uri="{FF2B5EF4-FFF2-40B4-BE49-F238E27FC236}">
                      <a16:creationId xmlns:a16="http://schemas.microsoft.com/office/drawing/2014/main" id="{58D0E7D1-74AB-837B-B3C5-C347DCAD7BDC}"/>
                    </a:ext>
                  </a:extLst>
                </p:cNvPr>
                <p:cNvSpPr txBox="1"/>
                <p:nvPr/>
              </p:nvSpPr>
              <p:spPr>
                <a:xfrm>
                  <a:off x="1828257" y="4485641"/>
                  <a:ext cx="1770450" cy="707886"/>
                </a:xfrm>
                <a:prstGeom prst="rect">
                  <a:avLst/>
                </a:prstGeom>
                <a:noFill/>
              </p:spPr>
              <p:txBody>
                <a:bodyPr wrap="square" lIns="0" rIns="0" rtlCol="0" anchor="b">
                  <a:spAutoFit/>
                </a:bodyPr>
                <a:lstStyle/>
                <a:p>
                  <a:pPr algn="r"/>
                  <a:r>
                    <a:rPr lang="en-US" sz="2000" b="1" noProof="1">
                      <a:latin typeface="Poppins Light" panose="00000400000000000000" pitchFamily="2" charset="0"/>
                      <a:cs typeface="Poppins Light" panose="00000400000000000000" pitchFamily="2" charset="0"/>
                    </a:rPr>
                    <a:t>Be aware of Options</a:t>
                  </a:r>
                </a:p>
              </p:txBody>
            </p:sp>
            <p:sp>
              <p:nvSpPr>
                <p:cNvPr id="19" name="TextBox 18">
                  <a:extLst>
                    <a:ext uri="{FF2B5EF4-FFF2-40B4-BE49-F238E27FC236}">
                      <a16:creationId xmlns:a16="http://schemas.microsoft.com/office/drawing/2014/main" id="{1FBB5A19-F67F-CC99-8844-CFE35F649334}"/>
                    </a:ext>
                  </a:extLst>
                </p:cNvPr>
                <p:cNvSpPr txBox="1"/>
                <p:nvPr/>
              </p:nvSpPr>
              <p:spPr>
                <a:xfrm>
                  <a:off x="8111787" y="4497282"/>
                  <a:ext cx="1770450" cy="707886"/>
                </a:xfrm>
                <a:prstGeom prst="rect">
                  <a:avLst/>
                </a:prstGeom>
                <a:noFill/>
              </p:spPr>
              <p:txBody>
                <a:bodyPr wrap="square" lIns="0" rIns="0" rtlCol="0" anchor="b">
                  <a:spAutoFit/>
                </a:bodyPr>
                <a:lstStyle/>
                <a:p>
                  <a:pPr algn="r"/>
                  <a:r>
                    <a:rPr lang="en-US" sz="2000" b="1" noProof="1">
                      <a:latin typeface="Poppins Light" panose="00000400000000000000" pitchFamily="2" charset="0"/>
                      <a:cs typeface="Poppins Light" panose="00000400000000000000" pitchFamily="2" charset="0"/>
                    </a:rPr>
                    <a:t>Be aware of Resources</a:t>
                  </a:r>
                </a:p>
              </p:txBody>
            </p:sp>
          </p:grpSp>
          <p:pic>
            <p:nvPicPr>
              <p:cNvPr id="21" name="Graphic 20" descr="Clipboard with solid fill">
                <a:extLst>
                  <a:ext uri="{FF2B5EF4-FFF2-40B4-BE49-F238E27FC236}">
                    <a16:creationId xmlns:a16="http://schemas.microsoft.com/office/drawing/2014/main" id="{DDEB5373-25E9-CA03-2141-8D332FB292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38764" y="2018383"/>
                <a:ext cx="914400" cy="914400"/>
              </a:xfrm>
              <a:prstGeom prst="rect">
                <a:avLst/>
              </a:prstGeom>
            </p:spPr>
          </p:pic>
          <p:pic>
            <p:nvPicPr>
              <p:cNvPr id="25" name="Graphic 24" descr="Daily calendar with solid fill">
                <a:extLst>
                  <a:ext uri="{FF2B5EF4-FFF2-40B4-BE49-F238E27FC236}">
                    <a16:creationId xmlns:a16="http://schemas.microsoft.com/office/drawing/2014/main" id="{A7937586-3CCB-8931-44B2-E52E30389D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44680" y="2018383"/>
                <a:ext cx="914400" cy="914400"/>
              </a:xfrm>
              <a:prstGeom prst="rect">
                <a:avLst/>
              </a:prstGeom>
            </p:spPr>
          </p:pic>
          <p:pic>
            <p:nvPicPr>
              <p:cNvPr id="27" name="Graphic 26" descr="Postit Notes with solid fill">
                <a:extLst>
                  <a:ext uri="{FF2B5EF4-FFF2-40B4-BE49-F238E27FC236}">
                    <a16:creationId xmlns:a16="http://schemas.microsoft.com/office/drawing/2014/main" id="{04EDE810-8502-BB37-97C7-938F9E5399E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38764" y="4394025"/>
                <a:ext cx="914400" cy="914400"/>
              </a:xfrm>
              <a:prstGeom prst="rect">
                <a:avLst/>
              </a:prstGeom>
            </p:spPr>
          </p:pic>
        </p:grpSp>
        <p:pic>
          <p:nvPicPr>
            <p:cNvPr id="31" name="Graphic 30" descr="Questions with solid fill">
              <a:extLst>
                <a:ext uri="{FF2B5EF4-FFF2-40B4-BE49-F238E27FC236}">
                  <a16:creationId xmlns:a16="http://schemas.microsoft.com/office/drawing/2014/main" id="{B56B01FB-535A-EA10-0292-4B6F6127DA0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44680" y="4344204"/>
              <a:ext cx="914400" cy="914400"/>
            </a:xfrm>
            <a:prstGeom prst="rect">
              <a:avLst/>
            </a:prstGeom>
          </p:spPr>
        </p:pic>
      </p:grpSp>
    </p:spTree>
    <p:extLst>
      <p:ext uri="{BB962C8B-B14F-4D97-AF65-F5344CB8AC3E}">
        <p14:creationId xmlns:p14="http://schemas.microsoft.com/office/powerpoint/2010/main" val="3094561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6D13E02-8CEF-C5EC-6ECA-8936AC527B8C}"/>
              </a:ext>
            </a:extLst>
          </p:cNvPr>
          <p:cNvSpPr txBox="1"/>
          <p:nvPr/>
        </p:nvSpPr>
        <p:spPr>
          <a:xfrm>
            <a:off x="379763" y="368589"/>
            <a:ext cx="5517313" cy="477053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1800"/>
              </a:spcAft>
              <a:buClrTx/>
              <a:buSzTx/>
              <a:buFontTx/>
              <a:buNone/>
              <a:tabLst/>
              <a:defRPr/>
            </a:pPr>
            <a:r>
              <a:rPr lang="en-GB" sz="2000" b="1" spc="500" dirty="0">
                <a:solidFill>
                  <a:srgbClr val="107E22"/>
                </a:solidFill>
                <a:latin typeface="Poppins Medium" panose="00000600000000000000" pitchFamily="2" charset="0"/>
                <a:cs typeface="Poppins Medium" panose="00000600000000000000" pitchFamily="2" charset="0"/>
              </a:rPr>
              <a:t>COMPLETE A FINANCIAL AID APPLICATION</a:t>
            </a:r>
            <a:endParaRPr lang="en-GB" sz="2000" b="1" dirty="0">
              <a:solidFill>
                <a:srgbClr val="107E22"/>
              </a:solidFill>
              <a:latin typeface="Poppins Medium" panose="00000600000000000000" pitchFamily="2" charset="0"/>
              <a:cs typeface="Poppins Medium" panose="00000600000000000000" pitchFamily="2" charset="0"/>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Complete a financial aid application:</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Once a year – every year!</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2026-2027 applications available now!</a:t>
            </a:r>
            <a:endParaRPr kumimoji="0" lang="en-US" i="0" strike="noStrike" kern="1200" cap="none" spc="0" normalizeH="0" baseline="3000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endParaRP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1600" b="1" i="1"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endParaRP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FAFSA: </a:t>
            </a:r>
            <a:r>
              <a:rPr kumimoji="0" lang="en-US" b="1" i="0" u="none" strike="noStrike" kern="1200" cap="none" spc="0" normalizeH="0" baseline="0" noProof="0" dirty="0">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rPr>
              <a:t>fafsa.gov</a:t>
            </a:r>
            <a:endParaRPr kumimoji="0" lang="en-US" b="0" i="0" u="none" strike="noStrike" kern="1200" cap="none" spc="0" normalizeH="0" baseline="0" noProof="0" dirty="0">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endParaRP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err="1">
                <a:ln>
                  <a:noFill/>
                </a:ln>
                <a:effectLst/>
                <a:uLnTx/>
                <a:uFillTx/>
                <a:latin typeface="Poppins Light" panose="00000400000000000000" pitchFamily="2" charset="0"/>
                <a:ea typeface="Tahoma" panose="020B0604030504040204" pitchFamily="34" charset="0"/>
                <a:cs typeface="Poppins Light" panose="00000400000000000000" pitchFamily="2" charset="0"/>
              </a:rPr>
              <a:t>eTASFA</a:t>
            </a: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 </a:t>
            </a:r>
            <a:r>
              <a:rPr kumimoji="0" lang="en-US" b="1" i="0" u="none" strike="noStrike" kern="1200" cap="none" spc="0" normalizeH="0" baseline="0" noProof="0" dirty="0">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rPr>
              <a:t>highered.texas.gov/students-families/</a:t>
            </a:r>
            <a:r>
              <a:rPr kumimoji="0" lang="en-US" b="1" i="0" u="none" strike="noStrike" kern="1200" cap="none" spc="0" normalizeH="0" baseline="0" noProof="0" dirty="0" err="1">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rPr>
              <a:t>tasfa</a:t>
            </a:r>
            <a:endParaRPr kumimoji="0" lang="en-US" b="1" i="0" u="none" strike="noStrike" kern="1200" cap="none" spc="0" normalizeH="0" baseline="0" noProof="0" dirty="0">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endParaRP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Use Prior Prior</a:t>
            </a:r>
            <a:r>
              <a:rPr kumimoji="0" lang="en-US" sz="16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a:t>
            </a: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 income information</a:t>
            </a:r>
            <a:endParaRPr kumimoji="0" lang="en-US" sz="2000" b="1"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endParaRP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UNT’s 26-27 Priority Date: </a:t>
            </a:r>
            <a:r>
              <a:rPr kumimoji="0" lang="en-US" sz="2000" b="1" i="0" u="none" strike="noStrike" kern="1200" cap="none" spc="0" normalizeH="0" baseline="0" noProof="0" dirty="0">
                <a:ln>
                  <a:noFill/>
                </a:ln>
                <a:solidFill>
                  <a:srgbClr val="14A02B"/>
                </a:solidFill>
                <a:effectLst/>
                <a:uLnTx/>
                <a:uFillTx/>
                <a:latin typeface="Poppins Light" panose="00000400000000000000" pitchFamily="2" charset="0"/>
                <a:ea typeface="Tahoma" panose="020B0604030504040204" pitchFamily="34" charset="0"/>
                <a:cs typeface="Poppins Light" panose="00000400000000000000" pitchFamily="2" charset="0"/>
              </a:rPr>
              <a:t>Jan 15, 2026</a:t>
            </a:r>
            <a:r>
              <a:rPr kumimoji="0" lang="en-US" sz="2000" b="0" i="0" u="none" strike="noStrike" kern="1200" cap="none" spc="0" normalizeH="0" baseline="0" noProof="0" dirty="0">
                <a:ln>
                  <a:noFill/>
                </a:ln>
                <a:effectLst/>
                <a:uLnTx/>
                <a:uFillTx/>
                <a:latin typeface="Poppins Light" panose="00000400000000000000" pitchFamily="2" charset="0"/>
                <a:ea typeface="Tahoma" panose="020B0604030504040204" pitchFamily="34" charset="0"/>
                <a:cs typeface="Poppins Light" panose="00000400000000000000" pitchFamily="2" charset="0"/>
              </a:rPr>
              <a:t>*</a:t>
            </a:r>
          </a:p>
        </p:txBody>
      </p:sp>
      <p:pic>
        <p:nvPicPr>
          <p:cNvPr id="5122" name="Picture 2" descr="University of North Texas University Union – Perkins&amp;Will">
            <a:extLst>
              <a:ext uri="{FF2B5EF4-FFF2-40B4-BE49-F238E27FC236}">
                <a16:creationId xmlns:a16="http://schemas.microsoft.com/office/drawing/2014/main" id="{2D6F0942-DD7D-B9F2-2FC5-251542BFBCF7}"/>
              </a:ext>
            </a:extLst>
          </p:cNvPr>
          <p:cNvPicPr>
            <a:picLocks noChangeAspect="1" noChangeArrowheads="1"/>
          </p:cNvPicPr>
          <p:nvPr/>
        </p:nvPicPr>
        <p:blipFill>
          <a:blip r:embed="rId3">
            <a:alphaModFix amt="99000"/>
            <a:extLst>
              <a:ext uri="{BEBA8EAE-BF5A-486C-A8C5-ECC9F3942E4B}">
                <a14:imgProps xmlns:a14="http://schemas.microsoft.com/office/drawing/2010/main">
                  <a14:imgLayer r:embed="rId4">
                    <a14:imgEffect>
                      <a14:saturation sat="1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096000" y="0"/>
            <a:ext cx="609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0E0B3C73-BC9F-80B9-24AE-EF1DA51A0581}"/>
              </a:ext>
            </a:extLst>
          </p:cNvPr>
          <p:cNvSpPr/>
          <p:nvPr/>
        </p:nvSpPr>
        <p:spPr>
          <a:xfrm>
            <a:off x="6095998" y="0"/>
            <a:ext cx="6096001" cy="4548554"/>
          </a:xfrm>
          <a:prstGeom prst="rect">
            <a:avLst/>
          </a:prstGeom>
          <a:gradFill>
            <a:gsLst>
              <a:gs pos="17000">
                <a:srgbClr val="239456">
                  <a:alpha val="50000"/>
                </a:srgbClr>
              </a:gs>
              <a:gs pos="100000">
                <a:srgbClr val="27A0B5">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1BB6C5B-00E4-EE64-59B2-0B61395A7F3D}"/>
              </a:ext>
            </a:extLst>
          </p:cNvPr>
          <p:cNvSpPr txBox="1">
            <a:spLocks/>
          </p:cNvSpPr>
          <p:nvPr/>
        </p:nvSpPr>
        <p:spPr>
          <a:xfrm>
            <a:off x="6419624" y="343713"/>
            <a:ext cx="3363883" cy="159505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GB" sz="5400" b="1" dirty="0">
                <a:solidFill>
                  <a:schemeClr val="bg1"/>
                </a:solidFill>
                <a:effectLst>
                  <a:outerShdw blurRad="242055" algn="ctr" rotWithShape="0">
                    <a:schemeClr val="tx2">
                      <a:lumMod val="75000"/>
                      <a:alpha val="37268"/>
                    </a:schemeClr>
                  </a:outerShdw>
                </a:effectLst>
                <a:latin typeface="Poppins" pitchFamily="2" charset="77"/>
                <a:ea typeface="Poppins" panose="00000500000000000000" pitchFamily="2" charset="0"/>
                <a:cs typeface="Poppins" pitchFamily="2" charset="77"/>
              </a:rPr>
              <a:t>FAFSA &amp; TASFA</a:t>
            </a:r>
          </a:p>
        </p:txBody>
      </p:sp>
      <p:sp>
        <p:nvSpPr>
          <p:cNvPr id="14" name="TextBox 13">
            <a:extLst>
              <a:ext uri="{FF2B5EF4-FFF2-40B4-BE49-F238E27FC236}">
                <a16:creationId xmlns:a16="http://schemas.microsoft.com/office/drawing/2014/main" id="{A110AAA4-45DA-B23D-A2C9-DB064CC5DBE5}"/>
              </a:ext>
            </a:extLst>
          </p:cNvPr>
          <p:cNvSpPr txBox="1"/>
          <p:nvPr/>
        </p:nvSpPr>
        <p:spPr>
          <a:xfrm>
            <a:off x="6419623" y="1904945"/>
            <a:ext cx="5573455" cy="646331"/>
          </a:xfrm>
          <a:prstGeom prst="rect">
            <a:avLst/>
          </a:prstGeom>
          <a:noFill/>
        </p:spPr>
        <p:txBody>
          <a:bodyPr wrap="square" rtlCol="0">
            <a:spAutoFit/>
          </a:bodyPr>
          <a:lstStyle/>
          <a:p>
            <a:r>
              <a:rPr lang="en-GB" b="1" spc="500" dirty="0">
                <a:solidFill>
                  <a:schemeClr val="bg1"/>
                </a:solidFill>
                <a:latin typeface="Poppins Light" pitchFamily="2" charset="77"/>
                <a:cs typeface="Poppins Light" pitchFamily="2" charset="77"/>
              </a:rPr>
              <a:t>FREE APPLICATION FOR FEDERAL STUDENT AID</a:t>
            </a:r>
          </a:p>
        </p:txBody>
      </p:sp>
      <p:sp>
        <p:nvSpPr>
          <p:cNvPr id="15" name="TextBox 14">
            <a:extLst>
              <a:ext uri="{FF2B5EF4-FFF2-40B4-BE49-F238E27FC236}">
                <a16:creationId xmlns:a16="http://schemas.microsoft.com/office/drawing/2014/main" id="{02010495-6D5F-4FD2-5614-7D24C58D330C}"/>
              </a:ext>
            </a:extLst>
          </p:cNvPr>
          <p:cNvSpPr txBox="1"/>
          <p:nvPr/>
        </p:nvSpPr>
        <p:spPr>
          <a:xfrm>
            <a:off x="6419622" y="2903583"/>
            <a:ext cx="5573455" cy="646331"/>
          </a:xfrm>
          <a:prstGeom prst="rect">
            <a:avLst/>
          </a:prstGeom>
          <a:noFill/>
        </p:spPr>
        <p:txBody>
          <a:bodyPr wrap="square" rtlCol="0">
            <a:spAutoFit/>
          </a:bodyPr>
          <a:lstStyle/>
          <a:p>
            <a:r>
              <a:rPr lang="en-GB" b="1" spc="500" dirty="0">
                <a:solidFill>
                  <a:schemeClr val="bg1"/>
                </a:solidFill>
                <a:latin typeface="Poppins Light" pitchFamily="2" charset="77"/>
                <a:cs typeface="Poppins Light" pitchFamily="2" charset="77"/>
              </a:rPr>
              <a:t>TEXAS APPLICATION FOR STATE FINANCIAL AID</a:t>
            </a:r>
          </a:p>
        </p:txBody>
      </p:sp>
      <p:sp>
        <p:nvSpPr>
          <p:cNvPr id="20" name="Rounded Rectangle 13">
            <a:extLst>
              <a:ext uri="{FF2B5EF4-FFF2-40B4-BE49-F238E27FC236}">
                <a16:creationId xmlns:a16="http://schemas.microsoft.com/office/drawing/2014/main" id="{F0E16F8B-B307-38FB-0ACD-4F7219237483}"/>
              </a:ext>
            </a:extLst>
          </p:cNvPr>
          <p:cNvSpPr/>
          <p:nvPr/>
        </p:nvSpPr>
        <p:spPr bwMode="auto">
          <a:xfrm>
            <a:off x="819150" y="5506355"/>
            <a:ext cx="4640953" cy="856345"/>
          </a:xfrm>
          <a:prstGeom prst="roundRect">
            <a:avLst/>
          </a:prstGeom>
          <a:solidFill>
            <a:schemeClr val="bg1"/>
          </a:solidFill>
          <a:ln w="19050" cmpd="thickThin">
            <a:solidFill>
              <a:schemeClr val="tx1">
                <a:lumMod val="65000"/>
                <a:lumOff val="35000"/>
              </a:schemeClr>
            </a:solidFill>
            <a:extLst>
              <a:ext uri="{C807C97D-BFC1-408E-A445-0C87EB9F89A2}">
                <ask:lineSketchStyleProps xmlns:ask="http://schemas.microsoft.com/office/drawing/2018/sketchyshapes" sd="2635753836">
                  <a:custGeom>
                    <a:avLst/>
                    <a:gdLst>
                      <a:gd name="connsiteX0" fmla="*/ 0 w 4740877"/>
                      <a:gd name="connsiteY0" fmla="*/ 316233 h 1897360"/>
                      <a:gd name="connsiteX1" fmla="*/ 316233 w 4740877"/>
                      <a:gd name="connsiteY1" fmla="*/ 0 h 1897360"/>
                      <a:gd name="connsiteX2" fmla="*/ 959884 w 4740877"/>
                      <a:gd name="connsiteY2" fmla="*/ 0 h 1897360"/>
                      <a:gd name="connsiteX3" fmla="*/ 1726787 w 4740877"/>
                      <a:gd name="connsiteY3" fmla="*/ 0 h 1897360"/>
                      <a:gd name="connsiteX4" fmla="*/ 2452607 w 4740877"/>
                      <a:gd name="connsiteY4" fmla="*/ 0 h 1897360"/>
                      <a:gd name="connsiteX5" fmla="*/ 3096258 w 4740877"/>
                      <a:gd name="connsiteY5" fmla="*/ 0 h 1897360"/>
                      <a:gd name="connsiteX6" fmla="*/ 4424644 w 4740877"/>
                      <a:gd name="connsiteY6" fmla="*/ 0 h 1897360"/>
                      <a:gd name="connsiteX7" fmla="*/ 4740877 w 4740877"/>
                      <a:gd name="connsiteY7" fmla="*/ 316233 h 1897360"/>
                      <a:gd name="connsiteX8" fmla="*/ 4740877 w 4740877"/>
                      <a:gd name="connsiteY8" fmla="*/ 923382 h 1897360"/>
                      <a:gd name="connsiteX9" fmla="*/ 4740877 w 4740877"/>
                      <a:gd name="connsiteY9" fmla="*/ 1581127 h 1897360"/>
                      <a:gd name="connsiteX10" fmla="*/ 4424644 w 4740877"/>
                      <a:gd name="connsiteY10" fmla="*/ 1897360 h 1897360"/>
                      <a:gd name="connsiteX11" fmla="*/ 3657741 w 4740877"/>
                      <a:gd name="connsiteY11" fmla="*/ 1897360 h 1897360"/>
                      <a:gd name="connsiteX12" fmla="*/ 2973005 w 4740877"/>
                      <a:gd name="connsiteY12" fmla="*/ 1897360 h 1897360"/>
                      <a:gd name="connsiteX13" fmla="*/ 2206102 w 4740877"/>
                      <a:gd name="connsiteY13" fmla="*/ 1897360 h 1897360"/>
                      <a:gd name="connsiteX14" fmla="*/ 1480283 w 4740877"/>
                      <a:gd name="connsiteY14" fmla="*/ 1897360 h 1897360"/>
                      <a:gd name="connsiteX15" fmla="*/ 316233 w 4740877"/>
                      <a:gd name="connsiteY15" fmla="*/ 1897360 h 1897360"/>
                      <a:gd name="connsiteX16" fmla="*/ 0 w 4740877"/>
                      <a:gd name="connsiteY16" fmla="*/ 1581127 h 1897360"/>
                      <a:gd name="connsiteX17" fmla="*/ 0 w 4740877"/>
                      <a:gd name="connsiteY17" fmla="*/ 923382 h 1897360"/>
                      <a:gd name="connsiteX18" fmla="*/ 0 w 4740877"/>
                      <a:gd name="connsiteY18" fmla="*/ 316233 h 189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0877" h="1897360" fill="none" extrusionOk="0">
                        <a:moveTo>
                          <a:pt x="0" y="316233"/>
                        </a:moveTo>
                        <a:cubicBezTo>
                          <a:pt x="14324" y="137462"/>
                          <a:pt x="163735" y="10715"/>
                          <a:pt x="316233" y="0"/>
                        </a:cubicBezTo>
                        <a:cubicBezTo>
                          <a:pt x="483181" y="16254"/>
                          <a:pt x="731475" y="-20773"/>
                          <a:pt x="959884" y="0"/>
                        </a:cubicBezTo>
                        <a:cubicBezTo>
                          <a:pt x="1188293" y="20773"/>
                          <a:pt x="1441822" y="34503"/>
                          <a:pt x="1726787" y="0"/>
                        </a:cubicBezTo>
                        <a:cubicBezTo>
                          <a:pt x="2011752" y="-34503"/>
                          <a:pt x="2132443" y="-11155"/>
                          <a:pt x="2452607" y="0"/>
                        </a:cubicBezTo>
                        <a:cubicBezTo>
                          <a:pt x="2772771" y="11155"/>
                          <a:pt x="2825090" y="7235"/>
                          <a:pt x="3096258" y="0"/>
                        </a:cubicBezTo>
                        <a:cubicBezTo>
                          <a:pt x="3367426" y="-7235"/>
                          <a:pt x="4032730" y="-6134"/>
                          <a:pt x="4424644" y="0"/>
                        </a:cubicBezTo>
                        <a:cubicBezTo>
                          <a:pt x="4601991" y="-25025"/>
                          <a:pt x="4701402" y="137382"/>
                          <a:pt x="4740877" y="316233"/>
                        </a:cubicBezTo>
                        <a:cubicBezTo>
                          <a:pt x="4743532" y="573434"/>
                          <a:pt x="4771033" y="732399"/>
                          <a:pt x="4740877" y="923382"/>
                        </a:cubicBezTo>
                        <a:cubicBezTo>
                          <a:pt x="4710721" y="1114365"/>
                          <a:pt x="4722208" y="1322538"/>
                          <a:pt x="4740877" y="1581127"/>
                        </a:cubicBezTo>
                        <a:cubicBezTo>
                          <a:pt x="4715893" y="1770139"/>
                          <a:pt x="4620802" y="1889665"/>
                          <a:pt x="4424644" y="1897360"/>
                        </a:cubicBezTo>
                        <a:cubicBezTo>
                          <a:pt x="4132274" y="1896068"/>
                          <a:pt x="3915499" y="1878744"/>
                          <a:pt x="3657741" y="1897360"/>
                        </a:cubicBezTo>
                        <a:cubicBezTo>
                          <a:pt x="3399983" y="1915976"/>
                          <a:pt x="3203294" y="1907940"/>
                          <a:pt x="2973005" y="1897360"/>
                        </a:cubicBezTo>
                        <a:cubicBezTo>
                          <a:pt x="2742716" y="1886780"/>
                          <a:pt x="2386476" y="1887381"/>
                          <a:pt x="2206102" y="1897360"/>
                        </a:cubicBezTo>
                        <a:cubicBezTo>
                          <a:pt x="2025728" y="1907339"/>
                          <a:pt x="1752865" y="1891315"/>
                          <a:pt x="1480283" y="1897360"/>
                        </a:cubicBezTo>
                        <a:cubicBezTo>
                          <a:pt x="1207701" y="1903405"/>
                          <a:pt x="552955" y="1926297"/>
                          <a:pt x="316233" y="1897360"/>
                        </a:cubicBezTo>
                        <a:cubicBezTo>
                          <a:pt x="176817" y="1906774"/>
                          <a:pt x="-16277" y="1762222"/>
                          <a:pt x="0" y="1581127"/>
                        </a:cubicBezTo>
                        <a:cubicBezTo>
                          <a:pt x="-13631" y="1414640"/>
                          <a:pt x="-12425" y="1055897"/>
                          <a:pt x="0" y="923382"/>
                        </a:cubicBezTo>
                        <a:cubicBezTo>
                          <a:pt x="12425" y="790867"/>
                          <a:pt x="25227" y="597353"/>
                          <a:pt x="0" y="316233"/>
                        </a:cubicBezTo>
                        <a:close/>
                      </a:path>
                      <a:path w="4740877" h="1897360" stroke="0" extrusionOk="0">
                        <a:moveTo>
                          <a:pt x="0" y="316233"/>
                        </a:moveTo>
                        <a:cubicBezTo>
                          <a:pt x="-42962" y="136922"/>
                          <a:pt x="143215" y="-29378"/>
                          <a:pt x="316233" y="0"/>
                        </a:cubicBezTo>
                        <a:cubicBezTo>
                          <a:pt x="637953" y="27268"/>
                          <a:pt x="843118" y="-32726"/>
                          <a:pt x="1083136" y="0"/>
                        </a:cubicBezTo>
                        <a:cubicBezTo>
                          <a:pt x="1323154" y="32726"/>
                          <a:pt x="1555755" y="-31855"/>
                          <a:pt x="1850040" y="0"/>
                        </a:cubicBezTo>
                        <a:cubicBezTo>
                          <a:pt x="2144325" y="31855"/>
                          <a:pt x="2214083" y="-238"/>
                          <a:pt x="2493691" y="0"/>
                        </a:cubicBezTo>
                        <a:cubicBezTo>
                          <a:pt x="2773299" y="238"/>
                          <a:pt x="2954244" y="-27036"/>
                          <a:pt x="3096258" y="0"/>
                        </a:cubicBezTo>
                        <a:cubicBezTo>
                          <a:pt x="3238272" y="27036"/>
                          <a:pt x="3525256" y="-425"/>
                          <a:pt x="3780993" y="0"/>
                        </a:cubicBezTo>
                        <a:cubicBezTo>
                          <a:pt x="4036730" y="425"/>
                          <a:pt x="4290204" y="-14494"/>
                          <a:pt x="4424644" y="0"/>
                        </a:cubicBezTo>
                        <a:cubicBezTo>
                          <a:pt x="4574884" y="19729"/>
                          <a:pt x="4741290" y="164804"/>
                          <a:pt x="4740877" y="316233"/>
                        </a:cubicBezTo>
                        <a:cubicBezTo>
                          <a:pt x="4733168" y="620328"/>
                          <a:pt x="4726321" y="819590"/>
                          <a:pt x="4740877" y="948680"/>
                        </a:cubicBezTo>
                        <a:cubicBezTo>
                          <a:pt x="4755433" y="1077770"/>
                          <a:pt x="4724038" y="1295955"/>
                          <a:pt x="4740877" y="1581127"/>
                        </a:cubicBezTo>
                        <a:cubicBezTo>
                          <a:pt x="4727954" y="1779190"/>
                          <a:pt x="4596805" y="1909980"/>
                          <a:pt x="4424644" y="1897360"/>
                        </a:cubicBezTo>
                        <a:cubicBezTo>
                          <a:pt x="4224244" y="1881748"/>
                          <a:pt x="3925670" y="1868052"/>
                          <a:pt x="3780993" y="1897360"/>
                        </a:cubicBezTo>
                        <a:cubicBezTo>
                          <a:pt x="3636316" y="1926668"/>
                          <a:pt x="3343428" y="1874078"/>
                          <a:pt x="3219510" y="1897360"/>
                        </a:cubicBezTo>
                        <a:cubicBezTo>
                          <a:pt x="3095592" y="1920642"/>
                          <a:pt x="2813484" y="1866059"/>
                          <a:pt x="2452607" y="1897360"/>
                        </a:cubicBezTo>
                        <a:cubicBezTo>
                          <a:pt x="2091730" y="1928661"/>
                          <a:pt x="2022024" y="1881926"/>
                          <a:pt x="1726787" y="1897360"/>
                        </a:cubicBezTo>
                        <a:cubicBezTo>
                          <a:pt x="1431550" y="1912794"/>
                          <a:pt x="1205318" y="1879006"/>
                          <a:pt x="1042052" y="1897360"/>
                        </a:cubicBezTo>
                        <a:cubicBezTo>
                          <a:pt x="878786" y="1915714"/>
                          <a:pt x="503775" y="1899465"/>
                          <a:pt x="316233" y="1897360"/>
                        </a:cubicBezTo>
                        <a:cubicBezTo>
                          <a:pt x="156848" y="1906712"/>
                          <a:pt x="23038" y="1754906"/>
                          <a:pt x="0" y="1581127"/>
                        </a:cubicBezTo>
                        <a:cubicBezTo>
                          <a:pt x="16418" y="1283939"/>
                          <a:pt x="-11114" y="1089180"/>
                          <a:pt x="0" y="936031"/>
                        </a:cubicBezTo>
                        <a:cubicBezTo>
                          <a:pt x="11114" y="782882"/>
                          <a:pt x="7460" y="506719"/>
                          <a:pt x="0" y="31623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Poppins Medium" panose="00000600000000000000" pitchFamily="2" charset="0"/>
                <a:cs typeface="Poppins Medium" panose="00000600000000000000" pitchFamily="2" charset="0"/>
              </a:rPr>
              <a:t>**Use 2024 income information to complete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Poppins Medium" panose="00000600000000000000" pitchFamily="2" charset="0"/>
                <a:cs typeface="Poppins Medium" panose="00000600000000000000" pitchFamily="2" charset="0"/>
              </a:rPr>
              <a:t>the </a:t>
            </a:r>
            <a:r>
              <a:rPr lang="en-US" sz="1400" dirty="0">
                <a:solidFill>
                  <a:prstClr val="black"/>
                </a:solidFill>
                <a:latin typeface="Poppins Medium" panose="00000600000000000000" pitchFamily="2" charset="0"/>
                <a:cs typeface="Poppins Medium" panose="00000600000000000000" pitchFamily="2" charset="0"/>
              </a:rPr>
              <a:t>2026-2027</a:t>
            </a:r>
            <a:r>
              <a:rPr kumimoji="0" lang="en-US" sz="1400" i="0" u="none" strike="noStrike" kern="1200" cap="none" spc="0" normalizeH="0" baseline="0" noProof="0" dirty="0">
                <a:ln>
                  <a:noFill/>
                </a:ln>
                <a:solidFill>
                  <a:prstClr val="black"/>
                </a:solidFill>
                <a:effectLst/>
                <a:uLnTx/>
                <a:uFillTx/>
                <a:latin typeface="Poppins Medium" panose="00000600000000000000" pitchFamily="2" charset="0"/>
                <a:cs typeface="Poppins Medium" panose="00000600000000000000" pitchFamily="2" charset="0"/>
              </a:rPr>
              <a:t> FAFSA or TASFA.</a:t>
            </a:r>
          </a:p>
        </p:txBody>
      </p:sp>
      <p:cxnSp>
        <p:nvCxnSpPr>
          <p:cNvPr id="21" name="Straight Connector 20">
            <a:extLst>
              <a:ext uri="{FF2B5EF4-FFF2-40B4-BE49-F238E27FC236}">
                <a16:creationId xmlns:a16="http://schemas.microsoft.com/office/drawing/2014/main" id="{06336895-5FE6-2CFC-1B27-E374FD105E10}"/>
              </a:ext>
            </a:extLst>
          </p:cNvPr>
          <p:cNvCxnSpPr/>
          <p:nvPr/>
        </p:nvCxnSpPr>
        <p:spPr>
          <a:xfrm>
            <a:off x="467811" y="1069049"/>
            <a:ext cx="1362075" cy="0"/>
          </a:xfrm>
          <a:prstGeom prst="line">
            <a:avLst/>
          </a:prstGeom>
          <a:ln w="38100" cmpd="tri">
            <a:solidFill>
              <a:srgbClr val="4454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047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1C436-A9AF-8BC9-3101-B158432F7C6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851F5E1-7DF7-3A44-FBA8-10356AB8B0AF}"/>
              </a:ext>
            </a:extLst>
          </p:cNvPr>
          <p:cNvSpPr/>
          <p:nvPr/>
        </p:nvSpPr>
        <p:spPr>
          <a:xfrm>
            <a:off x="-1" y="-1"/>
            <a:ext cx="571501" cy="1095373"/>
          </a:xfrm>
          <a:prstGeom prst="rect">
            <a:avLst/>
          </a:prstGeom>
          <a:solidFill>
            <a:srgbClr val="3A64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E2348EE-CBF8-F8AD-D8FA-95F1DB07834B}"/>
              </a:ext>
            </a:extLst>
          </p:cNvPr>
          <p:cNvCxnSpPr>
            <a:cxnSpLocks/>
          </p:cNvCxnSpPr>
          <p:nvPr/>
        </p:nvCxnSpPr>
        <p:spPr>
          <a:xfrm>
            <a:off x="0" y="1095375"/>
            <a:ext cx="12192000"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0797B7B1-5863-BAE7-E5E2-AFEE9CBE6D6E}"/>
              </a:ext>
            </a:extLst>
          </p:cNvPr>
          <p:cNvSpPr/>
          <p:nvPr/>
        </p:nvSpPr>
        <p:spPr>
          <a:xfrm>
            <a:off x="786385" y="219075"/>
            <a:ext cx="9464040" cy="590546"/>
          </a:xfrm>
          <a:prstGeom prst="roundRect">
            <a:avLst/>
          </a:prstGeom>
          <a:solidFill>
            <a:srgbClr val="3A644C"/>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FAFSA or TASFA? </a:t>
            </a:r>
            <a:endParaRPr lang="en-US" sz="3000" dirty="0"/>
          </a:p>
        </p:txBody>
      </p:sp>
      <p:sp>
        <p:nvSpPr>
          <p:cNvPr id="5" name="Rectangle: Rounded Corners 4">
            <a:extLst>
              <a:ext uri="{FF2B5EF4-FFF2-40B4-BE49-F238E27FC236}">
                <a16:creationId xmlns:a16="http://schemas.microsoft.com/office/drawing/2014/main" id="{AD4D24CB-B2CB-AF50-288A-8D0B0A14F213}"/>
              </a:ext>
            </a:extLst>
          </p:cNvPr>
          <p:cNvSpPr/>
          <p:nvPr/>
        </p:nvSpPr>
        <p:spPr>
          <a:xfrm>
            <a:off x="173736" y="1197869"/>
            <a:ext cx="11844528" cy="5550401"/>
          </a:xfrm>
          <a:prstGeom prst="roundRect">
            <a:avLst>
              <a:gd name="adj" fmla="val 4893"/>
            </a:avLst>
          </a:prstGeom>
          <a:solidFill>
            <a:schemeClr val="bg1"/>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500" b="1" u="sng" dirty="0">
                <a:solidFill>
                  <a:schemeClr val="tx1"/>
                </a:solidFill>
                <a:latin typeface="Poppins Light" panose="00000400000000000000" pitchFamily="2" charset="0"/>
                <a:cs typeface="Poppins Light" panose="00000400000000000000" pitchFamily="2" charset="0"/>
              </a:rPr>
              <a:t>Free Application for Federal Student Aid – FAFSA </a:t>
            </a:r>
          </a:p>
          <a:p>
            <a:pPr>
              <a:spcBef>
                <a:spcPts val="600"/>
              </a:spcBef>
              <a:spcAft>
                <a:spcPts val="600"/>
              </a:spcAft>
            </a:pPr>
            <a:r>
              <a:rPr lang="en-US" sz="1500" dirty="0">
                <a:solidFill>
                  <a:schemeClr val="tx1"/>
                </a:solidFill>
                <a:latin typeface="Poppins Light" panose="00000400000000000000" pitchFamily="2" charset="0"/>
                <a:cs typeface="Poppins Light" panose="00000400000000000000" pitchFamily="2" charset="0"/>
              </a:rPr>
              <a:t>Students with one of the following residency statuses should complete the </a:t>
            </a:r>
            <a:r>
              <a:rPr lang="en-US" sz="1500" b="1" dirty="0">
                <a:solidFill>
                  <a:schemeClr val="tx1"/>
                </a:solidFill>
                <a:latin typeface="Poppins Light" panose="00000400000000000000" pitchFamily="2" charset="0"/>
                <a:cs typeface="Poppins Light" panose="00000400000000000000" pitchFamily="2" charset="0"/>
              </a:rPr>
              <a:t>FAFSA</a:t>
            </a:r>
            <a:r>
              <a:rPr lang="en-US" sz="1500" dirty="0">
                <a:solidFill>
                  <a:schemeClr val="tx1"/>
                </a:solidFill>
                <a:latin typeface="Poppins Light" panose="00000400000000000000" pitchFamily="2" charset="0"/>
                <a:cs typeface="Poppins Light" panose="00000400000000000000" pitchFamily="2" charset="0"/>
              </a:rPr>
              <a:t> to qualify for federal, state, and institutional aid:</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US citizen</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US national</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US permanent resident (Form I-551 or I-151)</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US conditional permanent resident (I-551C)</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Eligible noncitizen with an Arrival/Departure Record (I-94)</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Eligible noncitizen with T nonimmigrant status (T-visa)</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Eligible noncitizen whose parent holds a T-1 nonimmigrant status</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    Citizens of the Federated States of Micronesia, the Republic of the Marshall Islands, or the Republic of Palau</a:t>
            </a:r>
          </a:p>
          <a:p>
            <a:pPr>
              <a:spcBef>
                <a:spcPts val="1000"/>
              </a:spcBef>
            </a:pPr>
            <a:endParaRPr lang="en-US" sz="1500" dirty="0">
              <a:solidFill>
                <a:schemeClr val="tx1"/>
              </a:solidFill>
              <a:latin typeface="Poppins Light" panose="00000400000000000000" pitchFamily="2" charset="0"/>
              <a:cs typeface="Poppins Light" panose="00000400000000000000" pitchFamily="2" charset="0"/>
            </a:endParaRPr>
          </a:p>
          <a:p>
            <a:r>
              <a:rPr lang="en-US" sz="1500" b="1" u="sng" dirty="0">
                <a:solidFill>
                  <a:schemeClr val="tx1"/>
                </a:solidFill>
                <a:latin typeface="Poppins Light" panose="00000400000000000000" pitchFamily="2" charset="0"/>
                <a:cs typeface="Poppins Light" panose="00000400000000000000" pitchFamily="2" charset="0"/>
              </a:rPr>
              <a:t>Texas Application for State Financial Aid – TASFA</a:t>
            </a:r>
          </a:p>
          <a:p>
            <a:pPr>
              <a:spcBef>
                <a:spcPts val="600"/>
              </a:spcBef>
              <a:spcAft>
                <a:spcPts val="600"/>
              </a:spcAft>
            </a:pPr>
            <a:r>
              <a:rPr lang="en-US" sz="1500" dirty="0">
                <a:solidFill>
                  <a:schemeClr val="tx1"/>
                </a:solidFill>
                <a:latin typeface="Poppins Light" panose="00000400000000000000" pitchFamily="2" charset="0"/>
                <a:cs typeface="Poppins Light" panose="00000400000000000000" pitchFamily="2" charset="0"/>
              </a:rPr>
              <a:t>Students do not meet the residency requirements to receive aid through FAFSA may be eligible to receive aid through the TASFA. Eligible students should complete an application to qualify for state and institutional aid. To be eligible for aid through the TASFA, students: </a:t>
            </a:r>
          </a:p>
          <a:p>
            <a:pPr marL="285750" indent="-285750">
              <a:spcBef>
                <a:spcPts val="1200"/>
              </a:spcBef>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Must be classified as a Texas resident and lawfully present in the U.S. </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Must have graduated from a Texas high school or obtained a GED in Texas</a:t>
            </a:r>
          </a:p>
          <a:p>
            <a:pPr marL="285750" indent="-285750">
              <a:buFont typeface="Arial" panose="020B0604020202020204" pitchFamily="34" charset="0"/>
              <a:buChar char="•"/>
            </a:pPr>
            <a:r>
              <a:rPr lang="en-US" sz="1500" dirty="0">
                <a:solidFill>
                  <a:schemeClr val="tx1"/>
                </a:solidFill>
                <a:latin typeface="Poppins Light" panose="00000400000000000000" pitchFamily="2" charset="0"/>
                <a:cs typeface="Poppins Light" panose="00000400000000000000" pitchFamily="2" charset="0"/>
              </a:rPr>
              <a:t>Must have lived in Texas at least 12 months prior to enrolling in a public college/university (in Texas)</a:t>
            </a:r>
            <a:endParaRPr lang="en-GB" sz="1500" dirty="0">
              <a:solidFill>
                <a:schemeClr val="tx1"/>
              </a:solidFill>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1695652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9EA20-91FD-8270-4714-1957DC2AC55F}"/>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8CC50CF-0F75-ED27-FD00-F0E09C251B63}"/>
              </a:ext>
            </a:extLst>
          </p:cNvPr>
          <p:cNvSpPr txBox="1"/>
          <p:nvPr/>
        </p:nvSpPr>
        <p:spPr>
          <a:xfrm>
            <a:off x="9465547" y="3256788"/>
            <a:ext cx="929473"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ED419AD-A67B-F1C6-5BAA-6D6A8E12B7EC}"/>
              </a:ext>
            </a:extLst>
          </p:cNvPr>
          <p:cNvSpPr txBox="1"/>
          <p:nvPr/>
        </p:nvSpPr>
        <p:spPr>
          <a:xfrm>
            <a:off x="8724494" y="3861700"/>
            <a:ext cx="369265"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938C2036-654F-D124-6A4D-2D50BAB84696}"/>
              </a:ext>
            </a:extLst>
          </p:cNvPr>
          <p:cNvSpPr txBox="1"/>
          <p:nvPr/>
        </p:nvSpPr>
        <p:spPr>
          <a:xfrm>
            <a:off x="9268989" y="3859177"/>
            <a:ext cx="166414"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9CEAC06-6692-6AA5-EA00-1FE1EBA558C7}"/>
              </a:ext>
            </a:extLst>
          </p:cNvPr>
          <p:cNvSpPr txBox="1"/>
          <p:nvPr/>
        </p:nvSpPr>
        <p:spPr>
          <a:xfrm>
            <a:off x="9165686" y="3622660"/>
            <a:ext cx="166414"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FB69C379-547C-D328-D3E1-B9F193AAE95D}"/>
              </a:ext>
            </a:extLst>
          </p:cNvPr>
          <p:cNvSpPr txBox="1"/>
          <p:nvPr/>
        </p:nvSpPr>
        <p:spPr>
          <a:xfrm>
            <a:off x="9691576" y="2163724"/>
            <a:ext cx="1015409"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A4AA3B5-00D0-B600-0C33-89BFED2FE810}"/>
              </a:ext>
            </a:extLst>
          </p:cNvPr>
          <p:cNvSpPr txBox="1"/>
          <p:nvPr/>
        </p:nvSpPr>
        <p:spPr>
          <a:xfrm>
            <a:off x="9410701" y="2516506"/>
            <a:ext cx="185738"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B3493E4A-F2ED-ED16-FEBB-CA6E18B1471C}"/>
              </a:ext>
            </a:extLst>
          </p:cNvPr>
          <p:cNvSpPr txBox="1"/>
          <p:nvPr/>
        </p:nvSpPr>
        <p:spPr>
          <a:xfrm>
            <a:off x="9505838" y="2744257"/>
            <a:ext cx="185738"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DA28AAEC-1BEE-3A65-DB70-9F348E3B4190}"/>
              </a:ext>
            </a:extLst>
          </p:cNvPr>
          <p:cNvSpPr txBox="1"/>
          <p:nvPr/>
        </p:nvSpPr>
        <p:spPr>
          <a:xfrm>
            <a:off x="9229119" y="2744257"/>
            <a:ext cx="185738" cy="369332"/>
          </a:xfrm>
          <a:prstGeom prst="rect">
            <a:avLst/>
          </a:prstGeom>
          <a:solidFill>
            <a:schemeClr val="bg1"/>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8DE5C8C-9F98-2843-6814-630869B95C2C}"/>
              </a:ext>
            </a:extLst>
          </p:cNvPr>
          <p:cNvSpPr/>
          <p:nvPr/>
        </p:nvSpPr>
        <p:spPr>
          <a:xfrm>
            <a:off x="4876800" y="0"/>
            <a:ext cx="73152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Table 40">
            <a:extLst>
              <a:ext uri="{FF2B5EF4-FFF2-40B4-BE49-F238E27FC236}">
                <a16:creationId xmlns:a16="http://schemas.microsoft.com/office/drawing/2014/main" id="{83ADBDAB-440F-7FD6-00AA-E3EC2911842A}"/>
              </a:ext>
            </a:extLst>
          </p:cNvPr>
          <p:cNvGraphicFramePr>
            <a:graphicFrameLocks noGrp="1"/>
          </p:cNvGraphicFramePr>
          <p:nvPr/>
        </p:nvGraphicFramePr>
        <p:xfrm>
          <a:off x="290487" y="522795"/>
          <a:ext cx="4359445" cy="1907640"/>
        </p:xfrm>
        <a:graphic>
          <a:graphicData uri="http://schemas.openxmlformats.org/drawingml/2006/table">
            <a:tbl>
              <a:tblPr firstRow="1" bandRow="1">
                <a:tableStyleId>{5C22544A-7EE6-4342-B048-85BDC9FD1C3A}</a:tableStyleId>
              </a:tblPr>
              <a:tblGrid>
                <a:gridCol w="4359445">
                  <a:extLst>
                    <a:ext uri="{9D8B030D-6E8A-4147-A177-3AD203B41FA5}">
                      <a16:colId xmlns:a16="http://schemas.microsoft.com/office/drawing/2014/main" val="2686551947"/>
                    </a:ext>
                  </a:extLst>
                </a:gridCol>
              </a:tblGrid>
              <a:tr h="1538306">
                <a:tc>
                  <a:txBody>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GB" sz="5400" b="1" i="0" u="none" strike="noStrike" kern="1200" cap="none" spc="500" normalizeH="0" baseline="0" noProof="0" dirty="0">
                          <a:ln>
                            <a:noFill/>
                          </a:ln>
                          <a:solidFill>
                            <a:srgbClr val="107E22"/>
                          </a:solidFill>
                          <a:effectLst/>
                          <a:uLnTx/>
                          <a:uFillTx/>
                          <a:latin typeface="Poppins Light" pitchFamily="2" charset="77"/>
                          <a:ea typeface="+mn-ea"/>
                          <a:cs typeface="Poppins Light" pitchFamily="2" charset="77"/>
                        </a:rPr>
                        <a:t>PREPARING TO APPLY</a:t>
                      </a:r>
                    </a:p>
                  </a:txBody>
                  <a:tcPr marB="21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858601"/>
                  </a:ext>
                </a:extLst>
              </a:tr>
            </a:tbl>
          </a:graphicData>
        </a:graphic>
      </p:graphicFrame>
      <p:pic>
        <p:nvPicPr>
          <p:cNvPr id="8194" name="Picture 2" descr="Higher Education | College of Education | University of North Texas">
            <a:extLst>
              <a:ext uri="{FF2B5EF4-FFF2-40B4-BE49-F238E27FC236}">
                <a16:creationId xmlns:a16="http://schemas.microsoft.com/office/drawing/2014/main" id="{120B4FC4-F6F8-147D-59E0-3004BF05F73F}"/>
              </a:ext>
            </a:extLst>
          </p:cNvPr>
          <p:cNvPicPr>
            <a:picLocks noChangeAspect="1" noChangeArrowheads="1"/>
          </p:cNvPicPr>
          <p:nvPr/>
        </p:nvPicPr>
        <p:blipFill>
          <a:blip r:embed="rId3">
            <a:alphaModFix amt="65000"/>
            <a:extLst>
              <a:ext uri="{28A0092B-C50C-407E-A947-70E740481C1C}">
                <a14:useLocalDpi xmlns:a14="http://schemas.microsoft.com/office/drawing/2010/main" val="0"/>
              </a:ext>
            </a:extLst>
          </a:blip>
          <a:srcRect/>
          <a:stretch>
            <a:fillRect/>
          </a:stretch>
        </p:blipFill>
        <p:spPr bwMode="auto">
          <a:xfrm>
            <a:off x="0" y="3113589"/>
            <a:ext cx="4876800" cy="37628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0">
            <a:extLst>
              <a:ext uri="{FF2B5EF4-FFF2-40B4-BE49-F238E27FC236}">
                <a16:creationId xmlns:a16="http://schemas.microsoft.com/office/drawing/2014/main" id="{296BFD07-6521-0B9C-FA61-E3412E855CBE}"/>
              </a:ext>
            </a:extLst>
          </p:cNvPr>
          <p:cNvGraphicFramePr>
            <a:graphicFrameLocks noGrp="1"/>
          </p:cNvGraphicFramePr>
          <p:nvPr>
            <p:extLst>
              <p:ext uri="{D42A27DB-BD31-4B8C-83A1-F6EECF244321}">
                <p14:modId xmlns:p14="http://schemas.microsoft.com/office/powerpoint/2010/main" val="1581916257"/>
              </p:ext>
            </p:extLst>
          </p:nvPr>
        </p:nvGraphicFramePr>
        <p:xfrm>
          <a:off x="4932580" y="522794"/>
          <a:ext cx="7315200" cy="6243755"/>
        </p:xfrm>
        <a:graphic>
          <a:graphicData uri="http://schemas.openxmlformats.org/drawingml/2006/table">
            <a:tbl>
              <a:tblPr firstRow="1" bandRow="1">
                <a:tableStyleId>{5C22544A-7EE6-4342-B048-85BDC9FD1C3A}</a:tableStyleId>
              </a:tblPr>
              <a:tblGrid>
                <a:gridCol w="7315200">
                  <a:extLst>
                    <a:ext uri="{9D8B030D-6E8A-4147-A177-3AD203B41FA5}">
                      <a16:colId xmlns:a16="http://schemas.microsoft.com/office/drawing/2014/main" val="2686551947"/>
                    </a:ext>
                  </a:extLst>
                </a:gridCol>
              </a:tblGrid>
              <a:tr h="1068061">
                <a:tc>
                  <a:txBody>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GB" sz="2400" b="1" i="0" u="none" strike="noStrike" kern="1200" cap="none" spc="500" normalizeH="0" baseline="0" noProof="0" dirty="0">
                          <a:ln>
                            <a:noFill/>
                          </a:ln>
                          <a:solidFill>
                            <a:srgbClr val="107E22"/>
                          </a:solidFill>
                          <a:effectLst/>
                          <a:uLnTx/>
                          <a:uFillTx/>
                          <a:latin typeface="Poppins Medium" panose="00000600000000000000" pitchFamily="2" charset="0"/>
                          <a:ea typeface="+mn-ea"/>
                          <a:cs typeface="Poppins Medium" panose="00000600000000000000" pitchFamily="2" charset="0"/>
                        </a:rPr>
                        <a:t>WHAT YOU WILL NEED TO COMPLETE THE 2026-2027 FAFSA:</a:t>
                      </a:r>
                    </a:p>
                  </a:txBody>
                  <a:tcPr marB="21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858601"/>
                  </a:ext>
                </a:extLst>
              </a:tr>
              <a:tr h="548161">
                <a:tc>
                  <a:txBody>
                    <a:bodyPr/>
                    <a:lstStyle/>
                    <a:p>
                      <a:pPr marL="285750" indent="-285750">
                        <a:lnSpc>
                          <a:spcPct val="100000"/>
                        </a:lnSpc>
                        <a:buFont typeface="Arial" panose="020B0604020202020204" pitchFamily="34" charset="0"/>
                        <a:buChar char="•"/>
                      </a:pPr>
                      <a:r>
                        <a:rPr lang="en-GB" sz="2100" b="0" i="0" kern="1200" dirty="0">
                          <a:solidFill>
                            <a:schemeClr val="tx1"/>
                          </a:solidFill>
                          <a:latin typeface="Poppins" pitchFamily="2" charset="77"/>
                          <a:ea typeface="+mn-ea"/>
                          <a:cs typeface="Poppins" pitchFamily="2" charset="77"/>
                        </a:rPr>
                        <a:t>A verified StudentAid.gov account</a:t>
                      </a:r>
                    </a:p>
                  </a:txBody>
                  <a:tcPr marB="14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5237832"/>
                  </a:ext>
                </a:extLst>
              </a:tr>
              <a:tr h="2416397">
                <a:tc>
                  <a:txBody>
                    <a:bodyPr/>
                    <a:lstStyle/>
                    <a:p>
                      <a:pPr marL="285750" indent="-285750">
                        <a:lnSpc>
                          <a:spcPct val="100000"/>
                        </a:lnSpc>
                        <a:buFont typeface="Arial" panose="020B0604020202020204" pitchFamily="34" charset="0"/>
                        <a:buChar char="•"/>
                      </a:pPr>
                      <a:r>
                        <a:rPr lang="en-GB" sz="2100" b="0" i="0" kern="1200" dirty="0">
                          <a:solidFill>
                            <a:schemeClr val="tx1"/>
                          </a:solidFill>
                          <a:latin typeface="Poppins" pitchFamily="2" charset="77"/>
                          <a:ea typeface="+mn-ea"/>
                          <a:cs typeface="Poppins" pitchFamily="2" charset="77"/>
                        </a:rPr>
                        <a:t>Contributor Information</a:t>
                      </a:r>
                    </a:p>
                    <a:p>
                      <a:pPr marL="742950" lvl="1" indent="-285750">
                        <a:lnSpc>
                          <a:spcPct val="100000"/>
                        </a:lnSpc>
                        <a:buFont typeface="Arial" panose="020B0604020202020204" pitchFamily="34" charset="0"/>
                        <a:buChar char="•"/>
                      </a:pPr>
                      <a:r>
                        <a:rPr lang="en-GB" sz="1800" b="0" i="0" kern="1200" dirty="0">
                          <a:solidFill>
                            <a:schemeClr val="tx1"/>
                          </a:solidFill>
                          <a:latin typeface="Poppins" pitchFamily="2" charset="77"/>
                          <a:ea typeface="+mn-ea"/>
                          <a:cs typeface="Poppins" pitchFamily="2" charset="77"/>
                        </a:rPr>
                        <a:t>Email address</a:t>
                      </a:r>
                    </a:p>
                    <a:p>
                      <a:pPr marL="742950" lvl="1" indent="-285750">
                        <a:lnSpc>
                          <a:spcPct val="100000"/>
                        </a:lnSpc>
                        <a:buFont typeface="Arial" panose="020B0604020202020204" pitchFamily="34" charset="0"/>
                        <a:buChar char="•"/>
                      </a:pPr>
                      <a:r>
                        <a:rPr lang="en-GB" sz="1800" b="0" i="0" kern="1200" dirty="0">
                          <a:solidFill>
                            <a:schemeClr val="tx1"/>
                          </a:solidFill>
                          <a:latin typeface="Poppins" pitchFamily="2" charset="77"/>
                          <a:ea typeface="+mn-ea"/>
                          <a:cs typeface="Poppins" pitchFamily="2" charset="77"/>
                        </a:rPr>
                        <a:t>2024 Tax and Income Information</a:t>
                      </a:r>
                    </a:p>
                    <a:p>
                      <a:pPr marL="457200" lvl="1" indent="0">
                        <a:lnSpc>
                          <a:spcPct val="100000"/>
                        </a:lnSpc>
                        <a:buFont typeface="Arial" panose="020B0604020202020204" pitchFamily="34" charset="0"/>
                        <a:buNone/>
                      </a:pPr>
                      <a:endParaRPr lang="en-GB" sz="2100" b="0" i="0" kern="1200" dirty="0">
                        <a:solidFill>
                          <a:schemeClr val="tx1"/>
                        </a:solidFill>
                        <a:latin typeface="Poppins" pitchFamily="2" charset="77"/>
                        <a:ea typeface="+mn-ea"/>
                        <a:cs typeface="Poppins" pitchFamily="2" charset="77"/>
                      </a:endParaRPr>
                    </a:p>
                    <a:p>
                      <a:pPr marL="285750" indent="-285750">
                        <a:lnSpc>
                          <a:spcPct val="100000"/>
                        </a:lnSpc>
                        <a:spcBef>
                          <a:spcPts val="1000"/>
                        </a:spcBef>
                        <a:spcAft>
                          <a:spcPts val="1000"/>
                        </a:spcAft>
                        <a:buFont typeface="Arial" panose="020B0604020202020204" pitchFamily="34" charset="0"/>
                        <a:buChar char="•"/>
                      </a:pPr>
                      <a:r>
                        <a:rPr lang="en-GB" sz="2100" b="0" i="0" kern="1200" dirty="0">
                          <a:solidFill>
                            <a:schemeClr val="tx1"/>
                          </a:solidFill>
                          <a:latin typeface="Poppins" pitchFamily="2" charset="77"/>
                          <a:ea typeface="+mn-ea"/>
                          <a:cs typeface="Poppins" pitchFamily="2" charset="77"/>
                        </a:rPr>
                        <a:t>UNT’s School Code: </a:t>
                      </a:r>
                      <a:r>
                        <a:rPr lang="en-GB" sz="2100" b="1" i="0" kern="1200" dirty="0">
                          <a:solidFill>
                            <a:schemeClr val="tx1"/>
                          </a:solidFill>
                          <a:latin typeface="Poppins" pitchFamily="2" charset="77"/>
                          <a:ea typeface="+mn-ea"/>
                          <a:cs typeface="Poppins" pitchFamily="2" charset="77"/>
                        </a:rPr>
                        <a:t>003594</a:t>
                      </a:r>
                    </a:p>
                    <a:p>
                      <a:pPr marL="285750" marR="0" lvl="0" indent="-28575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lang="en-GB" sz="2100" b="0" i="0" kern="1200" dirty="0">
                          <a:solidFill>
                            <a:schemeClr val="tx1"/>
                          </a:solidFill>
                          <a:latin typeface="Poppins" pitchFamily="2" charset="77"/>
                          <a:ea typeface="+mn-ea"/>
                          <a:cs typeface="Poppins" pitchFamily="2" charset="77"/>
                        </a:rPr>
                        <a:t>Federal Income Tax Return for 2024</a:t>
                      </a:r>
                    </a:p>
                    <a:p>
                      <a:pPr marL="285750" marR="0" lvl="0" indent="-28575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lang="en-GB" sz="2100" b="0" i="0" kern="1200" dirty="0">
                          <a:solidFill>
                            <a:schemeClr val="tx1"/>
                          </a:solidFill>
                          <a:latin typeface="Poppins" pitchFamily="2" charset="77"/>
                          <a:ea typeface="+mn-ea"/>
                          <a:cs typeface="Poppins" pitchFamily="2" charset="77"/>
                        </a:rPr>
                        <a:t>2024 Records of Untaxed Income (if applicable)</a:t>
                      </a:r>
                    </a:p>
                    <a:p>
                      <a:pPr marL="285750" marR="0" lvl="0" indent="-28575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lang="en-GB" sz="2100" b="0" i="0" kern="1200" dirty="0">
                          <a:solidFill>
                            <a:schemeClr val="tx1"/>
                          </a:solidFill>
                          <a:latin typeface="Poppins" pitchFamily="2" charset="77"/>
                          <a:ea typeface="+mn-ea"/>
                          <a:cs typeface="Poppins" pitchFamily="2" charset="77"/>
                        </a:rPr>
                        <a:t>2024 Records of Financial Assets (if applicable)</a:t>
                      </a:r>
                    </a:p>
                  </a:txBody>
                  <a:tcPr marB="14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9095571"/>
                  </a:ext>
                </a:extLst>
              </a:tr>
              <a:tr h="548161">
                <a:tc>
                  <a:txBody>
                    <a:bodyPr/>
                    <a:lstStyle/>
                    <a:p>
                      <a:pPr marL="0" indent="0">
                        <a:lnSpc>
                          <a:spcPct val="100000"/>
                        </a:lnSpc>
                        <a:buFont typeface="Arial" panose="020B0604020202020204" pitchFamily="34" charset="0"/>
                        <a:buNone/>
                      </a:pPr>
                      <a:endParaRPr lang="en-GB" sz="2100" b="0" i="0" kern="1200" dirty="0">
                        <a:solidFill>
                          <a:schemeClr val="tx1"/>
                        </a:solidFill>
                        <a:latin typeface="Poppins" pitchFamily="2" charset="77"/>
                        <a:ea typeface="+mn-ea"/>
                        <a:cs typeface="Poppins" pitchFamily="2" charset="77"/>
                      </a:endParaRPr>
                    </a:p>
                  </a:txBody>
                  <a:tcPr marB="14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8601471"/>
                  </a:ext>
                </a:extLst>
              </a:tr>
              <a:tr h="531772">
                <a:tc>
                  <a:txBody>
                    <a:bodyPr/>
                    <a:lstStyle/>
                    <a:p>
                      <a:pPr marL="0" indent="0">
                        <a:lnSpc>
                          <a:spcPct val="100000"/>
                        </a:lnSpc>
                        <a:buFont typeface="Arial" panose="020B0604020202020204" pitchFamily="34" charset="0"/>
                        <a:buNone/>
                      </a:pPr>
                      <a:endParaRPr lang="en-GB" sz="2000" b="0" i="0" kern="1200" dirty="0">
                        <a:solidFill>
                          <a:schemeClr val="tx1"/>
                        </a:solidFill>
                        <a:latin typeface="Poppins" pitchFamily="2" charset="77"/>
                        <a:ea typeface="+mn-ea"/>
                        <a:cs typeface="Poppins" pitchFamily="2" charset="77"/>
                      </a:endParaRPr>
                    </a:p>
                  </a:txBody>
                  <a:tcPr marB="14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7218169"/>
                  </a:ext>
                </a:extLst>
              </a:tr>
            </a:tbl>
          </a:graphicData>
        </a:graphic>
      </p:graphicFrame>
      <p:cxnSp>
        <p:nvCxnSpPr>
          <p:cNvPr id="6" name="Straight Connector 5">
            <a:extLst>
              <a:ext uri="{FF2B5EF4-FFF2-40B4-BE49-F238E27FC236}">
                <a16:creationId xmlns:a16="http://schemas.microsoft.com/office/drawing/2014/main" id="{8497E955-E75D-5BC7-D89A-FF5A676F4469}"/>
              </a:ext>
            </a:extLst>
          </p:cNvPr>
          <p:cNvCxnSpPr/>
          <p:nvPr/>
        </p:nvCxnSpPr>
        <p:spPr>
          <a:xfrm>
            <a:off x="406424" y="2348390"/>
            <a:ext cx="1362075" cy="0"/>
          </a:xfrm>
          <a:prstGeom prst="line">
            <a:avLst/>
          </a:prstGeom>
          <a:ln w="38100" cmpd="tri">
            <a:solidFill>
              <a:srgbClr val="44546A"/>
            </a:solidFill>
          </a:ln>
        </p:spPr>
        <p:style>
          <a:lnRef idx="1">
            <a:schemeClr val="accent1"/>
          </a:lnRef>
          <a:fillRef idx="0">
            <a:schemeClr val="accent1"/>
          </a:fillRef>
          <a:effectRef idx="0">
            <a:schemeClr val="accent1"/>
          </a:effectRef>
          <a:fontRef idx="minor">
            <a:schemeClr val="tx1"/>
          </a:fontRef>
        </p:style>
      </p:cxnSp>
      <p:graphicFrame>
        <p:nvGraphicFramePr>
          <p:cNvPr id="2" name="Table 40">
            <a:extLst>
              <a:ext uri="{FF2B5EF4-FFF2-40B4-BE49-F238E27FC236}">
                <a16:creationId xmlns:a16="http://schemas.microsoft.com/office/drawing/2014/main" id="{CDB7BCDE-8E39-BB77-F405-952FCADBCB8E}"/>
              </a:ext>
            </a:extLst>
          </p:cNvPr>
          <p:cNvGraphicFramePr>
            <a:graphicFrameLocks noGrp="1"/>
          </p:cNvGraphicFramePr>
          <p:nvPr/>
        </p:nvGraphicFramePr>
        <p:xfrm>
          <a:off x="329329" y="2488752"/>
          <a:ext cx="2956025" cy="566520"/>
        </p:xfrm>
        <a:graphic>
          <a:graphicData uri="http://schemas.openxmlformats.org/drawingml/2006/table">
            <a:tbl>
              <a:tblPr firstRow="1" bandRow="1">
                <a:tableStyleId>{5C22544A-7EE6-4342-B048-85BDC9FD1C3A}</a:tableStyleId>
              </a:tblPr>
              <a:tblGrid>
                <a:gridCol w="2956025">
                  <a:extLst>
                    <a:ext uri="{9D8B030D-6E8A-4147-A177-3AD203B41FA5}">
                      <a16:colId xmlns:a16="http://schemas.microsoft.com/office/drawing/2014/main" val="2686551947"/>
                    </a:ext>
                  </a:extLst>
                </a:gridCol>
              </a:tblGrid>
              <a:tr h="0">
                <a:tc>
                  <a:txBody>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GB" sz="2000" b="0" i="0" u="none" strike="noStrike" kern="1200" cap="none" spc="500" normalizeH="0" baseline="0" noProof="0" dirty="0">
                          <a:ln>
                            <a:noFill/>
                          </a:ln>
                          <a:solidFill>
                            <a:srgbClr val="107E22"/>
                          </a:solidFill>
                          <a:effectLst/>
                          <a:uLnTx/>
                          <a:uFillTx/>
                          <a:latin typeface="Poppins Light" pitchFamily="2" charset="77"/>
                          <a:ea typeface="+mn-ea"/>
                          <a:cs typeface="Poppins Light" pitchFamily="2" charset="77"/>
                        </a:rPr>
                        <a:t>FINANCIAL AID</a:t>
                      </a:r>
                    </a:p>
                  </a:txBody>
                  <a:tcPr marB="21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858601"/>
                  </a:ext>
                </a:extLst>
              </a:tr>
            </a:tbl>
          </a:graphicData>
        </a:graphic>
      </p:graphicFrame>
      <p:cxnSp>
        <p:nvCxnSpPr>
          <p:cNvPr id="3" name="Straight Connector 2">
            <a:extLst>
              <a:ext uri="{FF2B5EF4-FFF2-40B4-BE49-F238E27FC236}">
                <a16:creationId xmlns:a16="http://schemas.microsoft.com/office/drawing/2014/main" id="{C79BFA49-7EE5-80DB-F144-B6A6E4599220}"/>
              </a:ext>
            </a:extLst>
          </p:cNvPr>
          <p:cNvCxnSpPr>
            <a:cxnSpLocks/>
          </p:cNvCxnSpPr>
          <p:nvPr/>
        </p:nvCxnSpPr>
        <p:spPr>
          <a:xfrm>
            <a:off x="5070197" y="1369852"/>
            <a:ext cx="2284625" cy="0"/>
          </a:xfrm>
          <a:prstGeom prst="line">
            <a:avLst/>
          </a:prstGeom>
          <a:ln w="38100" cmpd="tri">
            <a:solidFill>
              <a:srgbClr val="4454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242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DF34D-626B-68D1-5AA5-DC2ACD3AE4B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DD94D1E-C613-FFA9-2BFA-A66CFABC7AA0}"/>
              </a:ext>
            </a:extLst>
          </p:cNvPr>
          <p:cNvSpPr/>
          <p:nvPr/>
        </p:nvSpPr>
        <p:spPr>
          <a:xfrm>
            <a:off x="-1" y="-1"/>
            <a:ext cx="571501" cy="1095373"/>
          </a:xfrm>
          <a:prstGeom prst="rect">
            <a:avLst/>
          </a:prstGeom>
          <a:solidFill>
            <a:srgbClr val="3A64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895AE87-2608-53E0-BC88-71C0D7420FA3}"/>
              </a:ext>
            </a:extLst>
          </p:cNvPr>
          <p:cNvCxnSpPr>
            <a:cxnSpLocks/>
          </p:cNvCxnSpPr>
          <p:nvPr/>
        </p:nvCxnSpPr>
        <p:spPr>
          <a:xfrm>
            <a:off x="0" y="1095375"/>
            <a:ext cx="12192000"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98AAC130-20C9-FCE7-9FE3-DE1FA457AB00}"/>
              </a:ext>
            </a:extLst>
          </p:cNvPr>
          <p:cNvSpPr/>
          <p:nvPr/>
        </p:nvSpPr>
        <p:spPr>
          <a:xfrm>
            <a:off x="786385" y="219075"/>
            <a:ext cx="9464040" cy="590546"/>
          </a:xfrm>
          <a:prstGeom prst="roundRect">
            <a:avLst/>
          </a:prstGeom>
          <a:solidFill>
            <a:srgbClr val="3A644C"/>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FAFSA Steps</a:t>
            </a:r>
            <a:endParaRPr lang="en-US" sz="3000" dirty="0"/>
          </a:p>
        </p:txBody>
      </p:sp>
      <p:sp>
        <p:nvSpPr>
          <p:cNvPr id="5" name="Rectangle: Rounded Corners 4">
            <a:extLst>
              <a:ext uri="{FF2B5EF4-FFF2-40B4-BE49-F238E27FC236}">
                <a16:creationId xmlns:a16="http://schemas.microsoft.com/office/drawing/2014/main" id="{D1FD0371-3E6B-9BB2-829D-414915374DEA}"/>
              </a:ext>
            </a:extLst>
          </p:cNvPr>
          <p:cNvSpPr/>
          <p:nvPr/>
        </p:nvSpPr>
        <p:spPr>
          <a:xfrm>
            <a:off x="173736" y="1197869"/>
            <a:ext cx="11844528" cy="5550401"/>
          </a:xfrm>
          <a:prstGeom prst="roundRect">
            <a:avLst>
              <a:gd name="adj" fmla="val 4893"/>
            </a:avLst>
          </a:prstGeom>
          <a:solidFill>
            <a:schemeClr val="bg1"/>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spcBef>
                <a:spcPts val="1000"/>
              </a:spcBef>
              <a:buAutoNum type="arabicPeriod"/>
            </a:pPr>
            <a:r>
              <a:rPr lang="en-US" sz="1400" dirty="0">
                <a:solidFill>
                  <a:schemeClr val="tx1"/>
                </a:solidFill>
                <a:latin typeface="Poppins Light" panose="00000400000000000000" pitchFamily="2" charset="0"/>
                <a:cs typeface="Poppins Light" panose="00000400000000000000" pitchFamily="2" charset="0"/>
              </a:rPr>
              <a:t>Create an FSA ID (both student and parent/contributors)</a:t>
            </a:r>
          </a:p>
          <a:p>
            <a:pPr marL="342900" indent="-342900">
              <a:spcBef>
                <a:spcPts val="1000"/>
              </a:spcBef>
              <a:buAutoNum type="arabicPeriod"/>
            </a:pPr>
            <a:r>
              <a:rPr lang="en-US" sz="1400" dirty="0">
                <a:solidFill>
                  <a:schemeClr val="tx1"/>
                </a:solidFill>
                <a:latin typeface="Poppins Light" panose="00000400000000000000" pitchFamily="2" charset="0"/>
                <a:cs typeface="Poppins Light" panose="00000400000000000000" pitchFamily="2" charset="0"/>
              </a:rPr>
              <a:t>Log in at fafsa.gov to start online application and select “Start New Form”</a:t>
            </a:r>
          </a:p>
          <a:p>
            <a:pPr marL="342900" indent="-342900">
              <a:spcBef>
                <a:spcPts val="1000"/>
              </a:spcBef>
              <a:buAutoNum type="arabicPeriod"/>
            </a:pPr>
            <a:r>
              <a:rPr lang="en-GB" sz="1400" dirty="0">
                <a:solidFill>
                  <a:schemeClr val="tx1"/>
                </a:solidFill>
                <a:latin typeface="Poppins Light" panose="00000400000000000000" pitchFamily="2" charset="0"/>
                <a:cs typeface="Poppins Light" panose="00000400000000000000" pitchFamily="2" charset="0"/>
              </a:rPr>
              <a:t>Determine Dependency Status </a:t>
            </a:r>
          </a:p>
          <a:p>
            <a:pPr marL="800100" lvl="1" indent="-342900">
              <a:spcBef>
                <a:spcPts val="1000"/>
              </a:spcBef>
              <a:buFont typeface="Arial" panose="020B0604020202020204" pitchFamily="34" charset="0"/>
              <a:buChar char="•"/>
            </a:pPr>
            <a:r>
              <a:rPr lang="en-GB" sz="1200" dirty="0">
                <a:solidFill>
                  <a:schemeClr val="tx1"/>
                </a:solidFill>
                <a:latin typeface="Poppins Light" panose="00000400000000000000" pitchFamily="2" charset="0"/>
                <a:cs typeface="Poppins Light" panose="00000400000000000000" pitchFamily="2" charset="0"/>
              </a:rPr>
              <a:t>FAFSA will ask a series of questions that determine whether you are dependent or independent student for the purposes of applying for federal aid.</a:t>
            </a:r>
          </a:p>
          <a:p>
            <a:pPr marL="342900" indent="-342900">
              <a:spcBef>
                <a:spcPts val="1000"/>
              </a:spcBef>
              <a:buFont typeface="+mj-lt"/>
              <a:buAutoNum type="arabicPeriod"/>
            </a:pPr>
            <a:r>
              <a:rPr lang="en-GB" sz="1400" dirty="0">
                <a:solidFill>
                  <a:schemeClr val="tx1"/>
                </a:solidFill>
                <a:latin typeface="Poppins Light" panose="00000400000000000000" pitchFamily="2" charset="0"/>
                <a:cs typeface="Poppins Light" panose="00000400000000000000" pitchFamily="2" charset="0"/>
              </a:rPr>
              <a:t>(If Dependent) – Report Parent’s Information</a:t>
            </a:r>
          </a:p>
          <a:p>
            <a:pPr marL="742950" lvl="1" indent="-285750">
              <a:spcBef>
                <a:spcPts val="1000"/>
              </a:spcBef>
              <a:buFont typeface="Arial" panose="020B0604020202020204" pitchFamily="34" charset="0"/>
              <a:buChar char="•"/>
            </a:pPr>
            <a:r>
              <a:rPr lang="en-GB" sz="1200" dirty="0">
                <a:solidFill>
                  <a:schemeClr val="tx1"/>
                </a:solidFill>
                <a:latin typeface="Poppins Light" panose="00000400000000000000" pitchFamily="2" charset="0"/>
                <a:cs typeface="Poppins Light" panose="00000400000000000000" pitchFamily="2" charset="0"/>
              </a:rPr>
              <a:t>FAFSA will ask series of questions to determine which parent will need to provide further information.</a:t>
            </a:r>
          </a:p>
          <a:p>
            <a:pPr marL="742950" lvl="1" indent="-285750">
              <a:spcBef>
                <a:spcPts val="1000"/>
              </a:spcBef>
              <a:buFont typeface="Arial" panose="020B0604020202020204" pitchFamily="34" charset="0"/>
              <a:buChar char="•"/>
            </a:pPr>
            <a:r>
              <a:rPr lang="en-GB" sz="1200" dirty="0">
                <a:solidFill>
                  <a:schemeClr val="tx1"/>
                </a:solidFill>
                <a:latin typeface="Poppins Light" panose="00000400000000000000" pitchFamily="2" charset="0"/>
                <a:cs typeface="Poppins Light" panose="00000400000000000000" pitchFamily="2" charset="0"/>
              </a:rPr>
              <a:t>Based on answers, student will be prompted to provide further parent email so that parent can be invited to complete their portion of the FAFSA. Identified contributors will receive an email from FAFSA with instructions.*</a:t>
            </a:r>
          </a:p>
          <a:p>
            <a:pPr marL="285750" indent="-285750">
              <a:spcBef>
                <a:spcPts val="1000"/>
              </a:spcBef>
              <a:buFont typeface="+mj-lt"/>
              <a:buAutoNum type="arabicPeriod"/>
            </a:pPr>
            <a:r>
              <a:rPr lang="en-GB" sz="1400" dirty="0">
                <a:solidFill>
                  <a:schemeClr val="tx1"/>
                </a:solidFill>
                <a:latin typeface="Poppins Light" panose="00000400000000000000" pitchFamily="2" charset="0"/>
                <a:cs typeface="Poppins Light" panose="00000400000000000000" pitchFamily="2" charset="0"/>
              </a:rPr>
              <a:t>Student Demographics – Does Not Impact Eligibility and can select “Prefer not to answer” for any question.</a:t>
            </a:r>
          </a:p>
          <a:p>
            <a:pPr marL="285750" indent="-285750">
              <a:spcBef>
                <a:spcPts val="1000"/>
              </a:spcBef>
              <a:buFont typeface="+mj-lt"/>
              <a:buAutoNum type="arabicPeriod"/>
            </a:pPr>
            <a:r>
              <a:rPr lang="en-GB" sz="1400" dirty="0">
                <a:solidFill>
                  <a:schemeClr val="tx1"/>
                </a:solidFill>
                <a:latin typeface="Poppins Light" panose="00000400000000000000" pitchFamily="2" charset="0"/>
                <a:cs typeface="Poppins Light" panose="00000400000000000000" pitchFamily="2" charset="0"/>
              </a:rPr>
              <a:t>High School Completion Status</a:t>
            </a:r>
          </a:p>
          <a:p>
            <a:pPr marL="285750" indent="-285750">
              <a:spcBef>
                <a:spcPts val="1000"/>
              </a:spcBef>
              <a:buFont typeface="+mj-lt"/>
              <a:buAutoNum type="arabicPeriod"/>
            </a:pPr>
            <a:r>
              <a:rPr lang="en-GB" sz="1400" dirty="0">
                <a:solidFill>
                  <a:schemeClr val="tx1"/>
                </a:solidFill>
                <a:latin typeface="Poppins Light" panose="00000400000000000000" pitchFamily="2" charset="0"/>
                <a:cs typeface="Poppins Light" panose="00000400000000000000" pitchFamily="2" charset="0"/>
              </a:rPr>
              <a:t>Student Financial Information</a:t>
            </a:r>
          </a:p>
          <a:p>
            <a:pPr marL="285750" indent="-285750">
              <a:spcBef>
                <a:spcPts val="1000"/>
              </a:spcBef>
              <a:buFont typeface="+mj-lt"/>
              <a:buAutoNum type="arabicPeriod"/>
            </a:pPr>
            <a:r>
              <a:rPr lang="en-US" sz="1400" dirty="0">
                <a:solidFill>
                  <a:schemeClr val="tx1"/>
                </a:solidFill>
                <a:latin typeface="Poppins Light" panose="00000400000000000000" pitchFamily="2" charset="0"/>
                <a:cs typeface="Poppins Light" panose="00000400000000000000" pitchFamily="2" charset="0"/>
              </a:rPr>
              <a:t>List at least one school to receive your FAFSA information (UNT code is </a:t>
            </a:r>
            <a:r>
              <a:rPr lang="en-GB" sz="1400" b="1" dirty="0">
                <a:solidFill>
                  <a:schemeClr val="tx1"/>
                </a:solidFill>
                <a:latin typeface="Poppins Light" panose="00000400000000000000" pitchFamily="2" charset="0"/>
                <a:cs typeface="Poppins Light" panose="00000400000000000000" pitchFamily="2" charset="0"/>
              </a:rPr>
              <a:t>003594)</a:t>
            </a:r>
          </a:p>
          <a:p>
            <a:pPr marL="285750" indent="-285750">
              <a:spcBef>
                <a:spcPts val="1000"/>
              </a:spcBef>
              <a:buFont typeface="+mj-lt"/>
              <a:buAutoNum type="arabicPeriod"/>
            </a:pPr>
            <a:r>
              <a:rPr lang="en-GB" sz="1400" dirty="0">
                <a:solidFill>
                  <a:schemeClr val="tx1"/>
                </a:solidFill>
                <a:latin typeface="Poppins Light" panose="00000400000000000000" pitchFamily="2" charset="0"/>
                <a:cs typeface="Poppins Light" panose="00000400000000000000" pitchFamily="2" charset="0"/>
              </a:rPr>
              <a:t>Review Information and Sign*</a:t>
            </a:r>
          </a:p>
          <a:p>
            <a:pPr>
              <a:spcBef>
                <a:spcPts val="1000"/>
              </a:spcBef>
            </a:pPr>
            <a:r>
              <a:rPr lang="en-GB" sz="1500" i="1" dirty="0">
                <a:solidFill>
                  <a:schemeClr val="tx1"/>
                </a:solidFill>
                <a:latin typeface="Poppins Light" panose="00000400000000000000" pitchFamily="2" charset="0"/>
                <a:cs typeface="Poppins Light" panose="00000400000000000000" pitchFamily="2" charset="0"/>
              </a:rPr>
              <a:t>*Parents/Contributors that are invited to complete FAFSA must complete their portion before the full FAFSA can be submitted. After student signs their portion, they will be able to see invited contributors and whether the contributors have completed their portions.</a:t>
            </a:r>
          </a:p>
          <a:p>
            <a:pPr marL="285750" indent="-285750">
              <a:spcBef>
                <a:spcPts val="1000"/>
              </a:spcBef>
              <a:buFont typeface="+mj-lt"/>
              <a:buAutoNum type="arabicPeriod"/>
            </a:pPr>
            <a:endParaRPr lang="en-GB" sz="1500" dirty="0">
              <a:solidFill>
                <a:schemeClr val="tx1"/>
              </a:solidFill>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3388172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52DF34D-626B-68D1-5AA5-DC2ACD3AE4B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DD94D1E-C613-FFA9-2BFA-A66CFABC7AA0}"/>
              </a:ext>
            </a:extLst>
          </p:cNvPr>
          <p:cNvSpPr/>
          <p:nvPr/>
        </p:nvSpPr>
        <p:spPr>
          <a:xfrm>
            <a:off x="-1" y="-1"/>
            <a:ext cx="571501" cy="1095373"/>
          </a:xfrm>
          <a:prstGeom prst="rect">
            <a:avLst/>
          </a:prstGeom>
          <a:solidFill>
            <a:srgbClr val="3A64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895AE87-2608-53E0-BC88-71C0D7420FA3}"/>
              </a:ext>
            </a:extLst>
          </p:cNvPr>
          <p:cNvCxnSpPr>
            <a:cxnSpLocks/>
          </p:cNvCxnSpPr>
          <p:nvPr/>
        </p:nvCxnSpPr>
        <p:spPr>
          <a:xfrm>
            <a:off x="0" y="1095375"/>
            <a:ext cx="12192000"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F438CA6E-BD18-5588-7E3C-D06CC711EA0A}"/>
              </a:ext>
            </a:extLst>
          </p:cNvPr>
          <p:cNvSpPr/>
          <p:nvPr/>
        </p:nvSpPr>
        <p:spPr>
          <a:xfrm>
            <a:off x="404091" y="1298612"/>
            <a:ext cx="5038766" cy="5222801"/>
          </a:xfrm>
          <a:prstGeom prst="roundRect">
            <a:avLst>
              <a:gd name="adj" fmla="val 4893"/>
            </a:avLst>
          </a:prstGeom>
          <a:solidFill>
            <a:schemeClr val="bg1"/>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457200">
              <a:spcBef>
                <a:spcPts val="1000"/>
              </a:spcBef>
              <a:buFont typeface="Arial" panose="020B0604020202020204" pitchFamily="34" charset="0"/>
              <a:buChar char="•"/>
            </a:pPr>
            <a:endParaRPr lang="en-US" dirty="0">
              <a:solidFill>
                <a:schemeClr val="tx1"/>
              </a:solidFill>
              <a:latin typeface="Poppins Light" panose="00000400000000000000" pitchFamily="2" charset="0"/>
              <a:cs typeface="Poppins Light" panose="00000400000000000000" pitchFamily="2" charset="0"/>
            </a:endParaRP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Not using student’s </a:t>
            </a:r>
            <a:r>
              <a:rPr lang="en-US" b="1" dirty="0">
                <a:solidFill>
                  <a:schemeClr val="tx1"/>
                </a:solidFill>
                <a:latin typeface="Poppins Light" panose="00000400000000000000" pitchFamily="2" charset="0"/>
                <a:cs typeface="Poppins Light" panose="00000400000000000000" pitchFamily="2" charset="0"/>
              </a:rPr>
              <a:t>legal</a:t>
            </a:r>
            <a:r>
              <a:rPr lang="en-US" dirty="0">
                <a:solidFill>
                  <a:schemeClr val="tx1"/>
                </a:solidFill>
                <a:latin typeface="Poppins Light" panose="00000400000000000000" pitchFamily="2" charset="0"/>
                <a:cs typeface="Poppins Light" panose="00000400000000000000" pitchFamily="2" charset="0"/>
              </a:rPr>
              <a:t> name</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Incorrect Social Security Number </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Guessing income earned by contributor(s)</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Incorrect household size</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Not provide Consent of Information</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Not signing the application</a:t>
            </a:r>
          </a:p>
          <a:p>
            <a:pPr marL="457200" indent="-457200">
              <a:spcBef>
                <a:spcPts val="1000"/>
              </a:spcBef>
              <a:spcAft>
                <a:spcPts val="8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Saving but not submitting the application</a:t>
            </a:r>
          </a:p>
          <a:p>
            <a:pPr algn="ctr"/>
            <a:endParaRPr lang="en-US" sz="1600" dirty="0">
              <a:solidFill>
                <a:schemeClr val="tx1"/>
              </a:solidFill>
              <a:latin typeface="Poppins Light" panose="00000400000000000000" pitchFamily="2" charset="0"/>
              <a:cs typeface="Poppins Light" panose="00000400000000000000" pitchFamily="2" charset="0"/>
            </a:endParaRPr>
          </a:p>
        </p:txBody>
      </p:sp>
      <p:sp>
        <p:nvSpPr>
          <p:cNvPr id="17" name="Round Same-side Corner of Rectangle 9">
            <a:extLst>
              <a:ext uri="{FF2B5EF4-FFF2-40B4-BE49-F238E27FC236}">
                <a16:creationId xmlns:a16="http://schemas.microsoft.com/office/drawing/2014/main" id="{3225B2ED-BC3A-6E3C-DC1C-E5219105BE5D}"/>
              </a:ext>
            </a:extLst>
          </p:cNvPr>
          <p:cNvSpPr/>
          <p:nvPr/>
        </p:nvSpPr>
        <p:spPr>
          <a:xfrm>
            <a:off x="404090" y="5848350"/>
            <a:ext cx="5038765" cy="685799"/>
          </a:xfrm>
          <a:prstGeom prst="round2SameRect">
            <a:avLst>
              <a:gd name="adj1" fmla="val 0"/>
              <a:gd name="adj2" fmla="val 20968"/>
            </a:avLst>
          </a:prstGeom>
          <a:solidFill>
            <a:srgbClr val="3A644C"/>
          </a:solidFill>
          <a:ln>
            <a:solidFill>
              <a:srgbClr val="3A644C"/>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Poppins Medium" panose="00000600000000000000" pitchFamily="2" charset="0"/>
                <a:cs typeface="Poppins Medium" panose="00000600000000000000" pitchFamily="2" charset="0"/>
              </a:rPr>
              <a:t>COMMON ERRORS</a:t>
            </a:r>
          </a:p>
        </p:txBody>
      </p:sp>
      <p:sp>
        <p:nvSpPr>
          <p:cNvPr id="21" name="Rectangle: Rounded Corners 20">
            <a:extLst>
              <a:ext uri="{FF2B5EF4-FFF2-40B4-BE49-F238E27FC236}">
                <a16:creationId xmlns:a16="http://schemas.microsoft.com/office/drawing/2014/main" id="{98AAC130-20C9-FCE7-9FE3-DE1FA457AB00}"/>
              </a:ext>
            </a:extLst>
          </p:cNvPr>
          <p:cNvSpPr/>
          <p:nvPr/>
        </p:nvSpPr>
        <p:spPr>
          <a:xfrm>
            <a:off x="2390775" y="219075"/>
            <a:ext cx="6600825" cy="590546"/>
          </a:xfrm>
          <a:prstGeom prst="roundRect">
            <a:avLst/>
          </a:prstGeom>
          <a:solidFill>
            <a:srgbClr val="3A644C"/>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THINGS TO KEEP IN MIND</a:t>
            </a:r>
            <a:endParaRPr lang="en-US" sz="2000" dirty="0"/>
          </a:p>
        </p:txBody>
      </p:sp>
      <p:pic>
        <p:nvPicPr>
          <p:cNvPr id="16388" name="Picture 4" descr="University of North Texas University Union - The Beck Group">
            <a:extLst>
              <a:ext uri="{FF2B5EF4-FFF2-40B4-BE49-F238E27FC236}">
                <a16:creationId xmlns:a16="http://schemas.microsoft.com/office/drawing/2014/main" id="{FADC3696-D159-F627-CC16-368E2F354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598650"/>
            <a:ext cx="4622726" cy="4622726"/>
          </a:xfrm>
          <a:prstGeom prst="roundRect">
            <a:avLst>
              <a:gd name="adj" fmla="val 8013"/>
            </a:avLst>
          </a:prstGeom>
          <a:noFill/>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377892C6-D730-B342-BC83-CD9D76B5A7CB}"/>
              </a:ext>
            </a:extLst>
          </p:cNvPr>
          <p:cNvCxnSpPr>
            <a:cxnSpLocks/>
          </p:cNvCxnSpPr>
          <p:nvPr/>
        </p:nvCxnSpPr>
        <p:spPr>
          <a:xfrm>
            <a:off x="6221374" y="1409700"/>
            <a:ext cx="4371977"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A11B08-01DD-5BED-1E1C-F591F9AA43EC}"/>
              </a:ext>
            </a:extLst>
          </p:cNvPr>
          <p:cNvCxnSpPr>
            <a:cxnSpLocks/>
          </p:cNvCxnSpPr>
          <p:nvPr/>
        </p:nvCxnSpPr>
        <p:spPr>
          <a:xfrm>
            <a:off x="6221374" y="6410325"/>
            <a:ext cx="4371977"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480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7C830D18-9848-024D-3E13-5246D396A733}"/>
            </a:ext>
          </a:extLst>
        </p:cNvPr>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BABADDF3-44CC-94F8-9C26-4383D511C572}"/>
              </a:ext>
            </a:extLst>
          </p:cNvPr>
          <p:cNvCxnSpPr>
            <a:cxnSpLocks/>
          </p:cNvCxnSpPr>
          <p:nvPr/>
        </p:nvCxnSpPr>
        <p:spPr>
          <a:xfrm flipV="1">
            <a:off x="882212" y="-276818"/>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44A8FA-AE82-D9D7-2E88-020A5EFD7E11}"/>
              </a:ext>
            </a:extLst>
          </p:cNvPr>
          <p:cNvCxnSpPr>
            <a:cxnSpLocks/>
          </p:cNvCxnSpPr>
          <p:nvPr/>
        </p:nvCxnSpPr>
        <p:spPr>
          <a:xfrm flipV="1">
            <a:off x="882212" y="1142407"/>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7766833-8CD0-2DDE-4BAF-6F0D69D71392}"/>
              </a:ext>
            </a:extLst>
          </p:cNvPr>
          <p:cNvCxnSpPr>
            <a:cxnSpLocks/>
          </p:cNvCxnSpPr>
          <p:nvPr/>
        </p:nvCxnSpPr>
        <p:spPr>
          <a:xfrm flipV="1">
            <a:off x="882212" y="2534898"/>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22E8A7C-2100-9D3E-CFF8-21E07E7C8CAC}"/>
              </a:ext>
            </a:extLst>
          </p:cNvPr>
          <p:cNvSpPr txBox="1"/>
          <p:nvPr/>
        </p:nvSpPr>
        <p:spPr>
          <a:xfrm>
            <a:off x="9691576" y="2163724"/>
            <a:ext cx="1015409"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288284C5-7D1C-11FA-8AB0-3D1481FD6EFB}"/>
              </a:ext>
            </a:extLst>
          </p:cNvPr>
          <p:cNvSpPr/>
          <p:nvPr/>
        </p:nvSpPr>
        <p:spPr>
          <a:xfrm rot="5400000">
            <a:off x="-2388972" y="3372503"/>
            <a:ext cx="7018619" cy="238125"/>
          </a:xfrm>
          <a:prstGeom prst="roundRect">
            <a:avLst/>
          </a:prstGeom>
          <a:solidFill>
            <a:srgbClr val="3A64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Rounded Corners 23">
            <a:extLst>
              <a:ext uri="{FF2B5EF4-FFF2-40B4-BE49-F238E27FC236}">
                <a16:creationId xmlns:a16="http://schemas.microsoft.com/office/drawing/2014/main" id="{204C6BDA-5147-E270-1ED9-9BC66804F5BA}"/>
              </a:ext>
            </a:extLst>
          </p:cNvPr>
          <p:cNvSpPr/>
          <p:nvPr/>
        </p:nvSpPr>
        <p:spPr>
          <a:xfrm rot="5400000">
            <a:off x="-2170056" y="3381375"/>
            <a:ext cx="7000875" cy="23812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4" name="Picture 2" descr="UNT Workspaces | UNT System">
            <a:extLst>
              <a:ext uri="{FF2B5EF4-FFF2-40B4-BE49-F238E27FC236}">
                <a16:creationId xmlns:a16="http://schemas.microsoft.com/office/drawing/2014/main" id="{B015A352-1B35-5FF6-BB51-C2734AF12FC5}"/>
              </a:ext>
            </a:extLst>
          </p:cNvPr>
          <p:cNvPicPr>
            <a:picLocks noChangeAspect="1" noChangeArrowheads="1"/>
          </p:cNvPicPr>
          <p:nvPr/>
        </p:nvPicPr>
        <p:blipFill rotWithShape="1">
          <a:blip r:embed="rId3">
            <a:alphaModFix amt="95000"/>
            <a:extLst>
              <a:ext uri="{28A0092B-C50C-407E-A947-70E740481C1C}">
                <a14:useLocalDpi xmlns:a14="http://schemas.microsoft.com/office/drawing/2010/main" val="0"/>
              </a:ext>
            </a:extLst>
          </a:blip>
          <a:srcRect b="30193"/>
          <a:stretch/>
        </p:blipFill>
        <p:spPr bwMode="auto">
          <a:xfrm>
            <a:off x="0" y="-234576"/>
            <a:ext cx="12192000" cy="2887951"/>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7096D0E9-4FA8-5C93-B5B7-1BE97F522644}"/>
              </a:ext>
            </a:extLst>
          </p:cNvPr>
          <p:cNvSpPr/>
          <p:nvPr/>
        </p:nvSpPr>
        <p:spPr>
          <a:xfrm>
            <a:off x="0" y="-38178"/>
            <a:ext cx="12191999" cy="2754514"/>
          </a:xfrm>
          <a:prstGeom prst="rect">
            <a:avLst/>
          </a:prstGeom>
          <a:gradFill>
            <a:gsLst>
              <a:gs pos="17000">
                <a:srgbClr val="239456">
                  <a:alpha val="50000"/>
                </a:srgbClr>
              </a:gs>
              <a:gs pos="100000">
                <a:srgbClr val="27A0B5">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500" normalizeH="0" baseline="0" noProof="0" dirty="0">
              <a:ln>
                <a:noFill/>
              </a:ln>
              <a:solidFill>
                <a:prstClr val="white"/>
              </a:solidFill>
              <a:effectLst/>
              <a:uLnTx/>
              <a:uFillTx/>
              <a:latin typeface="Poppins Light" pitchFamily="2" charset="77"/>
              <a:ea typeface="+mn-ea"/>
              <a:cs typeface="Poppins Light" pitchFamily="2" charset="77"/>
            </a:endParaRPr>
          </a:p>
        </p:txBody>
      </p:sp>
      <p:sp>
        <p:nvSpPr>
          <p:cNvPr id="27" name="Title 1">
            <a:extLst>
              <a:ext uri="{FF2B5EF4-FFF2-40B4-BE49-F238E27FC236}">
                <a16:creationId xmlns:a16="http://schemas.microsoft.com/office/drawing/2014/main" id="{6B0CF189-4807-F9CD-7E83-5376BC577EFC}"/>
              </a:ext>
            </a:extLst>
          </p:cNvPr>
          <p:cNvSpPr txBox="1">
            <a:spLocks/>
          </p:cNvSpPr>
          <p:nvPr/>
        </p:nvSpPr>
        <p:spPr>
          <a:xfrm>
            <a:off x="4714240" y="68076"/>
            <a:ext cx="7195973" cy="159505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GB" sz="5400" b="1" i="0" u="none" strike="noStrike" kern="1200" cap="none" spc="0" normalizeH="0" baseline="0" noProof="0" dirty="0">
                <a:ln>
                  <a:noFill/>
                </a:ln>
                <a:solidFill>
                  <a:prstClr val="white"/>
                </a:solidFill>
                <a:effectLst>
                  <a:outerShdw blurRad="242055" algn="ctr" rotWithShape="0">
                    <a:srgbClr val="44546A">
                      <a:lumMod val="75000"/>
                      <a:alpha val="37268"/>
                    </a:srgbClr>
                  </a:outerShdw>
                </a:effectLst>
                <a:uLnTx/>
                <a:uFillTx/>
                <a:latin typeface="Poppins" pitchFamily="2" charset="77"/>
                <a:ea typeface="Poppins" panose="00000500000000000000" pitchFamily="2" charset="0"/>
                <a:cs typeface="Poppins" pitchFamily="2" charset="77"/>
              </a:rPr>
              <a:t>I submitted a FAFSA – now what?</a:t>
            </a:r>
          </a:p>
        </p:txBody>
      </p:sp>
      <p:graphicFrame>
        <p:nvGraphicFramePr>
          <p:cNvPr id="28" name="Table 40">
            <a:extLst>
              <a:ext uri="{FF2B5EF4-FFF2-40B4-BE49-F238E27FC236}">
                <a16:creationId xmlns:a16="http://schemas.microsoft.com/office/drawing/2014/main" id="{FCCDFEEC-E409-C15B-2AD5-80D29EB753FA}"/>
              </a:ext>
            </a:extLst>
          </p:cNvPr>
          <p:cNvGraphicFramePr>
            <a:graphicFrameLocks noGrp="1"/>
          </p:cNvGraphicFramePr>
          <p:nvPr>
            <p:extLst>
              <p:ext uri="{D42A27DB-BD31-4B8C-83A1-F6EECF244321}">
                <p14:modId xmlns:p14="http://schemas.microsoft.com/office/powerpoint/2010/main" val="1412926694"/>
              </p:ext>
            </p:extLst>
          </p:nvPr>
        </p:nvGraphicFramePr>
        <p:xfrm>
          <a:off x="1568506" y="2912734"/>
          <a:ext cx="10288187" cy="6911947"/>
        </p:xfrm>
        <a:graphic>
          <a:graphicData uri="http://schemas.openxmlformats.org/drawingml/2006/table">
            <a:tbl>
              <a:tblPr firstRow="1" bandRow="1">
                <a:tableStyleId>{5C22544A-7EE6-4342-B048-85BDC9FD1C3A}</a:tableStyleId>
              </a:tblPr>
              <a:tblGrid>
                <a:gridCol w="10288187">
                  <a:extLst>
                    <a:ext uri="{9D8B030D-6E8A-4147-A177-3AD203B41FA5}">
                      <a16:colId xmlns:a16="http://schemas.microsoft.com/office/drawing/2014/main" val="2686551947"/>
                    </a:ext>
                  </a:extLst>
                </a:gridCol>
              </a:tblGrid>
              <a:tr h="3256787">
                <a:tc>
                  <a:txBody>
                    <a:bodyPr/>
                    <a:lstStyle/>
                    <a:p>
                      <a:pPr marL="342900" indent="-342900">
                        <a:spcAft>
                          <a:spcPts val="200"/>
                        </a:spcAft>
                        <a:buFont typeface="Arial" panose="020B0604020202020204" pitchFamily="34" charset="0"/>
                        <a:buChar char="•"/>
                      </a:pPr>
                      <a:r>
                        <a:rPr lang="en-US" sz="2400" b="0" dirty="0">
                          <a:solidFill>
                            <a:schemeClr val="tx1"/>
                          </a:solidFill>
                          <a:latin typeface="Poppins Light" panose="00000400000000000000" pitchFamily="2" charset="0"/>
                          <a:cs typeface="Poppins Light" panose="00000400000000000000" pitchFamily="2" charset="0"/>
                        </a:rPr>
                        <a:t>Students who applied online will receive an email to access their FAFSA Submission Summary by logging in to StudentAid.gov once available.</a:t>
                      </a:r>
                    </a:p>
                    <a:p>
                      <a:pPr marL="0" indent="0">
                        <a:spcAft>
                          <a:spcPts val="200"/>
                        </a:spcAft>
                        <a:buFont typeface="Arial" panose="020B0604020202020204" pitchFamily="34" charset="0"/>
                        <a:buNone/>
                      </a:pPr>
                      <a:endParaRPr lang="en-US" sz="2400" b="0" dirty="0">
                        <a:solidFill>
                          <a:schemeClr val="tx1"/>
                        </a:solidFill>
                        <a:latin typeface="Poppins Light" panose="00000400000000000000" pitchFamily="2" charset="0"/>
                        <a:cs typeface="Poppins Light" panose="00000400000000000000" pitchFamily="2" charset="0"/>
                      </a:endParaRPr>
                    </a:p>
                    <a:p>
                      <a:pPr marL="342900" marR="0" lvl="0" indent="-3429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2400" b="0" dirty="0">
                          <a:solidFill>
                            <a:schemeClr val="tx1"/>
                          </a:solidFill>
                          <a:latin typeface="Poppins Light" panose="00000400000000000000" pitchFamily="2" charset="0"/>
                          <a:cs typeface="Poppins Light" panose="00000400000000000000" pitchFamily="2" charset="0"/>
                        </a:rPr>
                        <a:t>Students</a:t>
                      </a:r>
                      <a:r>
                        <a:rPr lang="en-US" sz="2400" b="1" dirty="0">
                          <a:solidFill>
                            <a:schemeClr val="tx1"/>
                          </a:solidFill>
                          <a:latin typeface="Poppins Light" panose="00000400000000000000" pitchFamily="2" charset="0"/>
                          <a:cs typeface="Poppins Light" panose="00000400000000000000" pitchFamily="2" charset="0"/>
                        </a:rPr>
                        <a:t> </a:t>
                      </a:r>
                      <a:r>
                        <a:rPr lang="en-US" sz="2400" b="0" dirty="0">
                          <a:solidFill>
                            <a:schemeClr val="tx1"/>
                          </a:solidFill>
                          <a:latin typeface="Poppins Light" panose="00000400000000000000" pitchFamily="2" charset="0"/>
                          <a:cs typeface="Poppins Light" panose="00000400000000000000" pitchFamily="2" charset="0"/>
                        </a:rPr>
                        <a:t>will receive an email to their UNT email, </a:t>
                      </a:r>
                      <a:r>
                        <a:rPr lang="en-US" sz="2400" b="0" dirty="0" err="1">
                          <a:solidFill>
                            <a:schemeClr val="tx1"/>
                          </a:solidFill>
                          <a:latin typeface="Poppins Light" panose="00000400000000000000" pitchFamily="2" charset="0"/>
                          <a:cs typeface="Poppins Light" panose="00000400000000000000" pitchFamily="2" charset="0"/>
                        </a:rPr>
                        <a:t>EagleConnect</a:t>
                      </a:r>
                      <a:r>
                        <a:rPr lang="en-US" sz="2400" b="0" dirty="0">
                          <a:solidFill>
                            <a:schemeClr val="tx1"/>
                          </a:solidFill>
                          <a:latin typeface="Poppins Light" panose="00000400000000000000" pitchFamily="2" charset="0"/>
                          <a:cs typeface="Poppins Light" panose="00000400000000000000" pitchFamily="2" charset="0"/>
                        </a:rPr>
                        <a:t>, once UNT has received their FAFSA.</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endParaRPr lang="en-US" sz="2400" b="0" dirty="0">
                        <a:solidFill>
                          <a:schemeClr val="tx1"/>
                        </a:solidFill>
                        <a:latin typeface="Poppins Light" panose="00000400000000000000" pitchFamily="2" charset="0"/>
                        <a:cs typeface="Poppins Light" panose="00000400000000000000" pitchFamily="2" charset="0"/>
                      </a:endParaRPr>
                    </a:p>
                    <a:p>
                      <a:pPr marL="342900" marR="0" lvl="0" indent="-3429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2400" b="0" dirty="0">
                          <a:solidFill>
                            <a:schemeClr val="tx1"/>
                          </a:solidFill>
                          <a:latin typeface="Poppins Light" panose="00000400000000000000" pitchFamily="2" charset="0"/>
                          <a:cs typeface="Poppins Light" panose="00000400000000000000" pitchFamily="2" charset="0"/>
                        </a:rPr>
                        <a:t>Additional action items will be posted on your </a:t>
                      </a:r>
                      <a:r>
                        <a:rPr lang="en-US" sz="2400" b="0" dirty="0" err="1">
                          <a:solidFill>
                            <a:schemeClr val="tx1"/>
                          </a:solidFill>
                          <a:latin typeface="Poppins Light" panose="00000400000000000000" pitchFamily="2" charset="0"/>
                          <a:cs typeface="Poppins Light" panose="00000400000000000000" pitchFamily="2" charset="0"/>
                        </a:rPr>
                        <a:t>myUNT</a:t>
                      </a:r>
                      <a:r>
                        <a:rPr lang="en-US" sz="2400" b="0" dirty="0">
                          <a:solidFill>
                            <a:schemeClr val="tx1"/>
                          </a:solidFill>
                          <a:latin typeface="Poppins Light" panose="00000400000000000000" pitchFamily="2" charset="0"/>
                          <a:cs typeface="Poppins Light" panose="00000400000000000000" pitchFamily="2" charset="0"/>
                        </a:rPr>
                        <a:t> TASK List to continue processing your application.</a:t>
                      </a:r>
                    </a:p>
                  </a:txBody>
                  <a:tcPr marB="21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4858601"/>
                  </a:ext>
                </a:extLst>
              </a:tr>
              <a:tr h="3256787">
                <a:tc>
                  <a:txBody>
                    <a:bodyPr/>
                    <a:lstStyle/>
                    <a:p>
                      <a:pPr marL="0" indent="0">
                        <a:spcAft>
                          <a:spcPts val="200"/>
                        </a:spcAft>
                        <a:buFont typeface="Arial" panose="020B0604020202020204" pitchFamily="34" charset="0"/>
                        <a:buNone/>
                      </a:pPr>
                      <a:endParaRPr lang="en-US" sz="2000" b="0" dirty="0">
                        <a:solidFill>
                          <a:schemeClr val="tx1"/>
                        </a:solidFill>
                        <a:latin typeface="Poppins Light" panose="00000400000000000000" pitchFamily="2" charset="0"/>
                        <a:cs typeface="Poppins Light" panose="00000400000000000000" pitchFamily="2" charset="0"/>
                      </a:endParaRPr>
                    </a:p>
                  </a:txBody>
                  <a:tcPr marB="21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1937227"/>
                  </a:ext>
                </a:extLst>
              </a:tr>
            </a:tbl>
          </a:graphicData>
        </a:graphic>
      </p:graphicFrame>
      <p:sp>
        <p:nvSpPr>
          <p:cNvPr id="30" name="TextBox 29">
            <a:extLst>
              <a:ext uri="{FF2B5EF4-FFF2-40B4-BE49-F238E27FC236}">
                <a16:creationId xmlns:a16="http://schemas.microsoft.com/office/drawing/2014/main" id="{4F716DB3-798D-071A-7C6F-92A115EAACEA}"/>
              </a:ext>
            </a:extLst>
          </p:cNvPr>
          <p:cNvSpPr txBox="1"/>
          <p:nvPr/>
        </p:nvSpPr>
        <p:spPr>
          <a:xfrm>
            <a:off x="7186813" y="1675826"/>
            <a:ext cx="4633514"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500" normalizeH="0" baseline="0" noProof="0" dirty="0">
                <a:ln>
                  <a:noFill/>
                </a:ln>
                <a:solidFill>
                  <a:prstClr val="white"/>
                </a:solidFill>
                <a:effectLst/>
                <a:uLnTx/>
                <a:uFillTx/>
                <a:latin typeface="Poppins Light" pitchFamily="2" charset="77"/>
                <a:ea typeface="+mn-ea"/>
                <a:cs typeface="Poppins Light" pitchFamily="2" charset="77"/>
              </a:rPr>
              <a:t>Post-Processing Experience for Students</a:t>
            </a:r>
          </a:p>
        </p:txBody>
      </p:sp>
      <p:cxnSp>
        <p:nvCxnSpPr>
          <p:cNvPr id="40" name="Straight Connector 39">
            <a:extLst>
              <a:ext uri="{FF2B5EF4-FFF2-40B4-BE49-F238E27FC236}">
                <a16:creationId xmlns:a16="http://schemas.microsoft.com/office/drawing/2014/main" id="{6D6ADC4B-CFDA-260A-73BE-DDB4255BE146}"/>
              </a:ext>
            </a:extLst>
          </p:cNvPr>
          <p:cNvCxnSpPr/>
          <p:nvPr/>
        </p:nvCxnSpPr>
        <p:spPr>
          <a:xfrm>
            <a:off x="10141702" y="1645984"/>
            <a:ext cx="1362075" cy="0"/>
          </a:xfrm>
          <a:prstGeom prst="line">
            <a:avLst/>
          </a:prstGeom>
          <a:ln w="38100" cmpd="tri">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FE44F11-94C6-AE7B-F83B-FC44621BC95D}"/>
              </a:ext>
            </a:extLst>
          </p:cNvPr>
          <p:cNvCxnSpPr>
            <a:cxnSpLocks/>
          </p:cNvCxnSpPr>
          <p:nvPr/>
        </p:nvCxnSpPr>
        <p:spPr>
          <a:xfrm flipV="1">
            <a:off x="882212" y="3657007"/>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51897F1-5769-CB0E-E8C3-30276F86DEF0}"/>
              </a:ext>
            </a:extLst>
          </p:cNvPr>
          <p:cNvCxnSpPr>
            <a:cxnSpLocks/>
          </p:cNvCxnSpPr>
          <p:nvPr/>
        </p:nvCxnSpPr>
        <p:spPr>
          <a:xfrm flipV="1">
            <a:off x="882212" y="5076232"/>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FD67F1F-377B-B590-8FF9-F2F8AD3620B8}"/>
              </a:ext>
            </a:extLst>
          </p:cNvPr>
          <p:cNvCxnSpPr>
            <a:cxnSpLocks/>
          </p:cNvCxnSpPr>
          <p:nvPr/>
        </p:nvCxnSpPr>
        <p:spPr>
          <a:xfrm flipV="1">
            <a:off x="882212" y="6468723"/>
            <a:ext cx="0" cy="722652"/>
          </a:xfrm>
          <a:prstGeom prst="line">
            <a:avLst/>
          </a:prstGeom>
          <a:ln w="38100" cmpd="tri">
            <a:solidFill>
              <a:srgbClr val="3A64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573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C443F81-E2A8-A399-6834-0F1B979B0DAC}"/>
            </a:ext>
          </a:extLst>
        </p:cNvPr>
        <p:cNvGrpSpPr/>
        <p:nvPr/>
      </p:nvGrpSpPr>
      <p:grpSpPr>
        <a:xfrm>
          <a:off x="0" y="0"/>
          <a:ext cx="0" cy="0"/>
          <a:chOff x="0" y="0"/>
          <a:chExt cx="0" cy="0"/>
        </a:xfrm>
      </p:grpSpPr>
      <p:pic>
        <p:nvPicPr>
          <p:cNvPr id="13316" name="Picture 4" descr="Galleries | College of Visual Arts and Design">
            <a:extLst>
              <a:ext uri="{FF2B5EF4-FFF2-40B4-BE49-F238E27FC236}">
                <a16:creationId xmlns:a16="http://schemas.microsoft.com/office/drawing/2014/main" id="{8176ED68-B470-7384-4DED-ACF2C0AACA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849687"/>
          </a:xfrm>
          <a:prstGeom prst="rect">
            <a:avLst/>
          </a:prstGeom>
          <a:noFill/>
          <a:extLst>
            <a:ext uri="{909E8E84-426E-40DD-AFC4-6F175D3DCCD1}">
              <a14:hiddenFill xmlns:a14="http://schemas.microsoft.com/office/drawing/2010/main">
                <a:solidFill>
                  <a:srgbClr val="FFFFFF"/>
                </a:solidFill>
              </a14:hiddenFill>
            </a:ext>
          </a:extLst>
        </p:spPr>
      </p:pic>
      <p:sp>
        <p:nvSpPr>
          <p:cNvPr id="3099" name="Rectangle 3098">
            <a:extLst>
              <a:ext uri="{FF2B5EF4-FFF2-40B4-BE49-F238E27FC236}">
                <a16:creationId xmlns:a16="http://schemas.microsoft.com/office/drawing/2014/main" id="{5106B19A-7C6F-A40E-2E15-28EDB76749EF}"/>
              </a:ext>
            </a:extLst>
          </p:cNvPr>
          <p:cNvSpPr/>
          <p:nvPr/>
        </p:nvSpPr>
        <p:spPr>
          <a:xfrm flipV="1">
            <a:off x="-21024" y="-138870"/>
            <a:ext cx="12263066" cy="3988556"/>
          </a:xfrm>
          <a:prstGeom prst="rect">
            <a:avLst/>
          </a:prstGeom>
          <a:gradFill>
            <a:gsLst>
              <a:gs pos="0">
                <a:schemeClr val="accent3">
                  <a:lumMod val="20000"/>
                  <a:lumOff val="80000"/>
                </a:schemeClr>
              </a:gs>
              <a:gs pos="100000">
                <a:srgbClr val="8ABEF9">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09" name="Rectangle: Rounded Corners 3108">
            <a:extLst>
              <a:ext uri="{FF2B5EF4-FFF2-40B4-BE49-F238E27FC236}">
                <a16:creationId xmlns:a16="http://schemas.microsoft.com/office/drawing/2014/main" id="{5ED471F3-526A-9826-A140-7E00D286A01B}"/>
              </a:ext>
            </a:extLst>
          </p:cNvPr>
          <p:cNvSpPr/>
          <p:nvPr/>
        </p:nvSpPr>
        <p:spPr>
          <a:xfrm>
            <a:off x="47149" y="163315"/>
            <a:ext cx="6457950" cy="768390"/>
          </a:xfrm>
          <a:prstGeom prst="roundRect">
            <a:avLst/>
          </a:prstGeom>
          <a:gradFill>
            <a:gsLst>
              <a:gs pos="17000">
                <a:srgbClr val="3A644C">
                  <a:alpha val="55000"/>
                </a:srgbClr>
              </a:gs>
              <a:gs pos="100000">
                <a:srgbClr val="27A0B5">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1" name="Title 1">
            <a:extLst>
              <a:ext uri="{FF2B5EF4-FFF2-40B4-BE49-F238E27FC236}">
                <a16:creationId xmlns:a16="http://schemas.microsoft.com/office/drawing/2014/main" id="{4A90F3C3-C3ED-6637-29B4-38C2F6E1DDC1}"/>
              </a:ext>
            </a:extLst>
          </p:cNvPr>
          <p:cNvSpPr>
            <a:spLocks noGrp="1"/>
          </p:cNvSpPr>
          <p:nvPr>
            <p:ph type="title"/>
          </p:nvPr>
        </p:nvSpPr>
        <p:spPr>
          <a:xfrm>
            <a:off x="-94833" y="134552"/>
            <a:ext cx="5940660" cy="832104"/>
          </a:xfrm>
          <a:effectLst>
            <a:innerShdw blurRad="63500" dist="50800" dir="5400000">
              <a:prstClr val="black">
                <a:alpha val="50000"/>
              </a:prstClr>
            </a:innerShdw>
          </a:effectLst>
        </p:spPr>
        <p:txBody>
          <a:bodyPr>
            <a:normAutofit fontScale="90000"/>
          </a:bodyPr>
          <a:lstStyle/>
          <a:p>
            <a:r>
              <a:rPr lang="en-US" sz="4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Special Circumstances</a:t>
            </a:r>
          </a:p>
        </p:txBody>
      </p:sp>
      <p:grpSp>
        <p:nvGrpSpPr>
          <p:cNvPr id="2" name="Group 1">
            <a:extLst>
              <a:ext uri="{FF2B5EF4-FFF2-40B4-BE49-F238E27FC236}">
                <a16:creationId xmlns:a16="http://schemas.microsoft.com/office/drawing/2014/main" id="{4F862005-9979-0A93-72B3-8DA796CD6265}"/>
              </a:ext>
            </a:extLst>
          </p:cNvPr>
          <p:cNvGrpSpPr/>
          <p:nvPr/>
        </p:nvGrpSpPr>
        <p:grpSpPr>
          <a:xfrm>
            <a:off x="1518091" y="1182520"/>
            <a:ext cx="4416490" cy="4435684"/>
            <a:chOff x="594360" y="1251518"/>
            <a:chExt cx="4262255" cy="1717168"/>
          </a:xfrm>
        </p:grpSpPr>
        <p:grpSp>
          <p:nvGrpSpPr>
            <p:cNvPr id="3072" name="Group 3071">
              <a:extLst>
                <a:ext uri="{FF2B5EF4-FFF2-40B4-BE49-F238E27FC236}">
                  <a16:creationId xmlns:a16="http://schemas.microsoft.com/office/drawing/2014/main" id="{535E33FD-968F-1FB8-4FB3-9DF7B757FE47}"/>
                </a:ext>
              </a:extLst>
            </p:cNvPr>
            <p:cNvGrpSpPr/>
            <p:nvPr/>
          </p:nvGrpSpPr>
          <p:grpSpPr>
            <a:xfrm>
              <a:off x="594360" y="1251518"/>
              <a:ext cx="4262255" cy="1717168"/>
              <a:chOff x="6096000" y="1234959"/>
              <a:chExt cx="4611687" cy="1717168"/>
            </a:xfrm>
            <a:effectLst>
              <a:outerShdw blurRad="50800" dist="38100" dir="10800000" algn="r" rotWithShape="0">
                <a:prstClr val="black">
                  <a:alpha val="40000"/>
                </a:prstClr>
              </a:outerShdw>
            </a:effectLst>
          </p:grpSpPr>
          <p:sp>
            <p:nvSpPr>
              <p:cNvPr id="58" name="Rectangle 57">
                <a:extLst>
                  <a:ext uri="{FF2B5EF4-FFF2-40B4-BE49-F238E27FC236}">
                    <a16:creationId xmlns:a16="http://schemas.microsoft.com/office/drawing/2014/main" id="{A05D3F97-68BC-68B3-30CF-5B77C3456AD5}"/>
                  </a:ext>
                </a:extLst>
              </p:cNvPr>
              <p:cNvSpPr/>
              <p:nvPr/>
            </p:nvSpPr>
            <p:spPr>
              <a:xfrm>
                <a:off x="6096001" y="1234960"/>
                <a:ext cx="4611686" cy="1717167"/>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dirty="0">
                  <a:ln>
                    <a:noFill/>
                  </a:ln>
                  <a:solidFill>
                    <a:schemeClr val="bg1"/>
                  </a:solidFill>
                  <a:effectLst/>
                  <a:uLnTx/>
                  <a:uFillTx/>
                  <a:latin typeface="Poppins Medium" panose="00000600000000000000" pitchFamily="2" charset="0"/>
                  <a:cs typeface="Poppins Medium" panose="00000600000000000000" pitchFamily="2" charset="0"/>
                </a:endParaRPr>
              </a:p>
            </p:txBody>
          </p:sp>
          <p:grpSp>
            <p:nvGrpSpPr>
              <p:cNvPr id="59" name="Group 58">
                <a:extLst>
                  <a:ext uri="{FF2B5EF4-FFF2-40B4-BE49-F238E27FC236}">
                    <a16:creationId xmlns:a16="http://schemas.microsoft.com/office/drawing/2014/main" id="{2CAE8810-23EA-299C-63EF-E9F4ADDB8320}"/>
                  </a:ext>
                </a:extLst>
              </p:cNvPr>
              <p:cNvGrpSpPr/>
              <p:nvPr/>
            </p:nvGrpSpPr>
            <p:grpSpPr>
              <a:xfrm>
                <a:off x="6096000" y="1234959"/>
                <a:ext cx="4611686" cy="1567408"/>
                <a:chOff x="874713" y="1918377"/>
                <a:chExt cx="4877500" cy="1385669"/>
              </a:xfrm>
            </p:grpSpPr>
            <p:sp>
              <p:nvSpPr>
                <p:cNvPr id="60" name="Rectangle 59">
                  <a:extLst>
                    <a:ext uri="{FF2B5EF4-FFF2-40B4-BE49-F238E27FC236}">
                      <a16:creationId xmlns:a16="http://schemas.microsoft.com/office/drawing/2014/main" id="{9401F861-3992-7C3B-A52C-BEA2A0A6D712}"/>
                    </a:ext>
                  </a:extLst>
                </p:cNvPr>
                <p:cNvSpPr/>
                <p:nvPr/>
              </p:nvSpPr>
              <p:spPr>
                <a:xfrm>
                  <a:off x="874713" y="1918377"/>
                  <a:ext cx="4877500" cy="45719"/>
                </a:xfrm>
                <a:prstGeom prst="rect">
                  <a:avLst/>
                </a:prstGeom>
                <a:solidFill>
                  <a:srgbClr val="178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a:ln>
                      <a:noFill/>
                    </a:ln>
                    <a:solidFill>
                      <a:srgbClr val="FFFFFF"/>
                    </a:solidFill>
                    <a:effectLst/>
                    <a:uLnTx/>
                    <a:uFillTx/>
                    <a:latin typeface="Poppins Medium" panose="00000600000000000000" pitchFamily="2" charset="0"/>
                    <a:cs typeface="Poppins Medium" panose="00000600000000000000" pitchFamily="2" charset="0"/>
                  </a:endParaRPr>
                </a:p>
              </p:txBody>
            </p:sp>
            <p:sp>
              <p:nvSpPr>
                <p:cNvPr id="62" name="TextBox 61">
                  <a:extLst>
                    <a:ext uri="{FF2B5EF4-FFF2-40B4-BE49-F238E27FC236}">
                      <a16:creationId xmlns:a16="http://schemas.microsoft.com/office/drawing/2014/main" id="{690648A5-9AF1-E7D3-0F8A-936C5249E86D}"/>
                    </a:ext>
                  </a:extLst>
                </p:cNvPr>
                <p:cNvSpPr txBox="1"/>
                <p:nvPr/>
              </p:nvSpPr>
              <p:spPr>
                <a:xfrm>
                  <a:off x="1489944" y="2155529"/>
                  <a:ext cx="3647039" cy="1522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107E22"/>
                      </a:solidFill>
                      <a:latin typeface="Poppins Medium" panose="00000600000000000000" pitchFamily="2" charset="0"/>
                      <a:cs typeface="Poppins Medium" panose="00000600000000000000" pitchFamily="2" charset="0"/>
                    </a:rPr>
                    <a:t>CHANGES IN INCOME</a:t>
                  </a:r>
                  <a:endParaRPr kumimoji="0" lang="en-GB" sz="2000" i="0" u="none" strike="noStrike" kern="1200" cap="none" spc="0" normalizeH="0" baseline="0" noProof="0" dirty="0">
                    <a:ln>
                      <a:noFill/>
                    </a:ln>
                    <a:solidFill>
                      <a:srgbClr val="107E22"/>
                    </a:solidFill>
                    <a:effectLst/>
                    <a:uLnTx/>
                    <a:uFillTx/>
                    <a:latin typeface="Poppins Medium" panose="00000600000000000000" pitchFamily="2" charset="0"/>
                    <a:cs typeface="Poppins Medium" panose="00000600000000000000" pitchFamily="2" charset="0"/>
                  </a:endParaRPr>
                </a:p>
              </p:txBody>
            </p:sp>
            <p:sp>
              <p:nvSpPr>
                <p:cNvPr id="63" name="TextBox 62">
                  <a:extLst>
                    <a:ext uri="{FF2B5EF4-FFF2-40B4-BE49-F238E27FC236}">
                      <a16:creationId xmlns:a16="http://schemas.microsoft.com/office/drawing/2014/main" id="{5E390E27-94FB-FF3B-DBCD-B528945F4584}"/>
                    </a:ext>
                  </a:extLst>
                </p:cNvPr>
                <p:cNvSpPr txBox="1"/>
                <p:nvPr/>
              </p:nvSpPr>
              <p:spPr>
                <a:xfrm>
                  <a:off x="1042679" y="2434170"/>
                  <a:ext cx="4517655" cy="869876"/>
                </a:xfrm>
                <a:prstGeom prst="rect">
                  <a:avLst/>
                </a:prstGeom>
                <a:noFill/>
              </p:spPr>
              <p:txBody>
                <a:bodyPr wrap="square" rtlCol="0">
                  <a:spAutoFit/>
                </a:bodyPr>
                <a:lstStyle/>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Loss of job</a:t>
                  </a:r>
                </a:p>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Separation or divorce</a:t>
                  </a:r>
                </a:p>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Loss of parent</a:t>
                  </a:r>
                </a:p>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Loss of benefits</a:t>
                  </a:r>
                </a:p>
                <a:p>
                  <a:pPr marL="0" lvl="1" defTabSz="1066800">
                    <a:lnSpc>
                      <a:spcPct val="150000"/>
                    </a:lnSpc>
                    <a:spcBef>
                      <a:spcPct val="0"/>
                    </a:spcBef>
                    <a:spcAft>
                      <a:spcPct val="15000"/>
                    </a:spcAft>
                  </a:pPr>
                  <a:r>
                    <a:rPr lang="en-US" sz="2000" dirty="0">
                      <a:latin typeface="Poppins Light" panose="00000400000000000000" pitchFamily="2" charset="0"/>
                      <a:cs typeface="Poppins Light" panose="00000400000000000000" pitchFamily="2" charset="0"/>
                    </a:rPr>
                    <a:t>(child support, social security)</a:t>
                  </a:r>
                </a:p>
              </p:txBody>
            </p:sp>
          </p:grpSp>
        </p:grpSp>
        <p:cxnSp>
          <p:nvCxnSpPr>
            <p:cNvPr id="3104" name="Straight Connector 3103">
              <a:extLst>
                <a:ext uri="{FF2B5EF4-FFF2-40B4-BE49-F238E27FC236}">
                  <a16:creationId xmlns:a16="http://schemas.microsoft.com/office/drawing/2014/main" id="{0CB3A686-44BA-86BE-A73B-1CEAAA762C91}"/>
                </a:ext>
              </a:extLst>
            </p:cNvPr>
            <p:cNvCxnSpPr/>
            <p:nvPr/>
          </p:nvCxnSpPr>
          <p:spPr>
            <a:xfrm>
              <a:off x="2044448" y="1743560"/>
              <a:ext cx="1362075" cy="0"/>
            </a:xfrm>
            <a:prstGeom prst="line">
              <a:avLst/>
            </a:prstGeom>
            <a:ln w="38100" cmpd="sng">
              <a:solidFill>
                <a:srgbClr val="44546A"/>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F893108E-7C6F-2D1B-5CD7-81F9B059A52B}"/>
              </a:ext>
            </a:extLst>
          </p:cNvPr>
          <p:cNvGrpSpPr/>
          <p:nvPr/>
        </p:nvGrpSpPr>
        <p:grpSpPr>
          <a:xfrm>
            <a:off x="6391105" y="1182521"/>
            <a:ext cx="4416488" cy="4435685"/>
            <a:chOff x="594360" y="1251518"/>
            <a:chExt cx="4262254" cy="1717168"/>
          </a:xfrm>
        </p:grpSpPr>
        <p:grpSp>
          <p:nvGrpSpPr>
            <p:cNvPr id="42" name="Group 41">
              <a:extLst>
                <a:ext uri="{FF2B5EF4-FFF2-40B4-BE49-F238E27FC236}">
                  <a16:creationId xmlns:a16="http://schemas.microsoft.com/office/drawing/2014/main" id="{A43A29EA-96B2-862E-F07D-A37749087806}"/>
                </a:ext>
              </a:extLst>
            </p:cNvPr>
            <p:cNvGrpSpPr/>
            <p:nvPr/>
          </p:nvGrpSpPr>
          <p:grpSpPr>
            <a:xfrm>
              <a:off x="594360" y="1251518"/>
              <a:ext cx="4262254" cy="1717168"/>
              <a:chOff x="6096000" y="1234959"/>
              <a:chExt cx="4611686" cy="1717168"/>
            </a:xfrm>
            <a:effectLst>
              <a:outerShdw blurRad="50800" dist="38100" dir="10800000" algn="r" rotWithShape="0">
                <a:prstClr val="black">
                  <a:alpha val="40000"/>
                </a:prstClr>
              </a:outerShdw>
            </a:effectLst>
          </p:grpSpPr>
          <p:sp>
            <p:nvSpPr>
              <p:cNvPr id="44" name="Rectangle 43">
                <a:extLst>
                  <a:ext uri="{FF2B5EF4-FFF2-40B4-BE49-F238E27FC236}">
                    <a16:creationId xmlns:a16="http://schemas.microsoft.com/office/drawing/2014/main" id="{C25DCD6C-14EA-EA66-5835-C29220D0D885}"/>
                  </a:ext>
                </a:extLst>
              </p:cNvPr>
              <p:cNvSpPr/>
              <p:nvPr/>
            </p:nvSpPr>
            <p:spPr>
              <a:xfrm>
                <a:off x="6096001" y="1234960"/>
                <a:ext cx="4611685" cy="1717167"/>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dirty="0">
                  <a:ln>
                    <a:noFill/>
                  </a:ln>
                  <a:solidFill>
                    <a:schemeClr val="bg1"/>
                  </a:solidFill>
                  <a:effectLst/>
                  <a:uLnTx/>
                  <a:uFillTx/>
                  <a:latin typeface="Poppins Medium" panose="00000600000000000000" pitchFamily="2" charset="0"/>
                  <a:cs typeface="Poppins Medium" panose="00000600000000000000" pitchFamily="2" charset="0"/>
                </a:endParaRPr>
              </a:p>
            </p:txBody>
          </p:sp>
          <p:grpSp>
            <p:nvGrpSpPr>
              <p:cNvPr id="45" name="Group 44">
                <a:extLst>
                  <a:ext uri="{FF2B5EF4-FFF2-40B4-BE49-F238E27FC236}">
                    <a16:creationId xmlns:a16="http://schemas.microsoft.com/office/drawing/2014/main" id="{F69795C0-BDA7-CEFB-C5E9-AF8DD72FB508}"/>
                  </a:ext>
                </a:extLst>
              </p:cNvPr>
              <p:cNvGrpSpPr/>
              <p:nvPr/>
            </p:nvGrpSpPr>
            <p:grpSpPr>
              <a:xfrm>
                <a:off x="6096000" y="1234959"/>
                <a:ext cx="4611686" cy="1343954"/>
                <a:chOff x="874713" y="1918377"/>
                <a:chExt cx="4877500" cy="1188124"/>
              </a:xfrm>
            </p:grpSpPr>
            <p:sp>
              <p:nvSpPr>
                <p:cNvPr id="46" name="Rectangle 45">
                  <a:extLst>
                    <a:ext uri="{FF2B5EF4-FFF2-40B4-BE49-F238E27FC236}">
                      <a16:creationId xmlns:a16="http://schemas.microsoft.com/office/drawing/2014/main" id="{A0276CE3-2D76-F65B-984A-2CAC58477064}"/>
                    </a:ext>
                  </a:extLst>
                </p:cNvPr>
                <p:cNvSpPr/>
                <p:nvPr/>
              </p:nvSpPr>
              <p:spPr>
                <a:xfrm>
                  <a:off x="874713" y="1918377"/>
                  <a:ext cx="4877500" cy="45719"/>
                </a:xfrm>
                <a:prstGeom prst="rect">
                  <a:avLst/>
                </a:prstGeom>
                <a:solidFill>
                  <a:srgbClr val="178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a:ln>
                      <a:noFill/>
                    </a:ln>
                    <a:solidFill>
                      <a:srgbClr val="FFFFFF"/>
                    </a:solidFill>
                    <a:effectLst/>
                    <a:uLnTx/>
                    <a:uFillTx/>
                    <a:latin typeface="Poppins Medium" panose="00000600000000000000" pitchFamily="2" charset="0"/>
                    <a:cs typeface="Poppins Medium" panose="00000600000000000000" pitchFamily="2" charset="0"/>
                  </a:endParaRPr>
                </a:p>
              </p:txBody>
            </p:sp>
            <p:sp>
              <p:nvSpPr>
                <p:cNvPr id="47" name="TextBox 46">
                  <a:extLst>
                    <a:ext uri="{FF2B5EF4-FFF2-40B4-BE49-F238E27FC236}">
                      <a16:creationId xmlns:a16="http://schemas.microsoft.com/office/drawing/2014/main" id="{4EEDB466-FE26-81AD-0CE6-FB8B730B2344}"/>
                    </a:ext>
                  </a:extLst>
                </p:cNvPr>
                <p:cNvSpPr txBox="1"/>
                <p:nvPr/>
              </p:nvSpPr>
              <p:spPr>
                <a:xfrm>
                  <a:off x="1007691" y="2154731"/>
                  <a:ext cx="4606459" cy="1522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107E22"/>
                      </a:solidFill>
                      <a:latin typeface="Poppins Medium" panose="00000600000000000000" pitchFamily="2" charset="0"/>
                      <a:cs typeface="Poppins Medium" panose="00000600000000000000" pitchFamily="2" charset="0"/>
                    </a:rPr>
                    <a:t>EXTRAORDINARY EXPENSES</a:t>
                  </a:r>
                  <a:endParaRPr kumimoji="0" lang="en-GB" sz="2000" i="0" u="none" strike="noStrike" kern="1200" cap="none" spc="0" normalizeH="0" baseline="0" noProof="0" dirty="0">
                    <a:ln>
                      <a:noFill/>
                    </a:ln>
                    <a:solidFill>
                      <a:srgbClr val="107E22"/>
                    </a:solidFill>
                    <a:effectLst/>
                    <a:uLnTx/>
                    <a:uFillTx/>
                    <a:latin typeface="Poppins Medium" panose="00000600000000000000" pitchFamily="2" charset="0"/>
                    <a:cs typeface="Poppins Medium" panose="00000600000000000000" pitchFamily="2" charset="0"/>
                  </a:endParaRPr>
                </a:p>
              </p:txBody>
            </p:sp>
            <p:sp>
              <p:nvSpPr>
                <p:cNvPr id="48" name="TextBox 47">
                  <a:extLst>
                    <a:ext uri="{FF2B5EF4-FFF2-40B4-BE49-F238E27FC236}">
                      <a16:creationId xmlns:a16="http://schemas.microsoft.com/office/drawing/2014/main" id="{321E5650-EFBC-DED2-D3EC-B820D8D9C137}"/>
                    </a:ext>
                  </a:extLst>
                </p:cNvPr>
                <p:cNvSpPr txBox="1"/>
                <p:nvPr/>
              </p:nvSpPr>
              <p:spPr>
                <a:xfrm>
                  <a:off x="1340438" y="2426225"/>
                  <a:ext cx="4096170" cy="680276"/>
                </a:xfrm>
                <a:prstGeom prst="rect">
                  <a:avLst/>
                </a:prstGeom>
                <a:noFill/>
              </p:spPr>
              <p:txBody>
                <a:bodyPr wrap="square" rtlCol="0">
                  <a:spAutoFit/>
                </a:bodyPr>
                <a:lstStyle/>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Medical/Dental expenses</a:t>
                  </a:r>
                </a:p>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Elementary/ Secondary school tuition</a:t>
                  </a:r>
                </a:p>
                <a:p>
                  <a:pPr marL="228600" lvl="1" indent="-228600" defTabSz="1066800">
                    <a:lnSpc>
                      <a:spcPct val="150000"/>
                    </a:lnSpc>
                    <a:spcBef>
                      <a:spcPct val="0"/>
                    </a:spcBef>
                    <a:spcAft>
                      <a:spcPct val="15000"/>
                    </a:spcAft>
                    <a:buChar char="••"/>
                  </a:pPr>
                  <a:r>
                    <a:rPr lang="en-US" sz="2000" dirty="0">
                      <a:latin typeface="Poppins Light" panose="00000400000000000000" pitchFamily="2" charset="0"/>
                      <a:cs typeface="Poppins Light" panose="00000400000000000000" pitchFamily="2" charset="0"/>
                    </a:rPr>
                    <a:t>Elder care expenses</a:t>
                  </a:r>
                </a:p>
              </p:txBody>
            </p:sp>
          </p:grpSp>
        </p:grpSp>
        <p:cxnSp>
          <p:nvCxnSpPr>
            <p:cNvPr id="43" name="Straight Connector 42">
              <a:extLst>
                <a:ext uri="{FF2B5EF4-FFF2-40B4-BE49-F238E27FC236}">
                  <a16:creationId xmlns:a16="http://schemas.microsoft.com/office/drawing/2014/main" id="{90DF3FC1-82F2-F863-D106-2461515510C7}"/>
                </a:ext>
              </a:extLst>
            </p:cNvPr>
            <p:cNvCxnSpPr/>
            <p:nvPr/>
          </p:nvCxnSpPr>
          <p:spPr>
            <a:xfrm>
              <a:off x="2042226" y="1742656"/>
              <a:ext cx="1362075" cy="0"/>
            </a:xfrm>
            <a:prstGeom prst="line">
              <a:avLst/>
            </a:prstGeom>
            <a:ln w="38100" cmpd="sng">
              <a:solidFill>
                <a:srgbClr val="44546A"/>
              </a:solidFill>
            </a:ln>
          </p:spPr>
          <p:style>
            <a:lnRef idx="1">
              <a:schemeClr val="accent1"/>
            </a:lnRef>
            <a:fillRef idx="0">
              <a:schemeClr val="accent1"/>
            </a:fillRef>
            <a:effectRef idx="0">
              <a:schemeClr val="accent1"/>
            </a:effectRef>
            <a:fontRef idx="minor">
              <a:schemeClr val="tx1"/>
            </a:fontRef>
          </p:style>
        </p:cxnSp>
      </p:grpSp>
      <p:sp>
        <p:nvSpPr>
          <p:cNvPr id="3" name="Rounded Rectangle 13">
            <a:extLst>
              <a:ext uri="{FF2B5EF4-FFF2-40B4-BE49-F238E27FC236}">
                <a16:creationId xmlns:a16="http://schemas.microsoft.com/office/drawing/2014/main" id="{E4ACF3AD-335F-FAA6-4C0C-D571FDAA19FF}"/>
              </a:ext>
            </a:extLst>
          </p:cNvPr>
          <p:cNvSpPr/>
          <p:nvPr/>
        </p:nvSpPr>
        <p:spPr bwMode="auto">
          <a:xfrm>
            <a:off x="2212693" y="6132505"/>
            <a:ext cx="7601227" cy="434263"/>
          </a:xfrm>
          <a:prstGeom prst="roundRect">
            <a:avLst/>
          </a:prstGeom>
          <a:solidFill>
            <a:schemeClr val="bg1"/>
          </a:solidFill>
          <a:ln w="19050" cmpd="thickThin">
            <a:solidFill>
              <a:schemeClr val="tx1">
                <a:lumMod val="65000"/>
                <a:lumOff val="35000"/>
              </a:schemeClr>
            </a:solidFill>
            <a:extLst>
              <a:ext uri="{C807C97D-BFC1-408E-A445-0C87EB9F89A2}">
                <ask:lineSketchStyleProps xmlns:ask="http://schemas.microsoft.com/office/drawing/2018/sketchyshapes" sd="2635753836">
                  <a:custGeom>
                    <a:avLst/>
                    <a:gdLst>
                      <a:gd name="connsiteX0" fmla="*/ 0 w 4740877"/>
                      <a:gd name="connsiteY0" fmla="*/ 316233 h 1897360"/>
                      <a:gd name="connsiteX1" fmla="*/ 316233 w 4740877"/>
                      <a:gd name="connsiteY1" fmla="*/ 0 h 1897360"/>
                      <a:gd name="connsiteX2" fmla="*/ 959884 w 4740877"/>
                      <a:gd name="connsiteY2" fmla="*/ 0 h 1897360"/>
                      <a:gd name="connsiteX3" fmla="*/ 1726787 w 4740877"/>
                      <a:gd name="connsiteY3" fmla="*/ 0 h 1897360"/>
                      <a:gd name="connsiteX4" fmla="*/ 2452607 w 4740877"/>
                      <a:gd name="connsiteY4" fmla="*/ 0 h 1897360"/>
                      <a:gd name="connsiteX5" fmla="*/ 3096258 w 4740877"/>
                      <a:gd name="connsiteY5" fmla="*/ 0 h 1897360"/>
                      <a:gd name="connsiteX6" fmla="*/ 4424644 w 4740877"/>
                      <a:gd name="connsiteY6" fmla="*/ 0 h 1897360"/>
                      <a:gd name="connsiteX7" fmla="*/ 4740877 w 4740877"/>
                      <a:gd name="connsiteY7" fmla="*/ 316233 h 1897360"/>
                      <a:gd name="connsiteX8" fmla="*/ 4740877 w 4740877"/>
                      <a:gd name="connsiteY8" fmla="*/ 923382 h 1897360"/>
                      <a:gd name="connsiteX9" fmla="*/ 4740877 w 4740877"/>
                      <a:gd name="connsiteY9" fmla="*/ 1581127 h 1897360"/>
                      <a:gd name="connsiteX10" fmla="*/ 4424644 w 4740877"/>
                      <a:gd name="connsiteY10" fmla="*/ 1897360 h 1897360"/>
                      <a:gd name="connsiteX11" fmla="*/ 3657741 w 4740877"/>
                      <a:gd name="connsiteY11" fmla="*/ 1897360 h 1897360"/>
                      <a:gd name="connsiteX12" fmla="*/ 2973005 w 4740877"/>
                      <a:gd name="connsiteY12" fmla="*/ 1897360 h 1897360"/>
                      <a:gd name="connsiteX13" fmla="*/ 2206102 w 4740877"/>
                      <a:gd name="connsiteY13" fmla="*/ 1897360 h 1897360"/>
                      <a:gd name="connsiteX14" fmla="*/ 1480283 w 4740877"/>
                      <a:gd name="connsiteY14" fmla="*/ 1897360 h 1897360"/>
                      <a:gd name="connsiteX15" fmla="*/ 316233 w 4740877"/>
                      <a:gd name="connsiteY15" fmla="*/ 1897360 h 1897360"/>
                      <a:gd name="connsiteX16" fmla="*/ 0 w 4740877"/>
                      <a:gd name="connsiteY16" fmla="*/ 1581127 h 1897360"/>
                      <a:gd name="connsiteX17" fmla="*/ 0 w 4740877"/>
                      <a:gd name="connsiteY17" fmla="*/ 923382 h 1897360"/>
                      <a:gd name="connsiteX18" fmla="*/ 0 w 4740877"/>
                      <a:gd name="connsiteY18" fmla="*/ 316233 h 189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0877" h="1897360" fill="none" extrusionOk="0">
                        <a:moveTo>
                          <a:pt x="0" y="316233"/>
                        </a:moveTo>
                        <a:cubicBezTo>
                          <a:pt x="14324" y="137462"/>
                          <a:pt x="163735" y="10715"/>
                          <a:pt x="316233" y="0"/>
                        </a:cubicBezTo>
                        <a:cubicBezTo>
                          <a:pt x="483181" y="16254"/>
                          <a:pt x="731475" y="-20773"/>
                          <a:pt x="959884" y="0"/>
                        </a:cubicBezTo>
                        <a:cubicBezTo>
                          <a:pt x="1188293" y="20773"/>
                          <a:pt x="1441822" y="34503"/>
                          <a:pt x="1726787" y="0"/>
                        </a:cubicBezTo>
                        <a:cubicBezTo>
                          <a:pt x="2011752" y="-34503"/>
                          <a:pt x="2132443" y="-11155"/>
                          <a:pt x="2452607" y="0"/>
                        </a:cubicBezTo>
                        <a:cubicBezTo>
                          <a:pt x="2772771" y="11155"/>
                          <a:pt x="2825090" y="7235"/>
                          <a:pt x="3096258" y="0"/>
                        </a:cubicBezTo>
                        <a:cubicBezTo>
                          <a:pt x="3367426" y="-7235"/>
                          <a:pt x="4032730" y="-6134"/>
                          <a:pt x="4424644" y="0"/>
                        </a:cubicBezTo>
                        <a:cubicBezTo>
                          <a:pt x="4601991" y="-25025"/>
                          <a:pt x="4701402" y="137382"/>
                          <a:pt x="4740877" y="316233"/>
                        </a:cubicBezTo>
                        <a:cubicBezTo>
                          <a:pt x="4743532" y="573434"/>
                          <a:pt x="4771033" y="732399"/>
                          <a:pt x="4740877" y="923382"/>
                        </a:cubicBezTo>
                        <a:cubicBezTo>
                          <a:pt x="4710721" y="1114365"/>
                          <a:pt x="4722208" y="1322538"/>
                          <a:pt x="4740877" y="1581127"/>
                        </a:cubicBezTo>
                        <a:cubicBezTo>
                          <a:pt x="4715893" y="1770139"/>
                          <a:pt x="4620802" y="1889665"/>
                          <a:pt x="4424644" y="1897360"/>
                        </a:cubicBezTo>
                        <a:cubicBezTo>
                          <a:pt x="4132274" y="1896068"/>
                          <a:pt x="3915499" y="1878744"/>
                          <a:pt x="3657741" y="1897360"/>
                        </a:cubicBezTo>
                        <a:cubicBezTo>
                          <a:pt x="3399983" y="1915976"/>
                          <a:pt x="3203294" y="1907940"/>
                          <a:pt x="2973005" y="1897360"/>
                        </a:cubicBezTo>
                        <a:cubicBezTo>
                          <a:pt x="2742716" y="1886780"/>
                          <a:pt x="2386476" y="1887381"/>
                          <a:pt x="2206102" y="1897360"/>
                        </a:cubicBezTo>
                        <a:cubicBezTo>
                          <a:pt x="2025728" y="1907339"/>
                          <a:pt x="1752865" y="1891315"/>
                          <a:pt x="1480283" y="1897360"/>
                        </a:cubicBezTo>
                        <a:cubicBezTo>
                          <a:pt x="1207701" y="1903405"/>
                          <a:pt x="552955" y="1926297"/>
                          <a:pt x="316233" y="1897360"/>
                        </a:cubicBezTo>
                        <a:cubicBezTo>
                          <a:pt x="176817" y="1906774"/>
                          <a:pt x="-16277" y="1762222"/>
                          <a:pt x="0" y="1581127"/>
                        </a:cubicBezTo>
                        <a:cubicBezTo>
                          <a:pt x="-13631" y="1414640"/>
                          <a:pt x="-12425" y="1055897"/>
                          <a:pt x="0" y="923382"/>
                        </a:cubicBezTo>
                        <a:cubicBezTo>
                          <a:pt x="12425" y="790867"/>
                          <a:pt x="25227" y="597353"/>
                          <a:pt x="0" y="316233"/>
                        </a:cubicBezTo>
                        <a:close/>
                      </a:path>
                      <a:path w="4740877" h="1897360" stroke="0" extrusionOk="0">
                        <a:moveTo>
                          <a:pt x="0" y="316233"/>
                        </a:moveTo>
                        <a:cubicBezTo>
                          <a:pt x="-42962" y="136922"/>
                          <a:pt x="143215" y="-29378"/>
                          <a:pt x="316233" y="0"/>
                        </a:cubicBezTo>
                        <a:cubicBezTo>
                          <a:pt x="637953" y="27268"/>
                          <a:pt x="843118" y="-32726"/>
                          <a:pt x="1083136" y="0"/>
                        </a:cubicBezTo>
                        <a:cubicBezTo>
                          <a:pt x="1323154" y="32726"/>
                          <a:pt x="1555755" y="-31855"/>
                          <a:pt x="1850040" y="0"/>
                        </a:cubicBezTo>
                        <a:cubicBezTo>
                          <a:pt x="2144325" y="31855"/>
                          <a:pt x="2214083" y="-238"/>
                          <a:pt x="2493691" y="0"/>
                        </a:cubicBezTo>
                        <a:cubicBezTo>
                          <a:pt x="2773299" y="238"/>
                          <a:pt x="2954244" y="-27036"/>
                          <a:pt x="3096258" y="0"/>
                        </a:cubicBezTo>
                        <a:cubicBezTo>
                          <a:pt x="3238272" y="27036"/>
                          <a:pt x="3525256" y="-425"/>
                          <a:pt x="3780993" y="0"/>
                        </a:cubicBezTo>
                        <a:cubicBezTo>
                          <a:pt x="4036730" y="425"/>
                          <a:pt x="4290204" y="-14494"/>
                          <a:pt x="4424644" y="0"/>
                        </a:cubicBezTo>
                        <a:cubicBezTo>
                          <a:pt x="4574884" y="19729"/>
                          <a:pt x="4741290" y="164804"/>
                          <a:pt x="4740877" y="316233"/>
                        </a:cubicBezTo>
                        <a:cubicBezTo>
                          <a:pt x="4733168" y="620328"/>
                          <a:pt x="4726321" y="819590"/>
                          <a:pt x="4740877" y="948680"/>
                        </a:cubicBezTo>
                        <a:cubicBezTo>
                          <a:pt x="4755433" y="1077770"/>
                          <a:pt x="4724038" y="1295955"/>
                          <a:pt x="4740877" y="1581127"/>
                        </a:cubicBezTo>
                        <a:cubicBezTo>
                          <a:pt x="4727954" y="1779190"/>
                          <a:pt x="4596805" y="1909980"/>
                          <a:pt x="4424644" y="1897360"/>
                        </a:cubicBezTo>
                        <a:cubicBezTo>
                          <a:pt x="4224244" y="1881748"/>
                          <a:pt x="3925670" y="1868052"/>
                          <a:pt x="3780993" y="1897360"/>
                        </a:cubicBezTo>
                        <a:cubicBezTo>
                          <a:pt x="3636316" y="1926668"/>
                          <a:pt x="3343428" y="1874078"/>
                          <a:pt x="3219510" y="1897360"/>
                        </a:cubicBezTo>
                        <a:cubicBezTo>
                          <a:pt x="3095592" y="1920642"/>
                          <a:pt x="2813484" y="1866059"/>
                          <a:pt x="2452607" y="1897360"/>
                        </a:cubicBezTo>
                        <a:cubicBezTo>
                          <a:pt x="2091730" y="1928661"/>
                          <a:pt x="2022024" y="1881926"/>
                          <a:pt x="1726787" y="1897360"/>
                        </a:cubicBezTo>
                        <a:cubicBezTo>
                          <a:pt x="1431550" y="1912794"/>
                          <a:pt x="1205318" y="1879006"/>
                          <a:pt x="1042052" y="1897360"/>
                        </a:cubicBezTo>
                        <a:cubicBezTo>
                          <a:pt x="878786" y="1915714"/>
                          <a:pt x="503775" y="1899465"/>
                          <a:pt x="316233" y="1897360"/>
                        </a:cubicBezTo>
                        <a:cubicBezTo>
                          <a:pt x="156848" y="1906712"/>
                          <a:pt x="23038" y="1754906"/>
                          <a:pt x="0" y="1581127"/>
                        </a:cubicBezTo>
                        <a:cubicBezTo>
                          <a:pt x="16418" y="1283939"/>
                          <a:pt x="-11114" y="1089180"/>
                          <a:pt x="0" y="936031"/>
                        </a:cubicBezTo>
                        <a:cubicBezTo>
                          <a:pt x="11114" y="782882"/>
                          <a:pt x="7460" y="506719"/>
                          <a:pt x="0" y="31623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prstClr val="black"/>
                </a:solidFill>
                <a:latin typeface="Poppins Light" panose="00000400000000000000" pitchFamily="2" charset="0"/>
                <a:cs typeface="Poppins Light" panose="00000400000000000000" pitchFamily="2" charset="0"/>
              </a:rPr>
              <a:t>The 2026-2027 Special Circumstances Form will be available online at in 2026! </a:t>
            </a:r>
            <a:br>
              <a:rPr lang="en-US" sz="1100" b="1" dirty="0">
                <a:solidFill>
                  <a:prstClr val="black"/>
                </a:solidFill>
                <a:latin typeface="Poppins Light" panose="00000400000000000000" pitchFamily="2" charset="0"/>
                <a:cs typeface="Poppins Light" panose="00000400000000000000" pitchFamily="2" charset="0"/>
              </a:rPr>
            </a:br>
            <a:r>
              <a:rPr lang="en-US" sz="1100" b="1" u="sng" dirty="0">
                <a:solidFill>
                  <a:srgbClr val="14A02B"/>
                </a:solidFill>
                <a:latin typeface="Poppins Light" panose="00000400000000000000" pitchFamily="2" charset="0"/>
                <a:cs typeface="Poppins Light" panose="00000400000000000000" pitchFamily="2" charset="0"/>
              </a:rPr>
              <a:t>https://financialaid.unt.edu/financial-aid-forms.html</a:t>
            </a:r>
            <a:endParaRPr kumimoji="0" lang="en-US" sz="1100" b="1" i="0" u="sng" strike="noStrike" kern="1200" cap="none" spc="0" normalizeH="0" baseline="0" noProof="0" dirty="0">
              <a:ln>
                <a:noFill/>
              </a:ln>
              <a:solidFill>
                <a:srgbClr val="14A02B"/>
              </a:solidFill>
              <a:effectLst/>
              <a:uLnTx/>
              <a:uFillTx/>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3478987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FFB21-A04F-5DFD-5CB0-2B50A381419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1891F3B-9BF7-DD4B-D680-62332238FCDB}"/>
              </a:ext>
            </a:extLst>
          </p:cNvPr>
          <p:cNvSpPr/>
          <p:nvPr/>
        </p:nvSpPr>
        <p:spPr>
          <a:xfrm>
            <a:off x="-1" y="-1"/>
            <a:ext cx="571501" cy="1095373"/>
          </a:xfrm>
          <a:prstGeom prst="rect">
            <a:avLst/>
          </a:prstGeom>
          <a:solidFill>
            <a:srgbClr val="3A64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8F47A18-A86B-435F-546F-4F8C54BDED62}"/>
              </a:ext>
            </a:extLst>
          </p:cNvPr>
          <p:cNvCxnSpPr>
            <a:cxnSpLocks/>
          </p:cNvCxnSpPr>
          <p:nvPr/>
        </p:nvCxnSpPr>
        <p:spPr>
          <a:xfrm>
            <a:off x="0" y="1095375"/>
            <a:ext cx="12192000"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F3578433-4313-D5BE-4287-BF0F101615A7}"/>
              </a:ext>
            </a:extLst>
          </p:cNvPr>
          <p:cNvSpPr/>
          <p:nvPr/>
        </p:nvSpPr>
        <p:spPr>
          <a:xfrm>
            <a:off x="2390775" y="219075"/>
            <a:ext cx="6600825" cy="590546"/>
          </a:xfrm>
          <a:prstGeom prst="roundRect">
            <a:avLst/>
          </a:prstGeom>
          <a:solidFill>
            <a:srgbClr val="3A644C"/>
          </a:solidFill>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effectLst>
                  <a:outerShdw blurRad="50800" dist="50800" dir="5400000" algn="ctr" rotWithShape="0">
                    <a:schemeClr val="tx1"/>
                  </a:outerShdw>
                </a:effectLst>
                <a:latin typeface="Poppins" panose="00000500000000000000" pitchFamily="2" charset="0"/>
                <a:cs typeface="Poppins" panose="00000500000000000000" pitchFamily="2" charset="0"/>
              </a:rPr>
              <a:t>THINGS TO KEEP IN MIND</a:t>
            </a:r>
            <a:endParaRPr lang="en-US" sz="2000" dirty="0"/>
          </a:p>
        </p:txBody>
      </p:sp>
      <p:grpSp>
        <p:nvGrpSpPr>
          <p:cNvPr id="22" name="Group 21">
            <a:extLst>
              <a:ext uri="{FF2B5EF4-FFF2-40B4-BE49-F238E27FC236}">
                <a16:creationId xmlns:a16="http://schemas.microsoft.com/office/drawing/2014/main" id="{45F008CB-3369-669D-1E22-52E23E0410BE}"/>
              </a:ext>
            </a:extLst>
          </p:cNvPr>
          <p:cNvGrpSpPr/>
          <p:nvPr/>
        </p:nvGrpSpPr>
        <p:grpSpPr>
          <a:xfrm>
            <a:off x="5581648" y="1236700"/>
            <a:ext cx="6339610" cy="5222800"/>
            <a:chOff x="5581648" y="1311349"/>
            <a:chExt cx="6339610" cy="5222800"/>
          </a:xfrm>
        </p:grpSpPr>
        <p:sp>
          <p:nvSpPr>
            <p:cNvPr id="16" name="Rectangle: Rounded Corners 15">
              <a:extLst>
                <a:ext uri="{FF2B5EF4-FFF2-40B4-BE49-F238E27FC236}">
                  <a16:creationId xmlns:a16="http://schemas.microsoft.com/office/drawing/2014/main" id="{F308CF0B-5CFC-0EAA-4BCF-5A3CB66BC585}"/>
                </a:ext>
              </a:extLst>
            </p:cNvPr>
            <p:cNvSpPr/>
            <p:nvPr/>
          </p:nvSpPr>
          <p:spPr>
            <a:xfrm>
              <a:off x="5581649" y="1311349"/>
              <a:ext cx="6339609" cy="5222800"/>
            </a:xfrm>
            <a:prstGeom prst="roundRect">
              <a:avLst>
                <a:gd name="adj" fmla="val 4893"/>
              </a:avLst>
            </a:prstGeom>
            <a:solidFill>
              <a:schemeClr val="bg1"/>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spcBef>
                  <a:spcPts val="600"/>
                </a:spcBef>
                <a:spcAft>
                  <a:spcPts val="600"/>
                </a:spcAft>
                <a:buFont typeface="Arial" panose="020B0604020202020204" pitchFamily="34" charset="0"/>
                <a:buChar char="•"/>
              </a:pPr>
              <a:endParaRPr lang="en-US" sz="1650" dirty="0">
                <a:solidFill>
                  <a:schemeClr val="tx1"/>
                </a:solidFill>
                <a:latin typeface="Poppins Light" panose="00000400000000000000" pitchFamily="2" charset="0"/>
                <a:cs typeface="Poppins Light" panose="00000400000000000000" pitchFamily="2" charset="0"/>
              </a:endParaRPr>
            </a:p>
            <a:p>
              <a:pPr marL="342900" indent="-342900">
                <a:spcBef>
                  <a:spcPts val="600"/>
                </a:spcBef>
                <a:spcAft>
                  <a:spcPts val="10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Apply for financial aid and scholarships annually through all available sources</a:t>
              </a:r>
            </a:p>
            <a:p>
              <a:pPr marL="342900" indent="-342900">
                <a:spcBef>
                  <a:spcPts val="600"/>
                </a:spcBef>
                <a:spcAft>
                  <a:spcPts val="10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Monitor </a:t>
              </a:r>
              <a:r>
                <a:rPr lang="en-US" b="1" dirty="0">
                  <a:solidFill>
                    <a:schemeClr val="tx1"/>
                  </a:solidFill>
                  <a:latin typeface="Poppins Light" panose="00000400000000000000" pitchFamily="2" charset="0"/>
                  <a:cs typeface="Poppins Light" panose="00000400000000000000" pitchFamily="2" charset="0"/>
                </a:rPr>
                <a:t>studentaid.gov </a:t>
              </a:r>
              <a:r>
                <a:rPr lang="en-US" dirty="0">
                  <a:solidFill>
                    <a:schemeClr val="tx1"/>
                  </a:solidFill>
                  <a:latin typeface="Poppins Light" panose="00000400000000000000" pitchFamily="2" charset="0"/>
                  <a:cs typeface="Poppins Light" panose="00000400000000000000" pitchFamily="2" charset="0"/>
                </a:rPr>
                <a:t>for application updates.</a:t>
              </a:r>
            </a:p>
            <a:p>
              <a:pPr marL="342900" indent="-342900">
                <a:spcBef>
                  <a:spcPts val="600"/>
                </a:spcBef>
                <a:spcAft>
                  <a:spcPts val="10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Monitor </a:t>
              </a:r>
              <a:r>
                <a:rPr lang="en-US" b="1" dirty="0">
                  <a:solidFill>
                    <a:schemeClr val="tx1"/>
                  </a:solidFill>
                  <a:latin typeface="Poppins Light" panose="00000400000000000000" pitchFamily="2" charset="0"/>
                  <a:cs typeface="Poppins Light" panose="00000400000000000000" pitchFamily="2" charset="0"/>
                </a:rPr>
                <a:t>my.unt.edu </a:t>
              </a:r>
              <a:r>
                <a:rPr lang="en-US" dirty="0">
                  <a:solidFill>
                    <a:schemeClr val="tx1"/>
                  </a:solidFill>
                  <a:latin typeface="Poppins Light" panose="00000400000000000000" pitchFamily="2" charset="0"/>
                  <a:cs typeface="Poppins Light" panose="00000400000000000000" pitchFamily="2" charset="0"/>
                </a:rPr>
                <a:t>and your </a:t>
              </a:r>
              <a:r>
                <a:rPr lang="en-US" b="1" dirty="0" err="1">
                  <a:solidFill>
                    <a:schemeClr val="tx1"/>
                  </a:solidFill>
                  <a:latin typeface="Poppins Light" panose="00000400000000000000" pitchFamily="2" charset="0"/>
                  <a:cs typeface="Poppins Light" panose="00000400000000000000" pitchFamily="2" charset="0"/>
                </a:rPr>
                <a:t>EagleConnect</a:t>
              </a:r>
              <a:r>
                <a:rPr lang="en-US" dirty="0">
                  <a:solidFill>
                    <a:schemeClr val="tx1"/>
                  </a:solidFill>
                  <a:latin typeface="Poppins Light" panose="00000400000000000000" pitchFamily="2" charset="0"/>
                  <a:cs typeface="Poppins Light" panose="00000400000000000000" pitchFamily="2" charset="0"/>
                </a:rPr>
                <a:t> email frequently for updates!</a:t>
              </a:r>
            </a:p>
            <a:p>
              <a:pPr marL="342900" indent="-342900">
                <a:spcBef>
                  <a:spcPts val="600"/>
                </a:spcBef>
                <a:spcAft>
                  <a:spcPts val="10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Keep signed copies of tax returns and W-2s in case you are required to submit them to the financial aid office for verification</a:t>
              </a:r>
            </a:p>
            <a:p>
              <a:pPr marL="342900" indent="-342900">
                <a:spcBef>
                  <a:spcPts val="600"/>
                </a:spcBef>
                <a:spcAft>
                  <a:spcPts val="1000"/>
                </a:spcAft>
                <a:buFont typeface="Arial" panose="020B0604020202020204" pitchFamily="34" charset="0"/>
                <a:buChar char="•"/>
              </a:pPr>
              <a:r>
                <a:rPr lang="en-US" dirty="0">
                  <a:solidFill>
                    <a:schemeClr val="tx1"/>
                  </a:solidFill>
                  <a:latin typeface="Poppins Light" panose="00000400000000000000" pitchFamily="2" charset="0"/>
                  <a:cs typeface="Poppins Light" panose="00000400000000000000" pitchFamily="2" charset="0"/>
                </a:rPr>
                <a:t>Complete any outstanding </a:t>
              </a:r>
              <a:r>
                <a:rPr lang="en-US" b="1" dirty="0">
                  <a:solidFill>
                    <a:schemeClr val="tx1"/>
                  </a:solidFill>
                  <a:latin typeface="Poppins Light" panose="00000400000000000000" pitchFamily="2" charset="0"/>
                  <a:cs typeface="Poppins Light" panose="00000400000000000000" pitchFamily="2" charset="0"/>
                </a:rPr>
                <a:t>TO DO List </a:t>
              </a:r>
              <a:r>
                <a:rPr lang="en-US" dirty="0">
                  <a:solidFill>
                    <a:schemeClr val="tx1"/>
                  </a:solidFill>
                  <a:latin typeface="Poppins Light" panose="00000400000000000000" pitchFamily="2" charset="0"/>
                  <a:cs typeface="Poppins Light" panose="00000400000000000000" pitchFamily="2" charset="0"/>
                </a:rPr>
                <a:t>or </a:t>
              </a:r>
              <a:r>
                <a:rPr lang="en-US" b="1" dirty="0">
                  <a:solidFill>
                    <a:schemeClr val="tx1"/>
                  </a:solidFill>
                  <a:latin typeface="Poppins Light" panose="00000400000000000000" pitchFamily="2" charset="0"/>
                  <a:cs typeface="Poppins Light" panose="00000400000000000000" pitchFamily="2" charset="0"/>
                </a:rPr>
                <a:t>TASK List </a:t>
              </a:r>
              <a:r>
                <a:rPr lang="en-US" dirty="0">
                  <a:solidFill>
                    <a:schemeClr val="tx1"/>
                  </a:solidFill>
                  <a:latin typeface="Poppins Light" panose="00000400000000000000" pitchFamily="2" charset="0"/>
                  <a:cs typeface="Poppins Light" panose="00000400000000000000" pitchFamily="2" charset="0"/>
                </a:rPr>
                <a:t>items as soon as possible!</a:t>
              </a:r>
            </a:p>
          </p:txBody>
        </p:sp>
        <p:sp>
          <p:nvSpPr>
            <p:cNvPr id="18" name="Round Same-side Corner of Rectangle 9">
              <a:extLst>
                <a:ext uri="{FF2B5EF4-FFF2-40B4-BE49-F238E27FC236}">
                  <a16:creationId xmlns:a16="http://schemas.microsoft.com/office/drawing/2014/main" id="{A3691A38-25FB-E9E2-42D1-318D1F1F7DF2}"/>
                </a:ext>
              </a:extLst>
            </p:cNvPr>
            <p:cNvSpPr/>
            <p:nvPr/>
          </p:nvSpPr>
          <p:spPr>
            <a:xfrm>
              <a:off x="5581648" y="5848349"/>
              <a:ext cx="6339609" cy="685799"/>
            </a:xfrm>
            <a:prstGeom prst="round2SameRect">
              <a:avLst>
                <a:gd name="adj1" fmla="val 0"/>
                <a:gd name="adj2" fmla="val 20968"/>
              </a:avLst>
            </a:prstGeom>
            <a:solidFill>
              <a:srgbClr val="3A644C"/>
            </a:solidFill>
            <a:ln>
              <a:solidFill>
                <a:srgbClr val="3A644C"/>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Poppins Medium" panose="00000600000000000000" pitchFamily="2" charset="0"/>
                  <a:cs typeface="Poppins Medium" panose="00000600000000000000" pitchFamily="2" charset="0"/>
                </a:rPr>
                <a:t>IMPORTANT REMINDERS</a:t>
              </a:r>
            </a:p>
          </p:txBody>
        </p:sp>
      </p:grpSp>
      <p:pic>
        <p:nvPicPr>
          <p:cNvPr id="20482" name="Picture 2" descr="First Choice University | North Texan">
            <a:extLst>
              <a:ext uri="{FF2B5EF4-FFF2-40B4-BE49-F238E27FC236}">
                <a16:creationId xmlns:a16="http://schemas.microsoft.com/office/drawing/2014/main" id="{64F83D2C-531F-D873-3D8A-EB976F7E1C7B}"/>
              </a:ext>
            </a:extLst>
          </p:cNvPr>
          <p:cNvPicPr>
            <a:picLocks noChangeAspect="1" noChangeArrowheads="1"/>
          </p:cNvPicPr>
          <p:nvPr/>
        </p:nvPicPr>
        <p:blipFill>
          <a:blip r:embed="rId3">
            <a:alphaModFix amt="80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70742" y="2128838"/>
            <a:ext cx="5010150" cy="3438525"/>
          </a:xfrm>
          <a:prstGeom prst="roundRect">
            <a:avLst/>
          </a:pr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2F460602-A573-4472-0600-030BF9850D4C}"/>
              </a:ext>
            </a:extLst>
          </p:cNvPr>
          <p:cNvCxnSpPr>
            <a:cxnSpLocks/>
          </p:cNvCxnSpPr>
          <p:nvPr/>
        </p:nvCxnSpPr>
        <p:spPr>
          <a:xfrm>
            <a:off x="571500" y="5762625"/>
            <a:ext cx="4371977"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CB0404C-82BC-89B6-0ABD-C826E450CAA8}"/>
              </a:ext>
            </a:extLst>
          </p:cNvPr>
          <p:cNvCxnSpPr>
            <a:cxnSpLocks/>
          </p:cNvCxnSpPr>
          <p:nvPr/>
        </p:nvCxnSpPr>
        <p:spPr>
          <a:xfrm>
            <a:off x="571500" y="1933575"/>
            <a:ext cx="4371977" cy="0"/>
          </a:xfrm>
          <a:prstGeom prst="line">
            <a:avLst/>
          </a:prstGeom>
          <a:ln w="28575">
            <a:solidFill>
              <a:srgbClr val="3A64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953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644C"/>
        </a:solidFill>
        <a:effectLst/>
      </p:bgPr>
    </p:bg>
    <p:spTree>
      <p:nvGrpSpPr>
        <p:cNvPr id="1" name="">
          <a:extLst>
            <a:ext uri="{FF2B5EF4-FFF2-40B4-BE49-F238E27FC236}">
              <a16:creationId xmlns:a16="http://schemas.microsoft.com/office/drawing/2014/main" id="{03A60BD9-C632-FC4B-B5B4-CB07CDBF7E07}"/>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67005C7-C1FC-AA96-C9AD-ABC868D883DD}"/>
              </a:ext>
            </a:extLst>
          </p:cNvPr>
          <p:cNvSpPr txBox="1">
            <a:spLocks/>
          </p:cNvSpPr>
          <p:nvPr/>
        </p:nvSpPr>
        <p:spPr>
          <a:xfrm>
            <a:off x="2615928" y="374902"/>
            <a:ext cx="7201126" cy="651460"/>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sz="4000" b="1" i="0" u="sng" strike="noStrike" kern="1200" cap="none" spc="0" normalizeH="0" baseline="0" noProof="0" dirty="0">
                <a:ln>
                  <a:noFill/>
                </a:ln>
                <a:solidFill>
                  <a:prstClr val="white"/>
                </a:solidFill>
                <a:effectLst>
                  <a:outerShdw blurRad="242055" algn="ctr" rotWithShape="0">
                    <a:srgbClr val="44546A">
                      <a:lumMod val="75000"/>
                      <a:alpha val="37268"/>
                    </a:srgbClr>
                  </a:outerShdw>
                </a:effectLst>
                <a:uLnTx/>
                <a:uFillTx/>
                <a:latin typeface="Poppins" pitchFamily="2" charset="77"/>
                <a:ea typeface="Poppins" panose="00000500000000000000" pitchFamily="2" charset="0"/>
                <a:cs typeface="Poppins" pitchFamily="2" charset="77"/>
              </a:rPr>
              <a:t>NEED H</a:t>
            </a:r>
            <a:r>
              <a:rPr lang="en-GB" sz="4000" b="1" u="sng" dirty="0">
                <a:solidFill>
                  <a:prstClr val="white"/>
                </a:solidFill>
                <a:effectLst>
                  <a:outerShdw blurRad="242055" algn="ctr" rotWithShape="0">
                    <a:srgbClr val="44546A">
                      <a:lumMod val="75000"/>
                      <a:alpha val="37268"/>
                    </a:srgbClr>
                  </a:outerShdw>
                </a:effectLst>
                <a:latin typeface="Poppins" pitchFamily="2" charset="77"/>
                <a:ea typeface="Poppins" panose="00000500000000000000" pitchFamily="2" charset="0"/>
                <a:cs typeface="Poppins" pitchFamily="2" charset="77"/>
              </a:rPr>
              <a:t>ELP AFTER TONIGHT</a:t>
            </a:r>
            <a:r>
              <a:rPr kumimoji="0" lang="en-GB" sz="4000" b="1" i="0" u="sng" strike="noStrike" kern="1200" cap="none" spc="0" normalizeH="0" baseline="0" noProof="0" dirty="0">
                <a:ln>
                  <a:noFill/>
                </a:ln>
                <a:solidFill>
                  <a:prstClr val="white"/>
                </a:solidFill>
                <a:effectLst>
                  <a:outerShdw blurRad="242055" algn="ctr" rotWithShape="0">
                    <a:srgbClr val="44546A">
                      <a:lumMod val="75000"/>
                      <a:alpha val="37268"/>
                    </a:srgbClr>
                  </a:outerShdw>
                </a:effectLst>
                <a:uLnTx/>
                <a:uFillTx/>
                <a:latin typeface="Poppins" pitchFamily="2" charset="77"/>
                <a:ea typeface="Poppins" panose="00000500000000000000" pitchFamily="2" charset="0"/>
                <a:cs typeface="Poppins" pitchFamily="2" charset="77"/>
              </a:rPr>
              <a:t>?</a:t>
            </a:r>
          </a:p>
        </p:txBody>
      </p:sp>
      <p:grpSp>
        <p:nvGrpSpPr>
          <p:cNvPr id="31" name="Group 30">
            <a:extLst>
              <a:ext uri="{FF2B5EF4-FFF2-40B4-BE49-F238E27FC236}">
                <a16:creationId xmlns:a16="http://schemas.microsoft.com/office/drawing/2014/main" id="{5F350191-AAEE-E929-E770-0AB5EF092A35}"/>
              </a:ext>
            </a:extLst>
          </p:cNvPr>
          <p:cNvGrpSpPr/>
          <p:nvPr/>
        </p:nvGrpSpPr>
        <p:grpSpPr>
          <a:xfrm>
            <a:off x="646709" y="1384637"/>
            <a:ext cx="11430991" cy="5104889"/>
            <a:chOff x="563883" y="1446960"/>
            <a:chExt cx="11430991" cy="5104889"/>
          </a:xfrm>
        </p:grpSpPr>
        <p:sp>
          <p:nvSpPr>
            <p:cNvPr id="27" name="Rectangle: Rounded Corners 26">
              <a:extLst>
                <a:ext uri="{FF2B5EF4-FFF2-40B4-BE49-F238E27FC236}">
                  <a16:creationId xmlns:a16="http://schemas.microsoft.com/office/drawing/2014/main" id="{BF3FD233-1613-EF85-F3A9-CF240A1B4F36}"/>
                </a:ext>
              </a:extLst>
            </p:cNvPr>
            <p:cNvSpPr/>
            <p:nvPr/>
          </p:nvSpPr>
          <p:spPr>
            <a:xfrm>
              <a:off x="563883" y="1446960"/>
              <a:ext cx="11151868" cy="5104889"/>
            </a:xfrm>
            <a:prstGeom prst="roundRect">
              <a:avLst>
                <a:gd name="adj" fmla="val 4893"/>
              </a:avLst>
            </a:prstGeom>
            <a:solidFill>
              <a:schemeClr val="bg1"/>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Poppins Light" panose="00000400000000000000" pitchFamily="2" charset="0"/>
                <a:ea typeface="+mn-ea"/>
                <a:cs typeface="Poppins Light" panose="00000400000000000000" pitchFamily="2" charset="0"/>
              </a:endParaRPr>
            </a:p>
          </p:txBody>
        </p:sp>
        <p:sp>
          <p:nvSpPr>
            <p:cNvPr id="14" name="Rectangle 13">
              <a:extLst>
                <a:ext uri="{FF2B5EF4-FFF2-40B4-BE49-F238E27FC236}">
                  <a16:creationId xmlns:a16="http://schemas.microsoft.com/office/drawing/2014/main" id="{3CDDCE55-4512-03C3-D6BE-1C511CAD16D4}"/>
                </a:ext>
              </a:extLst>
            </p:cNvPr>
            <p:cNvSpPr/>
            <p:nvPr/>
          </p:nvSpPr>
          <p:spPr>
            <a:xfrm>
              <a:off x="2742371" y="1703589"/>
              <a:ext cx="8306629" cy="612250"/>
            </a:xfrm>
            <a:prstGeom prst="rect">
              <a:avLst/>
            </a:prstGeom>
            <a:solidFill>
              <a:srgbClr val="3A644C"/>
            </a:solidFill>
            <a:ln w="19050">
              <a:solidFill>
                <a:srgbClr val="3A64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Poppins" panose="00000500000000000000" pitchFamily="2" charset="0"/>
                  <a:ea typeface="+mn-ea"/>
                  <a:cs typeface="Poppins" panose="00000500000000000000" pitchFamily="2" charset="0"/>
                </a:rPr>
                <a:t>                                                              CONTACT INFORMATION</a:t>
              </a:r>
            </a:p>
          </p:txBody>
        </p:sp>
        <p:sp>
          <p:nvSpPr>
            <p:cNvPr id="15" name="Pentagon 3">
              <a:extLst>
                <a:ext uri="{FF2B5EF4-FFF2-40B4-BE49-F238E27FC236}">
                  <a16:creationId xmlns:a16="http://schemas.microsoft.com/office/drawing/2014/main" id="{FD1D2D85-03A6-97B0-AAA3-04B00365465A}"/>
                </a:ext>
              </a:extLst>
            </p:cNvPr>
            <p:cNvSpPr/>
            <p:nvPr/>
          </p:nvSpPr>
          <p:spPr>
            <a:xfrm>
              <a:off x="1261028" y="1703589"/>
              <a:ext cx="4731026" cy="612250"/>
            </a:xfrm>
            <a:prstGeom prst="homePlate">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UNT One-Stop Office Hours</a:t>
              </a:r>
            </a:p>
          </p:txBody>
        </p:sp>
        <p:sp>
          <p:nvSpPr>
            <p:cNvPr id="18" name="TextBox 17">
              <a:extLst>
                <a:ext uri="{FF2B5EF4-FFF2-40B4-BE49-F238E27FC236}">
                  <a16:creationId xmlns:a16="http://schemas.microsoft.com/office/drawing/2014/main" id="{FC526166-CBCD-C79C-F976-8AC02D6959E7}"/>
                </a:ext>
              </a:extLst>
            </p:cNvPr>
            <p:cNvSpPr txBox="1"/>
            <p:nvPr/>
          </p:nvSpPr>
          <p:spPr>
            <a:xfrm>
              <a:off x="5009690" y="2445665"/>
              <a:ext cx="4038879" cy="634020"/>
            </a:xfrm>
            <a:prstGeom prst="rect">
              <a:avLst/>
            </a:prstGeom>
            <a:noFill/>
          </p:spPr>
          <p:txBody>
            <a:bodyPr wrap="square">
              <a:spAutoFit/>
            </a:bodyPr>
            <a:lstStyle/>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(940) 565-2302 Direct</a:t>
              </a:r>
            </a:p>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(940) 565-2738 FAX</a:t>
              </a:r>
            </a:p>
          </p:txBody>
        </p:sp>
        <p:sp>
          <p:nvSpPr>
            <p:cNvPr id="20" name="TextBox 19">
              <a:extLst>
                <a:ext uri="{FF2B5EF4-FFF2-40B4-BE49-F238E27FC236}">
                  <a16:creationId xmlns:a16="http://schemas.microsoft.com/office/drawing/2014/main" id="{9D9946EB-ADE2-39EE-7A4F-B91E64888400}"/>
                </a:ext>
              </a:extLst>
            </p:cNvPr>
            <p:cNvSpPr txBox="1"/>
            <p:nvPr/>
          </p:nvSpPr>
          <p:spPr>
            <a:xfrm>
              <a:off x="900641" y="2405420"/>
              <a:ext cx="4619625" cy="87716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Pct val="100000"/>
                <a:buFont typeface="Arial" pitchFamily="34" charset="0"/>
                <a:buChar char="•"/>
                <a:tabLst/>
                <a:defRPr/>
              </a:pPr>
              <a:r>
                <a:rPr kumimoji="0" lang="en-US" sz="1700"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Monday-Friday, 8:00 a.m.-5:00 p.m.</a:t>
              </a:r>
            </a:p>
            <a:p>
              <a:pPr marL="285750" marR="0" lvl="0" indent="-285750" algn="l" defTabSz="914400" rtl="0" eaLnBrk="1" fontAlgn="auto" latinLnBrk="0" hangingPunct="1">
                <a:lnSpc>
                  <a:spcPct val="100000"/>
                </a:lnSpc>
                <a:spcBef>
                  <a:spcPts val="0"/>
                </a:spcBef>
                <a:spcAft>
                  <a:spcPts val="0"/>
                </a:spcAft>
                <a:buClrTx/>
                <a:buSzPct val="100000"/>
                <a:buFont typeface="Arial" pitchFamily="34" charset="0"/>
                <a:buChar char="•"/>
                <a:tabLst/>
                <a:defRPr/>
              </a:pPr>
              <a:r>
                <a:rPr kumimoji="0" lang="en-US" sz="1700"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2</a:t>
              </a:r>
              <a:r>
                <a:rPr kumimoji="0" lang="en-US" sz="1700" b="0" i="0" u="none" strike="noStrike" kern="1200" cap="none" spc="0" normalizeH="0" baseline="3000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nd</a:t>
              </a:r>
              <a:r>
                <a:rPr kumimoji="0" lang="en-US" sz="1700"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 Level of the Eagle Student Services Center (ESSC)</a:t>
              </a:r>
            </a:p>
          </p:txBody>
        </p:sp>
        <p:sp>
          <p:nvSpPr>
            <p:cNvPr id="23" name="TextBox 22">
              <a:extLst>
                <a:ext uri="{FF2B5EF4-FFF2-40B4-BE49-F238E27FC236}">
                  <a16:creationId xmlns:a16="http://schemas.microsoft.com/office/drawing/2014/main" id="{7260F7C6-4C03-151C-4C4B-37A801C8B8E4}"/>
                </a:ext>
              </a:extLst>
            </p:cNvPr>
            <p:cNvSpPr txBox="1"/>
            <p:nvPr/>
          </p:nvSpPr>
          <p:spPr>
            <a:xfrm>
              <a:off x="7927679" y="2405420"/>
              <a:ext cx="4067195"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Medium" panose="00000600000000000000" pitchFamily="2" charset="0"/>
                  <a:ea typeface="+mn-ea"/>
                  <a:cs typeface="Poppins Medium" panose="00000600000000000000" pitchFamily="2" charset="0"/>
                </a:rPr>
                <a:t>Questions? Scrappy has answers!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A950"/>
                  </a:solidFill>
                  <a:effectLst/>
                  <a:uLnTx/>
                  <a:uFillTx/>
                  <a:latin typeface="Poppins Medium" panose="00000600000000000000" pitchFamily="2" charset="0"/>
                  <a:ea typeface="Tahoma" pitchFamily="34" charset="0"/>
                  <a:cs typeface="Poppins Medium" panose="00000600000000000000" pitchFamily="2" charset="0"/>
                </a:rPr>
                <a:t>ScrappySays.unt.edu</a:t>
              </a:r>
            </a:p>
          </p:txBody>
        </p:sp>
        <p:sp>
          <p:nvSpPr>
            <p:cNvPr id="24" name="Text Placeholder 6">
              <a:extLst>
                <a:ext uri="{FF2B5EF4-FFF2-40B4-BE49-F238E27FC236}">
                  <a16:creationId xmlns:a16="http://schemas.microsoft.com/office/drawing/2014/main" id="{0D314F21-5ACE-739A-BA04-EC927959F720}"/>
                </a:ext>
              </a:extLst>
            </p:cNvPr>
            <p:cNvSpPr txBox="1">
              <a:spLocks/>
            </p:cNvSpPr>
            <p:nvPr/>
          </p:nvSpPr>
          <p:spPr>
            <a:xfrm>
              <a:off x="6012448" y="3763594"/>
              <a:ext cx="5348541" cy="7003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None/>
                <a:defRPr sz="2400" kern="1200" baseline="0">
                  <a:solidFill>
                    <a:srgbClr val="139A2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000" b="1" i="0" u="none" strike="noStrike" kern="1200" cap="none" spc="0" normalizeH="0" baseline="0" noProof="0" dirty="0">
                  <a:ln>
                    <a:noFill/>
                  </a:ln>
                  <a:solidFill>
                    <a:schemeClr val="tx1"/>
                  </a:solidFill>
                  <a:effectLst/>
                  <a:uLnTx/>
                  <a:uFillTx/>
                  <a:latin typeface="Poppins Medium" panose="00000600000000000000" pitchFamily="2" charset="0"/>
                  <a:ea typeface="Tahoma" pitchFamily="34" charset="0"/>
                  <a:cs typeface="Poppins Medium" panose="00000600000000000000" pitchFamily="2" charset="0"/>
                </a:rPr>
                <a:t>Federal Student Aid Information Center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2600" b="1" i="0" u="none" strike="noStrike" kern="1200" cap="none" spc="0" normalizeH="0" baseline="0" noProof="0" dirty="0">
                <a:ln>
                  <a:noFill/>
                </a:ln>
                <a:solidFill>
                  <a:srgbClr val="21821A"/>
                </a:solidFill>
                <a:effectLst/>
                <a:uLnTx/>
                <a:uFillTx/>
                <a:latin typeface="Poppins Medium" panose="00000600000000000000" pitchFamily="2" charset="0"/>
                <a:ea typeface="Tahoma" pitchFamily="34" charset="0"/>
                <a:cs typeface="Poppins Medium" panose="00000600000000000000" pitchFamily="2" charset="0"/>
              </a:endParaRPr>
            </a:p>
          </p:txBody>
        </p:sp>
        <p:pic>
          <p:nvPicPr>
            <p:cNvPr id="18436" name="Picture 4" descr="Newly opened UNT One Stop expands UNT's dedication to student services |  News">
              <a:extLst>
                <a:ext uri="{FF2B5EF4-FFF2-40B4-BE49-F238E27FC236}">
                  <a16:creationId xmlns:a16="http://schemas.microsoft.com/office/drawing/2014/main" id="{508EC8FE-505A-F546-2CA1-B75A9100B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793" y="3477144"/>
              <a:ext cx="4273320" cy="275201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8438" name="Picture 6" descr="Contact Support">
              <a:extLst>
                <a:ext uri="{FF2B5EF4-FFF2-40B4-BE49-F238E27FC236}">
                  <a16:creationId xmlns:a16="http://schemas.microsoft.com/office/drawing/2014/main" id="{513ECA9F-4F53-DD19-F26C-475BE2AED4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84590" y="2903523"/>
              <a:ext cx="415008" cy="415008"/>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Rectangle 29">
            <a:extLst>
              <a:ext uri="{FF2B5EF4-FFF2-40B4-BE49-F238E27FC236}">
                <a16:creationId xmlns:a16="http://schemas.microsoft.com/office/drawing/2014/main" id="{2D6532B3-C7DB-EE3D-E967-E5AEB3BAF491}"/>
              </a:ext>
            </a:extLst>
          </p:cNvPr>
          <p:cNvSpPr/>
          <p:nvPr/>
        </p:nvSpPr>
        <p:spPr>
          <a:xfrm>
            <a:off x="10287000" y="76199"/>
            <a:ext cx="1790700" cy="962025"/>
          </a:xfrm>
          <a:prstGeom prst="rect">
            <a:avLst/>
          </a:prstGeom>
          <a:solidFill>
            <a:srgbClr val="3A64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0F5EF686-45F2-4352-EF5A-9602A7E44B95}"/>
              </a:ext>
            </a:extLst>
          </p:cNvPr>
          <p:cNvSpPr txBox="1">
            <a:spLocks/>
          </p:cNvSpPr>
          <p:nvPr/>
        </p:nvSpPr>
        <p:spPr>
          <a:xfrm>
            <a:off x="5295786" y="6206815"/>
            <a:ext cx="6896214" cy="6397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None/>
              <a:defRPr sz="2400" kern="1200" baseline="0">
                <a:solidFill>
                  <a:srgbClr val="139A29"/>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400" i="0" u="none" strike="noStrike" kern="1200" cap="none" spc="0" normalizeH="0" baseline="0" noProof="0" dirty="0">
                <a:ln>
                  <a:noFill/>
                </a:ln>
                <a:solidFill>
                  <a:srgbClr val="00A950"/>
                </a:solidFill>
                <a:effectLst/>
                <a:uLnTx/>
                <a:uFillTx/>
                <a:latin typeface="Poppins" panose="00000500000000000000" pitchFamily="2" charset="0"/>
                <a:ea typeface="Tahoma" pitchFamily="34" charset="0"/>
                <a:cs typeface="Poppins" panose="00000500000000000000" pitchFamily="2" charset="0"/>
              </a:rPr>
              <a:t>financialaid.unt.edu – scholarships.unt.edu</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2600" b="1" i="0" u="none" strike="noStrike" kern="1200" cap="none" spc="0" normalizeH="0" baseline="0" noProof="0" dirty="0">
              <a:ln>
                <a:noFill/>
              </a:ln>
              <a:solidFill>
                <a:srgbClr val="21821A"/>
              </a:solidFill>
              <a:effectLst/>
              <a:uLnTx/>
              <a:uFillTx/>
              <a:latin typeface="Poppins Medium" panose="00000600000000000000" pitchFamily="2" charset="0"/>
              <a:ea typeface="Tahoma" pitchFamily="34" charset="0"/>
              <a:cs typeface="Poppins Medium" panose="00000600000000000000" pitchFamily="2" charset="0"/>
            </a:endParaRPr>
          </a:p>
        </p:txBody>
      </p:sp>
      <p:sp>
        <p:nvSpPr>
          <p:cNvPr id="5" name="TextBox 4">
            <a:extLst>
              <a:ext uri="{FF2B5EF4-FFF2-40B4-BE49-F238E27FC236}">
                <a16:creationId xmlns:a16="http://schemas.microsoft.com/office/drawing/2014/main" id="{DA44918E-D3DC-7E40-90E7-192BAE9076A9}"/>
              </a:ext>
            </a:extLst>
          </p:cNvPr>
          <p:cNvSpPr txBox="1"/>
          <p:nvPr/>
        </p:nvSpPr>
        <p:spPr>
          <a:xfrm>
            <a:off x="5943241" y="4198409"/>
            <a:ext cx="5105759" cy="1661993"/>
          </a:xfrm>
          <a:prstGeom prst="rect">
            <a:avLst/>
          </a:prstGeom>
          <a:noFill/>
        </p:spPr>
        <p:txBody>
          <a:bodyPr wrap="square">
            <a:spAutoFit/>
          </a:bodyPr>
          <a:lstStyle/>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kumimoji="0" lang="en-US"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1-800-433-3243</a:t>
            </a:r>
          </a:p>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kumimoji="0" lang="en-US" b="0" i="0" u="none"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Live Chat available online</a:t>
            </a:r>
          </a:p>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lang="en-US" dirty="0">
                <a:solidFill>
                  <a:prstClr val="black"/>
                </a:solidFill>
                <a:latin typeface="Poppins" panose="00000500000000000000" pitchFamily="2" charset="0"/>
                <a:ea typeface="Tahoma" pitchFamily="34" charset="0"/>
                <a:cs typeface="Poppins" panose="00000500000000000000" pitchFamily="2" charset="0"/>
              </a:rPr>
              <a:t>Email available online</a:t>
            </a:r>
          </a:p>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r>
              <a:rPr kumimoji="0" lang="en-US" i="0" u="sng"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rPr>
              <a:t>studentaid.gov/help-center/contact</a:t>
            </a:r>
          </a:p>
          <a:p>
            <a:pPr marL="742950" marR="0" lvl="1" indent="-285750" algn="l" defTabSz="457200" rtl="0" eaLnBrk="1" fontAlgn="auto" latinLnBrk="0" hangingPunct="1">
              <a:lnSpc>
                <a:spcPct val="100000"/>
              </a:lnSpc>
              <a:spcBef>
                <a:spcPct val="20000"/>
              </a:spcBef>
              <a:spcAft>
                <a:spcPts val="0"/>
              </a:spcAft>
              <a:buClrTx/>
              <a:buSzPct val="100000"/>
              <a:buFont typeface="Arial" pitchFamily="34" charset="0"/>
              <a:buChar char="•"/>
              <a:tabLst/>
              <a:defRPr/>
            </a:pPr>
            <a:endParaRPr kumimoji="0" lang="en-US" sz="1600" i="0" u="sng" strike="noStrike" kern="1200" cap="none" spc="0" normalizeH="0" baseline="0" noProof="0" dirty="0">
              <a:ln>
                <a:noFill/>
              </a:ln>
              <a:solidFill>
                <a:prstClr val="black"/>
              </a:solidFill>
              <a:effectLst/>
              <a:uLnTx/>
              <a:uFillTx/>
              <a:latin typeface="Poppins" panose="00000500000000000000" pitchFamily="2" charset="0"/>
              <a:ea typeface="Tahoma" pitchFamily="34" charset="0"/>
              <a:cs typeface="Poppins" panose="00000500000000000000" pitchFamily="2" charset="0"/>
            </a:endParaRPr>
          </a:p>
        </p:txBody>
      </p:sp>
    </p:spTree>
    <p:extLst>
      <p:ext uri="{BB962C8B-B14F-4D97-AF65-F5344CB8AC3E}">
        <p14:creationId xmlns:p14="http://schemas.microsoft.com/office/powerpoint/2010/main" val="223189666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C38F717D65FE46ACF2C959521BF74D" ma:contentTypeVersion="13" ma:contentTypeDescription="Create a new document." ma:contentTypeScope="" ma:versionID="5b63c201b692ee87f659c54c338b6b6f">
  <xsd:schema xmlns:xsd="http://www.w3.org/2001/XMLSchema" xmlns:xs="http://www.w3.org/2001/XMLSchema" xmlns:p="http://schemas.microsoft.com/office/2006/metadata/properties" xmlns:ns3="2f01c47d-c819-441b-b6fd-38e01876055b" xmlns:ns4="62358005-47d8-4d0a-823f-a766ecb713d5" targetNamespace="http://schemas.microsoft.com/office/2006/metadata/properties" ma:root="true" ma:fieldsID="a9732d5f51c25f56e2856a24d27762d5" ns3:_="" ns4:_="">
    <xsd:import namespace="2f01c47d-c819-441b-b6fd-38e01876055b"/>
    <xsd:import namespace="62358005-47d8-4d0a-823f-a766ecb713d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1c47d-c819-441b-b6fd-38e01876055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358005-47d8-4d0a-823f-a766ecb713d5"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A03C27-C26B-45B2-966D-581F9FA0E003}">
  <ds:schemaRefs>
    <ds:schemaRef ds:uri="http://schemas.microsoft.com/office/2006/metadata/properties"/>
    <ds:schemaRef ds:uri="2f01c47d-c819-441b-b6fd-38e01876055b"/>
    <ds:schemaRef ds:uri="http://purl.org/dc/elements/1.1/"/>
    <ds:schemaRef ds:uri="http://purl.org/dc/dcmitype/"/>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62358005-47d8-4d0a-823f-a766ecb713d5"/>
  </ds:schemaRefs>
</ds:datastoreItem>
</file>

<file path=customXml/itemProps2.xml><?xml version="1.0" encoding="utf-8"?>
<ds:datastoreItem xmlns:ds="http://schemas.openxmlformats.org/officeDocument/2006/customXml" ds:itemID="{B3BA088A-21AB-4291-AD82-3A8F839F36E8}">
  <ds:schemaRefs>
    <ds:schemaRef ds:uri="http://schemas.microsoft.com/sharepoint/v3/contenttype/forms"/>
  </ds:schemaRefs>
</ds:datastoreItem>
</file>

<file path=customXml/itemProps3.xml><?xml version="1.0" encoding="utf-8"?>
<ds:datastoreItem xmlns:ds="http://schemas.openxmlformats.org/officeDocument/2006/customXml" ds:itemID="{BEC1BECA-A6C2-4179-9BEB-4556E59E3F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1c47d-c819-441b-b6fd-38e01876055b"/>
    <ds:schemaRef ds:uri="62358005-47d8-4d0a-823f-a766ecb713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23881</TotalTime>
  <Words>1098</Words>
  <Application>Microsoft Macintosh PowerPoint</Application>
  <PresentationFormat>Widescreen</PresentationFormat>
  <Paragraphs>132</Paragraphs>
  <Slides>11</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vt:i4>
      </vt:variant>
    </vt:vector>
  </HeadingPairs>
  <TitlesOfParts>
    <vt:vector size="24" baseType="lpstr">
      <vt:lpstr>Adobe Song Std L</vt:lpstr>
      <vt:lpstr>Aharoni</vt:lpstr>
      <vt:lpstr>Arial</vt:lpstr>
      <vt:lpstr>Calibri</vt:lpstr>
      <vt:lpstr>Calibri Light</vt:lpstr>
      <vt:lpstr>Helvetica</vt:lpstr>
      <vt:lpstr>Poppins</vt:lpstr>
      <vt:lpstr>Poppins Light</vt:lpstr>
      <vt:lpstr>Poppins Medium</vt:lpstr>
      <vt:lpstr>Poppins SemiBold</vt:lpstr>
      <vt:lpstr>Segoe UI</vt:lpstr>
      <vt:lpstr>Source Sans Pro</vt:lpstr>
      <vt:lpstr>1_Office Theme</vt:lpstr>
      <vt:lpstr>PowerPoint Presentation</vt:lpstr>
      <vt:lpstr>Principles of Financial Success</vt:lpstr>
      <vt:lpstr>PowerPoint Presentation</vt:lpstr>
      <vt:lpstr>PowerPoint Presentation</vt:lpstr>
      <vt:lpstr>PowerPoint Presentation</vt:lpstr>
      <vt:lpstr>PowerPoint Presentation</vt:lpstr>
      <vt:lpstr>PowerPoint Presentation</vt:lpstr>
      <vt:lpstr>PowerPoint Presentation</vt:lpstr>
      <vt:lpstr>Special Circumstances</vt:lpstr>
      <vt:lpstr>PowerPoint Presentation</vt:lpstr>
      <vt:lpstr>PowerPoint Presentation</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Ivy, Keenan</dc:creator>
  <cp:lastModifiedBy>Todd, Jennifer</cp:lastModifiedBy>
  <cp:revision>236</cp:revision>
  <dcterms:created xsi:type="dcterms:W3CDTF">2020-02-26T17:07:49Z</dcterms:created>
  <dcterms:modified xsi:type="dcterms:W3CDTF">2025-11-11T21:00:25Z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0x010100A0C38F717D65FE46ACF2C959521BF74D</vt:lpwstr>
  </property>
</Properties>
</file>