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82" r:id="rId2"/>
    <p:sldId id="305" r:id="rId3"/>
    <p:sldId id="411" r:id="rId4"/>
    <p:sldId id="259" r:id="rId5"/>
    <p:sldId id="414" r:id="rId6"/>
    <p:sldId id="338" r:id="rId7"/>
    <p:sldId id="344" r:id="rId8"/>
    <p:sldId id="264" r:id="rId9"/>
    <p:sldId id="304" r:id="rId10"/>
    <p:sldId id="416" r:id="rId11"/>
    <p:sldId id="415" r:id="rId12"/>
    <p:sldId id="269" r:id="rId13"/>
    <p:sldId id="417" r:id="rId14"/>
    <p:sldId id="286" r:id="rId15"/>
    <p:sldId id="287" r:id="rId16"/>
    <p:sldId id="296" r:id="rId17"/>
    <p:sldId id="413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3F3F"/>
    <a:srgbClr val="005DA2"/>
    <a:srgbClr val="FFFFFF"/>
    <a:srgbClr val="000000"/>
    <a:srgbClr val="FFFF99"/>
    <a:srgbClr val="D92121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96" autoAdjust="0"/>
    <p:restoredTop sz="96357" autoAdjust="0"/>
  </p:normalViewPr>
  <p:slideViewPr>
    <p:cSldViewPr>
      <p:cViewPr varScale="1">
        <p:scale>
          <a:sx n="111" d="100"/>
          <a:sy n="111" d="100"/>
        </p:scale>
        <p:origin x="14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1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3142" y="4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5" y="5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/>
          <a:lstStyle>
            <a:lvl1pPr algn="r">
              <a:defRPr sz="1200"/>
            </a:lvl1pPr>
          </a:lstStyle>
          <a:p>
            <a:fld id="{4F0938CC-CE79-4435-A706-83705538FAFE}" type="datetimeFigureOut">
              <a:rPr lang="en-US" smtClean="0"/>
              <a:pPr/>
              <a:t>11/12/2025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51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5" y="8829851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 anchor="b"/>
          <a:lstStyle>
            <a:lvl1pPr algn="r">
              <a:defRPr sz="1200"/>
            </a:lvl1pPr>
          </a:lstStyle>
          <a:p>
            <a:fld id="{D669F728-D530-4620-B9D3-C4599D1731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99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5" y="5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/>
          <a:lstStyle>
            <a:lvl1pPr algn="r">
              <a:defRPr sz="1200"/>
            </a:lvl1pPr>
          </a:lstStyle>
          <a:p>
            <a:fld id="{D67B964A-190D-4150-B132-A0F976DCD8AC}" type="datetimeFigureOut">
              <a:rPr lang="en-US" smtClean="0"/>
              <a:pPr/>
              <a:t>11/12/2025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3" rIns="90644" bIns="453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9" y="4416504"/>
            <a:ext cx="5607691" cy="4183222"/>
          </a:xfrm>
          <a:prstGeom prst="rect">
            <a:avLst/>
          </a:prstGeom>
        </p:spPr>
        <p:txBody>
          <a:bodyPr vert="horz" lIns="90644" tIns="45323" rIns="90644" bIns="453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51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5" y="8829851"/>
            <a:ext cx="3038154" cy="464978"/>
          </a:xfrm>
          <a:prstGeom prst="rect">
            <a:avLst/>
          </a:prstGeom>
        </p:spPr>
        <p:txBody>
          <a:bodyPr vert="horz" lIns="90644" tIns="45323" rIns="90644" bIns="45323" rtlCol="0" anchor="b"/>
          <a:lstStyle>
            <a:lvl1pPr algn="r">
              <a:defRPr sz="1200"/>
            </a:lvl1pPr>
          </a:lstStyle>
          <a:p>
            <a:fld id="{25FD98E6-C4B7-402B-9B62-381BA5333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70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t" anchorCtr="0">
            <a:normAutofit/>
          </a:bodyPr>
          <a:lstStyle/>
          <a:p>
            <a:endParaRPr dirty="0"/>
          </a:p>
        </p:txBody>
      </p:sp>
      <p:sp>
        <p:nvSpPr>
          <p:cNvPr id="114" name="Google Shape;114;p1:notes"/>
          <p:cNvSpPr txBox="1">
            <a:spLocks noGrp="1"/>
          </p:cNvSpPr>
          <p:nvPr>
            <p:ph type="sldNum" idx="12"/>
          </p:nvPr>
        </p:nvSpPr>
        <p:spPr>
          <a:xfrm>
            <a:off x="3805231" y="8494060"/>
            <a:ext cx="2911565" cy="44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b" anchorCtr="0">
            <a:noAutofit/>
          </a:bodyPr>
          <a:lstStyle/>
          <a:p>
            <a:fld id="{00000000-1234-1234-1234-123412341234}" type="slidenum">
              <a:rPr lang="en-US"/>
              <a:pPr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620C0633-06CB-A579-CA60-6CF290595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>
            <a:extLst>
              <a:ext uri="{FF2B5EF4-FFF2-40B4-BE49-F238E27FC236}">
                <a16:creationId xmlns:a16="http://schemas.microsoft.com/office/drawing/2014/main" id="{E4F95FD6-0C8D-6433-1D47-B6D63BBBC3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>
            <a:extLst>
              <a:ext uri="{FF2B5EF4-FFF2-40B4-BE49-F238E27FC236}">
                <a16:creationId xmlns:a16="http://schemas.microsoft.com/office/drawing/2014/main" id="{C3B1E225-146B-1509-64ED-BD81D2A420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t" anchorCtr="0">
            <a:normAutofit/>
          </a:bodyPr>
          <a:lstStyle/>
          <a:p>
            <a:endParaRPr dirty="0"/>
          </a:p>
        </p:txBody>
      </p:sp>
      <p:sp>
        <p:nvSpPr>
          <p:cNvPr id="125" name="Google Shape;125;p2:notes">
            <a:extLst>
              <a:ext uri="{FF2B5EF4-FFF2-40B4-BE49-F238E27FC236}">
                <a16:creationId xmlns:a16="http://schemas.microsoft.com/office/drawing/2014/main" id="{BDF5597E-9C35-EBEC-38DC-B7A4B00C14E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05231" y="8494060"/>
            <a:ext cx="2911565" cy="44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b" anchorCtr="0">
            <a:noAutofit/>
          </a:bodyPr>
          <a:lstStyle/>
          <a:p>
            <a:fld id="{00000000-1234-1234-1234-123412341234}" type="slidenum">
              <a:rPr lang="en-US"/>
              <a:pPr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969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t" anchorCtr="0">
            <a:normAutofit/>
          </a:bodyPr>
          <a:lstStyle/>
          <a:p>
            <a:endParaRPr dirty="0"/>
          </a:p>
        </p:txBody>
      </p:sp>
      <p:sp>
        <p:nvSpPr>
          <p:cNvPr id="136" name="Google Shape;136;p3:notes"/>
          <p:cNvSpPr txBox="1">
            <a:spLocks noGrp="1"/>
          </p:cNvSpPr>
          <p:nvPr>
            <p:ph type="sldNum" idx="12"/>
          </p:nvPr>
        </p:nvSpPr>
        <p:spPr>
          <a:xfrm>
            <a:off x="3805231" y="8494060"/>
            <a:ext cx="2911565" cy="44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/>
              <a:t>6</a:t>
            </a:fld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024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D98E6-C4B7-402B-9B62-381BA5333BE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59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</p:spPr>
        <p:txBody>
          <a:bodyPr spcFirstLastPara="1" wrap="square" lIns="86534" tIns="43255" rIns="86534" bIns="43255" anchor="t" anchorCtr="0">
            <a:noAutofit/>
          </a:bodyPr>
          <a:lstStyle/>
          <a:p>
            <a:endParaRPr dirty="0"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</p:spPr>
        <p:txBody>
          <a:bodyPr spcFirstLastPara="1" wrap="square" lIns="86534" tIns="43255" rIns="86534" bIns="43255" anchor="t" anchorCtr="0">
            <a:noAutofit/>
          </a:bodyPr>
          <a:lstStyle/>
          <a:p>
            <a:endParaRPr dirty="0"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:notes"/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</p:spPr>
        <p:txBody>
          <a:bodyPr spcFirstLastPara="1" wrap="square" lIns="86534" tIns="43255" rIns="86534" bIns="43255" anchor="t" anchorCtr="0">
            <a:noAutofit/>
          </a:bodyPr>
          <a:lstStyle/>
          <a:p>
            <a:endParaRPr dirty="0"/>
          </a:p>
        </p:txBody>
      </p:sp>
      <p:sp>
        <p:nvSpPr>
          <p:cNvPr id="255" name="Google Shape;2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>
          <a:extLst>
            <a:ext uri="{FF2B5EF4-FFF2-40B4-BE49-F238E27FC236}">
              <a16:creationId xmlns:a16="http://schemas.microsoft.com/office/drawing/2014/main" id="{5A5B197B-B4D3-AB11-1B2C-B650F3F4A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>
            <a:extLst>
              <a:ext uri="{FF2B5EF4-FFF2-40B4-BE49-F238E27FC236}">
                <a16:creationId xmlns:a16="http://schemas.microsoft.com/office/drawing/2014/main" id="{33B740D0-CBEB-B556-8BB6-CF3E302641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69925"/>
            <a:ext cx="447040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>
            <a:extLst>
              <a:ext uri="{FF2B5EF4-FFF2-40B4-BE49-F238E27FC236}">
                <a16:creationId xmlns:a16="http://schemas.microsoft.com/office/drawing/2014/main" id="{0BE74752-F3FD-1581-47E9-7A1492F7E6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138" y="4248549"/>
            <a:ext cx="5374037" cy="4024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t" anchorCtr="0">
            <a:normAutofit/>
          </a:bodyPr>
          <a:lstStyle/>
          <a:p>
            <a:endParaRPr dirty="0"/>
          </a:p>
        </p:txBody>
      </p:sp>
      <p:sp>
        <p:nvSpPr>
          <p:cNvPr id="125" name="Google Shape;125;p2:notes">
            <a:extLst>
              <a:ext uri="{FF2B5EF4-FFF2-40B4-BE49-F238E27FC236}">
                <a16:creationId xmlns:a16="http://schemas.microsoft.com/office/drawing/2014/main" id="{8FE4AD5B-8AAF-FFBA-1F8F-704682FE98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05231" y="8494060"/>
            <a:ext cx="2911565" cy="44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534" tIns="43255" rIns="86534" bIns="43255" anchor="b" anchorCtr="0">
            <a:noAutofit/>
          </a:bodyPr>
          <a:lstStyle/>
          <a:p>
            <a:fld id="{00000000-1234-1234-1234-123412341234}" type="slidenum">
              <a:rPr lang="en-US"/>
              <a:pPr/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1272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-2875" y="3962400"/>
            <a:ext cx="9133935" cy="1828800"/>
          </a:xfrm>
        </p:spPr>
        <p:txBody>
          <a:bodyPr anchor="b"/>
          <a:lstStyle>
            <a:lvl1pPr>
              <a:defRPr cap="none" baseline="0">
                <a:solidFill>
                  <a:srgbClr val="002060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-1905000" y="152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EA8D14-E5DC-4009-8ABE-E113074D3533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D75C59B-2226-4C9A-BA5C-475C2A35C4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CDF360-C7B3-49D5-81D7-6D9D54264E47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3">
            <a:extLst>
              <a:ext uri="{FF2B5EF4-FFF2-40B4-BE49-F238E27FC236}">
                <a16:creationId xmlns:a16="http://schemas.microsoft.com/office/drawing/2014/main" id="{AEB9E3C3-A590-43C8-8AF5-AAE4C2A44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November 5, 2025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>
            <a:lvl1pPr>
              <a:defRPr sz="4400">
                <a:latin typeface="Garamond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990600"/>
            <a:ext cx="8153400" cy="5105400"/>
          </a:xfrm>
        </p:spPr>
        <p:txBody>
          <a:bodyPr>
            <a:normAutofit/>
          </a:bodyPr>
          <a:lstStyle>
            <a:lvl1pPr>
              <a:defRPr sz="2800">
                <a:latin typeface="Garamond" pitchFamily="18" charset="0"/>
              </a:defRPr>
            </a:lvl1pPr>
            <a:lvl2pPr>
              <a:defRPr sz="2400">
                <a:latin typeface="Garamond" pitchFamily="18" charset="0"/>
              </a:defRPr>
            </a:lvl2pPr>
            <a:lvl3pPr>
              <a:defRPr sz="2000">
                <a:latin typeface="Garamond" pitchFamily="18" charset="0"/>
              </a:defRPr>
            </a:lvl3pPr>
            <a:lvl4pPr>
              <a:defRPr sz="1800">
                <a:latin typeface="Garamond" pitchFamily="18" charset="0"/>
              </a:defRPr>
            </a:lvl4pPr>
            <a:lvl5pPr>
              <a:defRPr sz="1800">
                <a:latin typeface="Garamond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9" name="Date Placeholder 13">
            <a:extLst>
              <a:ext uri="{FF2B5EF4-FFF2-40B4-BE49-F238E27FC236}">
                <a16:creationId xmlns:a16="http://schemas.microsoft.com/office/drawing/2014/main" id="{A087DD9F-A4A9-4654-A7DD-2A17E56F1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November 5, 2025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43" y="2718275"/>
            <a:ext cx="7123113" cy="1673225"/>
          </a:xfrm>
        </p:spPr>
        <p:txBody>
          <a:bodyPr anchor="t"/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0065" y="1600200"/>
            <a:ext cx="9133935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000" b="1" dirty="0">
              <a:latin typeface="Garamond" panose="020204040303010108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0200"/>
            <a:ext cx="8991600" cy="990600"/>
          </a:xfrm>
        </p:spPr>
        <p:txBody>
          <a:bodyPr/>
          <a:lstStyle>
            <a:lvl1pPr algn="ctr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Date Placeholder 13">
            <a:extLst>
              <a:ext uri="{FF2B5EF4-FFF2-40B4-BE49-F238E27FC236}">
                <a16:creationId xmlns:a16="http://schemas.microsoft.com/office/drawing/2014/main" id="{FCC66BDB-479C-425F-A0DE-FBA1C4F5B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November 5, 2025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30E0A3-BC75-4EC2-B96D-C99E4CC6620B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A6D8E689-AD31-4B85-84FE-1080505B5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806211B-1D5E-4146-BED0-7EC3D4207D5E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36699" y="914400"/>
            <a:ext cx="3886200" cy="5105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0" y="914400"/>
            <a:ext cx="3886200" cy="5105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>
          <a:xfrm>
            <a:off x="5943600" y="6446837"/>
            <a:ext cx="2667000" cy="365125"/>
          </a:xfrm>
        </p:spPr>
        <p:txBody>
          <a:bodyPr rtlCol="0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November 5, 2025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23336" y="1591692"/>
            <a:ext cx="3886200" cy="4504307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714336" y="1591693"/>
            <a:ext cx="3886200" cy="450430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November 5, 2025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23336" y="905893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14336" y="905893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CCD744E3-F398-4247-B444-E2D9218E2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November 5,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DC4317-A5EC-4823-9EF6-2ABB221BE4B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F0619B8-E720-4417-AEBA-2EA268598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3FFE94-DDE5-407D-A4F2-9F4CA7F4AE2B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9950"/>
          </a:xfrm>
        </p:spPr>
        <p:txBody>
          <a:bodyPr anchor="ctr"/>
          <a:lstStyle>
            <a:lvl1pPr algn="ctr">
              <a:buNone/>
              <a:defRPr sz="4400" b="0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200738F2-32D1-47E7-9AEF-9082EC3A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/>
              <a:t>November 5, 2025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1_Title Slide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" name="Google Shape;19;p1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rgbClr val="C1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" name="Google Shape;20;p19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" name="Google Shape;21;p19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Garamond"/>
              <a:buNone/>
              <a:defRPr cap="none">
                <a:solidFill>
                  <a:srgbClr val="00206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November 5, 2025</a:t>
            </a:r>
            <a:endParaRPr dirty="0"/>
          </a:p>
        </p:txBody>
      </p:sp>
      <p:pic>
        <p:nvPicPr>
          <p:cNvPr id="24" name="Google Shape;24;p19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1" y="0"/>
            <a:ext cx="1899719" cy="1372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19"/>
          <p:cNvCxnSpPr/>
          <p:nvPr/>
        </p:nvCxnSpPr>
        <p:spPr>
          <a:xfrm>
            <a:off x="-1905000" y="152400"/>
            <a:ext cx="914400" cy="914400"/>
          </a:xfrm>
          <a:prstGeom prst="straightConnector1">
            <a:avLst/>
          </a:prstGeom>
          <a:noFill/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9391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w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0064" y="-2619"/>
            <a:ext cx="9123871" cy="871299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919954"/>
            <a:ext cx="8153400" cy="52065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November 5, 2025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D30FDD-1477-4E01-B6CC-012187FA9F2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1F6EC95-197A-48FC-B506-A733992C0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C5DD6E7-E616-4FAE-BC85-67AA461887B4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sldNum="0" hdr="0" ftr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rgbClr val="002060"/>
          </a:solidFill>
          <a:latin typeface="Garamond" pitchFamily="18" charset="0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>
            <a:spLocks noGrp="1"/>
          </p:cNvSpPr>
          <p:nvPr>
            <p:ph type="ctrTitle"/>
          </p:nvPr>
        </p:nvSpPr>
        <p:spPr>
          <a:xfrm>
            <a:off x="0" y="492595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</a:pPr>
            <a:r>
              <a:rPr lang="en-US" sz="3600" b="1" dirty="0"/>
              <a:t>Southern Kern Unified School District</a:t>
            </a:r>
            <a:br>
              <a:rPr lang="en-US" sz="3600" b="1" dirty="0"/>
            </a:br>
            <a:r>
              <a:rPr lang="en-US" sz="3600" b="1" dirty="0"/>
              <a:t>Introduction to Districting</a:t>
            </a:r>
            <a:endParaRPr sz="3600" b="1" dirty="0"/>
          </a:p>
        </p:txBody>
      </p:sp>
      <p:sp>
        <p:nvSpPr>
          <p:cNvPr id="117" name="Google Shape;117;p1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EB Garamond"/>
                <a:ea typeface="EB Garamond"/>
                <a:cs typeface="EB Garamond"/>
                <a:sym typeface="EB Garamond"/>
              </a:rPr>
              <a:t>November 5, 2025</a:t>
            </a:r>
            <a:endParaRPr dirty="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38D772-A0FD-EB4E-9F1C-4CD547441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17137"/>
            <a:ext cx="8001000" cy="27578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6"/>
    </mc:Choice>
    <mc:Fallback xmlns="">
      <p:transition spd="slow" advTm="12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8775-6895-4798-8EF7-F4243FE45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Election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6614D-6D59-461D-B251-BBF26FF2501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13F3F"/>
                </a:solidFill>
              </a:rPr>
              <a:t>“At Large”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C13F3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13F3F"/>
                </a:solidFill>
              </a:rPr>
              <a:t>“From District” or “Residence” Districts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C13F3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13F3F"/>
                </a:solidFill>
              </a:rPr>
              <a:t>“By District”</a:t>
            </a:r>
          </a:p>
          <a:p>
            <a:endParaRPr lang="en-US" b="1" dirty="0">
              <a:solidFill>
                <a:srgbClr val="C13F3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9A0E62-B3E1-46F2-807C-650CFFDE8588}"/>
              </a:ext>
            </a:extLst>
          </p:cNvPr>
          <p:cNvSpPr txBox="1"/>
          <p:nvPr/>
        </p:nvSpPr>
        <p:spPr>
          <a:xfrm>
            <a:off x="4876800" y="4800600"/>
            <a:ext cx="403860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Garamond" panose="02020404030301010803" pitchFamily="18" charset="0"/>
              </a:rPr>
              <a:t>The California Voting Rights Act was written to specifically encourage by-district elections.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07B5EBBB-A8CF-42DD-0FB5-19CB5CBBA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15796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82DA-A681-47C0-B809-69B477FB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71"/>
            <a:ext cx="9144000" cy="914400"/>
          </a:xfrm>
        </p:spPr>
        <p:txBody>
          <a:bodyPr>
            <a:normAutofit/>
          </a:bodyPr>
          <a:lstStyle/>
          <a:p>
            <a:r>
              <a:rPr lang="en-US" sz="4000" b="1" dirty="0"/>
              <a:t>California Voting Rights Act (CVRA)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B7BA8-468C-4539-8957-0EEED3137D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990600"/>
            <a:ext cx="7987888" cy="537448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Under the Federal Voting Rights Act (passed in 1965), a jurisdiction must fail 4 factual tests before it is in violation of the law.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The California VRA makes it significantly easier for plaintiffs to force jurisdictions into “by-district” election systems by eliminating two of the US Supreme Court </a:t>
            </a:r>
            <a:r>
              <a:rPr lang="en-US" sz="2000" i="1" dirty="0">
                <a:solidFill>
                  <a:srgbClr val="002060"/>
                </a:solidFill>
              </a:rPr>
              <a:t>Gingles</a:t>
            </a:r>
            <a:r>
              <a:rPr lang="en-US" sz="2000" dirty="0">
                <a:solidFill>
                  <a:srgbClr val="002060"/>
                </a:solidFill>
              </a:rPr>
              <a:t> tests:</a:t>
            </a:r>
          </a:p>
          <a:p>
            <a:pPr lvl="1"/>
            <a:r>
              <a:rPr lang="en-US" sz="1800" strike="sngStrike" dirty="0">
                <a:solidFill>
                  <a:srgbClr val="002060"/>
                </a:solidFill>
              </a:rPr>
              <a:t>Can the protected class constitute the majority of a district?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</a:rPr>
              <a:t>Does the protected class vote as a bloc?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</a:rPr>
              <a:t>Do the voters who are not in the protected class vote in a bloc to defeat the preferred candidates of the protected class?</a:t>
            </a:r>
          </a:p>
          <a:p>
            <a:pPr lvl="1"/>
            <a:r>
              <a:rPr lang="en-US" sz="1800" strike="sngStrike" dirty="0">
                <a:solidFill>
                  <a:srgbClr val="002060"/>
                </a:solidFill>
              </a:rPr>
              <a:t>Do the “totality of circumstances” indicate race is a factor in elections?</a:t>
            </a:r>
          </a:p>
          <a:p>
            <a:pPr lvl="1"/>
            <a:endParaRPr lang="en-US" sz="1800" dirty="0">
              <a:solidFill>
                <a:srgbClr val="00206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Liability is now established by just the presence of racially polarized voting and dilution of the protected class’s ability to elect or influence the outcome of elections.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D807F-8B10-A11A-D671-A19EAEE879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388196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405DC-F25E-4B6A-A93A-BDF8DA548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838200"/>
          </a:xfrm>
        </p:spPr>
        <p:txBody>
          <a:bodyPr>
            <a:normAutofit/>
          </a:bodyPr>
          <a:lstStyle/>
          <a:p>
            <a:r>
              <a:rPr lang="en-US" sz="4000" b="1" dirty="0"/>
              <a:t>CVRA Impact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BA3E40D-9E44-A243-B04D-B58F9B41212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27901"/>
            <a:ext cx="4387701" cy="5410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200" b="1" dirty="0">
                <a:solidFill>
                  <a:srgbClr val="C13F3F"/>
                </a:solidFill>
              </a:rPr>
              <a:t>Switched (or in the process of switching) since CVRA passage: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At least 343 school districts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46 Community College Districts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209 cities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1 County Board of Supervisors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78 water and other special districts.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endParaRPr lang="en-US" sz="15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200" b="1" dirty="0">
                <a:solidFill>
                  <a:srgbClr val="C13F3F"/>
                </a:solidFill>
              </a:rPr>
              <a:t>Cases So Far: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Palmdale and Santa Clara lost at trial.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Santa Monica is awaiting a new trial. Burbank and Huntington Beach trials are upcoming.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Modesto and Palmdale each spent about $1.8 million on their defense (in addition to the attorney fee awards in those cases). 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700" dirty="0">
                <a:solidFill>
                  <a:srgbClr val="002060"/>
                </a:solidFill>
              </a:rPr>
              <a:t>Santa Monica has spent an estimated $8 - $10 million so far. Plaintiffs in Santa Monica requested $22 million in legal fees after the original trial.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578EDBD7-AE7A-0E49-B9D5-E58CF0E40831}"/>
              </a:ext>
            </a:extLst>
          </p:cNvPr>
          <p:cNvSpPr txBox="1">
            <a:spLocks/>
          </p:cNvSpPr>
          <p:nvPr/>
        </p:nvSpPr>
        <p:spPr>
          <a:xfrm>
            <a:off x="4953000" y="914400"/>
            <a:ext cx="3962400" cy="5105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q"/>
            </a:pPr>
            <a:r>
              <a:rPr lang="en-US" sz="2200" b="1" dirty="0">
                <a:solidFill>
                  <a:srgbClr val="C13F3F"/>
                </a:solidFill>
              </a:rPr>
              <a:t>Key settlements: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Palmdale: $4.7 million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Modesto: $3 million 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Highland: $1.3 million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Anaheim: $1.1 million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Whittier: $750,000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Santa Barbara: $600,000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Tulare Hospital: $500,000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Camarillo: $233,000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Compton Unified: $200,000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Madera Unified: about $170,000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Hanford Joint Union Schools: $118,000</a:t>
            </a:r>
          </a:p>
          <a:p>
            <a:pPr lvl="1"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</a:rPr>
              <a:t>Merced City: $42,000</a:t>
            </a:r>
          </a:p>
          <a:p>
            <a:pPr>
              <a:buFont typeface="Wingdings" pitchFamily="2" charset="2"/>
              <a:buChar char="q"/>
            </a:pPr>
            <a:r>
              <a:rPr lang="en-US" sz="1600" dirty="0">
                <a:solidFill>
                  <a:srgbClr val="C13F3F"/>
                </a:solidFill>
              </a:rPr>
              <a:t>An estimated $16 million in total settlements and court awards so far.</a:t>
            </a:r>
            <a:endParaRPr lang="en-US" sz="2000" dirty="0">
              <a:solidFill>
                <a:srgbClr val="C13F3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06A59-D197-A29D-386C-3E48D177FE5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413506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831978FB-6CE2-F156-E437-4B1F66C7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>
            <a:extLst>
              <a:ext uri="{FF2B5EF4-FFF2-40B4-BE49-F238E27FC236}">
                <a16:creationId xmlns:a16="http://schemas.microsoft.com/office/drawing/2014/main" id="{825EA206-75DD-4DD3-58CD-12EA81D589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900" y="0"/>
            <a:ext cx="8461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4000" b="1" dirty="0"/>
              <a:t>Districting Process</a:t>
            </a:r>
            <a:endParaRPr sz="4000" dirty="0"/>
          </a:p>
        </p:txBody>
      </p:sp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12F33104-84CD-4673-61A0-EFD2BE0FF49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32917982"/>
              </p:ext>
            </p:extLst>
          </p:nvPr>
        </p:nvGraphicFramePr>
        <p:xfrm>
          <a:off x="490800" y="1371600"/>
          <a:ext cx="8153400" cy="3754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58158948"/>
                    </a:ext>
                  </a:extLst>
                </a:gridCol>
                <a:gridCol w="5524500">
                  <a:extLst>
                    <a:ext uri="{9D8B030D-6E8A-4147-A177-3AD203B41FA5}">
                      <a16:colId xmlns:a16="http://schemas.microsoft.com/office/drawing/2014/main" val="4117527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5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Initial Hearings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November 5 &amp;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Held prior to release of draft maps.</a:t>
                      </a:r>
                    </a:p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Education and to solicit input on the composition of districts.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Release draft maps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By November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Maps must be posted at least 7 days prior to 3</a:t>
                      </a:r>
                      <a:r>
                        <a:rPr lang="en-US" sz="1600" b="0" baseline="3000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rd</a:t>
                      </a:r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 hearing.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47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hearings on draft maps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December 10 and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meetings to discuss and revise the draft maps and to discuss the election sequence.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Final Hearing &amp; Board Action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January 14,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Special meeting for Board selection of a map and election sequence.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03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County Committee Hearing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To be determined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Following the Board’s selection of a preferred map, the County Committee on School District Organization will hold a hearing and must approve a map.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564339"/>
                  </a:ext>
                </a:extLst>
              </a:tr>
            </a:tbl>
          </a:graphicData>
        </a:graphic>
      </p:graphicFrame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25214E-F393-89DD-CFCF-63F7C7989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4227440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>
            <a:spLocks noGrp="1"/>
          </p:cNvSpPr>
          <p:nvPr>
            <p:ph type="body" idx="4294967295"/>
          </p:nvPr>
        </p:nvSpPr>
        <p:spPr>
          <a:xfrm>
            <a:off x="111576" y="1939924"/>
            <a:ext cx="2590800" cy="1413000"/>
          </a:xfrm>
          <a:prstGeom prst="rect">
            <a:avLst/>
          </a:prstGeom>
          <a:noFill/>
          <a:ln w="9525" cap="flat" cmpd="sng">
            <a:solidFill>
              <a:schemeClr val="accent5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>
                <a:solidFill>
                  <a:srgbClr val="002060"/>
                </a:solidFill>
              </a:rPr>
              <a:t>Equal Population</a:t>
            </a:r>
            <a:endParaRPr sz="64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6400" b="1" dirty="0">
                <a:solidFill>
                  <a:srgbClr val="002060"/>
                </a:solidFill>
              </a:rPr>
              <a:t>Federal</a:t>
            </a:r>
            <a:r>
              <a:rPr lang="en-US" sz="6400" dirty="0">
                <a:solidFill>
                  <a:srgbClr val="002060"/>
                </a:solidFill>
              </a:rPr>
              <a:t> </a:t>
            </a:r>
            <a:r>
              <a:rPr lang="en-US" sz="6400" b="1" dirty="0">
                <a:solidFill>
                  <a:srgbClr val="002060"/>
                </a:solidFill>
              </a:rPr>
              <a:t>Voting Rights Act</a:t>
            </a:r>
            <a:endParaRPr sz="64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6400" b="1" dirty="0">
                <a:solidFill>
                  <a:srgbClr val="002060"/>
                </a:solidFill>
              </a:rPr>
              <a:t>No Racial Gerrymandering</a:t>
            </a:r>
            <a:endParaRPr sz="6400" dirty="0">
              <a:solidFill>
                <a:srgbClr val="002060"/>
              </a:solidFill>
            </a:endParaRPr>
          </a:p>
          <a:p>
            <a:pPr marL="640080" lvl="1" indent="-175641" algn="l" rtl="0">
              <a:spcBef>
                <a:spcPts val="550"/>
              </a:spcBef>
              <a:spcAft>
                <a:spcPts val="0"/>
              </a:spcAft>
              <a:buSzPct val="70000"/>
              <a:buNone/>
            </a:pPr>
            <a:endParaRPr sz="2400" dirty="0"/>
          </a:p>
        </p:txBody>
      </p:sp>
      <p:sp>
        <p:nvSpPr>
          <p:cNvPr id="139" name="Google Shape;139;p3"/>
          <p:cNvSpPr txBox="1">
            <a:spLocks noGrp="1"/>
          </p:cNvSpPr>
          <p:nvPr>
            <p:ph type="body" idx="4294967295"/>
          </p:nvPr>
        </p:nvSpPr>
        <p:spPr>
          <a:xfrm>
            <a:off x="6025200" y="1910453"/>
            <a:ext cx="3007200" cy="1674025"/>
          </a:xfrm>
          <a:prstGeom prst="rect">
            <a:avLst/>
          </a:prstGeom>
          <a:noFill/>
          <a:ln w="9525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u="none" strike="noStrike" cap="none" dirty="0">
                <a:solidFill>
                  <a:srgbClr val="C13F3F"/>
                </a:solidFill>
                <a:latin typeface="Garamond"/>
                <a:ea typeface="Garamond"/>
                <a:cs typeface="Garamond"/>
                <a:sym typeface="Garamond"/>
              </a:rPr>
              <a:t>“Shall not adopt election district boundaries for the purpose of favoring or discriminating against an incumbent, political candidate, or political party.”</a:t>
            </a:r>
            <a:endParaRPr sz="1600" dirty="0">
              <a:solidFill>
                <a:srgbClr val="002060"/>
              </a:solidFill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111576" y="1295400"/>
            <a:ext cx="2590800" cy="6399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1. Federal Laws</a:t>
            </a:r>
            <a:endParaRPr sz="1800" dirty="0"/>
          </a:p>
        </p:txBody>
      </p:sp>
      <p:sp>
        <p:nvSpPr>
          <p:cNvPr id="141" name="Google Shape;141;p3"/>
          <p:cNvSpPr txBox="1"/>
          <p:nvPr/>
        </p:nvSpPr>
        <p:spPr>
          <a:xfrm>
            <a:off x="2842875" y="1295403"/>
            <a:ext cx="3039600" cy="6399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2. California </a:t>
            </a:r>
            <a:r>
              <a:rPr lang="en-US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Criteria</a:t>
            </a:r>
            <a:endParaRPr sz="1800" dirty="0"/>
          </a:p>
        </p:txBody>
      </p:sp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425" y="4174078"/>
            <a:ext cx="2457125" cy="162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"/>
          <p:cNvSpPr txBox="1"/>
          <p:nvPr/>
        </p:nvSpPr>
        <p:spPr>
          <a:xfrm>
            <a:off x="2857788" y="1910453"/>
            <a:ext cx="3009600" cy="4124304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i="1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In prioritized order: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Geographically contiguous</a:t>
            </a:r>
            <a:endParaRPr sz="1600" dirty="0">
              <a:solidFill>
                <a:srgbClr val="002060"/>
              </a:solidFill>
            </a:endParaRPr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Avoid division of neighborhoods and “communities of interest” </a:t>
            </a:r>
            <a:br>
              <a:rPr lang="en-US" sz="18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450" b="0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(Socio-economic geographic areas that should be kept together)</a:t>
            </a:r>
            <a:endParaRPr sz="1450" b="0" i="0" u="none" strike="noStrike" cap="none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indent="-342900">
              <a:spcBef>
                <a:spcPts val="700"/>
              </a:spcBef>
              <a:buFont typeface="+mj-lt"/>
              <a:buAutoNum type="arabicPeriod"/>
            </a:pPr>
            <a:r>
              <a:rPr lang="en-US" sz="16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Cities and CDP’s</a:t>
            </a:r>
            <a:endParaRPr lang="en-US" sz="1600" dirty="0">
              <a:solidFill>
                <a:srgbClr val="002060"/>
              </a:solidFill>
            </a:endParaRPr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Easily identifiable boundaries</a:t>
            </a:r>
            <a:endParaRPr sz="1600" dirty="0">
              <a:solidFill>
                <a:srgbClr val="002060"/>
              </a:solidFill>
            </a:endParaRPr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Compact</a:t>
            </a:r>
            <a:br>
              <a:rPr lang="en-US" sz="18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450" b="0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(Do not bypass one group of people to get to a more distant group of people)</a:t>
            </a:r>
          </a:p>
          <a:p>
            <a:pPr marR="0" lvl="0" algn="l" rtl="0">
              <a:spcBef>
                <a:spcPts val="700"/>
              </a:spcBef>
              <a:spcAft>
                <a:spcPts val="0"/>
              </a:spcAft>
            </a:pPr>
            <a:endParaRPr sz="300" dirty="0">
              <a:solidFill>
                <a:srgbClr val="002060"/>
              </a:solidFill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6022937" y="1295403"/>
            <a:ext cx="3007200" cy="6399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2. California Prohibition</a:t>
            </a:r>
            <a:endParaRPr sz="18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F772203-E04B-4ED9-85FB-B3633530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Districting Rules and Goals</a:t>
            </a:r>
            <a:endParaRPr lang="en-US" sz="4000" b="1" dirty="0"/>
          </a:p>
        </p:txBody>
      </p:sp>
      <p:sp>
        <p:nvSpPr>
          <p:cNvPr id="2" name="Google Shape;139;p3">
            <a:extLst>
              <a:ext uri="{FF2B5EF4-FFF2-40B4-BE49-F238E27FC236}">
                <a16:creationId xmlns:a16="http://schemas.microsoft.com/office/drawing/2014/main" id="{0BA4AC22-D02C-4589-01A3-CFF706143BFB}"/>
              </a:ext>
            </a:extLst>
          </p:cNvPr>
          <p:cNvSpPr txBox="1">
            <a:spLocks/>
          </p:cNvSpPr>
          <p:nvPr/>
        </p:nvSpPr>
        <p:spPr>
          <a:xfrm>
            <a:off x="6025063" y="4360732"/>
            <a:ext cx="3007200" cy="1674025"/>
          </a:xfrm>
          <a:prstGeom prst="rect">
            <a:avLst/>
          </a:prstGeom>
          <a:noFill/>
          <a:ln w="9525" cap="flat" cmpd="sng">
            <a:solidFill>
              <a:srgbClr val="AFC9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anchor="t" anchorCtr="0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600" b="1" dirty="0">
                <a:solidFill>
                  <a:srgbClr val="002060"/>
                </a:solidFill>
              </a:rPr>
              <a:t>Future population growth</a:t>
            </a:r>
          </a:p>
          <a:p>
            <a:pPr marL="0" indent="0">
              <a:buFont typeface="Wingdings"/>
              <a:buNone/>
            </a:pPr>
            <a:r>
              <a:rPr lang="en-US" sz="1600" b="1" dirty="0">
                <a:solidFill>
                  <a:srgbClr val="002060"/>
                </a:solidFill>
              </a:rPr>
              <a:t>Other local considerations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3" name="Google Shape;144;p3">
            <a:extLst>
              <a:ext uri="{FF2B5EF4-FFF2-40B4-BE49-F238E27FC236}">
                <a16:creationId xmlns:a16="http://schemas.microsoft.com/office/drawing/2014/main" id="{0F43825D-F602-AB87-1048-84E5694E37D3}"/>
              </a:ext>
            </a:extLst>
          </p:cNvPr>
          <p:cNvSpPr txBox="1"/>
          <p:nvPr/>
        </p:nvSpPr>
        <p:spPr>
          <a:xfrm>
            <a:off x="6022800" y="3745682"/>
            <a:ext cx="3007200" cy="6399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3</a:t>
            </a: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. Other Traditional Redistricting Principles</a:t>
            </a:r>
            <a:endParaRPr sz="1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103C9-32CB-45C0-C981-F8D460D8996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4082552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7440E0D-E27D-48B9-8D1C-B1CE89F0A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US" sz="4000" b="1" dirty="0"/>
              <a:t>Key Demographics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2E204C-F31A-4F29-A7E9-804D1D7E0392}"/>
              </a:ext>
            </a:extLst>
          </p:cNvPr>
          <p:cNvSpPr txBox="1"/>
          <p:nvPr/>
        </p:nvSpPr>
        <p:spPr>
          <a:xfrm>
            <a:off x="381000" y="2093337"/>
            <a:ext cx="25146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latin typeface="Garamond" panose="02020404030301010803" pitchFamily="18" charset="0"/>
              </a:rPr>
              <a:t>“Citizen Voting Age Population” data from the Census Bureau’s American Community Survey is considered the best available data on “eligible voters.”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BE36D-D980-DE41-9527-63393D6656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A6CA052-9B3A-EE90-29BE-400C0D28C1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592519"/>
              </p:ext>
            </p:extLst>
          </p:nvPr>
        </p:nvGraphicFramePr>
        <p:xfrm>
          <a:off x="3195368" y="1066800"/>
          <a:ext cx="5476336" cy="4879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4" imgW="2651707" imgH="2362129" progId="Excel.Sheet.12">
                  <p:embed/>
                </p:oleObj>
              </mc:Choice>
              <mc:Fallback>
                <p:oleObj name="Worksheet" r:id="rId4" imgW="2651707" imgH="236212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95368" y="1066800"/>
                        <a:ext cx="5476336" cy="4879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6592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74CE-E61A-46B8-9563-99C9DF01A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190335" cy="1526619"/>
          </a:xfrm>
        </p:spPr>
        <p:txBody>
          <a:bodyPr>
            <a:noAutofit/>
          </a:bodyPr>
          <a:lstStyle/>
          <a:p>
            <a:r>
              <a:rPr lang="en-US" sz="4000" b="1" dirty="0"/>
              <a:t>Demographic Details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B7116CA-EB9D-F116-0EC7-32BA16DB1D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794512"/>
              </p:ext>
            </p:extLst>
          </p:nvPr>
        </p:nvGraphicFramePr>
        <p:xfrm>
          <a:off x="3276600" y="76199"/>
          <a:ext cx="5761037" cy="6192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Worksheet" r:id="rId3" imgW="5379747" imgH="5783686" progId="Excel.Sheet.12">
                  <p:embed/>
                </p:oleObj>
              </mc:Choice>
              <mc:Fallback>
                <p:oleObj name="Worksheet" r:id="rId3" imgW="5379747" imgH="57836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6600" y="76199"/>
                        <a:ext cx="5761037" cy="61928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5056131-FC26-998E-AD6A-2DA858713A6E}"/>
              </a:ext>
            </a:extLst>
          </p:cNvPr>
          <p:cNvSpPr txBox="1"/>
          <p:nvPr/>
        </p:nvSpPr>
        <p:spPr>
          <a:xfrm>
            <a:off x="375967" y="2057400"/>
            <a:ext cx="22860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Garamond" panose="02020404030301010803" pitchFamily="18" charset="0"/>
              </a:rPr>
              <a:t>Each of the 5 trustee areas must contain about 4,420 people.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66A305C-F925-F69B-AEC5-DFC8546A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2021326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map of a city&#10;&#10;AI-generated content may be incorrect.">
            <a:extLst>
              <a:ext uri="{FF2B5EF4-FFF2-40B4-BE49-F238E27FC236}">
                <a16:creationId xmlns:a16="http://schemas.microsoft.com/office/drawing/2014/main" id="{89F7B5C2-6B01-E647-DB67-D7AC1A719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85801"/>
            <a:ext cx="8000999" cy="54131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1F5DCB-A9F4-4EBD-90E2-7B076324BAF5}"/>
              </a:ext>
            </a:extLst>
          </p:cNvPr>
          <p:cNvSpPr txBox="1"/>
          <p:nvPr/>
        </p:nvSpPr>
        <p:spPr>
          <a:xfrm>
            <a:off x="112704" y="891983"/>
            <a:ext cx="3773496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</a:rPr>
              <a:t>Latinos are geographically concentrated along Rosamond around both 60</a:t>
            </a:r>
            <a:r>
              <a:rPr lang="en-US" baseline="30000" dirty="0">
                <a:solidFill>
                  <a:srgbClr val="002060"/>
                </a:solidFill>
                <a:latin typeface="Garamond" panose="02020404030301010803" pitchFamily="18" charset="0"/>
              </a:rPr>
              <a:t>th</a:t>
            </a:r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</a:rPr>
              <a:t> St W and east of the Highway.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B148DA2-7170-244B-B315-E81083E8AA57}"/>
              </a:ext>
            </a:extLst>
          </p:cNvPr>
          <p:cNvSpPr txBox="1">
            <a:spLocks/>
          </p:cNvSpPr>
          <p:nvPr/>
        </p:nvSpPr>
        <p:spPr>
          <a:xfrm>
            <a:off x="-49594" y="1"/>
            <a:ext cx="9172844" cy="6858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rgbClr val="002060"/>
                </a:solidFill>
                <a:latin typeface="Garamond" pitchFamily="18" charset="0"/>
                <a:ea typeface="+mj-ea"/>
                <a:cs typeface="+mj-cs"/>
              </a:defRPr>
            </a:lvl1pPr>
          </a:lstStyle>
          <a:p>
            <a:r>
              <a:rPr lang="en-US" sz="3600" b="1" dirty="0"/>
              <a:t>Latino CVAP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26D069-A854-B770-3720-C847B9426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87729"/>
            <a:ext cx="1402829" cy="1408509"/>
          </a:xfrm>
          <a:prstGeom prst="rect">
            <a:avLst/>
          </a:prstGeom>
        </p:spPr>
      </p:pic>
      <p:pic>
        <p:nvPicPr>
          <p:cNvPr id="19" name="Picture 18" descr="A map of a city&#10;&#10;AI-generated content may be incorrect.">
            <a:extLst>
              <a:ext uri="{FF2B5EF4-FFF2-40B4-BE49-F238E27FC236}">
                <a16:creationId xmlns:a16="http://schemas.microsoft.com/office/drawing/2014/main" id="{16CB5468-4822-8811-45C0-77AEC391DE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828" y="5604932"/>
            <a:ext cx="4064000" cy="1219200"/>
          </a:xfrm>
          <a:prstGeom prst="rect">
            <a:avLst/>
          </a:prstGeom>
        </p:spPr>
      </p:pic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FF8E7AE6-2BF5-7102-9CC3-1E8B96A2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3402196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09534-53FB-EA2D-D95A-D886778AA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map of a city&#10;&#10;AI-generated content may be incorrect.">
            <a:extLst>
              <a:ext uri="{FF2B5EF4-FFF2-40B4-BE49-F238E27FC236}">
                <a16:creationId xmlns:a16="http://schemas.microsoft.com/office/drawing/2014/main" id="{115B5357-A4FE-7E71-68A0-D625C0FD27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66" y="685801"/>
            <a:ext cx="8109275" cy="54863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AFCADE-BCD6-11CE-FA1B-CBEC7E81263A}"/>
              </a:ext>
            </a:extLst>
          </p:cNvPr>
          <p:cNvSpPr txBox="1"/>
          <p:nvPr/>
        </p:nvSpPr>
        <p:spPr>
          <a:xfrm>
            <a:off x="112704" y="891983"/>
            <a:ext cx="362109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</a:rPr>
              <a:t>Asian-Americans are not concentrated anywhere in the District.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DFBA770-F47F-5957-CE76-A50D07F7C8DD}"/>
              </a:ext>
            </a:extLst>
          </p:cNvPr>
          <p:cNvSpPr txBox="1">
            <a:spLocks/>
          </p:cNvSpPr>
          <p:nvPr/>
        </p:nvSpPr>
        <p:spPr>
          <a:xfrm>
            <a:off x="-49594" y="1"/>
            <a:ext cx="9172844" cy="6858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rgbClr val="002060"/>
                </a:solidFill>
                <a:latin typeface="Garamond" pitchFamily="18" charset="0"/>
                <a:ea typeface="+mj-ea"/>
                <a:cs typeface="+mj-cs"/>
              </a:defRPr>
            </a:lvl1pPr>
          </a:lstStyle>
          <a:p>
            <a:r>
              <a:rPr lang="en-US" sz="3600" b="1" dirty="0"/>
              <a:t>Asian-American CVAP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A2AF7-F2EB-CBE8-2624-FF9BFB3F3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87729"/>
            <a:ext cx="1402829" cy="1408509"/>
          </a:xfrm>
          <a:prstGeom prst="rect">
            <a:avLst/>
          </a:prstGeom>
        </p:spPr>
      </p:pic>
      <p:pic>
        <p:nvPicPr>
          <p:cNvPr id="17" name="Picture 16" descr="A map of a city&#10;&#10;AI-generated content may be incorrect.">
            <a:extLst>
              <a:ext uri="{FF2B5EF4-FFF2-40B4-BE49-F238E27FC236}">
                <a16:creationId xmlns:a16="http://schemas.microsoft.com/office/drawing/2014/main" id="{C448754B-FE8E-3104-292F-7A78499594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1145" y="5636473"/>
            <a:ext cx="3961710" cy="122152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8E60C-2A35-86C3-877C-182BDADAD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84911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D8009-A625-72EF-274A-160E6D062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map of a city&#10;&#10;AI-generated content may be incorrect.">
            <a:extLst>
              <a:ext uri="{FF2B5EF4-FFF2-40B4-BE49-F238E27FC236}">
                <a16:creationId xmlns:a16="http://schemas.microsoft.com/office/drawing/2014/main" id="{6D741C84-D324-38A7-5326-99F9B2A6A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51643"/>
            <a:ext cx="8132649" cy="55022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083C24-7CDB-A8A9-BBDD-F0DE3A66B810}"/>
              </a:ext>
            </a:extLst>
          </p:cNvPr>
          <p:cNvSpPr txBox="1"/>
          <p:nvPr/>
        </p:nvSpPr>
        <p:spPr>
          <a:xfrm>
            <a:off x="112704" y="891983"/>
            <a:ext cx="3360954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</a:rPr>
              <a:t>African-Americans are concentrated east of Sierra Highway south of Rosamond Blvd.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29F353E-8E8B-5F0C-E305-99DB59356572}"/>
              </a:ext>
            </a:extLst>
          </p:cNvPr>
          <p:cNvSpPr txBox="1">
            <a:spLocks/>
          </p:cNvSpPr>
          <p:nvPr/>
        </p:nvSpPr>
        <p:spPr>
          <a:xfrm>
            <a:off x="-49594" y="1"/>
            <a:ext cx="9172844" cy="6858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rgbClr val="002060"/>
                </a:solidFill>
                <a:latin typeface="Garamond" pitchFamily="18" charset="0"/>
                <a:ea typeface="+mj-ea"/>
                <a:cs typeface="+mj-cs"/>
              </a:defRPr>
            </a:lvl1pPr>
          </a:lstStyle>
          <a:p>
            <a:r>
              <a:rPr lang="en-US" sz="3600" b="1" dirty="0"/>
              <a:t>African-American CVAP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AE4BA-0D3A-7659-2CB0-0CC928650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87729"/>
            <a:ext cx="1402829" cy="1408509"/>
          </a:xfrm>
          <a:prstGeom prst="rect">
            <a:avLst/>
          </a:prstGeom>
        </p:spPr>
      </p:pic>
      <p:pic>
        <p:nvPicPr>
          <p:cNvPr id="11" name="Picture 10" descr="A map of a city&#10;&#10;AI-generated content may be incorrect.">
            <a:extLst>
              <a:ext uri="{FF2B5EF4-FFF2-40B4-BE49-F238E27FC236}">
                <a16:creationId xmlns:a16="http://schemas.microsoft.com/office/drawing/2014/main" id="{B05007ED-7A7C-132E-36E7-B8F5177EC0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7528" y="5500663"/>
            <a:ext cx="4038600" cy="12862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226BF-895F-1221-84F2-D9B13BD10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3109359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map of a city&#10;&#10;AI-generated content may be incorrect.">
            <a:extLst>
              <a:ext uri="{FF2B5EF4-FFF2-40B4-BE49-F238E27FC236}">
                <a16:creationId xmlns:a16="http://schemas.microsoft.com/office/drawing/2014/main" id="{BF9A0882-8A35-99EE-9B61-3360872B76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56" y="3597554"/>
            <a:ext cx="4054638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343AF6-7960-43B9-BBDC-FA2FA10A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9" y="10793"/>
            <a:ext cx="9123871" cy="8712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Other Socio-Economic Demographics</a:t>
            </a:r>
          </a:p>
        </p:txBody>
      </p:sp>
      <p:pic>
        <p:nvPicPr>
          <p:cNvPr id="8" name="Picture 7" descr="A map of a city&#10;&#10;AI-generated content may be incorrect.">
            <a:extLst>
              <a:ext uri="{FF2B5EF4-FFF2-40B4-BE49-F238E27FC236}">
                <a16:creationId xmlns:a16="http://schemas.microsoft.com/office/drawing/2014/main" id="{83CF4C7B-6879-AD79-2344-EFDFE3BD8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762000"/>
            <a:ext cx="4054638" cy="274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BAEF31-CE97-4197-AD59-ACAC11B6F232}"/>
              </a:ext>
            </a:extLst>
          </p:cNvPr>
          <p:cNvSpPr txBox="1"/>
          <p:nvPr/>
        </p:nvSpPr>
        <p:spPr>
          <a:xfrm>
            <a:off x="914400" y="3064154"/>
            <a:ext cx="19812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aramond" panose="02020404030301010803" pitchFamily="18" charset="0"/>
              </a:rPr>
              <a:t>Child at Home</a:t>
            </a:r>
          </a:p>
        </p:txBody>
      </p:sp>
      <p:pic>
        <p:nvPicPr>
          <p:cNvPr id="11" name="Picture 10" descr="A map of a city&#10;&#10;AI-generated content may be incorrect.">
            <a:extLst>
              <a:ext uri="{FF2B5EF4-FFF2-40B4-BE49-F238E27FC236}">
                <a16:creationId xmlns:a16="http://schemas.microsoft.com/office/drawing/2014/main" id="{C423C5C4-F895-879B-FBD1-C691229694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56" y="762000"/>
            <a:ext cx="4054638" cy="274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5C0583-16EA-D167-A622-21E309DECE27}"/>
              </a:ext>
            </a:extLst>
          </p:cNvPr>
          <p:cNvSpPr txBox="1"/>
          <p:nvPr/>
        </p:nvSpPr>
        <p:spPr>
          <a:xfrm>
            <a:off x="5562600" y="3047277"/>
            <a:ext cx="23622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aramond" panose="02020404030301010803" pitchFamily="18" charset="0"/>
              </a:rPr>
              <a:t>Spanish Spoken at Home</a:t>
            </a:r>
          </a:p>
        </p:txBody>
      </p:sp>
      <p:pic>
        <p:nvPicPr>
          <p:cNvPr id="14" name="Picture 13" descr="A map of a city&#10;&#10;AI-generated content may be incorrect.">
            <a:extLst>
              <a:ext uri="{FF2B5EF4-FFF2-40B4-BE49-F238E27FC236}">
                <a16:creationId xmlns:a16="http://schemas.microsoft.com/office/drawing/2014/main" id="{5A3F6103-1E64-43A0-0A2C-CBEF87874D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597554"/>
            <a:ext cx="4054638" cy="2743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0DFFB1-A268-68E7-D67C-DC027368D192}"/>
              </a:ext>
            </a:extLst>
          </p:cNvPr>
          <p:cNvSpPr txBox="1"/>
          <p:nvPr/>
        </p:nvSpPr>
        <p:spPr>
          <a:xfrm>
            <a:off x="914400" y="5986216"/>
            <a:ext cx="21336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aramond" panose="02020404030301010803" pitchFamily="18" charset="0"/>
              </a:rPr>
              <a:t>Multi-Family Housing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9AA3AA-7A0A-1B34-8427-4C3A8E925279}"/>
              </a:ext>
            </a:extLst>
          </p:cNvPr>
          <p:cNvSpPr txBox="1"/>
          <p:nvPr/>
        </p:nvSpPr>
        <p:spPr>
          <a:xfrm>
            <a:off x="5758075" y="5926000"/>
            <a:ext cx="19812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aramond" panose="02020404030301010803" pitchFamily="18" charset="0"/>
              </a:rPr>
              <a:t>Renters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BFB4669-10F2-58CD-7186-A88E8F4A87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967" y="5421765"/>
            <a:ext cx="1402829" cy="14085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561A13AA-C61A-B60F-E50A-9748094B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1418814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FB14D-799C-891B-5593-072D638F0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" y="-2619"/>
            <a:ext cx="9123871" cy="764619"/>
          </a:xfrm>
        </p:spPr>
        <p:txBody>
          <a:bodyPr>
            <a:normAutofit/>
          </a:bodyPr>
          <a:lstStyle/>
          <a:p>
            <a:r>
              <a:rPr lang="en-US" sz="4000" b="1" dirty="0"/>
              <a:t>Satellite View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9F2ABE-EB8C-A717-8D1F-015870E6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5, 2025</a:t>
            </a:r>
            <a:endParaRPr lang="en-US" dirty="0"/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22A2F698-DD49-BFFE-731D-5D3F1CECD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45096"/>
            <a:ext cx="8229600" cy="55678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0843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0" y="16933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4000" b="1" dirty="0"/>
              <a:t>Defining Neighborhoods</a:t>
            </a:r>
            <a:endParaRPr sz="4000" dirty="0"/>
          </a:p>
        </p:txBody>
      </p:sp>
      <p:sp>
        <p:nvSpPr>
          <p:cNvPr id="154" name="Google Shape;154;p4"/>
          <p:cNvSpPr txBox="1">
            <a:spLocks noGrp="1"/>
          </p:cNvSpPr>
          <p:nvPr>
            <p:ph type="body" idx="1"/>
          </p:nvPr>
        </p:nvSpPr>
        <p:spPr>
          <a:xfrm>
            <a:off x="688350" y="1371600"/>
            <a:ext cx="7767300" cy="4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 b="1" dirty="0">
                <a:solidFill>
                  <a:srgbClr val="C13F3F"/>
                </a:solidFill>
              </a:rPr>
              <a:t>1</a:t>
            </a:r>
            <a:r>
              <a:rPr lang="en-US" sz="2000" b="1" baseline="30000" dirty="0">
                <a:solidFill>
                  <a:srgbClr val="C13F3F"/>
                </a:solidFill>
              </a:rPr>
              <a:t>st</a:t>
            </a:r>
            <a:r>
              <a:rPr lang="en-US" sz="2000" b="1" dirty="0">
                <a:solidFill>
                  <a:srgbClr val="C13F3F"/>
                </a:solidFill>
              </a:rPr>
              <a:t> Question: What do you consider your neighborhood?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2000" b="1" dirty="0">
              <a:solidFill>
                <a:srgbClr val="C13F3F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200"/>
              <a:buNone/>
            </a:pPr>
            <a:r>
              <a:rPr lang="en-US" sz="2000" b="1" dirty="0">
                <a:solidFill>
                  <a:srgbClr val="C13F3F"/>
                </a:solidFill>
              </a:rPr>
              <a:t>2</a:t>
            </a:r>
            <a:r>
              <a:rPr lang="en-US" sz="2000" b="1" baseline="30000" dirty="0">
                <a:solidFill>
                  <a:srgbClr val="C13F3F"/>
                </a:solidFill>
              </a:rPr>
              <a:t>nd</a:t>
            </a:r>
            <a:r>
              <a:rPr lang="en-US" sz="2000" b="1" dirty="0">
                <a:solidFill>
                  <a:srgbClr val="C13F3F"/>
                </a:solidFill>
              </a:rPr>
              <a:t> Question: What are its geographic boundaries?</a:t>
            </a: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1200"/>
              <a:buNone/>
            </a:pPr>
            <a:endParaRPr sz="2000" dirty="0">
              <a:solidFill>
                <a:srgbClr val="C13F3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60"/>
              <a:buNone/>
            </a:pPr>
            <a:endParaRPr sz="1000" b="1" dirty="0">
              <a:solidFill>
                <a:srgbClr val="7030A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SzPts val="960"/>
              <a:buNone/>
            </a:pPr>
            <a:r>
              <a:rPr lang="en-US" sz="2000" b="1" dirty="0">
                <a:solidFill>
                  <a:srgbClr val="002060"/>
                </a:solidFill>
              </a:rPr>
              <a:t>Examples of physical features defining a neighborhood boundary:</a:t>
            </a:r>
            <a:endParaRPr sz="2000" dirty="0">
              <a:solidFill>
                <a:srgbClr val="002060"/>
              </a:solidFill>
            </a:endParaRPr>
          </a:p>
          <a:p>
            <a:pPr marL="777240" lvl="0" indent="-38608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Natural neighborhood dividing lines, such as highway or major roads, rivers, canals and/or hills</a:t>
            </a:r>
            <a:endParaRPr sz="2000" dirty="0">
              <a:solidFill>
                <a:srgbClr val="002060"/>
              </a:solidFill>
            </a:endParaRPr>
          </a:p>
          <a:p>
            <a:pPr marL="777240" lvl="0" indent="-38608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Areas around parks or schools</a:t>
            </a:r>
            <a:endParaRPr sz="2000" dirty="0">
              <a:solidFill>
                <a:srgbClr val="002060"/>
              </a:solidFill>
            </a:endParaRPr>
          </a:p>
          <a:p>
            <a:pPr marL="777240" lvl="0" indent="-38608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Other neighborhood landmarks</a:t>
            </a:r>
            <a:endParaRPr sz="2000" dirty="0">
              <a:solidFill>
                <a:srgbClr val="002060"/>
              </a:solidFill>
            </a:endParaRPr>
          </a:p>
          <a:p>
            <a:pPr marL="32004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02060"/>
              </a:solidFill>
            </a:endParaRPr>
          </a:p>
        </p:txBody>
      </p:sp>
      <p:pic>
        <p:nvPicPr>
          <p:cNvPr id="155" name="Google Shape;155;p4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7773" y="5643581"/>
            <a:ext cx="3546227" cy="6787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645EED7-7E1C-4040-93F3-D3FCEB0D3E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November 5, 2025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5100" y="0"/>
            <a:ext cx="913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Garamond"/>
              <a:buNone/>
            </a:pPr>
            <a:r>
              <a:rPr lang="en-US" sz="3600" b="1" dirty="0"/>
              <a:t>Beyond Neighborhoods:</a:t>
            </a:r>
            <a:br>
              <a:rPr lang="en-US" sz="3600" b="1" dirty="0"/>
            </a:br>
            <a:r>
              <a:rPr lang="en-US" sz="3600" b="1" dirty="0"/>
              <a:t>Defining Communities of Interest</a:t>
            </a:r>
            <a:endParaRPr lang="en-US" sz="3600" dirty="0"/>
          </a:p>
        </p:txBody>
      </p:sp>
      <p:sp>
        <p:nvSpPr>
          <p:cNvPr id="164" name="Google Shape;164;p5"/>
          <p:cNvSpPr txBox="1">
            <a:spLocks noGrp="1"/>
          </p:cNvSpPr>
          <p:nvPr>
            <p:ph type="body" idx="1"/>
          </p:nvPr>
        </p:nvSpPr>
        <p:spPr>
          <a:xfrm>
            <a:off x="341400" y="1379700"/>
            <a:ext cx="8461200" cy="4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 b="1" dirty="0">
                <a:solidFill>
                  <a:srgbClr val="C13F3F"/>
                </a:solidFill>
              </a:rPr>
              <a:t>1</a:t>
            </a:r>
            <a:r>
              <a:rPr lang="en-US" sz="2000" b="1" baseline="30000" dirty="0">
                <a:solidFill>
                  <a:srgbClr val="C13F3F"/>
                </a:solidFill>
              </a:rPr>
              <a:t>st</a:t>
            </a:r>
            <a:r>
              <a:rPr lang="en-US" sz="2000" b="1" dirty="0">
                <a:solidFill>
                  <a:srgbClr val="C13F3F"/>
                </a:solidFill>
              </a:rPr>
              <a:t> Question: What defines your community?</a:t>
            </a:r>
            <a:endParaRPr lang="en-US" dirty="0">
              <a:solidFill>
                <a:srgbClr val="C13F3F"/>
              </a:solidFill>
            </a:endParaRPr>
          </a:p>
          <a:p>
            <a:pPr marL="777240" lvl="0" indent="-37846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Geographic Area, plus</a:t>
            </a:r>
          </a:p>
          <a:p>
            <a:pPr marL="777240" lvl="0" indent="-37846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Shared issue or characteristic</a:t>
            </a:r>
          </a:p>
          <a:p>
            <a:pPr marL="1097280" lvl="1" indent="-317500" algn="l" rtl="0">
              <a:spcBef>
                <a:spcPts val="550"/>
              </a:spcBef>
              <a:spcAft>
                <a:spcPts val="0"/>
              </a:spcAft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</a:rPr>
              <a:t>Shared social or economic interest</a:t>
            </a:r>
          </a:p>
          <a:p>
            <a:pPr marL="1097280" lvl="1" indent="-317500" algn="l" rtl="0">
              <a:spcBef>
                <a:spcPts val="550"/>
              </a:spcBef>
              <a:spcAft>
                <a:spcPts val="0"/>
              </a:spcAft>
              <a:buClr>
                <a:srgbClr val="002060"/>
              </a:buClr>
              <a:buSzPct val="60000"/>
              <a:buFont typeface="Wingdings" pitchFamily="2" charset="2"/>
              <a:buChar char="q"/>
            </a:pPr>
            <a:r>
              <a:rPr lang="en-US" sz="1800" dirty="0">
                <a:solidFill>
                  <a:srgbClr val="002060"/>
                </a:solidFill>
              </a:rPr>
              <a:t>Impacted by county policies</a:t>
            </a:r>
          </a:p>
          <a:p>
            <a:pPr marL="777240" lvl="0" indent="-37846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Tell us “your community’s story”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en-US" sz="1000" b="1" dirty="0">
              <a:solidFill>
                <a:srgbClr val="7030A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000" b="1" dirty="0">
                <a:solidFill>
                  <a:srgbClr val="C13F3F"/>
                </a:solidFill>
              </a:rPr>
              <a:t>2</a:t>
            </a:r>
            <a:r>
              <a:rPr lang="en-US" sz="2000" b="1" baseline="30000" dirty="0">
                <a:solidFill>
                  <a:srgbClr val="C13F3F"/>
                </a:solidFill>
              </a:rPr>
              <a:t>nd</a:t>
            </a:r>
            <a:r>
              <a:rPr lang="en-US" sz="2000" b="1" dirty="0">
                <a:solidFill>
                  <a:srgbClr val="C13F3F"/>
                </a:solidFill>
              </a:rPr>
              <a:t> Question:</a:t>
            </a:r>
            <a:r>
              <a:rPr lang="en-US" dirty="0">
                <a:solidFill>
                  <a:srgbClr val="C13F3F"/>
                </a:solidFill>
              </a:rPr>
              <a:t> </a:t>
            </a:r>
            <a:r>
              <a:rPr lang="en-US" sz="2000" b="1" dirty="0">
                <a:solidFill>
                  <a:srgbClr val="C13F3F"/>
                </a:solidFill>
              </a:rPr>
              <a:t>Would this community benefit from being “included within a single district for purposes of its effective and fair representation”? </a:t>
            </a:r>
            <a:endParaRPr lang="en-US" dirty="0">
              <a:solidFill>
                <a:srgbClr val="C13F3F"/>
              </a:solidFill>
            </a:endParaRPr>
          </a:p>
          <a:p>
            <a:pPr marL="777240" lvl="0" indent="-378460" algn="l" rtl="0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q"/>
            </a:pPr>
            <a:r>
              <a:rPr lang="en-US" sz="2000" dirty="0">
                <a:solidFill>
                  <a:srgbClr val="002060"/>
                </a:solidFill>
              </a:rPr>
              <a:t>Or would it benefit more from having multiple representatives?</a:t>
            </a:r>
          </a:p>
        </p:txBody>
      </p:sp>
      <p:sp>
        <p:nvSpPr>
          <p:cNvPr id="165" name="Google Shape;165;p5"/>
          <p:cNvSpPr txBox="1"/>
          <p:nvPr/>
        </p:nvSpPr>
        <p:spPr>
          <a:xfrm>
            <a:off x="914400" y="5334000"/>
            <a:ext cx="7192200" cy="708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none" strike="noStrike" cap="none" dirty="0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Definitions of Communities of Interest may </a:t>
            </a:r>
            <a:r>
              <a:rPr lang="en-US" sz="2000" u="sng" strike="noStrike" cap="none" dirty="0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not</a:t>
            </a:r>
            <a:r>
              <a:rPr lang="en-US" sz="2000" u="none" strike="noStrike" cap="none" dirty="0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 include relationships with political parties, incumbents, or political candidates.</a:t>
            </a:r>
            <a:endParaRPr sz="2000" dirty="0">
              <a:solidFill>
                <a:srgbClr val="C00000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C70F9BD-EF4B-8140-9D96-926B83FD3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November 5, 2025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sz="4000" b="1" dirty="0"/>
              <a:t>Public Hearing &amp; Board Discussion</a:t>
            </a:r>
          </a:p>
        </p:txBody>
      </p:sp>
      <p:sp>
        <p:nvSpPr>
          <p:cNvPr id="258" name="Google Shape;258;p14"/>
          <p:cNvSpPr txBox="1">
            <a:spLocks noGrp="1"/>
          </p:cNvSpPr>
          <p:nvPr>
            <p:ph sz="quarter" idx="1"/>
          </p:nvPr>
        </p:nvSpPr>
        <p:spPr>
          <a:xfrm>
            <a:off x="612775" y="1447800"/>
            <a:ext cx="8153400" cy="464820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buNone/>
            </a:pPr>
            <a:r>
              <a:rPr lang="en-US" dirty="0">
                <a:solidFill>
                  <a:srgbClr val="002060"/>
                </a:solidFill>
              </a:rPr>
              <a:t>What is your neighborhood and what are its boundaries?</a:t>
            </a:r>
          </a:p>
          <a:p>
            <a:pPr marL="0" lv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srgbClr val="002060"/>
                </a:solidFill>
              </a:rPr>
              <a:t>What are communities of interest in the District, and what are their boundaries?</a:t>
            </a:r>
          </a:p>
          <a:p>
            <a:pPr lvl="0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BDCA15F-F8A0-EC4E-A5AD-CC129C9CE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/>
              <a:t>November 5, 2025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636CF279-60A4-522E-0861-2E132981D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>
            <a:extLst>
              <a:ext uri="{FF2B5EF4-FFF2-40B4-BE49-F238E27FC236}">
                <a16:creationId xmlns:a16="http://schemas.microsoft.com/office/drawing/2014/main" id="{ACE30B3E-79B8-BF2C-75EB-2E8C3A871A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1400" y="291300"/>
            <a:ext cx="8461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4000" b="1" dirty="0"/>
              <a:t>Districting Process</a:t>
            </a:r>
            <a:endParaRPr sz="4000" dirty="0"/>
          </a:p>
        </p:txBody>
      </p:sp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5E34C785-372A-9F1F-948F-D4D8E2662B6E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490800" y="1630680"/>
          <a:ext cx="8153400" cy="3754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58158948"/>
                    </a:ext>
                  </a:extLst>
                </a:gridCol>
                <a:gridCol w="5524500">
                  <a:extLst>
                    <a:ext uri="{9D8B030D-6E8A-4147-A177-3AD203B41FA5}">
                      <a16:colId xmlns:a16="http://schemas.microsoft.com/office/drawing/2014/main" val="4117527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5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Initial Hearings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November 5 &amp;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Held prior to release of draft maps.</a:t>
                      </a:r>
                    </a:p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Education and to solicit input on the composition of districts.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Release draft maps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By November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Maps must be posted at least 7 days prior to 3</a:t>
                      </a:r>
                      <a:r>
                        <a:rPr lang="en-US" sz="1600" b="0" baseline="3000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rd</a:t>
                      </a:r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 hearing.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47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hearings on draft maps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December 10 and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meetings to discuss and revise the draft maps and to discuss the election sequence.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Final Hearing &amp; Board Action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January 14,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Special meeting for Board selection of a map and election sequence.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03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County Committee Hearing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To be determined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Following the Board’s selection of a preferred map, the County Committee on School District Organization will hold a hearing and must approve a map.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564339"/>
                  </a:ext>
                </a:extLst>
              </a:tr>
            </a:tbl>
          </a:graphicData>
        </a:graphic>
      </p:graphicFrame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1218DA9-ABB9-B62F-7751-71AAC4CAA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November 5, 2025</a:t>
            </a:r>
          </a:p>
        </p:txBody>
      </p:sp>
    </p:spTree>
    <p:extLst>
      <p:ext uri="{BB962C8B-B14F-4D97-AF65-F5344CB8AC3E}">
        <p14:creationId xmlns:p14="http://schemas.microsoft.com/office/powerpoint/2010/main" val="3798869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2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BF0000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6052</TotalTime>
  <Words>1112</Words>
  <Application>Microsoft Office PowerPoint</Application>
  <PresentationFormat>On-screen Show (4:3)</PresentationFormat>
  <Paragraphs>163</Paragraphs>
  <Slides>17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Calibri</vt:lpstr>
      <vt:lpstr>EB Garamond</vt:lpstr>
      <vt:lpstr>Garamond</vt:lpstr>
      <vt:lpstr>Noto Sans Symbols</vt:lpstr>
      <vt:lpstr>Tw Cen MT</vt:lpstr>
      <vt:lpstr>Twentieth Century</vt:lpstr>
      <vt:lpstr>Wingdings</vt:lpstr>
      <vt:lpstr>Wingdings 2</vt:lpstr>
      <vt:lpstr>Median</vt:lpstr>
      <vt:lpstr>Worksheet</vt:lpstr>
      <vt:lpstr>Southern Kern Unified School District Introduction to Districting</vt:lpstr>
      <vt:lpstr>Election Systems</vt:lpstr>
      <vt:lpstr>California Voting Rights Act (CVRA)</vt:lpstr>
      <vt:lpstr>CVRA Impact</vt:lpstr>
      <vt:lpstr>Districting Process</vt:lpstr>
      <vt:lpstr>Districting Rules and Goals</vt:lpstr>
      <vt:lpstr>Key Demographics</vt:lpstr>
      <vt:lpstr>Demographic Details</vt:lpstr>
      <vt:lpstr>PowerPoint Presentation</vt:lpstr>
      <vt:lpstr>PowerPoint Presentation</vt:lpstr>
      <vt:lpstr>PowerPoint Presentation</vt:lpstr>
      <vt:lpstr>Other Socio-Economic Demographics</vt:lpstr>
      <vt:lpstr>Satellite View</vt:lpstr>
      <vt:lpstr>Defining Neighborhoods</vt:lpstr>
      <vt:lpstr>Beyond Neighborhoods: Defining Communities of Interest</vt:lpstr>
      <vt:lpstr>Public Hearing &amp; Board Discussion</vt:lpstr>
      <vt:lpstr>Districting Process</vt:lpstr>
    </vt:vector>
  </TitlesOfParts>
  <Company>Claremont McKenna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NDC Presentation</dc:title>
  <dc:creator>Douglas Johnson</dc:creator>
  <cp:lastModifiedBy>Alma R. Cordova</cp:lastModifiedBy>
  <cp:revision>447</cp:revision>
  <cp:lastPrinted>2025-11-12T16:55:45Z</cp:lastPrinted>
  <dcterms:created xsi:type="dcterms:W3CDTF">2011-05-19T00:29:13Z</dcterms:created>
  <dcterms:modified xsi:type="dcterms:W3CDTF">2025-11-12T16:55:49Z</dcterms:modified>
</cp:coreProperties>
</file>