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7315200" cy="9601200"/>
  <p:embeddedFontLst>
    <p:embeddedFont>
      <p:font typeface="Roboto Black"/>
      <p:bold r:id="rId16"/>
      <p:boldItalic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Black-boldItalic.fntdata"/><Relationship Id="rId16" Type="http://schemas.openxmlformats.org/officeDocument/2006/relationships/font" Target="fonts/RobotoBlack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.fntdata"/><Relationship Id="rId6" Type="http://schemas.openxmlformats.org/officeDocument/2006/relationships/slide" Target="slides/slide1.xml"/><Relationship Id="rId18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spps.org/about/departments/nutrition-services/applications-for-educational-benefits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8c5781d29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58c5781d29_0_0:notes"/>
          <p:cNvSpPr txBox="1"/>
          <p:nvPr>
            <p:ph idx="1" type="body"/>
          </p:nvPr>
        </p:nvSpPr>
        <p:spPr>
          <a:xfrm>
            <a:off x="731838" y="4560888"/>
            <a:ext cx="5851500" cy="431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358c5781d29_0_0:notes"/>
          <p:cNvSpPr txBox="1"/>
          <p:nvPr>
            <p:ph idx="12" type="sldNum"/>
          </p:nvPr>
        </p:nvSpPr>
        <p:spPr>
          <a:xfrm>
            <a:off x="4143375" y="9120188"/>
            <a:ext cx="3170100" cy="47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8c5781d29_0_15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8c5781d29_0_152:notes"/>
          <p:cNvSpPr txBox="1"/>
          <p:nvPr>
            <p:ph idx="1" type="body"/>
          </p:nvPr>
        </p:nvSpPr>
        <p:spPr>
          <a:xfrm>
            <a:off x="731838" y="4560888"/>
            <a:ext cx="5851500" cy="431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Presenter N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otes: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In SY24-25, SPPS schools with a concentration of 48% or more eligible students receive Title I funding. This percentage can change each year.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●"/>
            </a:pPr>
            <a:r>
              <a:rPr lang="en-US"/>
              <a:t>The Application for Educational Benefits is always available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online</a:t>
            </a:r>
            <a:r>
              <a:rPr lang="en-US"/>
              <a:t> or on paper. Each fall before school starts, Nutrition Services sends an email with the link to the application and sends a paper copy with a prepaid return envelope to all families not eligible for SNAP. Paper copies are also available at Back to School (formerly iUpdate) help sessions and open houses.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g358c5781d29_0_152:notes"/>
          <p:cNvSpPr txBox="1"/>
          <p:nvPr>
            <p:ph idx="12" type="sldNum"/>
          </p:nvPr>
        </p:nvSpPr>
        <p:spPr>
          <a:xfrm>
            <a:off x="4143375" y="9120188"/>
            <a:ext cx="3170100" cy="47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2" type="sldNum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latin typeface="Times"/>
                <a:ea typeface="Times"/>
                <a:cs typeface="Times"/>
                <a:sym typeface="Times"/>
              </a:rPr>
              <a:t>‹#›</a:t>
            </a:fld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8d3fd994a_0_42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8d3fd994a_0_422:notes"/>
          <p:cNvSpPr txBox="1"/>
          <p:nvPr>
            <p:ph idx="1" type="body"/>
          </p:nvPr>
        </p:nvSpPr>
        <p:spPr>
          <a:xfrm>
            <a:off x="731838" y="4560888"/>
            <a:ext cx="5851500" cy="431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358d3fd994a_0_422:notes"/>
          <p:cNvSpPr txBox="1"/>
          <p:nvPr>
            <p:ph idx="12" type="sldNum"/>
          </p:nvPr>
        </p:nvSpPr>
        <p:spPr>
          <a:xfrm>
            <a:off x="4143375" y="9120188"/>
            <a:ext cx="3170100" cy="479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b80aa6292_0_6:notes"/>
          <p:cNvSpPr txBox="1"/>
          <p:nvPr>
            <p:ph idx="1" type="body"/>
          </p:nvPr>
        </p:nvSpPr>
        <p:spPr>
          <a:xfrm>
            <a:off x="731838" y="4560888"/>
            <a:ext cx="5851500" cy="43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g35b80aa6292_0_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8d3fd994a_0_385:notes"/>
          <p:cNvSpPr txBox="1"/>
          <p:nvPr>
            <p:ph idx="12" type="sldNum"/>
          </p:nvPr>
        </p:nvSpPr>
        <p:spPr>
          <a:xfrm>
            <a:off x="4143375" y="9120188"/>
            <a:ext cx="31701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latin typeface="Times"/>
                <a:ea typeface="Times"/>
                <a:cs typeface="Times"/>
                <a:sym typeface="Times"/>
              </a:rPr>
              <a:t>‹#›</a:t>
            </a:fld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52" name="Google Shape;152;g358d3fd994a_0_38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g358d3fd994a_0_385:notes"/>
          <p:cNvSpPr txBox="1"/>
          <p:nvPr>
            <p:ph idx="1" type="body"/>
          </p:nvPr>
        </p:nvSpPr>
        <p:spPr>
          <a:xfrm>
            <a:off x="731838" y="4560888"/>
            <a:ext cx="5851500" cy="43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839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a5e30f725_0_0:notes"/>
          <p:cNvSpPr txBox="1"/>
          <p:nvPr>
            <p:ph idx="12" type="sldNum"/>
          </p:nvPr>
        </p:nvSpPr>
        <p:spPr>
          <a:xfrm>
            <a:off x="4143375" y="9120188"/>
            <a:ext cx="31701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latin typeface="Times"/>
                <a:ea typeface="Times"/>
                <a:cs typeface="Times"/>
                <a:sym typeface="Times"/>
              </a:rPr>
              <a:t>‹#›</a:t>
            </a:fld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62" name="Google Shape;162;g35a5e30f725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g35a5e30f725_0_0:notes"/>
          <p:cNvSpPr txBox="1"/>
          <p:nvPr>
            <p:ph idx="1" type="body"/>
          </p:nvPr>
        </p:nvSpPr>
        <p:spPr>
          <a:xfrm>
            <a:off x="731838" y="4560888"/>
            <a:ext cx="5851500" cy="43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839"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a5e30f725_0_16:notes"/>
          <p:cNvSpPr txBox="1"/>
          <p:nvPr>
            <p:ph idx="1" type="body"/>
          </p:nvPr>
        </p:nvSpPr>
        <p:spPr>
          <a:xfrm>
            <a:off x="731838" y="4560888"/>
            <a:ext cx="5851500" cy="43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g35a5e30f725_0_1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/>
          <p:nvPr>
            <p:ph idx="12" type="sldNum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latin typeface="Times"/>
                <a:ea typeface="Times"/>
                <a:cs typeface="Times"/>
                <a:sym typeface="Times"/>
              </a:rPr>
              <a:t>‹#›</a:t>
            </a:fld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84" name="Google Shape;184;p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:notes"/>
          <p:cNvSpPr txBox="1"/>
          <p:nvPr>
            <p:ph idx="12" type="sldNum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latin typeface="Times"/>
                <a:ea typeface="Times"/>
                <a:cs typeface="Times"/>
                <a:sym typeface="Times"/>
              </a:rPr>
              <a:t>‹#›</a:t>
            </a:fld>
            <a:endParaRPr>
              <a:latin typeface="Times"/>
              <a:ea typeface="Times"/>
              <a:cs typeface="Times"/>
              <a:sym typeface="Times"/>
            </a:endParaRPr>
          </a:p>
        </p:txBody>
      </p:sp>
      <p:sp>
        <p:nvSpPr>
          <p:cNvPr id="196" name="Google Shape;196;p2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p22:notes"/>
          <p:cNvSpPr txBox="1"/>
          <p:nvPr>
            <p:ph idx="1" type="body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2" name="Google Shape;22;p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3" name="Google Shape;23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2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SPPS_Horizontal_Pattern_B.jpg" id="40" name="Google Shape;40;p5"/>
          <p:cNvPicPr preferRelativeResize="0"/>
          <p:nvPr/>
        </p:nvPicPr>
        <p:blipFill rotWithShape="1">
          <a:blip r:embed="rId2">
            <a:alphaModFix/>
          </a:blip>
          <a:srcRect b="0" l="7491" r="6595" t="0"/>
          <a:stretch/>
        </p:blipFill>
        <p:spPr>
          <a:xfrm>
            <a:off x="6248775" y="3640450"/>
            <a:ext cx="2746775" cy="50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PS_Horizontal_Pattern_B.jpg" id="41" name="Google Shape;41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84525" y="3640450"/>
            <a:ext cx="3197325" cy="50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PS_Horizontal_Pattern_B.jpg" id="42" name="Google Shape;4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38194" y="3640451"/>
            <a:ext cx="3197325" cy="50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9" name="Google Shape;59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1" name="Google Shape;6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8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1" name="Google Shape;71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2" name="Google Shape;7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0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0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0" y="6126163"/>
            <a:ext cx="9144000" cy="7318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8812213" y="6492875"/>
            <a:ext cx="3206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3">
  <p:cSld name="TITLE_AND_BODY_3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76C0"/>
              </a:buClr>
              <a:buSzPts val="3000"/>
              <a:buNone/>
              <a:defRPr b="1" sz="3000">
                <a:solidFill>
                  <a:srgbClr val="0076C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>
              <a:spcBef>
                <a:spcPts val="560"/>
              </a:spcBef>
              <a:spcAft>
                <a:spcPts val="0"/>
              </a:spcAft>
              <a:buClr>
                <a:srgbClr val="3C3C3C"/>
              </a:buClr>
              <a:buSzPts val="2800"/>
              <a:buChar char="•"/>
              <a:defRPr>
                <a:solidFill>
                  <a:srgbClr val="3C3C3C"/>
                </a:solidFill>
              </a:defRPr>
            </a:lvl1pPr>
            <a:lvl2pPr indent="-381000" lvl="1" marL="914400">
              <a:spcBef>
                <a:spcPts val="480"/>
              </a:spcBef>
              <a:spcAft>
                <a:spcPts val="0"/>
              </a:spcAft>
              <a:buClr>
                <a:srgbClr val="3C3C3C"/>
              </a:buClr>
              <a:buSzPts val="2400"/>
              <a:buChar char="–"/>
              <a:defRPr>
                <a:solidFill>
                  <a:srgbClr val="3C3C3C"/>
                </a:solidFill>
              </a:defRPr>
            </a:lvl2pPr>
            <a:lvl3pPr indent="-355600" lvl="2" marL="1371600"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2000"/>
              <a:buChar char="•"/>
              <a:defRPr>
                <a:solidFill>
                  <a:srgbClr val="3C3C3C"/>
                </a:solidFill>
              </a:defRPr>
            </a:lvl3pPr>
            <a:lvl4pPr indent="-330200" lvl="3" marL="1828800">
              <a:spcBef>
                <a:spcPts val="320"/>
              </a:spcBef>
              <a:spcAft>
                <a:spcPts val="0"/>
              </a:spcAft>
              <a:buClr>
                <a:srgbClr val="3C3C3C"/>
              </a:buClr>
              <a:buSzPts val="1600"/>
              <a:buChar char="–"/>
              <a:defRPr>
                <a:solidFill>
                  <a:srgbClr val="3C3C3C"/>
                </a:solidFill>
              </a:defRPr>
            </a:lvl4pPr>
            <a:lvl5pPr indent="-317500" lvl="4" marL="2286000">
              <a:spcBef>
                <a:spcPts val="280"/>
              </a:spcBef>
              <a:spcAft>
                <a:spcPts val="0"/>
              </a:spcAft>
              <a:buClr>
                <a:srgbClr val="3C3C3C"/>
              </a:buClr>
              <a:buSzPts val="1400"/>
              <a:buChar char="»"/>
              <a:defRPr>
                <a:solidFill>
                  <a:srgbClr val="3C3C3C"/>
                </a:solidFill>
              </a:defRPr>
            </a:lvl5pPr>
            <a:lvl6pPr indent="-355600" lvl="5" marL="2743200"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2000"/>
              <a:buChar char="•"/>
              <a:defRPr>
                <a:solidFill>
                  <a:srgbClr val="3C3C3C"/>
                </a:solidFill>
              </a:defRPr>
            </a:lvl6pPr>
            <a:lvl7pPr indent="-355600" lvl="6" marL="3200400"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2000"/>
              <a:buChar char="•"/>
              <a:defRPr>
                <a:solidFill>
                  <a:srgbClr val="3C3C3C"/>
                </a:solidFill>
              </a:defRPr>
            </a:lvl7pPr>
            <a:lvl8pPr indent="-355600" lvl="7" marL="3657600"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2000"/>
              <a:buChar char="•"/>
              <a:defRPr>
                <a:solidFill>
                  <a:srgbClr val="3C3C3C"/>
                </a:solidFill>
              </a:defRPr>
            </a:lvl8pPr>
            <a:lvl9pPr indent="-355600" lvl="8" marL="4114800">
              <a:spcBef>
                <a:spcPts val="400"/>
              </a:spcBef>
              <a:spcAft>
                <a:spcPts val="0"/>
              </a:spcAft>
              <a:buClr>
                <a:srgbClr val="3C3C3C"/>
              </a:buClr>
              <a:buSzPts val="2000"/>
              <a:buChar char="•"/>
              <a:defRPr>
                <a:solidFill>
                  <a:srgbClr val="3C3C3C"/>
                </a:solidFill>
              </a:defRPr>
            </a:lvl9pPr>
          </a:lstStyle>
          <a:p/>
        </p:txBody>
      </p:sp>
      <p:sp>
        <p:nvSpPr>
          <p:cNvPr id="90" name="Google Shape;90;p13"/>
          <p:cNvSpPr/>
          <p:nvPr/>
        </p:nvSpPr>
        <p:spPr>
          <a:xfrm>
            <a:off x="0" y="6450700"/>
            <a:ext cx="9144000" cy="413700"/>
          </a:xfrm>
          <a:prstGeom prst="rect">
            <a:avLst/>
          </a:prstGeom>
          <a:solidFill>
            <a:srgbClr val="0076C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7484025" y="6011600"/>
            <a:ext cx="1206000" cy="898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141875" y="6450700"/>
            <a:ext cx="4263300" cy="3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1" lang="en-US" sz="800">
                <a:solidFill>
                  <a:srgbClr val="B0BC22"/>
                </a:solidFill>
              </a:rPr>
              <a:t>Inspire</a:t>
            </a:r>
            <a:r>
              <a:rPr i="1" lang="en-US" sz="800">
                <a:solidFill>
                  <a:srgbClr val="B0BC22"/>
                </a:solidFill>
              </a:rPr>
              <a:t> students to </a:t>
            </a:r>
            <a:r>
              <a:rPr b="1" i="1" lang="en-US" sz="800">
                <a:solidFill>
                  <a:srgbClr val="B0BC22"/>
                </a:solidFill>
              </a:rPr>
              <a:t>think critically,</a:t>
            </a:r>
            <a:r>
              <a:rPr i="1" lang="en-US" sz="800">
                <a:solidFill>
                  <a:srgbClr val="B0BC22"/>
                </a:solidFill>
              </a:rPr>
              <a:t> pursue their </a:t>
            </a:r>
            <a:r>
              <a:rPr b="1" i="1" lang="en-US" sz="800">
                <a:solidFill>
                  <a:srgbClr val="B0BC22"/>
                </a:solidFill>
              </a:rPr>
              <a:t>dreams</a:t>
            </a:r>
            <a:r>
              <a:rPr i="1" lang="en-US" sz="800">
                <a:solidFill>
                  <a:srgbClr val="B0BC22"/>
                </a:solidFill>
              </a:rPr>
              <a:t> and </a:t>
            </a:r>
            <a:r>
              <a:rPr b="1" i="1" lang="en-US" sz="800">
                <a:solidFill>
                  <a:srgbClr val="B0BC22"/>
                </a:solidFill>
              </a:rPr>
              <a:t>change the world.</a:t>
            </a:r>
            <a:endParaRPr b="1" sz="800">
              <a:solidFill>
                <a:srgbClr val="B0BC22"/>
              </a:solidFill>
            </a:endParaRPr>
          </a:p>
        </p:txBody>
      </p:sp>
      <p:pic>
        <p:nvPicPr>
          <p:cNvPr id="93" name="Google Shape;93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90025" y="6014433"/>
            <a:ext cx="1195125" cy="6530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8792975" y="6474300"/>
            <a:ext cx="351000" cy="36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rgbClr val="B0BC22"/>
                </a:solidFill>
              </a:rPr>
              <a:t>‹#›</a:t>
            </a:fld>
            <a:endParaRPr sz="800">
              <a:solidFill>
                <a:srgbClr val="B0BC2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3.jpg"/><Relationship Id="rId2" Type="http://schemas.openxmlformats.org/officeDocument/2006/relationships/image" Target="../media/image2.jp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rgbClr val="1595D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404040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404040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404040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Arial"/>
              <a:buChar char="»"/>
              <a:defRPr b="0" i="0" sz="1400" u="none" cap="none" strike="noStrike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/>
        </p:nvSpPr>
        <p:spPr>
          <a:xfrm>
            <a:off x="8633225" y="5593438"/>
            <a:ext cx="3570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 txBox="1"/>
          <p:nvPr/>
        </p:nvSpPr>
        <p:spPr>
          <a:xfrm>
            <a:off x="8751175" y="6539400"/>
            <a:ext cx="3570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PPS_Horizontal_Pattern_B.jpg" id="14" name="Google Shape;14;p1"/>
          <p:cNvPicPr preferRelativeResize="0"/>
          <p:nvPr/>
        </p:nvPicPr>
        <p:blipFill rotWithShape="1">
          <a:blip r:embed="rId1">
            <a:alphaModFix/>
          </a:blip>
          <a:srcRect b="0" l="7491" r="6595" t="0"/>
          <a:stretch/>
        </p:blipFill>
        <p:spPr>
          <a:xfrm>
            <a:off x="6415262" y="6349275"/>
            <a:ext cx="2746775" cy="50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"/>
          <p:cNvSpPr txBox="1"/>
          <p:nvPr/>
        </p:nvSpPr>
        <p:spPr>
          <a:xfrm>
            <a:off x="8769213" y="6539400"/>
            <a:ext cx="3570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PPS_Horizontal_Pattern_B.jpg" id="16" name="Google Shape;1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8037" y="6349275"/>
            <a:ext cx="3197325" cy="50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"/>
          <p:cNvPicPr preferRelativeResize="0"/>
          <p:nvPr/>
        </p:nvPicPr>
        <p:blipFill rotWithShape="1">
          <a:blip r:embed="rId2">
            <a:alphaModFix/>
          </a:blip>
          <a:srcRect b="0" l="6369" r="6378" t="0"/>
          <a:stretch/>
        </p:blipFill>
        <p:spPr>
          <a:xfrm>
            <a:off x="7796728" y="6349275"/>
            <a:ext cx="812159" cy="508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PS_Horizontal_Pattern_B.jpg" id="18" name="Google Shape;18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204681" y="6349276"/>
            <a:ext cx="3197325" cy="50862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jp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Relationship Id="rId4" Type="http://schemas.openxmlformats.org/officeDocument/2006/relationships/image" Target="../media/image17.gif"/><Relationship Id="rId5" Type="http://schemas.openxmlformats.org/officeDocument/2006/relationships/image" Target="../media/image11.png"/><Relationship Id="rId6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type="title"/>
          </p:nvPr>
        </p:nvSpPr>
        <p:spPr>
          <a:xfrm>
            <a:off x="457200" y="133500"/>
            <a:ext cx="8229600" cy="1401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[Name of Your School]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Title I Annual Meeting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1" name="Google Shape;101;p14" title="Screenshot 2025-05-14 at 10.41.1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35100"/>
            <a:ext cx="9143997" cy="404513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/>
          <p:nvPr/>
        </p:nvSpPr>
        <p:spPr>
          <a:xfrm rot="543128">
            <a:off x="7008151" y="4075865"/>
            <a:ext cx="2135598" cy="1847612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200038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100">
                <a:solidFill>
                  <a:schemeClr val="lt1"/>
                </a:solidFill>
              </a:rPr>
              <a:t>Make a copy of</a:t>
            </a:r>
            <a:r>
              <a:rPr b="0" i="0" lang="en-US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slides and edit to</a:t>
            </a:r>
            <a:r>
              <a:rPr lang="en-US" sz="1100">
                <a:solidFill>
                  <a:schemeClr val="lt1"/>
                </a:solidFill>
              </a:rPr>
              <a:t> reflect your school community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4"/>
          <p:cNvSpPr/>
          <p:nvPr/>
        </p:nvSpPr>
        <p:spPr>
          <a:xfrm rot="740893">
            <a:off x="6789935" y="645264"/>
            <a:ext cx="2415684" cy="2264863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200038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100">
                <a:solidFill>
                  <a:schemeClr val="lt1"/>
                </a:solidFill>
              </a:rPr>
              <a:t>IMPORTANT: </a:t>
            </a:r>
            <a:r>
              <a:rPr lang="en-US" sz="1100">
                <a:solidFill>
                  <a:schemeClr val="lt1"/>
                </a:solidFill>
              </a:rPr>
              <a:t>Meetings may be conducted using these slides or interactive alternatives found HERE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/>
          <p:nvPr/>
        </p:nvSpPr>
        <p:spPr>
          <a:xfrm rot="-625936">
            <a:off x="4290573" y="4478484"/>
            <a:ext cx="2135602" cy="1847632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200038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100">
                <a:solidFill>
                  <a:schemeClr val="lt1"/>
                </a:solidFill>
              </a:rPr>
              <a:t>Designate a  notetaker prior to the meeting. Discussion notes are required for Crate.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/>
          <p:nvPr>
            <p:ph type="title"/>
          </p:nvPr>
        </p:nvSpPr>
        <p:spPr>
          <a:xfrm>
            <a:off x="457200" y="430913"/>
            <a:ext cx="8229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595D3"/>
                </a:solidFill>
                <a:latin typeface="Roboto Black"/>
                <a:ea typeface="Roboto Black"/>
                <a:cs typeface="Roboto Black"/>
                <a:sym typeface="Roboto Black"/>
              </a:rPr>
              <a:t>Have you ever heard (school name) described as a “Title I school”?</a:t>
            </a:r>
            <a:endParaRPr sz="3000">
              <a:solidFill>
                <a:srgbClr val="1595D3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0" y="1289250"/>
            <a:ext cx="4002600" cy="41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"/>
              <a:buChar char="●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54 schools in SPPS receive federal funds to increase student achievement. </a:t>
            </a:r>
            <a:r>
              <a:rPr i="1" lang="en-US" sz="18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(see Presenter Note below slide)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rPr>
              <a:t>This money is based on the Application for Educational Benefits (</a:t>
            </a:r>
            <a:r>
              <a:rPr lang="en-US" sz="1800"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rPr>
              <a:t>the form we ask you to fill out each year</a:t>
            </a:r>
            <a:r>
              <a:rPr lang="en-US" sz="1800"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rPr>
              <a:t>) and qualification for SNAP benefits. </a:t>
            </a:r>
            <a:r>
              <a:rPr i="1" lang="en-US" sz="18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(see Presenter Note below slide)</a:t>
            </a:r>
            <a:endParaRPr i="1" sz="1800">
              <a:solidFill>
                <a:srgbClr val="B0BC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C3C3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60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Roboto"/>
              <a:buChar char="●"/>
            </a:pPr>
            <a:r>
              <a:rPr lang="en-US" sz="1800">
                <a:solidFill>
                  <a:srgbClr val="3C3C3C"/>
                </a:solidFill>
                <a:latin typeface="Roboto"/>
                <a:ea typeface="Roboto"/>
                <a:cs typeface="Roboto"/>
                <a:sym typeface="Roboto"/>
              </a:rPr>
              <a:t>These extra dollars help us provide a high quality education for all students, regardless of family income.</a:t>
            </a:r>
            <a:endParaRPr sz="1800">
              <a:solidFill>
                <a:srgbClr val="3C3C3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C3C3C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3C3C3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2" name="Google Shape;11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20677">
            <a:off x="4218402" y="1290877"/>
            <a:ext cx="3647044" cy="281817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13" name="Google Shape;113;p15" title="snap-ico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27888">
            <a:off x="4822396" y="4109328"/>
            <a:ext cx="2987310" cy="1873047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14" name="Google Shape;114;p15"/>
          <p:cNvSpPr/>
          <p:nvPr/>
        </p:nvSpPr>
        <p:spPr>
          <a:xfrm rot="503906">
            <a:off x="7687354" y="2635925"/>
            <a:ext cx="1367970" cy="13143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076C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 rot="520263">
            <a:off x="7887690" y="3037968"/>
            <a:ext cx="1217819" cy="60536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longer required for free school meals but still important for our schoo</a:t>
            </a:r>
            <a:r>
              <a:rPr lang="en-US"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l!</a:t>
            </a:r>
            <a:endParaRPr sz="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/>
          <p:nvPr/>
        </p:nvSpPr>
        <p:spPr>
          <a:xfrm>
            <a:off x="911400" y="1822825"/>
            <a:ext cx="7291200" cy="39147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4327525" y="1127125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0" y="260650"/>
            <a:ext cx="9144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How does Title I money get to our school?</a:t>
            </a:r>
            <a:endParaRPr i="0" sz="3000" u="none" cap="none" strike="noStrike">
              <a:solidFill>
                <a:srgbClr val="1595D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C:\Users\e511834\AppData\Local\Microsoft\Windows\Temporary Internet Files\Content.IE5\OM6L62X3\U.S.-Capitol[1].jpg" id="124" name="Google Shape;12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5092" y="2825365"/>
            <a:ext cx="1519261" cy="1103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e511834\AppData\Local\Microsoft\Windows\Temporary Internet Files\Content.IE5\AAIYXPT1\Minnesota-county-map[1].gif" id="125" name="Google Shape;12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56668" y="2228944"/>
            <a:ext cx="1120625" cy="16759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PPS Map " id="126" name="Google Shape;12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44178" y="2444076"/>
            <a:ext cx="1385561" cy="1367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/>
          <p:cNvPicPr preferRelativeResize="0"/>
          <p:nvPr/>
        </p:nvPicPr>
        <p:blipFill rotWithShape="1">
          <a:blip r:embed="rId6">
            <a:alphaModFix/>
          </a:blip>
          <a:srcRect b="0" l="6369" r="6378" t="0"/>
          <a:stretch/>
        </p:blipFill>
        <p:spPr>
          <a:xfrm>
            <a:off x="4635308" y="2674257"/>
            <a:ext cx="1250867" cy="110353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/>
          <p:nvPr/>
        </p:nvSpPr>
        <p:spPr>
          <a:xfrm>
            <a:off x="1211125" y="4252076"/>
            <a:ext cx="1519500" cy="831300"/>
          </a:xfrm>
          <a:prstGeom prst="homePlate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Federal Government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2945207" y="4252076"/>
            <a:ext cx="1519500" cy="831300"/>
          </a:xfrm>
          <a:prstGeom prst="homePlate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MN Dept of Education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16"/>
          <p:cNvSpPr/>
          <p:nvPr/>
        </p:nvSpPr>
        <p:spPr>
          <a:xfrm>
            <a:off x="4679304" y="4252076"/>
            <a:ext cx="1519500" cy="831300"/>
          </a:xfrm>
          <a:prstGeom prst="homePlate">
            <a:avLst>
              <a:gd fmla="val 5000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Saint Paul Public Schools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6"/>
          <p:cNvSpPr/>
          <p:nvPr/>
        </p:nvSpPr>
        <p:spPr>
          <a:xfrm>
            <a:off x="6413385" y="4252076"/>
            <a:ext cx="1519500" cy="831300"/>
          </a:xfrm>
          <a:prstGeom prst="homePlate">
            <a:avLst>
              <a:gd fmla="val 50000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Individual SPPS Schools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>
            <p:ph type="title"/>
          </p:nvPr>
        </p:nvSpPr>
        <p:spPr>
          <a:xfrm>
            <a:off x="271200" y="291650"/>
            <a:ext cx="86016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How </a:t>
            </a: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does</a:t>
            </a:r>
            <a:r>
              <a:rPr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 Title I </a:t>
            </a: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support </a:t>
            </a:r>
            <a:r>
              <a:rPr i="1" lang="en-US" sz="30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students</a:t>
            </a:r>
            <a:r>
              <a:rPr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 at our school?</a:t>
            </a:r>
            <a:endParaRPr>
              <a:solidFill>
                <a:srgbClr val="1595D3"/>
              </a:solidFill>
            </a:endParaRPr>
          </a:p>
        </p:txBody>
      </p:sp>
      <p:sp>
        <p:nvSpPr>
          <p:cNvPr id="138" name="Google Shape;138;p17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>
                <a:latin typeface="Roboto"/>
                <a:ea typeface="Roboto"/>
                <a:cs typeface="Roboto"/>
                <a:sym typeface="Roboto"/>
              </a:rPr>
              <a:t>Describe (as simply as possible)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>
                <a:latin typeface="Roboto"/>
                <a:ea typeface="Roboto"/>
                <a:cs typeface="Roboto"/>
                <a:sym typeface="Roboto"/>
              </a:rPr>
              <a:t>1)</a:t>
            </a:r>
            <a:r>
              <a:rPr lang="en-US" sz="2000">
                <a:latin typeface="Roboto"/>
                <a:ea typeface="Roboto"/>
                <a:cs typeface="Roboto"/>
                <a:sym typeface="Roboto"/>
              </a:rPr>
              <a:t> how your school uses Title I funds to support student learning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>
                <a:latin typeface="Roboto"/>
                <a:ea typeface="Roboto"/>
                <a:cs typeface="Roboto"/>
                <a:sym typeface="Roboto"/>
              </a:rPr>
              <a:t>2) how these funds support your school’s improvement goals (SCIP)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Examples: instructional support, school counselors and social workers, learning materials</a:t>
            </a:r>
            <a:endParaRPr i="1" sz="2000">
              <a:solidFill>
                <a:srgbClr val="B0BC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9" name="Google Shape;139;p17" title="student icon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1775" y="3948125"/>
            <a:ext cx="2078125" cy="207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/>
          <p:nvPr/>
        </p:nvSpPr>
        <p:spPr>
          <a:xfrm rot="-835137">
            <a:off x="996215" y="4265578"/>
            <a:ext cx="1990446" cy="1647669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200038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500">
                <a:solidFill>
                  <a:schemeClr val="lt1"/>
                </a:solidFill>
              </a:rPr>
              <a:t>Customize this slide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/>
          <p:nvPr>
            <p:ph type="title"/>
          </p:nvPr>
        </p:nvSpPr>
        <p:spPr>
          <a:xfrm>
            <a:off x="1" y="228775"/>
            <a:ext cx="91440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How does Title I support </a:t>
            </a:r>
            <a:r>
              <a:rPr i="1" lang="en-US" sz="30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families</a:t>
            </a: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 at our school?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6" name="Google Shape;146;p18" title="Translations.png"/>
          <p:cNvPicPr preferRelativeResize="0"/>
          <p:nvPr/>
        </p:nvPicPr>
        <p:blipFill rotWithShape="1">
          <a:blip r:embed="rId3">
            <a:alphaModFix/>
          </a:blip>
          <a:srcRect b="0" l="748" r="748" t="0"/>
          <a:stretch/>
        </p:blipFill>
        <p:spPr>
          <a:xfrm>
            <a:off x="729325" y="1393438"/>
            <a:ext cx="2130425" cy="2130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47" name="Google Shape;147;p18"/>
          <p:cNvSpPr txBox="1"/>
          <p:nvPr/>
        </p:nvSpPr>
        <p:spPr>
          <a:xfrm>
            <a:off x="3403475" y="1298575"/>
            <a:ext cx="5020200" cy="13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Describe how your school uses Title I funds to support family engagement</a:t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Examples: Family engagement staff, Cultural Specialists, food and child care at family gatherings, stipends for staff to support family engagement activities</a:t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p18"/>
          <p:cNvSpPr txBox="1"/>
          <p:nvPr/>
        </p:nvSpPr>
        <p:spPr>
          <a:xfrm>
            <a:off x="527675" y="3896950"/>
            <a:ext cx="82533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District-level funds address barriers so all families can participate</a:t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Roboto"/>
              <a:buChar char="❖"/>
            </a:pPr>
            <a:r>
              <a:rPr lang="en-US" sz="20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Transportation to family meetings at school, when needed*</a:t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Roboto"/>
              <a:buChar char="❖"/>
            </a:pPr>
            <a:r>
              <a:rPr lang="en-US" sz="20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Cost of volunteer background checks*</a:t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Roboto"/>
              <a:buChar char="❖"/>
            </a:pPr>
            <a:r>
              <a:rPr lang="en-US" sz="20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On-Call Interpreters and Language Line**</a:t>
            </a:r>
            <a:endParaRPr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*Paid for by district Title I funds	**Paid for by district general funds</a:t>
            </a:r>
            <a:endParaRPr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18"/>
          <p:cNvSpPr/>
          <p:nvPr/>
        </p:nvSpPr>
        <p:spPr>
          <a:xfrm rot="553865">
            <a:off x="7522473" y="4527302"/>
            <a:ext cx="1600832" cy="1415045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200038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Customize this slide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/>
          <p:nvPr/>
        </p:nvSpPr>
        <p:spPr>
          <a:xfrm>
            <a:off x="4327525" y="1127125"/>
            <a:ext cx="18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4381500" y="1591927"/>
            <a:ext cx="4495800" cy="23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❖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r</a:t>
            </a:r>
            <a:r>
              <a:rPr i="0" lang="en-US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equest information about the qualifications of your child’s teacher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❖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b</a:t>
            </a:r>
            <a:r>
              <a:rPr i="0" lang="en-US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 notified if your child is being taught for more than four consecutive</a:t>
            </a:r>
            <a:r>
              <a:rPr b="1" i="0" lang="en-US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i="0" lang="en-US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weeks by a teacher not licensed in the area of instruction</a:t>
            </a:r>
            <a:endParaRPr i="0" sz="18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232650" y="480625"/>
            <a:ext cx="867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What are the rights of families in Title I schools?</a:t>
            </a:r>
            <a:endParaRPr>
              <a:solidFill>
                <a:srgbClr val="1595D3"/>
              </a:solidFill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266700" y="1591925"/>
            <a:ext cx="4114800" cy="19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❖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be informed on how your child is doing in school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❖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be involved in your child’s education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❖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 provide school improvement input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1050" y="3777025"/>
            <a:ext cx="2301900" cy="2301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/>
        </p:nvSpPr>
        <p:spPr>
          <a:xfrm>
            <a:off x="4327525" y="1127125"/>
            <a:ext cx="184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68851" y="3961929"/>
            <a:ext cx="2404543" cy="2184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0953" y="3961929"/>
            <a:ext cx="800594" cy="708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1123" y="3327400"/>
            <a:ext cx="697982" cy="634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6575" y="385150"/>
            <a:ext cx="4114800" cy="378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69105" y="5257067"/>
            <a:ext cx="695325" cy="70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0"/>
          <p:cNvSpPr txBox="1"/>
          <p:nvPr/>
        </p:nvSpPr>
        <p:spPr>
          <a:xfrm>
            <a:off x="232650" y="218275"/>
            <a:ext cx="8678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How does our school share</a:t>
            </a:r>
            <a:endParaRPr b="1" sz="3000">
              <a:solidFill>
                <a:srgbClr val="1595D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student learning and progress with you</a:t>
            </a:r>
            <a:r>
              <a:rPr b="1"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>
              <a:solidFill>
                <a:srgbClr val="1595D3"/>
              </a:solidFill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304800" y="3349075"/>
            <a:ext cx="4717800" cy="19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Describe how your school communicates what students are learning and how progress is shared</a:t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Examples: 2-way communication with staff, classroom and school newsletters, conferences, report cards, technology tools (Seesaw, Schoology)</a:t>
            </a:r>
            <a:endParaRPr i="1" sz="2000">
              <a:solidFill>
                <a:srgbClr val="B0BC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0"/>
          <p:cNvSpPr/>
          <p:nvPr/>
        </p:nvSpPr>
        <p:spPr>
          <a:xfrm rot="977934">
            <a:off x="4917379" y="1820332"/>
            <a:ext cx="1990392" cy="1647577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200038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500">
                <a:solidFill>
                  <a:schemeClr val="lt1"/>
                </a:solidFill>
              </a:rPr>
              <a:t>Customize this slide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>
            <p:ph type="title"/>
          </p:nvPr>
        </p:nvSpPr>
        <p:spPr>
          <a:xfrm>
            <a:off x="1" y="228775"/>
            <a:ext cx="91440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How can you be involved in </a:t>
            </a:r>
            <a:endParaRPr sz="3000">
              <a:solidFill>
                <a:srgbClr val="1595D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your child’s education</a:t>
            </a:r>
            <a:r>
              <a:rPr lang="en-US" sz="3000">
                <a:solidFill>
                  <a:srgbClr val="1595D3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4800"/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0025" y="1902225"/>
            <a:ext cx="2130425" cy="2130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80" name="Google Shape;180;p21"/>
          <p:cNvSpPr txBox="1"/>
          <p:nvPr/>
        </p:nvSpPr>
        <p:spPr>
          <a:xfrm>
            <a:off x="3904550" y="1816013"/>
            <a:ext cx="4371900" cy="173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404040"/>
                </a:solidFill>
                <a:latin typeface="Roboto"/>
                <a:ea typeface="Roboto"/>
                <a:cs typeface="Roboto"/>
                <a:sym typeface="Roboto"/>
              </a:rPr>
              <a:t>Describe opportunities for family-school partnerships</a:t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40404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Examples: Support regular attendance, talk about school with your child, communicate regularly with teachers, attend conferences, volunteer, participate in family organizations and programs (Parent-Teacher Home Visits, Academic Parent-Teacher Teams (APTT), Parent Academy, Coffee with the Principal, etc.)</a:t>
            </a:r>
            <a:endParaRPr sz="2000">
              <a:solidFill>
                <a:srgbClr val="B0BC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21"/>
          <p:cNvSpPr/>
          <p:nvPr/>
        </p:nvSpPr>
        <p:spPr>
          <a:xfrm rot="-835137">
            <a:off x="1518490" y="4247878"/>
            <a:ext cx="1990446" cy="1647669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200038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500">
                <a:solidFill>
                  <a:schemeClr val="lt1"/>
                </a:solidFill>
              </a:rPr>
              <a:t>Customize this slide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/>
          <p:nvPr>
            <p:ph type="title"/>
          </p:nvPr>
        </p:nvSpPr>
        <p:spPr>
          <a:xfrm>
            <a:off x="0" y="268925"/>
            <a:ext cx="9144000" cy="11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How can you help make our school even better?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22"/>
          <p:cNvSpPr txBox="1"/>
          <p:nvPr/>
        </p:nvSpPr>
        <p:spPr>
          <a:xfrm>
            <a:off x="675650" y="1291050"/>
            <a:ext cx="4180200" cy="45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Family input is essential to our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Improvement Plan (SCIP)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Family Engagement Plan (FEP)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Family-School Compact and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Title I Budget Planning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Describe how families are invited to share their input, ideas and perspectives throughout the year.</a:t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675646" y="5171900"/>
            <a:ext cx="77214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1" lang="en-US" sz="20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Examples: Responding to the Question of the Month, participating in discussions at family gatherings, communication with staff via email, Talking Points, phone conversations</a:t>
            </a:r>
            <a:endParaRPr i="0" sz="2000" u="none" cap="none" strike="noStrike">
              <a:solidFill>
                <a:srgbClr val="B0BC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0" name="Google Shape;190;p22" title="engagemen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03250" y="2692187"/>
            <a:ext cx="2144400" cy="2144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91" name="Google Shape;191;p22"/>
          <p:cNvSpPr/>
          <p:nvPr/>
        </p:nvSpPr>
        <p:spPr>
          <a:xfrm rot="-1340840">
            <a:off x="4513026" y="1626014"/>
            <a:ext cx="1368154" cy="1313946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1A8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 rot="-1323650">
            <a:off x="4729668" y="2033675"/>
            <a:ext cx="1218081" cy="6054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Show families where they</a:t>
            </a:r>
            <a:endParaRPr b="1" sz="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can find these documents</a:t>
            </a:r>
            <a:endParaRPr sz="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2"/>
          <p:cNvSpPr/>
          <p:nvPr/>
        </p:nvSpPr>
        <p:spPr>
          <a:xfrm rot="553865">
            <a:off x="7182123" y="1157852"/>
            <a:ext cx="1600832" cy="1415045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198662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Customize this slide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/>
          <p:nvPr/>
        </p:nvSpPr>
        <p:spPr>
          <a:xfrm>
            <a:off x="4327525" y="1127125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3"/>
          <p:cNvSpPr/>
          <p:nvPr/>
        </p:nvSpPr>
        <p:spPr>
          <a:xfrm>
            <a:off x="2675225" y="2226075"/>
            <a:ext cx="3916200" cy="28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2000">
                <a:latin typeface="Roboto"/>
                <a:ea typeface="Roboto"/>
                <a:cs typeface="Roboto"/>
                <a:sym typeface="Roboto"/>
              </a:rPr>
              <a:t>Share an example of how communication from school is working well for you.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i="1" lang="en-US" sz="2000">
                <a:latin typeface="Roboto"/>
                <a:ea typeface="Roboto"/>
                <a:cs typeface="Roboto"/>
                <a:sym typeface="Roboto"/>
              </a:rPr>
              <a:t>(October Question of the Month)</a:t>
            </a:r>
            <a:endParaRPr i="1"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i="1"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B0BC22"/>
                </a:solidFill>
                <a:latin typeface="Roboto"/>
                <a:ea typeface="Roboto"/>
                <a:cs typeface="Roboto"/>
                <a:sym typeface="Roboto"/>
              </a:rPr>
              <a:t>Examples: Classroom and school newsletters, 2-way communication with staff, email, text, Seesaw, Talking Points, phone calls</a:t>
            </a:r>
            <a:endParaRPr i="1" sz="2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1" name="Google Shape;20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7750" y="1390450"/>
            <a:ext cx="2263000" cy="226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3"/>
          <p:cNvSpPr txBox="1"/>
          <p:nvPr>
            <p:ph type="title"/>
          </p:nvPr>
        </p:nvSpPr>
        <p:spPr>
          <a:xfrm>
            <a:off x="0" y="373525"/>
            <a:ext cx="9144000" cy="11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000">
                <a:latin typeface="Roboto"/>
                <a:ea typeface="Roboto"/>
                <a:cs typeface="Roboto"/>
                <a:sym typeface="Roboto"/>
              </a:rPr>
              <a:t>Conversation &amp; Questions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3" name="Google Shape;203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225" y="3736450"/>
            <a:ext cx="2263000" cy="226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3"/>
          <p:cNvSpPr/>
          <p:nvPr/>
        </p:nvSpPr>
        <p:spPr>
          <a:xfrm rot="409544">
            <a:off x="6570454" y="4331191"/>
            <a:ext cx="2122846" cy="1743369"/>
          </a:xfrm>
          <a:prstGeom prst="star7">
            <a:avLst>
              <a:gd fmla="val 34601" name="adj"/>
              <a:gd fmla="val 102572" name="hf"/>
              <a:gd fmla="val 105210" name="vf"/>
            </a:avLst>
          </a:prstGeom>
          <a:gradFill>
            <a:gsLst>
              <a:gs pos="0">
                <a:srgbClr val="FF1A87"/>
              </a:gs>
              <a:gs pos="100000">
                <a:srgbClr val="FF6AA9"/>
              </a:gs>
            </a:gsLst>
            <a:lin ang="16200038" scaled="0"/>
          </a:gradFill>
          <a:ln cap="flat" cmpd="sng" w="9525">
            <a:solidFill>
              <a:srgbClr val="FD318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12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>
                <a:solidFill>
                  <a:schemeClr val="lt1"/>
                </a:solidFill>
              </a:rPr>
              <a:t>Pro Tip: More families will join the conversation  if you use a Talking Piece vs. the Popcorn Technique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Verve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