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18"/>
  </p:notesMasterIdLst>
  <p:handoutMasterIdLst>
    <p:handoutMasterId r:id="rId19"/>
  </p:handoutMasterIdLst>
  <p:sldIdLst>
    <p:sldId id="258" r:id="rId2"/>
    <p:sldId id="259" r:id="rId3"/>
    <p:sldId id="260" r:id="rId4"/>
    <p:sldId id="261" r:id="rId5"/>
    <p:sldId id="271" r:id="rId6"/>
    <p:sldId id="272" r:id="rId7"/>
    <p:sldId id="268" r:id="rId8"/>
    <p:sldId id="269" r:id="rId9"/>
    <p:sldId id="270" r:id="rId10"/>
    <p:sldId id="262" r:id="rId11"/>
    <p:sldId id="263" r:id="rId12"/>
    <p:sldId id="273" r:id="rId13"/>
    <p:sldId id="264" r:id="rId14"/>
    <p:sldId id="265" r:id="rId15"/>
    <p:sldId id="266" r:id="rId16"/>
    <p:sldId id="267" r:id="rId17"/>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2984"/>
    <a:srgbClr val="FDD0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6182" autoAdjust="0"/>
  </p:normalViewPr>
  <p:slideViewPr>
    <p:cSldViewPr showGuides="1">
      <p:cViewPr varScale="1">
        <p:scale>
          <a:sx n="153" d="100"/>
          <a:sy n="153" d="100"/>
        </p:scale>
        <p:origin x="2868" y="108"/>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79" d="100"/>
          <a:sy n="79" d="100"/>
        </p:scale>
        <p:origin x="319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Miles, Yolanda Y" userId="db74af9f-1ed6-4236-bc83-d8f6bfaa3cc9" providerId="ADAL" clId="{CA68D65B-9BF6-4E49-B272-F4AB39402D33}"/>
    <pc:docChg chg="custSel modSld">
      <pc:chgData name="AndersonMiles, Yolanda Y" userId="db74af9f-1ed6-4236-bc83-d8f6bfaa3cc9" providerId="ADAL" clId="{CA68D65B-9BF6-4E49-B272-F4AB39402D33}" dt="2025-11-12T18:57:18.748" v="55" actId="255"/>
      <pc:docMkLst>
        <pc:docMk/>
      </pc:docMkLst>
      <pc:sldChg chg="modSp mod">
        <pc:chgData name="AndersonMiles, Yolanda Y" userId="db74af9f-1ed6-4236-bc83-d8f6bfaa3cc9" providerId="ADAL" clId="{CA68D65B-9BF6-4E49-B272-F4AB39402D33}" dt="2025-11-12T18:50:01.025" v="10" actId="255"/>
        <pc:sldMkLst>
          <pc:docMk/>
          <pc:sldMk cId="173668550" sldId="258"/>
        </pc:sldMkLst>
        <pc:spChg chg="mod">
          <ac:chgData name="AndersonMiles, Yolanda Y" userId="db74af9f-1ed6-4236-bc83-d8f6bfaa3cc9" providerId="ADAL" clId="{CA68D65B-9BF6-4E49-B272-F4AB39402D33}" dt="2025-11-12T18:49:49.980" v="9" actId="255"/>
          <ac:spMkLst>
            <pc:docMk/>
            <pc:sldMk cId="173668550" sldId="258"/>
            <ac:spMk id="2" creationId="{00000000-0000-0000-0000-000000000000}"/>
          </ac:spMkLst>
        </pc:spChg>
        <pc:spChg chg="mod">
          <ac:chgData name="AndersonMiles, Yolanda Y" userId="db74af9f-1ed6-4236-bc83-d8f6bfaa3cc9" providerId="ADAL" clId="{CA68D65B-9BF6-4E49-B272-F4AB39402D33}" dt="2025-11-12T18:50:01.025" v="10" actId="255"/>
          <ac:spMkLst>
            <pc:docMk/>
            <pc:sldMk cId="173668550" sldId="258"/>
            <ac:spMk id="3" creationId="{00000000-0000-0000-0000-000000000000}"/>
          </ac:spMkLst>
        </pc:spChg>
      </pc:sldChg>
      <pc:sldChg chg="modSp mod">
        <pc:chgData name="AndersonMiles, Yolanda Y" userId="db74af9f-1ed6-4236-bc83-d8f6bfaa3cc9" providerId="ADAL" clId="{CA68D65B-9BF6-4E49-B272-F4AB39402D33}" dt="2025-11-12T18:51:15.486" v="19" actId="14100"/>
        <pc:sldMkLst>
          <pc:docMk/>
          <pc:sldMk cId="1153074785" sldId="259"/>
        </pc:sldMkLst>
        <pc:spChg chg="mod">
          <ac:chgData name="AndersonMiles, Yolanda Y" userId="db74af9f-1ed6-4236-bc83-d8f6bfaa3cc9" providerId="ADAL" clId="{CA68D65B-9BF6-4E49-B272-F4AB39402D33}" dt="2025-11-12T18:51:15.486" v="19" actId="14100"/>
          <ac:spMkLst>
            <pc:docMk/>
            <pc:sldMk cId="1153074785" sldId="259"/>
            <ac:spMk id="2" creationId="{00000000-0000-0000-0000-000000000000}"/>
          </ac:spMkLst>
        </pc:spChg>
        <pc:spChg chg="mod">
          <ac:chgData name="AndersonMiles, Yolanda Y" userId="db74af9f-1ed6-4236-bc83-d8f6bfaa3cc9" providerId="ADAL" clId="{CA68D65B-9BF6-4E49-B272-F4AB39402D33}" dt="2025-11-12T18:50:29.649" v="15" actId="27636"/>
          <ac:spMkLst>
            <pc:docMk/>
            <pc:sldMk cId="1153074785" sldId="259"/>
            <ac:spMk id="3" creationId="{00000000-0000-0000-0000-000000000000}"/>
          </ac:spMkLst>
        </pc:spChg>
      </pc:sldChg>
      <pc:sldChg chg="modSp mod">
        <pc:chgData name="AndersonMiles, Yolanda Y" userId="db74af9f-1ed6-4236-bc83-d8f6bfaa3cc9" providerId="ADAL" clId="{CA68D65B-9BF6-4E49-B272-F4AB39402D33}" dt="2025-11-12T18:51:02.646" v="17" actId="255"/>
        <pc:sldMkLst>
          <pc:docMk/>
          <pc:sldMk cId="840374242" sldId="260"/>
        </pc:sldMkLst>
        <pc:spChg chg="mod">
          <ac:chgData name="AndersonMiles, Yolanda Y" userId="db74af9f-1ed6-4236-bc83-d8f6bfaa3cc9" providerId="ADAL" clId="{CA68D65B-9BF6-4E49-B272-F4AB39402D33}" dt="2025-11-12T18:50:50.428" v="16" actId="255"/>
          <ac:spMkLst>
            <pc:docMk/>
            <pc:sldMk cId="840374242" sldId="260"/>
            <ac:spMk id="2" creationId="{00000000-0000-0000-0000-000000000000}"/>
          </ac:spMkLst>
        </pc:spChg>
        <pc:spChg chg="mod">
          <ac:chgData name="AndersonMiles, Yolanda Y" userId="db74af9f-1ed6-4236-bc83-d8f6bfaa3cc9" providerId="ADAL" clId="{CA68D65B-9BF6-4E49-B272-F4AB39402D33}" dt="2025-11-12T18:51:02.646" v="17" actId="255"/>
          <ac:spMkLst>
            <pc:docMk/>
            <pc:sldMk cId="840374242" sldId="260"/>
            <ac:spMk id="3" creationId="{00000000-0000-0000-0000-000000000000}"/>
          </ac:spMkLst>
        </pc:spChg>
      </pc:sldChg>
      <pc:sldChg chg="delSp modSp mod">
        <pc:chgData name="AndersonMiles, Yolanda Y" userId="db74af9f-1ed6-4236-bc83-d8f6bfaa3cc9" providerId="ADAL" clId="{CA68D65B-9BF6-4E49-B272-F4AB39402D33}" dt="2025-11-12T18:52:57.897" v="33" actId="14100"/>
        <pc:sldMkLst>
          <pc:docMk/>
          <pc:sldMk cId="310570406" sldId="261"/>
        </pc:sldMkLst>
        <pc:spChg chg="mod">
          <ac:chgData name="AndersonMiles, Yolanda Y" userId="db74af9f-1ed6-4236-bc83-d8f6bfaa3cc9" providerId="ADAL" clId="{CA68D65B-9BF6-4E49-B272-F4AB39402D33}" dt="2025-11-12T18:52:02.632" v="27" actId="1076"/>
          <ac:spMkLst>
            <pc:docMk/>
            <pc:sldMk cId="310570406" sldId="261"/>
            <ac:spMk id="2" creationId="{00000000-0000-0000-0000-000000000000}"/>
          </ac:spMkLst>
        </pc:spChg>
        <pc:spChg chg="mod">
          <ac:chgData name="AndersonMiles, Yolanda Y" userId="db74af9f-1ed6-4236-bc83-d8f6bfaa3cc9" providerId="ADAL" clId="{CA68D65B-9BF6-4E49-B272-F4AB39402D33}" dt="2025-11-12T18:52:57.897" v="33" actId="14100"/>
          <ac:spMkLst>
            <pc:docMk/>
            <pc:sldMk cId="310570406" sldId="261"/>
            <ac:spMk id="3" creationId="{00000000-0000-0000-0000-000000000000}"/>
          </ac:spMkLst>
        </pc:spChg>
        <pc:spChg chg="del mod">
          <ac:chgData name="AndersonMiles, Yolanda Y" userId="db74af9f-1ed6-4236-bc83-d8f6bfaa3cc9" providerId="ADAL" clId="{CA68D65B-9BF6-4E49-B272-F4AB39402D33}" dt="2025-11-12T18:51:55.876" v="25" actId="478"/>
          <ac:spMkLst>
            <pc:docMk/>
            <pc:sldMk cId="310570406" sldId="261"/>
            <ac:spMk id="8" creationId="{E29DE36F-1574-3840-4111-3E8A53910D81}"/>
          </ac:spMkLst>
        </pc:spChg>
        <pc:picChg chg="mod">
          <ac:chgData name="AndersonMiles, Yolanda Y" userId="db74af9f-1ed6-4236-bc83-d8f6bfaa3cc9" providerId="ADAL" clId="{CA68D65B-9BF6-4E49-B272-F4AB39402D33}" dt="2025-11-12T18:52:27.567" v="31" actId="14100"/>
          <ac:picMkLst>
            <pc:docMk/>
            <pc:sldMk cId="310570406" sldId="261"/>
            <ac:picMk id="4" creationId="{F1B27A80-B15F-517C-9B65-A4B0255140AC}"/>
          </ac:picMkLst>
        </pc:picChg>
      </pc:sldChg>
      <pc:sldChg chg="modSp mod">
        <pc:chgData name="AndersonMiles, Yolanda Y" userId="db74af9f-1ed6-4236-bc83-d8f6bfaa3cc9" providerId="ADAL" clId="{CA68D65B-9BF6-4E49-B272-F4AB39402D33}" dt="2025-11-12T18:57:18.748" v="55" actId="255"/>
        <pc:sldMkLst>
          <pc:docMk/>
          <pc:sldMk cId="4003618854" sldId="264"/>
        </pc:sldMkLst>
        <pc:spChg chg="mod">
          <ac:chgData name="AndersonMiles, Yolanda Y" userId="db74af9f-1ed6-4236-bc83-d8f6bfaa3cc9" providerId="ADAL" clId="{CA68D65B-9BF6-4E49-B272-F4AB39402D33}" dt="2025-11-12T18:55:50.469" v="44" actId="207"/>
          <ac:spMkLst>
            <pc:docMk/>
            <pc:sldMk cId="4003618854" sldId="264"/>
            <ac:spMk id="2" creationId="{00000000-0000-0000-0000-000000000000}"/>
          </ac:spMkLst>
        </pc:spChg>
        <pc:spChg chg="mod">
          <ac:chgData name="AndersonMiles, Yolanda Y" userId="db74af9f-1ed6-4236-bc83-d8f6bfaa3cc9" providerId="ADAL" clId="{CA68D65B-9BF6-4E49-B272-F4AB39402D33}" dt="2025-11-12T18:57:18.748" v="55" actId="255"/>
          <ac:spMkLst>
            <pc:docMk/>
            <pc:sldMk cId="4003618854" sldId="264"/>
            <ac:spMk id="3" creationId="{00000000-0000-0000-0000-000000000000}"/>
          </ac:spMkLst>
        </pc:spChg>
      </pc:sldChg>
      <pc:sldChg chg="modSp mod">
        <pc:chgData name="AndersonMiles, Yolanda Y" userId="db74af9f-1ed6-4236-bc83-d8f6bfaa3cc9" providerId="ADAL" clId="{CA68D65B-9BF6-4E49-B272-F4AB39402D33}" dt="2025-11-12T18:57:01.738" v="53" actId="255"/>
        <pc:sldMkLst>
          <pc:docMk/>
          <pc:sldMk cId="236976409" sldId="265"/>
        </pc:sldMkLst>
        <pc:spChg chg="mod">
          <ac:chgData name="AndersonMiles, Yolanda Y" userId="db74af9f-1ed6-4236-bc83-d8f6bfaa3cc9" providerId="ADAL" clId="{CA68D65B-9BF6-4E49-B272-F4AB39402D33}" dt="2025-11-12T18:56:02.579" v="46" actId="207"/>
          <ac:spMkLst>
            <pc:docMk/>
            <pc:sldMk cId="236976409" sldId="265"/>
            <ac:spMk id="2" creationId="{00000000-0000-0000-0000-000000000000}"/>
          </ac:spMkLst>
        </pc:spChg>
        <pc:spChg chg="mod">
          <ac:chgData name="AndersonMiles, Yolanda Y" userId="db74af9f-1ed6-4236-bc83-d8f6bfaa3cc9" providerId="ADAL" clId="{CA68D65B-9BF6-4E49-B272-F4AB39402D33}" dt="2025-11-12T18:57:01.738" v="53" actId="255"/>
          <ac:spMkLst>
            <pc:docMk/>
            <pc:sldMk cId="236976409" sldId="265"/>
            <ac:spMk id="3" creationId="{00000000-0000-0000-0000-000000000000}"/>
          </ac:spMkLst>
        </pc:spChg>
      </pc:sldChg>
      <pc:sldChg chg="modSp mod">
        <pc:chgData name="AndersonMiles, Yolanda Y" userId="db74af9f-1ed6-4236-bc83-d8f6bfaa3cc9" providerId="ADAL" clId="{CA68D65B-9BF6-4E49-B272-F4AB39402D33}" dt="2025-11-12T18:56:53.178" v="52" actId="255"/>
        <pc:sldMkLst>
          <pc:docMk/>
          <pc:sldMk cId="3596815891" sldId="266"/>
        </pc:sldMkLst>
        <pc:spChg chg="mod">
          <ac:chgData name="AndersonMiles, Yolanda Y" userId="db74af9f-1ed6-4236-bc83-d8f6bfaa3cc9" providerId="ADAL" clId="{CA68D65B-9BF6-4E49-B272-F4AB39402D33}" dt="2025-11-12T18:56:20.138" v="48" actId="207"/>
          <ac:spMkLst>
            <pc:docMk/>
            <pc:sldMk cId="3596815891" sldId="266"/>
            <ac:spMk id="2" creationId="{00000000-0000-0000-0000-000000000000}"/>
          </ac:spMkLst>
        </pc:spChg>
        <pc:spChg chg="mod">
          <ac:chgData name="AndersonMiles, Yolanda Y" userId="db74af9f-1ed6-4236-bc83-d8f6bfaa3cc9" providerId="ADAL" clId="{CA68D65B-9BF6-4E49-B272-F4AB39402D33}" dt="2025-11-12T18:56:53.178" v="52" actId="255"/>
          <ac:spMkLst>
            <pc:docMk/>
            <pc:sldMk cId="3596815891" sldId="266"/>
            <ac:spMk id="3" creationId="{00000000-0000-0000-0000-000000000000}"/>
          </ac:spMkLst>
        </pc:spChg>
      </pc:sldChg>
      <pc:sldChg chg="modSp mod">
        <pc:chgData name="AndersonMiles, Yolanda Y" userId="db74af9f-1ed6-4236-bc83-d8f6bfaa3cc9" providerId="ADAL" clId="{CA68D65B-9BF6-4E49-B272-F4AB39402D33}" dt="2025-11-12T18:56:44.938" v="51" actId="255"/>
        <pc:sldMkLst>
          <pc:docMk/>
          <pc:sldMk cId="1484067023" sldId="267"/>
        </pc:sldMkLst>
        <pc:spChg chg="mod">
          <ac:chgData name="AndersonMiles, Yolanda Y" userId="db74af9f-1ed6-4236-bc83-d8f6bfaa3cc9" providerId="ADAL" clId="{CA68D65B-9BF6-4E49-B272-F4AB39402D33}" dt="2025-11-12T18:56:32.348" v="50" actId="207"/>
          <ac:spMkLst>
            <pc:docMk/>
            <pc:sldMk cId="1484067023" sldId="267"/>
            <ac:spMk id="2" creationId="{00000000-0000-0000-0000-000000000000}"/>
          </ac:spMkLst>
        </pc:spChg>
        <pc:spChg chg="mod">
          <ac:chgData name="AndersonMiles, Yolanda Y" userId="db74af9f-1ed6-4236-bc83-d8f6bfaa3cc9" providerId="ADAL" clId="{CA68D65B-9BF6-4E49-B272-F4AB39402D33}" dt="2025-11-12T18:56:44.938" v="51" actId="255"/>
          <ac:spMkLst>
            <pc:docMk/>
            <pc:sldMk cId="1484067023" sldId="267"/>
            <ac:spMk id="3" creationId="{00000000-0000-0000-0000-000000000000}"/>
          </ac:spMkLst>
        </pc:spChg>
      </pc:sldChg>
      <pc:sldChg chg="modSp mod">
        <pc:chgData name="AndersonMiles, Yolanda Y" userId="db74af9f-1ed6-4236-bc83-d8f6bfaa3cc9" providerId="ADAL" clId="{CA68D65B-9BF6-4E49-B272-F4AB39402D33}" dt="2025-11-12T18:54:32.142" v="36" actId="1076"/>
        <pc:sldMkLst>
          <pc:docMk/>
          <pc:sldMk cId="2505985257" sldId="271"/>
        </pc:sldMkLst>
        <pc:spChg chg="mod">
          <ac:chgData name="AndersonMiles, Yolanda Y" userId="db74af9f-1ed6-4236-bc83-d8f6bfaa3cc9" providerId="ADAL" clId="{CA68D65B-9BF6-4E49-B272-F4AB39402D33}" dt="2025-11-12T18:54:29.863" v="35" actId="1076"/>
          <ac:spMkLst>
            <pc:docMk/>
            <pc:sldMk cId="2505985257" sldId="271"/>
            <ac:spMk id="2" creationId="{1A4BEA7B-45B3-757D-57A2-1B91C8156762}"/>
          </ac:spMkLst>
        </pc:spChg>
        <pc:picChg chg="mod">
          <ac:chgData name="AndersonMiles, Yolanda Y" userId="db74af9f-1ed6-4236-bc83-d8f6bfaa3cc9" providerId="ADAL" clId="{CA68D65B-9BF6-4E49-B272-F4AB39402D33}" dt="2025-11-12T18:54:32.142" v="36" actId="1076"/>
          <ac:picMkLst>
            <pc:docMk/>
            <pc:sldMk cId="2505985257" sldId="271"/>
            <ac:picMk id="4" creationId="{564A68C6-38C2-A66A-C28E-5911A52388FE}"/>
          </ac:picMkLst>
        </pc:picChg>
      </pc:sldChg>
      <pc:sldChg chg="modSp mod">
        <pc:chgData name="AndersonMiles, Yolanda Y" userId="db74af9f-1ed6-4236-bc83-d8f6bfaa3cc9" providerId="ADAL" clId="{CA68D65B-9BF6-4E49-B272-F4AB39402D33}" dt="2025-11-12T18:55:03.559" v="42" actId="1076"/>
        <pc:sldMkLst>
          <pc:docMk/>
          <pc:sldMk cId="1772371210" sldId="272"/>
        </pc:sldMkLst>
        <pc:spChg chg="mod">
          <ac:chgData name="AndersonMiles, Yolanda Y" userId="db74af9f-1ed6-4236-bc83-d8f6bfaa3cc9" providerId="ADAL" clId="{CA68D65B-9BF6-4E49-B272-F4AB39402D33}" dt="2025-11-12T18:54:46.249" v="38" actId="1076"/>
          <ac:spMkLst>
            <pc:docMk/>
            <pc:sldMk cId="1772371210" sldId="272"/>
            <ac:spMk id="2" creationId="{A823F196-C598-BA1C-BC53-CD6ED7021BDE}"/>
          </ac:spMkLst>
        </pc:spChg>
        <pc:spChg chg="mod">
          <ac:chgData name="AndersonMiles, Yolanda Y" userId="db74af9f-1ed6-4236-bc83-d8f6bfaa3cc9" providerId="ADAL" clId="{CA68D65B-9BF6-4E49-B272-F4AB39402D33}" dt="2025-11-12T18:55:03.559" v="42" actId="1076"/>
          <ac:spMkLst>
            <pc:docMk/>
            <pc:sldMk cId="1772371210" sldId="272"/>
            <ac:spMk id="3" creationId="{82C209B5-00C7-DBF2-6792-BB0E42A0E8A5}"/>
          </ac:spMkLst>
        </pc:spChg>
        <pc:picChg chg="mod">
          <ac:chgData name="AndersonMiles, Yolanda Y" userId="db74af9f-1ed6-4236-bc83-d8f6bfaa3cc9" providerId="ADAL" clId="{CA68D65B-9BF6-4E49-B272-F4AB39402D33}" dt="2025-11-12T18:54:47.689" v="39" actId="1076"/>
          <ac:picMkLst>
            <pc:docMk/>
            <pc:sldMk cId="1772371210" sldId="272"/>
            <ac:picMk id="4" creationId="{A98E8A17-F78E-0BED-BDDA-3BB0673ECCF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11/12/2025</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11/12/2025</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BF81A0-ADA6-4623-BE4F-40CFB8BBCB3D}" type="slidenum">
              <a:rPr lang="en-US" smtClean="0"/>
              <a:t>1</a:t>
            </a:fld>
            <a:endParaRPr lang="en-US"/>
          </a:p>
        </p:txBody>
      </p:sp>
    </p:spTree>
    <p:extLst>
      <p:ext uri="{BB962C8B-B14F-4D97-AF65-F5344CB8AC3E}">
        <p14:creationId xmlns:p14="http://schemas.microsoft.com/office/powerpoint/2010/main" val="2855903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descr="Stack of books"/>
          <p:cNvGrpSpPr/>
          <p:nvPr userDrawn="1"/>
        </p:nvGrpSpPr>
        <p:grpSpPr>
          <a:xfrm>
            <a:off x="0" y="0"/>
            <a:ext cx="12190572" cy="6858000"/>
            <a:chOff x="0" y="0"/>
            <a:chExt cx="12190572" cy="6858000"/>
          </a:xfrm>
        </p:grpSpPr>
        <p:sp>
          <p:nvSpPr>
            <p:cNvPr id="13" name="Rectangle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nvGrpSpPr>
            <p:cNvPr id="12" name="Group 11"/>
            <p:cNvGrpSpPr/>
            <p:nvPr/>
          </p:nvGrpSpPr>
          <p:grpSpPr>
            <a:xfrm>
              <a:off x="0" y="0"/>
              <a:ext cx="4726044" cy="6858000"/>
              <a:chOff x="0" y="0"/>
              <a:chExt cx="4726044" cy="6858000"/>
            </a:xfrm>
          </p:grpSpPr>
          <p:pic>
            <p:nvPicPr>
              <p:cNvPr id="9" name="Picture 8" descr="Stack of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Rectangle 9"/>
              <p:cNvSpPr/>
              <p:nvPr/>
            </p:nvSpPr>
            <p:spPr>
              <a:xfrm>
                <a:off x="4588884"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p:cNvSpPr>
            <a:spLocks noGrp="1"/>
          </p:cNvSpPr>
          <p:nvPr>
            <p:ph type="ctrTitle"/>
          </p:nvPr>
        </p:nvSpPr>
        <p:spPr>
          <a:xfrm>
            <a:off x="4879346"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a:t>Click to edit Master title style</a:t>
            </a:r>
            <a:endParaRPr dirty="0"/>
          </a:p>
        </p:txBody>
      </p:sp>
      <p:sp>
        <p:nvSpPr>
          <p:cNvPr id="3" name="Subtitle 2"/>
          <p:cNvSpPr>
            <a:spLocks noGrp="1"/>
          </p:cNvSpPr>
          <p:nvPr>
            <p:ph type="subTitle" idx="1"/>
          </p:nvPr>
        </p:nvSpPr>
        <p:spPr>
          <a:xfrm>
            <a:off x="4879346"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5" name="Date Placeholder 4"/>
          <p:cNvSpPr>
            <a:spLocks noGrp="1"/>
          </p:cNvSpPr>
          <p:nvPr>
            <p:ph type="dt" sz="half" idx="10"/>
          </p:nvPr>
        </p:nvSpPr>
        <p:spPr/>
        <p:txBody>
          <a:bodyPr/>
          <a:lstStyle/>
          <a:p>
            <a:fld id="{42E3C847-D284-421D-B330-2D43513B0F9C}" type="datetime1">
              <a:rPr lang="en-US" smtClean="0"/>
              <a:t>11/12/2025</a:t>
            </a:fld>
            <a:endParaRPr lang="en-US"/>
          </a:p>
        </p:txBody>
      </p:sp>
      <p:sp>
        <p:nvSpPr>
          <p:cNvPr id="7" name="Footer Placeholder 6"/>
          <p:cNvSpPr>
            <a:spLocks noGrp="1"/>
          </p:cNvSpPr>
          <p:nvPr>
            <p:ph type="ftr" sz="quarter" idx="11"/>
          </p:nvPr>
        </p:nvSpPr>
        <p:spPr/>
        <p:txBody>
          <a:bodyPr/>
          <a:lstStyle/>
          <a:p>
            <a:r>
              <a:rPr lang="en-US" dirty="0"/>
              <a:t>Add a footer</a:t>
            </a:r>
          </a:p>
        </p:txBody>
      </p:sp>
      <p:sp>
        <p:nvSpPr>
          <p:cNvPr id="11" name="Slide Number Placeholder 10"/>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4405174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5785147-19A6-4970-A04E-ED9B1D83C0F1}" type="datetime1">
              <a:rPr lang="en-US" smtClean="0"/>
              <a:t>11/12/2025</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a:p>
        </p:txBody>
      </p:sp>
    </p:spTree>
    <p:extLst>
      <p:ext uri="{BB962C8B-B14F-4D97-AF65-F5344CB8AC3E}">
        <p14:creationId xmlns:p14="http://schemas.microsoft.com/office/powerpoint/2010/main" val="235897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1620" y="0"/>
            <a:ext cx="12188952" cy="6858000"/>
            <a:chOff x="1620" y="0"/>
            <a:chExt cx="12188952" cy="6858000"/>
          </a:xfrm>
        </p:grpSpPr>
        <p:sp>
          <p:nvSpPr>
            <p:cNvPr id="4" name="Rectangle 3"/>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11" name="Rectangle 10"/>
            <p:cNvSpPr/>
            <p:nvPr/>
          </p:nvSpPr>
          <p:spPr>
            <a:xfrm>
              <a:off x="7481252"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schemeClr val="tx2"/>
                </a:solidFill>
              </a:endParaRPr>
            </a:p>
          </p:txBody>
        </p:sp>
      </p:grpSp>
      <p:pic>
        <p:nvPicPr>
          <p:cNvPr id="5" name="Picture 4" descr="Stack of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7" name="Title 1"/>
          <p:cNvSpPr>
            <a:spLocks noGrp="1"/>
          </p:cNvSpPr>
          <p:nvPr>
            <p:ph type="ctrTitle"/>
          </p:nvPr>
        </p:nvSpPr>
        <p:spPr>
          <a:xfrm>
            <a:off x="237149"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a:t>Click to edit Master title style</a:t>
            </a:r>
            <a:endParaRPr dirty="0"/>
          </a:p>
        </p:txBody>
      </p:sp>
      <p:sp>
        <p:nvSpPr>
          <p:cNvPr id="8" name="Subtitle 2"/>
          <p:cNvSpPr>
            <a:spLocks noGrp="1"/>
          </p:cNvSpPr>
          <p:nvPr>
            <p:ph type="subTitle" idx="1"/>
          </p:nvPr>
        </p:nvSpPr>
        <p:spPr>
          <a:xfrm>
            <a:off x="237149"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2" name="Date Placeholder 1"/>
          <p:cNvSpPr>
            <a:spLocks noGrp="1"/>
          </p:cNvSpPr>
          <p:nvPr>
            <p:ph type="dt" sz="half" idx="10"/>
          </p:nvPr>
        </p:nvSpPr>
        <p:spPr/>
        <p:txBody>
          <a:bodyPr/>
          <a:lstStyle/>
          <a:p>
            <a:fld id="{E8F41008-E89D-49CD-9BF4-E6F3FE09F7AC}" type="datetime1">
              <a:rPr lang="en-US" smtClean="0"/>
              <a:t>11/12/2025</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7272354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6C9E199F-4583-41EB-929F-5865E95EECAA}" type="datetime1">
              <a:rPr lang="en-US" smtClean="0"/>
              <a:t>11/12/2025</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70174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ADE652EB-356C-4482-B27C-7C8E08F5D88F}" type="datetime1">
              <a:rPr lang="en-US" smtClean="0"/>
              <a:t>11/12/2025</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14746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51B0895E-43C3-4560-B59A-90049317E860}" type="datetime1">
              <a:rPr lang="en-US" smtClean="0"/>
              <a:t>11/12/2025</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181024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778C32-B81D-4A68-A851-5185C690F024}" type="datetime1">
              <a:rPr lang="en-US" smtClean="0"/>
              <a:t>11/12/2025</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66448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455612" y="1701800"/>
            <a:ext cx="3351927" cy="2844800"/>
          </a:xfrm>
        </p:spPr>
        <p:txBody>
          <a:bodyPr anchor="b">
            <a:normAutofit/>
          </a:bodyPr>
          <a:lstStyle>
            <a:lvl1pPr algn="l">
              <a:defRPr sz="2000" b="1">
                <a:effectLst/>
              </a:defRPr>
            </a:lvl1pPr>
          </a:lstStyle>
          <a:p>
            <a:r>
              <a:rPr lang="en-US"/>
              <a:t>Click to edit Master title style</a:t>
            </a:r>
            <a:endParaRPr dirty="0"/>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455612"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11765D79-EF31-4E8F-A1BE-AF31805C2859}" type="datetime1">
              <a:rPr lang="en-US" smtClean="0"/>
              <a:t>11/12/2025</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28012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effectLst/>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932FBA3B-941F-4778-A0CB-865223FDAE69}" type="datetime1">
              <a:rPr lang="en-US" smtClean="0"/>
              <a:t>11/12/2025</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147819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F6987518-40ED-4895-8580-DE2A722FC423}" type="datetime1">
              <a:rPr lang="en-US" smtClean="0"/>
              <a:t>11/12/2025</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296022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a:t>Click to edit Master title style</a:t>
            </a:r>
            <a:endParaRPr dirty="0"/>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A8D9F34-BDBC-4273-B9BC-22458F940BE7}" type="datetime1">
              <a:rPr lang="en-US" smtClean="0"/>
              <a:t>11/12/2025</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23982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620" y="0"/>
            <a:ext cx="12188952" cy="6858000"/>
            <a:chOff x="1620" y="0"/>
            <a:chExt cx="12188952" cy="6858000"/>
          </a:xfrm>
        </p:grpSpPr>
        <p:sp>
          <p:nvSpPr>
            <p:cNvPr id="10" name="Rectangle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8" name="Rectangle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72EBFD46-0FD3-4428-ADEC-1DFD6489930D}" type="datetime1">
              <a:rPr lang="en-US" smtClean="0"/>
              <a:t>11/12/2025</a:t>
            </a:fld>
            <a:endParaRPr lang="en-US"/>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414278595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8pPr>
      <a:lvl9pPr marL="3474112" indent="0" algn="l"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ollegeboard.org/" TargetMode="External"/><Relationship Id="rId2" Type="http://schemas.openxmlformats.org/officeDocument/2006/relationships/hyperlink" Target="https://www.act.org/content/act/en/students-and-parents/south-carolina.html"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1411" y="2133600"/>
            <a:ext cx="7237413" cy="2057400"/>
          </a:xfrm>
        </p:spPr>
        <p:txBody>
          <a:bodyPr>
            <a:normAutofit/>
          </a:bodyPr>
          <a:lstStyle/>
          <a:p>
            <a:r>
              <a:rPr lang="en-US" b="1" dirty="0">
                <a:ln w="0">
                  <a:solidFill>
                    <a:schemeClr val="accent3">
                      <a:lumMod val="50000"/>
                    </a:schemeClr>
                  </a:solidFill>
                </a:ln>
                <a:solidFill>
                  <a:srgbClr val="FDD035"/>
                </a:solidFill>
              </a:rPr>
              <a:t>Whale Branch Early College High School </a:t>
            </a:r>
          </a:p>
        </p:txBody>
      </p:sp>
      <p:sp>
        <p:nvSpPr>
          <p:cNvPr id="3" name="Subtitle 2"/>
          <p:cNvSpPr>
            <a:spLocks noGrp="1"/>
          </p:cNvSpPr>
          <p:nvPr>
            <p:ph type="subTitle" idx="1"/>
          </p:nvPr>
        </p:nvSpPr>
        <p:spPr>
          <a:xfrm>
            <a:off x="5535859" y="4343400"/>
            <a:ext cx="5816353" cy="685800"/>
          </a:xfrm>
        </p:spPr>
        <p:txBody>
          <a:bodyPr>
            <a:noAutofit/>
          </a:bodyPr>
          <a:lstStyle/>
          <a:p>
            <a:pPr algn="ctr"/>
            <a:r>
              <a:rPr lang="en-US" sz="5400" dirty="0">
                <a:ln w="0">
                  <a:solidFill>
                    <a:schemeClr val="accent5"/>
                  </a:solidFill>
                </a:ln>
                <a:solidFill>
                  <a:srgbClr val="522984"/>
                </a:solidFill>
              </a:rPr>
              <a:t>Testing Program</a:t>
            </a:r>
          </a:p>
        </p:txBody>
      </p:sp>
      <p:pic>
        <p:nvPicPr>
          <p:cNvPr id="7" name="Picture 6" descr="A purple and yellow logo&#10;&#10;Description automatically generated">
            <a:extLst>
              <a:ext uri="{FF2B5EF4-FFF2-40B4-BE49-F238E27FC236}">
                <a16:creationId xmlns:a16="http://schemas.microsoft.com/office/drawing/2014/main" id="{2742FEF4-1A2A-A1E3-5DAC-DA730D748C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3612" y="304800"/>
            <a:ext cx="1929309" cy="1910093"/>
          </a:xfrm>
          <a:prstGeom prst="rect">
            <a:avLst/>
          </a:prstGeom>
        </p:spPr>
      </p:pic>
    </p:spTree>
    <p:extLst>
      <p:ext uri="{BB962C8B-B14F-4D97-AF65-F5344CB8AC3E}">
        <p14:creationId xmlns:p14="http://schemas.microsoft.com/office/powerpoint/2010/main" val="17366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685800"/>
            <a:ext cx="5053303" cy="787400"/>
          </a:xfrm>
        </p:spPr>
        <p:txBody>
          <a:bodyPr>
            <a:noAutofit/>
          </a:bodyPr>
          <a:lstStyle/>
          <a:p>
            <a:r>
              <a:rPr lang="en-US" sz="5400" dirty="0">
                <a:solidFill>
                  <a:schemeClr val="accent5"/>
                </a:solidFill>
              </a:rPr>
              <a:t>Assessments</a:t>
            </a:r>
          </a:p>
        </p:txBody>
      </p:sp>
      <p:sp>
        <p:nvSpPr>
          <p:cNvPr id="3" name="Content Placeholder 2"/>
          <p:cNvSpPr>
            <a:spLocks noGrp="1"/>
          </p:cNvSpPr>
          <p:nvPr>
            <p:ph idx="1"/>
          </p:nvPr>
        </p:nvSpPr>
        <p:spPr/>
        <p:txBody>
          <a:bodyPr>
            <a:normAutofit fontScale="85000" lnSpcReduction="20000"/>
          </a:bodyPr>
          <a:lstStyle/>
          <a:p>
            <a:r>
              <a:rPr lang="en-US" sz="3200" dirty="0"/>
              <a:t>EOCEP</a:t>
            </a:r>
          </a:p>
          <a:p>
            <a:r>
              <a:rPr lang="en-US" sz="3200" dirty="0"/>
              <a:t>ACT</a:t>
            </a:r>
          </a:p>
          <a:p>
            <a:r>
              <a:rPr lang="en-US" sz="3200" dirty="0"/>
              <a:t>Pre-ACT</a:t>
            </a:r>
          </a:p>
          <a:p>
            <a:r>
              <a:rPr lang="en-US" sz="3200" dirty="0"/>
              <a:t>SAT</a:t>
            </a:r>
          </a:p>
          <a:p>
            <a:r>
              <a:rPr lang="en-US" sz="3200" dirty="0"/>
              <a:t>PSAT</a:t>
            </a:r>
          </a:p>
          <a:p>
            <a:r>
              <a:rPr lang="en-US" sz="3200" dirty="0"/>
              <a:t>PSAT</a:t>
            </a:r>
          </a:p>
          <a:p>
            <a:r>
              <a:rPr lang="en-US" sz="3200" dirty="0"/>
              <a:t>ASVAB</a:t>
            </a:r>
          </a:p>
          <a:p>
            <a:r>
              <a:rPr lang="en-US" sz="3200" dirty="0"/>
              <a:t>CATE</a:t>
            </a:r>
          </a:p>
          <a:p>
            <a:endParaRPr lang="en-US" dirty="0"/>
          </a:p>
        </p:txBody>
      </p:sp>
      <p:pic>
        <p:nvPicPr>
          <p:cNvPr id="4" name="Picture 3" descr="A purple and yellow logo&#10;&#10;Description automatically generated">
            <a:extLst>
              <a:ext uri="{FF2B5EF4-FFF2-40B4-BE49-F238E27FC236}">
                <a16:creationId xmlns:a16="http://schemas.microsoft.com/office/drawing/2014/main" id="{1625E5C9-0DDE-E924-65FA-12876555D4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09212" y="152400"/>
            <a:ext cx="1534732" cy="1519446"/>
          </a:xfrm>
          <a:prstGeom prst="rect">
            <a:avLst/>
          </a:prstGeom>
        </p:spPr>
      </p:pic>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solidFill>
                  <a:schemeClr val="accent5"/>
                </a:solidFill>
              </a:rPr>
              <a:t>The College Prep Process</a:t>
            </a:r>
          </a:p>
        </p:txBody>
      </p:sp>
      <p:sp>
        <p:nvSpPr>
          <p:cNvPr id="3" name="Content Placeholder 2"/>
          <p:cNvSpPr>
            <a:spLocks noGrp="1"/>
          </p:cNvSpPr>
          <p:nvPr>
            <p:ph idx="1"/>
          </p:nvPr>
        </p:nvSpPr>
        <p:spPr/>
        <p:txBody>
          <a:bodyPr>
            <a:noAutofit/>
          </a:bodyPr>
          <a:lstStyle/>
          <a:p>
            <a:r>
              <a:rPr lang="en-US" dirty="0"/>
              <a:t>Many students and parents begin the college application process by deciding which test to take, ACT or SAT, or both.</a:t>
            </a:r>
          </a:p>
          <a:p>
            <a:r>
              <a:rPr lang="en-US" dirty="0"/>
              <a:t>Two of the most common questions they ask are: </a:t>
            </a:r>
          </a:p>
          <a:p>
            <a:pPr marL="0" indent="0">
              <a:buNone/>
            </a:pPr>
            <a:r>
              <a:rPr lang="en-US" dirty="0"/>
              <a:t>     - Is the ACT easier than the SAT?</a:t>
            </a:r>
          </a:p>
          <a:p>
            <a:pPr marL="0" indent="0">
              <a:buNone/>
            </a:pPr>
            <a:r>
              <a:rPr lang="en-US" dirty="0"/>
              <a:t>     - Do colleges prefer scores from the SAT or ACT?</a:t>
            </a:r>
          </a:p>
          <a:p>
            <a:r>
              <a:rPr lang="en-US" dirty="0"/>
              <a:t>So, how are they different and what factors might make one or the other a better choice? Here are some general thoughts that you’ll want to consider.</a:t>
            </a:r>
          </a:p>
          <a:p>
            <a:r>
              <a:rPr lang="en-US" dirty="0"/>
              <a:t>Which Test Is Easier, the ACT or SAT? Questions on the ACT and SAT have very similar levels of average difficulty – so it really comes down to student preference.</a:t>
            </a:r>
          </a:p>
        </p:txBody>
      </p:sp>
      <p:pic>
        <p:nvPicPr>
          <p:cNvPr id="4" name="Picture 3" descr="A purple and yellow logo&#10;&#10;Description automatically generated">
            <a:extLst>
              <a:ext uri="{FF2B5EF4-FFF2-40B4-BE49-F238E27FC236}">
                <a16:creationId xmlns:a16="http://schemas.microsoft.com/office/drawing/2014/main" id="{90BE7A9F-0E09-0ED8-0BD3-B716BBDC72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50539" y="76200"/>
            <a:ext cx="1641954" cy="1625600"/>
          </a:xfrm>
          <a:prstGeom prst="rect">
            <a:avLst/>
          </a:prstGeom>
        </p:spPr>
      </p:pic>
    </p:spTree>
    <p:extLst>
      <p:ext uri="{BB962C8B-B14F-4D97-AF65-F5344CB8AC3E}">
        <p14:creationId xmlns:p14="http://schemas.microsoft.com/office/powerpoint/2010/main" val="84037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266700"/>
            <a:ext cx="10157354" cy="1397000"/>
          </a:xfrm>
        </p:spPr>
        <p:txBody>
          <a:bodyPr>
            <a:noAutofit/>
          </a:bodyPr>
          <a:lstStyle/>
          <a:p>
            <a:pPr algn="ctr"/>
            <a:r>
              <a:rPr lang="en-US" sz="5400" dirty="0">
                <a:solidFill>
                  <a:schemeClr val="accent5"/>
                </a:solidFill>
              </a:rPr>
              <a:t>What do the ACT and the SAT</a:t>
            </a:r>
            <a:br>
              <a:rPr lang="en-US" sz="5400" dirty="0">
                <a:solidFill>
                  <a:schemeClr val="accent5"/>
                </a:solidFill>
              </a:rPr>
            </a:br>
            <a:r>
              <a:rPr lang="en-US" sz="5400" dirty="0">
                <a:solidFill>
                  <a:schemeClr val="accent5"/>
                </a:solidFill>
              </a:rPr>
              <a:t> Tests Measure?</a:t>
            </a:r>
          </a:p>
        </p:txBody>
      </p:sp>
      <p:sp>
        <p:nvSpPr>
          <p:cNvPr id="3" name="Content Placeholder 2"/>
          <p:cNvSpPr>
            <a:spLocks noGrp="1"/>
          </p:cNvSpPr>
          <p:nvPr>
            <p:ph idx="1"/>
          </p:nvPr>
        </p:nvSpPr>
        <p:spPr>
          <a:xfrm>
            <a:off x="760912" y="1447800"/>
            <a:ext cx="9981700" cy="4343400"/>
          </a:xfrm>
        </p:spPr>
        <p:txBody>
          <a:bodyPr>
            <a:noAutofit/>
          </a:bodyPr>
          <a:lstStyle/>
          <a:p>
            <a:pPr>
              <a:lnSpc>
                <a:spcPct val="120000"/>
              </a:lnSpc>
            </a:pPr>
            <a:r>
              <a:rPr lang="en-US" sz="2000" dirty="0"/>
              <a:t>In general, the ACT and the SAT tests attempt to measure college readiness and predict future academic success. But they do so in very different ways.</a:t>
            </a:r>
          </a:p>
          <a:p>
            <a:pPr>
              <a:lnSpc>
                <a:spcPct val="120000"/>
              </a:lnSpc>
            </a:pPr>
            <a:r>
              <a:rPr lang="en-US" sz="2000" dirty="0"/>
              <a:t>The ACT test measures what a student already knows. It covers material that the student should have learned during high school.</a:t>
            </a:r>
          </a:p>
          <a:p>
            <a:pPr>
              <a:lnSpc>
                <a:spcPct val="120000"/>
              </a:lnSpc>
            </a:pPr>
            <a:r>
              <a:rPr lang="en-US" sz="2000" dirty="0"/>
              <a:t>The SAT test is used more as a predictor of what a student is capable of learning. It deals with material that the student may NOT have learned in high school.</a:t>
            </a:r>
          </a:p>
          <a:p>
            <a:pPr>
              <a:lnSpc>
                <a:spcPct val="120000"/>
              </a:lnSpc>
            </a:pPr>
            <a:r>
              <a:rPr lang="en-US" sz="2000" dirty="0"/>
              <a:t>For this reason, some students do better on the ACT test especially if they tend to struggle with standardized tests and other students do better on the SAT test.</a:t>
            </a:r>
          </a:p>
          <a:p>
            <a:pPr>
              <a:lnSpc>
                <a:spcPct val="120000"/>
              </a:lnSpc>
            </a:pPr>
            <a:r>
              <a:rPr lang="en-US" sz="2000" dirty="0"/>
              <a:t>Most colleges accept either test score, so many students take both exams to improve their chances of being admitted.</a:t>
            </a:r>
          </a:p>
        </p:txBody>
      </p:sp>
      <p:pic>
        <p:nvPicPr>
          <p:cNvPr id="4" name="Picture 3" descr="A purple and yellow logo&#10;&#10;Description automatically generated">
            <a:extLst>
              <a:ext uri="{FF2B5EF4-FFF2-40B4-BE49-F238E27FC236}">
                <a16:creationId xmlns:a16="http://schemas.microsoft.com/office/drawing/2014/main" id="{F1B27A80-B15F-517C-9B65-A4B0255140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8578" y="76200"/>
            <a:ext cx="1564987" cy="1549400"/>
          </a:xfrm>
          <a:prstGeom prst="rect">
            <a:avLst/>
          </a:prstGeom>
        </p:spPr>
      </p:pic>
    </p:spTree>
    <p:extLst>
      <p:ext uri="{BB962C8B-B14F-4D97-AF65-F5344CB8AC3E}">
        <p14:creationId xmlns:p14="http://schemas.microsoft.com/office/powerpoint/2010/main" val="31057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74861-3FAA-5D01-0485-01EB888675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BEA7B-45B3-757D-57A2-1B91C8156762}"/>
              </a:ext>
            </a:extLst>
          </p:cNvPr>
          <p:cNvSpPr>
            <a:spLocks noGrp="1"/>
          </p:cNvSpPr>
          <p:nvPr>
            <p:ph type="title"/>
          </p:nvPr>
        </p:nvSpPr>
        <p:spPr>
          <a:xfrm>
            <a:off x="1015735" y="268266"/>
            <a:ext cx="10157354" cy="1397000"/>
          </a:xfrm>
        </p:spPr>
        <p:txBody>
          <a:bodyPr>
            <a:noAutofit/>
          </a:bodyPr>
          <a:lstStyle/>
          <a:p>
            <a:pPr algn="ctr"/>
            <a:r>
              <a:rPr lang="en-US" sz="5400" dirty="0">
                <a:solidFill>
                  <a:schemeClr val="accent5"/>
                </a:solidFill>
              </a:rPr>
              <a:t>What do the ACT and the SAT</a:t>
            </a:r>
            <a:br>
              <a:rPr lang="en-US" sz="5400" dirty="0">
                <a:solidFill>
                  <a:schemeClr val="accent5"/>
                </a:solidFill>
              </a:rPr>
            </a:br>
            <a:r>
              <a:rPr lang="en-US" sz="5400" dirty="0">
                <a:solidFill>
                  <a:schemeClr val="accent5"/>
                </a:solidFill>
              </a:rPr>
              <a:t> Tests Measure?</a:t>
            </a:r>
          </a:p>
        </p:txBody>
      </p:sp>
      <p:sp>
        <p:nvSpPr>
          <p:cNvPr id="3" name="Content Placeholder 2">
            <a:extLst>
              <a:ext uri="{FF2B5EF4-FFF2-40B4-BE49-F238E27FC236}">
                <a16:creationId xmlns:a16="http://schemas.microsoft.com/office/drawing/2014/main" id="{D7DE1D45-C363-22F3-600A-AED434D37CE3}"/>
              </a:ext>
            </a:extLst>
          </p:cNvPr>
          <p:cNvSpPr>
            <a:spLocks noGrp="1"/>
          </p:cNvSpPr>
          <p:nvPr>
            <p:ph idx="1"/>
          </p:nvPr>
        </p:nvSpPr>
        <p:spPr/>
        <p:txBody>
          <a:bodyPr>
            <a:normAutofit/>
          </a:bodyPr>
          <a:lstStyle/>
          <a:p>
            <a:pPr>
              <a:lnSpc>
                <a:spcPct val="120000"/>
              </a:lnSpc>
            </a:pPr>
            <a:r>
              <a:rPr lang="en-US" dirty="0"/>
              <a:t>The ACT is an assessment that tests students on their understanding of their high school curriculum and covers coursework in English, reading, math, and science. The ACT offers an optional essay component that can highlight your writing skills to provide a more well-rounded assessment of your academic abilities.</a:t>
            </a:r>
          </a:p>
          <a:p>
            <a:pPr>
              <a:lnSpc>
                <a:spcPct val="120000"/>
              </a:lnSpc>
            </a:pPr>
            <a:r>
              <a:rPr lang="en-US" dirty="0"/>
              <a:t>The SAT has traditionally been considered more of an aptitude test that includes only English, reading, and math; it does not have a science section.</a:t>
            </a:r>
          </a:p>
        </p:txBody>
      </p:sp>
      <p:pic>
        <p:nvPicPr>
          <p:cNvPr id="4" name="Picture 3" descr="A purple and yellow logo&#10;&#10;Description automatically generated">
            <a:extLst>
              <a:ext uri="{FF2B5EF4-FFF2-40B4-BE49-F238E27FC236}">
                <a16:creationId xmlns:a16="http://schemas.microsoft.com/office/drawing/2014/main" id="{564A68C6-38C2-A66A-C28E-5911A52388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3686" y="268266"/>
            <a:ext cx="1641954" cy="1625600"/>
          </a:xfrm>
          <a:prstGeom prst="rect">
            <a:avLst/>
          </a:prstGeom>
        </p:spPr>
      </p:pic>
    </p:spTree>
    <p:extLst>
      <p:ext uri="{BB962C8B-B14F-4D97-AF65-F5344CB8AC3E}">
        <p14:creationId xmlns:p14="http://schemas.microsoft.com/office/powerpoint/2010/main" val="250598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F0EC0-9D1F-451D-CD14-E01A4734D7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23F196-C598-BA1C-BC53-CD6ED7021BDE}"/>
              </a:ext>
            </a:extLst>
          </p:cNvPr>
          <p:cNvSpPr>
            <a:spLocks noGrp="1"/>
          </p:cNvSpPr>
          <p:nvPr>
            <p:ph type="title"/>
          </p:nvPr>
        </p:nvSpPr>
        <p:spPr>
          <a:xfrm>
            <a:off x="1117309" y="304800"/>
            <a:ext cx="10157354" cy="1397000"/>
          </a:xfrm>
        </p:spPr>
        <p:txBody>
          <a:bodyPr>
            <a:noAutofit/>
          </a:bodyPr>
          <a:lstStyle/>
          <a:p>
            <a:pPr algn="ctr"/>
            <a:r>
              <a:rPr lang="en-US" sz="5400" dirty="0">
                <a:solidFill>
                  <a:schemeClr val="accent5"/>
                </a:solidFill>
              </a:rPr>
              <a:t>More Information about the ACT and the SAT?</a:t>
            </a:r>
          </a:p>
        </p:txBody>
      </p:sp>
      <p:sp>
        <p:nvSpPr>
          <p:cNvPr id="3" name="Content Placeholder 2">
            <a:extLst>
              <a:ext uri="{FF2B5EF4-FFF2-40B4-BE49-F238E27FC236}">
                <a16:creationId xmlns:a16="http://schemas.microsoft.com/office/drawing/2014/main" id="{82C209B5-00C7-DBF2-6792-BB0E42A0E8A5}"/>
              </a:ext>
            </a:extLst>
          </p:cNvPr>
          <p:cNvSpPr>
            <a:spLocks noGrp="1"/>
          </p:cNvSpPr>
          <p:nvPr>
            <p:ph idx="1"/>
          </p:nvPr>
        </p:nvSpPr>
        <p:spPr>
          <a:xfrm>
            <a:off x="1117309" y="1828800"/>
            <a:ext cx="10157354" cy="2336800"/>
          </a:xfrm>
        </p:spPr>
        <p:txBody>
          <a:bodyPr>
            <a:normAutofit/>
          </a:bodyPr>
          <a:lstStyle/>
          <a:p>
            <a:pPr>
              <a:lnSpc>
                <a:spcPct val="120000"/>
              </a:lnSpc>
            </a:pPr>
            <a:r>
              <a:rPr lang="en-US" sz="2800" dirty="0"/>
              <a:t>ACT – </a:t>
            </a:r>
            <a:r>
              <a:rPr lang="en-US" sz="2800" dirty="0">
                <a:hlinkClick r:id="rId2"/>
              </a:rPr>
              <a:t>https://www.act.org/content/act/en/students-and-parents/south-carolina.html</a:t>
            </a:r>
            <a:endParaRPr lang="en-US" sz="2800" dirty="0"/>
          </a:p>
          <a:p>
            <a:pPr>
              <a:lnSpc>
                <a:spcPct val="120000"/>
              </a:lnSpc>
            </a:pPr>
            <a:r>
              <a:rPr lang="en-US" sz="2800" dirty="0"/>
              <a:t>SAT - </a:t>
            </a:r>
            <a:r>
              <a:rPr lang="en-US" sz="2800" dirty="0">
                <a:hlinkClick r:id="rId3"/>
              </a:rPr>
              <a:t>https://www.collegeboard.org/</a:t>
            </a:r>
            <a:endParaRPr lang="en-US" sz="2800" dirty="0"/>
          </a:p>
          <a:p>
            <a:pPr marL="0" indent="0">
              <a:lnSpc>
                <a:spcPct val="120000"/>
              </a:lnSpc>
              <a:buNone/>
            </a:pPr>
            <a:endParaRPr lang="en-US" dirty="0"/>
          </a:p>
        </p:txBody>
      </p:sp>
      <p:pic>
        <p:nvPicPr>
          <p:cNvPr id="4" name="Picture 3" descr="A purple and yellow logo&#10;&#10;Description automatically generated">
            <a:extLst>
              <a:ext uri="{FF2B5EF4-FFF2-40B4-BE49-F238E27FC236}">
                <a16:creationId xmlns:a16="http://schemas.microsoft.com/office/drawing/2014/main" id="{A98E8A17-F78E-0BED-BDDA-3BB0673ECC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50539" y="289142"/>
            <a:ext cx="1641954" cy="1625600"/>
          </a:xfrm>
          <a:prstGeom prst="rect">
            <a:avLst/>
          </a:prstGeom>
        </p:spPr>
      </p:pic>
    </p:spTree>
    <p:extLst>
      <p:ext uri="{BB962C8B-B14F-4D97-AF65-F5344CB8AC3E}">
        <p14:creationId xmlns:p14="http://schemas.microsoft.com/office/powerpoint/2010/main" val="177237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1F4478-13A0-5D2E-41CE-AADFC90AC406}"/>
              </a:ext>
            </a:extLst>
          </p:cNvPr>
          <p:cNvPicPr>
            <a:picLocks noChangeAspect="1"/>
          </p:cNvPicPr>
          <p:nvPr/>
        </p:nvPicPr>
        <p:blipFill>
          <a:blip r:embed="rId2"/>
          <a:srcRect t="-27778" b="57778"/>
          <a:stretch/>
        </p:blipFill>
        <p:spPr>
          <a:xfrm>
            <a:off x="1522412" y="-3505200"/>
            <a:ext cx="9372600" cy="9716549"/>
          </a:xfrm>
          <a:prstGeom prst="rect">
            <a:avLst/>
          </a:prstGeom>
        </p:spPr>
      </p:pic>
      <p:pic>
        <p:nvPicPr>
          <p:cNvPr id="6" name="Picture 5" descr="A purple and yellow logo&#10;&#10;Description automatically generated">
            <a:extLst>
              <a:ext uri="{FF2B5EF4-FFF2-40B4-BE49-F238E27FC236}">
                <a16:creationId xmlns:a16="http://schemas.microsoft.com/office/drawing/2014/main" id="{A0C14763-C1B5-918A-27DD-3249671046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3012" y="76200"/>
            <a:ext cx="1641954" cy="1625600"/>
          </a:xfrm>
          <a:prstGeom prst="rect">
            <a:avLst/>
          </a:prstGeom>
        </p:spPr>
      </p:pic>
    </p:spTree>
    <p:extLst>
      <p:ext uri="{BB962C8B-B14F-4D97-AF65-F5344CB8AC3E}">
        <p14:creationId xmlns:p14="http://schemas.microsoft.com/office/powerpoint/2010/main" val="1374992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34DE44A-20FF-D518-86C9-7492E6427363}"/>
              </a:ext>
            </a:extLst>
          </p:cNvPr>
          <p:cNvPicPr>
            <a:picLocks noGrp="1" noChangeAspect="1"/>
          </p:cNvPicPr>
          <p:nvPr>
            <p:ph idx="1"/>
          </p:nvPr>
        </p:nvPicPr>
        <p:blipFill>
          <a:blip r:embed="rId2"/>
          <a:srcRect t="42046" b="28302"/>
          <a:stretch/>
        </p:blipFill>
        <p:spPr>
          <a:xfrm>
            <a:off x="1354854" y="2100138"/>
            <a:ext cx="9448800" cy="4149463"/>
          </a:xfrm>
        </p:spPr>
      </p:pic>
      <p:pic>
        <p:nvPicPr>
          <p:cNvPr id="7" name="Picture 6">
            <a:extLst>
              <a:ext uri="{FF2B5EF4-FFF2-40B4-BE49-F238E27FC236}">
                <a16:creationId xmlns:a16="http://schemas.microsoft.com/office/drawing/2014/main" id="{A9E80FEC-6D9D-E7E6-146F-AF660BA1A8A3}"/>
              </a:ext>
            </a:extLst>
          </p:cNvPr>
          <p:cNvPicPr>
            <a:picLocks noChangeAspect="1"/>
          </p:cNvPicPr>
          <p:nvPr/>
        </p:nvPicPr>
        <p:blipFill>
          <a:blip r:embed="rId2"/>
          <a:srcRect b="88889"/>
          <a:stretch/>
        </p:blipFill>
        <p:spPr>
          <a:xfrm>
            <a:off x="1354854" y="533400"/>
            <a:ext cx="9463958" cy="1557343"/>
          </a:xfrm>
          <a:prstGeom prst="rect">
            <a:avLst/>
          </a:prstGeom>
        </p:spPr>
      </p:pic>
      <p:pic>
        <p:nvPicPr>
          <p:cNvPr id="8" name="Picture 7" descr="A purple and yellow logo&#10;&#10;Description automatically generated">
            <a:extLst>
              <a:ext uri="{FF2B5EF4-FFF2-40B4-BE49-F238E27FC236}">
                <a16:creationId xmlns:a16="http://schemas.microsoft.com/office/drawing/2014/main" id="{06A02DF1-86C7-A233-0AD4-9E4C9E11D7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3012" y="76200"/>
            <a:ext cx="1641954" cy="1625600"/>
          </a:xfrm>
          <a:prstGeom prst="rect">
            <a:avLst/>
          </a:prstGeom>
        </p:spPr>
      </p:pic>
    </p:spTree>
    <p:extLst>
      <p:ext uri="{BB962C8B-B14F-4D97-AF65-F5344CB8AC3E}">
        <p14:creationId xmlns:p14="http://schemas.microsoft.com/office/powerpoint/2010/main" val="20362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6AFD09-FE14-3D0E-0296-AD48900B6351}"/>
              </a:ext>
            </a:extLst>
          </p:cNvPr>
          <p:cNvPicPr>
            <a:picLocks noChangeAspect="1"/>
          </p:cNvPicPr>
          <p:nvPr/>
        </p:nvPicPr>
        <p:blipFill>
          <a:blip r:embed="rId2"/>
          <a:srcRect t="71111"/>
          <a:stretch/>
        </p:blipFill>
        <p:spPr>
          <a:xfrm>
            <a:off x="1354855" y="2090742"/>
            <a:ext cx="9463958" cy="4049091"/>
          </a:xfrm>
          <a:prstGeom prst="rect">
            <a:avLst/>
          </a:prstGeom>
        </p:spPr>
      </p:pic>
      <p:pic>
        <p:nvPicPr>
          <p:cNvPr id="6" name="Picture 5">
            <a:extLst>
              <a:ext uri="{FF2B5EF4-FFF2-40B4-BE49-F238E27FC236}">
                <a16:creationId xmlns:a16="http://schemas.microsoft.com/office/drawing/2014/main" id="{4E872561-494F-B805-477A-96ACBAF21EA9}"/>
              </a:ext>
            </a:extLst>
          </p:cNvPr>
          <p:cNvPicPr>
            <a:picLocks noChangeAspect="1"/>
          </p:cNvPicPr>
          <p:nvPr/>
        </p:nvPicPr>
        <p:blipFill>
          <a:blip r:embed="rId2"/>
          <a:srcRect b="88889"/>
          <a:stretch/>
        </p:blipFill>
        <p:spPr>
          <a:xfrm>
            <a:off x="1354854" y="533400"/>
            <a:ext cx="9463958" cy="1557343"/>
          </a:xfrm>
          <a:prstGeom prst="rect">
            <a:avLst/>
          </a:prstGeom>
        </p:spPr>
      </p:pic>
      <p:pic>
        <p:nvPicPr>
          <p:cNvPr id="7" name="Picture 6" descr="A purple and yellow logo&#10;&#10;Description automatically generated">
            <a:extLst>
              <a:ext uri="{FF2B5EF4-FFF2-40B4-BE49-F238E27FC236}">
                <a16:creationId xmlns:a16="http://schemas.microsoft.com/office/drawing/2014/main" id="{692E54E3-E888-D251-8A4A-9B15728ADB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3012" y="76200"/>
            <a:ext cx="1641954" cy="1625600"/>
          </a:xfrm>
          <a:prstGeom prst="rect">
            <a:avLst/>
          </a:prstGeom>
        </p:spPr>
      </p:pic>
    </p:spTree>
    <p:extLst>
      <p:ext uri="{BB962C8B-B14F-4D97-AF65-F5344CB8AC3E}">
        <p14:creationId xmlns:p14="http://schemas.microsoft.com/office/powerpoint/2010/main" val="52635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833" y="415097"/>
            <a:ext cx="5634220" cy="2971800"/>
          </a:xfrm>
        </p:spPr>
        <p:txBody>
          <a:bodyPr>
            <a:normAutofit fontScale="90000"/>
          </a:bodyPr>
          <a:lstStyle/>
          <a:p>
            <a:r>
              <a:rPr lang="en-US" dirty="0">
                <a:solidFill>
                  <a:schemeClr val="accent5"/>
                </a:solidFill>
              </a:rPr>
              <a:t>ASVAB</a:t>
            </a:r>
            <a:br>
              <a:rPr lang="en-US" dirty="0">
                <a:solidFill>
                  <a:schemeClr val="accent5"/>
                </a:solidFill>
              </a:rPr>
            </a:br>
            <a:r>
              <a:rPr lang="en-US" dirty="0">
                <a:solidFill>
                  <a:schemeClr val="accent5"/>
                </a:solidFill>
              </a:rPr>
              <a:t> – </a:t>
            </a:r>
            <a:br>
              <a:rPr lang="en-US" dirty="0">
                <a:solidFill>
                  <a:schemeClr val="accent5"/>
                </a:solidFill>
              </a:rPr>
            </a:br>
            <a:r>
              <a:rPr lang="en-US" dirty="0">
                <a:solidFill>
                  <a:schemeClr val="accent5"/>
                </a:solidFill>
              </a:rPr>
              <a:t>Armed Services Vocational Aptitude Battery Test</a:t>
            </a:r>
          </a:p>
        </p:txBody>
      </p:sp>
      <p:pic>
        <p:nvPicPr>
          <p:cNvPr id="5" name="Picture 4">
            <a:extLst>
              <a:ext uri="{FF2B5EF4-FFF2-40B4-BE49-F238E27FC236}">
                <a16:creationId xmlns:a16="http://schemas.microsoft.com/office/drawing/2014/main" id="{100889E7-0AE0-91A0-8BA6-5E370E06FEEE}"/>
              </a:ext>
            </a:extLst>
          </p:cNvPr>
          <p:cNvPicPr>
            <a:picLocks noChangeAspect="1"/>
          </p:cNvPicPr>
          <p:nvPr/>
        </p:nvPicPr>
        <p:blipFill>
          <a:blip r:embed="rId2"/>
          <a:stretch>
            <a:fillRect/>
          </a:stretch>
        </p:blipFill>
        <p:spPr>
          <a:xfrm>
            <a:off x="5900235" y="415097"/>
            <a:ext cx="4703595" cy="6253271"/>
          </a:xfrm>
          <a:prstGeom prst="rect">
            <a:avLst/>
          </a:prstGeom>
        </p:spPr>
      </p:pic>
      <p:sp>
        <p:nvSpPr>
          <p:cNvPr id="9" name="TextBox 8">
            <a:extLst>
              <a:ext uri="{FF2B5EF4-FFF2-40B4-BE49-F238E27FC236}">
                <a16:creationId xmlns:a16="http://schemas.microsoft.com/office/drawing/2014/main" id="{B28A4C7A-63DD-EFBF-D832-4F73CC23FD74}"/>
              </a:ext>
            </a:extLst>
          </p:cNvPr>
          <p:cNvSpPr txBox="1"/>
          <p:nvPr/>
        </p:nvSpPr>
        <p:spPr>
          <a:xfrm>
            <a:off x="836612" y="3657600"/>
            <a:ext cx="3757379" cy="2031325"/>
          </a:xfrm>
          <a:prstGeom prst="rect">
            <a:avLst/>
          </a:prstGeom>
          <a:noFill/>
        </p:spPr>
        <p:txBody>
          <a:bodyPr wrap="square">
            <a:spAutoFit/>
          </a:bodyPr>
          <a:lstStyle/>
          <a:p>
            <a:r>
              <a:rPr lang="en-US" sz="1800" dirty="0"/>
              <a:t>The Armed Services Vocational Aptitude Battery (ASVAB) is a multiple-aptitude battery that measures developed abilities and helps predict future academic and occupational success in the military. </a:t>
            </a:r>
          </a:p>
        </p:txBody>
      </p:sp>
      <p:pic>
        <p:nvPicPr>
          <p:cNvPr id="10" name="Picture 9" descr="A purple and yellow logo&#10;&#10;Description automatically generated">
            <a:extLst>
              <a:ext uri="{FF2B5EF4-FFF2-40B4-BE49-F238E27FC236}">
                <a16:creationId xmlns:a16="http://schemas.microsoft.com/office/drawing/2014/main" id="{533832FF-360D-0BDA-C798-219056BB27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03830" y="33403"/>
            <a:ext cx="1231466" cy="1219200"/>
          </a:xfrm>
          <a:prstGeom prst="rect">
            <a:avLst/>
          </a:prstGeom>
        </p:spPr>
      </p:pic>
    </p:spTree>
    <p:extLst>
      <p:ext uri="{BB962C8B-B14F-4D97-AF65-F5344CB8AC3E}">
        <p14:creationId xmlns:p14="http://schemas.microsoft.com/office/powerpoint/2010/main" val="191722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265818"/>
            <a:ext cx="11733212" cy="863600"/>
          </a:xfrm>
        </p:spPr>
        <p:txBody>
          <a:bodyPr>
            <a:normAutofit/>
          </a:bodyPr>
          <a:lstStyle/>
          <a:p>
            <a:r>
              <a:rPr lang="en-US" sz="2400" dirty="0"/>
              <a:t>ASVAB – Computer Administration vs. Paper and Pencil Administration </a:t>
            </a:r>
          </a:p>
        </p:txBody>
      </p:sp>
      <p:pic>
        <p:nvPicPr>
          <p:cNvPr id="5" name="Picture 4">
            <a:extLst>
              <a:ext uri="{FF2B5EF4-FFF2-40B4-BE49-F238E27FC236}">
                <a16:creationId xmlns:a16="http://schemas.microsoft.com/office/drawing/2014/main" id="{88EF680B-BD04-2012-34A4-706B8D2BD452}"/>
              </a:ext>
            </a:extLst>
          </p:cNvPr>
          <p:cNvPicPr>
            <a:picLocks noChangeAspect="1"/>
          </p:cNvPicPr>
          <p:nvPr/>
        </p:nvPicPr>
        <p:blipFill>
          <a:blip r:embed="rId2"/>
          <a:srcRect b="14895"/>
          <a:stretch/>
        </p:blipFill>
        <p:spPr>
          <a:xfrm>
            <a:off x="760412" y="2152987"/>
            <a:ext cx="4267200" cy="3866814"/>
          </a:xfrm>
          <a:prstGeom prst="rect">
            <a:avLst/>
          </a:prstGeom>
        </p:spPr>
      </p:pic>
      <p:pic>
        <p:nvPicPr>
          <p:cNvPr id="7" name="Picture 6">
            <a:extLst>
              <a:ext uri="{FF2B5EF4-FFF2-40B4-BE49-F238E27FC236}">
                <a16:creationId xmlns:a16="http://schemas.microsoft.com/office/drawing/2014/main" id="{12115289-D63B-E40D-C121-0DA9B014FCDD}"/>
              </a:ext>
            </a:extLst>
          </p:cNvPr>
          <p:cNvPicPr>
            <a:picLocks noChangeAspect="1"/>
          </p:cNvPicPr>
          <p:nvPr/>
        </p:nvPicPr>
        <p:blipFill>
          <a:blip r:embed="rId3"/>
          <a:stretch>
            <a:fillRect/>
          </a:stretch>
        </p:blipFill>
        <p:spPr>
          <a:xfrm>
            <a:off x="760412" y="1470607"/>
            <a:ext cx="4267200" cy="684972"/>
          </a:xfrm>
          <a:prstGeom prst="rect">
            <a:avLst/>
          </a:prstGeom>
        </p:spPr>
      </p:pic>
      <p:pic>
        <p:nvPicPr>
          <p:cNvPr id="12" name="Picture 11">
            <a:extLst>
              <a:ext uri="{FF2B5EF4-FFF2-40B4-BE49-F238E27FC236}">
                <a16:creationId xmlns:a16="http://schemas.microsoft.com/office/drawing/2014/main" id="{9F302AD7-0632-5F2B-8BCA-83A7547CC471}"/>
              </a:ext>
            </a:extLst>
          </p:cNvPr>
          <p:cNvPicPr>
            <a:picLocks noChangeAspect="1"/>
          </p:cNvPicPr>
          <p:nvPr/>
        </p:nvPicPr>
        <p:blipFill>
          <a:blip r:embed="rId4"/>
          <a:stretch>
            <a:fillRect/>
          </a:stretch>
        </p:blipFill>
        <p:spPr>
          <a:xfrm>
            <a:off x="5942012" y="2152986"/>
            <a:ext cx="4897375" cy="3312098"/>
          </a:xfrm>
          <a:prstGeom prst="rect">
            <a:avLst/>
          </a:prstGeom>
        </p:spPr>
      </p:pic>
      <p:pic>
        <p:nvPicPr>
          <p:cNvPr id="14" name="Picture 13">
            <a:extLst>
              <a:ext uri="{FF2B5EF4-FFF2-40B4-BE49-F238E27FC236}">
                <a16:creationId xmlns:a16="http://schemas.microsoft.com/office/drawing/2014/main" id="{BADCC0B2-B7B0-A410-7BC7-BCBC25E50303}"/>
              </a:ext>
            </a:extLst>
          </p:cNvPr>
          <p:cNvPicPr>
            <a:picLocks noChangeAspect="1"/>
          </p:cNvPicPr>
          <p:nvPr/>
        </p:nvPicPr>
        <p:blipFill>
          <a:blip r:embed="rId5"/>
          <a:stretch>
            <a:fillRect/>
          </a:stretch>
        </p:blipFill>
        <p:spPr>
          <a:xfrm>
            <a:off x="5942012" y="1470607"/>
            <a:ext cx="4897375" cy="674028"/>
          </a:xfrm>
          <a:prstGeom prst="rect">
            <a:avLst/>
          </a:prstGeom>
        </p:spPr>
      </p:pic>
      <p:pic>
        <p:nvPicPr>
          <p:cNvPr id="15" name="Picture 14" descr="A purple and yellow logo&#10;&#10;Description automatically generated">
            <a:extLst>
              <a:ext uri="{FF2B5EF4-FFF2-40B4-BE49-F238E27FC236}">
                <a16:creationId xmlns:a16="http://schemas.microsoft.com/office/drawing/2014/main" id="{4EBA7839-E8DB-0030-4FA7-E72F607023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69114" y="88018"/>
            <a:ext cx="1051877" cy="1041400"/>
          </a:xfrm>
          <a:prstGeom prst="rect">
            <a:avLst/>
          </a:prstGeom>
        </p:spPr>
      </p:pic>
    </p:spTree>
    <p:extLst>
      <p:ext uri="{BB962C8B-B14F-4D97-AF65-F5344CB8AC3E}">
        <p14:creationId xmlns:p14="http://schemas.microsoft.com/office/powerpoint/2010/main" val="371452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A1FCFC-93D5-26A0-671A-31EA229A7BFC}"/>
              </a:ext>
            </a:extLst>
          </p:cNvPr>
          <p:cNvPicPr>
            <a:picLocks noChangeAspect="1"/>
          </p:cNvPicPr>
          <p:nvPr/>
        </p:nvPicPr>
        <p:blipFill>
          <a:blip r:embed="rId2"/>
          <a:stretch>
            <a:fillRect/>
          </a:stretch>
        </p:blipFill>
        <p:spPr>
          <a:xfrm>
            <a:off x="1751012" y="533400"/>
            <a:ext cx="8825432" cy="4904274"/>
          </a:xfrm>
          <a:prstGeom prst="rect">
            <a:avLst/>
          </a:prstGeom>
        </p:spPr>
      </p:pic>
      <p:sp>
        <p:nvSpPr>
          <p:cNvPr id="7" name="TextBox 6">
            <a:extLst>
              <a:ext uri="{FF2B5EF4-FFF2-40B4-BE49-F238E27FC236}">
                <a16:creationId xmlns:a16="http://schemas.microsoft.com/office/drawing/2014/main" id="{9823DE9F-A554-9697-2A51-BE04999FB5E9}"/>
              </a:ext>
            </a:extLst>
          </p:cNvPr>
          <p:cNvSpPr txBox="1"/>
          <p:nvPr/>
        </p:nvSpPr>
        <p:spPr>
          <a:xfrm>
            <a:off x="608012" y="5638800"/>
            <a:ext cx="11506200" cy="400110"/>
          </a:xfrm>
          <a:prstGeom prst="rect">
            <a:avLst/>
          </a:prstGeom>
          <a:noFill/>
        </p:spPr>
        <p:txBody>
          <a:bodyPr wrap="square">
            <a:spAutoFit/>
          </a:bodyPr>
          <a:lstStyle/>
          <a:p>
            <a:r>
              <a:rPr lang="en-US" sz="2000" dirty="0"/>
              <a:t>The minimum score is different depending if you have a High School Diploma or GED.</a:t>
            </a:r>
          </a:p>
        </p:txBody>
      </p:sp>
      <p:pic>
        <p:nvPicPr>
          <p:cNvPr id="8" name="Picture 7" descr="A purple and yellow logo&#10;&#10;Description automatically generated">
            <a:extLst>
              <a:ext uri="{FF2B5EF4-FFF2-40B4-BE49-F238E27FC236}">
                <a16:creationId xmlns:a16="http://schemas.microsoft.com/office/drawing/2014/main" id="{840FAB3D-BCBB-7459-254D-83CB2E8147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9114" y="88018"/>
            <a:ext cx="1051877" cy="1041400"/>
          </a:xfrm>
          <a:prstGeom prst="rect">
            <a:avLst/>
          </a:prstGeom>
        </p:spPr>
      </p:pic>
    </p:spTree>
    <p:extLst>
      <p:ext uri="{BB962C8B-B14F-4D97-AF65-F5344CB8AC3E}">
        <p14:creationId xmlns:p14="http://schemas.microsoft.com/office/powerpoint/2010/main" val="95224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accent5"/>
                </a:solidFill>
              </a:rPr>
              <a:t>Grading</a:t>
            </a:r>
          </a:p>
        </p:txBody>
      </p:sp>
      <p:sp>
        <p:nvSpPr>
          <p:cNvPr id="3" name="Content Placeholder 2"/>
          <p:cNvSpPr>
            <a:spLocks noGrp="1"/>
          </p:cNvSpPr>
          <p:nvPr>
            <p:ph idx="1"/>
          </p:nvPr>
        </p:nvSpPr>
        <p:spPr/>
        <p:txBody>
          <a:bodyPr>
            <a:noAutofit/>
          </a:bodyPr>
          <a:lstStyle/>
          <a:p>
            <a:r>
              <a:rPr lang="en-US" sz="4800" dirty="0"/>
              <a:t>Discuss purpose of grades</a:t>
            </a:r>
          </a:p>
          <a:p>
            <a:r>
              <a:rPr lang="en-US" sz="4800" dirty="0"/>
              <a:t>Review report card format</a:t>
            </a:r>
          </a:p>
          <a:p>
            <a:r>
              <a:rPr lang="en-US" sz="4800" dirty="0"/>
              <a:t>Outline grading process and timetable</a:t>
            </a:r>
          </a:p>
          <a:p>
            <a:r>
              <a:rPr lang="en-US" sz="4800" dirty="0"/>
              <a:t>Discuss any other means of evaluation</a:t>
            </a:r>
          </a:p>
        </p:txBody>
      </p:sp>
    </p:spTree>
    <p:extLst>
      <p:ext uri="{BB962C8B-B14F-4D97-AF65-F5344CB8AC3E}">
        <p14:creationId xmlns:p14="http://schemas.microsoft.com/office/powerpoint/2010/main" val="400361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accent5"/>
                </a:solidFill>
              </a:rPr>
              <a:t>Parent Conferences</a:t>
            </a:r>
          </a:p>
        </p:txBody>
      </p:sp>
      <p:sp>
        <p:nvSpPr>
          <p:cNvPr id="3" name="Content Placeholder 2"/>
          <p:cNvSpPr>
            <a:spLocks noGrp="1"/>
          </p:cNvSpPr>
          <p:nvPr>
            <p:ph idx="1"/>
          </p:nvPr>
        </p:nvSpPr>
        <p:spPr/>
        <p:txBody>
          <a:bodyPr>
            <a:normAutofit/>
          </a:bodyPr>
          <a:lstStyle/>
          <a:p>
            <a:r>
              <a:rPr lang="en-US" sz="4000" dirty="0"/>
              <a:t>Review conference schedule</a:t>
            </a:r>
          </a:p>
          <a:p>
            <a:r>
              <a:rPr lang="en-US" sz="4000" dirty="0"/>
              <a:t>Distribute sign-up sheet</a:t>
            </a:r>
          </a:p>
          <a:p>
            <a:r>
              <a:rPr lang="en-US" sz="4000" dirty="0"/>
              <a:t>Review expectations for parent conferences</a:t>
            </a:r>
          </a:p>
          <a:p>
            <a:r>
              <a:rPr lang="en-US" sz="4000" dirty="0"/>
              <a:t>Explain how you can be reached to discuss concerns</a:t>
            </a:r>
          </a:p>
        </p:txBody>
      </p:sp>
    </p:spTree>
    <p:extLst>
      <p:ext uri="{BB962C8B-B14F-4D97-AF65-F5344CB8AC3E}">
        <p14:creationId xmlns:p14="http://schemas.microsoft.com/office/powerpoint/2010/main" val="23697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accent5"/>
                </a:solidFill>
              </a:rPr>
              <a:t>Q&amp;A</a:t>
            </a:r>
          </a:p>
        </p:txBody>
      </p:sp>
      <p:sp>
        <p:nvSpPr>
          <p:cNvPr id="3" name="Content Placeholder 2"/>
          <p:cNvSpPr>
            <a:spLocks noGrp="1"/>
          </p:cNvSpPr>
          <p:nvPr>
            <p:ph idx="1"/>
          </p:nvPr>
        </p:nvSpPr>
        <p:spPr/>
        <p:txBody>
          <a:bodyPr>
            <a:normAutofit/>
          </a:bodyPr>
          <a:lstStyle/>
          <a:p>
            <a:r>
              <a:rPr lang="en-US" sz="4000" dirty="0"/>
              <a:t>Invite questions from parents/students</a:t>
            </a:r>
          </a:p>
        </p:txBody>
      </p:sp>
    </p:spTree>
    <p:extLst>
      <p:ext uri="{BB962C8B-B14F-4D97-AF65-F5344CB8AC3E}">
        <p14:creationId xmlns:p14="http://schemas.microsoft.com/office/powerpoint/2010/main" val="359681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solidFill>
                  <a:schemeClr val="accent5"/>
                </a:solidFill>
              </a:rPr>
              <a:t>Summary</a:t>
            </a:r>
          </a:p>
        </p:txBody>
      </p:sp>
      <p:sp>
        <p:nvSpPr>
          <p:cNvPr id="3" name="Content Placeholder 2"/>
          <p:cNvSpPr>
            <a:spLocks noGrp="1"/>
          </p:cNvSpPr>
          <p:nvPr>
            <p:ph idx="1"/>
          </p:nvPr>
        </p:nvSpPr>
        <p:spPr/>
        <p:txBody>
          <a:bodyPr>
            <a:normAutofit/>
          </a:bodyPr>
          <a:lstStyle/>
          <a:p>
            <a:r>
              <a:rPr lang="en-US" sz="4000" dirty="0"/>
              <a:t>Discuss topics covered</a:t>
            </a:r>
          </a:p>
          <a:p>
            <a:r>
              <a:rPr lang="en-US" sz="4000" dirty="0"/>
              <a:t>Reiterate welcome</a:t>
            </a:r>
          </a:p>
          <a:p>
            <a:r>
              <a:rPr lang="en-US" sz="4000" dirty="0"/>
              <a:t>Wrap-up</a:t>
            </a:r>
          </a:p>
        </p:txBody>
      </p:sp>
    </p:spTree>
    <p:extLst>
      <p:ext uri="{BB962C8B-B14F-4D97-AF65-F5344CB8AC3E}">
        <p14:creationId xmlns:p14="http://schemas.microsoft.com/office/powerpoint/2010/main" val="1484067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elcome back to school presentation">
  <a:themeElements>
    <a:clrScheme name="Custom 3">
      <a:dk1>
        <a:sysClr val="windowText" lastClr="000000"/>
      </a:dk1>
      <a:lt1>
        <a:sysClr val="window" lastClr="FFFFFF"/>
      </a:lt1>
      <a:dk2>
        <a:srgbClr val="522984"/>
      </a:dk2>
      <a:lt2>
        <a:srgbClr val="E2DFCC"/>
      </a:lt2>
      <a:accent1>
        <a:srgbClr val="522984"/>
      </a:accent1>
      <a:accent2>
        <a:srgbClr val="522984"/>
      </a:accent2>
      <a:accent3>
        <a:srgbClr val="522984"/>
      </a:accent3>
      <a:accent4>
        <a:srgbClr val="7F7F7F"/>
      </a:accent4>
      <a:accent5>
        <a:srgbClr val="FDD035"/>
      </a:accent5>
      <a:accent6>
        <a:srgbClr val="522984"/>
      </a:accent6>
      <a:hlink>
        <a:srgbClr val="000000"/>
      </a:hlink>
      <a:folHlink>
        <a:srgbClr val="000000"/>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Welcome back to school presentation.potx" id="{CE426E4B-AEF0-4DB0-AA06-9B9EF2E62E1A}" vid="{EB2D3276-CBF5-48AD-B47E-C2D79CA4C86F}"/>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Welcome back to school</Template>
  <TotalTime>138</TotalTime>
  <Words>547</Words>
  <Application>Microsoft Office PowerPoint</Application>
  <PresentationFormat>Custom</PresentationFormat>
  <Paragraphs>51</Paragraphs>
  <Slides>16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Century Gothic</vt:lpstr>
      <vt:lpstr>Welcome back to school presentation</vt:lpstr>
      <vt:lpstr>Whale Branch Early College High School </vt:lpstr>
      <vt:lpstr>Assessments</vt:lpstr>
      <vt:lpstr>The College Prep Process</vt:lpstr>
      <vt:lpstr>What do the ACT and the SAT  Tests Measure?</vt:lpstr>
      <vt:lpstr>What do the ACT and the SAT  Tests Measure?</vt:lpstr>
      <vt:lpstr>More Information about the ACT and the SAT?</vt:lpstr>
      <vt:lpstr>PowerPoint Presentation</vt:lpstr>
      <vt:lpstr>PowerPoint Presentation</vt:lpstr>
      <vt:lpstr>PowerPoint Presentation</vt:lpstr>
      <vt:lpstr>ASVAB  –  Armed Services Vocational Aptitude Battery Test</vt:lpstr>
      <vt:lpstr>ASVAB – Computer Administration vs. Paper and Pencil Administration </vt:lpstr>
      <vt:lpstr>PowerPoint Presentation</vt:lpstr>
      <vt:lpstr>Grading</vt:lpstr>
      <vt:lpstr>Parent Conferences</vt:lpstr>
      <vt:lpstr>Q&amp;A</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AndersonMiles, Yolanda Y</dc:creator>
  <cp:lastModifiedBy>AndersonMiles, Yolanda Y</cp:lastModifiedBy>
  <cp:revision>1</cp:revision>
  <dcterms:created xsi:type="dcterms:W3CDTF">2024-10-22T18:07:21Z</dcterms:created>
  <dcterms:modified xsi:type="dcterms:W3CDTF">2025-11-12T18:57:27Z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