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780" r:id="rId1"/>
  </p:sldMasterIdLst>
  <p:notesMasterIdLst>
    <p:notesMasterId r:id="rId22"/>
  </p:notesMasterIdLst>
  <p:handoutMasterIdLst>
    <p:handoutMasterId r:id="rId23"/>
  </p:handoutMasterIdLst>
  <p:sldIdLst>
    <p:sldId id="556" r:id="rId2"/>
    <p:sldId id="555" r:id="rId3"/>
    <p:sldId id="549" r:id="rId4"/>
    <p:sldId id="565" r:id="rId5"/>
    <p:sldId id="561" r:id="rId6"/>
    <p:sldId id="573" r:id="rId7"/>
    <p:sldId id="553" r:id="rId8"/>
    <p:sldId id="563" r:id="rId9"/>
    <p:sldId id="574" r:id="rId10"/>
    <p:sldId id="571" r:id="rId11"/>
    <p:sldId id="572" r:id="rId12"/>
    <p:sldId id="564" r:id="rId13"/>
    <p:sldId id="546" r:id="rId14"/>
    <p:sldId id="568" r:id="rId15"/>
    <p:sldId id="566" r:id="rId16"/>
    <p:sldId id="513" r:id="rId17"/>
    <p:sldId id="569" r:id="rId18"/>
    <p:sldId id="558" r:id="rId19"/>
    <p:sldId id="559" r:id="rId20"/>
    <p:sldId id="570" r:id="rId21"/>
  </p:sldIdLst>
  <p:sldSz cx="9144000" cy="6858000" type="screen4x3"/>
  <p:notesSz cx="7315200" cy="9601200"/>
  <p:defaultTextStyle>
    <a:defPPr>
      <a:defRPr lang="en-US"/>
    </a:defPPr>
    <a:lvl1pPr algn="ctr" rtl="0" eaLnBrk="0" fontAlgn="base" hangingPunct="0">
      <a:spcBef>
        <a:spcPct val="0"/>
      </a:spcBef>
      <a:spcAft>
        <a:spcPct val="0"/>
      </a:spcAft>
      <a:defRPr sz="2400" b="1" kern="1200">
        <a:solidFill>
          <a:schemeClr val="tx1"/>
        </a:solidFill>
        <a:latin typeface="Verdana" pitchFamily="34" charset="0"/>
        <a:ea typeface="+mn-ea"/>
        <a:cs typeface="+mn-cs"/>
      </a:defRPr>
    </a:lvl1pPr>
    <a:lvl2pPr marL="457200" algn="ctr" rtl="0" eaLnBrk="0" fontAlgn="base" hangingPunct="0">
      <a:spcBef>
        <a:spcPct val="0"/>
      </a:spcBef>
      <a:spcAft>
        <a:spcPct val="0"/>
      </a:spcAft>
      <a:defRPr sz="2400" b="1" kern="1200">
        <a:solidFill>
          <a:schemeClr val="tx1"/>
        </a:solidFill>
        <a:latin typeface="Verdana" pitchFamily="34" charset="0"/>
        <a:ea typeface="+mn-ea"/>
        <a:cs typeface="+mn-cs"/>
      </a:defRPr>
    </a:lvl2pPr>
    <a:lvl3pPr marL="914400" algn="ctr" rtl="0" eaLnBrk="0" fontAlgn="base" hangingPunct="0">
      <a:spcBef>
        <a:spcPct val="0"/>
      </a:spcBef>
      <a:spcAft>
        <a:spcPct val="0"/>
      </a:spcAft>
      <a:defRPr sz="2400" b="1" kern="1200">
        <a:solidFill>
          <a:schemeClr val="tx1"/>
        </a:solidFill>
        <a:latin typeface="Verdana" pitchFamily="34" charset="0"/>
        <a:ea typeface="+mn-ea"/>
        <a:cs typeface="+mn-cs"/>
      </a:defRPr>
    </a:lvl3pPr>
    <a:lvl4pPr marL="1371600" algn="ctr" rtl="0" eaLnBrk="0" fontAlgn="base" hangingPunct="0">
      <a:spcBef>
        <a:spcPct val="0"/>
      </a:spcBef>
      <a:spcAft>
        <a:spcPct val="0"/>
      </a:spcAft>
      <a:defRPr sz="2400" b="1" kern="1200">
        <a:solidFill>
          <a:schemeClr val="tx1"/>
        </a:solidFill>
        <a:latin typeface="Verdana" pitchFamily="34" charset="0"/>
        <a:ea typeface="+mn-ea"/>
        <a:cs typeface="+mn-cs"/>
      </a:defRPr>
    </a:lvl4pPr>
    <a:lvl5pPr marL="1828800" algn="ctr" rtl="0" eaLnBrk="0" fontAlgn="base" hangingPunct="0">
      <a:spcBef>
        <a:spcPct val="0"/>
      </a:spcBef>
      <a:spcAft>
        <a:spcPct val="0"/>
      </a:spcAft>
      <a:defRPr sz="2400" b="1" kern="1200">
        <a:solidFill>
          <a:schemeClr val="tx1"/>
        </a:solidFill>
        <a:latin typeface="Verdana" pitchFamily="34" charset="0"/>
        <a:ea typeface="+mn-ea"/>
        <a:cs typeface="+mn-cs"/>
      </a:defRPr>
    </a:lvl5pPr>
    <a:lvl6pPr marL="2286000" algn="l" defTabSz="914400" rtl="0" eaLnBrk="1" latinLnBrk="0" hangingPunct="1">
      <a:defRPr sz="2400" b="1" kern="1200">
        <a:solidFill>
          <a:schemeClr val="tx1"/>
        </a:solidFill>
        <a:latin typeface="Verdana" pitchFamily="34" charset="0"/>
        <a:ea typeface="+mn-ea"/>
        <a:cs typeface="+mn-cs"/>
      </a:defRPr>
    </a:lvl6pPr>
    <a:lvl7pPr marL="2743200" algn="l" defTabSz="914400" rtl="0" eaLnBrk="1" latinLnBrk="0" hangingPunct="1">
      <a:defRPr sz="2400" b="1" kern="1200">
        <a:solidFill>
          <a:schemeClr val="tx1"/>
        </a:solidFill>
        <a:latin typeface="Verdana" pitchFamily="34" charset="0"/>
        <a:ea typeface="+mn-ea"/>
        <a:cs typeface="+mn-cs"/>
      </a:defRPr>
    </a:lvl7pPr>
    <a:lvl8pPr marL="3200400" algn="l" defTabSz="914400" rtl="0" eaLnBrk="1" latinLnBrk="0" hangingPunct="1">
      <a:defRPr sz="2400" b="1" kern="1200">
        <a:solidFill>
          <a:schemeClr val="tx1"/>
        </a:solidFill>
        <a:latin typeface="Verdana" pitchFamily="34" charset="0"/>
        <a:ea typeface="+mn-ea"/>
        <a:cs typeface="+mn-cs"/>
      </a:defRPr>
    </a:lvl8pPr>
    <a:lvl9pPr marL="3657600" algn="l" defTabSz="914400" rtl="0" eaLnBrk="1" latinLnBrk="0" hangingPunct="1">
      <a:defRPr sz="2400" b="1"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p15:clr>
            <a:srgbClr val="A4A3A4"/>
          </p15:clr>
        </p15:guide>
        <p15:guide id="2">
          <p15:clr>
            <a:srgbClr val="A4A3A4"/>
          </p15:clr>
        </p15:guide>
      </p15:sldGuideLst>
    </p:ext>
    <p:ext uri="{2D200454-40CA-4A62-9FC3-DE9A4176ACB9}">
      <p15:notesGuideLst xmlns:p15="http://schemas.microsoft.com/office/powerpoint/2012/main">
        <p15:guide id="1" orient="horz">
          <p15:clr>
            <a:srgbClr val="A4A3A4"/>
          </p15:clr>
        </p15:guide>
        <p15:guide id="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A185C"/>
    <a:srgbClr val="00573D"/>
    <a:srgbClr val="326531"/>
    <a:srgbClr val="65144B"/>
    <a:srgbClr val="F5F5F5"/>
    <a:srgbClr val="353337"/>
    <a:srgbClr val="67666B"/>
    <a:srgbClr val="A6A6A6"/>
    <a:srgbClr val="D9D9D9"/>
    <a:srgbClr val="0147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27" autoAdjust="0"/>
    <p:restoredTop sz="93835" autoAdjust="0"/>
  </p:normalViewPr>
  <p:slideViewPr>
    <p:cSldViewPr snapToGrid="0">
      <p:cViewPr varScale="1">
        <p:scale>
          <a:sx n="104" d="100"/>
          <a:sy n="104" d="100"/>
        </p:scale>
        <p:origin x="1788" y="96"/>
      </p:cViewPr>
      <p:guideLst>
        <p:guide orient="horz"/>
        <p:guide/>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79" d="100"/>
          <a:sy n="79" d="100"/>
        </p:scale>
        <p:origin x="3108" y="90"/>
      </p:cViewPr>
      <p:guideLst>
        <p:guide orient="horz"/>
        <p:guide/>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0"/>
      <c:rAngAx val="0"/>
    </c:view3D>
    <c:floor>
      <c:thickness val="0"/>
    </c:floor>
    <c:sideWall>
      <c:thickness val="0"/>
    </c:sideWall>
    <c:backWall>
      <c:thickness val="0"/>
    </c:backWall>
    <c:plotArea>
      <c:layout>
        <c:manualLayout>
          <c:layoutTarget val="inner"/>
          <c:xMode val="edge"/>
          <c:yMode val="edge"/>
          <c:x val="0.33936651583712779"/>
          <c:y val="0.14285714285715012"/>
          <c:w val="0.31674208144797489"/>
          <c:h val="0.71428571428571463"/>
        </c:manualLayout>
      </c:layout>
      <c:pie3DChart>
        <c:varyColors val="1"/>
        <c:ser>
          <c:idx val="0"/>
          <c:order val="0"/>
          <c:tx>
            <c:strRef>
              <c:f>Sheet1!$A$2</c:f>
              <c:strCache>
                <c:ptCount val="1"/>
                <c:pt idx="0">
                  <c:v>East</c:v>
                </c:pt>
              </c:strCache>
            </c:strRef>
          </c:tx>
          <c:spPr>
            <a:solidFill>
              <a:schemeClr val="accent1"/>
            </a:solidFill>
            <a:ln w="24989">
              <a:noFill/>
            </a:ln>
            <a:scene3d>
              <a:camera prst="orthographicFront"/>
              <a:lightRig rig="threePt" dir="t"/>
            </a:scene3d>
            <a:sp3d>
              <a:bevelT/>
            </a:sp3d>
          </c:spPr>
          <c:dPt>
            <c:idx val="0"/>
            <c:bubble3D val="0"/>
            <c:spPr>
              <a:solidFill>
                <a:schemeClr val="tx2"/>
              </a:solidFill>
              <a:ln w="24989">
                <a:noFill/>
              </a:ln>
              <a:scene3d>
                <a:camera prst="orthographicFront"/>
                <a:lightRig rig="threePt" dir="t"/>
              </a:scene3d>
              <a:sp3d>
                <a:bevelT/>
              </a:sp3d>
            </c:spPr>
            <c:extLst>
              <c:ext xmlns:c16="http://schemas.microsoft.com/office/drawing/2014/chart" uri="{C3380CC4-5D6E-409C-BE32-E72D297353CC}">
                <c16:uniqueId val="{00000001-DA5F-4D80-9317-F65D31AD3D6F}"/>
              </c:ext>
            </c:extLst>
          </c:dPt>
          <c:dPt>
            <c:idx val="1"/>
            <c:bubble3D val="0"/>
            <c:spPr>
              <a:solidFill>
                <a:schemeClr val="tx1">
                  <a:lumMod val="75000"/>
                </a:schemeClr>
              </a:solidFill>
              <a:ln w="24989">
                <a:noFill/>
              </a:ln>
              <a:scene3d>
                <a:camera prst="orthographicFront"/>
                <a:lightRig rig="threePt" dir="t"/>
              </a:scene3d>
              <a:sp3d>
                <a:bevelT/>
              </a:sp3d>
            </c:spPr>
            <c:extLst>
              <c:ext xmlns:c16="http://schemas.microsoft.com/office/drawing/2014/chart" uri="{C3380CC4-5D6E-409C-BE32-E72D297353CC}">
                <c16:uniqueId val="{00000003-DA5F-4D80-9317-F65D31AD3D6F}"/>
              </c:ext>
            </c:extLst>
          </c:dPt>
          <c:dPt>
            <c:idx val="2"/>
            <c:bubble3D val="0"/>
            <c:spPr>
              <a:solidFill>
                <a:srgbClr val="65144B"/>
              </a:solidFill>
              <a:ln w="24989">
                <a:noFill/>
              </a:ln>
              <a:scene3d>
                <a:camera prst="orthographicFront"/>
                <a:lightRig rig="threePt" dir="t"/>
              </a:scene3d>
              <a:sp3d>
                <a:bevelT/>
              </a:sp3d>
            </c:spPr>
            <c:extLst>
              <c:ext xmlns:c16="http://schemas.microsoft.com/office/drawing/2014/chart" uri="{C3380CC4-5D6E-409C-BE32-E72D297353CC}">
                <c16:uniqueId val="{00000005-DA5F-4D80-9317-F65D31AD3D6F}"/>
              </c:ext>
            </c:extLst>
          </c:dPt>
          <c:cat>
            <c:strRef>
              <c:f>Sheet1!$B$1:$D$1</c:f>
              <c:strCache>
                <c:ptCount val="3"/>
                <c:pt idx="0">
                  <c:v>stable</c:v>
                </c:pt>
                <c:pt idx="1">
                  <c:v>bond</c:v>
                </c:pt>
                <c:pt idx="2">
                  <c:v>stock</c:v>
                </c:pt>
              </c:strCache>
            </c:strRef>
          </c:cat>
          <c:val>
            <c:numRef>
              <c:f>Sheet1!$B$2:$D$2</c:f>
              <c:numCache>
                <c:formatCode>General</c:formatCode>
                <c:ptCount val="3"/>
                <c:pt idx="0">
                  <c:v>5</c:v>
                </c:pt>
                <c:pt idx="1">
                  <c:v>15</c:v>
                </c:pt>
                <c:pt idx="2">
                  <c:v>80</c:v>
                </c:pt>
              </c:numCache>
            </c:numRef>
          </c:val>
          <c:extLst>
            <c:ext xmlns:c16="http://schemas.microsoft.com/office/drawing/2014/chart" uri="{C3380CC4-5D6E-409C-BE32-E72D297353CC}">
              <c16:uniqueId val="{00000006-DA5F-4D80-9317-F65D31AD3D6F}"/>
            </c:ext>
          </c:extLst>
        </c:ser>
        <c:dLbls>
          <c:showLegendKey val="0"/>
          <c:showVal val="0"/>
          <c:showCatName val="0"/>
          <c:showSerName val="0"/>
          <c:showPercent val="0"/>
          <c:showBubbleSize val="0"/>
          <c:showLeaderLines val="1"/>
        </c:dLbls>
      </c:pie3DChart>
      <c:spPr>
        <a:noFill/>
        <a:ln w="25400">
          <a:noFill/>
        </a:ln>
      </c:spPr>
    </c:plotArea>
    <c:plotVisOnly val="1"/>
    <c:dispBlanksAs val="zero"/>
    <c:showDLblsOverMax val="0"/>
  </c:chart>
  <c:spPr>
    <a:noFill/>
    <a:ln>
      <a:noFill/>
    </a:ln>
  </c:spPr>
  <c:txPr>
    <a:bodyPr/>
    <a:lstStyle/>
    <a:p>
      <a:pPr>
        <a:defRPr sz="393" b="1" i="0" u="none" strike="noStrike" baseline="0">
          <a:solidFill>
            <a:schemeClr val="tx1"/>
          </a:solidFill>
          <a:latin typeface="Arial"/>
          <a:ea typeface="Arial"/>
          <a:cs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0"/>
      <c:rAngAx val="0"/>
    </c:view3D>
    <c:floor>
      <c:thickness val="0"/>
    </c:floor>
    <c:sideWall>
      <c:thickness val="0"/>
    </c:sideWall>
    <c:backWall>
      <c:thickness val="0"/>
    </c:backWall>
    <c:plotArea>
      <c:layout>
        <c:manualLayout>
          <c:layoutTarget val="inner"/>
          <c:xMode val="edge"/>
          <c:yMode val="edge"/>
          <c:x val="0.33936651583712807"/>
          <c:y val="0.14285714285715023"/>
          <c:w val="0.316742081447975"/>
          <c:h val="0.71428571428571463"/>
        </c:manualLayout>
      </c:layout>
      <c:pie3DChart>
        <c:varyColors val="1"/>
        <c:ser>
          <c:idx val="0"/>
          <c:order val="0"/>
          <c:tx>
            <c:strRef>
              <c:f>Sheet1!$A$2</c:f>
              <c:strCache>
                <c:ptCount val="1"/>
                <c:pt idx="0">
                  <c:v>East</c:v>
                </c:pt>
              </c:strCache>
            </c:strRef>
          </c:tx>
          <c:spPr>
            <a:solidFill>
              <a:schemeClr val="accent1"/>
            </a:solidFill>
            <a:ln w="25082">
              <a:noFill/>
            </a:ln>
            <a:scene3d>
              <a:camera prst="orthographicFront"/>
              <a:lightRig rig="threePt" dir="t"/>
            </a:scene3d>
            <a:sp3d>
              <a:bevelT/>
            </a:sp3d>
          </c:spPr>
          <c:dPt>
            <c:idx val="0"/>
            <c:bubble3D val="0"/>
            <c:spPr>
              <a:solidFill>
                <a:srgbClr val="000080"/>
              </a:solidFill>
              <a:ln w="25082">
                <a:noFill/>
              </a:ln>
              <a:scene3d>
                <a:camera prst="orthographicFront"/>
                <a:lightRig rig="threePt" dir="t"/>
              </a:scene3d>
              <a:sp3d>
                <a:bevelT/>
              </a:sp3d>
            </c:spPr>
            <c:extLst>
              <c:ext xmlns:c16="http://schemas.microsoft.com/office/drawing/2014/chart" uri="{C3380CC4-5D6E-409C-BE32-E72D297353CC}">
                <c16:uniqueId val="{00000001-18AD-459C-8F0D-AEEA01D87FBA}"/>
              </c:ext>
            </c:extLst>
          </c:dPt>
          <c:dPt>
            <c:idx val="1"/>
            <c:bubble3D val="0"/>
            <c:spPr>
              <a:solidFill>
                <a:schemeClr val="tx1">
                  <a:lumMod val="75000"/>
                </a:schemeClr>
              </a:solidFill>
              <a:ln w="25082">
                <a:noFill/>
              </a:ln>
              <a:scene3d>
                <a:camera prst="orthographicFront"/>
                <a:lightRig rig="threePt" dir="t"/>
              </a:scene3d>
              <a:sp3d>
                <a:bevelT/>
              </a:sp3d>
            </c:spPr>
            <c:extLst>
              <c:ext xmlns:c16="http://schemas.microsoft.com/office/drawing/2014/chart" uri="{C3380CC4-5D6E-409C-BE32-E72D297353CC}">
                <c16:uniqueId val="{00000003-18AD-459C-8F0D-AEEA01D87FBA}"/>
              </c:ext>
            </c:extLst>
          </c:dPt>
          <c:dPt>
            <c:idx val="2"/>
            <c:bubble3D val="0"/>
            <c:spPr>
              <a:solidFill>
                <a:srgbClr val="65144B"/>
              </a:solidFill>
              <a:ln w="25082">
                <a:noFill/>
              </a:ln>
              <a:scene3d>
                <a:camera prst="orthographicFront"/>
                <a:lightRig rig="threePt" dir="t"/>
              </a:scene3d>
              <a:sp3d>
                <a:bevelT/>
              </a:sp3d>
            </c:spPr>
            <c:extLst>
              <c:ext xmlns:c16="http://schemas.microsoft.com/office/drawing/2014/chart" uri="{C3380CC4-5D6E-409C-BE32-E72D297353CC}">
                <c16:uniqueId val="{00000005-18AD-459C-8F0D-AEEA01D87FBA}"/>
              </c:ext>
            </c:extLst>
          </c:dPt>
          <c:cat>
            <c:strRef>
              <c:f>Sheet1!$B$1:$D$1</c:f>
              <c:strCache>
                <c:ptCount val="3"/>
                <c:pt idx="0">
                  <c:v>stable</c:v>
                </c:pt>
                <c:pt idx="1">
                  <c:v>bond</c:v>
                </c:pt>
                <c:pt idx="2">
                  <c:v>stock</c:v>
                </c:pt>
              </c:strCache>
            </c:strRef>
          </c:cat>
          <c:val>
            <c:numRef>
              <c:f>Sheet1!$B$2:$D$2</c:f>
              <c:numCache>
                <c:formatCode>General</c:formatCode>
                <c:ptCount val="3"/>
                <c:pt idx="0">
                  <c:v>0</c:v>
                </c:pt>
                <c:pt idx="1">
                  <c:v>5</c:v>
                </c:pt>
                <c:pt idx="2">
                  <c:v>95</c:v>
                </c:pt>
              </c:numCache>
            </c:numRef>
          </c:val>
          <c:extLst>
            <c:ext xmlns:c16="http://schemas.microsoft.com/office/drawing/2014/chart" uri="{C3380CC4-5D6E-409C-BE32-E72D297353CC}">
              <c16:uniqueId val="{00000006-18AD-459C-8F0D-AEEA01D87FBA}"/>
            </c:ext>
          </c:extLst>
        </c:ser>
        <c:dLbls>
          <c:showLegendKey val="0"/>
          <c:showVal val="0"/>
          <c:showCatName val="0"/>
          <c:showSerName val="0"/>
          <c:showPercent val="0"/>
          <c:showBubbleSize val="0"/>
          <c:showLeaderLines val="1"/>
        </c:dLbls>
      </c:pie3DChart>
      <c:spPr>
        <a:noFill/>
        <a:ln w="25400">
          <a:noFill/>
        </a:ln>
      </c:spPr>
    </c:plotArea>
    <c:plotVisOnly val="1"/>
    <c:dispBlanksAs val="zero"/>
    <c:showDLblsOverMax val="0"/>
  </c:chart>
  <c:spPr>
    <a:noFill/>
    <a:ln>
      <a:noFill/>
    </a:ln>
  </c:spPr>
  <c:txPr>
    <a:bodyPr/>
    <a:lstStyle/>
    <a:p>
      <a:pPr>
        <a:defRPr sz="395" b="1" i="0" u="none" strike="noStrike" baseline="0">
          <a:solidFill>
            <a:schemeClr val="tx1"/>
          </a:solidFill>
          <a:latin typeface="Arial"/>
          <a:ea typeface="Arial"/>
          <a:cs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0"/>
      <c:rAngAx val="0"/>
    </c:view3D>
    <c:floor>
      <c:thickness val="0"/>
    </c:floor>
    <c:sideWall>
      <c:thickness val="0"/>
    </c:sideWall>
    <c:backWall>
      <c:thickness val="0"/>
    </c:backWall>
    <c:plotArea>
      <c:layout>
        <c:manualLayout>
          <c:layoutTarget val="inner"/>
          <c:xMode val="edge"/>
          <c:yMode val="edge"/>
          <c:x val="0.3301886792453132"/>
          <c:y val="0.14141414141414949"/>
          <c:w val="0.33490566037738168"/>
          <c:h val="0.71717171717174"/>
        </c:manualLayout>
      </c:layout>
      <c:pie3DChart>
        <c:varyColors val="1"/>
        <c:ser>
          <c:idx val="0"/>
          <c:order val="0"/>
          <c:tx>
            <c:strRef>
              <c:f>Sheet1!$A$2</c:f>
              <c:strCache>
                <c:ptCount val="1"/>
                <c:pt idx="0">
                  <c:v>East</c:v>
                </c:pt>
              </c:strCache>
            </c:strRef>
          </c:tx>
          <c:spPr>
            <a:solidFill>
              <a:schemeClr val="accent1"/>
            </a:solidFill>
            <a:ln w="21924">
              <a:noFill/>
            </a:ln>
            <a:scene3d>
              <a:camera prst="orthographicFront"/>
              <a:lightRig rig="threePt" dir="t"/>
            </a:scene3d>
            <a:sp3d>
              <a:bevelT/>
            </a:sp3d>
          </c:spPr>
          <c:dPt>
            <c:idx val="0"/>
            <c:bubble3D val="0"/>
            <c:spPr>
              <a:solidFill>
                <a:schemeClr val="tx2"/>
              </a:solidFill>
              <a:ln w="21924">
                <a:noFill/>
              </a:ln>
              <a:scene3d>
                <a:camera prst="orthographicFront"/>
                <a:lightRig rig="threePt" dir="t"/>
              </a:scene3d>
              <a:sp3d>
                <a:bevelT/>
              </a:sp3d>
            </c:spPr>
            <c:extLst>
              <c:ext xmlns:c16="http://schemas.microsoft.com/office/drawing/2014/chart" uri="{C3380CC4-5D6E-409C-BE32-E72D297353CC}">
                <c16:uniqueId val="{00000001-10D2-4AFB-97DD-E817F838D753}"/>
              </c:ext>
            </c:extLst>
          </c:dPt>
          <c:dPt>
            <c:idx val="1"/>
            <c:bubble3D val="0"/>
            <c:spPr>
              <a:solidFill>
                <a:schemeClr val="tx1">
                  <a:lumMod val="75000"/>
                </a:schemeClr>
              </a:solidFill>
              <a:ln w="21924">
                <a:noFill/>
              </a:ln>
              <a:scene3d>
                <a:camera prst="orthographicFront"/>
                <a:lightRig rig="threePt" dir="t"/>
              </a:scene3d>
              <a:sp3d>
                <a:bevelT/>
              </a:sp3d>
            </c:spPr>
            <c:extLst>
              <c:ext xmlns:c16="http://schemas.microsoft.com/office/drawing/2014/chart" uri="{C3380CC4-5D6E-409C-BE32-E72D297353CC}">
                <c16:uniqueId val="{00000003-10D2-4AFB-97DD-E817F838D753}"/>
              </c:ext>
            </c:extLst>
          </c:dPt>
          <c:dPt>
            <c:idx val="2"/>
            <c:bubble3D val="0"/>
            <c:spPr>
              <a:solidFill>
                <a:srgbClr val="65144B"/>
              </a:solidFill>
              <a:ln w="21924">
                <a:noFill/>
              </a:ln>
              <a:scene3d>
                <a:camera prst="orthographicFront"/>
                <a:lightRig rig="threePt" dir="t"/>
              </a:scene3d>
              <a:sp3d>
                <a:bevelT/>
              </a:sp3d>
            </c:spPr>
            <c:extLst>
              <c:ext xmlns:c16="http://schemas.microsoft.com/office/drawing/2014/chart" uri="{C3380CC4-5D6E-409C-BE32-E72D297353CC}">
                <c16:uniqueId val="{00000005-10D2-4AFB-97DD-E817F838D753}"/>
              </c:ext>
            </c:extLst>
          </c:dPt>
          <c:cat>
            <c:strRef>
              <c:f>Sheet1!$B$1:$D$1</c:f>
              <c:strCache>
                <c:ptCount val="3"/>
                <c:pt idx="0">
                  <c:v>stable</c:v>
                </c:pt>
                <c:pt idx="1">
                  <c:v>bond</c:v>
                </c:pt>
                <c:pt idx="2">
                  <c:v>stock</c:v>
                </c:pt>
              </c:strCache>
            </c:strRef>
          </c:cat>
          <c:val>
            <c:numRef>
              <c:f>Sheet1!$B$2:$D$2</c:f>
              <c:numCache>
                <c:formatCode>General</c:formatCode>
                <c:ptCount val="3"/>
                <c:pt idx="0">
                  <c:v>25</c:v>
                </c:pt>
                <c:pt idx="1">
                  <c:v>45</c:v>
                </c:pt>
                <c:pt idx="2">
                  <c:v>30</c:v>
                </c:pt>
              </c:numCache>
            </c:numRef>
          </c:val>
          <c:extLst>
            <c:ext xmlns:c16="http://schemas.microsoft.com/office/drawing/2014/chart" uri="{C3380CC4-5D6E-409C-BE32-E72D297353CC}">
              <c16:uniqueId val="{00000006-10D2-4AFB-97DD-E817F838D753}"/>
            </c:ext>
          </c:extLst>
        </c:ser>
        <c:dLbls>
          <c:showLegendKey val="0"/>
          <c:showVal val="0"/>
          <c:showCatName val="0"/>
          <c:showSerName val="0"/>
          <c:showPercent val="0"/>
          <c:showBubbleSize val="0"/>
          <c:showLeaderLines val="1"/>
        </c:dLbls>
      </c:pie3DChart>
      <c:spPr>
        <a:noFill/>
        <a:ln w="25400">
          <a:noFill/>
        </a:ln>
      </c:spPr>
    </c:plotArea>
    <c:plotVisOnly val="1"/>
    <c:dispBlanksAs val="zero"/>
    <c:showDLblsOverMax val="0"/>
  </c:chart>
  <c:spPr>
    <a:noFill/>
    <a:ln>
      <a:noFill/>
    </a:ln>
    <a:scene3d>
      <a:camera prst="orthographicFront"/>
      <a:lightRig rig="threePt" dir="t"/>
    </a:scene3d>
    <a:sp3d prstMaterial="matte"/>
  </c:spPr>
  <c:txPr>
    <a:bodyPr/>
    <a:lstStyle/>
    <a:p>
      <a:pPr>
        <a:defRPr sz="345" b="1" i="0" u="none" strike="noStrike" baseline="0">
          <a:solidFill>
            <a:schemeClr val="tx1"/>
          </a:solidFill>
          <a:latin typeface="Arial"/>
          <a:ea typeface="Arial"/>
          <a:cs typeface="Aria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0"/>
      <c:rAngAx val="0"/>
    </c:view3D>
    <c:floor>
      <c:thickness val="0"/>
    </c:floor>
    <c:sideWall>
      <c:thickness val="0"/>
    </c:sideWall>
    <c:backWall>
      <c:thickness val="0"/>
    </c:backWall>
    <c:plotArea>
      <c:layout>
        <c:manualLayout>
          <c:layoutTarget val="inner"/>
          <c:xMode val="edge"/>
          <c:yMode val="edge"/>
          <c:x val="0.3186274509803923"/>
          <c:y val="0.20689655172413793"/>
          <c:w val="0.31372549019607848"/>
          <c:h val="0.63218390804597702"/>
        </c:manualLayout>
      </c:layout>
      <c:pie3DChart>
        <c:varyColors val="1"/>
        <c:ser>
          <c:idx val="0"/>
          <c:order val="0"/>
          <c:tx>
            <c:strRef>
              <c:f>Sheet1!$A$2</c:f>
              <c:strCache>
                <c:ptCount val="1"/>
                <c:pt idx="0">
                  <c:v>East</c:v>
                </c:pt>
              </c:strCache>
            </c:strRef>
          </c:tx>
          <c:spPr>
            <a:solidFill>
              <a:schemeClr val="accent1"/>
            </a:solidFill>
            <a:ln w="23722">
              <a:noFill/>
            </a:ln>
            <a:scene3d>
              <a:camera prst="orthographicFront"/>
              <a:lightRig rig="threePt" dir="t"/>
            </a:scene3d>
            <a:sp3d>
              <a:bevelT/>
            </a:sp3d>
          </c:spPr>
          <c:dPt>
            <c:idx val="0"/>
            <c:bubble3D val="0"/>
            <c:spPr>
              <a:solidFill>
                <a:schemeClr val="tx2"/>
              </a:solidFill>
              <a:ln w="23722">
                <a:noFill/>
              </a:ln>
              <a:scene3d>
                <a:camera prst="orthographicFront"/>
                <a:lightRig rig="threePt" dir="t"/>
              </a:scene3d>
              <a:sp3d>
                <a:bevelT/>
              </a:sp3d>
            </c:spPr>
            <c:extLst>
              <c:ext xmlns:c16="http://schemas.microsoft.com/office/drawing/2014/chart" uri="{C3380CC4-5D6E-409C-BE32-E72D297353CC}">
                <c16:uniqueId val="{00000001-6B90-4A93-8C13-43DA2DD65459}"/>
              </c:ext>
            </c:extLst>
          </c:dPt>
          <c:dPt>
            <c:idx val="1"/>
            <c:bubble3D val="0"/>
            <c:spPr>
              <a:solidFill>
                <a:schemeClr val="tx1">
                  <a:lumMod val="75000"/>
                </a:schemeClr>
              </a:solidFill>
              <a:ln w="23722">
                <a:noFill/>
              </a:ln>
              <a:scene3d>
                <a:camera prst="orthographicFront"/>
                <a:lightRig rig="threePt" dir="t"/>
              </a:scene3d>
              <a:sp3d>
                <a:bevelT/>
              </a:sp3d>
            </c:spPr>
            <c:extLst>
              <c:ext xmlns:c16="http://schemas.microsoft.com/office/drawing/2014/chart" uri="{C3380CC4-5D6E-409C-BE32-E72D297353CC}">
                <c16:uniqueId val="{00000003-6B90-4A93-8C13-43DA2DD65459}"/>
              </c:ext>
            </c:extLst>
          </c:dPt>
          <c:dPt>
            <c:idx val="2"/>
            <c:bubble3D val="0"/>
            <c:spPr>
              <a:solidFill>
                <a:srgbClr val="65144B"/>
              </a:solidFill>
              <a:ln w="23722">
                <a:noFill/>
              </a:ln>
              <a:scene3d>
                <a:camera prst="orthographicFront"/>
                <a:lightRig rig="threePt" dir="t"/>
              </a:scene3d>
              <a:sp3d>
                <a:bevelT/>
              </a:sp3d>
            </c:spPr>
            <c:extLst>
              <c:ext xmlns:c16="http://schemas.microsoft.com/office/drawing/2014/chart" uri="{C3380CC4-5D6E-409C-BE32-E72D297353CC}">
                <c16:uniqueId val="{00000005-6B90-4A93-8C13-43DA2DD65459}"/>
              </c:ext>
            </c:extLst>
          </c:dPt>
          <c:cat>
            <c:strRef>
              <c:f>Sheet1!$B$1:$D$1</c:f>
              <c:strCache>
                <c:ptCount val="3"/>
                <c:pt idx="0">
                  <c:v>stable</c:v>
                </c:pt>
                <c:pt idx="1">
                  <c:v>bond</c:v>
                </c:pt>
                <c:pt idx="2">
                  <c:v>stock</c:v>
                </c:pt>
              </c:strCache>
            </c:strRef>
          </c:cat>
          <c:val>
            <c:numRef>
              <c:f>Sheet1!$B$2:$D$2</c:f>
              <c:numCache>
                <c:formatCode>General</c:formatCode>
                <c:ptCount val="3"/>
                <c:pt idx="0">
                  <c:v>15</c:v>
                </c:pt>
                <c:pt idx="1">
                  <c:v>25</c:v>
                </c:pt>
                <c:pt idx="2">
                  <c:v>60</c:v>
                </c:pt>
              </c:numCache>
            </c:numRef>
          </c:val>
          <c:extLst>
            <c:ext xmlns:c16="http://schemas.microsoft.com/office/drawing/2014/chart" uri="{C3380CC4-5D6E-409C-BE32-E72D297353CC}">
              <c16:uniqueId val="{00000006-6B90-4A93-8C13-43DA2DD65459}"/>
            </c:ext>
          </c:extLst>
        </c:ser>
        <c:dLbls>
          <c:showLegendKey val="0"/>
          <c:showVal val="0"/>
          <c:showCatName val="0"/>
          <c:showSerName val="0"/>
          <c:showPercent val="0"/>
          <c:showBubbleSize val="0"/>
          <c:showLeaderLines val="1"/>
        </c:dLbls>
      </c:pie3DChart>
      <c:spPr>
        <a:noFill/>
        <a:ln w="25400">
          <a:noFill/>
        </a:ln>
      </c:spPr>
    </c:plotArea>
    <c:plotVisOnly val="1"/>
    <c:dispBlanksAs val="zero"/>
    <c:showDLblsOverMax val="0"/>
  </c:chart>
  <c:spPr>
    <a:noFill/>
    <a:ln>
      <a:noFill/>
    </a:ln>
  </c:spPr>
  <c:txPr>
    <a:bodyPr/>
    <a:lstStyle/>
    <a:p>
      <a:pPr>
        <a:defRPr sz="374" b="1" i="0" u="none" strike="noStrike" baseline="0">
          <a:solidFill>
            <a:schemeClr val="tx1"/>
          </a:solidFill>
          <a:latin typeface="Arial"/>
          <a:ea typeface="Arial"/>
          <a:cs typeface="Arial"/>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0"/>
      <c:rAngAx val="0"/>
    </c:view3D>
    <c:floor>
      <c:thickness val="0"/>
    </c:floor>
    <c:sideWall>
      <c:thickness val="0"/>
    </c:sideWall>
    <c:backWall>
      <c:thickness val="0"/>
    </c:backWall>
    <c:plotArea>
      <c:layout>
        <c:manualLayout>
          <c:layoutTarget val="inner"/>
          <c:xMode val="edge"/>
          <c:yMode val="edge"/>
          <c:x val="0.33175355450236965"/>
          <c:y val="0.14285714285715012"/>
          <c:w val="0.33175355450236965"/>
          <c:h val="0.71428571428571463"/>
        </c:manualLayout>
      </c:layout>
      <c:pie3DChart>
        <c:varyColors val="1"/>
        <c:ser>
          <c:idx val="0"/>
          <c:order val="0"/>
          <c:tx>
            <c:strRef>
              <c:f>Sheet1!$A$2</c:f>
              <c:strCache>
                <c:ptCount val="1"/>
                <c:pt idx="0">
                  <c:v>East</c:v>
                </c:pt>
              </c:strCache>
            </c:strRef>
          </c:tx>
          <c:spPr>
            <a:solidFill>
              <a:schemeClr val="accent1"/>
            </a:solidFill>
            <a:ln w="23529">
              <a:noFill/>
            </a:ln>
            <a:scene3d>
              <a:camera prst="orthographicFront"/>
              <a:lightRig rig="threePt" dir="t"/>
            </a:scene3d>
            <a:sp3d>
              <a:bevelT/>
            </a:sp3d>
          </c:spPr>
          <c:dPt>
            <c:idx val="0"/>
            <c:bubble3D val="0"/>
            <c:spPr>
              <a:solidFill>
                <a:schemeClr val="tx2"/>
              </a:solidFill>
              <a:ln w="23529">
                <a:noFill/>
              </a:ln>
              <a:scene3d>
                <a:camera prst="orthographicFront"/>
                <a:lightRig rig="threePt" dir="t"/>
              </a:scene3d>
              <a:sp3d>
                <a:bevelT/>
              </a:sp3d>
            </c:spPr>
            <c:extLst>
              <c:ext xmlns:c16="http://schemas.microsoft.com/office/drawing/2014/chart" uri="{C3380CC4-5D6E-409C-BE32-E72D297353CC}">
                <c16:uniqueId val="{00000001-0D44-42B7-8D62-37ED6836541B}"/>
              </c:ext>
            </c:extLst>
          </c:dPt>
          <c:dPt>
            <c:idx val="1"/>
            <c:bubble3D val="0"/>
            <c:spPr>
              <a:solidFill>
                <a:schemeClr val="tx1">
                  <a:lumMod val="75000"/>
                </a:schemeClr>
              </a:solidFill>
              <a:ln w="23529">
                <a:noFill/>
              </a:ln>
              <a:scene3d>
                <a:camera prst="orthographicFront"/>
                <a:lightRig rig="threePt" dir="t"/>
              </a:scene3d>
              <a:sp3d>
                <a:bevelT/>
              </a:sp3d>
            </c:spPr>
            <c:extLst>
              <c:ext xmlns:c16="http://schemas.microsoft.com/office/drawing/2014/chart" uri="{C3380CC4-5D6E-409C-BE32-E72D297353CC}">
                <c16:uniqueId val="{00000003-0D44-42B7-8D62-37ED6836541B}"/>
              </c:ext>
            </c:extLst>
          </c:dPt>
          <c:dPt>
            <c:idx val="2"/>
            <c:bubble3D val="0"/>
            <c:spPr>
              <a:solidFill>
                <a:srgbClr val="65144B"/>
              </a:solidFill>
              <a:ln w="23529">
                <a:noFill/>
              </a:ln>
              <a:scene3d>
                <a:camera prst="orthographicFront"/>
                <a:lightRig rig="threePt" dir="t"/>
              </a:scene3d>
              <a:sp3d>
                <a:bevelT/>
              </a:sp3d>
            </c:spPr>
            <c:extLst>
              <c:ext xmlns:c16="http://schemas.microsoft.com/office/drawing/2014/chart" uri="{C3380CC4-5D6E-409C-BE32-E72D297353CC}">
                <c16:uniqueId val="{00000005-0D44-42B7-8D62-37ED6836541B}"/>
              </c:ext>
            </c:extLst>
          </c:dPt>
          <c:cat>
            <c:strRef>
              <c:f>Sheet1!$B$1:$D$1</c:f>
              <c:strCache>
                <c:ptCount val="3"/>
                <c:pt idx="0">
                  <c:v>stable</c:v>
                </c:pt>
                <c:pt idx="1">
                  <c:v>bond</c:v>
                </c:pt>
                <c:pt idx="2">
                  <c:v>stock</c:v>
                </c:pt>
              </c:strCache>
            </c:strRef>
          </c:cat>
          <c:val>
            <c:numRef>
              <c:f>Sheet1!$B$2:$D$2</c:f>
              <c:numCache>
                <c:formatCode>General</c:formatCode>
                <c:ptCount val="3"/>
                <c:pt idx="0">
                  <c:v>20</c:v>
                </c:pt>
                <c:pt idx="1">
                  <c:v>40</c:v>
                </c:pt>
                <c:pt idx="2">
                  <c:v>40</c:v>
                </c:pt>
              </c:numCache>
            </c:numRef>
          </c:val>
          <c:extLst>
            <c:ext xmlns:c16="http://schemas.microsoft.com/office/drawing/2014/chart" uri="{C3380CC4-5D6E-409C-BE32-E72D297353CC}">
              <c16:uniqueId val="{00000006-0D44-42B7-8D62-37ED6836541B}"/>
            </c:ext>
          </c:extLst>
        </c:ser>
        <c:dLbls>
          <c:showLegendKey val="0"/>
          <c:showVal val="0"/>
          <c:showCatName val="0"/>
          <c:showSerName val="0"/>
          <c:showPercent val="0"/>
          <c:showBubbleSize val="0"/>
          <c:showLeaderLines val="1"/>
        </c:dLbls>
      </c:pie3DChart>
      <c:spPr>
        <a:noFill/>
        <a:ln w="25400">
          <a:noFill/>
        </a:ln>
      </c:spPr>
    </c:plotArea>
    <c:plotVisOnly val="1"/>
    <c:dispBlanksAs val="zero"/>
    <c:showDLblsOverMax val="0"/>
  </c:chart>
  <c:spPr>
    <a:noFill/>
    <a:ln>
      <a:noFill/>
    </a:ln>
    <a:scene3d>
      <a:camera prst="orthographicFront"/>
      <a:lightRig rig="threePt" dir="t"/>
    </a:scene3d>
    <a:sp3d>
      <a:bevelT/>
    </a:sp3d>
  </c:spPr>
  <c:txPr>
    <a:bodyPr/>
    <a:lstStyle/>
    <a:p>
      <a:pPr>
        <a:defRPr sz="371" b="1" i="0" u="none" strike="noStrike" baseline="0">
          <a:solidFill>
            <a:schemeClr val="tx1"/>
          </a:solidFill>
          <a:latin typeface="Arial"/>
          <a:ea typeface="Arial"/>
          <a:cs typeface="Arial"/>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9" name="Rectangle 5"/>
          <p:cNvSpPr>
            <a:spLocks noGrp="1" noChangeArrowheads="1"/>
          </p:cNvSpPr>
          <p:nvPr>
            <p:ph type="sldNum" sz="quarter" idx="3"/>
          </p:nvPr>
        </p:nvSpPr>
        <p:spPr bwMode="auto">
          <a:xfrm>
            <a:off x="3975947" y="8987790"/>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a:defRPr sz="1300" b="0"/>
            </a:lvl1pPr>
          </a:lstStyle>
          <a:p>
            <a:pPr>
              <a:defRPr/>
            </a:pPr>
            <a:fld id="{3AFAE731-69AE-4CEE-A2CC-6723F79ADE8C}" type="slidenum">
              <a:rPr lang="en-US"/>
              <a:pPr>
                <a:defRPr/>
              </a:pPr>
              <a:t>‹#›</a:t>
            </a:fld>
            <a:endParaRPr lang="en-US" dirty="0"/>
          </a:p>
        </p:txBody>
      </p:sp>
    </p:spTree>
    <p:extLst>
      <p:ext uri="{BB962C8B-B14F-4D97-AF65-F5344CB8AC3E}">
        <p14:creationId xmlns:p14="http://schemas.microsoft.com/office/powerpoint/2010/main" val="302005342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169334" y="100012"/>
            <a:ext cx="5701454"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l">
              <a:defRPr sz="1100" b="0"/>
            </a:lvl1pPr>
          </a:lstStyle>
          <a:p>
            <a:pPr>
              <a:defRPr/>
            </a:pPr>
            <a:r>
              <a:rPr lang="en-US" dirty="0"/>
              <a:t>John Hancock Funds</a:t>
            </a:r>
          </a:p>
        </p:txBody>
      </p:sp>
      <p:sp>
        <p:nvSpPr>
          <p:cNvPr id="9219" name="Rectangle 3"/>
          <p:cNvSpPr>
            <a:spLocks noGrp="1" noChangeArrowheads="1"/>
          </p:cNvSpPr>
          <p:nvPr>
            <p:ph type="dt" idx="1"/>
          </p:nvPr>
        </p:nvSpPr>
        <p:spPr bwMode="auto">
          <a:xfrm>
            <a:off x="5195147" y="100012"/>
            <a:ext cx="1950720"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a:defRPr sz="1100" b="0"/>
            </a:lvl1pPr>
          </a:lstStyle>
          <a:p>
            <a:pPr>
              <a:defRPr/>
            </a:pPr>
            <a:fld id="{E5274CD6-3B93-4977-B2BC-7A10651A08F7}" type="datetime3">
              <a:rPr lang="en-US" smtClean="0"/>
              <a:t>10 September 2025</a:t>
            </a:fld>
            <a:endParaRPr lang="en-US" dirty="0"/>
          </a:p>
        </p:txBody>
      </p:sp>
      <p:sp>
        <p:nvSpPr>
          <p:cNvPr id="32772" name="Rectangle 4"/>
          <p:cNvSpPr>
            <a:spLocks noGrp="1" noRot="1" noChangeAspect="1" noChangeArrowheads="1" noTextEdit="1"/>
          </p:cNvSpPr>
          <p:nvPr>
            <p:ph type="sldImg" idx="2"/>
          </p:nvPr>
        </p:nvSpPr>
        <p:spPr bwMode="auto">
          <a:xfrm>
            <a:off x="720725" y="461963"/>
            <a:ext cx="3297238" cy="2471737"/>
          </a:xfrm>
          <a:prstGeom prst="rect">
            <a:avLst/>
          </a:prstGeom>
          <a:noFill/>
          <a:ln w="9525">
            <a:solidFill>
              <a:srgbClr val="000000"/>
            </a:solidFill>
            <a:miter lim="800000"/>
            <a:headEnd/>
            <a:tailEnd/>
          </a:ln>
        </p:spPr>
      </p:sp>
      <p:sp>
        <p:nvSpPr>
          <p:cNvPr id="9221" name="Rectangle 5"/>
          <p:cNvSpPr>
            <a:spLocks noGrp="1" noChangeArrowheads="1"/>
          </p:cNvSpPr>
          <p:nvPr>
            <p:ph type="body" sz="quarter" idx="3"/>
          </p:nvPr>
        </p:nvSpPr>
        <p:spPr bwMode="auto">
          <a:xfrm>
            <a:off x="695961" y="3108722"/>
            <a:ext cx="6167120" cy="6079093"/>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222" name="Rectangle 6"/>
          <p:cNvSpPr>
            <a:spLocks noGrp="1" noChangeArrowheads="1"/>
          </p:cNvSpPr>
          <p:nvPr>
            <p:ph type="ftr" sz="quarter" idx="4"/>
          </p:nvPr>
        </p:nvSpPr>
        <p:spPr bwMode="auto">
          <a:xfrm>
            <a:off x="169333" y="8987790"/>
            <a:ext cx="61163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l">
              <a:defRPr sz="1100" b="0" i="1"/>
            </a:lvl1pPr>
          </a:lstStyle>
          <a:p>
            <a:pPr>
              <a:defRPr/>
            </a:pPr>
            <a:r>
              <a:rPr lang="en-US" dirty="0"/>
              <a:t>Where do we go from here?</a:t>
            </a:r>
          </a:p>
        </p:txBody>
      </p:sp>
      <p:sp>
        <p:nvSpPr>
          <p:cNvPr id="9223" name="Rectangle 7"/>
          <p:cNvSpPr>
            <a:spLocks noGrp="1" noChangeArrowheads="1"/>
          </p:cNvSpPr>
          <p:nvPr>
            <p:ph type="sldNum" sz="quarter" idx="5"/>
          </p:nvPr>
        </p:nvSpPr>
        <p:spPr bwMode="auto">
          <a:xfrm>
            <a:off x="5195147" y="8987790"/>
            <a:ext cx="19507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a:defRPr sz="1100" b="0"/>
            </a:lvl1pPr>
          </a:lstStyle>
          <a:p>
            <a:pPr>
              <a:defRPr/>
            </a:pPr>
            <a:fld id="{DE0FBB47-45AB-4274-A504-8C1F0AB8CB48}" type="slidenum">
              <a:rPr lang="en-US"/>
              <a:pPr>
                <a:defRPr/>
              </a:pPr>
              <a:t>‹#›</a:t>
            </a:fld>
            <a:endParaRPr lang="en-US" dirty="0"/>
          </a:p>
        </p:txBody>
      </p:sp>
    </p:spTree>
    <p:extLst>
      <p:ext uri="{BB962C8B-B14F-4D97-AF65-F5344CB8AC3E}">
        <p14:creationId xmlns:p14="http://schemas.microsoft.com/office/powerpoint/2010/main" val="4226556847"/>
      </p:ext>
    </p:extLst>
  </p:cSld>
  <p:clrMap bg1="lt1" tx1="dk1" bg2="lt2" tx2="dk2" accent1="accent1" accent2="accent2" accent3="accent3" accent4="accent4" accent5="accent5" accent6="accent6" hlink="hlink" folHlink="folHlink"/>
  <p:hf/>
  <p:notesStyle>
    <a:lvl1pPr algn="just" rtl="0" eaLnBrk="0" fontAlgn="base" hangingPunct="0">
      <a:lnSpc>
        <a:spcPct val="95000"/>
      </a:lnSpc>
      <a:spcBef>
        <a:spcPct val="75000"/>
      </a:spcBef>
      <a:spcAft>
        <a:spcPct val="0"/>
      </a:spcAft>
      <a:defRPr sz="1200" kern="1200">
        <a:solidFill>
          <a:schemeClr val="tx1"/>
        </a:solidFill>
        <a:latin typeface="Verdana" pitchFamily="34" charset="0"/>
        <a:ea typeface="+mn-ea"/>
        <a:cs typeface="+mn-cs"/>
      </a:defRPr>
    </a:lvl1pPr>
    <a:lvl2pPr marL="114300" indent="-112713" algn="l" rtl="0" eaLnBrk="0" fontAlgn="base" hangingPunct="0">
      <a:lnSpc>
        <a:spcPct val="95000"/>
      </a:lnSpc>
      <a:spcBef>
        <a:spcPct val="35000"/>
      </a:spcBef>
      <a:spcAft>
        <a:spcPct val="0"/>
      </a:spcAft>
      <a:buChar char="•"/>
      <a:defRPr sz="1200" kern="1200">
        <a:solidFill>
          <a:schemeClr val="tx1"/>
        </a:solidFill>
        <a:latin typeface="Verdana" pitchFamily="34" charset="0"/>
        <a:ea typeface="+mn-ea"/>
        <a:cs typeface="+mn-cs"/>
      </a:defRPr>
    </a:lvl2pPr>
    <a:lvl3pPr marL="355600" indent="-127000" algn="l" rtl="0" eaLnBrk="0" fontAlgn="base" hangingPunct="0">
      <a:spcBef>
        <a:spcPct val="30000"/>
      </a:spcBef>
      <a:spcAft>
        <a:spcPct val="0"/>
      </a:spcAft>
      <a:buChar char="–"/>
      <a:defRPr sz="1000" kern="1200">
        <a:solidFill>
          <a:schemeClr val="tx1"/>
        </a:solidFill>
        <a:latin typeface="Verdana" pitchFamily="34" charset="0"/>
        <a:ea typeface="+mn-ea"/>
        <a:cs typeface="+mn-cs"/>
      </a:defRPr>
    </a:lvl3pPr>
    <a:lvl4pPr marL="688975" indent="-119063" algn="l" rtl="0" eaLnBrk="0" fontAlgn="base" hangingPunct="0">
      <a:spcBef>
        <a:spcPct val="30000"/>
      </a:spcBef>
      <a:spcAft>
        <a:spcPct val="0"/>
      </a:spcAft>
      <a:defRPr sz="1000" kern="1200">
        <a:solidFill>
          <a:schemeClr val="tx1"/>
        </a:solidFill>
        <a:latin typeface="Verdana" pitchFamily="34" charset="0"/>
        <a:ea typeface="+mn-ea"/>
        <a:cs typeface="+mn-cs"/>
      </a:defRPr>
    </a:lvl4pPr>
    <a:lvl5pPr marL="968375" algn="l" rtl="0" eaLnBrk="0" fontAlgn="base" hangingPunct="0">
      <a:spcBef>
        <a:spcPct val="30000"/>
      </a:spcBef>
      <a:spcAft>
        <a:spcPct val="0"/>
      </a:spcAft>
      <a:defRPr sz="1000" kern="1200">
        <a:solidFill>
          <a:schemeClr val="tx1"/>
        </a:solidFill>
        <a:latin typeface="Verdan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a:noFill/>
        </p:spPr>
        <p:txBody>
          <a:bodyPr/>
          <a:lstStyle/>
          <a:p>
            <a:r>
              <a:rPr lang="en-US" dirty="0"/>
              <a:t>John Hancock Funds</a:t>
            </a:r>
          </a:p>
        </p:txBody>
      </p:sp>
      <p:sp>
        <p:nvSpPr>
          <p:cNvPr id="33795" name="Rectangle 3"/>
          <p:cNvSpPr>
            <a:spLocks noGrp="1" noChangeArrowheads="1"/>
          </p:cNvSpPr>
          <p:nvPr>
            <p:ph type="dt" sz="quarter" idx="1"/>
          </p:nvPr>
        </p:nvSpPr>
        <p:spPr>
          <a:noFill/>
        </p:spPr>
        <p:txBody>
          <a:bodyPr/>
          <a:lstStyle/>
          <a:p>
            <a:fld id="{7917B9A1-001E-4303-ACE1-CDCB61829232}" type="datetime3">
              <a:rPr lang="en-US" smtClean="0"/>
              <a:t>10 September 2025</a:t>
            </a:fld>
            <a:endParaRPr lang="en-US" dirty="0"/>
          </a:p>
        </p:txBody>
      </p:sp>
      <p:sp>
        <p:nvSpPr>
          <p:cNvPr id="33796" name="Rectangle 6"/>
          <p:cNvSpPr>
            <a:spLocks noGrp="1" noChangeArrowheads="1"/>
          </p:cNvSpPr>
          <p:nvPr>
            <p:ph type="ftr" sz="quarter" idx="4"/>
          </p:nvPr>
        </p:nvSpPr>
        <p:spPr>
          <a:noFill/>
        </p:spPr>
        <p:txBody>
          <a:bodyPr/>
          <a:lstStyle/>
          <a:p>
            <a:r>
              <a:rPr lang="en-US" dirty="0"/>
              <a:t>Where do we go from here?</a:t>
            </a:r>
          </a:p>
        </p:txBody>
      </p:sp>
      <p:sp>
        <p:nvSpPr>
          <p:cNvPr id="33797" name="Rectangle 7"/>
          <p:cNvSpPr>
            <a:spLocks noGrp="1" noChangeArrowheads="1"/>
          </p:cNvSpPr>
          <p:nvPr>
            <p:ph type="sldNum" sz="quarter" idx="5"/>
          </p:nvPr>
        </p:nvSpPr>
        <p:spPr>
          <a:noFill/>
        </p:spPr>
        <p:txBody>
          <a:bodyPr/>
          <a:lstStyle/>
          <a:p>
            <a:fld id="{E5B3452D-BBC0-408C-8769-8A7299679B4B}" type="slidenum">
              <a:rPr lang="en-US" smtClean="0"/>
              <a:pPr/>
              <a:t>1</a:t>
            </a:fld>
            <a:endParaRPr lang="en-US" dirty="0"/>
          </a:p>
        </p:txBody>
      </p:sp>
      <p:sp>
        <p:nvSpPr>
          <p:cNvPr id="33798" name="Rectangle 6"/>
          <p:cNvSpPr>
            <a:spLocks noGrp="1" noRot="1" noChangeAspect="1" noChangeArrowheads="1" noTextEdit="1"/>
          </p:cNvSpPr>
          <p:nvPr>
            <p:ph type="sldImg"/>
          </p:nvPr>
        </p:nvSpPr>
        <p:spPr>
          <a:ln/>
        </p:spPr>
      </p:sp>
      <p:sp>
        <p:nvSpPr>
          <p:cNvPr id="33799" name="Rectangle 7"/>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659038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hdr" sz="quarter"/>
          </p:nvPr>
        </p:nvSpPr>
        <p:spPr>
          <a:noFill/>
        </p:spPr>
        <p:txBody>
          <a:bodyPr/>
          <a:lstStyle/>
          <a:p>
            <a:endParaRPr lang="en-US" dirty="0"/>
          </a:p>
        </p:txBody>
      </p:sp>
      <p:sp>
        <p:nvSpPr>
          <p:cNvPr id="43011" name="Rectangle 3"/>
          <p:cNvSpPr>
            <a:spLocks noGrp="1" noChangeArrowheads="1"/>
          </p:cNvSpPr>
          <p:nvPr>
            <p:ph type="dt" sz="quarter" idx="1"/>
          </p:nvPr>
        </p:nvSpPr>
        <p:spPr>
          <a:noFill/>
        </p:spPr>
        <p:txBody>
          <a:bodyPr/>
          <a:lstStyle/>
          <a:p>
            <a:fld id="{3DB22254-5432-4E20-BCC4-2CC9F48DBA12}" type="datetime3">
              <a:rPr lang="en-US" smtClean="0"/>
              <a:t>10 September 2025</a:t>
            </a:fld>
            <a:endParaRPr lang="en-US" dirty="0"/>
          </a:p>
        </p:txBody>
      </p:sp>
      <p:sp>
        <p:nvSpPr>
          <p:cNvPr id="43013" name="Rectangle 7"/>
          <p:cNvSpPr>
            <a:spLocks noGrp="1" noChangeArrowheads="1"/>
          </p:cNvSpPr>
          <p:nvPr>
            <p:ph type="sldNum" sz="quarter" idx="5"/>
          </p:nvPr>
        </p:nvSpPr>
        <p:spPr>
          <a:noFill/>
        </p:spPr>
        <p:txBody>
          <a:bodyPr/>
          <a:lstStyle/>
          <a:p>
            <a:fld id="{6CAB2337-1CD1-4860-95C6-775F652310E6}" type="slidenum">
              <a:rPr lang="en-US" smtClean="0"/>
              <a:pPr/>
              <a:t>2</a:t>
            </a:fld>
            <a:endParaRPr lang="en-US" dirty="0"/>
          </a:p>
        </p:txBody>
      </p:sp>
      <p:sp>
        <p:nvSpPr>
          <p:cNvPr id="43014" name="Rectangle 2"/>
          <p:cNvSpPr>
            <a:spLocks noGrp="1" noRot="1" noChangeAspect="1" noChangeArrowheads="1" noTextEdit="1"/>
          </p:cNvSpPr>
          <p:nvPr>
            <p:ph type="sldImg"/>
          </p:nvPr>
        </p:nvSpPr>
        <p:spPr>
          <a:ln/>
        </p:spPr>
      </p:sp>
      <p:sp>
        <p:nvSpPr>
          <p:cNvPr id="43015" name="Rectangle 4"/>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9125146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US" dirty="0"/>
              <a:t>Axia Advisory</a:t>
            </a:r>
          </a:p>
        </p:txBody>
      </p:sp>
      <p:sp>
        <p:nvSpPr>
          <p:cNvPr id="5" name="Date Placeholder 4"/>
          <p:cNvSpPr>
            <a:spLocks noGrp="1"/>
          </p:cNvSpPr>
          <p:nvPr>
            <p:ph type="dt" idx="11"/>
          </p:nvPr>
        </p:nvSpPr>
        <p:spPr/>
        <p:txBody>
          <a:bodyPr/>
          <a:lstStyle/>
          <a:p>
            <a:pPr>
              <a:defRPr/>
            </a:pPr>
            <a:fld id="{36F20DFF-E8F9-42E3-A716-8237F7B7563F}" type="datetime3">
              <a:rPr lang="en-US" smtClean="0"/>
              <a:t>10 September 2025</a:t>
            </a:fld>
            <a:endParaRPr lang="en-US" dirty="0"/>
          </a:p>
        </p:txBody>
      </p:sp>
      <p:sp>
        <p:nvSpPr>
          <p:cNvPr id="6" name="Footer Placeholder 5"/>
          <p:cNvSpPr>
            <a:spLocks noGrp="1"/>
          </p:cNvSpPr>
          <p:nvPr>
            <p:ph type="ftr" sz="quarter" idx="12"/>
          </p:nvPr>
        </p:nvSpPr>
        <p:spPr/>
        <p:txBody>
          <a:bodyPr/>
          <a:lstStyle/>
          <a:p>
            <a:pPr>
              <a:defRPr/>
            </a:pPr>
            <a:endParaRPr lang="en-US" dirty="0"/>
          </a:p>
        </p:txBody>
      </p:sp>
      <p:sp>
        <p:nvSpPr>
          <p:cNvPr id="7" name="Slide Number Placeholder 6"/>
          <p:cNvSpPr>
            <a:spLocks noGrp="1"/>
          </p:cNvSpPr>
          <p:nvPr>
            <p:ph type="sldNum" sz="quarter" idx="13"/>
          </p:nvPr>
        </p:nvSpPr>
        <p:spPr/>
        <p:txBody>
          <a:bodyPr/>
          <a:lstStyle/>
          <a:p>
            <a:pPr>
              <a:defRPr/>
            </a:pPr>
            <a:fld id="{DE0FBB47-45AB-4274-A504-8C1F0AB8CB48}" type="slidenum">
              <a:rPr lang="en-US" smtClean="0"/>
              <a:pPr>
                <a:defRPr/>
              </a:pPr>
              <a:t>3</a:t>
            </a:fld>
            <a:endParaRPr lang="en-US" dirty="0"/>
          </a:p>
        </p:txBody>
      </p:sp>
    </p:spTree>
    <p:extLst>
      <p:ext uri="{BB962C8B-B14F-4D97-AF65-F5344CB8AC3E}">
        <p14:creationId xmlns:p14="http://schemas.microsoft.com/office/powerpoint/2010/main" val="5097042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endParaRPr lang="en-US" dirty="0"/>
          </a:p>
        </p:txBody>
      </p:sp>
      <p:sp>
        <p:nvSpPr>
          <p:cNvPr id="38916" name="Header Placeholder 3"/>
          <p:cNvSpPr>
            <a:spLocks noGrp="1"/>
          </p:cNvSpPr>
          <p:nvPr>
            <p:ph type="hdr" sz="quarter"/>
          </p:nvPr>
        </p:nvSpPr>
        <p:spPr>
          <a:noFill/>
        </p:spPr>
        <p:txBody>
          <a:bodyPr/>
          <a:lstStyle/>
          <a:p>
            <a:r>
              <a:rPr lang="en-US" dirty="0"/>
              <a:t>John Hancock Funds</a:t>
            </a:r>
          </a:p>
        </p:txBody>
      </p:sp>
      <p:sp>
        <p:nvSpPr>
          <p:cNvPr id="38917" name="Date Placeholder 4"/>
          <p:cNvSpPr>
            <a:spLocks noGrp="1"/>
          </p:cNvSpPr>
          <p:nvPr>
            <p:ph type="dt" sz="quarter" idx="1"/>
          </p:nvPr>
        </p:nvSpPr>
        <p:spPr>
          <a:noFill/>
        </p:spPr>
        <p:txBody>
          <a:bodyPr/>
          <a:lstStyle/>
          <a:p>
            <a:fld id="{2154C351-BD7F-4A2E-880E-1BBC71A81498}" type="datetime3">
              <a:rPr lang="en-US" smtClean="0"/>
              <a:t>10 September 2025</a:t>
            </a:fld>
            <a:endParaRPr lang="en-US" dirty="0"/>
          </a:p>
        </p:txBody>
      </p:sp>
      <p:sp>
        <p:nvSpPr>
          <p:cNvPr id="38918" name="Footer Placeholder 5"/>
          <p:cNvSpPr>
            <a:spLocks noGrp="1"/>
          </p:cNvSpPr>
          <p:nvPr>
            <p:ph type="ftr" sz="quarter" idx="4"/>
          </p:nvPr>
        </p:nvSpPr>
        <p:spPr>
          <a:noFill/>
        </p:spPr>
        <p:txBody>
          <a:bodyPr/>
          <a:lstStyle/>
          <a:p>
            <a:r>
              <a:rPr lang="en-US" dirty="0"/>
              <a:t>Where do we go from here?</a:t>
            </a:r>
          </a:p>
        </p:txBody>
      </p:sp>
      <p:sp>
        <p:nvSpPr>
          <p:cNvPr id="38919" name="Slide Number Placeholder 6"/>
          <p:cNvSpPr>
            <a:spLocks noGrp="1"/>
          </p:cNvSpPr>
          <p:nvPr>
            <p:ph type="sldNum" sz="quarter" idx="5"/>
          </p:nvPr>
        </p:nvSpPr>
        <p:spPr>
          <a:noFill/>
        </p:spPr>
        <p:txBody>
          <a:bodyPr/>
          <a:lstStyle/>
          <a:p>
            <a:fld id="{5AFC1230-CC94-44DD-8140-0120C18DECFF}" type="slidenum">
              <a:rPr lang="en-US" smtClean="0"/>
              <a:pPr/>
              <a:t>4</a:t>
            </a:fld>
            <a:endParaRPr lang="en-US" dirty="0"/>
          </a:p>
        </p:txBody>
      </p:sp>
    </p:spTree>
    <p:extLst>
      <p:ext uri="{BB962C8B-B14F-4D97-AF65-F5344CB8AC3E}">
        <p14:creationId xmlns:p14="http://schemas.microsoft.com/office/powerpoint/2010/main" val="3697417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DC930-17AC-7AC4-3F6C-96DE57862A26}"/>
            </a:ext>
          </a:extLst>
        </p:cNvPr>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FE9299D2-C2B0-4D2C-677D-8A675438D4C4}"/>
              </a:ext>
            </a:extLst>
          </p:cNvPr>
          <p:cNvSpPr>
            <a:spLocks noGrp="1" noRot="1" noChangeAspect="1" noTextEdit="1"/>
          </p:cNvSpPr>
          <p:nvPr>
            <p:ph type="sldImg"/>
          </p:nvPr>
        </p:nvSpPr>
        <p:spPr>
          <a:ln/>
        </p:spPr>
      </p:sp>
      <p:sp>
        <p:nvSpPr>
          <p:cNvPr id="38915" name="Notes Placeholder 2">
            <a:extLst>
              <a:ext uri="{FF2B5EF4-FFF2-40B4-BE49-F238E27FC236}">
                <a16:creationId xmlns:a16="http://schemas.microsoft.com/office/drawing/2014/main" id="{74037ACF-8764-9AFF-2DB2-04484A150739}"/>
              </a:ext>
            </a:extLst>
          </p:cNvPr>
          <p:cNvSpPr>
            <a:spLocks noGrp="1"/>
          </p:cNvSpPr>
          <p:nvPr>
            <p:ph type="body" idx="1"/>
          </p:nvPr>
        </p:nvSpPr>
        <p:spPr>
          <a:noFill/>
          <a:ln/>
        </p:spPr>
        <p:txBody>
          <a:bodyPr/>
          <a:lstStyle/>
          <a:p>
            <a:endParaRPr lang="en-US" dirty="0"/>
          </a:p>
        </p:txBody>
      </p:sp>
      <p:sp>
        <p:nvSpPr>
          <p:cNvPr id="38916" name="Header Placeholder 3">
            <a:extLst>
              <a:ext uri="{FF2B5EF4-FFF2-40B4-BE49-F238E27FC236}">
                <a16:creationId xmlns:a16="http://schemas.microsoft.com/office/drawing/2014/main" id="{02CC53C3-4FC8-B78F-9D83-98A103717D9D}"/>
              </a:ext>
            </a:extLst>
          </p:cNvPr>
          <p:cNvSpPr>
            <a:spLocks noGrp="1"/>
          </p:cNvSpPr>
          <p:nvPr>
            <p:ph type="hdr" sz="quarter"/>
          </p:nvPr>
        </p:nvSpPr>
        <p:spPr>
          <a:noFill/>
        </p:spPr>
        <p:txBody>
          <a:bodyPr/>
          <a:lstStyle/>
          <a:p>
            <a:r>
              <a:rPr lang="en-US" dirty="0"/>
              <a:t>John Hancock Funds</a:t>
            </a:r>
          </a:p>
        </p:txBody>
      </p:sp>
      <p:sp>
        <p:nvSpPr>
          <p:cNvPr id="38917" name="Date Placeholder 4">
            <a:extLst>
              <a:ext uri="{FF2B5EF4-FFF2-40B4-BE49-F238E27FC236}">
                <a16:creationId xmlns:a16="http://schemas.microsoft.com/office/drawing/2014/main" id="{09B19BA1-B454-151B-94B3-7EB9053CFA43}"/>
              </a:ext>
            </a:extLst>
          </p:cNvPr>
          <p:cNvSpPr>
            <a:spLocks noGrp="1"/>
          </p:cNvSpPr>
          <p:nvPr>
            <p:ph type="dt" sz="quarter" idx="1"/>
          </p:nvPr>
        </p:nvSpPr>
        <p:spPr>
          <a:noFill/>
        </p:spPr>
        <p:txBody>
          <a:bodyPr/>
          <a:lstStyle/>
          <a:p>
            <a:fld id="{2154C351-BD7F-4A2E-880E-1BBC71A81498}" type="datetime3">
              <a:rPr lang="en-US" smtClean="0"/>
              <a:t>10 September 2025</a:t>
            </a:fld>
            <a:endParaRPr lang="en-US" dirty="0"/>
          </a:p>
        </p:txBody>
      </p:sp>
      <p:sp>
        <p:nvSpPr>
          <p:cNvPr id="38918" name="Footer Placeholder 5">
            <a:extLst>
              <a:ext uri="{FF2B5EF4-FFF2-40B4-BE49-F238E27FC236}">
                <a16:creationId xmlns:a16="http://schemas.microsoft.com/office/drawing/2014/main" id="{8A000B43-125A-C043-5D42-3FC6F2B41423}"/>
              </a:ext>
            </a:extLst>
          </p:cNvPr>
          <p:cNvSpPr>
            <a:spLocks noGrp="1"/>
          </p:cNvSpPr>
          <p:nvPr>
            <p:ph type="ftr" sz="quarter" idx="4"/>
          </p:nvPr>
        </p:nvSpPr>
        <p:spPr>
          <a:noFill/>
        </p:spPr>
        <p:txBody>
          <a:bodyPr/>
          <a:lstStyle/>
          <a:p>
            <a:r>
              <a:rPr lang="en-US" dirty="0"/>
              <a:t>Where do we go from here?</a:t>
            </a:r>
          </a:p>
        </p:txBody>
      </p:sp>
      <p:sp>
        <p:nvSpPr>
          <p:cNvPr id="38919" name="Slide Number Placeholder 6">
            <a:extLst>
              <a:ext uri="{FF2B5EF4-FFF2-40B4-BE49-F238E27FC236}">
                <a16:creationId xmlns:a16="http://schemas.microsoft.com/office/drawing/2014/main" id="{CA6DB2AD-908A-E72F-EAAC-B540AE1C2DA5}"/>
              </a:ext>
            </a:extLst>
          </p:cNvPr>
          <p:cNvSpPr>
            <a:spLocks noGrp="1"/>
          </p:cNvSpPr>
          <p:nvPr>
            <p:ph type="sldNum" sz="quarter" idx="5"/>
          </p:nvPr>
        </p:nvSpPr>
        <p:spPr>
          <a:noFill/>
        </p:spPr>
        <p:txBody>
          <a:bodyPr/>
          <a:lstStyle/>
          <a:p>
            <a:fld id="{5AFC1230-CC94-44DD-8140-0120C18DECFF}" type="slidenum">
              <a:rPr lang="en-US" smtClean="0"/>
              <a:pPr/>
              <a:t>5</a:t>
            </a:fld>
            <a:endParaRPr lang="en-US" dirty="0"/>
          </a:p>
        </p:txBody>
      </p:sp>
    </p:spTree>
    <p:extLst>
      <p:ext uri="{BB962C8B-B14F-4D97-AF65-F5344CB8AC3E}">
        <p14:creationId xmlns:p14="http://schemas.microsoft.com/office/powerpoint/2010/main" val="23405581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5C2A2-E68C-F55C-BD5B-743D6D4D101A}"/>
            </a:ext>
          </a:extLst>
        </p:cNvPr>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EAB7149D-916C-2C14-DE85-E4A5570F3AC8}"/>
              </a:ext>
            </a:extLst>
          </p:cNvPr>
          <p:cNvSpPr>
            <a:spLocks noGrp="1" noRot="1" noChangeAspect="1" noTextEdit="1"/>
          </p:cNvSpPr>
          <p:nvPr>
            <p:ph type="sldImg"/>
          </p:nvPr>
        </p:nvSpPr>
        <p:spPr>
          <a:ln/>
        </p:spPr>
      </p:sp>
      <p:sp>
        <p:nvSpPr>
          <p:cNvPr id="38915" name="Notes Placeholder 2">
            <a:extLst>
              <a:ext uri="{FF2B5EF4-FFF2-40B4-BE49-F238E27FC236}">
                <a16:creationId xmlns:a16="http://schemas.microsoft.com/office/drawing/2014/main" id="{3F563C0D-3614-47D8-2198-D23FFABAF5FC}"/>
              </a:ext>
            </a:extLst>
          </p:cNvPr>
          <p:cNvSpPr>
            <a:spLocks noGrp="1"/>
          </p:cNvSpPr>
          <p:nvPr>
            <p:ph type="body" idx="1"/>
          </p:nvPr>
        </p:nvSpPr>
        <p:spPr>
          <a:noFill/>
          <a:ln/>
        </p:spPr>
        <p:txBody>
          <a:bodyPr/>
          <a:lstStyle/>
          <a:p>
            <a:endParaRPr lang="en-US" dirty="0"/>
          </a:p>
        </p:txBody>
      </p:sp>
      <p:sp>
        <p:nvSpPr>
          <p:cNvPr id="38916" name="Header Placeholder 3">
            <a:extLst>
              <a:ext uri="{FF2B5EF4-FFF2-40B4-BE49-F238E27FC236}">
                <a16:creationId xmlns:a16="http://schemas.microsoft.com/office/drawing/2014/main" id="{9E063FCC-5476-B17D-D5FA-29EB80A4D932}"/>
              </a:ext>
            </a:extLst>
          </p:cNvPr>
          <p:cNvSpPr>
            <a:spLocks noGrp="1"/>
          </p:cNvSpPr>
          <p:nvPr>
            <p:ph type="hdr" sz="quarter"/>
          </p:nvPr>
        </p:nvSpPr>
        <p:spPr>
          <a:noFill/>
        </p:spPr>
        <p:txBody>
          <a:bodyPr/>
          <a:lstStyle/>
          <a:p>
            <a:r>
              <a:rPr lang="en-US" dirty="0"/>
              <a:t>John Hancock Funds</a:t>
            </a:r>
          </a:p>
        </p:txBody>
      </p:sp>
      <p:sp>
        <p:nvSpPr>
          <p:cNvPr id="38917" name="Date Placeholder 4">
            <a:extLst>
              <a:ext uri="{FF2B5EF4-FFF2-40B4-BE49-F238E27FC236}">
                <a16:creationId xmlns:a16="http://schemas.microsoft.com/office/drawing/2014/main" id="{83E01FDC-B7EB-43C3-CED9-17CA8C61D021}"/>
              </a:ext>
            </a:extLst>
          </p:cNvPr>
          <p:cNvSpPr>
            <a:spLocks noGrp="1"/>
          </p:cNvSpPr>
          <p:nvPr>
            <p:ph type="dt" sz="quarter" idx="1"/>
          </p:nvPr>
        </p:nvSpPr>
        <p:spPr>
          <a:noFill/>
        </p:spPr>
        <p:txBody>
          <a:bodyPr/>
          <a:lstStyle/>
          <a:p>
            <a:fld id="{2154C351-BD7F-4A2E-880E-1BBC71A81498}" type="datetime3">
              <a:rPr lang="en-US" smtClean="0"/>
              <a:t>10 September 2025</a:t>
            </a:fld>
            <a:endParaRPr lang="en-US" dirty="0"/>
          </a:p>
        </p:txBody>
      </p:sp>
      <p:sp>
        <p:nvSpPr>
          <p:cNvPr id="38918" name="Footer Placeholder 5">
            <a:extLst>
              <a:ext uri="{FF2B5EF4-FFF2-40B4-BE49-F238E27FC236}">
                <a16:creationId xmlns:a16="http://schemas.microsoft.com/office/drawing/2014/main" id="{B51CFA82-E9BF-7400-3060-6203B56A5156}"/>
              </a:ext>
            </a:extLst>
          </p:cNvPr>
          <p:cNvSpPr>
            <a:spLocks noGrp="1"/>
          </p:cNvSpPr>
          <p:nvPr>
            <p:ph type="ftr" sz="quarter" idx="4"/>
          </p:nvPr>
        </p:nvSpPr>
        <p:spPr>
          <a:noFill/>
        </p:spPr>
        <p:txBody>
          <a:bodyPr/>
          <a:lstStyle/>
          <a:p>
            <a:r>
              <a:rPr lang="en-US" dirty="0"/>
              <a:t>Where do we go from here?</a:t>
            </a:r>
          </a:p>
        </p:txBody>
      </p:sp>
      <p:sp>
        <p:nvSpPr>
          <p:cNvPr id="38919" name="Slide Number Placeholder 6">
            <a:extLst>
              <a:ext uri="{FF2B5EF4-FFF2-40B4-BE49-F238E27FC236}">
                <a16:creationId xmlns:a16="http://schemas.microsoft.com/office/drawing/2014/main" id="{64C9E3BE-7498-0C1F-C758-49EE827B0CA0}"/>
              </a:ext>
            </a:extLst>
          </p:cNvPr>
          <p:cNvSpPr>
            <a:spLocks noGrp="1"/>
          </p:cNvSpPr>
          <p:nvPr>
            <p:ph type="sldNum" sz="quarter" idx="5"/>
          </p:nvPr>
        </p:nvSpPr>
        <p:spPr>
          <a:noFill/>
        </p:spPr>
        <p:txBody>
          <a:bodyPr/>
          <a:lstStyle/>
          <a:p>
            <a:fld id="{5AFC1230-CC94-44DD-8140-0120C18DECFF}" type="slidenum">
              <a:rPr lang="en-US" smtClean="0"/>
              <a:pPr/>
              <a:t>6</a:t>
            </a:fld>
            <a:endParaRPr lang="en-US" dirty="0"/>
          </a:p>
        </p:txBody>
      </p:sp>
    </p:spTree>
    <p:extLst>
      <p:ext uri="{BB962C8B-B14F-4D97-AF65-F5344CB8AC3E}">
        <p14:creationId xmlns:p14="http://schemas.microsoft.com/office/powerpoint/2010/main" val="42341743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US" dirty="0"/>
              <a:t>Axia Advisory</a:t>
            </a:r>
          </a:p>
        </p:txBody>
      </p:sp>
      <p:sp>
        <p:nvSpPr>
          <p:cNvPr id="5" name="Date Placeholder 4"/>
          <p:cNvSpPr>
            <a:spLocks noGrp="1"/>
          </p:cNvSpPr>
          <p:nvPr>
            <p:ph type="dt" idx="11"/>
          </p:nvPr>
        </p:nvSpPr>
        <p:spPr/>
        <p:txBody>
          <a:bodyPr/>
          <a:lstStyle/>
          <a:p>
            <a:pPr>
              <a:defRPr/>
            </a:pPr>
            <a:fld id="{FCF951A3-C8CF-44FB-811C-4A3516A654F0}" type="datetime3">
              <a:rPr lang="en-US" smtClean="0"/>
              <a:t>10 September 2025</a:t>
            </a:fld>
            <a:endParaRPr lang="en-US" dirty="0"/>
          </a:p>
        </p:txBody>
      </p:sp>
      <p:sp>
        <p:nvSpPr>
          <p:cNvPr id="6" name="Footer Placeholder 5"/>
          <p:cNvSpPr>
            <a:spLocks noGrp="1"/>
          </p:cNvSpPr>
          <p:nvPr>
            <p:ph type="ftr" sz="quarter" idx="12"/>
          </p:nvPr>
        </p:nvSpPr>
        <p:spPr/>
        <p:txBody>
          <a:bodyPr/>
          <a:lstStyle/>
          <a:p>
            <a:pPr>
              <a:defRPr/>
            </a:pPr>
            <a:endParaRPr lang="en-US" dirty="0"/>
          </a:p>
        </p:txBody>
      </p:sp>
      <p:sp>
        <p:nvSpPr>
          <p:cNvPr id="7" name="Slide Number Placeholder 6"/>
          <p:cNvSpPr>
            <a:spLocks noGrp="1"/>
          </p:cNvSpPr>
          <p:nvPr>
            <p:ph type="sldNum" sz="quarter" idx="13"/>
          </p:nvPr>
        </p:nvSpPr>
        <p:spPr/>
        <p:txBody>
          <a:bodyPr/>
          <a:lstStyle/>
          <a:p>
            <a:pPr>
              <a:defRPr/>
            </a:pPr>
            <a:fld id="{DE0FBB47-45AB-4274-A504-8C1F0AB8CB48}" type="slidenum">
              <a:rPr lang="en-US" smtClean="0"/>
              <a:pPr>
                <a:defRPr/>
              </a:pPr>
              <a:t>7</a:t>
            </a:fld>
            <a:endParaRPr lang="en-US" dirty="0"/>
          </a:p>
        </p:txBody>
      </p:sp>
    </p:spTree>
    <p:extLst>
      <p:ext uri="{BB962C8B-B14F-4D97-AF65-F5344CB8AC3E}">
        <p14:creationId xmlns:p14="http://schemas.microsoft.com/office/powerpoint/2010/main" val="7248534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52B38-0EA8-7302-4461-2749376447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174B2F-15B6-FCB6-FAFD-77C8779927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0ACF9C-8BC8-59F9-EBF8-79BD8A792BAD}"/>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CBDA0292-911F-5E6C-C869-BD3E6B5AC7A4}"/>
              </a:ext>
            </a:extLst>
          </p:cNvPr>
          <p:cNvSpPr>
            <a:spLocks noGrp="1"/>
          </p:cNvSpPr>
          <p:nvPr>
            <p:ph type="hdr" sz="quarter" idx="10"/>
          </p:nvPr>
        </p:nvSpPr>
        <p:spPr/>
        <p:txBody>
          <a:bodyPr/>
          <a:lstStyle/>
          <a:p>
            <a:pPr>
              <a:defRPr/>
            </a:pPr>
            <a:r>
              <a:rPr lang="en-US" dirty="0"/>
              <a:t>Axia Advisory</a:t>
            </a:r>
          </a:p>
        </p:txBody>
      </p:sp>
      <p:sp>
        <p:nvSpPr>
          <p:cNvPr id="5" name="Date Placeholder 4">
            <a:extLst>
              <a:ext uri="{FF2B5EF4-FFF2-40B4-BE49-F238E27FC236}">
                <a16:creationId xmlns:a16="http://schemas.microsoft.com/office/drawing/2014/main" id="{E08E53D7-E520-8BCE-176D-C2F66F1C10E2}"/>
              </a:ext>
            </a:extLst>
          </p:cNvPr>
          <p:cNvSpPr>
            <a:spLocks noGrp="1"/>
          </p:cNvSpPr>
          <p:nvPr>
            <p:ph type="dt" idx="11"/>
          </p:nvPr>
        </p:nvSpPr>
        <p:spPr/>
        <p:txBody>
          <a:bodyPr/>
          <a:lstStyle/>
          <a:p>
            <a:pPr>
              <a:defRPr/>
            </a:pPr>
            <a:fld id="{FCF951A3-C8CF-44FB-811C-4A3516A654F0}" type="datetime3">
              <a:rPr lang="en-US" smtClean="0"/>
              <a:t>10 September 2025</a:t>
            </a:fld>
            <a:endParaRPr lang="en-US" dirty="0"/>
          </a:p>
        </p:txBody>
      </p:sp>
      <p:sp>
        <p:nvSpPr>
          <p:cNvPr id="6" name="Footer Placeholder 5">
            <a:extLst>
              <a:ext uri="{FF2B5EF4-FFF2-40B4-BE49-F238E27FC236}">
                <a16:creationId xmlns:a16="http://schemas.microsoft.com/office/drawing/2014/main" id="{31990D7E-3427-BD86-3904-E88CF2CBB475}"/>
              </a:ext>
            </a:extLst>
          </p:cNvPr>
          <p:cNvSpPr>
            <a:spLocks noGrp="1"/>
          </p:cNvSpPr>
          <p:nvPr>
            <p:ph type="ftr" sz="quarter" idx="12"/>
          </p:nvPr>
        </p:nvSpPr>
        <p:spPr/>
        <p:txBody>
          <a:bodyPr/>
          <a:lstStyle/>
          <a:p>
            <a:pPr>
              <a:defRPr/>
            </a:pPr>
            <a:endParaRPr lang="en-US" dirty="0"/>
          </a:p>
        </p:txBody>
      </p:sp>
      <p:sp>
        <p:nvSpPr>
          <p:cNvPr id="7" name="Slide Number Placeholder 6">
            <a:extLst>
              <a:ext uri="{FF2B5EF4-FFF2-40B4-BE49-F238E27FC236}">
                <a16:creationId xmlns:a16="http://schemas.microsoft.com/office/drawing/2014/main" id="{B623C3CD-FA41-C213-4D17-D08D5F7AECBD}"/>
              </a:ext>
            </a:extLst>
          </p:cNvPr>
          <p:cNvSpPr>
            <a:spLocks noGrp="1"/>
          </p:cNvSpPr>
          <p:nvPr>
            <p:ph type="sldNum" sz="quarter" idx="13"/>
          </p:nvPr>
        </p:nvSpPr>
        <p:spPr/>
        <p:txBody>
          <a:bodyPr/>
          <a:lstStyle/>
          <a:p>
            <a:pPr>
              <a:defRPr/>
            </a:pPr>
            <a:fld id="{DE0FBB47-45AB-4274-A504-8C1F0AB8CB48}" type="slidenum">
              <a:rPr lang="en-US" smtClean="0"/>
              <a:pPr>
                <a:defRPr/>
              </a:pPr>
              <a:t>8</a:t>
            </a:fld>
            <a:endParaRPr lang="en-US" dirty="0"/>
          </a:p>
        </p:txBody>
      </p:sp>
    </p:spTree>
    <p:extLst>
      <p:ext uri="{BB962C8B-B14F-4D97-AF65-F5344CB8AC3E}">
        <p14:creationId xmlns:p14="http://schemas.microsoft.com/office/powerpoint/2010/main" val="13401212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CAE3F-B00E-D07B-E42A-7A2767DB3C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F247B6-23B5-5388-50C1-8AEE2983C1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7309A5-0C9A-8802-4296-519CC7CAAEE0}"/>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6DDC6017-4290-BCB4-6FCB-183D137F4C8A}"/>
              </a:ext>
            </a:extLst>
          </p:cNvPr>
          <p:cNvSpPr>
            <a:spLocks noGrp="1"/>
          </p:cNvSpPr>
          <p:nvPr>
            <p:ph type="hdr" sz="quarter" idx="10"/>
          </p:nvPr>
        </p:nvSpPr>
        <p:spPr/>
        <p:txBody>
          <a:bodyPr/>
          <a:lstStyle/>
          <a:p>
            <a:pPr>
              <a:defRPr/>
            </a:pPr>
            <a:r>
              <a:rPr lang="en-US" dirty="0"/>
              <a:t>Axia Advisory</a:t>
            </a:r>
          </a:p>
        </p:txBody>
      </p:sp>
      <p:sp>
        <p:nvSpPr>
          <p:cNvPr id="5" name="Date Placeholder 4">
            <a:extLst>
              <a:ext uri="{FF2B5EF4-FFF2-40B4-BE49-F238E27FC236}">
                <a16:creationId xmlns:a16="http://schemas.microsoft.com/office/drawing/2014/main" id="{D6979A99-D8A0-3B58-0EA4-31463D868480}"/>
              </a:ext>
            </a:extLst>
          </p:cNvPr>
          <p:cNvSpPr>
            <a:spLocks noGrp="1"/>
          </p:cNvSpPr>
          <p:nvPr>
            <p:ph type="dt" idx="11"/>
          </p:nvPr>
        </p:nvSpPr>
        <p:spPr/>
        <p:txBody>
          <a:bodyPr/>
          <a:lstStyle/>
          <a:p>
            <a:pPr>
              <a:defRPr/>
            </a:pPr>
            <a:fld id="{2F1295F8-C821-4FAC-B1FA-93FF87D1E4E2}" type="datetime3">
              <a:rPr lang="en-US" smtClean="0"/>
              <a:t>10 September 2025</a:t>
            </a:fld>
            <a:endParaRPr lang="en-US" dirty="0"/>
          </a:p>
        </p:txBody>
      </p:sp>
      <p:sp>
        <p:nvSpPr>
          <p:cNvPr id="6" name="Footer Placeholder 5">
            <a:extLst>
              <a:ext uri="{FF2B5EF4-FFF2-40B4-BE49-F238E27FC236}">
                <a16:creationId xmlns:a16="http://schemas.microsoft.com/office/drawing/2014/main" id="{4578AC1E-D7E7-1B0B-63AA-47FF48D72E28}"/>
              </a:ext>
            </a:extLst>
          </p:cNvPr>
          <p:cNvSpPr>
            <a:spLocks noGrp="1"/>
          </p:cNvSpPr>
          <p:nvPr>
            <p:ph type="ftr" sz="quarter" idx="12"/>
          </p:nvPr>
        </p:nvSpPr>
        <p:spPr/>
        <p:txBody>
          <a:bodyPr/>
          <a:lstStyle/>
          <a:p>
            <a:pPr>
              <a:defRPr/>
            </a:pPr>
            <a:endParaRPr lang="en-US" dirty="0"/>
          </a:p>
        </p:txBody>
      </p:sp>
      <p:sp>
        <p:nvSpPr>
          <p:cNvPr id="7" name="Slide Number Placeholder 6">
            <a:extLst>
              <a:ext uri="{FF2B5EF4-FFF2-40B4-BE49-F238E27FC236}">
                <a16:creationId xmlns:a16="http://schemas.microsoft.com/office/drawing/2014/main" id="{32280163-EE61-6BFE-7BFF-92809FF3D74E}"/>
              </a:ext>
            </a:extLst>
          </p:cNvPr>
          <p:cNvSpPr>
            <a:spLocks noGrp="1"/>
          </p:cNvSpPr>
          <p:nvPr>
            <p:ph type="sldNum" sz="quarter" idx="13"/>
          </p:nvPr>
        </p:nvSpPr>
        <p:spPr/>
        <p:txBody>
          <a:bodyPr/>
          <a:lstStyle/>
          <a:p>
            <a:pPr>
              <a:defRPr/>
            </a:pPr>
            <a:fld id="{DE0FBB47-45AB-4274-A504-8C1F0AB8CB48}" type="slidenum">
              <a:rPr lang="en-US" smtClean="0"/>
              <a:pPr>
                <a:defRPr/>
              </a:pPr>
              <a:t>9</a:t>
            </a:fld>
            <a:endParaRPr lang="en-US" dirty="0"/>
          </a:p>
        </p:txBody>
      </p:sp>
    </p:spTree>
    <p:extLst>
      <p:ext uri="{BB962C8B-B14F-4D97-AF65-F5344CB8AC3E}">
        <p14:creationId xmlns:p14="http://schemas.microsoft.com/office/powerpoint/2010/main" val="30126092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5A0D4-71E8-7CDF-7E3E-2FB84F4473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2F82ED-6587-17FF-3E3C-DE215B31C8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39C945-80DA-067C-E9C7-6FD1C7CBCCE6}"/>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5DC76DC8-F15D-65E7-2987-A304D613AE97}"/>
              </a:ext>
            </a:extLst>
          </p:cNvPr>
          <p:cNvSpPr>
            <a:spLocks noGrp="1"/>
          </p:cNvSpPr>
          <p:nvPr>
            <p:ph type="hdr" sz="quarter" idx="10"/>
          </p:nvPr>
        </p:nvSpPr>
        <p:spPr/>
        <p:txBody>
          <a:bodyPr/>
          <a:lstStyle/>
          <a:p>
            <a:pPr>
              <a:defRPr/>
            </a:pPr>
            <a:r>
              <a:rPr lang="en-US" dirty="0"/>
              <a:t>Axia Advisory</a:t>
            </a:r>
          </a:p>
        </p:txBody>
      </p:sp>
      <p:sp>
        <p:nvSpPr>
          <p:cNvPr id="5" name="Date Placeholder 4">
            <a:extLst>
              <a:ext uri="{FF2B5EF4-FFF2-40B4-BE49-F238E27FC236}">
                <a16:creationId xmlns:a16="http://schemas.microsoft.com/office/drawing/2014/main" id="{3EA0BE31-8EC7-807A-D094-D67AFF1DC0E2}"/>
              </a:ext>
            </a:extLst>
          </p:cNvPr>
          <p:cNvSpPr>
            <a:spLocks noGrp="1"/>
          </p:cNvSpPr>
          <p:nvPr>
            <p:ph type="dt" idx="11"/>
          </p:nvPr>
        </p:nvSpPr>
        <p:spPr/>
        <p:txBody>
          <a:bodyPr/>
          <a:lstStyle/>
          <a:p>
            <a:pPr>
              <a:defRPr/>
            </a:pPr>
            <a:fld id="{2F1295F8-C821-4FAC-B1FA-93FF87D1E4E2}" type="datetime3">
              <a:rPr lang="en-US" smtClean="0"/>
              <a:t>10 September 2025</a:t>
            </a:fld>
            <a:endParaRPr lang="en-US" dirty="0"/>
          </a:p>
        </p:txBody>
      </p:sp>
      <p:sp>
        <p:nvSpPr>
          <p:cNvPr id="6" name="Footer Placeholder 5">
            <a:extLst>
              <a:ext uri="{FF2B5EF4-FFF2-40B4-BE49-F238E27FC236}">
                <a16:creationId xmlns:a16="http://schemas.microsoft.com/office/drawing/2014/main" id="{A59E669D-E5FC-AC2A-46E0-AC8E4DCA1DD6}"/>
              </a:ext>
            </a:extLst>
          </p:cNvPr>
          <p:cNvSpPr>
            <a:spLocks noGrp="1"/>
          </p:cNvSpPr>
          <p:nvPr>
            <p:ph type="ftr" sz="quarter" idx="12"/>
          </p:nvPr>
        </p:nvSpPr>
        <p:spPr/>
        <p:txBody>
          <a:bodyPr/>
          <a:lstStyle/>
          <a:p>
            <a:pPr>
              <a:defRPr/>
            </a:pPr>
            <a:endParaRPr lang="en-US" dirty="0"/>
          </a:p>
        </p:txBody>
      </p:sp>
      <p:sp>
        <p:nvSpPr>
          <p:cNvPr id="7" name="Slide Number Placeholder 6">
            <a:extLst>
              <a:ext uri="{FF2B5EF4-FFF2-40B4-BE49-F238E27FC236}">
                <a16:creationId xmlns:a16="http://schemas.microsoft.com/office/drawing/2014/main" id="{8BF89DFF-EDD5-CF96-0CEA-B23AA86719F5}"/>
              </a:ext>
            </a:extLst>
          </p:cNvPr>
          <p:cNvSpPr>
            <a:spLocks noGrp="1"/>
          </p:cNvSpPr>
          <p:nvPr>
            <p:ph type="sldNum" sz="quarter" idx="13"/>
          </p:nvPr>
        </p:nvSpPr>
        <p:spPr/>
        <p:txBody>
          <a:bodyPr/>
          <a:lstStyle/>
          <a:p>
            <a:pPr>
              <a:defRPr/>
            </a:pPr>
            <a:fld id="{DE0FBB47-45AB-4274-A504-8C1F0AB8CB48}" type="slidenum">
              <a:rPr lang="en-US" smtClean="0"/>
              <a:pPr>
                <a:defRPr/>
              </a:pPr>
              <a:t>10</a:t>
            </a:fld>
            <a:endParaRPr lang="en-US" dirty="0"/>
          </a:p>
        </p:txBody>
      </p:sp>
    </p:spTree>
    <p:extLst>
      <p:ext uri="{BB962C8B-B14F-4D97-AF65-F5344CB8AC3E}">
        <p14:creationId xmlns:p14="http://schemas.microsoft.com/office/powerpoint/2010/main" val="39443263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AD360-F640-BDE5-DE0C-0361BB29AC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F3D74E-BACE-1BDA-C88B-3563EBDE35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25CCEE-9026-2BDC-A0BE-FE47353B1808}"/>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B763100B-16F0-1165-D532-BAB12DCE9D14}"/>
              </a:ext>
            </a:extLst>
          </p:cNvPr>
          <p:cNvSpPr>
            <a:spLocks noGrp="1"/>
          </p:cNvSpPr>
          <p:nvPr>
            <p:ph type="hdr" sz="quarter" idx="10"/>
          </p:nvPr>
        </p:nvSpPr>
        <p:spPr/>
        <p:txBody>
          <a:bodyPr/>
          <a:lstStyle/>
          <a:p>
            <a:pPr>
              <a:defRPr/>
            </a:pPr>
            <a:r>
              <a:rPr lang="en-US" dirty="0"/>
              <a:t>Axia Advisory</a:t>
            </a:r>
          </a:p>
        </p:txBody>
      </p:sp>
      <p:sp>
        <p:nvSpPr>
          <p:cNvPr id="5" name="Date Placeholder 4">
            <a:extLst>
              <a:ext uri="{FF2B5EF4-FFF2-40B4-BE49-F238E27FC236}">
                <a16:creationId xmlns:a16="http://schemas.microsoft.com/office/drawing/2014/main" id="{ECD8684E-2D37-62F4-74BB-1B21FE7D0D32}"/>
              </a:ext>
            </a:extLst>
          </p:cNvPr>
          <p:cNvSpPr>
            <a:spLocks noGrp="1"/>
          </p:cNvSpPr>
          <p:nvPr>
            <p:ph type="dt" idx="11"/>
          </p:nvPr>
        </p:nvSpPr>
        <p:spPr/>
        <p:txBody>
          <a:bodyPr/>
          <a:lstStyle/>
          <a:p>
            <a:pPr>
              <a:defRPr/>
            </a:pPr>
            <a:fld id="{2F1295F8-C821-4FAC-B1FA-93FF87D1E4E2}" type="datetime3">
              <a:rPr lang="en-US" smtClean="0"/>
              <a:t>10 September 2025</a:t>
            </a:fld>
            <a:endParaRPr lang="en-US" dirty="0"/>
          </a:p>
        </p:txBody>
      </p:sp>
      <p:sp>
        <p:nvSpPr>
          <p:cNvPr id="6" name="Footer Placeholder 5">
            <a:extLst>
              <a:ext uri="{FF2B5EF4-FFF2-40B4-BE49-F238E27FC236}">
                <a16:creationId xmlns:a16="http://schemas.microsoft.com/office/drawing/2014/main" id="{94AC3A3E-AA29-5B13-902A-5D32703EC269}"/>
              </a:ext>
            </a:extLst>
          </p:cNvPr>
          <p:cNvSpPr>
            <a:spLocks noGrp="1"/>
          </p:cNvSpPr>
          <p:nvPr>
            <p:ph type="ftr" sz="quarter" idx="12"/>
          </p:nvPr>
        </p:nvSpPr>
        <p:spPr/>
        <p:txBody>
          <a:bodyPr/>
          <a:lstStyle/>
          <a:p>
            <a:pPr>
              <a:defRPr/>
            </a:pPr>
            <a:endParaRPr lang="en-US" dirty="0"/>
          </a:p>
        </p:txBody>
      </p:sp>
      <p:sp>
        <p:nvSpPr>
          <p:cNvPr id="7" name="Slide Number Placeholder 6">
            <a:extLst>
              <a:ext uri="{FF2B5EF4-FFF2-40B4-BE49-F238E27FC236}">
                <a16:creationId xmlns:a16="http://schemas.microsoft.com/office/drawing/2014/main" id="{81451A2A-6107-1223-6710-8DB487757603}"/>
              </a:ext>
            </a:extLst>
          </p:cNvPr>
          <p:cNvSpPr>
            <a:spLocks noGrp="1"/>
          </p:cNvSpPr>
          <p:nvPr>
            <p:ph type="sldNum" sz="quarter" idx="13"/>
          </p:nvPr>
        </p:nvSpPr>
        <p:spPr/>
        <p:txBody>
          <a:bodyPr/>
          <a:lstStyle/>
          <a:p>
            <a:pPr>
              <a:defRPr/>
            </a:pPr>
            <a:fld id="{DE0FBB47-45AB-4274-A504-8C1F0AB8CB48}" type="slidenum">
              <a:rPr lang="en-US" smtClean="0"/>
              <a:pPr>
                <a:defRPr/>
              </a:pPr>
              <a:t>11</a:t>
            </a:fld>
            <a:endParaRPr lang="en-US" dirty="0"/>
          </a:p>
        </p:txBody>
      </p:sp>
    </p:spTree>
    <p:extLst>
      <p:ext uri="{BB962C8B-B14F-4D97-AF65-F5344CB8AC3E}">
        <p14:creationId xmlns:p14="http://schemas.microsoft.com/office/powerpoint/2010/main" val="32217300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1507A-F21F-FE11-0A21-E3D3BE0445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97926C-4ED6-B6D0-194E-2466D8725D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73028B-FE30-045E-F81E-512F5006971A}"/>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1E6EB105-30C1-E491-500B-0EEE02B77F6D}"/>
              </a:ext>
            </a:extLst>
          </p:cNvPr>
          <p:cNvSpPr>
            <a:spLocks noGrp="1"/>
          </p:cNvSpPr>
          <p:nvPr>
            <p:ph type="hdr" sz="quarter" idx="10"/>
          </p:nvPr>
        </p:nvSpPr>
        <p:spPr/>
        <p:txBody>
          <a:bodyPr/>
          <a:lstStyle/>
          <a:p>
            <a:pPr>
              <a:defRPr/>
            </a:pPr>
            <a:r>
              <a:rPr lang="en-US" dirty="0"/>
              <a:t>Axia Advisory</a:t>
            </a:r>
          </a:p>
        </p:txBody>
      </p:sp>
      <p:sp>
        <p:nvSpPr>
          <p:cNvPr id="5" name="Date Placeholder 4">
            <a:extLst>
              <a:ext uri="{FF2B5EF4-FFF2-40B4-BE49-F238E27FC236}">
                <a16:creationId xmlns:a16="http://schemas.microsoft.com/office/drawing/2014/main" id="{EAE4B646-76D7-820E-2992-4F8EF11F1DA8}"/>
              </a:ext>
            </a:extLst>
          </p:cNvPr>
          <p:cNvSpPr>
            <a:spLocks noGrp="1"/>
          </p:cNvSpPr>
          <p:nvPr>
            <p:ph type="dt" idx="11"/>
          </p:nvPr>
        </p:nvSpPr>
        <p:spPr/>
        <p:txBody>
          <a:bodyPr/>
          <a:lstStyle/>
          <a:p>
            <a:pPr>
              <a:defRPr/>
            </a:pPr>
            <a:fld id="{FCF951A3-C8CF-44FB-811C-4A3516A654F0}" type="datetime3">
              <a:rPr lang="en-US" smtClean="0"/>
              <a:t>10 September 2025</a:t>
            </a:fld>
            <a:endParaRPr lang="en-US" dirty="0"/>
          </a:p>
        </p:txBody>
      </p:sp>
      <p:sp>
        <p:nvSpPr>
          <p:cNvPr id="6" name="Footer Placeholder 5">
            <a:extLst>
              <a:ext uri="{FF2B5EF4-FFF2-40B4-BE49-F238E27FC236}">
                <a16:creationId xmlns:a16="http://schemas.microsoft.com/office/drawing/2014/main" id="{F0FD5F83-56C3-7321-332E-120E654D81E2}"/>
              </a:ext>
            </a:extLst>
          </p:cNvPr>
          <p:cNvSpPr>
            <a:spLocks noGrp="1"/>
          </p:cNvSpPr>
          <p:nvPr>
            <p:ph type="ftr" sz="quarter" idx="12"/>
          </p:nvPr>
        </p:nvSpPr>
        <p:spPr/>
        <p:txBody>
          <a:bodyPr/>
          <a:lstStyle/>
          <a:p>
            <a:pPr>
              <a:defRPr/>
            </a:pPr>
            <a:endParaRPr lang="en-US" dirty="0"/>
          </a:p>
        </p:txBody>
      </p:sp>
      <p:sp>
        <p:nvSpPr>
          <p:cNvPr id="7" name="Slide Number Placeholder 6">
            <a:extLst>
              <a:ext uri="{FF2B5EF4-FFF2-40B4-BE49-F238E27FC236}">
                <a16:creationId xmlns:a16="http://schemas.microsoft.com/office/drawing/2014/main" id="{9C810D78-A2F1-0C37-7EA6-4D59D4559D7B}"/>
              </a:ext>
            </a:extLst>
          </p:cNvPr>
          <p:cNvSpPr>
            <a:spLocks noGrp="1"/>
          </p:cNvSpPr>
          <p:nvPr>
            <p:ph type="sldNum" sz="quarter" idx="13"/>
          </p:nvPr>
        </p:nvSpPr>
        <p:spPr/>
        <p:txBody>
          <a:bodyPr/>
          <a:lstStyle/>
          <a:p>
            <a:pPr>
              <a:defRPr/>
            </a:pPr>
            <a:fld id="{DE0FBB47-45AB-4274-A504-8C1F0AB8CB48}" type="slidenum">
              <a:rPr lang="en-US" smtClean="0"/>
              <a:pPr>
                <a:defRPr/>
              </a:pPr>
              <a:t>12</a:t>
            </a:fld>
            <a:endParaRPr lang="en-US" dirty="0"/>
          </a:p>
        </p:txBody>
      </p:sp>
    </p:spTree>
    <p:extLst>
      <p:ext uri="{BB962C8B-B14F-4D97-AF65-F5344CB8AC3E}">
        <p14:creationId xmlns:p14="http://schemas.microsoft.com/office/powerpoint/2010/main" val="24865637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US" dirty="0"/>
              <a:t>Axia Advisory</a:t>
            </a:r>
          </a:p>
        </p:txBody>
      </p:sp>
      <p:sp>
        <p:nvSpPr>
          <p:cNvPr id="5" name="Date Placeholder 4"/>
          <p:cNvSpPr>
            <a:spLocks noGrp="1"/>
          </p:cNvSpPr>
          <p:nvPr>
            <p:ph type="dt" idx="11"/>
          </p:nvPr>
        </p:nvSpPr>
        <p:spPr/>
        <p:txBody>
          <a:bodyPr/>
          <a:lstStyle/>
          <a:p>
            <a:pPr>
              <a:defRPr/>
            </a:pPr>
            <a:fld id="{C519413B-86E1-4121-ABA7-9A17CE9A7AAC}" type="datetime3">
              <a:rPr lang="en-US" smtClean="0"/>
              <a:t>10 September 2025</a:t>
            </a:fld>
            <a:endParaRPr lang="en-US" dirty="0"/>
          </a:p>
        </p:txBody>
      </p:sp>
      <p:sp>
        <p:nvSpPr>
          <p:cNvPr id="6" name="Footer Placeholder 5"/>
          <p:cNvSpPr>
            <a:spLocks noGrp="1"/>
          </p:cNvSpPr>
          <p:nvPr>
            <p:ph type="ftr" sz="quarter" idx="12"/>
          </p:nvPr>
        </p:nvSpPr>
        <p:spPr/>
        <p:txBody>
          <a:bodyPr/>
          <a:lstStyle/>
          <a:p>
            <a:pPr>
              <a:defRPr/>
            </a:pPr>
            <a:endParaRPr lang="en-US" dirty="0"/>
          </a:p>
        </p:txBody>
      </p:sp>
      <p:sp>
        <p:nvSpPr>
          <p:cNvPr id="7" name="Slide Number Placeholder 6"/>
          <p:cNvSpPr>
            <a:spLocks noGrp="1"/>
          </p:cNvSpPr>
          <p:nvPr>
            <p:ph type="sldNum" sz="quarter" idx="13"/>
          </p:nvPr>
        </p:nvSpPr>
        <p:spPr/>
        <p:txBody>
          <a:bodyPr/>
          <a:lstStyle/>
          <a:p>
            <a:pPr>
              <a:defRPr/>
            </a:pPr>
            <a:fld id="{DE0FBB47-45AB-4274-A504-8C1F0AB8CB48}" type="slidenum">
              <a:rPr lang="en-US" smtClean="0"/>
              <a:pPr>
                <a:defRPr/>
              </a:pPr>
              <a:t>13</a:t>
            </a:fld>
            <a:endParaRPr lang="en-US" dirty="0"/>
          </a:p>
        </p:txBody>
      </p:sp>
    </p:spTree>
    <p:extLst>
      <p:ext uri="{BB962C8B-B14F-4D97-AF65-F5344CB8AC3E}">
        <p14:creationId xmlns:p14="http://schemas.microsoft.com/office/powerpoint/2010/main" val="6646225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a:defRPr/>
            </a:pPr>
            <a:r>
              <a:rPr lang="en-US" dirty="0"/>
              <a:t>Axia Advisory</a:t>
            </a:r>
          </a:p>
        </p:txBody>
      </p:sp>
      <p:sp>
        <p:nvSpPr>
          <p:cNvPr id="5" name="Date Placeholder 4"/>
          <p:cNvSpPr>
            <a:spLocks noGrp="1"/>
          </p:cNvSpPr>
          <p:nvPr>
            <p:ph type="dt" idx="11"/>
          </p:nvPr>
        </p:nvSpPr>
        <p:spPr/>
        <p:txBody>
          <a:bodyPr/>
          <a:lstStyle/>
          <a:p>
            <a:pPr>
              <a:defRPr/>
            </a:pPr>
            <a:fld id="{2F1295F8-C821-4FAC-B1FA-93FF87D1E4E2}" type="datetime3">
              <a:rPr lang="en-US" smtClean="0"/>
              <a:t>10 September 2025</a:t>
            </a:fld>
            <a:endParaRPr lang="en-US" dirty="0"/>
          </a:p>
        </p:txBody>
      </p:sp>
      <p:sp>
        <p:nvSpPr>
          <p:cNvPr id="6" name="Footer Placeholder 5"/>
          <p:cNvSpPr>
            <a:spLocks noGrp="1"/>
          </p:cNvSpPr>
          <p:nvPr>
            <p:ph type="ftr" sz="quarter" idx="12"/>
          </p:nvPr>
        </p:nvSpPr>
        <p:spPr/>
        <p:txBody>
          <a:bodyPr/>
          <a:lstStyle/>
          <a:p>
            <a:pPr>
              <a:defRPr/>
            </a:pPr>
            <a:endParaRPr lang="en-US" dirty="0"/>
          </a:p>
        </p:txBody>
      </p:sp>
      <p:sp>
        <p:nvSpPr>
          <p:cNvPr id="7" name="Slide Number Placeholder 6"/>
          <p:cNvSpPr>
            <a:spLocks noGrp="1"/>
          </p:cNvSpPr>
          <p:nvPr>
            <p:ph type="sldNum" sz="quarter" idx="13"/>
          </p:nvPr>
        </p:nvSpPr>
        <p:spPr/>
        <p:txBody>
          <a:bodyPr/>
          <a:lstStyle/>
          <a:p>
            <a:pPr>
              <a:defRPr/>
            </a:pPr>
            <a:fld id="{DE0FBB47-45AB-4274-A504-8C1F0AB8CB48}" type="slidenum">
              <a:rPr lang="en-US" smtClean="0"/>
              <a:pPr>
                <a:defRPr/>
              </a:pPr>
              <a:t>15</a:t>
            </a:fld>
            <a:endParaRPr lang="en-US" dirty="0"/>
          </a:p>
        </p:txBody>
      </p:sp>
    </p:spTree>
    <p:extLst>
      <p:ext uri="{BB962C8B-B14F-4D97-AF65-F5344CB8AC3E}">
        <p14:creationId xmlns:p14="http://schemas.microsoft.com/office/powerpoint/2010/main" val="26667569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5" name="Date Placeholder 4"/>
          <p:cNvSpPr>
            <a:spLocks noGrp="1"/>
          </p:cNvSpPr>
          <p:nvPr>
            <p:ph type="dt" idx="11"/>
          </p:nvPr>
        </p:nvSpPr>
        <p:spPr/>
        <p:txBody>
          <a:bodyPr/>
          <a:lstStyle/>
          <a:p>
            <a:pPr>
              <a:defRPr/>
            </a:pPr>
            <a:fld id="{D10840DB-2B14-4685-81E9-839C7F31FB34}" type="datetime3">
              <a:rPr lang="en-US" smtClean="0"/>
              <a:t>10 September 2025</a:t>
            </a:fld>
            <a:endParaRPr lang="en-US" dirty="0"/>
          </a:p>
        </p:txBody>
      </p:sp>
      <p:sp>
        <p:nvSpPr>
          <p:cNvPr id="7" name="Slide Number Placeholder 6"/>
          <p:cNvSpPr>
            <a:spLocks noGrp="1"/>
          </p:cNvSpPr>
          <p:nvPr>
            <p:ph type="sldNum" sz="quarter" idx="13"/>
          </p:nvPr>
        </p:nvSpPr>
        <p:spPr/>
        <p:txBody>
          <a:bodyPr/>
          <a:lstStyle/>
          <a:p>
            <a:pPr>
              <a:defRPr/>
            </a:pPr>
            <a:fld id="{DE0FBB47-45AB-4274-A504-8C1F0AB8CB48}" type="slidenum">
              <a:rPr lang="en-US" smtClean="0"/>
              <a:pPr>
                <a:defRPr/>
              </a:pPr>
              <a:t>17</a:t>
            </a:fld>
            <a:endParaRPr lang="en-US" dirty="0"/>
          </a:p>
        </p:txBody>
      </p:sp>
      <p:sp>
        <p:nvSpPr>
          <p:cNvPr id="9" name="Rectangle 2"/>
          <p:cNvSpPr>
            <a:spLocks noGrp="1" noChangeArrowheads="1"/>
          </p:cNvSpPr>
          <p:nvPr>
            <p:ph type="hdr" sz="quarter"/>
          </p:nvPr>
        </p:nvSpPr>
        <p:spPr>
          <a:xfrm>
            <a:off x="151249" y="92002"/>
            <a:ext cx="5092463" cy="441610"/>
          </a:xfrm>
          <a:noFill/>
        </p:spPr>
        <p:txBody>
          <a:bodyPr/>
          <a:lstStyle/>
          <a:p>
            <a:r>
              <a:rPr lang="en-US" dirty="0"/>
              <a:t>Axia Advisory</a:t>
            </a:r>
          </a:p>
        </p:txBody>
      </p:sp>
      <p:sp>
        <p:nvSpPr>
          <p:cNvPr id="8" name="Rectangle 6"/>
          <p:cNvSpPr>
            <a:spLocks noGrp="1" noChangeArrowheads="1"/>
          </p:cNvSpPr>
          <p:nvPr>
            <p:ph type="ftr" sz="quarter" idx="4"/>
          </p:nvPr>
        </p:nvSpPr>
        <p:spPr>
          <a:xfrm>
            <a:off x="160773" y="8538996"/>
            <a:ext cx="5807053" cy="456090"/>
          </a:xfrm>
          <a:noFill/>
        </p:spPr>
        <p:txBody>
          <a:bodyPr/>
          <a:lstStyle/>
          <a:p>
            <a:r>
              <a:rPr lang="en-US" dirty="0"/>
              <a:t>401(k) Education &amp; Enrollment</a:t>
            </a:r>
          </a:p>
        </p:txBody>
      </p:sp>
    </p:spTree>
    <p:extLst>
      <p:ext uri="{BB962C8B-B14F-4D97-AF65-F5344CB8AC3E}">
        <p14:creationId xmlns:p14="http://schemas.microsoft.com/office/powerpoint/2010/main" val="1624842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a:noFill/>
        </p:spPr>
        <p:txBody>
          <a:bodyPr/>
          <a:lstStyle/>
          <a:p>
            <a:r>
              <a:rPr lang="en-US" dirty="0"/>
              <a:t>John Hancock Funds</a:t>
            </a:r>
          </a:p>
        </p:txBody>
      </p:sp>
      <p:sp>
        <p:nvSpPr>
          <p:cNvPr id="36867" name="Rectangle 3"/>
          <p:cNvSpPr>
            <a:spLocks noGrp="1" noChangeArrowheads="1"/>
          </p:cNvSpPr>
          <p:nvPr>
            <p:ph type="dt" sz="quarter" idx="1"/>
          </p:nvPr>
        </p:nvSpPr>
        <p:spPr>
          <a:noFill/>
        </p:spPr>
        <p:txBody>
          <a:bodyPr/>
          <a:lstStyle/>
          <a:p>
            <a:fld id="{1AFFD899-E0FE-4D4E-B437-8B0B5E9BDADF}" type="datetime3">
              <a:rPr lang="en-US" smtClean="0"/>
              <a:t>10 September 2025</a:t>
            </a:fld>
            <a:endParaRPr lang="en-US" dirty="0"/>
          </a:p>
        </p:txBody>
      </p:sp>
      <p:sp>
        <p:nvSpPr>
          <p:cNvPr id="36868" name="Rectangle 6"/>
          <p:cNvSpPr>
            <a:spLocks noGrp="1" noChangeArrowheads="1"/>
          </p:cNvSpPr>
          <p:nvPr>
            <p:ph type="ftr" sz="quarter" idx="4"/>
          </p:nvPr>
        </p:nvSpPr>
        <p:spPr>
          <a:noFill/>
        </p:spPr>
        <p:txBody>
          <a:bodyPr/>
          <a:lstStyle/>
          <a:p>
            <a:r>
              <a:rPr lang="en-US" dirty="0"/>
              <a:t>Where do we go from here?</a:t>
            </a:r>
          </a:p>
        </p:txBody>
      </p:sp>
      <p:sp>
        <p:nvSpPr>
          <p:cNvPr id="36869" name="Rectangle 7"/>
          <p:cNvSpPr>
            <a:spLocks noGrp="1" noChangeArrowheads="1"/>
          </p:cNvSpPr>
          <p:nvPr>
            <p:ph type="sldNum" sz="quarter" idx="5"/>
          </p:nvPr>
        </p:nvSpPr>
        <p:spPr>
          <a:noFill/>
        </p:spPr>
        <p:txBody>
          <a:bodyPr/>
          <a:lstStyle/>
          <a:p>
            <a:fld id="{56A14B25-255D-4F2B-AFFB-8645BF3F93F8}" type="slidenum">
              <a:rPr lang="en-US" smtClean="0"/>
              <a:pPr/>
              <a:t>18</a:t>
            </a:fld>
            <a:endParaRPr lang="en-US" dirty="0"/>
          </a:p>
        </p:txBody>
      </p:sp>
      <p:sp>
        <p:nvSpPr>
          <p:cNvPr id="36870" name="Rectangle 8"/>
          <p:cNvSpPr>
            <a:spLocks noGrp="1" noRot="1" noChangeAspect="1" noChangeArrowheads="1" noTextEdit="1"/>
          </p:cNvSpPr>
          <p:nvPr>
            <p:ph type="sldImg"/>
          </p:nvPr>
        </p:nvSpPr>
        <p:spPr>
          <a:ln/>
        </p:spPr>
      </p:sp>
      <p:sp>
        <p:nvSpPr>
          <p:cNvPr id="36871" name="Rectangle 9"/>
          <p:cNvSpPr>
            <a:spLocks noGrp="1" noChangeArrowheads="1"/>
          </p:cNvSpPr>
          <p:nvPr>
            <p:ph type="body" idx="1"/>
          </p:nvPr>
        </p:nvSpPr>
        <p:spPr>
          <a:noFill/>
          <a:ln/>
        </p:spPr>
        <p:txBody>
          <a:bodyPr/>
          <a:lstStyle/>
          <a:p>
            <a:endParaRPr lang="en-US" sz="1000" dirty="0"/>
          </a:p>
        </p:txBody>
      </p:sp>
    </p:spTree>
    <p:extLst>
      <p:ext uri="{BB962C8B-B14F-4D97-AF65-F5344CB8AC3E}">
        <p14:creationId xmlns:p14="http://schemas.microsoft.com/office/powerpoint/2010/main" val="8200422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8538952C-39CD-47C7-82A2-933D47104AC8}" type="slidenum">
              <a:rPr lang="en-US" smtClean="0"/>
              <a:pPr/>
              <a:t>19</a:t>
            </a:fld>
            <a:endParaRPr lang="en-US" dirty="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en-US" b="0" dirty="0"/>
          </a:p>
        </p:txBody>
      </p:sp>
    </p:spTree>
    <p:extLst>
      <p:ext uri="{BB962C8B-B14F-4D97-AF65-F5344CB8AC3E}">
        <p14:creationId xmlns:p14="http://schemas.microsoft.com/office/powerpoint/2010/main" val="28321832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a:noFill/>
        </p:spPr>
        <p:txBody>
          <a:bodyPr/>
          <a:lstStyle/>
          <a:p>
            <a:r>
              <a:rPr lang="en-US" dirty="0"/>
              <a:t>John Hancock Funds</a:t>
            </a:r>
          </a:p>
        </p:txBody>
      </p:sp>
      <p:sp>
        <p:nvSpPr>
          <p:cNvPr id="36867" name="Rectangle 3"/>
          <p:cNvSpPr>
            <a:spLocks noGrp="1" noChangeArrowheads="1"/>
          </p:cNvSpPr>
          <p:nvPr>
            <p:ph type="dt" sz="quarter" idx="1"/>
          </p:nvPr>
        </p:nvSpPr>
        <p:spPr>
          <a:noFill/>
        </p:spPr>
        <p:txBody>
          <a:bodyPr/>
          <a:lstStyle/>
          <a:p>
            <a:fld id="{00B3F409-29DF-47DE-88C2-876BF6FFF7C5}" type="datetime3">
              <a:rPr lang="en-US" smtClean="0"/>
              <a:t>10 September 2025</a:t>
            </a:fld>
            <a:endParaRPr lang="en-US" dirty="0"/>
          </a:p>
        </p:txBody>
      </p:sp>
      <p:sp>
        <p:nvSpPr>
          <p:cNvPr id="36868" name="Rectangle 6"/>
          <p:cNvSpPr>
            <a:spLocks noGrp="1" noChangeArrowheads="1"/>
          </p:cNvSpPr>
          <p:nvPr>
            <p:ph type="ftr" sz="quarter" idx="4"/>
          </p:nvPr>
        </p:nvSpPr>
        <p:spPr>
          <a:noFill/>
        </p:spPr>
        <p:txBody>
          <a:bodyPr/>
          <a:lstStyle/>
          <a:p>
            <a:r>
              <a:rPr lang="en-US" dirty="0"/>
              <a:t>Where do we go from here?</a:t>
            </a:r>
          </a:p>
        </p:txBody>
      </p:sp>
      <p:sp>
        <p:nvSpPr>
          <p:cNvPr id="36869" name="Rectangle 7"/>
          <p:cNvSpPr>
            <a:spLocks noGrp="1" noChangeArrowheads="1"/>
          </p:cNvSpPr>
          <p:nvPr>
            <p:ph type="sldNum" sz="quarter" idx="5"/>
          </p:nvPr>
        </p:nvSpPr>
        <p:spPr>
          <a:noFill/>
        </p:spPr>
        <p:txBody>
          <a:bodyPr/>
          <a:lstStyle/>
          <a:p>
            <a:fld id="{56A14B25-255D-4F2B-AFFB-8645BF3F93F8}" type="slidenum">
              <a:rPr lang="en-US" smtClean="0"/>
              <a:pPr/>
              <a:t>20</a:t>
            </a:fld>
            <a:endParaRPr lang="en-US" dirty="0"/>
          </a:p>
        </p:txBody>
      </p:sp>
      <p:sp>
        <p:nvSpPr>
          <p:cNvPr id="36870" name="Rectangle 8"/>
          <p:cNvSpPr>
            <a:spLocks noGrp="1" noRot="1" noChangeAspect="1" noChangeArrowheads="1" noTextEdit="1"/>
          </p:cNvSpPr>
          <p:nvPr>
            <p:ph type="sldImg"/>
          </p:nvPr>
        </p:nvSpPr>
        <p:spPr>
          <a:ln/>
        </p:spPr>
      </p:sp>
      <p:sp>
        <p:nvSpPr>
          <p:cNvPr id="36871" name="Rectangle 9"/>
          <p:cNvSpPr>
            <a:spLocks noGrp="1" noChangeArrowheads="1"/>
          </p:cNvSpPr>
          <p:nvPr>
            <p:ph type="body" idx="1"/>
          </p:nvPr>
        </p:nvSpPr>
        <p:spPr>
          <a:noFill/>
          <a:ln/>
        </p:spPr>
        <p:txBody>
          <a:bodyPr/>
          <a:lstStyle/>
          <a:p>
            <a:endParaRPr lang="en-US" sz="1000" dirty="0"/>
          </a:p>
        </p:txBody>
      </p:sp>
    </p:spTree>
    <p:extLst>
      <p:ext uri="{BB962C8B-B14F-4D97-AF65-F5344CB8AC3E}">
        <p14:creationId xmlns:p14="http://schemas.microsoft.com/office/powerpoint/2010/main" val="3119612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age">
    <p:spTree>
      <p:nvGrpSpPr>
        <p:cNvPr id="1" name=""/>
        <p:cNvGrpSpPr/>
        <p:nvPr/>
      </p:nvGrpSpPr>
      <p:grpSpPr>
        <a:xfrm>
          <a:off x="0" y="0"/>
          <a:ext cx="0" cy="0"/>
          <a:chOff x="0" y="0"/>
          <a:chExt cx="0" cy="0"/>
        </a:xfrm>
      </p:grpSpPr>
      <p:sp>
        <p:nvSpPr>
          <p:cNvPr id="31747" name="Rectangle 3"/>
          <p:cNvSpPr>
            <a:spLocks noGrp="1" noChangeArrowheads="1"/>
          </p:cNvSpPr>
          <p:nvPr>
            <p:ph type="subTitle" idx="1"/>
          </p:nvPr>
        </p:nvSpPr>
        <p:spPr bwMode="black">
          <a:xfrm>
            <a:off x="336550" y="4721225"/>
            <a:ext cx="4749800" cy="1077913"/>
          </a:xfrm>
        </p:spPr>
        <p:txBody>
          <a:bodyPr anchor="ctr"/>
          <a:lstStyle>
            <a:lvl1pPr marL="0" indent="0" algn="l">
              <a:spcBef>
                <a:spcPct val="25000"/>
              </a:spcBef>
              <a:buFont typeface="Wingdings" pitchFamily="2" charset="2"/>
              <a:buNone/>
              <a:defRPr sz="2200" b="1">
                <a:solidFill>
                  <a:schemeClr val="bg2">
                    <a:lumMod val="50000"/>
                    <a:lumOff val="50000"/>
                  </a:schemeClr>
                </a:solidFill>
                <a:latin typeface="Calibri" pitchFamily="34" charset="0"/>
              </a:defRPr>
            </a:lvl1pPr>
          </a:lstStyle>
          <a:p>
            <a:r>
              <a:rPr lang="en-US" dirty="0"/>
              <a:t>Subtitle is Verdana, 22 point </a:t>
            </a:r>
            <a:br>
              <a:rPr lang="en-US" dirty="0"/>
            </a:br>
            <a:r>
              <a:rPr lang="en-US" dirty="0"/>
              <a:t>and is Title Case</a:t>
            </a:r>
          </a:p>
        </p:txBody>
      </p:sp>
      <p:grpSp>
        <p:nvGrpSpPr>
          <p:cNvPr id="2" name="Group 11"/>
          <p:cNvGrpSpPr/>
          <p:nvPr userDrawn="1"/>
        </p:nvGrpSpPr>
        <p:grpSpPr>
          <a:xfrm>
            <a:off x="0" y="1107440"/>
            <a:ext cx="9144000" cy="46990"/>
            <a:chOff x="0" y="1107440"/>
            <a:chExt cx="9144000" cy="46990"/>
          </a:xfrm>
        </p:grpSpPr>
        <p:sp>
          <p:nvSpPr>
            <p:cNvPr id="7" name="Rectangle 61"/>
            <p:cNvSpPr>
              <a:spLocks noChangeArrowheads="1"/>
            </p:cNvSpPr>
            <p:nvPr userDrawn="1"/>
          </p:nvSpPr>
          <p:spPr bwMode="hidden">
            <a:xfrm>
              <a:off x="8229600" y="1108635"/>
              <a:ext cx="914400" cy="43031"/>
            </a:xfrm>
            <a:prstGeom prst="rect">
              <a:avLst/>
            </a:prstGeom>
            <a:solidFill>
              <a:schemeClr val="bg2">
                <a:lumMod val="50000"/>
                <a:lumOff val="50000"/>
              </a:schemeClr>
            </a:solidFill>
            <a:ln w="9525">
              <a:noFill/>
              <a:miter lim="800000"/>
              <a:headEnd/>
              <a:tailEnd/>
            </a:ln>
            <a:effectLst/>
          </p:spPr>
          <p:txBody>
            <a:bodyPr wrap="none" anchor="ctr"/>
            <a:lstStyle/>
            <a:p>
              <a:pPr>
                <a:defRPr/>
              </a:pPr>
              <a:endParaRPr lang="en-US" dirty="0"/>
            </a:p>
          </p:txBody>
        </p:sp>
        <p:sp>
          <p:nvSpPr>
            <p:cNvPr id="8" name="Rectangle 61"/>
            <p:cNvSpPr>
              <a:spLocks noChangeArrowheads="1"/>
            </p:cNvSpPr>
            <p:nvPr userDrawn="1"/>
          </p:nvSpPr>
          <p:spPr bwMode="hidden">
            <a:xfrm>
              <a:off x="0" y="1107440"/>
              <a:ext cx="8229600" cy="43031"/>
            </a:xfrm>
            <a:prstGeom prst="rect">
              <a:avLst/>
            </a:prstGeom>
            <a:solidFill>
              <a:srgbClr val="7A185C"/>
            </a:solidFill>
            <a:ln w="9525">
              <a:noFill/>
              <a:miter lim="800000"/>
              <a:headEnd/>
              <a:tailEnd/>
            </a:ln>
            <a:effectLst/>
          </p:spPr>
          <p:txBody>
            <a:bodyPr wrap="none" anchor="ctr"/>
            <a:lstStyle/>
            <a:p>
              <a:pPr>
                <a:defRPr/>
              </a:pPr>
              <a:endParaRPr lang="en-US" dirty="0"/>
            </a:p>
          </p:txBody>
        </p:sp>
        <p:sp>
          <p:nvSpPr>
            <p:cNvPr id="9" name="Parallelogram 8"/>
            <p:cNvSpPr/>
            <p:nvPr userDrawn="1"/>
          </p:nvSpPr>
          <p:spPr bwMode="auto">
            <a:xfrm>
              <a:off x="8194459" y="1107440"/>
              <a:ext cx="91440" cy="46990"/>
            </a:xfrm>
            <a:prstGeom prst="parallelogram">
              <a:avLst>
                <a:gd name="adj" fmla="val 56211"/>
              </a:avLst>
            </a:prstGeom>
            <a:solidFill>
              <a:schemeClr val="tx1"/>
            </a:solidFill>
            <a:ln w="57150" algn="ctr">
              <a:noFill/>
              <a:round/>
              <a:headEnd/>
              <a:tailEnd/>
            </a:ln>
            <a:effectLst/>
          </p:spPr>
          <p:txBody>
            <a:bodyPr wrap="none" rtlCol="0" anchor="ctr"/>
            <a:lstStyle/>
            <a:p>
              <a:pPr algn="ctr"/>
              <a:endParaRPr lang="en-US" b="0"/>
            </a:p>
          </p:txBody>
        </p:sp>
      </p:grpSp>
      <p:sp>
        <p:nvSpPr>
          <p:cNvPr id="13" name="Slide Number Placeholder 2"/>
          <p:cNvSpPr>
            <a:spLocks noGrp="1"/>
          </p:cNvSpPr>
          <p:nvPr>
            <p:ph type="sldNum" sz="quarter" idx="10"/>
          </p:nvPr>
        </p:nvSpPr>
        <p:spPr>
          <a:xfrm>
            <a:off x="8170079" y="6508904"/>
            <a:ext cx="957263" cy="249238"/>
          </a:xfrm>
        </p:spPr>
        <p:txBody>
          <a:bodyPr/>
          <a:lstStyle/>
          <a:p>
            <a:pPr>
              <a:defRPr/>
            </a:pPr>
            <a:fld id="{3813CCE0-04CD-4E23-B100-CA5D7A88FB06}" type="slidenum">
              <a:rPr lang="en-US" smtClean="0"/>
              <a:pPr>
                <a:defRPr/>
              </a:pPr>
              <a:t>‹#›</a:t>
            </a:fld>
            <a:endParaRPr lang="en-US" dirty="0"/>
          </a:p>
        </p:txBody>
      </p:sp>
    </p:spTree>
  </p:cSld>
  <p:clrMapOvr>
    <a:masterClrMapping/>
  </p:clrMapOvr>
  <p:transition>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grpSp>
        <p:nvGrpSpPr>
          <p:cNvPr id="3" name="Group 17"/>
          <p:cNvGrpSpPr/>
          <p:nvPr userDrawn="1"/>
        </p:nvGrpSpPr>
        <p:grpSpPr>
          <a:xfrm>
            <a:off x="0" y="730910"/>
            <a:ext cx="9144000" cy="46990"/>
            <a:chOff x="0" y="730910"/>
            <a:chExt cx="9144000" cy="46990"/>
          </a:xfrm>
        </p:grpSpPr>
        <p:sp>
          <p:nvSpPr>
            <p:cNvPr id="9" name="Rectangle 61"/>
            <p:cNvSpPr>
              <a:spLocks noChangeArrowheads="1"/>
            </p:cNvSpPr>
            <p:nvPr userDrawn="1"/>
          </p:nvSpPr>
          <p:spPr bwMode="hidden">
            <a:xfrm>
              <a:off x="8229600" y="732105"/>
              <a:ext cx="914400" cy="43031"/>
            </a:xfrm>
            <a:prstGeom prst="rect">
              <a:avLst/>
            </a:prstGeom>
            <a:solidFill>
              <a:schemeClr val="bg2">
                <a:lumMod val="50000"/>
                <a:lumOff val="50000"/>
              </a:schemeClr>
            </a:solidFill>
            <a:ln w="9525">
              <a:noFill/>
              <a:miter lim="800000"/>
              <a:headEnd/>
              <a:tailEnd/>
            </a:ln>
            <a:effectLst/>
          </p:spPr>
          <p:txBody>
            <a:bodyPr wrap="none" anchor="ctr"/>
            <a:lstStyle/>
            <a:p>
              <a:pPr>
                <a:defRPr/>
              </a:pPr>
              <a:endParaRPr lang="en-US" dirty="0"/>
            </a:p>
          </p:txBody>
        </p:sp>
        <p:sp>
          <p:nvSpPr>
            <p:cNvPr id="10" name="Rectangle 61"/>
            <p:cNvSpPr>
              <a:spLocks noChangeArrowheads="1"/>
            </p:cNvSpPr>
            <p:nvPr userDrawn="1"/>
          </p:nvSpPr>
          <p:spPr bwMode="hidden">
            <a:xfrm>
              <a:off x="0" y="730910"/>
              <a:ext cx="8229600" cy="43031"/>
            </a:xfrm>
            <a:prstGeom prst="rect">
              <a:avLst/>
            </a:prstGeom>
            <a:solidFill>
              <a:srgbClr val="7A185C"/>
            </a:solidFill>
            <a:ln w="9525">
              <a:noFill/>
              <a:miter lim="800000"/>
              <a:headEnd/>
              <a:tailEnd/>
            </a:ln>
            <a:effectLst/>
          </p:spPr>
          <p:txBody>
            <a:bodyPr wrap="none" anchor="ctr"/>
            <a:lstStyle/>
            <a:p>
              <a:pPr>
                <a:defRPr/>
              </a:pPr>
              <a:endParaRPr lang="en-US" dirty="0"/>
            </a:p>
          </p:txBody>
        </p:sp>
        <p:sp>
          <p:nvSpPr>
            <p:cNvPr id="11" name="Parallelogram 10"/>
            <p:cNvSpPr/>
            <p:nvPr userDrawn="1"/>
          </p:nvSpPr>
          <p:spPr bwMode="auto">
            <a:xfrm>
              <a:off x="8194459" y="730910"/>
              <a:ext cx="91440" cy="46990"/>
            </a:xfrm>
            <a:prstGeom prst="parallelogram">
              <a:avLst>
                <a:gd name="adj" fmla="val 56211"/>
              </a:avLst>
            </a:prstGeom>
            <a:solidFill>
              <a:schemeClr val="tx1"/>
            </a:solidFill>
            <a:ln w="57150" algn="ctr">
              <a:noFill/>
              <a:round/>
              <a:headEnd/>
              <a:tailEnd/>
            </a:ln>
            <a:effectLst/>
          </p:spPr>
          <p:txBody>
            <a:bodyPr wrap="none" rtlCol="0" anchor="ctr"/>
            <a:lstStyle/>
            <a:p>
              <a:pPr algn="ctr"/>
              <a:endParaRPr lang="en-US" b="0"/>
            </a:p>
          </p:txBody>
        </p:sp>
      </p:grpSp>
      <p:sp>
        <p:nvSpPr>
          <p:cNvPr id="2" name="Rectangle 6"/>
          <p:cNvSpPr>
            <a:spLocks noGrp="1" noChangeArrowheads="1"/>
          </p:cNvSpPr>
          <p:nvPr userDrawn="1">
            <p:ph type="sldNum" sz="quarter" idx="10"/>
          </p:nvPr>
        </p:nvSpPr>
        <p:spPr>
          <a:ln/>
        </p:spPr>
        <p:txBody>
          <a:bodyPr/>
          <a:lstStyle>
            <a:lvl1pPr>
              <a:defRPr/>
            </a:lvl1pPr>
          </a:lstStyle>
          <a:p>
            <a:pPr>
              <a:defRPr/>
            </a:pPr>
            <a:fld id="{8AB82F91-9E70-49E8-8C50-322C7080C288}" type="slidenum">
              <a:rPr lang="en-US"/>
              <a:pPr>
                <a:defRPr/>
              </a:pPr>
              <a:t>‹#›</a:t>
            </a:fld>
            <a:endParaRPr lang="en-US" dirty="0"/>
          </a:p>
        </p:txBody>
      </p:sp>
      <p:sp>
        <p:nvSpPr>
          <p:cNvPr id="7" name="Title 1"/>
          <p:cNvSpPr>
            <a:spLocks noGrp="1"/>
          </p:cNvSpPr>
          <p:nvPr userDrawn="1">
            <p:ph type="title"/>
          </p:nvPr>
        </p:nvSpPr>
        <p:spPr>
          <a:xfrm>
            <a:off x="1270" y="0"/>
            <a:ext cx="8162925" cy="772160"/>
          </a:xfrm>
        </p:spPr>
        <p:txBody>
          <a:bodyPr lIns="182880" tIns="457200" rIns="182880" bIns="457200" anchor="ctr">
            <a:noAutofit/>
          </a:bodyPr>
          <a:lstStyle/>
          <a:p>
            <a:r>
              <a:rPr lang="en-US" dirty="0"/>
              <a:t>Click to edit Master title style</a:t>
            </a:r>
          </a:p>
        </p:txBody>
      </p:sp>
      <p:sp>
        <p:nvSpPr>
          <p:cNvPr id="19" name="TextBox 18"/>
          <p:cNvSpPr txBox="1"/>
          <p:nvPr userDrawn="1"/>
        </p:nvSpPr>
        <p:spPr>
          <a:xfrm>
            <a:off x="654424" y="1272988"/>
            <a:ext cx="7261411" cy="4455459"/>
          </a:xfrm>
          <a:prstGeom prst="rect">
            <a:avLst/>
          </a:prstGeom>
          <a:noFill/>
        </p:spPr>
        <p:txBody>
          <a:bodyPr wrap="square" rtlCol="0">
            <a:noAutofit/>
          </a:bodyPr>
          <a:lstStyle/>
          <a:p>
            <a:endParaRPr lang="en-US" sz="2200" b="0" dirty="0">
              <a:solidFill>
                <a:srgbClr val="65144B"/>
              </a:solidFill>
            </a:endParaRPr>
          </a:p>
        </p:txBody>
      </p:sp>
    </p:spTree>
  </p:cSld>
  <p:clrMapOvr>
    <a:masterClrMapping/>
  </p:clrMapOvr>
  <p:transition>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3813CCE0-04CD-4E23-B100-CA5D7A88FB06}" type="slidenum">
              <a:rPr lang="en-US" smtClean="0"/>
              <a:pPr>
                <a:defRPr/>
              </a:pPr>
              <a:t>‹#›</a:t>
            </a:fld>
            <a:endParaRPr lang="en-US" dirty="0"/>
          </a:p>
        </p:txBody>
      </p:sp>
      <p:sp>
        <p:nvSpPr>
          <p:cNvPr id="10" name="TextBox 9"/>
          <p:cNvSpPr txBox="1"/>
          <p:nvPr userDrawn="1"/>
        </p:nvSpPr>
        <p:spPr>
          <a:xfrm>
            <a:off x="0" y="20320"/>
            <a:ext cx="5974080" cy="1097280"/>
          </a:xfrm>
          <a:prstGeom prst="rect">
            <a:avLst/>
          </a:prstGeom>
          <a:noFill/>
        </p:spPr>
        <p:txBody>
          <a:bodyPr wrap="square" lIns="274320" rIns="274320" rtlCol="0" anchor="ctr">
            <a:noAutofit/>
          </a:bodyPr>
          <a:lstStyle/>
          <a:p>
            <a:pPr algn="l"/>
            <a:r>
              <a:rPr lang="en-US" sz="6000" b="1" dirty="0">
                <a:solidFill>
                  <a:schemeClr val="bg2">
                    <a:lumMod val="50000"/>
                    <a:lumOff val="50000"/>
                  </a:schemeClr>
                </a:solidFill>
                <a:latin typeface="Palatino Linotype" pitchFamily="18" charset="0"/>
              </a:rPr>
              <a:t>AGENDA</a:t>
            </a:r>
          </a:p>
        </p:txBody>
      </p:sp>
      <p:grpSp>
        <p:nvGrpSpPr>
          <p:cNvPr id="2" name="Group 19"/>
          <p:cNvGrpSpPr/>
          <p:nvPr userDrawn="1"/>
        </p:nvGrpSpPr>
        <p:grpSpPr>
          <a:xfrm>
            <a:off x="0" y="1107440"/>
            <a:ext cx="9144000" cy="46990"/>
            <a:chOff x="0" y="1107440"/>
            <a:chExt cx="9144000" cy="46990"/>
          </a:xfrm>
        </p:grpSpPr>
        <p:sp>
          <p:nvSpPr>
            <p:cNvPr id="16" name="Rectangle 61"/>
            <p:cNvSpPr>
              <a:spLocks noChangeArrowheads="1"/>
            </p:cNvSpPr>
            <p:nvPr userDrawn="1"/>
          </p:nvSpPr>
          <p:spPr bwMode="hidden">
            <a:xfrm>
              <a:off x="8229600" y="1108635"/>
              <a:ext cx="914400" cy="43031"/>
            </a:xfrm>
            <a:prstGeom prst="rect">
              <a:avLst/>
            </a:prstGeom>
            <a:solidFill>
              <a:schemeClr val="bg2">
                <a:lumMod val="50000"/>
                <a:lumOff val="50000"/>
              </a:schemeClr>
            </a:solidFill>
            <a:ln w="9525">
              <a:noFill/>
              <a:miter lim="800000"/>
              <a:headEnd/>
              <a:tailEnd/>
            </a:ln>
            <a:effectLst/>
          </p:spPr>
          <p:txBody>
            <a:bodyPr wrap="none" anchor="ctr"/>
            <a:lstStyle/>
            <a:p>
              <a:pPr>
                <a:defRPr/>
              </a:pPr>
              <a:endParaRPr lang="en-US" dirty="0"/>
            </a:p>
          </p:txBody>
        </p:sp>
        <p:sp>
          <p:nvSpPr>
            <p:cNvPr id="17" name="Rectangle 61"/>
            <p:cNvSpPr>
              <a:spLocks noChangeArrowheads="1"/>
            </p:cNvSpPr>
            <p:nvPr userDrawn="1"/>
          </p:nvSpPr>
          <p:spPr bwMode="hidden">
            <a:xfrm>
              <a:off x="0" y="1107440"/>
              <a:ext cx="8229600" cy="43031"/>
            </a:xfrm>
            <a:prstGeom prst="rect">
              <a:avLst/>
            </a:prstGeom>
            <a:solidFill>
              <a:srgbClr val="7A185C"/>
            </a:solidFill>
            <a:ln w="9525">
              <a:noFill/>
              <a:miter lim="800000"/>
              <a:headEnd/>
              <a:tailEnd/>
            </a:ln>
            <a:effectLst/>
          </p:spPr>
          <p:txBody>
            <a:bodyPr wrap="none" anchor="ctr"/>
            <a:lstStyle/>
            <a:p>
              <a:pPr>
                <a:defRPr/>
              </a:pPr>
              <a:endParaRPr lang="en-US" dirty="0"/>
            </a:p>
          </p:txBody>
        </p:sp>
        <p:sp>
          <p:nvSpPr>
            <p:cNvPr id="18" name="Parallelogram 17"/>
            <p:cNvSpPr/>
            <p:nvPr userDrawn="1"/>
          </p:nvSpPr>
          <p:spPr bwMode="auto">
            <a:xfrm>
              <a:off x="8194459" y="1107440"/>
              <a:ext cx="91440" cy="46990"/>
            </a:xfrm>
            <a:prstGeom prst="parallelogram">
              <a:avLst>
                <a:gd name="adj" fmla="val 56211"/>
              </a:avLst>
            </a:prstGeom>
            <a:solidFill>
              <a:schemeClr val="tx1"/>
            </a:solidFill>
            <a:ln w="57150" algn="ctr">
              <a:noFill/>
              <a:round/>
              <a:headEnd/>
              <a:tailEnd/>
            </a:ln>
            <a:effectLst/>
          </p:spPr>
          <p:txBody>
            <a:bodyPr wrap="none" rtlCol="0" anchor="ctr"/>
            <a:lstStyle/>
            <a:p>
              <a:pPr algn="ctr"/>
              <a:endParaRPr lang="en-US" b="0"/>
            </a:p>
          </p:txBody>
        </p:sp>
      </p:grpSp>
    </p:spTree>
  </p:cSld>
  <p:clrMapOvr>
    <a:masterClrMapping/>
  </p:clrMapOvr>
  <p:transition>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E4153DB1-2A78-4744-833A-520E215E25BA}" type="slidenum">
              <a:rPr lang="en-US" smtClean="0"/>
              <a:pPr/>
              <a:t>‹#›</a:t>
            </a:fld>
            <a:endParaRPr lang="en-US"/>
          </a:p>
        </p:txBody>
      </p:sp>
    </p:spTree>
    <p:extLst>
      <p:ext uri="{BB962C8B-B14F-4D97-AF65-F5344CB8AC3E}">
        <p14:creationId xmlns:p14="http://schemas.microsoft.com/office/powerpoint/2010/main" val="3243220044"/>
      </p:ext>
    </p:extLst>
  </p:cSld>
  <p:clrMapOvr>
    <a:masterClrMapping/>
  </p:clrMapOvr>
  <p:transition>
    <p:zoom/>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6152" name="Rectangle 3"/>
          <p:cNvSpPr>
            <a:spLocks noGrp="1" noChangeArrowheads="1"/>
          </p:cNvSpPr>
          <p:nvPr>
            <p:ph type="body" idx="1"/>
          </p:nvPr>
        </p:nvSpPr>
        <p:spPr bwMode="auto">
          <a:xfrm>
            <a:off x="387350" y="1768475"/>
            <a:ext cx="8172450" cy="4492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Body text is Verdana, 24 point and sentence case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0" name="Rectangle 6"/>
          <p:cNvSpPr>
            <a:spLocks noGrp="1" noChangeArrowheads="1"/>
          </p:cNvSpPr>
          <p:nvPr>
            <p:ph type="sldNum" sz="quarter" idx="4"/>
          </p:nvPr>
        </p:nvSpPr>
        <p:spPr bwMode="auto">
          <a:xfrm>
            <a:off x="8170079" y="6508904"/>
            <a:ext cx="957263" cy="2492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000" b="0">
                <a:solidFill>
                  <a:schemeClr val="bg2">
                    <a:lumMod val="50000"/>
                    <a:lumOff val="50000"/>
                  </a:schemeClr>
                </a:solidFill>
                <a:latin typeface="Calibri" pitchFamily="34" charset="0"/>
              </a:defRPr>
            </a:lvl1pPr>
          </a:lstStyle>
          <a:p>
            <a:pPr>
              <a:defRPr/>
            </a:pPr>
            <a:fld id="{3813CCE0-04CD-4E23-B100-CA5D7A88FB06}" type="slidenum">
              <a:rPr lang="en-US" smtClean="0"/>
              <a:pPr>
                <a:defRPr/>
              </a:pPr>
              <a:t>‹#›</a:t>
            </a:fld>
            <a:endParaRPr lang="en-US" dirty="0"/>
          </a:p>
        </p:txBody>
      </p:sp>
      <p:sp>
        <p:nvSpPr>
          <p:cNvPr id="13" name="Rectangle 12"/>
          <p:cNvSpPr/>
          <p:nvPr userDrawn="1"/>
        </p:nvSpPr>
        <p:spPr>
          <a:xfrm>
            <a:off x="0" y="6768355"/>
            <a:ext cx="9144000" cy="91440"/>
          </a:xfrm>
          <a:prstGeom prst="rect">
            <a:avLst/>
          </a:prstGeom>
          <a:solidFill>
            <a:schemeClr val="bg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2"/>
          <p:cNvSpPr>
            <a:spLocks noGrp="1" noChangeArrowheads="1"/>
          </p:cNvSpPr>
          <p:nvPr>
            <p:ph type="title"/>
          </p:nvPr>
        </p:nvSpPr>
        <p:spPr bwMode="auto">
          <a:xfrm>
            <a:off x="153670" y="180975"/>
            <a:ext cx="8162925" cy="535531"/>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US" dirty="0"/>
              <a:t>Title text is Verdana, </a:t>
            </a:r>
          </a:p>
        </p:txBody>
      </p:sp>
    </p:spTree>
  </p:cSld>
  <p:clrMap bg1="dk2" tx1="lt1" bg2="dk1" tx2="lt2" accent1="accent1" accent2="accent2" accent3="accent3" accent4="accent4" accent5="accent5" accent6="accent6" hlink="hlink" folHlink="folHlink"/>
  <p:sldLayoutIdLst>
    <p:sldLayoutId id="2147483781" r:id="rId1"/>
    <p:sldLayoutId id="2147483782" r:id="rId2"/>
    <p:sldLayoutId id="2147483783" r:id="rId3"/>
    <p:sldLayoutId id="2147483787" r:id="rId4"/>
  </p:sldLayoutIdLst>
  <p:transition>
    <p:zoom/>
  </p:transition>
  <p:hf hdr="0" ftr="0" dt="0"/>
  <p:txStyles>
    <p:titleStyle>
      <a:lvl1pPr algn="l" rtl="0" eaLnBrk="0" fontAlgn="base" hangingPunct="0">
        <a:lnSpc>
          <a:spcPct val="90000"/>
        </a:lnSpc>
        <a:spcBef>
          <a:spcPct val="0"/>
        </a:spcBef>
        <a:spcAft>
          <a:spcPct val="0"/>
        </a:spcAft>
        <a:defRPr sz="3200" b="1">
          <a:solidFill>
            <a:schemeClr val="bg2">
              <a:lumMod val="50000"/>
              <a:lumOff val="50000"/>
            </a:schemeClr>
          </a:solidFill>
          <a:latin typeface="Calibri" pitchFamily="34" charset="0"/>
          <a:ea typeface="+mj-ea"/>
          <a:cs typeface="+mj-cs"/>
        </a:defRPr>
      </a:lvl1pPr>
      <a:lvl2pPr algn="l" rtl="0" eaLnBrk="0" fontAlgn="base" hangingPunct="0">
        <a:lnSpc>
          <a:spcPct val="90000"/>
        </a:lnSpc>
        <a:spcBef>
          <a:spcPct val="0"/>
        </a:spcBef>
        <a:spcAft>
          <a:spcPct val="0"/>
        </a:spcAft>
        <a:defRPr sz="2900">
          <a:solidFill>
            <a:schemeClr val="tx2"/>
          </a:solidFill>
          <a:latin typeface="Verdana" pitchFamily="34" charset="0"/>
        </a:defRPr>
      </a:lvl2pPr>
      <a:lvl3pPr algn="l" rtl="0" eaLnBrk="0" fontAlgn="base" hangingPunct="0">
        <a:lnSpc>
          <a:spcPct val="90000"/>
        </a:lnSpc>
        <a:spcBef>
          <a:spcPct val="0"/>
        </a:spcBef>
        <a:spcAft>
          <a:spcPct val="0"/>
        </a:spcAft>
        <a:defRPr sz="2900">
          <a:solidFill>
            <a:schemeClr val="tx2"/>
          </a:solidFill>
          <a:latin typeface="Verdana" pitchFamily="34" charset="0"/>
        </a:defRPr>
      </a:lvl3pPr>
      <a:lvl4pPr algn="l" rtl="0" eaLnBrk="0" fontAlgn="base" hangingPunct="0">
        <a:lnSpc>
          <a:spcPct val="90000"/>
        </a:lnSpc>
        <a:spcBef>
          <a:spcPct val="0"/>
        </a:spcBef>
        <a:spcAft>
          <a:spcPct val="0"/>
        </a:spcAft>
        <a:defRPr sz="2900">
          <a:solidFill>
            <a:schemeClr val="tx2"/>
          </a:solidFill>
          <a:latin typeface="Verdana" pitchFamily="34" charset="0"/>
        </a:defRPr>
      </a:lvl4pPr>
      <a:lvl5pPr algn="l" rtl="0" eaLnBrk="0" fontAlgn="base" hangingPunct="0">
        <a:lnSpc>
          <a:spcPct val="90000"/>
        </a:lnSpc>
        <a:spcBef>
          <a:spcPct val="0"/>
        </a:spcBef>
        <a:spcAft>
          <a:spcPct val="0"/>
        </a:spcAft>
        <a:defRPr sz="2900">
          <a:solidFill>
            <a:schemeClr val="tx2"/>
          </a:solidFill>
          <a:latin typeface="Verdana" pitchFamily="34" charset="0"/>
        </a:defRPr>
      </a:lvl5pPr>
      <a:lvl6pPr marL="457200" algn="l" rtl="0" eaLnBrk="0" fontAlgn="base" hangingPunct="0">
        <a:lnSpc>
          <a:spcPct val="90000"/>
        </a:lnSpc>
        <a:spcBef>
          <a:spcPct val="0"/>
        </a:spcBef>
        <a:spcAft>
          <a:spcPct val="0"/>
        </a:spcAft>
        <a:defRPr sz="2900">
          <a:solidFill>
            <a:schemeClr val="tx2"/>
          </a:solidFill>
          <a:latin typeface="Verdana" pitchFamily="34" charset="0"/>
        </a:defRPr>
      </a:lvl6pPr>
      <a:lvl7pPr marL="914400" algn="l" rtl="0" eaLnBrk="0" fontAlgn="base" hangingPunct="0">
        <a:lnSpc>
          <a:spcPct val="90000"/>
        </a:lnSpc>
        <a:spcBef>
          <a:spcPct val="0"/>
        </a:spcBef>
        <a:spcAft>
          <a:spcPct val="0"/>
        </a:spcAft>
        <a:defRPr sz="2900">
          <a:solidFill>
            <a:schemeClr val="tx2"/>
          </a:solidFill>
          <a:latin typeface="Verdana" pitchFamily="34" charset="0"/>
        </a:defRPr>
      </a:lvl7pPr>
      <a:lvl8pPr marL="1371600" algn="l" rtl="0" eaLnBrk="0" fontAlgn="base" hangingPunct="0">
        <a:lnSpc>
          <a:spcPct val="90000"/>
        </a:lnSpc>
        <a:spcBef>
          <a:spcPct val="0"/>
        </a:spcBef>
        <a:spcAft>
          <a:spcPct val="0"/>
        </a:spcAft>
        <a:defRPr sz="2900">
          <a:solidFill>
            <a:schemeClr val="tx2"/>
          </a:solidFill>
          <a:latin typeface="Verdana" pitchFamily="34" charset="0"/>
        </a:defRPr>
      </a:lvl8pPr>
      <a:lvl9pPr marL="1828800" algn="l" rtl="0" eaLnBrk="0" fontAlgn="base" hangingPunct="0">
        <a:lnSpc>
          <a:spcPct val="90000"/>
        </a:lnSpc>
        <a:spcBef>
          <a:spcPct val="0"/>
        </a:spcBef>
        <a:spcAft>
          <a:spcPct val="0"/>
        </a:spcAft>
        <a:defRPr sz="2900">
          <a:solidFill>
            <a:schemeClr val="tx2"/>
          </a:solidFill>
          <a:latin typeface="Verdana" pitchFamily="34" charset="0"/>
        </a:defRPr>
      </a:lvl9pPr>
    </p:titleStyle>
    <p:bodyStyle>
      <a:lvl1pPr marL="287338" indent="-287338" algn="l" rtl="0" eaLnBrk="0" fontAlgn="base" hangingPunct="0">
        <a:lnSpc>
          <a:spcPct val="95000"/>
        </a:lnSpc>
        <a:spcBef>
          <a:spcPct val="50000"/>
        </a:spcBef>
        <a:spcAft>
          <a:spcPct val="0"/>
        </a:spcAft>
        <a:buClr>
          <a:schemeClr val="hlink"/>
        </a:buClr>
        <a:buSzPct val="75000"/>
        <a:buFont typeface="Wingdings" pitchFamily="2" charset="2"/>
        <a:buChar char="n"/>
        <a:defRPr sz="2400">
          <a:solidFill>
            <a:schemeClr val="bg2">
              <a:lumMod val="75000"/>
              <a:lumOff val="25000"/>
            </a:schemeClr>
          </a:solidFill>
          <a:latin typeface="Calibri" pitchFamily="34" charset="0"/>
          <a:ea typeface="+mn-ea"/>
          <a:cs typeface="+mn-cs"/>
        </a:defRPr>
      </a:lvl1pPr>
      <a:lvl2pPr marL="663575" indent="-261938" algn="l" rtl="0" eaLnBrk="0" fontAlgn="base" hangingPunct="0">
        <a:lnSpc>
          <a:spcPct val="95000"/>
        </a:lnSpc>
        <a:spcBef>
          <a:spcPct val="25000"/>
        </a:spcBef>
        <a:spcAft>
          <a:spcPct val="0"/>
        </a:spcAft>
        <a:buClr>
          <a:schemeClr val="accent1"/>
        </a:buClr>
        <a:buSzPct val="60000"/>
        <a:buFont typeface="Wingdings" pitchFamily="2" charset="2"/>
        <a:buChar char="n"/>
        <a:defRPr sz="2400">
          <a:solidFill>
            <a:schemeClr val="bg2">
              <a:lumMod val="75000"/>
              <a:lumOff val="25000"/>
            </a:schemeClr>
          </a:solidFill>
          <a:latin typeface="Calibri" pitchFamily="34" charset="0"/>
        </a:defRPr>
      </a:lvl2pPr>
      <a:lvl3pPr marL="1027113" indent="-225425" algn="l" rtl="0" eaLnBrk="0" fontAlgn="base" hangingPunct="0">
        <a:lnSpc>
          <a:spcPct val="95000"/>
        </a:lnSpc>
        <a:spcBef>
          <a:spcPct val="25000"/>
        </a:spcBef>
        <a:spcAft>
          <a:spcPct val="0"/>
        </a:spcAft>
        <a:buClr>
          <a:schemeClr val="accent2"/>
        </a:buClr>
        <a:buFont typeface="Wingdings" pitchFamily="2" charset="2"/>
        <a:buChar char="§"/>
        <a:defRPr sz="2200">
          <a:solidFill>
            <a:schemeClr val="bg2">
              <a:lumMod val="75000"/>
              <a:lumOff val="25000"/>
            </a:schemeClr>
          </a:solidFill>
          <a:latin typeface="Calibri" pitchFamily="34" charset="0"/>
        </a:defRPr>
      </a:lvl3pPr>
      <a:lvl4pPr marL="1311275" indent="-222250" algn="l" rtl="0" eaLnBrk="0" fontAlgn="base" hangingPunct="0">
        <a:lnSpc>
          <a:spcPct val="95000"/>
        </a:lnSpc>
        <a:spcBef>
          <a:spcPct val="25000"/>
        </a:spcBef>
        <a:spcAft>
          <a:spcPct val="0"/>
        </a:spcAft>
        <a:buClr>
          <a:schemeClr val="folHlink"/>
        </a:buClr>
        <a:buFont typeface="Wingdings" pitchFamily="2" charset="2"/>
        <a:buChar char="§"/>
        <a:defRPr sz="2000">
          <a:solidFill>
            <a:schemeClr val="bg2">
              <a:lumMod val="75000"/>
              <a:lumOff val="25000"/>
            </a:schemeClr>
          </a:solidFill>
          <a:latin typeface="Calibri" pitchFamily="34" charset="0"/>
        </a:defRPr>
      </a:lvl4pPr>
      <a:lvl5pPr marL="1585913" indent="-209550" algn="l" rtl="0" eaLnBrk="0" fontAlgn="base" hangingPunct="0">
        <a:lnSpc>
          <a:spcPct val="95000"/>
        </a:lnSpc>
        <a:spcBef>
          <a:spcPct val="25000"/>
        </a:spcBef>
        <a:spcAft>
          <a:spcPct val="0"/>
        </a:spcAft>
        <a:buClr>
          <a:srgbClr val="8D8C8A"/>
        </a:buClr>
        <a:buFont typeface="Wingdings" pitchFamily="2" charset="2"/>
        <a:buChar char="§"/>
        <a:defRPr sz="2000">
          <a:solidFill>
            <a:schemeClr val="bg2">
              <a:lumMod val="75000"/>
              <a:lumOff val="25000"/>
            </a:schemeClr>
          </a:solidFill>
          <a:latin typeface="Calibri" pitchFamily="34" charset="0"/>
        </a:defRPr>
      </a:lvl5pPr>
      <a:lvl6pPr marL="2043113" indent="-209550" algn="l" rtl="0" eaLnBrk="0" fontAlgn="base" hangingPunct="0">
        <a:lnSpc>
          <a:spcPct val="95000"/>
        </a:lnSpc>
        <a:spcBef>
          <a:spcPct val="25000"/>
        </a:spcBef>
        <a:spcAft>
          <a:spcPct val="0"/>
        </a:spcAft>
        <a:buClr>
          <a:srgbClr val="8D8C8A"/>
        </a:buClr>
        <a:buFont typeface="Wingdings" pitchFamily="2" charset="2"/>
        <a:buChar char="§"/>
        <a:defRPr sz="2000">
          <a:solidFill>
            <a:schemeClr val="tx1"/>
          </a:solidFill>
          <a:latin typeface="+mn-lt"/>
        </a:defRPr>
      </a:lvl6pPr>
      <a:lvl7pPr marL="2500313" indent="-209550" algn="l" rtl="0" eaLnBrk="0" fontAlgn="base" hangingPunct="0">
        <a:lnSpc>
          <a:spcPct val="95000"/>
        </a:lnSpc>
        <a:spcBef>
          <a:spcPct val="25000"/>
        </a:spcBef>
        <a:spcAft>
          <a:spcPct val="0"/>
        </a:spcAft>
        <a:buClr>
          <a:srgbClr val="8D8C8A"/>
        </a:buClr>
        <a:buFont typeface="Wingdings" pitchFamily="2" charset="2"/>
        <a:buChar char="§"/>
        <a:defRPr sz="2000">
          <a:solidFill>
            <a:schemeClr val="tx1"/>
          </a:solidFill>
          <a:latin typeface="+mn-lt"/>
        </a:defRPr>
      </a:lvl7pPr>
      <a:lvl8pPr marL="2957513" indent="-209550" algn="l" rtl="0" eaLnBrk="0" fontAlgn="base" hangingPunct="0">
        <a:lnSpc>
          <a:spcPct val="95000"/>
        </a:lnSpc>
        <a:spcBef>
          <a:spcPct val="25000"/>
        </a:spcBef>
        <a:spcAft>
          <a:spcPct val="0"/>
        </a:spcAft>
        <a:buClr>
          <a:srgbClr val="8D8C8A"/>
        </a:buClr>
        <a:buFont typeface="Wingdings" pitchFamily="2" charset="2"/>
        <a:buChar char="§"/>
        <a:defRPr sz="2000">
          <a:solidFill>
            <a:schemeClr val="tx1"/>
          </a:solidFill>
          <a:latin typeface="+mn-lt"/>
        </a:defRPr>
      </a:lvl8pPr>
      <a:lvl9pPr marL="3414713" indent="-209550" algn="l" rtl="0" eaLnBrk="0" fontAlgn="base" hangingPunct="0">
        <a:lnSpc>
          <a:spcPct val="95000"/>
        </a:lnSpc>
        <a:spcBef>
          <a:spcPct val="25000"/>
        </a:spcBef>
        <a:spcAft>
          <a:spcPct val="0"/>
        </a:spcAft>
        <a:buClr>
          <a:srgbClr val="8D8C8A"/>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xiaAdvisory_Logo-Large.jpg"/>
          <p:cNvPicPr>
            <a:picLocks noChangeAspect="1"/>
          </p:cNvPicPr>
          <p:nvPr/>
        </p:nvPicPr>
        <p:blipFill>
          <a:blip r:embed="rId3" cstate="print"/>
          <a:stretch>
            <a:fillRect/>
          </a:stretch>
        </p:blipFill>
        <p:spPr>
          <a:xfrm>
            <a:off x="48514" y="57658"/>
            <a:ext cx="3139256" cy="984758"/>
          </a:xfrm>
          <a:prstGeom prst="rect">
            <a:avLst/>
          </a:prstGeom>
        </p:spPr>
      </p:pic>
      <p:sp>
        <p:nvSpPr>
          <p:cNvPr id="11" name="TextBox 10"/>
          <p:cNvSpPr txBox="1"/>
          <p:nvPr/>
        </p:nvSpPr>
        <p:spPr>
          <a:xfrm>
            <a:off x="0" y="4475091"/>
            <a:ext cx="9144000" cy="584775"/>
          </a:xfrm>
          <a:prstGeom prst="rect">
            <a:avLst/>
          </a:prstGeom>
          <a:noFill/>
        </p:spPr>
        <p:txBody>
          <a:bodyPr wrap="square">
            <a:spAutoFit/>
          </a:bodyPr>
          <a:lstStyle/>
          <a:p>
            <a:pPr algn="ctr" fontAlgn="auto">
              <a:spcBef>
                <a:spcPts val="0"/>
              </a:spcBef>
              <a:spcAft>
                <a:spcPts val="600"/>
              </a:spcAft>
              <a:defRPr/>
            </a:pPr>
            <a:r>
              <a:rPr lang="en-US" sz="3200" kern="0" spc="-80" dirty="0">
                <a:solidFill>
                  <a:schemeClr val="bg2">
                    <a:lumMod val="85000"/>
                    <a:lumOff val="15000"/>
                  </a:schemeClr>
                </a:solidFill>
                <a:latin typeface="Times New Roman" panose="02020603050405020304" pitchFamily="18" charset="0"/>
                <a:cs typeface="Times New Roman" panose="02020603050405020304" pitchFamily="18" charset="0"/>
              </a:rPr>
              <a:t>Zionsville Community Schools Retirement Planning</a:t>
            </a:r>
          </a:p>
        </p:txBody>
      </p:sp>
      <p:sp>
        <p:nvSpPr>
          <p:cNvPr id="6" name="Rectangle 29"/>
          <p:cNvSpPr txBox="1">
            <a:spLocks noChangeArrowheads="1"/>
          </p:cNvSpPr>
          <p:nvPr/>
        </p:nvSpPr>
        <p:spPr bwMode="black">
          <a:xfrm>
            <a:off x="0" y="6154249"/>
            <a:ext cx="9144000" cy="36933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spcBef>
                <a:spcPts val="0"/>
              </a:spcBef>
              <a:spcAft>
                <a:spcPts val="600"/>
              </a:spcAft>
              <a:buClr>
                <a:schemeClr val="hlink"/>
              </a:buClr>
              <a:buSzPct val="75000"/>
              <a:defRPr/>
            </a:pPr>
            <a:r>
              <a:rPr lang="en-US" sz="1800" b="0" kern="0" dirty="0">
                <a:solidFill>
                  <a:schemeClr val="bg2">
                    <a:lumMod val="75000"/>
                    <a:lumOff val="25000"/>
                  </a:schemeClr>
                </a:solidFill>
                <a:latin typeface="Calibri" pitchFamily="34" charset="0"/>
              </a:rPr>
              <a:t>info@AxiaAdvisory.com   | www.AxiaAdvisory.com | 888-609-2942 </a:t>
            </a:r>
          </a:p>
        </p:txBody>
      </p:sp>
      <p:sp>
        <p:nvSpPr>
          <p:cNvPr id="2" name="TextBox 1"/>
          <p:cNvSpPr txBox="1"/>
          <p:nvPr/>
        </p:nvSpPr>
        <p:spPr>
          <a:xfrm>
            <a:off x="0" y="5723362"/>
            <a:ext cx="9144000" cy="369332"/>
          </a:xfrm>
          <a:prstGeom prst="rect">
            <a:avLst/>
          </a:prstGeom>
          <a:noFill/>
        </p:spPr>
        <p:txBody>
          <a:bodyPr wrap="square" rtlCol="0">
            <a:spAutoFit/>
          </a:bodyPr>
          <a:lstStyle/>
          <a:p>
            <a:r>
              <a:rPr lang="en-US" sz="1800" b="0" dirty="0">
                <a:solidFill>
                  <a:schemeClr val="bg2">
                    <a:lumMod val="75000"/>
                    <a:lumOff val="25000"/>
                  </a:schemeClr>
                </a:solidFill>
                <a:latin typeface="Calibri" panose="020F0502020204030204" pitchFamily="34" charset="0"/>
                <a:cs typeface="Calibri" panose="020F0502020204030204" pitchFamily="34" charset="0"/>
              </a:rPr>
              <a:t>Presented by: Keith Shadrick</a:t>
            </a:r>
          </a:p>
        </p:txBody>
      </p:sp>
      <p:pic>
        <p:nvPicPr>
          <p:cNvPr id="5" name="Picture 4">
            <a:extLst>
              <a:ext uri="{FF2B5EF4-FFF2-40B4-BE49-F238E27FC236}">
                <a16:creationId xmlns:a16="http://schemas.microsoft.com/office/drawing/2014/main" id="{1D65E7A1-41D3-3902-01E1-D794B92B1AA9}"/>
              </a:ext>
            </a:extLst>
          </p:cNvPr>
          <p:cNvPicPr>
            <a:picLocks noChangeAspect="1"/>
          </p:cNvPicPr>
          <p:nvPr/>
        </p:nvPicPr>
        <p:blipFill rotWithShape="1">
          <a:blip r:embed="rId4"/>
          <a:srcRect t="24164" b="31387"/>
          <a:stretch/>
        </p:blipFill>
        <p:spPr>
          <a:xfrm>
            <a:off x="1905000" y="2118049"/>
            <a:ext cx="5334000" cy="1693546"/>
          </a:xfrm>
          <a:prstGeom prst="rect">
            <a:avLst/>
          </a:prstGeom>
        </p:spPr>
      </p:pic>
    </p:spTree>
  </p:cSld>
  <p:clrMapOvr>
    <a:masterClrMapping/>
  </p:clrMapOvr>
  <p:transition>
    <p:zo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18"/>
          <p:cNvGrpSpPr>
            <a:grpSpLocks/>
          </p:cNvGrpSpPr>
          <p:nvPr/>
        </p:nvGrpSpPr>
        <p:grpSpPr bwMode="auto">
          <a:xfrm>
            <a:off x="2744766" y="4744511"/>
            <a:ext cx="5099071" cy="557735"/>
            <a:chOff x="2662" y="1096"/>
            <a:chExt cx="3098" cy="424"/>
          </a:xfrm>
          <a:solidFill>
            <a:srgbClr val="00573D"/>
          </a:solidFill>
        </p:grpSpPr>
        <p:sp>
          <p:nvSpPr>
            <p:cNvPr id="10" name="Line 13"/>
            <p:cNvSpPr>
              <a:spLocks noChangeShapeType="1"/>
            </p:cNvSpPr>
            <p:nvPr/>
          </p:nvSpPr>
          <p:spPr bwMode="auto">
            <a:xfrm>
              <a:off x="5480" y="1096"/>
              <a:ext cx="0" cy="424"/>
            </a:xfrm>
            <a:prstGeom prst="round2DiagRect">
              <a:avLst/>
            </a:prstGeom>
            <a:grpFill/>
            <a:ln w="12700">
              <a:solidFill>
                <a:srgbClr val="FFFFFF"/>
              </a:solidFill>
              <a:round/>
              <a:headEnd/>
              <a:tailEnd/>
            </a:ln>
          </p:spPr>
          <p:txBody>
            <a:bodyPr/>
            <a:lstStyle/>
            <a:p>
              <a:endParaRPr lang="en-US" dirty="0"/>
            </a:p>
          </p:txBody>
        </p:sp>
        <p:sp>
          <p:nvSpPr>
            <p:cNvPr id="11" name="Rectangle 16"/>
            <p:cNvSpPr>
              <a:spLocks noChangeArrowheads="1"/>
            </p:cNvSpPr>
            <p:nvPr/>
          </p:nvSpPr>
          <p:spPr bwMode="blackWhite">
            <a:xfrm>
              <a:off x="2662" y="1096"/>
              <a:ext cx="3098" cy="424"/>
            </a:xfrm>
            <a:prstGeom prst="round2DiagRect">
              <a:avLst/>
            </a:prstGeom>
            <a:grpFill/>
            <a:ln w="12700" algn="ctr">
              <a:noFill/>
              <a:miter lim="800000"/>
              <a:headEnd/>
              <a:tailEnd/>
            </a:ln>
          </p:spPr>
          <p:txBody>
            <a:bodyPr wrap="none" anchor="ctr"/>
            <a:lstStyle/>
            <a:p>
              <a:endParaRPr lang="en-US" dirty="0"/>
            </a:p>
          </p:txBody>
        </p:sp>
      </p:grpSp>
      <p:grpSp>
        <p:nvGrpSpPr>
          <p:cNvPr id="2" name="Group 18"/>
          <p:cNvGrpSpPr>
            <a:grpSpLocks/>
          </p:cNvGrpSpPr>
          <p:nvPr/>
        </p:nvGrpSpPr>
        <p:grpSpPr bwMode="auto">
          <a:xfrm>
            <a:off x="2743198" y="2103433"/>
            <a:ext cx="5099071" cy="557735"/>
            <a:chOff x="2662" y="1096"/>
            <a:chExt cx="3098" cy="424"/>
          </a:xfrm>
          <a:solidFill>
            <a:srgbClr val="00573D"/>
          </a:solidFill>
        </p:grpSpPr>
        <p:sp>
          <p:nvSpPr>
            <p:cNvPr id="20" name="Line 13"/>
            <p:cNvSpPr>
              <a:spLocks noChangeShapeType="1"/>
            </p:cNvSpPr>
            <p:nvPr/>
          </p:nvSpPr>
          <p:spPr bwMode="auto">
            <a:xfrm>
              <a:off x="5480" y="1096"/>
              <a:ext cx="0" cy="424"/>
            </a:xfrm>
            <a:prstGeom prst="round2DiagRect">
              <a:avLst/>
            </a:prstGeom>
            <a:grpFill/>
            <a:ln w="12700">
              <a:solidFill>
                <a:srgbClr val="FFFFFF"/>
              </a:solidFill>
              <a:round/>
              <a:headEnd/>
              <a:tailEnd/>
            </a:ln>
          </p:spPr>
          <p:txBody>
            <a:bodyPr/>
            <a:lstStyle/>
            <a:p>
              <a:endParaRPr lang="en-US" dirty="0"/>
            </a:p>
          </p:txBody>
        </p:sp>
        <p:sp>
          <p:nvSpPr>
            <p:cNvPr id="19" name="Rectangle 16"/>
            <p:cNvSpPr>
              <a:spLocks noChangeArrowheads="1"/>
            </p:cNvSpPr>
            <p:nvPr/>
          </p:nvSpPr>
          <p:spPr bwMode="blackWhite">
            <a:xfrm>
              <a:off x="2662" y="1096"/>
              <a:ext cx="3098" cy="424"/>
            </a:xfrm>
            <a:prstGeom prst="round2DiagRect">
              <a:avLst/>
            </a:prstGeom>
            <a:grpFill/>
            <a:ln w="12700" algn="ctr">
              <a:noFill/>
              <a:miter lim="800000"/>
              <a:headEnd/>
              <a:tailEnd/>
            </a:ln>
          </p:spPr>
          <p:txBody>
            <a:bodyPr wrap="none" anchor="ctr"/>
            <a:lstStyle/>
            <a:p>
              <a:endParaRPr lang="en-US" dirty="0"/>
            </a:p>
          </p:txBody>
        </p:sp>
      </p:grpSp>
      <p:sp>
        <p:nvSpPr>
          <p:cNvPr id="17422" name="Rectangle 10"/>
          <p:cNvSpPr>
            <a:spLocks noGrp="1" noChangeArrowheads="1"/>
          </p:cNvSpPr>
          <p:nvPr>
            <p:ph type="body" idx="4294967295"/>
          </p:nvPr>
        </p:nvSpPr>
        <p:spPr>
          <a:xfrm>
            <a:off x="2880359" y="2157567"/>
            <a:ext cx="4501051" cy="2821231"/>
          </a:xfrm>
          <a:noFill/>
        </p:spPr>
        <p:txBody>
          <a:bodyPr rIns="0"/>
          <a:lstStyle/>
          <a:p>
            <a:pPr marL="457200" indent="-457200">
              <a:lnSpc>
                <a:spcPct val="100000"/>
              </a:lnSpc>
              <a:spcBef>
                <a:spcPts val="0"/>
              </a:spcBef>
              <a:buClr>
                <a:schemeClr val="tx1"/>
              </a:buClr>
              <a:buSzTx/>
              <a:buFont typeface="Wingdings" pitchFamily="2" charset="2"/>
              <a:buAutoNum type="arabicPeriod"/>
            </a:pPr>
            <a:r>
              <a:rPr lang="en-US" sz="2200" dirty="0">
                <a:solidFill>
                  <a:schemeClr val="tx1"/>
                </a:solidFill>
                <a:latin typeface="Calibri" pitchFamily="34" charset="0"/>
              </a:rPr>
              <a:t>Planning Considerations</a:t>
            </a:r>
            <a:endParaRPr lang="en-US" sz="2200" baseline="30000" dirty="0">
              <a:solidFill>
                <a:schemeClr val="tx1"/>
              </a:solidFill>
              <a:latin typeface="Calibri" pitchFamily="34" charset="0"/>
            </a:endParaRPr>
          </a:p>
          <a:p>
            <a:pPr marL="457200" indent="-457200">
              <a:lnSpc>
                <a:spcPct val="100000"/>
              </a:lnSpc>
              <a:spcBef>
                <a:spcPts val="0"/>
              </a:spcBef>
              <a:buClr>
                <a:srgbClr val="016990"/>
              </a:buClr>
              <a:buSzTx/>
              <a:buFont typeface="Wingdings" pitchFamily="2" charset="2"/>
              <a:buAutoNum type="arabicPeriod" startAt="2"/>
            </a:pPr>
            <a:endParaRPr lang="en-US" sz="2200" dirty="0">
              <a:solidFill>
                <a:srgbClr val="353337"/>
              </a:solidFill>
              <a:latin typeface="Calibri" pitchFamily="34" charset="0"/>
            </a:endParaRPr>
          </a:p>
          <a:p>
            <a:pPr marL="833437" lvl="1" indent="-457200">
              <a:lnSpc>
                <a:spcPct val="100000"/>
              </a:lnSpc>
              <a:spcBef>
                <a:spcPts val="0"/>
              </a:spcBef>
              <a:buClr>
                <a:schemeClr val="tx2"/>
              </a:buClr>
              <a:buSzTx/>
              <a:buFont typeface="Arial" panose="020B0604020202020204" pitchFamily="34" charset="0"/>
              <a:buChar char="•"/>
            </a:pPr>
            <a:r>
              <a:rPr lang="en-US" sz="2200" dirty="0"/>
              <a:t>Early Career</a:t>
            </a:r>
          </a:p>
          <a:p>
            <a:pPr marL="457200" indent="-457200">
              <a:lnSpc>
                <a:spcPct val="100000"/>
              </a:lnSpc>
              <a:spcBef>
                <a:spcPts val="0"/>
              </a:spcBef>
              <a:buClr>
                <a:schemeClr val="tx2"/>
              </a:buClr>
              <a:buSzTx/>
              <a:buFont typeface="Wingdings" pitchFamily="2" charset="2"/>
              <a:buAutoNum type="arabicPeriod" startAt="3"/>
            </a:pPr>
            <a:endParaRPr lang="en-US" sz="2200" dirty="0">
              <a:solidFill>
                <a:schemeClr val="bg2">
                  <a:lumMod val="75000"/>
                  <a:lumOff val="25000"/>
                </a:schemeClr>
              </a:solidFill>
              <a:latin typeface="Calibri" pitchFamily="34" charset="0"/>
            </a:endParaRPr>
          </a:p>
          <a:p>
            <a:pPr marL="833437" lvl="1" indent="-457200">
              <a:lnSpc>
                <a:spcPct val="100000"/>
              </a:lnSpc>
              <a:spcBef>
                <a:spcPts val="0"/>
              </a:spcBef>
              <a:buClr>
                <a:schemeClr val="tx2"/>
              </a:buClr>
              <a:buSzTx/>
              <a:buFont typeface="Arial" panose="020B0604020202020204" pitchFamily="34" charset="0"/>
              <a:buChar char="•"/>
            </a:pPr>
            <a:r>
              <a:rPr lang="en-US" sz="2200" dirty="0">
                <a:solidFill>
                  <a:schemeClr val="bg2">
                    <a:lumMod val="75000"/>
                    <a:lumOff val="25000"/>
                  </a:schemeClr>
                </a:solidFill>
                <a:latin typeface="Calibri" pitchFamily="34" charset="0"/>
              </a:rPr>
              <a:t>Mid Career</a:t>
            </a:r>
          </a:p>
          <a:p>
            <a:pPr marL="457200" indent="-457200">
              <a:lnSpc>
                <a:spcPct val="100000"/>
              </a:lnSpc>
              <a:spcBef>
                <a:spcPts val="0"/>
              </a:spcBef>
              <a:buClr>
                <a:schemeClr val="tx2"/>
              </a:buClr>
              <a:buSzTx/>
              <a:buFont typeface="Wingdings" pitchFamily="2" charset="2"/>
              <a:buAutoNum type="arabicPeriod" startAt="3"/>
            </a:pPr>
            <a:endParaRPr lang="en-US" sz="2200" dirty="0">
              <a:solidFill>
                <a:schemeClr val="bg2">
                  <a:lumMod val="75000"/>
                  <a:lumOff val="25000"/>
                </a:schemeClr>
              </a:solidFill>
              <a:latin typeface="Calibri" pitchFamily="34" charset="0"/>
            </a:endParaRPr>
          </a:p>
          <a:p>
            <a:pPr marL="833437" lvl="1" indent="-457200">
              <a:lnSpc>
                <a:spcPct val="100000"/>
              </a:lnSpc>
              <a:spcBef>
                <a:spcPts val="0"/>
              </a:spcBef>
              <a:buClr>
                <a:schemeClr val="tx2"/>
              </a:buClr>
              <a:buSzTx/>
              <a:buFont typeface="Arial" panose="020B0604020202020204" pitchFamily="34" charset="0"/>
              <a:buChar char="•"/>
            </a:pPr>
            <a:r>
              <a:rPr lang="en-US" sz="2200" dirty="0">
                <a:solidFill>
                  <a:schemeClr val="tx1"/>
                </a:solidFill>
                <a:highlight>
                  <a:srgbClr val="00573D"/>
                </a:highlight>
              </a:rPr>
              <a:t>Late Career</a:t>
            </a:r>
          </a:p>
          <a:p>
            <a:pPr marL="457200" indent="-457200">
              <a:lnSpc>
                <a:spcPct val="100000"/>
              </a:lnSpc>
              <a:spcBef>
                <a:spcPts val="0"/>
              </a:spcBef>
              <a:buSzTx/>
              <a:buFont typeface="Wingdings" pitchFamily="2" charset="2"/>
              <a:buAutoNum type="arabicPeriod" startAt="3"/>
            </a:pPr>
            <a:endParaRPr lang="en-US" sz="2200" dirty="0">
              <a:solidFill>
                <a:schemeClr val="bg2">
                  <a:lumMod val="75000"/>
                  <a:lumOff val="25000"/>
                </a:schemeClr>
              </a:solidFill>
              <a:latin typeface="Calibri" pitchFamily="34" charset="0"/>
            </a:endParaRPr>
          </a:p>
          <a:p>
            <a:pPr marL="457200" indent="-457200">
              <a:lnSpc>
                <a:spcPct val="100000"/>
              </a:lnSpc>
              <a:spcBef>
                <a:spcPts val="0"/>
              </a:spcBef>
              <a:buClr>
                <a:schemeClr val="tx1"/>
              </a:buClr>
              <a:buSzTx/>
              <a:buFont typeface="+mj-lt"/>
              <a:buAutoNum type="arabicPeriod" startAt="2"/>
            </a:pPr>
            <a:r>
              <a:rPr lang="en-US" sz="2200" dirty="0">
                <a:solidFill>
                  <a:schemeClr val="tx1"/>
                </a:solidFill>
                <a:latin typeface="Calibri" pitchFamily="34" charset="0"/>
              </a:rPr>
              <a:t>Retirement &amp; Your 403(b)/401(a)</a:t>
            </a:r>
            <a:endParaRPr lang="en-US" sz="2200" baseline="30000" dirty="0">
              <a:solidFill>
                <a:schemeClr val="tx1"/>
              </a:solidFill>
              <a:latin typeface="Calibri" pitchFamily="34" charset="0"/>
            </a:endParaRPr>
          </a:p>
        </p:txBody>
      </p:sp>
      <p:sp>
        <p:nvSpPr>
          <p:cNvPr id="4" name="Slide Number Placeholder 3"/>
          <p:cNvSpPr>
            <a:spLocks noGrp="1"/>
          </p:cNvSpPr>
          <p:nvPr>
            <p:ph type="sldNum" sz="quarter" idx="10"/>
          </p:nvPr>
        </p:nvSpPr>
        <p:spPr/>
        <p:txBody>
          <a:bodyPr/>
          <a:lstStyle/>
          <a:p>
            <a:pPr>
              <a:defRPr/>
            </a:pPr>
            <a:fld id="{3813CCE0-04CD-4E23-B100-CA5D7A88FB06}" type="slidenum">
              <a:rPr lang="en-US" smtClean="0"/>
              <a:pPr>
                <a:defRPr/>
              </a:pPr>
              <a:t>2</a:t>
            </a:fld>
            <a:endParaRPr lang="en-US" dirty="0"/>
          </a:p>
        </p:txBody>
      </p:sp>
      <p:pic>
        <p:nvPicPr>
          <p:cNvPr id="5" name="Picture 4">
            <a:extLst>
              <a:ext uri="{FF2B5EF4-FFF2-40B4-BE49-F238E27FC236}">
                <a16:creationId xmlns:a16="http://schemas.microsoft.com/office/drawing/2014/main" id="{5CD73238-4B2D-A701-6449-F6D202C0778D}"/>
              </a:ext>
            </a:extLst>
          </p:cNvPr>
          <p:cNvPicPr>
            <a:picLocks noChangeAspect="1"/>
          </p:cNvPicPr>
          <p:nvPr/>
        </p:nvPicPr>
        <p:blipFill rotWithShape="1">
          <a:blip r:embed="rId3"/>
          <a:srcRect t="24164" b="31387"/>
          <a:stretch/>
        </p:blipFill>
        <p:spPr>
          <a:xfrm>
            <a:off x="7210556" y="0"/>
            <a:ext cx="1916786" cy="608580"/>
          </a:xfrm>
          <a:prstGeom prst="rect">
            <a:avLst/>
          </a:prstGeom>
        </p:spPr>
      </p:pic>
    </p:spTree>
    <p:extLst>
      <p:ext uri="{BB962C8B-B14F-4D97-AF65-F5344CB8AC3E}">
        <p14:creationId xmlns:p14="http://schemas.microsoft.com/office/powerpoint/2010/main" val="41505356"/>
      </p:ext>
    </p:extLst>
  </p:cSld>
  <p:clrMapOvr>
    <a:masterClrMapping/>
  </p:clrMapOvr>
  <p:transition>
    <p:zo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Late Career Planning Considerations</a:t>
            </a:r>
          </a:p>
        </p:txBody>
      </p:sp>
      <p:sp>
        <p:nvSpPr>
          <p:cNvPr id="9" name="Content Placeholder 2"/>
          <p:cNvSpPr txBox="1">
            <a:spLocks/>
          </p:cNvSpPr>
          <p:nvPr/>
        </p:nvSpPr>
        <p:spPr>
          <a:xfrm>
            <a:off x="475470" y="1111310"/>
            <a:ext cx="8331646" cy="4127440"/>
          </a:xfrm>
          <a:prstGeom prst="rect">
            <a:avLst/>
          </a:prstGeom>
        </p:spPr>
        <p:txBody>
          <a:bodyPr rtlCol="0">
            <a:noAutofit/>
          </a:bodyPr>
          <a:lstStyle/>
          <a:p>
            <a:pPr marL="285750" marR="0" lvl="0" indent="-285750" algn="l" defTabSz="914400" rtl="0" eaLnBrk="1" fontAlgn="auto" latinLnBrk="0"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tabLst/>
              <a:defRPr/>
            </a:pPr>
            <a:r>
              <a:rPr lang="en-US" b="0" kern="0" dirty="0">
                <a:solidFill>
                  <a:schemeClr val="bg2">
                    <a:lumMod val="75000"/>
                    <a:lumOff val="25000"/>
                  </a:schemeClr>
                </a:solidFill>
                <a:latin typeface="Calibri" pitchFamily="34" charset="0"/>
              </a:rPr>
              <a:t>Project and Adjust Your Expenses</a:t>
            </a:r>
          </a:p>
          <a:p>
            <a:pPr marL="285750" marR="0" lvl="0" indent="-285750" algn="l" defTabSz="914400" rtl="0" eaLnBrk="1" fontAlgn="auto" latinLnBrk="0"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tabLst/>
              <a:defRPr/>
            </a:pPr>
            <a:r>
              <a:rPr lang="en-US" b="0" kern="0" dirty="0">
                <a:solidFill>
                  <a:schemeClr val="bg2">
                    <a:lumMod val="75000"/>
                    <a:lumOff val="25000"/>
                  </a:schemeClr>
                </a:solidFill>
                <a:latin typeface="Calibri" pitchFamily="34" charset="0"/>
              </a:rPr>
              <a:t>Protect with Insurance (long-term care focus)</a:t>
            </a:r>
          </a:p>
          <a:p>
            <a:pPr marL="285750" marR="0" lvl="0" indent="-285750" algn="l" defTabSz="914400" rtl="0" eaLnBrk="1" fontAlgn="auto" latinLnBrk="0"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tabLst/>
              <a:defRPr/>
            </a:pPr>
            <a:r>
              <a:rPr lang="en-US" b="0" kern="0" dirty="0">
                <a:solidFill>
                  <a:schemeClr val="bg2">
                    <a:lumMod val="75000"/>
                    <a:lumOff val="25000"/>
                  </a:schemeClr>
                </a:solidFill>
                <a:latin typeface="Calibri" pitchFamily="34" charset="0"/>
              </a:rPr>
              <a:t>Plan for Retirement (review asset allocation-risk reduction)</a:t>
            </a:r>
          </a:p>
          <a:p>
            <a:pPr marL="285750" marR="0" lvl="0" indent="-285750" algn="l" defTabSz="914400" rtl="0" eaLnBrk="1" fontAlgn="auto" latinLnBrk="0"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tabLst/>
              <a:defRPr/>
            </a:pPr>
            <a:r>
              <a:rPr lang="en-US" b="0" kern="0" dirty="0">
                <a:solidFill>
                  <a:schemeClr val="bg2">
                    <a:lumMod val="75000"/>
                    <a:lumOff val="25000"/>
                  </a:schemeClr>
                </a:solidFill>
                <a:latin typeface="Calibri" pitchFamily="34" charset="0"/>
              </a:rPr>
              <a:t>Consolidate Tax Sheltered Accounts (focus on fees)</a:t>
            </a:r>
          </a:p>
          <a:p>
            <a:pPr marL="285750" marR="0" lvl="0" indent="-285750" algn="l" defTabSz="914400" rtl="0" eaLnBrk="1" fontAlgn="auto" latinLnBrk="0"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tabLst/>
              <a:defRPr/>
            </a:pPr>
            <a:r>
              <a:rPr lang="en-US" b="0" kern="0" dirty="0">
                <a:solidFill>
                  <a:schemeClr val="bg2">
                    <a:lumMod val="75000"/>
                    <a:lumOff val="25000"/>
                  </a:schemeClr>
                </a:solidFill>
                <a:latin typeface="Calibri" pitchFamily="34" charset="0"/>
              </a:rPr>
              <a:t>Review Lifetime Income Sources</a:t>
            </a:r>
          </a:p>
          <a:p>
            <a:pPr marL="742950" lvl="1"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r>
              <a:rPr lang="en-US" sz="2000" b="0" kern="0" dirty="0">
                <a:solidFill>
                  <a:schemeClr val="bg2">
                    <a:lumMod val="75000"/>
                    <a:lumOff val="25000"/>
                  </a:schemeClr>
                </a:solidFill>
                <a:latin typeface="Calibri" pitchFamily="34" charset="0"/>
              </a:rPr>
              <a:t>Start mulling your social security strategy (opensocialsecurity.com)</a:t>
            </a:r>
          </a:p>
          <a:p>
            <a:pPr marL="742950" lvl="1"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r>
              <a:rPr lang="en-US" sz="2000" b="0" kern="0" dirty="0">
                <a:solidFill>
                  <a:schemeClr val="bg2">
                    <a:lumMod val="75000"/>
                    <a:lumOff val="25000"/>
                  </a:schemeClr>
                </a:solidFill>
                <a:latin typeface="Calibri" pitchFamily="34" charset="0"/>
              </a:rPr>
              <a:t>Review TRF provisions and options (844) GO-INPRS or questions@inprs.in.gov</a:t>
            </a:r>
          </a:p>
          <a:p>
            <a:pPr marL="285750" marR="0" lvl="0" indent="-285750" algn="l" defTabSz="914400" rtl="0" eaLnBrk="1" fontAlgn="auto" latinLnBrk="0"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tabLst/>
              <a:defRPr/>
            </a:pPr>
            <a:r>
              <a:rPr lang="en-US" b="0" kern="0" dirty="0">
                <a:solidFill>
                  <a:schemeClr val="bg2">
                    <a:lumMod val="75000"/>
                    <a:lumOff val="25000"/>
                  </a:schemeClr>
                </a:solidFill>
                <a:latin typeface="Calibri" pitchFamily="34" charset="0"/>
              </a:rPr>
              <a:t>Review Medicare Options</a:t>
            </a:r>
          </a:p>
          <a:p>
            <a:pPr marL="285750" marR="0" lvl="0" indent="-285750" algn="l" defTabSz="914400" rtl="0" eaLnBrk="1" fontAlgn="auto" latinLnBrk="0"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tabLst/>
              <a:defRPr/>
            </a:pPr>
            <a:r>
              <a:rPr lang="en-US" b="0" kern="0" dirty="0">
                <a:solidFill>
                  <a:schemeClr val="bg2">
                    <a:lumMod val="75000"/>
                    <a:lumOff val="25000"/>
                  </a:schemeClr>
                </a:solidFill>
                <a:latin typeface="Calibri" pitchFamily="34" charset="0"/>
              </a:rPr>
              <a:t>Think About Withdrawal Sequencing</a:t>
            </a:r>
          </a:p>
          <a:p>
            <a:pPr marL="285750" marR="0" lvl="0" indent="-285750" algn="l" defTabSz="914400" rtl="0" eaLnBrk="1" fontAlgn="auto" latinLnBrk="0"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tabLst/>
              <a:defRPr/>
            </a:pPr>
            <a:r>
              <a:rPr lang="en-US" b="0" kern="0" dirty="0">
                <a:solidFill>
                  <a:schemeClr val="bg2">
                    <a:lumMod val="75000"/>
                    <a:lumOff val="25000"/>
                  </a:schemeClr>
                </a:solidFill>
                <a:latin typeface="Calibri" pitchFamily="34" charset="0"/>
              </a:rPr>
              <a:t>Review the Estate Plan (trusts, charitable gifting)</a:t>
            </a:r>
          </a:p>
        </p:txBody>
      </p:sp>
      <p:sp>
        <p:nvSpPr>
          <p:cNvPr id="2" name="Slide Number Placeholder 1"/>
          <p:cNvSpPr>
            <a:spLocks noGrp="1"/>
          </p:cNvSpPr>
          <p:nvPr>
            <p:ph type="sldNum" sz="quarter" idx="10"/>
          </p:nvPr>
        </p:nvSpPr>
        <p:spPr/>
        <p:txBody>
          <a:bodyPr/>
          <a:lstStyle/>
          <a:p>
            <a:pPr>
              <a:defRPr/>
            </a:pPr>
            <a:fld id="{8AB82F91-9E70-49E8-8C50-322C7080C288}" type="slidenum">
              <a:rPr lang="en-US" smtClean="0"/>
              <a:pPr>
                <a:defRPr/>
              </a:pPr>
              <a:t>3</a:t>
            </a:fld>
            <a:endParaRPr lang="en-US" dirty="0"/>
          </a:p>
        </p:txBody>
      </p:sp>
    </p:spTree>
    <p:extLst>
      <p:ext uri="{BB962C8B-B14F-4D97-AF65-F5344CB8AC3E}">
        <p14:creationId xmlns:p14="http://schemas.microsoft.com/office/powerpoint/2010/main" val="2019604283"/>
      </p:ext>
    </p:extLst>
  </p:cSld>
  <p:clrMapOvr>
    <a:masterClrMapping/>
  </p:clrMapOvr>
  <p:transition>
    <p:zo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a:spLocks noChangeArrowheads="1"/>
          </p:cNvSpPr>
          <p:nvPr/>
        </p:nvSpPr>
        <p:spPr bwMode="auto">
          <a:xfrm rot="16200000">
            <a:off x="-1466841" y="3366457"/>
            <a:ext cx="4352467" cy="477054"/>
          </a:xfrm>
          <a:prstGeom prst="rect">
            <a:avLst/>
          </a:prstGeom>
          <a:noFill/>
          <a:ln w="9525">
            <a:noFill/>
            <a:miter lim="800000"/>
            <a:headEnd/>
            <a:tailEnd/>
          </a:ln>
        </p:spPr>
        <p:txBody>
          <a:bodyPr wrap="square" anchor="ctr">
            <a:spAutoFit/>
          </a:bodyPr>
          <a:lstStyle/>
          <a:p>
            <a:r>
              <a:rPr lang="en-US" sz="2500" b="0" dirty="0">
                <a:solidFill>
                  <a:schemeClr val="bg2">
                    <a:lumMod val="75000"/>
                    <a:lumOff val="25000"/>
                  </a:schemeClr>
                </a:solidFill>
                <a:latin typeface="Calibri" pitchFamily="34" charset="0"/>
                <a:cs typeface="Arial" charset="0"/>
              </a:rPr>
              <a:t>Return</a:t>
            </a:r>
          </a:p>
        </p:txBody>
      </p:sp>
      <p:sp>
        <p:nvSpPr>
          <p:cNvPr id="29" name="Arc 61"/>
          <p:cNvSpPr>
            <a:spLocks/>
          </p:cNvSpPr>
          <p:nvPr/>
        </p:nvSpPr>
        <p:spPr bwMode="auto">
          <a:xfrm rot="-2522518">
            <a:off x="2935743" y="2079625"/>
            <a:ext cx="5824537" cy="5214938"/>
          </a:xfrm>
          <a:custGeom>
            <a:avLst/>
            <a:gdLst>
              <a:gd name="T0" fmla="*/ 0 w 16492"/>
              <a:gd name="T1" fmla="*/ 0 h 21600"/>
              <a:gd name="T2" fmla="*/ 5824932 w 16492"/>
              <a:gd name="T3" fmla="*/ 1847527 h 21600"/>
              <a:gd name="T4" fmla="*/ 0 w 16492"/>
              <a:gd name="T5" fmla="*/ 5215865 h 21600"/>
              <a:gd name="T6" fmla="*/ 0 60000 65536"/>
              <a:gd name="T7" fmla="*/ 0 60000 65536"/>
              <a:gd name="T8" fmla="*/ 0 60000 65536"/>
              <a:gd name="T9" fmla="*/ 0 w 16492"/>
              <a:gd name="T10" fmla="*/ 0 h 21600"/>
              <a:gd name="T11" fmla="*/ 16492 w 16492"/>
              <a:gd name="T12" fmla="*/ 21600 h 21600"/>
            </a:gdLst>
            <a:ahLst/>
            <a:cxnLst>
              <a:cxn ang="T6">
                <a:pos x="T0" y="T1"/>
              </a:cxn>
              <a:cxn ang="T7">
                <a:pos x="T2" y="T3"/>
              </a:cxn>
              <a:cxn ang="T8">
                <a:pos x="T4" y="T5"/>
              </a:cxn>
            </a:cxnLst>
            <a:rect l="T9" t="T10" r="T11" b="T12"/>
            <a:pathLst>
              <a:path w="16492" h="21600" fill="none" extrusionOk="0">
                <a:moveTo>
                  <a:pt x="-1" y="0"/>
                </a:moveTo>
                <a:cubicBezTo>
                  <a:pt x="6355" y="0"/>
                  <a:pt x="12387" y="2798"/>
                  <a:pt x="16491" y="7651"/>
                </a:cubicBezTo>
              </a:path>
              <a:path w="16492" h="21600" stroke="0" extrusionOk="0">
                <a:moveTo>
                  <a:pt x="-1" y="0"/>
                </a:moveTo>
                <a:cubicBezTo>
                  <a:pt x="6355" y="0"/>
                  <a:pt x="12387" y="2798"/>
                  <a:pt x="16491" y="7651"/>
                </a:cubicBezTo>
                <a:lnTo>
                  <a:pt x="0" y="21600"/>
                </a:lnTo>
                <a:close/>
              </a:path>
            </a:pathLst>
          </a:custGeom>
          <a:noFill/>
          <a:ln w="22225">
            <a:solidFill>
              <a:srgbClr val="353337"/>
            </a:solidFill>
            <a:round/>
            <a:headEnd type="none" w="med" len="lg"/>
            <a:tailEnd type="none" w="med" len="lg"/>
          </a:ln>
        </p:spPr>
        <p:txBody>
          <a:bodyPr wrap="none" anchor="ctr"/>
          <a:lstStyle/>
          <a:p>
            <a:endParaRPr lang="en-US" dirty="0"/>
          </a:p>
        </p:txBody>
      </p:sp>
      <p:graphicFrame>
        <p:nvGraphicFramePr>
          <p:cNvPr id="6" name="Object 45"/>
          <p:cNvGraphicFramePr>
            <a:graphicFrameLocks noChangeAspect="1"/>
          </p:cNvGraphicFramePr>
          <p:nvPr/>
        </p:nvGraphicFramePr>
        <p:xfrm>
          <a:off x="4729622" y="2071684"/>
          <a:ext cx="2305050" cy="9048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 name="Object 7"/>
          <p:cNvGraphicFramePr>
            <a:graphicFrameLocks noChangeAspect="1"/>
          </p:cNvGraphicFramePr>
          <p:nvPr/>
        </p:nvGraphicFramePr>
        <p:xfrm>
          <a:off x="6312359" y="1766884"/>
          <a:ext cx="2247900" cy="876300"/>
        </p:xfrm>
        <a:graphic>
          <a:graphicData uri="http://schemas.openxmlformats.org/drawingml/2006/chart">
            <c:chart xmlns:c="http://schemas.openxmlformats.org/drawingml/2006/chart" xmlns:r="http://schemas.openxmlformats.org/officeDocument/2006/relationships" r:id="rId4"/>
          </a:graphicData>
        </a:graphic>
      </p:graphicFrame>
      <p:sp>
        <p:nvSpPr>
          <p:cNvPr id="35" name="TextBox 34"/>
          <p:cNvSpPr txBox="1">
            <a:spLocks noChangeArrowheads="1"/>
          </p:cNvSpPr>
          <p:nvPr/>
        </p:nvSpPr>
        <p:spPr bwMode="auto">
          <a:xfrm>
            <a:off x="941620" y="5777313"/>
            <a:ext cx="7358743" cy="477054"/>
          </a:xfrm>
          <a:prstGeom prst="rect">
            <a:avLst/>
          </a:prstGeom>
          <a:noFill/>
          <a:ln w="9525">
            <a:noFill/>
            <a:miter lim="800000"/>
            <a:headEnd/>
            <a:tailEnd/>
          </a:ln>
        </p:spPr>
        <p:txBody>
          <a:bodyPr wrap="square" anchor="ctr">
            <a:spAutoFit/>
          </a:bodyPr>
          <a:lstStyle/>
          <a:p>
            <a:r>
              <a:rPr lang="en-US" sz="2500" dirty="0">
                <a:solidFill>
                  <a:schemeClr val="bg2">
                    <a:lumMod val="75000"/>
                    <a:lumOff val="25000"/>
                  </a:schemeClr>
                </a:solidFill>
                <a:latin typeface="Calibri" pitchFamily="34" charset="0"/>
                <a:cs typeface="Arial" charset="0"/>
              </a:rPr>
              <a:t>Risk</a:t>
            </a:r>
          </a:p>
        </p:txBody>
      </p:sp>
      <p:sp>
        <p:nvSpPr>
          <p:cNvPr id="5" name="Rectangle 43"/>
          <p:cNvSpPr>
            <a:spLocks noChangeArrowheads="1"/>
          </p:cNvSpPr>
          <p:nvPr/>
        </p:nvSpPr>
        <p:spPr bwMode="auto">
          <a:xfrm>
            <a:off x="6774322" y="2568571"/>
            <a:ext cx="1295400" cy="257175"/>
          </a:xfrm>
          <a:prstGeom prst="rect">
            <a:avLst/>
          </a:prstGeom>
          <a:noFill/>
          <a:ln w="9525">
            <a:noFill/>
            <a:miter lim="800000"/>
            <a:headEnd/>
            <a:tailEnd/>
          </a:ln>
        </p:spPr>
        <p:txBody>
          <a:bodyPr wrap="none" lIns="20638" tIns="30162" rIns="20638" bIns="30162" anchor="ctr"/>
          <a:lstStyle/>
          <a:p>
            <a:pPr defTabSz="1125538">
              <a:lnSpc>
                <a:spcPts val="2000"/>
              </a:lnSpc>
              <a:tabLst>
                <a:tab pos="508000" algn="l"/>
                <a:tab pos="1014413" algn="l"/>
                <a:tab pos="1522413" algn="l"/>
              </a:tabLst>
            </a:pPr>
            <a:r>
              <a:rPr lang="en-US" sz="1500" b="0" dirty="0">
                <a:solidFill>
                  <a:srgbClr val="353337"/>
                </a:solidFill>
                <a:latin typeface="Calibri" pitchFamily="34" charset="0"/>
                <a:cs typeface="Arial" charset="0"/>
              </a:rPr>
              <a:t>Aggressive</a:t>
            </a:r>
          </a:p>
        </p:txBody>
      </p:sp>
      <p:sp>
        <p:nvSpPr>
          <p:cNvPr id="12" name="Rectangle 43"/>
          <p:cNvSpPr>
            <a:spLocks noChangeArrowheads="1"/>
          </p:cNvSpPr>
          <p:nvPr/>
        </p:nvSpPr>
        <p:spPr bwMode="auto">
          <a:xfrm>
            <a:off x="1287922" y="5149846"/>
            <a:ext cx="1295400" cy="257175"/>
          </a:xfrm>
          <a:prstGeom prst="rect">
            <a:avLst/>
          </a:prstGeom>
          <a:noFill/>
          <a:ln w="9525">
            <a:noFill/>
            <a:miter lim="800000"/>
            <a:headEnd/>
            <a:tailEnd/>
          </a:ln>
        </p:spPr>
        <p:txBody>
          <a:bodyPr wrap="none" lIns="20638" tIns="30162" rIns="20638" bIns="30162" anchor="ctr"/>
          <a:lstStyle/>
          <a:p>
            <a:pPr defTabSz="1125538">
              <a:lnSpc>
                <a:spcPts val="2000"/>
              </a:lnSpc>
              <a:tabLst>
                <a:tab pos="508000" algn="l"/>
                <a:tab pos="1014413" algn="l"/>
                <a:tab pos="1522413" algn="l"/>
              </a:tabLst>
            </a:pPr>
            <a:r>
              <a:rPr lang="en-US" sz="1500" b="0" dirty="0">
                <a:solidFill>
                  <a:srgbClr val="353337"/>
                </a:solidFill>
                <a:latin typeface="Calibri" pitchFamily="34" charset="0"/>
                <a:cs typeface="Arial" charset="0"/>
              </a:rPr>
              <a:t>Conservative</a:t>
            </a:r>
          </a:p>
        </p:txBody>
      </p:sp>
      <p:sp>
        <p:nvSpPr>
          <p:cNvPr id="13" name="Rectangle 43"/>
          <p:cNvSpPr>
            <a:spLocks noChangeArrowheads="1"/>
          </p:cNvSpPr>
          <p:nvPr/>
        </p:nvSpPr>
        <p:spPr bwMode="auto">
          <a:xfrm>
            <a:off x="2427130" y="4193223"/>
            <a:ext cx="1295400" cy="257175"/>
          </a:xfrm>
          <a:prstGeom prst="rect">
            <a:avLst/>
          </a:prstGeom>
          <a:noFill/>
          <a:ln w="9525">
            <a:noFill/>
            <a:miter lim="800000"/>
            <a:headEnd/>
            <a:tailEnd/>
          </a:ln>
        </p:spPr>
        <p:txBody>
          <a:bodyPr wrap="none" lIns="20638" tIns="30162" rIns="20638" bIns="30162" anchor="ctr"/>
          <a:lstStyle/>
          <a:p>
            <a:pPr defTabSz="1125538">
              <a:lnSpc>
                <a:spcPts val="2000"/>
              </a:lnSpc>
              <a:tabLst>
                <a:tab pos="508000" algn="l"/>
                <a:tab pos="1014413" algn="l"/>
                <a:tab pos="1522413" algn="l"/>
              </a:tabLst>
            </a:pPr>
            <a:r>
              <a:rPr lang="en-US" sz="1500" b="0" dirty="0">
                <a:solidFill>
                  <a:srgbClr val="353337"/>
                </a:solidFill>
                <a:latin typeface="Calibri" pitchFamily="34" charset="0"/>
                <a:cs typeface="Arial" charset="0"/>
              </a:rPr>
              <a:t>Moderate</a:t>
            </a:r>
          </a:p>
        </p:txBody>
      </p:sp>
      <p:sp>
        <p:nvSpPr>
          <p:cNvPr id="14" name="Rectangle 43"/>
          <p:cNvSpPr>
            <a:spLocks noChangeArrowheads="1"/>
          </p:cNvSpPr>
          <p:nvPr/>
        </p:nvSpPr>
        <p:spPr bwMode="auto">
          <a:xfrm>
            <a:off x="3840622" y="3403927"/>
            <a:ext cx="1295400" cy="257175"/>
          </a:xfrm>
          <a:prstGeom prst="rect">
            <a:avLst/>
          </a:prstGeom>
          <a:noFill/>
          <a:ln w="9525">
            <a:noFill/>
            <a:miter lim="800000"/>
            <a:headEnd/>
            <a:tailEnd/>
          </a:ln>
        </p:spPr>
        <p:txBody>
          <a:bodyPr wrap="none" lIns="20638" tIns="30162" rIns="20638" bIns="30162" anchor="ctr"/>
          <a:lstStyle/>
          <a:p>
            <a:pPr defTabSz="1125538">
              <a:lnSpc>
                <a:spcPts val="2000"/>
              </a:lnSpc>
              <a:tabLst>
                <a:tab pos="508000" algn="l"/>
                <a:tab pos="1014413" algn="l"/>
                <a:tab pos="1522413" algn="l"/>
              </a:tabLst>
            </a:pPr>
            <a:r>
              <a:rPr lang="en-US" sz="1500" b="0" dirty="0">
                <a:solidFill>
                  <a:srgbClr val="353337"/>
                </a:solidFill>
                <a:latin typeface="Calibri" pitchFamily="34" charset="0"/>
                <a:cs typeface="Arial" charset="0"/>
              </a:rPr>
              <a:t>Balanced</a:t>
            </a:r>
          </a:p>
        </p:txBody>
      </p:sp>
      <p:sp>
        <p:nvSpPr>
          <p:cNvPr id="15" name="Rectangle 43"/>
          <p:cNvSpPr>
            <a:spLocks noChangeArrowheads="1"/>
          </p:cNvSpPr>
          <p:nvPr/>
        </p:nvSpPr>
        <p:spPr bwMode="auto">
          <a:xfrm>
            <a:off x="5219538" y="2874959"/>
            <a:ext cx="1295400" cy="257175"/>
          </a:xfrm>
          <a:prstGeom prst="rect">
            <a:avLst/>
          </a:prstGeom>
          <a:noFill/>
          <a:ln w="9525">
            <a:noFill/>
            <a:miter lim="800000"/>
            <a:headEnd/>
            <a:tailEnd/>
          </a:ln>
        </p:spPr>
        <p:txBody>
          <a:bodyPr wrap="none" lIns="20638" tIns="30162" rIns="20638" bIns="30162" anchor="ctr"/>
          <a:lstStyle/>
          <a:p>
            <a:pPr defTabSz="1125538">
              <a:lnSpc>
                <a:spcPts val="2000"/>
              </a:lnSpc>
              <a:tabLst>
                <a:tab pos="508000" algn="l"/>
                <a:tab pos="1014413" algn="l"/>
                <a:tab pos="1522413" algn="l"/>
              </a:tabLst>
            </a:pPr>
            <a:r>
              <a:rPr lang="en-US" sz="1500" b="0" dirty="0">
                <a:solidFill>
                  <a:srgbClr val="353337"/>
                </a:solidFill>
                <a:latin typeface="Calibri" pitchFamily="34" charset="0"/>
                <a:cs typeface="Arial" charset="0"/>
              </a:rPr>
              <a:t>Growth</a:t>
            </a:r>
          </a:p>
        </p:txBody>
      </p:sp>
      <p:sp>
        <p:nvSpPr>
          <p:cNvPr id="13327" name="TextBox 15"/>
          <p:cNvSpPr txBox="1">
            <a:spLocks noChangeArrowheads="1"/>
          </p:cNvSpPr>
          <p:nvPr/>
        </p:nvSpPr>
        <p:spPr bwMode="auto">
          <a:xfrm>
            <a:off x="7109268" y="5779641"/>
            <a:ext cx="877888" cy="451519"/>
          </a:xfrm>
          <a:prstGeom prst="rect">
            <a:avLst/>
          </a:prstGeom>
          <a:noFill/>
          <a:ln w="9525">
            <a:noFill/>
            <a:miter lim="800000"/>
            <a:headEnd/>
            <a:tailEnd/>
          </a:ln>
        </p:spPr>
        <p:txBody>
          <a:bodyPr wrap="square" anchor="ctr">
            <a:noAutofit/>
          </a:bodyPr>
          <a:lstStyle/>
          <a:p>
            <a:r>
              <a:rPr lang="en-US" sz="1700" b="0" dirty="0">
                <a:solidFill>
                  <a:srgbClr val="353337"/>
                </a:solidFill>
                <a:latin typeface="Calibri" pitchFamily="34" charset="0"/>
                <a:cs typeface="Arial" charset="0"/>
              </a:rPr>
              <a:t>High</a:t>
            </a:r>
          </a:p>
        </p:txBody>
      </p:sp>
      <p:sp>
        <p:nvSpPr>
          <p:cNvPr id="13328" name="TextBox 16"/>
          <p:cNvSpPr txBox="1">
            <a:spLocks noChangeArrowheads="1"/>
          </p:cNvSpPr>
          <p:nvPr/>
        </p:nvSpPr>
        <p:spPr bwMode="auto">
          <a:xfrm>
            <a:off x="1383172" y="5766762"/>
            <a:ext cx="609600" cy="464398"/>
          </a:xfrm>
          <a:prstGeom prst="rect">
            <a:avLst/>
          </a:prstGeom>
          <a:noFill/>
          <a:ln w="9525">
            <a:noFill/>
            <a:miter lim="800000"/>
            <a:headEnd/>
            <a:tailEnd/>
          </a:ln>
        </p:spPr>
        <p:txBody>
          <a:bodyPr wrap="square" anchor="ctr">
            <a:noAutofit/>
          </a:bodyPr>
          <a:lstStyle/>
          <a:p>
            <a:r>
              <a:rPr lang="en-US" sz="1700" b="0" dirty="0">
                <a:solidFill>
                  <a:srgbClr val="353337"/>
                </a:solidFill>
                <a:latin typeface="Calibri" pitchFamily="34" charset="0"/>
                <a:cs typeface="Arial" charset="0"/>
              </a:rPr>
              <a:t>Low</a:t>
            </a:r>
          </a:p>
        </p:txBody>
      </p:sp>
      <p:cxnSp>
        <p:nvCxnSpPr>
          <p:cNvPr id="25" name="Straight Arrow Connector 24"/>
          <p:cNvCxnSpPr/>
          <p:nvPr/>
        </p:nvCxnSpPr>
        <p:spPr>
          <a:xfrm rot="5400000" flipH="1" flipV="1">
            <a:off x="-1238744" y="3591882"/>
            <a:ext cx="4367530" cy="3167"/>
          </a:xfrm>
          <a:prstGeom prst="straightConnector1">
            <a:avLst/>
          </a:prstGeom>
          <a:ln w="19050">
            <a:solidFill>
              <a:schemeClr val="bg2">
                <a:lumMod val="75000"/>
                <a:lumOff val="2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943434" y="5771194"/>
            <a:ext cx="7392988" cy="1587"/>
          </a:xfrm>
          <a:prstGeom prst="straightConnector1">
            <a:avLst/>
          </a:prstGeom>
          <a:ln w="19050">
            <a:solidFill>
              <a:schemeClr val="bg2">
                <a:lumMod val="75000"/>
                <a:lumOff val="25000"/>
              </a:schemeClr>
            </a:solidFill>
            <a:tailEnd type="triangle" w="lg" len="lg"/>
          </a:ln>
        </p:spPr>
        <p:style>
          <a:lnRef idx="1">
            <a:schemeClr val="accent1"/>
          </a:lnRef>
          <a:fillRef idx="0">
            <a:schemeClr val="accent1"/>
          </a:fillRef>
          <a:effectRef idx="0">
            <a:schemeClr val="accent1"/>
          </a:effectRef>
          <a:fontRef idx="minor">
            <a:schemeClr val="tx1"/>
          </a:fontRef>
        </p:style>
      </p:cxnSp>
      <p:graphicFrame>
        <p:nvGraphicFramePr>
          <p:cNvPr id="9" name="Object 44"/>
          <p:cNvGraphicFramePr>
            <a:graphicFrameLocks noChangeAspect="1"/>
          </p:cNvGraphicFramePr>
          <p:nvPr/>
        </p:nvGraphicFramePr>
        <p:xfrm>
          <a:off x="891047" y="4349746"/>
          <a:ext cx="2076450" cy="8763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0" name="Object 51"/>
          <p:cNvGraphicFramePr>
            <a:graphicFrameLocks noChangeAspect="1"/>
          </p:cNvGraphicFramePr>
          <p:nvPr/>
        </p:nvGraphicFramePr>
        <p:xfrm>
          <a:off x="3319944" y="2499383"/>
          <a:ext cx="2370817" cy="1049034"/>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8" name="Object 79"/>
          <p:cNvGraphicFramePr>
            <a:graphicFrameLocks noChangeAspect="1"/>
          </p:cNvGraphicFramePr>
          <p:nvPr/>
        </p:nvGraphicFramePr>
        <p:xfrm>
          <a:off x="1977867" y="3389948"/>
          <a:ext cx="2171700" cy="885825"/>
        </p:xfrm>
        <a:graphic>
          <a:graphicData uri="http://schemas.openxmlformats.org/drawingml/2006/chart">
            <c:chart xmlns:c="http://schemas.openxmlformats.org/drawingml/2006/chart" xmlns:r="http://schemas.openxmlformats.org/officeDocument/2006/relationships" r:id="rId7"/>
          </a:graphicData>
        </a:graphic>
      </p:graphicFrame>
      <p:sp>
        <p:nvSpPr>
          <p:cNvPr id="31" name="TextBox 64"/>
          <p:cNvSpPr txBox="1">
            <a:spLocks noChangeArrowheads="1"/>
          </p:cNvSpPr>
          <p:nvPr/>
        </p:nvSpPr>
        <p:spPr bwMode="auto">
          <a:xfrm>
            <a:off x="1468086" y="1551811"/>
            <a:ext cx="1045417" cy="1154162"/>
          </a:xfrm>
          <a:prstGeom prst="rect">
            <a:avLst/>
          </a:prstGeom>
          <a:noFill/>
          <a:ln w="9525">
            <a:noFill/>
            <a:miter lim="800000"/>
            <a:headEnd/>
            <a:tailEnd/>
          </a:ln>
        </p:spPr>
        <p:txBody>
          <a:bodyPr wrap="square">
            <a:spAutoFit/>
          </a:bodyPr>
          <a:lstStyle/>
          <a:p>
            <a:pPr algn="l"/>
            <a:r>
              <a:rPr lang="en-US" sz="1500" b="0" dirty="0">
                <a:solidFill>
                  <a:schemeClr val="bg2">
                    <a:lumMod val="75000"/>
                    <a:lumOff val="25000"/>
                  </a:schemeClr>
                </a:solidFill>
                <a:latin typeface="Calibri" pitchFamily="34" charset="0"/>
                <a:cs typeface="Arial" charset="0"/>
              </a:rPr>
              <a:t>Stocks</a:t>
            </a:r>
          </a:p>
          <a:p>
            <a:pPr algn="l"/>
            <a:endParaRPr lang="en-US" sz="1200" b="0" dirty="0">
              <a:solidFill>
                <a:schemeClr val="bg2">
                  <a:lumMod val="75000"/>
                  <a:lumOff val="25000"/>
                </a:schemeClr>
              </a:solidFill>
              <a:latin typeface="Calibri" pitchFamily="34" charset="0"/>
              <a:cs typeface="Arial" charset="0"/>
            </a:endParaRPr>
          </a:p>
          <a:p>
            <a:pPr algn="l"/>
            <a:r>
              <a:rPr lang="en-US" sz="1500" b="0" dirty="0">
                <a:solidFill>
                  <a:schemeClr val="bg2">
                    <a:lumMod val="75000"/>
                    <a:lumOff val="25000"/>
                  </a:schemeClr>
                </a:solidFill>
                <a:latin typeface="Calibri" pitchFamily="34" charset="0"/>
                <a:cs typeface="Arial" charset="0"/>
              </a:rPr>
              <a:t>Bonds</a:t>
            </a:r>
          </a:p>
          <a:p>
            <a:pPr algn="l"/>
            <a:endParaRPr lang="en-US" sz="1200" b="0" dirty="0">
              <a:solidFill>
                <a:schemeClr val="bg2">
                  <a:lumMod val="75000"/>
                  <a:lumOff val="25000"/>
                </a:schemeClr>
              </a:solidFill>
              <a:latin typeface="Calibri" pitchFamily="34" charset="0"/>
              <a:cs typeface="Arial" charset="0"/>
            </a:endParaRPr>
          </a:p>
          <a:p>
            <a:pPr algn="l"/>
            <a:r>
              <a:rPr lang="en-US" sz="1500" b="0" dirty="0">
                <a:solidFill>
                  <a:schemeClr val="bg2">
                    <a:lumMod val="75000"/>
                    <a:lumOff val="25000"/>
                  </a:schemeClr>
                </a:solidFill>
                <a:latin typeface="Calibri" pitchFamily="34" charset="0"/>
                <a:cs typeface="Arial" charset="0"/>
              </a:rPr>
              <a:t>Stable</a:t>
            </a:r>
          </a:p>
        </p:txBody>
      </p:sp>
      <p:sp>
        <p:nvSpPr>
          <p:cNvPr id="32" name="Oval 55"/>
          <p:cNvSpPr>
            <a:spLocks noChangeArrowheads="1"/>
          </p:cNvSpPr>
          <p:nvPr/>
        </p:nvSpPr>
        <p:spPr bwMode="auto">
          <a:xfrm>
            <a:off x="1145187" y="2024749"/>
            <a:ext cx="271462" cy="247650"/>
          </a:xfrm>
          <a:prstGeom prst="ellipse">
            <a:avLst/>
          </a:prstGeom>
          <a:solidFill>
            <a:schemeClr val="tx1">
              <a:lumMod val="75000"/>
            </a:schemeClr>
          </a:solidFill>
          <a:ln w="12700" algn="ctr">
            <a:noFill/>
            <a:round/>
            <a:headEnd/>
            <a:tailEnd/>
          </a:ln>
          <a:effectLst/>
          <a:scene3d>
            <a:camera prst="orthographicFront"/>
            <a:lightRig rig="threePt" dir="t"/>
          </a:scene3d>
          <a:sp3d prstMaterial="matte">
            <a:bevelT/>
            <a:bevelB/>
          </a:sp3d>
        </p:spPr>
        <p:txBody>
          <a:bodyPr wrap="none" anchor="ctr"/>
          <a:lstStyle/>
          <a:p>
            <a:endParaRPr lang="en-US" dirty="0"/>
          </a:p>
        </p:txBody>
      </p:sp>
      <p:sp>
        <p:nvSpPr>
          <p:cNvPr id="33" name="Oval 56"/>
          <p:cNvSpPr>
            <a:spLocks noChangeArrowheads="1"/>
          </p:cNvSpPr>
          <p:nvPr/>
        </p:nvSpPr>
        <p:spPr bwMode="auto">
          <a:xfrm>
            <a:off x="1142012" y="2432736"/>
            <a:ext cx="271462" cy="247650"/>
          </a:xfrm>
          <a:prstGeom prst="ellipse">
            <a:avLst/>
          </a:prstGeom>
          <a:solidFill>
            <a:schemeClr val="tx2"/>
          </a:solidFill>
          <a:ln w="12700" algn="ctr">
            <a:noFill/>
            <a:round/>
            <a:headEnd/>
            <a:tailEnd/>
          </a:ln>
          <a:effectLst/>
          <a:scene3d>
            <a:camera prst="orthographicFront"/>
            <a:lightRig rig="threePt" dir="t"/>
          </a:scene3d>
          <a:sp3d prstMaterial="matte">
            <a:bevelT/>
            <a:bevelB/>
          </a:sp3d>
        </p:spPr>
        <p:txBody>
          <a:bodyPr wrap="none" anchor="ctr"/>
          <a:lstStyle/>
          <a:p>
            <a:endParaRPr lang="en-US" dirty="0"/>
          </a:p>
        </p:txBody>
      </p:sp>
      <p:sp>
        <p:nvSpPr>
          <p:cNvPr id="34" name="Oval 57"/>
          <p:cNvSpPr>
            <a:spLocks noChangeArrowheads="1"/>
          </p:cNvSpPr>
          <p:nvPr/>
        </p:nvSpPr>
        <p:spPr bwMode="auto">
          <a:xfrm>
            <a:off x="1138837" y="1607236"/>
            <a:ext cx="271462" cy="247650"/>
          </a:xfrm>
          <a:prstGeom prst="ellipse">
            <a:avLst/>
          </a:prstGeom>
          <a:solidFill>
            <a:srgbClr val="65144B"/>
          </a:solidFill>
          <a:ln w="12700" algn="ctr">
            <a:noFill/>
            <a:round/>
            <a:headEnd/>
            <a:tailEnd/>
          </a:ln>
          <a:effectLst/>
          <a:scene3d>
            <a:camera prst="orthographicFront"/>
            <a:lightRig rig="threePt" dir="t"/>
          </a:scene3d>
          <a:sp3d prstMaterial="matte">
            <a:bevelT/>
            <a:bevelB/>
          </a:sp3d>
        </p:spPr>
        <p:txBody>
          <a:bodyPr wrap="none" anchor="ctr"/>
          <a:lstStyle/>
          <a:p>
            <a:endParaRPr lang="en-US" dirty="0"/>
          </a:p>
        </p:txBody>
      </p:sp>
      <p:sp>
        <p:nvSpPr>
          <p:cNvPr id="38" name="TextBox 16"/>
          <p:cNvSpPr txBox="1">
            <a:spLocks noChangeArrowheads="1"/>
          </p:cNvSpPr>
          <p:nvPr/>
        </p:nvSpPr>
        <p:spPr bwMode="auto">
          <a:xfrm rot="16200000">
            <a:off x="403454" y="4801562"/>
            <a:ext cx="609600" cy="464398"/>
          </a:xfrm>
          <a:prstGeom prst="rect">
            <a:avLst/>
          </a:prstGeom>
          <a:noFill/>
          <a:ln w="9525">
            <a:noFill/>
            <a:miter lim="800000"/>
            <a:headEnd/>
            <a:tailEnd/>
          </a:ln>
        </p:spPr>
        <p:txBody>
          <a:bodyPr wrap="square" anchor="ctr">
            <a:noAutofit/>
          </a:bodyPr>
          <a:lstStyle/>
          <a:p>
            <a:r>
              <a:rPr lang="en-US" sz="1700" b="0" kern="0" dirty="0">
                <a:solidFill>
                  <a:srgbClr val="353337"/>
                </a:solidFill>
                <a:latin typeface="Calibri" pitchFamily="34" charset="0"/>
                <a:cs typeface="Arial" charset="0"/>
              </a:rPr>
              <a:t>Low</a:t>
            </a:r>
          </a:p>
        </p:txBody>
      </p:sp>
      <p:sp>
        <p:nvSpPr>
          <p:cNvPr id="39" name="TextBox 15"/>
          <p:cNvSpPr txBox="1">
            <a:spLocks noChangeArrowheads="1"/>
          </p:cNvSpPr>
          <p:nvPr/>
        </p:nvSpPr>
        <p:spPr bwMode="auto">
          <a:xfrm rot="16200000">
            <a:off x="320778" y="1863164"/>
            <a:ext cx="767899" cy="451519"/>
          </a:xfrm>
          <a:prstGeom prst="rect">
            <a:avLst/>
          </a:prstGeom>
          <a:noFill/>
          <a:ln w="9525">
            <a:noFill/>
            <a:miter lim="800000"/>
            <a:headEnd/>
            <a:tailEnd/>
          </a:ln>
        </p:spPr>
        <p:txBody>
          <a:bodyPr wrap="square" anchor="ctr">
            <a:noAutofit/>
          </a:bodyPr>
          <a:lstStyle/>
          <a:p>
            <a:r>
              <a:rPr lang="en-US" sz="1700" b="0" kern="0" dirty="0">
                <a:solidFill>
                  <a:srgbClr val="353337"/>
                </a:solidFill>
                <a:latin typeface="Calibri" pitchFamily="34" charset="0"/>
                <a:cs typeface="Arial" charset="0"/>
              </a:rPr>
              <a:t>High</a:t>
            </a:r>
          </a:p>
        </p:txBody>
      </p:sp>
      <p:graphicFrame>
        <p:nvGraphicFramePr>
          <p:cNvPr id="28" name="Table 27"/>
          <p:cNvGraphicFramePr>
            <a:graphicFrameLocks noGrp="1"/>
          </p:cNvGraphicFramePr>
          <p:nvPr/>
        </p:nvGraphicFramePr>
        <p:xfrm>
          <a:off x="5169652" y="3742736"/>
          <a:ext cx="2982882" cy="1828800"/>
        </p:xfrm>
        <a:graphic>
          <a:graphicData uri="http://schemas.openxmlformats.org/drawingml/2006/table">
            <a:tbl>
              <a:tblPr firstRow="1" bandRow="1">
                <a:tableStyleId>{2D5ABB26-0587-4C30-8999-92F81FD0307C}</a:tableStyleId>
              </a:tblPr>
              <a:tblGrid>
                <a:gridCol w="791624">
                  <a:extLst>
                    <a:ext uri="{9D8B030D-6E8A-4147-A177-3AD203B41FA5}">
                      <a16:colId xmlns:a16="http://schemas.microsoft.com/office/drawing/2014/main" val="20000"/>
                    </a:ext>
                  </a:extLst>
                </a:gridCol>
                <a:gridCol w="2191258">
                  <a:extLst>
                    <a:ext uri="{9D8B030D-6E8A-4147-A177-3AD203B41FA5}">
                      <a16:colId xmlns:a16="http://schemas.microsoft.com/office/drawing/2014/main" val="20001"/>
                    </a:ext>
                  </a:extLst>
                </a:gridCol>
              </a:tblGrid>
              <a:tr h="0">
                <a:tc>
                  <a:txBody>
                    <a:bodyPr/>
                    <a:lstStyle/>
                    <a:p>
                      <a:r>
                        <a:rPr lang="en-US" sz="1400" b="1" dirty="0">
                          <a:solidFill>
                            <a:schemeClr val="bg2">
                              <a:lumMod val="75000"/>
                              <a:lumOff val="25000"/>
                            </a:schemeClr>
                          </a:solidFill>
                          <a:latin typeface="Calibri" pitchFamily="34" charset="0"/>
                        </a:rPr>
                        <a:t>Age</a:t>
                      </a:r>
                    </a:p>
                  </a:txBody>
                  <a:tcPr>
                    <a:lnR w="3175" cap="flat" cmpd="sng" algn="ctr">
                      <a:solidFill>
                        <a:schemeClr val="bg2">
                          <a:lumMod val="75000"/>
                          <a:lumOff val="25000"/>
                        </a:schemeClr>
                      </a:solidFill>
                      <a:prstDash val="solid"/>
                      <a:round/>
                      <a:headEnd type="none" w="med" len="med"/>
                      <a:tailEnd type="none" w="med" len="med"/>
                    </a:lnR>
                    <a:lnT w="3175" cap="flat" cmpd="sng" algn="ctr">
                      <a:solidFill>
                        <a:schemeClr val="bg2">
                          <a:lumMod val="75000"/>
                          <a:lumOff val="25000"/>
                        </a:schemeClr>
                      </a:solidFill>
                      <a:prstDash val="solid"/>
                      <a:round/>
                      <a:headEnd type="none" w="med" len="med"/>
                      <a:tailEnd type="none" w="med" len="med"/>
                    </a:lnT>
                    <a:lnB w="3175" cap="flat" cmpd="sng" algn="ctr">
                      <a:solidFill>
                        <a:schemeClr val="bg2">
                          <a:lumMod val="75000"/>
                          <a:lumOff val="25000"/>
                        </a:schemeClr>
                      </a:solidFill>
                      <a:prstDash val="solid"/>
                      <a:round/>
                      <a:headEnd type="none" w="med" len="med"/>
                      <a:tailEnd type="none" w="med" len="med"/>
                    </a:lnB>
                  </a:tcPr>
                </a:tc>
                <a:tc>
                  <a:txBody>
                    <a:bodyPr/>
                    <a:lstStyle/>
                    <a:p>
                      <a:r>
                        <a:rPr lang="en-US" sz="1400" b="1" dirty="0">
                          <a:solidFill>
                            <a:schemeClr val="bg2">
                              <a:lumMod val="75000"/>
                              <a:lumOff val="25000"/>
                            </a:schemeClr>
                          </a:solidFill>
                          <a:latin typeface="Calibri" pitchFamily="34" charset="0"/>
                        </a:rPr>
                        <a:t>Risk-Based Fund</a:t>
                      </a:r>
                    </a:p>
                  </a:txBody>
                  <a:tcPr>
                    <a:lnL w="3175" cap="flat" cmpd="sng" algn="ctr">
                      <a:solidFill>
                        <a:schemeClr val="bg2">
                          <a:lumMod val="75000"/>
                          <a:lumOff val="25000"/>
                        </a:schemeClr>
                      </a:solidFill>
                      <a:prstDash val="solid"/>
                      <a:round/>
                      <a:headEnd type="none" w="med" len="med"/>
                      <a:tailEnd type="none" w="med" len="med"/>
                    </a:lnL>
                    <a:lnT w="3175" cap="flat" cmpd="sng" algn="ctr">
                      <a:solidFill>
                        <a:schemeClr val="bg2">
                          <a:lumMod val="75000"/>
                          <a:lumOff val="25000"/>
                        </a:schemeClr>
                      </a:solidFill>
                      <a:prstDash val="solid"/>
                      <a:round/>
                      <a:headEnd type="none" w="med" len="med"/>
                      <a:tailEnd type="none" w="med" len="med"/>
                    </a:lnT>
                    <a:lnB w="3175" cap="flat" cmpd="sng" algn="ctr">
                      <a:solidFill>
                        <a:schemeClr val="bg2">
                          <a:lumMod val="75000"/>
                          <a:lumOff val="25000"/>
                        </a:schemeClr>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r>
                        <a:rPr lang="en-US" sz="1400" dirty="0">
                          <a:solidFill>
                            <a:schemeClr val="bg2">
                              <a:lumMod val="75000"/>
                              <a:lumOff val="25000"/>
                            </a:schemeClr>
                          </a:solidFill>
                          <a:latin typeface="Calibri" pitchFamily="34" charset="0"/>
                        </a:rPr>
                        <a:t>18-39</a:t>
                      </a:r>
                    </a:p>
                  </a:txBody>
                  <a:tcPr>
                    <a:lnR w="3175" cap="flat" cmpd="sng" algn="ctr">
                      <a:solidFill>
                        <a:schemeClr val="bg2">
                          <a:lumMod val="75000"/>
                          <a:lumOff val="25000"/>
                        </a:schemeClr>
                      </a:solidFill>
                      <a:prstDash val="solid"/>
                      <a:round/>
                      <a:headEnd type="none" w="med" len="med"/>
                      <a:tailEnd type="none" w="med" len="med"/>
                    </a:lnR>
                    <a:lnT w="3175" cap="flat" cmpd="sng" algn="ctr">
                      <a:solidFill>
                        <a:schemeClr val="bg2">
                          <a:lumMod val="75000"/>
                          <a:lumOff val="25000"/>
                        </a:schemeClr>
                      </a:solidFill>
                      <a:prstDash val="solid"/>
                      <a:round/>
                      <a:headEnd type="none" w="med" len="med"/>
                      <a:tailEnd type="none" w="med" len="med"/>
                    </a:lnT>
                  </a:tcPr>
                </a:tc>
                <a:tc>
                  <a:txBody>
                    <a:bodyPr/>
                    <a:lstStyle/>
                    <a:p>
                      <a:r>
                        <a:rPr lang="en-US" sz="1400" dirty="0">
                          <a:solidFill>
                            <a:schemeClr val="bg2">
                              <a:lumMod val="75000"/>
                              <a:lumOff val="25000"/>
                            </a:schemeClr>
                          </a:solidFill>
                          <a:latin typeface="Calibri" pitchFamily="34" charset="0"/>
                        </a:rPr>
                        <a:t>Aggressive</a:t>
                      </a:r>
                    </a:p>
                  </a:txBody>
                  <a:tcPr>
                    <a:lnL w="3175" cap="flat" cmpd="sng" algn="ctr">
                      <a:solidFill>
                        <a:schemeClr val="bg2">
                          <a:lumMod val="75000"/>
                          <a:lumOff val="25000"/>
                        </a:schemeClr>
                      </a:solidFill>
                      <a:prstDash val="solid"/>
                      <a:round/>
                      <a:headEnd type="none" w="med" len="med"/>
                      <a:tailEnd type="none" w="med" len="med"/>
                    </a:lnL>
                    <a:lnT w="3175" cap="flat" cmpd="sng" algn="ctr">
                      <a:solidFill>
                        <a:schemeClr val="bg2">
                          <a:lumMod val="75000"/>
                          <a:lumOff val="25000"/>
                        </a:schemeClr>
                      </a:solidFill>
                      <a:prstDash val="solid"/>
                      <a:round/>
                      <a:headEnd type="none" w="med" len="med"/>
                      <a:tailEnd type="none" w="med" len="med"/>
                    </a:lnT>
                  </a:tcPr>
                </a:tc>
                <a:extLst>
                  <a:ext uri="{0D108BD9-81ED-4DB2-BD59-A6C34878D82A}">
                    <a16:rowId xmlns:a16="http://schemas.microsoft.com/office/drawing/2014/main" val="10001"/>
                  </a:ext>
                </a:extLst>
              </a:tr>
              <a:tr h="0">
                <a:tc>
                  <a:txBody>
                    <a:bodyPr/>
                    <a:lstStyle/>
                    <a:p>
                      <a:r>
                        <a:rPr lang="en-US" sz="1400" dirty="0">
                          <a:solidFill>
                            <a:schemeClr val="bg2">
                              <a:lumMod val="75000"/>
                              <a:lumOff val="25000"/>
                            </a:schemeClr>
                          </a:solidFill>
                          <a:latin typeface="Calibri" pitchFamily="34" charset="0"/>
                        </a:rPr>
                        <a:t>40-49</a:t>
                      </a:r>
                    </a:p>
                  </a:txBody>
                  <a:tcPr>
                    <a:lnR w="3175" cap="flat" cmpd="sng" algn="ctr">
                      <a:solidFill>
                        <a:schemeClr val="bg2">
                          <a:lumMod val="75000"/>
                          <a:lumOff val="25000"/>
                        </a:schemeClr>
                      </a:solidFill>
                      <a:prstDash val="solid"/>
                      <a:round/>
                      <a:headEnd type="none" w="med" len="med"/>
                      <a:tailEnd type="none" w="med" len="med"/>
                    </a:lnR>
                  </a:tcPr>
                </a:tc>
                <a:tc>
                  <a:txBody>
                    <a:bodyPr/>
                    <a:lstStyle/>
                    <a:p>
                      <a:r>
                        <a:rPr lang="en-US" sz="1400" dirty="0">
                          <a:solidFill>
                            <a:schemeClr val="bg2">
                              <a:lumMod val="75000"/>
                              <a:lumOff val="25000"/>
                            </a:schemeClr>
                          </a:solidFill>
                          <a:latin typeface="Calibri" pitchFamily="34" charset="0"/>
                        </a:rPr>
                        <a:t>Growth</a:t>
                      </a:r>
                    </a:p>
                  </a:txBody>
                  <a:tcPr>
                    <a:lnL w="3175" cap="flat" cmpd="sng" algn="ctr">
                      <a:solidFill>
                        <a:schemeClr val="bg2">
                          <a:lumMod val="75000"/>
                          <a:lumOff val="25000"/>
                        </a:schemeClr>
                      </a:solidFill>
                      <a:prstDash val="solid"/>
                      <a:round/>
                      <a:headEnd type="none" w="med" len="med"/>
                      <a:tailEnd type="none" w="med" len="med"/>
                    </a:lnL>
                  </a:tcPr>
                </a:tc>
                <a:extLst>
                  <a:ext uri="{0D108BD9-81ED-4DB2-BD59-A6C34878D82A}">
                    <a16:rowId xmlns:a16="http://schemas.microsoft.com/office/drawing/2014/main" val="10002"/>
                  </a:ext>
                </a:extLst>
              </a:tr>
              <a:tr h="0">
                <a:tc>
                  <a:txBody>
                    <a:bodyPr/>
                    <a:lstStyle/>
                    <a:p>
                      <a:r>
                        <a:rPr lang="en-US" sz="1400" dirty="0">
                          <a:solidFill>
                            <a:schemeClr val="bg2">
                              <a:lumMod val="75000"/>
                              <a:lumOff val="25000"/>
                            </a:schemeClr>
                          </a:solidFill>
                          <a:latin typeface="Calibri" pitchFamily="34" charset="0"/>
                        </a:rPr>
                        <a:t>50-57</a:t>
                      </a:r>
                    </a:p>
                  </a:txBody>
                  <a:tcPr>
                    <a:lnR w="3175" cap="flat" cmpd="sng" algn="ctr">
                      <a:solidFill>
                        <a:schemeClr val="bg2">
                          <a:lumMod val="75000"/>
                          <a:lumOff val="25000"/>
                        </a:schemeClr>
                      </a:solidFill>
                      <a:prstDash val="solid"/>
                      <a:round/>
                      <a:headEnd type="none" w="med" len="med"/>
                      <a:tailEnd type="none" w="med" len="med"/>
                    </a:lnR>
                  </a:tcPr>
                </a:tc>
                <a:tc>
                  <a:txBody>
                    <a:bodyPr/>
                    <a:lstStyle/>
                    <a:p>
                      <a:r>
                        <a:rPr lang="en-US" sz="1400" dirty="0">
                          <a:solidFill>
                            <a:schemeClr val="bg2">
                              <a:lumMod val="75000"/>
                              <a:lumOff val="25000"/>
                            </a:schemeClr>
                          </a:solidFill>
                          <a:latin typeface="Calibri" pitchFamily="34" charset="0"/>
                        </a:rPr>
                        <a:t>Balanced</a:t>
                      </a:r>
                    </a:p>
                  </a:txBody>
                  <a:tcPr>
                    <a:lnL w="3175" cap="flat" cmpd="sng" algn="ctr">
                      <a:solidFill>
                        <a:schemeClr val="bg2">
                          <a:lumMod val="75000"/>
                          <a:lumOff val="25000"/>
                        </a:schemeClr>
                      </a:solidFill>
                      <a:prstDash val="solid"/>
                      <a:round/>
                      <a:headEnd type="none" w="med" len="med"/>
                      <a:tailEnd type="none" w="med" len="med"/>
                    </a:lnL>
                  </a:tcPr>
                </a:tc>
                <a:extLst>
                  <a:ext uri="{0D108BD9-81ED-4DB2-BD59-A6C34878D82A}">
                    <a16:rowId xmlns:a16="http://schemas.microsoft.com/office/drawing/2014/main" val="10003"/>
                  </a:ext>
                </a:extLst>
              </a:tr>
              <a:tr h="0">
                <a:tc>
                  <a:txBody>
                    <a:bodyPr/>
                    <a:lstStyle/>
                    <a:p>
                      <a:r>
                        <a:rPr lang="en-US" sz="1400" dirty="0">
                          <a:solidFill>
                            <a:schemeClr val="bg2">
                              <a:lumMod val="75000"/>
                              <a:lumOff val="25000"/>
                            </a:schemeClr>
                          </a:solidFill>
                          <a:latin typeface="Calibri" pitchFamily="34" charset="0"/>
                        </a:rPr>
                        <a:t>58-62</a:t>
                      </a:r>
                    </a:p>
                  </a:txBody>
                  <a:tcPr>
                    <a:lnR w="3175" cap="flat" cmpd="sng" algn="ctr">
                      <a:solidFill>
                        <a:schemeClr val="bg2">
                          <a:lumMod val="75000"/>
                          <a:lumOff val="25000"/>
                        </a:schemeClr>
                      </a:solidFill>
                      <a:prstDash val="solid"/>
                      <a:round/>
                      <a:headEnd type="none" w="med" len="med"/>
                      <a:tailEnd type="none" w="med" len="med"/>
                    </a:lnR>
                    <a:lnB>
                      <a:noFill/>
                    </a:lnB>
                  </a:tcPr>
                </a:tc>
                <a:tc>
                  <a:txBody>
                    <a:bodyPr/>
                    <a:lstStyle/>
                    <a:p>
                      <a:r>
                        <a:rPr lang="en-US" sz="1400" dirty="0">
                          <a:solidFill>
                            <a:schemeClr val="bg2">
                              <a:lumMod val="75000"/>
                              <a:lumOff val="25000"/>
                            </a:schemeClr>
                          </a:solidFill>
                          <a:latin typeface="Calibri" pitchFamily="34" charset="0"/>
                        </a:rPr>
                        <a:t>Moderate</a:t>
                      </a:r>
                    </a:p>
                  </a:txBody>
                  <a:tcPr>
                    <a:lnL w="3175" cap="flat" cmpd="sng" algn="ctr">
                      <a:solidFill>
                        <a:schemeClr val="bg2">
                          <a:lumMod val="75000"/>
                          <a:lumOff val="25000"/>
                        </a:schemeClr>
                      </a:solidFill>
                      <a:prstDash val="solid"/>
                      <a:round/>
                      <a:headEnd type="none" w="med" len="med"/>
                      <a:tailEnd type="none" w="med" len="med"/>
                    </a:lnL>
                    <a:lnB>
                      <a:noFill/>
                    </a:lnB>
                  </a:tcPr>
                </a:tc>
                <a:extLst>
                  <a:ext uri="{0D108BD9-81ED-4DB2-BD59-A6C34878D82A}">
                    <a16:rowId xmlns:a16="http://schemas.microsoft.com/office/drawing/2014/main" val="10004"/>
                  </a:ext>
                </a:extLst>
              </a:tr>
              <a:tr h="0">
                <a:tc>
                  <a:txBody>
                    <a:bodyPr/>
                    <a:lstStyle/>
                    <a:p>
                      <a:r>
                        <a:rPr lang="en-US" sz="1400" dirty="0">
                          <a:solidFill>
                            <a:schemeClr val="bg2">
                              <a:lumMod val="75000"/>
                              <a:lumOff val="25000"/>
                            </a:schemeClr>
                          </a:solidFill>
                          <a:latin typeface="Calibri" pitchFamily="34" charset="0"/>
                        </a:rPr>
                        <a:t>63 +</a:t>
                      </a:r>
                    </a:p>
                  </a:txBody>
                  <a:tcPr>
                    <a:lnL>
                      <a:noFill/>
                    </a:lnL>
                    <a:lnR w="3175" cap="flat" cmpd="sng" algn="ctr">
                      <a:solidFill>
                        <a:schemeClr val="bg2">
                          <a:lumMod val="75000"/>
                          <a:lumOff val="25000"/>
                        </a:schemeClr>
                      </a:solidFill>
                      <a:prstDash val="solid"/>
                      <a:round/>
                      <a:headEnd type="none" w="med" len="med"/>
                      <a:tailEnd type="none" w="med" len="med"/>
                    </a:lnR>
                    <a:lnT>
                      <a:noFill/>
                    </a:lnT>
                    <a:lnB w="3175" cap="flat" cmpd="sng" algn="ctr">
                      <a:solidFill>
                        <a:schemeClr val="bg2">
                          <a:lumMod val="75000"/>
                          <a:lumOff val="2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solidFill>
                            <a:schemeClr val="bg2">
                              <a:lumMod val="75000"/>
                              <a:lumOff val="25000"/>
                            </a:schemeClr>
                          </a:solidFill>
                          <a:latin typeface="Calibri" pitchFamily="34" charset="0"/>
                        </a:rPr>
                        <a:t>Conservative</a:t>
                      </a:r>
                    </a:p>
                  </a:txBody>
                  <a:tcPr>
                    <a:lnL w="3175" cap="flat" cmpd="sng" algn="ctr">
                      <a:solidFill>
                        <a:schemeClr val="bg2">
                          <a:lumMod val="75000"/>
                          <a:lumOff val="25000"/>
                        </a:schemeClr>
                      </a:solidFill>
                      <a:prstDash val="solid"/>
                      <a:round/>
                      <a:headEnd type="none" w="med" len="med"/>
                      <a:tailEnd type="none" w="med" len="med"/>
                    </a:lnL>
                    <a:lnR>
                      <a:noFill/>
                    </a:lnR>
                    <a:lnT>
                      <a:noFill/>
                    </a:lnT>
                    <a:lnB w="3175" cap="flat" cmpd="sng" algn="ctr">
                      <a:solidFill>
                        <a:schemeClr val="bg2">
                          <a:lumMod val="75000"/>
                          <a:lumOff val="2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
        <p:nvSpPr>
          <p:cNvPr id="30" name="Title 29"/>
          <p:cNvSpPr>
            <a:spLocks noGrp="1"/>
          </p:cNvSpPr>
          <p:nvPr>
            <p:ph type="title"/>
          </p:nvPr>
        </p:nvSpPr>
        <p:spPr>
          <a:xfrm>
            <a:off x="1270" y="0"/>
            <a:ext cx="8299093" cy="772160"/>
          </a:xfrm>
        </p:spPr>
        <p:txBody>
          <a:bodyPr/>
          <a:lstStyle/>
          <a:p>
            <a:r>
              <a:rPr lang="en-US" dirty="0"/>
              <a:t>Reduce Your Risk As You Approach Retirement </a:t>
            </a:r>
          </a:p>
        </p:txBody>
      </p:sp>
      <p:sp>
        <p:nvSpPr>
          <p:cNvPr id="3" name="Slide Number Placeholder 2"/>
          <p:cNvSpPr>
            <a:spLocks noGrp="1"/>
          </p:cNvSpPr>
          <p:nvPr>
            <p:ph type="sldNum" sz="quarter" idx="10"/>
          </p:nvPr>
        </p:nvSpPr>
        <p:spPr/>
        <p:txBody>
          <a:bodyPr/>
          <a:lstStyle/>
          <a:p>
            <a:pPr>
              <a:defRPr/>
            </a:pPr>
            <a:fld id="{8AB82F91-9E70-49E8-8C50-322C7080C288}" type="slidenum">
              <a:rPr lang="en-US" smtClean="0"/>
              <a:pPr>
                <a:defRPr/>
              </a:pPr>
              <a:t>4</a:t>
            </a:fld>
            <a:endParaRPr lang="en-US" dirty="0"/>
          </a:p>
        </p:txBody>
      </p:sp>
    </p:spTree>
    <p:extLst>
      <p:ext uri="{BB962C8B-B14F-4D97-AF65-F5344CB8AC3E}">
        <p14:creationId xmlns:p14="http://schemas.microsoft.com/office/powerpoint/2010/main" val="3817579664"/>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1000"/>
                                        <p:tgtEl>
                                          <p:spTgt spid="31"/>
                                        </p:tgtEl>
                                      </p:cBhvr>
                                    </p:animEffect>
                                  </p:childTnLst>
                                </p:cTn>
                              </p:par>
                              <p:par>
                                <p:cTn id="11" presetID="10"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1000"/>
                                        <p:tgtEl>
                                          <p:spTgt spid="2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10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1000"/>
                                        <p:tgtEl>
                                          <p:spTgt spid="3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childTnLst>
                                </p:cTn>
                              </p:par>
                              <p:par>
                                <p:cTn id="26" presetID="22" presetClass="entr" presetSubtype="2" fill="hold" grpId="0" nodeType="withEffect">
                                  <p:stCondLst>
                                    <p:cond delay="900"/>
                                  </p:stCondLst>
                                  <p:childTnLst>
                                    <p:set>
                                      <p:cBhvr>
                                        <p:cTn id="27" dur="1" fill="hold">
                                          <p:stCondLst>
                                            <p:cond delay="0"/>
                                          </p:stCondLst>
                                        </p:cTn>
                                        <p:tgtEl>
                                          <p:spTgt spid="29"/>
                                        </p:tgtEl>
                                        <p:attrNameLst>
                                          <p:attrName>style.visibility</p:attrName>
                                        </p:attrNameLst>
                                      </p:cBhvr>
                                      <p:to>
                                        <p:strVal val="visible"/>
                                      </p:to>
                                    </p:set>
                                    <p:animEffect transition="in" filter="wipe(right)">
                                      <p:cBhvr>
                                        <p:cTn id="28" dur="5000"/>
                                        <p:tgtEl>
                                          <p:spTgt spid="29"/>
                                        </p:tgtEl>
                                      </p:cBhvr>
                                    </p:animEffect>
                                  </p:childTnLst>
                                </p:cTn>
                              </p:par>
                              <p:par>
                                <p:cTn id="29" presetID="10" presetClass="entr" presetSubtype="0" fill="hold" grpId="0" nodeType="withEffect">
                                  <p:stCondLst>
                                    <p:cond delay="200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childTnLst>
                                </p:cTn>
                              </p:par>
                              <p:par>
                                <p:cTn id="32" presetID="10" presetClass="entr" presetSubtype="0" fill="hold" grpId="0" nodeType="withEffect">
                                  <p:stCondLst>
                                    <p:cond delay="200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childTnLst>
                                </p:cTn>
                              </p:par>
                              <p:par>
                                <p:cTn id="35" presetID="10" presetClass="entr" presetSubtype="0" fill="hold" grpId="0" nodeType="withEffect">
                                  <p:stCondLst>
                                    <p:cond delay="330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childTnLst>
                                </p:cTn>
                              </p:par>
                              <p:par>
                                <p:cTn id="38" presetID="10" presetClass="entr" presetSubtype="0" fill="hold" grpId="0" nodeType="withEffect">
                                  <p:stCondLst>
                                    <p:cond delay="330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childTnLst>
                                </p:cTn>
                              </p:par>
                              <p:par>
                                <p:cTn id="41" presetID="10" presetClass="entr" presetSubtype="0" fill="hold" grpId="0" nodeType="withEffect">
                                  <p:stCondLst>
                                    <p:cond delay="450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1000"/>
                                        <p:tgtEl>
                                          <p:spTgt spid="8"/>
                                        </p:tgtEl>
                                      </p:cBhvr>
                                    </p:animEffect>
                                  </p:childTnLst>
                                </p:cTn>
                              </p:par>
                              <p:par>
                                <p:cTn id="44" presetID="10" presetClass="entr" presetSubtype="0" fill="hold" grpId="0" nodeType="withEffect">
                                  <p:stCondLst>
                                    <p:cond delay="450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1000"/>
                                        <p:tgtEl>
                                          <p:spTgt spid="13"/>
                                        </p:tgtEl>
                                      </p:cBhvr>
                                    </p:animEffect>
                                  </p:childTnLst>
                                </p:cTn>
                              </p:par>
                              <p:par>
                                <p:cTn id="47" presetID="10" presetClass="entr" presetSubtype="0" fill="hold" grpId="0" nodeType="withEffect">
                                  <p:stCondLst>
                                    <p:cond delay="570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500"/>
                                        <p:tgtEl>
                                          <p:spTgt spid="9"/>
                                        </p:tgtEl>
                                      </p:cBhvr>
                                    </p:animEffect>
                                  </p:childTnLst>
                                </p:cTn>
                              </p:par>
                              <p:par>
                                <p:cTn id="50" presetID="10" presetClass="entr" presetSubtype="0" fill="hold" grpId="0" nodeType="withEffect">
                                  <p:stCondLst>
                                    <p:cond delay="570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Graphic spid="6" grpId="0">
        <p:bldAsOne/>
      </p:bldGraphic>
      <p:bldGraphic spid="2" grpId="0">
        <p:bldAsOne/>
      </p:bldGraphic>
      <p:bldP spid="5" grpId="0"/>
      <p:bldP spid="12" grpId="0"/>
      <p:bldP spid="13" grpId="0"/>
      <p:bldP spid="14" grpId="0"/>
      <p:bldP spid="15" grpId="0"/>
      <p:bldGraphic spid="9" grpId="0">
        <p:bldAsOne/>
      </p:bldGraphic>
      <p:bldGraphic spid="10" grpId="0">
        <p:bldAsOne/>
      </p:bldGraphic>
      <p:bldGraphic spid="8" grpId="0">
        <p:bldAsOne/>
      </p:bldGraphic>
      <p:bldP spid="31" grpId="0"/>
      <p:bldP spid="32" grpId="0" animBg="1"/>
      <p:bldP spid="33" grpId="0" animBg="1"/>
      <p:bldP spid="3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22FF8-41BF-FE94-DA2B-B640D5587F1E}"/>
            </a:ext>
          </a:extLst>
        </p:cNvPr>
        <p:cNvGrpSpPr/>
        <p:nvPr/>
      </p:nvGrpSpPr>
      <p:grpSpPr>
        <a:xfrm>
          <a:off x="0" y="0"/>
          <a:ext cx="0" cy="0"/>
          <a:chOff x="0" y="0"/>
          <a:chExt cx="0" cy="0"/>
        </a:xfrm>
      </p:grpSpPr>
      <p:sp>
        <p:nvSpPr>
          <p:cNvPr id="30" name="Title 29">
            <a:extLst>
              <a:ext uri="{FF2B5EF4-FFF2-40B4-BE49-F238E27FC236}">
                <a16:creationId xmlns:a16="http://schemas.microsoft.com/office/drawing/2014/main" id="{EEEC1186-2C06-1B3E-C2BF-8D97A0C92400}"/>
              </a:ext>
            </a:extLst>
          </p:cNvPr>
          <p:cNvSpPr>
            <a:spLocks noGrp="1"/>
          </p:cNvSpPr>
          <p:nvPr>
            <p:ph type="title"/>
          </p:nvPr>
        </p:nvSpPr>
        <p:spPr>
          <a:xfrm>
            <a:off x="1270" y="0"/>
            <a:ext cx="8299093" cy="772160"/>
          </a:xfrm>
        </p:spPr>
        <p:txBody>
          <a:bodyPr/>
          <a:lstStyle/>
          <a:p>
            <a:r>
              <a:rPr lang="en-US" dirty="0"/>
              <a:t>Taking Risk is </a:t>
            </a:r>
            <a:r>
              <a:rPr lang="en-US"/>
              <a:t>More Difficult with </a:t>
            </a:r>
            <a:r>
              <a:rPr lang="en-US" dirty="0"/>
              <a:t>Age</a:t>
            </a:r>
          </a:p>
        </p:txBody>
      </p:sp>
      <p:sp>
        <p:nvSpPr>
          <p:cNvPr id="3" name="Slide Number Placeholder 2">
            <a:extLst>
              <a:ext uri="{FF2B5EF4-FFF2-40B4-BE49-F238E27FC236}">
                <a16:creationId xmlns:a16="http://schemas.microsoft.com/office/drawing/2014/main" id="{E61738CB-1E53-9530-9514-2A6DE1046C20}"/>
              </a:ext>
            </a:extLst>
          </p:cNvPr>
          <p:cNvSpPr>
            <a:spLocks noGrp="1"/>
          </p:cNvSpPr>
          <p:nvPr>
            <p:ph type="sldNum" sz="quarter" idx="10"/>
          </p:nvPr>
        </p:nvSpPr>
        <p:spPr/>
        <p:txBody>
          <a:bodyPr/>
          <a:lstStyle/>
          <a:p>
            <a:pPr>
              <a:defRPr/>
            </a:pPr>
            <a:fld id="{8AB82F91-9E70-49E8-8C50-322C7080C288}" type="slidenum">
              <a:rPr lang="en-US" smtClean="0"/>
              <a:pPr>
                <a:defRPr/>
              </a:pPr>
              <a:t>5</a:t>
            </a:fld>
            <a:endParaRPr lang="en-US" dirty="0"/>
          </a:p>
        </p:txBody>
      </p:sp>
      <p:pic>
        <p:nvPicPr>
          <p:cNvPr id="16" name="Picture 15">
            <a:extLst>
              <a:ext uri="{FF2B5EF4-FFF2-40B4-BE49-F238E27FC236}">
                <a16:creationId xmlns:a16="http://schemas.microsoft.com/office/drawing/2014/main" id="{E880B9BD-1242-3D0A-48F0-B4C9EC0720F2}"/>
              </a:ext>
            </a:extLst>
          </p:cNvPr>
          <p:cNvPicPr>
            <a:picLocks noChangeAspect="1"/>
          </p:cNvPicPr>
          <p:nvPr/>
        </p:nvPicPr>
        <p:blipFill>
          <a:blip r:embed="rId3"/>
          <a:stretch>
            <a:fillRect/>
          </a:stretch>
        </p:blipFill>
        <p:spPr>
          <a:xfrm>
            <a:off x="728126" y="1661790"/>
            <a:ext cx="7687748" cy="4820323"/>
          </a:xfrm>
          <a:prstGeom prst="rect">
            <a:avLst/>
          </a:prstGeom>
        </p:spPr>
      </p:pic>
      <p:sp>
        <p:nvSpPr>
          <p:cNvPr id="17" name="TextBox 16">
            <a:extLst>
              <a:ext uri="{FF2B5EF4-FFF2-40B4-BE49-F238E27FC236}">
                <a16:creationId xmlns:a16="http://schemas.microsoft.com/office/drawing/2014/main" id="{5131A4B8-E005-B9BB-29C6-D59176F18342}"/>
              </a:ext>
            </a:extLst>
          </p:cNvPr>
          <p:cNvSpPr txBox="1"/>
          <p:nvPr/>
        </p:nvSpPr>
        <p:spPr>
          <a:xfrm>
            <a:off x="0" y="965288"/>
            <a:ext cx="9127341" cy="707886"/>
          </a:xfrm>
          <a:prstGeom prst="rect">
            <a:avLst/>
          </a:prstGeom>
          <a:noFill/>
        </p:spPr>
        <p:txBody>
          <a:bodyPr wrap="square" rtlCol="0">
            <a:spAutoFit/>
          </a:bodyPr>
          <a:lstStyle/>
          <a:p>
            <a:r>
              <a:rPr lang="en-US" sz="2000" dirty="0">
                <a:solidFill>
                  <a:schemeClr val="bg2">
                    <a:lumMod val="75000"/>
                    <a:lumOff val="25000"/>
                  </a:schemeClr>
                </a:solidFill>
                <a:latin typeface="Calibri" pitchFamily="34" charset="0"/>
              </a:rPr>
              <a:t>Participants risk tolerance preferences decrease as they near retirement</a:t>
            </a:r>
          </a:p>
          <a:p>
            <a:r>
              <a:rPr lang="en-US" sz="2000" dirty="0">
                <a:solidFill>
                  <a:schemeClr val="bg2">
                    <a:lumMod val="75000"/>
                    <a:lumOff val="25000"/>
                  </a:schemeClr>
                </a:solidFill>
                <a:latin typeface="Calibri" pitchFamily="34" charset="0"/>
              </a:rPr>
              <a:t>“How would you describe your investment risk tolerance at these points in time?”</a:t>
            </a:r>
          </a:p>
        </p:txBody>
      </p:sp>
    </p:spTree>
    <p:extLst>
      <p:ext uri="{BB962C8B-B14F-4D97-AF65-F5344CB8AC3E}">
        <p14:creationId xmlns:p14="http://schemas.microsoft.com/office/powerpoint/2010/main" val="1751021191"/>
      </p:ext>
    </p:extLst>
  </p:cSld>
  <p:clrMapOvr>
    <a:masterClrMapping/>
  </p:clrMapOvr>
  <p:transition>
    <p:zo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5C736-3ACF-EBB3-ED89-E076769F475A}"/>
            </a:ext>
          </a:extLst>
        </p:cNvPr>
        <p:cNvGrpSpPr/>
        <p:nvPr/>
      </p:nvGrpSpPr>
      <p:grpSpPr>
        <a:xfrm>
          <a:off x="0" y="0"/>
          <a:ext cx="0" cy="0"/>
          <a:chOff x="0" y="0"/>
          <a:chExt cx="0" cy="0"/>
        </a:xfrm>
      </p:grpSpPr>
      <p:sp>
        <p:nvSpPr>
          <p:cNvPr id="30" name="Title 29">
            <a:extLst>
              <a:ext uri="{FF2B5EF4-FFF2-40B4-BE49-F238E27FC236}">
                <a16:creationId xmlns:a16="http://schemas.microsoft.com/office/drawing/2014/main" id="{66E9666E-B66F-07F9-9369-F88907567648}"/>
              </a:ext>
            </a:extLst>
          </p:cNvPr>
          <p:cNvSpPr>
            <a:spLocks noGrp="1"/>
          </p:cNvSpPr>
          <p:nvPr>
            <p:ph type="title"/>
          </p:nvPr>
        </p:nvSpPr>
        <p:spPr>
          <a:xfrm>
            <a:off x="1270" y="0"/>
            <a:ext cx="8299093" cy="772160"/>
          </a:xfrm>
        </p:spPr>
        <p:txBody>
          <a:bodyPr/>
          <a:lstStyle/>
          <a:p>
            <a:r>
              <a:rPr lang="en-US" dirty="0"/>
              <a:t>Sequence of Return Risk: Retirement Spending </a:t>
            </a:r>
          </a:p>
        </p:txBody>
      </p:sp>
      <p:sp>
        <p:nvSpPr>
          <p:cNvPr id="3" name="Slide Number Placeholder 2">
            <a:extLst>
              <a:ext uri="{FF2B5EF4-FFF2-40B4-BE49-F238E27FC236}">
                <a16:creationId xmlns:a16="http://schemas.microsoft.com/office/drawing/2014/main" id="{E110AAE1-AE3A-5CDB-ED42-57EBD066F899}"/>
              </a:ext>
            </a:extLst>
          </p:cNvPr>
          <p:cNvSpPr>
            <a:spLocks noGrp="1"/>
          </p:cNvSpPr>
          <p:nvPr>
            <p:ph type="sldNum" sz="quarter" idx="10"/>
          </p:nvPr>
        </p:nvSpPr>
        <p:spPr/>
        <p:txBody>
          <a:bodyPr/>
          <a:lstStyle/>
          <a:p>
            <a:pPr>
              <a:defRPr/>
            </a:pPr>
            <a:fld id="{8AB82F91-9E70-49E8-8C50-322C7080C288}" type="slidenum">
              <a:rPr lang="en-US" smtClean="0"/>
              <a:pPr>
                <a:defRPr/>
              </a:pPr>
              <a:t>6</a:t>
            </a:fld>
            <a:endParaRPr lang="en-US" dirty="0"/>
          </a:p>
        </p:txBody>
      </p:sp>
      <p:pic>
        <p:nvPicPr>
          <p:cNvPr id="7" name="Picture 6">
            <a:extLst>
              <a:ext uri="{FF2B5EF4-FFF2-40B4-BE49-F238E27FC236}">
                <a16:creationId xmlns:a16="http://schemas.microsoft.com/office/drawing/2014/main" id="{76C5C138-C733-31DD-C911-13E3F34B97E1}"/>
              </a:ext>
            </a:extLst>
          </p:cNvPr>
          <p:cNvPicPr>
            <a:picLocks noChangeAspect="1"/>
          </p:cNvPicPr>
          <p:nvPr/>
        </p:nvPicPr>
        <p:blipFill>
          <a:blip r:embed="rId3"/>
          <a:srcRect t="23570"/>
          <a:stretch>
            <a:fillRect/>
          </a:stretch>
        </p:blipFill>
        <p:spPr>
          <a:xfrm>
            <a:off x="308967" y="804406"/>
            <a:ext cx="8526065" cy="2409176"/>
          </a:xfrm>
          <a:prstGeom prst="rect">
            <a:avLst/>
          </a:prstGeom>
        </p:spPr>
      </p:pic>
      <p:pic>
        <p:nvPicPr>
          <p:cNvPr id="4" name="Picture 3">
            <a:extLst>
              <a:ext uri="{FF2B5EF4-FFF2-40B4-BE49-F238E27FC236}">
                <a16:creationId xmlns:a16="http://schemas.microsoft.com/office/drawing/2014/main" id="{3E6950B2-8153-3D24-0D6C-5B6618D7FAAA}"/>
              </a:ext>
            </a:extLst>
          </p:cNvPr>
          <p:cNvPicPr>
            <a:picLocks noChangeAspect="1"/>
          </p:cNvPicPr>
          <p:nvPr/>
        </p:nvPicPr>
        <p:blipFill>
          <a:blip r:embed="rId4"/>
          <a:stretch>
            <a:fillRect/>
          </a:stretch>
        </p:blipFill>
        <p:spPr>
          <a:xfrm>
            <a:off x="377289" y="3213582"/>
            <a:ext cx="8389420" cy="3308900"/>
          </a:xfrm>
          <a:prstGeom prst="rect">
            <a:avLst/>
          </a:prstGeom>
        </p:spPr>
      </p:pic>
      <p:sp>
        <p:nvSpPr>
          <p:cNvPr id="5" name="Rectangle 4">
            <a:extLst>
              <a:ext uri="{FF2B5EF4-FFF2-40B4-BE49-F238E27FC236}">
                <a16:creationId xmlns:a16="http://schemas.microsoft.com/office/drawing/2014/main" id="{8BDE66C0-0673-7F3A-399E-B9DB16741E33}"/>
              </a:ext>
            </a:extLst>
          </p:cNvPr>
          <p:cNvSpPr/>
          <p:nvPr/>
        </p:nvSpPr>
        <p:spPr>
          <a:xfrm>
            <a:off x="0" y="6473757"/>
            <a:ext cx="8930640" cy="420628"/>
          </a:xfrm>
          <a:prstGeom prst="rect">
            <a:avLst/>
          </a:prstGeom>
        </p:spPr>
        <p:txBody>
          <a:bodyPr wrap="square">
            <a:spAutoFit/>
          </a:bodyPr>
          <a:lstStyle/>
          <a:p>
            <a:pPr algn="l"/>
            <a:r>
              <a:rPr lang="en-US" sz="1600" b="0" baseline="30000" dirty="0">
                <a:solidFill>
                  <a:schemeClr val="bg2">
                    <a:lumMod val="75000"/>
                    <a:lumOff val="25000"/>
                  </a:schemeClr>
                </a:solidFill>
                <a:latin typeface="Calibri" pitchFamily="34" charset="0"/>
              </a:rPr>
              <a:t>Source: J.P. Morgan Asset Management. Hypothetical return scenarios are for illustrative purposes only and are not meant to represent an actual asset allocation. 1Years of spending assumes an initial $1,000,000 and a 4% withdrawal adjusted annually for 2.4% inflation.</a:t>
            </a:r>
          </a:p>
        </p:txBody>
      </p:sp>
    </p:spTree>
    <p:extLst>
      <p:ext uri="{BB962C8B-B14F-4D97-AF65-F5344CB8AC3E}">
        <p14:creationId xmlns:p14="http://schemas.microsoft.com/office/powerpoint/2010/main" val="1275523392"/>
      </p:ext>
    </p:extLst>
  </p:cSld>
  <p:clrMapOvr>
    <a:masterClrMapping/>
  </p:clrMapOvr>
  <p:transition>
    <p:zo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Social Security Timing Tradeoffs</a:t>
            </a:r>
          </a:p>
        </p:txBody>
      </p:sp>
      <p:sp>
        <p:nvSpPr>
          <p:cNvPr id="4" name="Slide Number Placeholder 3"/>
          <p:cNvSpPr>
            <a:spLocks noGrp="1"/>
          </p:cNvSpPr>
          <p:nvPr>
            <p:ph type="sldNum" sz="quarter" idx="10"/>
          </p:nvPr>
        </p:nvSpPr>
        <p:spPr/>
        <p:txBody>
          <a:bodyPr/>
          <a:lstStyle/>
          <a:p>
            <a:pPr>
              <a:defRPr/>
            </a:pPr>
            <a:fld id="{8AB82F91-9E70-49E8-8C50-322C7080C288}" type="slidenum">
              <a:rPr lang="en-US" smtClean="0"/>
              <a:pPr>
                <a:defRPr/>
              </a:pPr>
              <a:t>7</a:t>
            </a:fld>
            <a:endParaRPr lang="en-US" dirty="0"/>
          </a:p>
        </p:txBody>
      </p:sp>
      <p:pic>
        <p:nvPicPr>
          <p:cNvPr id="6" name="Picture 5">
            <a:extLst>
              <a:ext uri="{FF2B5EF4-FFF2-40B4-BE49-F238E27FC236}">
                <a16:creationId xmlns:a16="http://schemas.microsoft.com/office/drawing/2014/main" id="{07447578-50DB-A4AC-108F-B41498DFB4AD}"/>
              </a:ext>
            </a:extLst>
          </p:cNvPr>
          <p:cNvPicPr>
            <a:picLocks noChangeAspect="1"/>
          </p:cNvPicPr>
          <p:nvPr/>
        </p:nvPicPr>
        <p:blipFill>
          <a:blip r:embed="rId3"/>
          <a:stretch>
            <a:fillRect/>
          </a:stretch>
        </p:blipFill>
        <p:spPr>
          <a:xfrm>
            <a:off x="990100" y="880672"/>
            <a:ext cx="7163800" cy="5753903"/>
          </a:xfrm>
          <a:prstGeom prst="rect">
            <a:avLst/>
          </a:prstGeom>
        </p:spPr>
      </p:pic>
    </p:spTree>
    <p:extLst>
      <p:ext uri="{BB962C8B-B14F-4D97-AF65-F5344CB8AC3E}">
        <p14:creationId xmlns:p14="http://schemas.microsoft.com/office/powerpoint/2010/main" val="2837681531"/>
      </p:ext>
    </p:extLst>
  </p:cSld>
  <p:clrMapOvr>
    <a:masterClrMapping/>
  </p:clrMapOvr>
  <p:transition>
    <p:zo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B5C64-3EE0-5AB8-3FBD-34259AB2B65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C00E9E6-6C2A-F0BD-BD95-C77717E84000}"/>
              </a:ext>
            </a:extLst>
          </p:cNvPr>
          <p:cNvSpPr>
            <a:spLocks noGrp="1"/>
          </p:cNvSpPr>
          <p:nvPr>
            <p:ph type="title"/>
          </p:nvPr>
        </p:nvSpPr>
        <p:spPr/>
        <p:txBody>
          <a:bodyPr/>
          <a:lstStyle/>
          <a:p>
            <a:r>
              <a:rPr lang="en-US" dirty="0"/>
              <a:t>Claiming Social Security: Decision Tree</a:t>
            </a:r>
          </a:p>
        </p:txBody>
      </p:sp>
      <p:sp>
        <p:nvSpPr>
          <p:cNvPr id="4" name="Slide Number Placeholder 3">
            <a:extLst>
              <a:ext uri="{FF2B5EF4-FFF2-40B4-BE49-F238E27FC236}">
                <a16:creationId xmlns:a16="http://schemas.microsoft.com/office/drawing/2014/main" id="{96380A71-E739-8908-080D-3D2405BDD0E6}"/>
              </a:ext>
            </a:extLst>
          </p:cNvPr>
          <p:cNvSpPr>
            <a:spLocks noGrp="1"/>
          </p:cNvSpPr>
          <p:nvPr>
            <p:ph type="sldNum" sz="quarter" idx="10"/>
          </p:nvPr>
        </p:nvSpPr>
        <p:spPr/>
        <p:txBody>
          <a:bodyPr/>
          <a:lstStyle/>
          <a:p>
            <a:pPr>
              <a:defRPr/>
            </a:pPr>
            <a:fld id="{8AB82F91-9E70-49E8-8C50-322C7080C288}" type="slidenum">
              <a:rPr lang="en-US" smtClean="0"/>
              <a:pPr>
                <a:defRPr/>
              </a:pPr>
              <a:t>8</a:t>
            </a:fld>
            <a:endParaRPr lang="en-US" dirty="0"/>
          </a:p>
        </p:txBody>
      </p:sp>
      <p:pic>
        <p:nvPicPr>
          <p:cNvPr id="5" name="Picture 4">
            <a:extLst>
              <a:ext uri="{FF2B5EF4-FFF2-40B4-BE49-F238E27FC236}">
                <a16:creationId xmlns:a16="http://schemas.microsoft.com/office/drawing/2014/main" id="{94D8423B-4325-0FEA-9274-956CE1A0B2DE}"/>
              </a:ext>
            </a:extLst>
          </p:cNvPr>
          <p:cNvPicPr>
            <a:picLocks noChangeAspect="1"/>
          </p:cNvPicPr>
          <p:nvPr/>
        </p:nvPicPr>
        <p:blipFill>
          <a:blip r:embed="rId3"/>
          <a:srcRect t="19614"/>
          <a:stretch>
            <a:fillRect/>
          </a:stretch>
        </p:blipFill>
        <p:spPr>
          <a:xfrm>
            <a:off x="677565" y="879764"/>
            <a:ext cx="7575510" cy="5878378"/>
          </a:xfrm>
          <a:prstGeom prst="rect">
            <a:avLst/>
          </a:prstGeom>
        </p:spPr>
      </p:pic>
      <p:sp>
        <p:nvSpPr>
          <p:cNvPr id="7" name="Rectangle 6">
            <a:extLst>
              <a:ext uri="{FF2B5EF4-FFF2-40B4-BE49-F238E27FC236}">
                <a16:creationId xmlns:a16="http://schemas.microsoft.com/office/drawing/2014/main" id="{70E32D27-6DE3-C396-A29E-B1E44E70E42F}"/>
              </a:ext>
            </a:extLst>
          </p:cNvPr>
          <p:cNvSpPr/>
          <p:nvPr/>
        </p:nvSpPr>
        <p:spPr>
          <a:xfrm>
            <a:off x="0" y="6559485"/>
            <a:ext cx="8930640" cy="256480"/>
          </a:xfrm>
          <a:prstGeom prst="rect">
            <a:avLst/>
          </a:prstGeom>
        </p:spPr>
        <p:txBody>
          <a:bodyPr wrap="square">
            <a:spAutoFit/>
          </a:bodyPr>
          <a:lstStyle/>
          <a:p>
            <a:pPr algn="l"/>
            <a:r>
              <a:rPr lang="en-US" sz="1600" b="0" baseline="30000" dirty="0">
                <a:solidFill>
                  <a:schemeClr val="bg2">
                    <a:lumMod val="75000"/>
                    <a:lumOff val="25000"/>
                  </a:schemeClr>
                </a:solidFill>
                <a:latin typeface="Calibri" pitchFamily="34" charset="0"/>
              </a:rPr>
              <a:t>This material should be regarded as educational information on Social Security and is not intended to provide specific advice. </a:t>
            </a:r>
          </a:p>
        </p:txBody>
      </p:sp>
    </p:spTree>
    <p:extLst>
      <p:ext uri="{BB962C8B-B14F-4D97-AF65-F5344CB8AC3E}">
        <p14:creationId xmlns:p14="http://schemas.microsoft.com/office/powerpoint/2010/main" val="235167494"/>
      </p:ext>
    </p:extLst>
  </p:cSld>
  <p:clrMapOvr>
    <a:masterClrMapping/>
  </p:clrMapOvr>
  <p:transition>
    <p:zo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1664A-BD5A-8F23-24CE-2AC12E2C52F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A6AFFE8-5D90-52BB-0196-4EE04C1AA788}"/>
              </a:ext>
            </a:extLst>
          </p:cNvPr>
          <p:cNvSpPr>
            <a:spLocks noGrp="1"/>
          </p:cNvSpPr>
          <p:nvPr>
            <p:ph type="title"/>
          </p:nvPr>
        </p:nvSpPr>
        <p:spPr>
          <a:xfrm>
            <a:off x="1270" y="0"/>
            <a:ext cx="9049424" cy="772160"/>
          </a:xfrm>
        </p:spPr>
        <p:txBody>
          <a:bodyPr/>
          <a:lstStyle/>
          <a:p>
            <a:r>
              <a:rPr lang="en-US" dirty="0"/>
              <a:t>Teachers Retirement Fund – (in.gov/</a:t>
            </a:r>
            <a:r>
              <a:rPr lang="en-US" dirty="0" err="1"/>
              <a:t>inprs</a:t>
            </a:r>
            <a:r>
              <a:rPr lang="en-US"/>
              <a:t>/) </a:t>
            </a:r>
            <a:endParaRPr lang="en-US" dirty="0"/>
          </a:p>
        </p:txBody>
      </p:sp>
      <p:sp>
        <p:nvSpPr>
          <p:cNvPr id="2" name="Slide Number Placeholder 1">
            <a:extLst>
              <a:ext uri="{FF2B5EF4-FFF2-40B4-BE49-F238E27FC236}">
                <a16:creationId xmlns:a16="http://schemas.microsoft.com/office/drawing/2014/main" id="{07906066-4A68-9B05-FB43-0AF68BD7258F}"/>
              </a:ext>
            </a:extLst>
          </p:cNvPr>
          <p:cNvSpPr>
            <a:spLocks noGrp="1"/>
          </p:cNvSpPr>
          <p:nvPr>
            <p:ph type="sldNum" sz="quarter" idx="10"/>
          </p:nvPr>
        </p:nvSpPr>
        <p:spPr/>
        <p:txBody>
          <a:bodyPr/>
          <a:lstStyle/>
          <a:p>
            <a:pPr>
              <a:defRPr/>
            </a:pPr>
            <a:fld id="{8AB82F91-9E70-49E8-8C50-322C7080C288}" type="slidenum">
              <a:rPr lang="en-US" smtClean="0"/>
              <a:pPr>
                <a:defRPr/>
              </a:pPr>
              <a:t>9</a:t>
            </a:fld>
            <a:endParaRPr lang="en-US" dirty="0"/>
          </a:p>
        </p:txBody>
      </p:sp>
      <p:pic>
        <p:nvPicPr>
          <p:cNvPr id="6" name="Picture 5">
            <a:extLst>
              <a:ext uri="{FF2B5EF4-FFF2-40B4-BE49-F238E27FC236}">
                <a16:creationId xmlns:a16="http://schemas.microsoft.com/office/drawing/2014/main" id="{7813DF1F-4260-7151-F63A-F688291362AB}"/>
              </a:ext>
            </a:extLst>
          </p:cNvPr>
          <p:cNvPicPr>
            <a:picLocks noChangeAspect="1"/>
          </p:cNvPicPr>
          <p:nvPr/>
        </p:nvPicPr>
        <p:blipFill>
          <a:blip r:embed="rId3"/>
          <a:srcRect l="1035"/>
          <a:stretch>
            <a:fillRect/>
          </a:stretch>
        </p:blipFill>
        <p:spPr>
          <a:xfrm>
            <a:off x="16027" y="1561186"/>
            <a:ext cx="9127974" cy="3768051"/>
          </a:xfrm>
          <a:prstGeom prst="rect">
            <a:avLst/>
          </a:prstGeom>
        </p:spPr>
      </p:pic>
    </p:spTree>
    <p:extLst>
      <p:ext uri="{BB962C8B-B14F-4D97-AF65-F5344CB8AC3E}">
        <p14:creationId xmlns:p14="http://schemas.microsoft.com/office/powerpoint/2010/main" val="2683568643"/>
      </p:ext>
    </p:extLst>
  </p:cSld>
  <p:clrMapOvr>
    <a:masterClrMapping/>
  </p:clrMapOvr>
  <p:transition>
    <p:zo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BF08A-9A70-3147-80B3-50282B00EEF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6FD18DA-00ED-5008-0273-9DA4BF79571F}"/>
              </a:ext>
            </a:extLst>
          </p:cNvPr>
          <p:cNvSpPr>
            <a:spLocks noGrp="1"/>
          </p:cNvSpPr>
          <p:nvPr>
            <p:ph type="title"/>
          </p:nvPr>
        </p:nvSpPr>
        <p:spPr>
          <a:xfrm>
            <a:off x="1270" y="0"/>
            <a:ext cx="9049424" cy="772160"/>
          </a:xfrm>
        </p:spPr>
        <p:txBody>
          <a:bodyPr/>
          <a:lstStyle/>
          <a:p>
            <a:r>
              <a:rPr lang="en-US" dirty="0"/>
              <a:t>TRF – Hybrid Distribution Options</a:t>
            </a:r>
          </a:p>
        </p:txBody>
      </p:sp>
      <p:sp>
        <p:nvSpPr>
          <p:cNvPr id="2" name="Slide Number Placeholder 1">
            <a:extLst>
              <a:ext uri="{FF2B5EF4-FFF2-40B4-BE49-F238E27FC236}">
                <a16:creationId xmlns:a16="http://schemas.microsoft.com/office/drawing/2014/main" id="{F9027283-50CB-3E34-4AE6-3E54A5833FF9}"/>
              </a:ext>
            </a:extLst>
          </p:cNvPr>
          <p:cNvSpPr>
            <a:spLocks noGrp="1"/>
          </p:cNvSpPr>
          <p:nvPr>
            <p:ph type="sldNum" sz="quarter" idx="10"/>
          </p:nvPr>
        </p:nvSpPr>
        <p:spPr/>
        <p:txBody>
          <a:bodyPr/>
          <a:lstStyle/>
          <a:p>
            <a:pPr>
              <a:defRPr/>
            </a:pPr>
            <a:fld id="{8AB82F91-9E70-49E8-8C50-322C7080C288}" type="slidenum">
              <a:rPr lang="en-US" smtClean="0"/>
              <a:pPr>
                <a:defRPr/>
              </a:pPr>
              <a:t>10</a:t>
            </a:fld>
            <a:endParaRPr lang="en-US" dirty="0"/>
          </a:p>
        </p:txBody>
      </p:sp>
      <p:sp>
        <p:nvSpPr>
          <p:cNvPr id="4" name="Content Placeholder 2">
            <a:extLst>
              <a:ext uri="{FF2B5EF4-FFF2-40B4-BE49-F238E27FC236}">
                <a16:creationId xmlns:a16="http://schemas.microsoft.com/office/drawing/2014/main" id="{8CFE7363-ECCB-8BD3-BCED-548D332843D6}"/>
              </a:ext>
            </a:extLst>
          </p:cNvPr>
          <p:cNvSpPr txBox="1">
            <a:spLocks/>
          </p:cNvSpPr>
          <p:nvPr/>
        </p:nvSpPr>
        <p:spPr>
          <a:xfrm>
            <a:off x="475470" y="1111310"/>
            <a:ext cx="8325630" cy="1621426"/>
          </a:xfrm>
          <a:prstGeom prst="rect">
            <a:avLst/>
          </a:prstGeom>
        </p:spPr>
        <p:txBody>
          <a:bodyPr rtlCol="0">
            <a:noAutofit/>
          </a:bodyPr>
          <a:lstStyle/>
          <a:p>
            <a:pPr marL="285750" marR="0" lvl="0" indent="-285750" algn="l" defTabSz="914400" rtl="0" eaLnBrk="1" fontAlgn="auto" latinLnBrk="0"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tabLst/>
              <a:defRPr/>
            </a:pPr>
            <a:r>
              <a:rPr kumimoji="0" lang="en-US" i="0" u="none" strike="noStrike" kern="0" cap="none" spc="0" normalizeH="0" noProof="0" dirty="0">
                <a:ln>
                  <a:noFill/>
                </a:ln>
                <a:solidFill>
                  <a:srgbClr val="7A185C"/>
                </a:solidFill>
                <a:effectLst/>
                <a:uLnTx/>
                <a:uFillTx/>
                <a:latin typeface="Calibri" pitchFamily="34" charset="0"/>
              </a:rPr>
              <a:t>TRF Hybrid Plan</a:t>
            </a:r>
            <a:r>
              <a:rPr kumimoji="0" lang="en-US" i="0" u="none" strike="noStrike" kern="0" cap="none" spc="0" normalizeH="0" noProof="0" dirty="0">
                <a:ln>
                  <a:noFill/>
                </a:ln>
                <a:solidFill>
                  <a:schemeClr val="bg2">
                    <a:lumMod val="75000"/>
                    <a:lumOff val="25000"/>
                  </a:schemeClr>
                </a:solidFill>
                <a:effectLst/>
                <a:uLnTx/>
                <a:uFillTx/>
                <a:latin typeface="Calibri" pitchFamily="34" charset="0"/>
              </a:rPr>
              <a:t> </a:t>
            </a:r>
            <a:r>
              <a:rPr kumimoji="0" lang="en-US" b="0" i="0" u="none" strike="noStrike" kern="0" cap="none" spc="0" normalizeH="0" noProof="0" dirty="0">
                <a:ln>
                  <a:noFill/>
                </a:ln>
                <a:solidFill>
                  <a:schemeClr val="bg2">
                    <a:lumMod val="75000"/>
                    <a:lumOff val="25000"/>
                  </a:schemeClr>
                </a:solidFill>
                <a:effectLst/>
                <a:uLnTx/>
                <a:uFillTx/>
                <a:latin typeface="Calibri" pitchFamily="34" charset="0"/>
              </a:rPr>
              <a:t>– Defined Benefit (DB) Account</a:t>
            </a:r>
          </a:p>
          <a:p>
            <a:pPr marL="742950" lvl="1"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r>
              <a:rPr kumimoji="0" lang="en-US" b="0" i="0" u="none" strike="noStrike" kern="0" cap="none" spc="0" normalizeH="0" noProof="0" dirty="0">
                <a:ln>
                  <a:noFill/>
                </a:ln>
                <a:solidFill>
                  <a:schemeClr val="bg2">
                    <a:lumMod val="75000"/>
                    <a:lumOff val="25000"/>
                  </a:schemeClr>
                </a:solidFill>
                <a:effectLst/>
                <a:uLnTx/>
                <a:uFillTx/>
                <a:latin typeface="Calibri" pitchFamily="34" charset="0"/>
              </a:rPr>
              <a:t>Monthly lifetime benefit based on:</a:t>
            </a:r>
          </a:p>
          <a:p>
            <a:pPr marL="1200150" lvl="2"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r>
              <a:rPr lang="en-US" b="0" kern="0" dirty="0">
                <a:solidFill>
                  <a:schemeClr val="bg2">
                    <a:lumMod val="75000"/>
                    <a:lumOff val="25000"/>
                  </a:schemeClr>
                </a:solidFill>
                <a:latin typeface="Calibri" pitchFamily="34" charset="0"/>
              </a:rPr>
              <a:t>Age, years of service, average annual compensation (5 highest yearly salaries), multiplier of 1.1%. </a:t>
            </a:r>
            <a:endParaRPr kumimoji="0" lang="en-US" b="0" i="0" u="none" strike="noStrike" kern="0" cap="none" spc="0" normalizeH="0" noProof="0" dirty="0">
              <a:ln>
                <a:noFill/>
              </a:ln>
              <a:solidFill>
                <a:schemeClr val="bg2">
                  <a:lumMod val="75000"/>
                  <a:lumOff val="25000"/>
                </a:schemeClr>
              </a:solidFill>
              <a:effectLst/>
              <a:uLnTx/>
              <a:uFillTx/>
              <a:latin typeface="Calibri" pitchFamily="34" charset="0"/>
            </a:endParaRPr>
          </a:p>
          <a:p>
            <a:pPr marL="285750"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r>
              <a:rPr lang="en-US" kern="0" dirty="0">
                <a:solidFill>
                  <a:srgbClr val="7A185C"/>
                </a:solidFill>
                <a:latin typeface="Calibri" pitchFamily="34" charset="0"/>
              </a:rPr>
              <a:t>TRF Hybrid Plan</a:t>
            </a:r>
            <a:r>
              <a:rPr lang="en-US" b="0" kern="0" dirty="0">
                <a:solidFill>
                  <a:schemeClr val="bg2">
                    <a:lumMod val="75000"/>
                    <a:lumOff val="25000"/>
                  </a:schemeClr>
                </a:solidFill>
                <a:latin typeface="Calibri" pitchFamily="34" charset="0"/>
              </a:rPr>
              <a:t> – Defined Contribution (DC) Account </a:t>
            </a:r>
            <a:r>
              <a:rPr lang="en-US" sz="2000" b="0" kern="0" dirty="0">
                <a:solidFill>
                  <a:schemeClr val="bg2">
                    <a:lumMod val="75000"/>
                    <a:lumOff val="25000"/>
                  </a:schemeClr>
                </a:solidFill>
                <a:latin typeface="Calibri" pitchFamily="34" charset="0"/>
              </a:rPr>
              <a:t>(distribution amount determined by account balance, taxes withheld, and distribution option chosen)</a:t>
            </a:r>
          </a:p>
          <a:p>
            <a:pPr marL="742950" lvl="1"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r>
              <a:rPr lang="en-US" b="0" kern="0" dirty="0">
                <a:solidFill>
                  <a:schemeClr val="bg2">
                    <a:lumMod val="75000"/>
                    <a:lumOff val="25000"/>
                  </a:schemeClr>
                </a:solidFill>
                <a:latin typeface="Calibri" pitchFamily="34" charset="0"/>
              </a:rPr>
              <a:t>May choose monthly payment for the lifetime benefit</a:t>
            </a:r>
          </a:p>
          <a:p>
            <a:pPr marL="742950" lvl="1"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r>
              <a:rPr lang="en-US" b="0" kern="0" dirty="0">
                <a:solidFill>
                  <a:schemeClr val="bg2">
                    <a:lumMod val="75000"/>
                    <a:lumOff val="25000"/>
                  </a:schemeClr>
                </a:solidFill>
                <a:latin typeface="Calibri" pitchFamily="34" charset="0"/>
              </a:rPr>
              <a:t>May defer payment until RMD (Req. Min. Distribution) age</a:t>
            </a:r>
          </a:p>
          <a:p>
            <a:pPr marL="742950" lvl="1"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r>
              <a:rPr lang="en-US" b="0" kern="0" dirty="0">
                <a:solidFill>
                  <a:schemeClr val="bg2">
                    <a:lumMod val="75000"/>
                    <a:lumOff val="25000"/>
                  </a:schemeClr>
                </a:solidFill>
                <a:latin typeface="Calibri" pitchFamily="34" charset="0"/>
              </a:rPr>
              <a:t>May choose direct payment or rollover distribution</a:t>
            </a:r>
          </a:p>
          <a:p>
            <a:pPr lvl="1" algn="l" eaLnBrk="1" fontAlgn="auto" hangingPunct="1">
              <a:lnSpc>
                <a:spcPct val="105000"/>
              </a:lnSpc>
              <a:spcBef>
                <a:spcPts val="0"/>
              </a:spcBef>
              <a:spcAft>
                <a:spcPts val="1200"/>
              </a:spcAft>
              <a:buClr>
                <a:schemeClr val="bg2">
                  <a:lumMod val="75000"/>
                  <a:lumOff val="25000"/>
                </a:schemeClr>
              </a:buClr>
              <a:buSzPct val="100000"/>
              <a:defRPr/>
            </a:pPr>
            <a:endParaRPr lang="en-US" b="0" kern="0" dirty="0">
              <a:solidFill>
                <a:schemeClr val="bg2">
                  <a:lumMod val="75000"/>
                  <a:lumOff val="25000"/>
                </a:schemeClr>
              </a:solidFill>
              <a:latin typeface="Calibri" pitchFamily="34" charset="0"/>
            </a:endParaRPr>
          </a:p>
        </p:txBody>
      </p:sp>
    </p:spTree>
    <p:extLst>
      <p:ext uri="{BB962C8B-B14F-4D97-AF65-F5344CB8AC3E}">
        <p14:creationId xmlns:p14="http://schemas.microsoft.com/office/powerpoint/2010/main" val="1012786144"/>
      </p:ext>
    </p:extLst>
  </p:cSld>
  <p:clrMapOvr>
    <a:masterClrMapping/>
  </p:clrMapOvr>
  <p:transition>
    <p:zo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23C40-6F7B-3BAD-F826-44A85028442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308E7D4-EC23-8F8B-DFAA-981D5065517A}"/>
              </a:ext>
            </a:extLst>
          </p:cNvPr>
          <p:cNvSpPr>
            <a:spLocks noGrp="1"/>
          </p:cNvSpPr>
          <p:nvPr>
            <p:ph type="title"/>
          </p:nvPr>
        </p:nvSpPr>
        <p:spPr>
          <a:xfrm>
            <a:off x="1270" y="0"/>
            <a:ext cx="9049424" cy="772160"/>
          </a:xfrm>
        </p:spPr>
        <p:txBody>
          <a:bodyPr/>
          <a:lstStyle/>
          <a:p>
            <a:r>
              <a:rPr lang="en-US" dirty="0"/>
              <a:t>TRF – My Choice Distribution Options</a:t>
            </a:r>
          </a:p>
        </p:txBody>
      </p:sp>
      <p:sp>
        <p:nvSpPr>
          <p:cNvPr id="2" name="Slide Number Placeholder 1">
            <a:extLst>
              <a:ext uri="{FF2B5EF4-FFF2-40B4-BE49-F238E27FC236}">
                <a16:creationId xmlns:a16="http://schemas.microsoft.com/office/drawing/2014/main" id="{53CD85E6-CA7F-5A95-B91B-348E1737A542}"/>
              </a:ext>
            </a:extLst>
          </p:cNvPr>
          <p:cNvSpPr>
            <a:spLocks noGrp="1"/>
          </p:cNvSpPr>
          <p:nvPr>
            <p:ph type="sldNum" sz="quarter" idx="10"/>
          </p:nvPr>
        </p:nvSpPr>
        <p:spPr/>
        <p:txBody>
          <a:bodyPr/>
          <a:lstStyle/>
          <a:p>
            <a:pPr>
              <a:defRPr/>
            </a:pPr>
            <a:fld id="{8AB82F91-9E70-49E8-8C50-322C7080C288}" type="slidenum">
              <a:rPr lang="en-US" smtClean="0"/>
              <a:pPr>
                <a:defRPr/>
              </a:pPr>
              <a:t>11</a:t>
            </a:fld>
            <a:endParaRPr lang="en-US" dirty="0"/>
          </a:p>
        </p:txBody>
      </p:sp>
      <p:sp>
        <p:nvSpPr>
          <p:cNvPr id="4" name="Content Placeholder 2">
            <a:extLst>
              <a:ext uri="{FF2B5EF4-FFF2-40B4-BE49-F238E27FC236}">
                <a16:creationId xmlns:a16="http://schemas.microsoft.com/office/drawing/2014/main" id="{9C77D440-9FEC-70E1-C094-16CF16EA560B}"/>
              </a:ext>
            </a:extLst>
          </p:cNvPr>
          <p:cNvSpPr txBox="1">
            <a:spLocks/>
          </p:cNvSpPr>
          <p:nvPr/>
        </p:nvSpPr>
        <p:spPr>
          <a:xfrm>
            <a:off x="475470" y="1111310"/>
            <a:ext cx="8325630" cy="1621426"/>
          </a:xfrm>
          <a:prstGeom prst="rect">
            <a:avLst/>
          </a:prstGeom>
        </p:spPr>
        <p:txBody>
          <a:bodyPr rtlCol="0">
            <a:noAutofit/>
          </a:bodyPr>
          <a:lstStyle/>
          <a:p>
            <a:pPr marL="285750" lvl="0"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r>
              <a:rPr lang="en-US" kern="0" dirty="0">
                <a:solidFill>
                  <a:srgbClr val="7A185C"/>
                </a:solidFill>
                <a:latin typeface="Calibri" pitchFamily="34" charset="0"/>
              </a:rPr>
              <a:t>My Choice Plan </a:t>
            </a:r>
            <a:r>
              <a:rPr lang="en-US" b="0" kern="0" dirty="0">
                <a:solidFill>
                  <a:schemeClr val="bg2">
                    <a:lumMod val="75000"/>
                    <a:lumOff val="25000"/>
                  </a:schemeClr>
                </a:solidFill>
                <a:latin typeface="Calibri" pitchFamily="34" charset="0"/>
              </a:rPr>
              <a:t>– Defined Contribution Account</a:t>
            </a:r>
          </a:p>
          <a:p>
            <a:pPr marL="742950" lvl="1"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r>
              <a:rPr lang="en-US" b="0" kern="0" dirty="0">
                <a:solidFill>
                  <a:schemeClr val="bg2">
                    <a:lumMod val="75000"/>
                    <a:lumOff val="25000"/>
                  </a:schemeClr>
                </a:solidFill>
                <a:latin typeface="Calibri" pitchFamily="34" charset="0"/>
              </a:rPr>
              <a:t>May defer payment until RMD (Req. Min. </a:t>
            </a:r>
            <a:r>
              <a:rPr lang="en-US" b="0" kern="0" dirty="0" err="1">
                <a:solidFill>
                  <a:schemeClr val="bg2">
                    <a:lumMod val="75000"/>
                    <a:lumOff val="25000"/>
                  </a:schemeClr>
                </a:solidFill>
                <a:latin typeface="Calibri" pitchFamily="34" charset="0"/>
              </a:rPr>
              <a:t>Distribtion</a:t>
            </a:r>
            <a:r>
              <a:rPr lang="en-US" b="0" kern="0" dirty="0">
                <a:solidFill>
                  <a:schemeClr val="bg2">
                    <a:lumMod val="75000"/>
                    <a:lumOff val="25000"/>
                  </a:schemeClr>
                </a:solidFill>
                <a:latin typeface="Calibri" pitchFamily="34" charset="0"/>
              </a:rPr>
              <a:t>) Age</a:t>
            </a:r>
          </a:p>
          <a:p>
            <a:pPr marL="742950" lvl="1"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r>
              <a:rPr lang="en-US" b="0" kern="0" dirty="0">
                <a:solidFill>
                  <a:schemeClr val="bg2">
                    <a:lumMod val="75000"/>
                    <a:lumOff val="25000"/>
                  </a:schemeClr>
                </a:solidFill>
                <a:latin typeface="Calibri" pitchFamily="34" charset="0"/>
              </a:rPr>
              <a:t>May choose lump sum or rollover distribution</a:t>
            </a:r>
          </a:p>
          <a:p>
            <a:pPr marL="742950" lvl="1"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r>
              <a:rPr lang="en-US" b="0" kern="0" dirty="0">
                <a:solidFill>
                  <a:schemeClr val="bg2">
                    <a:lumMod val="75000"/>
                    <a:lumOff val="25000"/>
                  </a:schemeClr>
                </a:solidFill>
                <a:latin typeface="Calibri" pitchFamily="34" charset="0"/>
              </a:rPr>
              <a:t>May choose a partial withdrawal</a:t>
            </a:r>
          </a:p>
          <a:p>
            <a:pPr marL="742950" lvl="1"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r>
              <a:rPr lang="en-US" b="0" kern="0" dirty="0">
                <a:solidFill>
                  <a:schemeClr val="bg2">
                    <a:lumMod val="75000"/>
                    <a:lumOff val="25000"/>
                  </a:schemeClr>
                </a:solidFill>
                <a:latin typeface="Calibri" pitchFamily="34" charset="0"/>
              </a:rPr>
              <a:t>May choose a partial withdrawal with deferment until RMD</a:t>
            </a:r>
          </a:p>
          <a:p>
            <a:pPr marL="742950" lvl="1"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r>
              <a:rPr lang="en-US" b="0" kern="0" dirty="0">
                <a:solidFill>
                  <a:schemeClr val="bg2">
                    <a:lumMod val="75000"/>
                    <a:lumOff val="25000"/>
                  </a:schemeClr>
                </a:solidFill>
                <a:latin typeface="Calibri" pitchFamily="34" charset="0"/>
              </a:rPr>
              <a:t>May choose a monthly payment for annuity</a:t>
            </a:r>
          </a:p>
          <a:p>
            <a:pPr marL="742950" lvl="1"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r>
              <a:rPr lang="en-US" b="0" kern="0" dirty="0">
                <a:solidFill>
                  <a:schemeClr val="bg2">
                    <a:lumMod val="75000"/>
                    <a:lumOff val="25000"/>
                  </a:schemeClr>
                </a:solidFill>
                <a:latin typeface="Calibri" pitchFamily="34" charset="0"/>
              </a:rPr>
              <a:t>May choose to split DC and/or rollover pre-tax contribution balance</a:t>
            </a:r>
          </a:p>
          <a:p>
            <a:pPr marL="742950" lvl="1"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endParaRPr lang="en-US" b="0" kern="0" dirty="0">
              <a:solidFill>
                <a:schemeClr val="bg2">
                  <a:lumMod val="75000"/>
                  <a:lumOff val="25000"/>
                </a:schemeClr>
              </a:solidFill>
              <a:latin typeface="Calibri" pitchFamily="34" charset="0"/>
            </a:endParaRPr>
          </a:p>
        </p:txBody>
      </p:sp>
    </p:spTree>
    <p:extLst>
      <p:ext uri="{BB962C8B-B14F-4D97-AF65-F5344CB8AC3E}">
        <p14:creationId xmlns:p14="http://schemas.microsoft.com/office/powerpoint/2010/main" val="4229424701"/>
      </p:ext>
    </p:extLst>
  </p:cSld>
  <p:clrMapOvr>
    <a:masterClrMapping/>
  </p:clrMapOvr>
  <p:transition>
    <p:zo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44821-78A9-2332-2350-FA966C7E8E3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D695C98-1061-9FDD-907A-266C680EEBB3}"/>
              </a:ext>
            </a:extLst>
          </p:cNvPr>
          <p:cNvSpPr>
            <a:spLocks noGrp="1"/>
          </p:cNvSpPr>
          <p:nvPr>
            <p:ph type="title"/>
          </p:nvPr>
        </p:nvSpPr>
        <p:spPr/>
        <p:txBody>
          <a:bodyPr/>
          <a:lstStyle/>
          <a:p>
            <a:r>
              <a:rPr lang="en-US" dirty="0"/>
              <a:t>Three Steps for Medicare Coverage</a:t>
            </a:r>
          </a:p>
        </p:txBody>
      </p:sp>
      <p:sp>
        <p:nvSpPr>
          <p:cNvPr id="4" name="Slide Number Placeholder 3">
            <a:extLst>
              <a:ext uri="{FF2B5EF4-FFF2-40B4-BE49-F238E27FC236}">
                <a16:creationId xmlns:a16="http://schemas.microsoft.com/office/drawing/2014/main" id="{1862E3CC-6C3B-00EA-68A6-FACC1113AA1A}"/>
              </a:ext>
            </a:extLst>
          </p:cNvPr>
          <p:cNvSpPr>
            <a:spLocks noGrp="1"/>
          </p:cNvSpPr>
          <p:nvPr>
            <p:ph type="sldNum" sz="quarter" idx="10"/>
          </p:nvPr>
        </p:nvSpPr>
        <p:spPr/>
        <p:txBody>
          <a:bodyPr/>
          <a:lstStyle/>
          <a:p>
            <a:pPr>
              <a:defRPr/>
            </a:pPr>
            <a:fld id="{8AB82F91-9E70-49E8-8C50-322C7080C288}" type="slidenum">
              <a:rPr lang="en-US" smtClean="0"/>
              <a:pPr>
                <a:defRPr/>
              </a:pPr>
              <a:t>12</a:t>
            </a:fld>
            <a:endParaRPr lang="en-US" dirty="0"/>
          </a:p>
        </p:txBody>
      </p:sp>
      <p:sp>
        <p:nvSpPr>
          <p:cNvPr id="7" name="Rectangle 6">
            <a:extLst>
              <a:ext uri="{FF2B5EF4-FFF2-40B4-BE49-F238E27FC236}">
                <a16:creationId xmlns:a16="http://schemas.microsoft.com/office/drawing/2014/main" id="{1C3ABCB5-AE2B-C4D3-320E-ACACECA244B5}"/>
              </a:ext>
            </a:extLst>
          </p:cNvPr>
          <p:cNvSpPr/>
          <p:nvPr/>
        </p:nvSpPr>
        <p:spPr>
          <a:xfrm>
            <a:off x="0" y="5973685"/>
            <a:ext cx="8930640" cy="830997"/>
          </a:xfrm>
          <a:prstGeom prst="rect">
            <a:avLst/>
          </a:prstGeom>
        </p:spPr>
        <p:txBody>
          <a:bodyPr wrap="square">
            <a:spAutoFit/>
          </a:bodyPr>
          <a:lstStyle/>
          <a:p>
            <a:pPr algn="l"/>
            <a:endParaRPr lang="en-US" b="0" dirty="0"/>
          </a:p>
          <a:p>
            <a:pPr algn="l"/>
            <a:r>
              <a:rPr lang="en-US" sz="800" b="0" dirty="0">
                <a:solidFill>
                  <a:schemeClr val="bg2"/>
                </a:solidFill>
                <a:latin typeface="Calibri" panose="020F0502020204030204" pitchFamily="34" charset="0"/>
                <a:ea typeface="Calibri" panose="020F0502020204030204" pitchFamily="34" charset="0"/>
                <a:cs typeface="Calibri" panose="020F0502020204030204" pitchFamily="34" charset="0"/>
              </a:rPr>
              <a:t>1Medicare does pay for medically necessary skilled nursing facility or home health care, with strict requirements that are difficult to meet on a limited basis, and for some hospice care. If you transfer assets to others there is a five-year “look back” where the government will recover the assets transferred if you go on Medicaid. This is not personal advice. Consult an elder care attorney if you have questions.</a:t>
            </a:r>
          </a:p>
          <a:p>
            <a:pPr algn="l"/>
            <a:r>
              <a:rPr lang="en-US" sz="800" b="0" dirty="0">
                <a:solidFill>
                  <a:schemeClr val="bg2"/>
                </a:solidFill>
                <a:latin typeface="Calibri" panose="020F0502020204030204" pitchFamily="34" charset="0"/>
                <a:ea typeface="Calibri" panose="020F0502020204030204" pitchFamily="34" charset="0"/>
                <a:cs typeface="Calibri" panose="020F0502020204030204" pitchFamily="34" charset="0"/>
              </a:rPr>
              <a:t>Source: Medicare.gov as of December 31, 2024; J.P. Morgan Asset Management. </a:t>
            </a:r>
            <a:endParaRPr lang="en-US" sz="800" b="0" baseline="30000" dirty="0">
              <a:solidFill>
                <a:schemeClr val="bg2"/>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2386D127-3473-CB7E-C8EA-82100BE40ECF}"/>
              </a:ext>
            </a:extLst>
          </p:cNvPr>
          <p:cNvPicPr>
            <a:picLocks noChangeAspect="1"/>
          </p:cNvPicPr>
          <p:nvPr/>
        </p:nvPicPr>
        <p:blipFill>
          <a:blip r:embed="rId3"/>
          <a:stretch>
            <a:fillRect/>
          </a:stretch>
        </p:blipFill>
        <p:spPr>
          <a:xfrm>
            <a:off x="1394738" y="815702"/>
            <a:ext cx="6668442" cy="5443964"/>
          </a:xfrm>
          <a:prstGeom prst="rect">
            <a:avLst/>
          </a:prstGeom>
        </p:spPr>
      </p:pic>
    </p:spTree>
    <p:extLst>
      <p:ext uri="{BB962C8B-B14F-4D97-AF65-F5344CB8AC3E}">
        <p14:creationId xmlns:p14="http://schemas.microsoft.com/office/powerpoint/2010/main" val="657097534"/>
      </p:ext>
    </p:extLst>
  </p:cSld>
  <p:clrMapOvr>
    <a:masterClrMapping/>
  </p:clrMapOvr>
  <p:transition>
    <p:zo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Retirement Challenges</a:t>
            </a:r>
          </a:p>
        </p:txBody>
      </p:sp>
      <p:sp>
        <p:nvSpPr>
          <p:cNvPr id="9" name="Content Placeholder 2"/>
          <p:cNvSpPr txBox="1">
            <a:spLocks/>
          </p:cNvSpPr>
          <p:nvPr/>
        </p:nvSpPr>
        <p:spPr>
          <a:xfrm>
            <a:off x="475470" y="1111310"/>
            <a:ext cx="3671657" cy="1621426"/>
          </a:xfrm>
          <a:prstGeom prst="rect">
            <a:avLst/>
          </a:prstGeom>
        </p:spPr>
        <p:txBody>
          <a:bodyPr rtlCol="0">
            <a:noAutofit/>
          </a:bodyPr>
          <a:lstStyle/>
          <a:p>
            <a:pPr marL="285750" marR="0" lvl="0" indent="-285750" algn="l" defTabSz="914400" rtl="0" eaLnBrk="1" fontAlgn="auto" latinLnBrk="0"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tabLst/>
              <a:defRPr/>
            </a:pPr>
            <a:r>
              <a:rPr kumimoji="0" lang="en-US" b="0" i="0" u="none" strike="noStrike" kern="0" cap="none" spc="0" normalizeH="0" noProof="0" dirty="0">
                <a:ln>
                  <a:noFill/>
                </a:ln>
                <a:solidFill>
                  <a:schemeClr val="bg2">
                    <a:lumMod val="75000"/>
                    <a:lumOff val="25000"/>
                  </a:schemeClr>
                </a:solidFill>
                <a:effectLst/>
                <a:uLnTx/>
                <a:uFillTx/>
                <a:latin typeface="Calibri" pitchFamily="34" charset="0"/>
              </a:rPr>
              <a:t>Retirement is still a fairly new concept</a:t>
            </a:r>
          </a:p>
          <a:p>
            <a:pPr marL="285750"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r>
              <a:rPr lang="en-US" b="0" kern="0" dirty="0">
                <a:solidFill>
                  <a:schemeClr val="bg2">
                    <a:lumMod val="75000"/>
                    <a:lumOff val="25000"/>
                  </a:schemeClr>
                </a:solidFill>
                <a:latin typeface="Calibri" pitchFamily="34" charset="0"/>
              </a:rPr>
              <a:t>Retirement concepts are simple, but not easy</a:t>
            </a:r>
          </a:p>
          <a:p>
            <a:pPr marL="285750" marR="0" lvl="0" indent="-285750" algn="l" defTabSz="914400" rtl="0" eaLnBrk="1" fontAlgn="auto" latinLnBrk="0"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tabLst/>
              <a:defRPr/>
            </a:pPr>
            <a:r>
              <a:rPr lang="en-US" b="0" kern="0" dirty="0">
                <a:solidFill>
                  <a:schemeClr val="bg2">
                    <a:lumMod val="75000"/>
                    <a:lumOff val="25000"/>
                  </a:schemeClr>
                </a:solidFill>
                <a:latin typeface="Calibri" pitchFamily="34" charset="0"/>
              </a:rPr>
              <a:t>We’re all human</a:t>
            </a:r>
          </a:p>
        </p:txBody>
      </p:sp>
      <p:pic>
        <p:nvPicPr>
          <p:cNvPr id="12" name="Picture 11"/>
          <p:cNvPicPr>
            <a:picLocks noChangeAspect="1"/>
          </p:cNvPicPr>
          <p:nvPr/>
        </p:nvPicPr>
        <p:blipFill>
          <a:blip r:embed="rId3"/>
          <a:stretch>
            <a:fillRect/>
          </a:stretch>
        </p:blipFill>
        <p:spPr>
          <a:xfrm>
            <a:off x="4958340" y="1723730"/>
            <a:ext cx="2847975" cy="1600200"/>
          </a:xfrm>
          <a:prstGeom prst="rect">
            <a:avLst/>
          </a:prstGeom>
        </p:spPr>
      </p:pic>
      <p:sp>
        <p:nvSpPr>
          <p:cNvPr id="13" name="Content Placeholder 2"/>
          <p:cNvSpPr txBox="1">
            <a:spLocks/>
          </p:cNvSpPr>
          <p:nvPr/>
        </p:nvSpPr>
        <p:spPr>
          <a:xfrm>
            <a:off x="475469" y="3526620"/>
            <a:ext cx="7578640" cy="1621426"/>
          </a:xfrm>
          <a:prstGeom prst="rect">
            <a:avLst/>
          </a:prstGeom>
        </p:spPr>
        <p:txBody>
          <a:bodyPr rtlCol="0">
            <a:noAutofit/>
          </a:bodyPr>
          <a:lstStyle/>
          <a:p>
            <a:pPr marL="742950" lvl="1"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r>
              <a:rPr kumimoji="0" lang="en-US" b="0" i="0" u="none" strike="noStrike" kern="0" cap="none" spc="0" normalizeH="0" noProof="0" dirty="0">
                <a:ln>
                  <a:noFill/>
                </a:ln>
                <a:solidFill>
                  <a:schemeClr val="bg2">
                    <a:lumMod val="75000"/>
                    <a:lumOff val="25000"/>
                  </a:schemeClr>
                </a:solidFill>
                <a:effectLst/>
                <a:uLnTx/>
                <a:uFillTx/>
                <a:latin typeface="Calibri" pitchFamily="34" charset="0"/>
              </a:rPr>
              <a:t>People are </a:t>
            </a:r>
            <a:r>
              <a:rPr kumimoji="0" lang="en-US" i="0" u="none" strike="noStrike" kern="0" cap="none" spc="0" normalizeH="0" noProof="0" dirty="0">
                <a:ln>
                  <a:noFill/>
                </a:ln>
                <a:solidFill>
                  <a:schemeClr val="bg2">
                    <a:lumMod val="75000"/>
                    <a:lumOff val="25000"/>
                  </a:schemeClr>
                </a:solidFill>
                <a:effectLst/>
                <a:uLnTx/>
                <a:uFillTx/>
                <a:latin typeface="Calibri" pitchFamily="34" charset="0"/>
              </a:rPr>
              <a:t>not objective</a:t>
            </a:r>
            <a:r>
              <a:rPr kumimoji="0" lang="en-US" b="0" i="0" u="none" strike="noStrike" kern="0" cap="none" spc="0" normalizeH="0" noProof="0" dirty="0">
                <a:ln>
                  <a:noFill/>
                </a:ln>
                <a:solidFill>
                  <a:schemeClr val="bg2">
                    <a:lumMod val="75000"/>
                    <a:lumOff val="25000"/>
                  </a:schemeClr>
                </a:solidFill>
                <a:effectLst/>
                <a:uLnTx/>
                <a:uFillTx/>
                <a:latin typeface="Calibri" pitchFamily="34" charset="0"/>
              </a:rPr>
              <a:t> when it comes to decisions or events that involve </a:t>
            </a:r>
            <a:r>
              <a:rPr kumimoji="0" lang="en-US" i="0" u="none" strike="noStrike" kern="0" cap="none" spc="0" normalizeH="0" noProof="0" dirty="0">
                <a:ln>
                  <a:noFill/>
                </a:ln>
                <a:solidFill>
                  <a:schemeClr val="bg2">
                    <a:lumMod val="75000"/>
                    <a:lumOff val="25000"/>
                  </a:schemeClr>
                </a:solidFill>
                <a:effectLst/>
                <a:uLnTx/>
                <a:uFillTx/>
                <a:latin typeface="Calibri" pitchFamily="34" charset="0"/>
              </a:rPr>
              <a:t>emotions</a:t>
            </a:r>
          </a:p>
          <a:p>
            <a:pPr marL="742950" lvl="1" indent="-285750" algn="l" eaLnBrk="1" fontAlgn="auto" hangingPunct="1">
              <a:lnSpc>
                <a:spcPct val="105000"/>
              </a:lnSpc>
              <a:spcBef>
                <a:spcPts val="0"/>
              </a:spcBef>
              <a:spcAft>
                <a:spcPts val="1200"/>
              </a:spcAft>
              <a:buClr>
                <a:schemeClr val="bg2">
                  <a:lumMod val="75000"/>
                  <a:lumOff val="25000"/>
                </a:schemeClr>
              </a:buClr>
              <a:buSzPct val="100000"/>
              <a:buFont typeface="Calibri" panose="020F0502020204030204" pitchFamily="34" charset="0"/>
              <a:buChar char="»"/>
              <a:defRPr/>
            </a:pPr>
            <a:r>
              <a:rPr lang="en-US" b="0" kern="0" dirty="0">
                <a:solidFill>
                  <a:schemeClr val="bg2">
                    <a:lumMod val="75000"/>
                    <a:lumOff val="25000"/>
                  </a:schemeClr>
                </a:solidFill>
                <a:latin typeface="Calibri" pitchFamily="34" charset="0"/>
              </a:rPr>
              <a:t>Money is one of the most emotionally sensitive issues on the planet	</a:t>
            </a:r>
          </a:p>
        </p:txBody>
      </p:sp>
      <p:sp>
        <p:nvSpPr>
          <p:cNvPr id="2" name="Slide Number Placeholder 1"/>
          <p:cNvSpPr>
            <a:spLocks noGrp="1"/>
          </p:cNvSpPr>
          <p:nvPr>
            <p:ph type="sldNum" sz="quarter" idx="10"/>
          </p:nvPr>
        </p:nvSpPr>
        <p:spPr/>
        <p:txBody>
          <a:bodyPr/>
          <a:lstStyle/>
          <a:p>
            <a:pPr>
              <a:defRPr/>
            </a:pPr>
            <a:fld id="{8AB82F91-9E70-49E8-8C50-322C7080C288}" type="slidenum">
              <a:rPr lang="en-US" smtClean="0"/>
              <a:pPr>
                <a:defRPr/>
              </a:pPr>
              <a:t>13</a:t>
            </a:fld>
            <a:endParaRPr lang="en-US" dirty="0"/>
          </a:p>
        </p:txBody>
      </p:sp>
    </p:spTree>
    <p:extLst>
      <p:ext uri="{BB962C8B-B14F-4D97-AF65-F5344CB8AC3E}">
        <p14:creationId xmlns:p14="http://schemas.microsoft.com/office/powerpoint/2010/main" val="3484735841"/>
      </p:ext>
    </p:extLst>
  </p:cSld>
  <p:clrMapOvr>
    <a:masterClrMapping/>
  </p:clrMapOvr>
  <p:transition>
    <p:zo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E4153DB1-2A78-4744-833A-520E215E25BA}" type="slidenum">
              <a:rPr lang="en-US" smtClean="0"/>
              <a:pPr/>
              <a:t>14</a:t>
            </a:fld>
            <a:endParaRPr lang="en-US"/>
          </a:p>
        </p:txBody>
      </p:sp>
      <p:pic>
        <p:nvPicPr>
          <p:cNvPr id="7" name="Picture 6">
            <a:extLst>
              <a:ext uri="{FF2B5EF4-FFF2-40B4-BE49-F238E27FC236}">
                <a16:creationId xmlns:a16="http://schemas.microsoft.com/office/drawing/2014/main" id="{BB4DF8A3-3B26-7D50-427B-D380C840A107}"/>
              </a:ext>
            </a:extLst>
          </p:cNvPr>
          <p:cNvPicPr>
            <a:picLocks noChangeAspect="1"/>
          </p:cNvPicPr>
          <p:nvPr/>
        </p:nvPicPr>
        <p:blipFill>
          <a:blip r:embed="rId2"/>
          <a:stretch>
            <a:fillRect/>
          </a:stretch>
        </p:blipFill>
        <p:spPr>
          <a:xfrm>
            <a:off x="3050215" y="1175657"/>
            <a:ext cx="2903164" cy="4436193"/>
          </a:xfrm>
          <a:prstGeom prst="rect">
            <a:avLst/>
          </a:prstGeom>
        </p:spPr>
      </p:pic>
      <p:sp>
        <p:nvSpPr>
          <p:cNvPr id="5" name="TextBox 4">
            <a:extLst>
              <a:ext uri="{FF2B5EF4-FFF2-40B4-BE49-F238E27FC236}">
                <a16:creationId xmlns:a16="http://schemas.microsoft.com/office/drawing/2014/main" id="{FCD47736-3F0B-CB59-EB9F-E16A94A1F21E}"/>
              </a:ext>
            </a:extLst>
          </p:cNvPr>
          <p:cNvSpPr txBox="1"/>
          <p:nvPr/>
        </p:nvSpPr>
        <p:spPr>
          <a:xfrm>
            <a:off x="4900575" y="2479064"/>
            <a:ext cx="3355231" cy="1446550"/>
          </a:xfrm>
          <a:prstGeom prst="rect">
            <a:avLst/>
          </a:prstGeom>
          <a:noFill/>
        </p:spPr>
        <p:txBody>
          <a:bodyPr wrap="square" rtlCol="0">
            <a:spAutoFit/>
          </a:bodyPr>
          <a:lstStyle/>
          <a:p>
            <a:pPr algn="r"/>
            <a:r>
              <a:rPr lang="en-US" dirty="0">
                <a:solidFill>
                  <a:schemeClr val="bg2">
                    <a:lumMod val="75000"/>
                    <a:lumOff val="25000"/>
                  </a:schemeClr>
                </a:solidFill>
                <a:latin typeface="Calibri" panose="020F0502020204030204" pitchFamily="34" charset="0"/>
                <a:cs typeface="Calibri" panose="020F0502020204030204" pitchFamily="34" charset="0"/>
              </a:rPr>
              <a:t>Personal savings</a:t>
            </a:r>
          </a:p>
          <a:p>
            <a:pPr algn="r"/>
            <a:r>
              <a:rPr lang="en-US" sz="2000" dirty="0">
                <a:solidFill>
                  <a:schemeClr val="bg2">
                    <a:lumMod val="75000"/>
                    <a:lumOff val="25000"/>
                  </a:schemeClr>
                </a:solidFill>
                <a:latin typeface="Calibri" panose="020F0502020204030204" pitchFamily="34" charset="0"/>
                <a:cs typeface="Calibri" panose="020F0502020204030204" pitchFamily="34" charset="0"/>
              </a:rPr>
              <a:t>Including:</a:t>
            </a:r>
            <a:r>
              <a:rPr lang="en-US" dirty="0">
                <a:solidFill>
                  <a:schemeClr val="bg2">
                    <a:lumMod val="75000"/>
                    <a:lumOff val="25000"/>
                  </a:schemeClr>
                </a:solidFill>
                <a:latin typeface="Calibri" panose="020F0502020204030204" pitchFamily="34" charset="0"/>
                <a:cs typeface="Calibri" panose="020F0502020204030204" pitchFamily="34" charset="0"/>
              </a:rPr>
              <a:t> </a:t>
            </a:r>
            <a:r>
              <a:rPr lang="en-US" sz="2000" dirty="0">
                <a:solidFill>
                  <a:schemeClr val="bg2">
                    <a:lumMod val="75000"/>
                    <a:lumOff val="25000"/>
                  </a:schemeClr>
                </a:solidFill>
                <a:latin typeface="Calibri" panose="020F0502020204030204" pitchFamily="34" charset="0"/>
                <a:cs typeface="Calibri" panose="020F0502020204030204" pitchFamily="34" charset="0"/>
              </a:rPr>
              <a:t>403(b)/401(a)/HRA/457 retirement plans </a:t>
            </a:r>
            <a:endParaRPr lang="en-US" dirty="0">
              <a:solidFill>
                <a:schemeClr val="bg2">
                  <a:lumMod val="75000"/>
                  <a:lumOff val="25000"/>
                </a:schemeClr>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F6126131-B4DF-3EE1-8AE1-3A3E3CC33432}"/>
              </a:ext>
            </a:extLst>
          </p:cNvPr>
          <p:cNvSpPr txBox="1"/>
          <p:nvPr/>
        </p:nvSpPr>
        <p:spPr>
          <a:xfrm>
            <a:off x="3981942" y="4996877"/>
            <a:ext cx="3473514" cy="830997"/>
          </a:xfrm>
          <a:prstGeom prst="rect">
            <a:avLst/>
          </a:prstGeom>
          <a:noFill/>
        </p:spPr>
        <p:txBody>
          <a:bodyPr wrap="square" rtlCol="0">
            <a:spAutoFit/>
          </a:bodyPr>
          <a:lstStyle/>
          <a:p>
            <a:pPr algn="r"/>
            <a:r>
              <a:rPr lang="en-US" dirty="0">
                <a:solidFill>
                  <a:schemeClr val="bg2">
                    <a:lumMod val="75000"/>
                    <a:lumOff val="25000"/>
                  </a:schemeClr>
                </a:solidFill>
                <a:latin typeface="Calibri" panose="020F0502020204030204" pitchFamily="34" charset="0"/>
                <a:cs typeface="Calibri" panose="020F0502020204030204" pitchFamily="34" charset="0"/>
              </a:rPr>
              <a:t>Pension: Teachers Retirement Fund (TRF)</a:t>
            </a:r>
          </a:p>
        </p:txBody>
      </p:sp>
      <p:sp>
        <p:nvSpPr>
          <p:cNvPr id="10" name="TextBox 9">
            <a:extLst>
              <a:ext uri="{FF2B5EF4-FFF2-40B4-BE49-F238E27FC236}">
                <a16:creationId xmlns:a16="http://schemas.microsoft.com/office/drawing/2014/main" id="{9EF03F8E-78FA-3DC0-38EC-07011A311B85}"/>
              </a:ext>
            </a:extLst>
          </p:cNvPr>
          <p:cNvSpPr txBox="1"/>
          <p:nvPr/>
        </p:nvSpPr>
        <p:spPr>
          <a:xfrm>
            <a:off x="410544" y="3049752"/>
            <a:ext cx="3004154" cy="461665"/>
          </a:xfrm>
          <a:prstGeom prst="rect">
            <a:avLst/>
          </a:prstGeom>
          <a:noFill/>
        </p:spPr>
        <p:txBody>
          <a:bodyPr wrap="square" rtlCol="0">
            <a:spAutoFit/>
          </a:bodyPr>
          <a:lstStyle/>
          <a:p>
            <a:pPr algn="r"/>
            <a:r>
              <a:rPr lang="en-US" dirty="0">
                <a:solidFill>
                  <a:schemeClr val="bg2">
                    <a:lumMod val="75000"/>
                    <a:lumOff val="25000"/>
                  </a:schemeClr>
                </a:solidFill>
                <a:latin typeface="Calibri" panose="020F0502020204030204" pitchFamily="34" charset="0"/>
                <a:cs typeface="Calibri" panose="020F0502020204030204" pitchFamily="34" charset="0"/>
              </a:rPr>
              <a:t>Social Security</a:t>
            </a:r>
          </a:p>
        </p:txBody>
      </p:sp>
      <p:sp>
        <p:nvSpPr>
          <p:cNvPr id="11" name="TextBox 10">
            <a:extLst>
              <a:ext uri="{FF2B5EF4-FFF2-40B4-BE49-F238E27FC236}">
                <a16:creationId xmlns:a16="http://schemas.microsoft.com/office/drawing/2014/main" id="{711B6CBE-9C6F-D3BA-6FDE-58A029BA3CB3}"/>
              </a:ext>
            </a:extLst>
          </p:cNvPr>
          <p:cNvSpPr txBox="1"/>
          <p:nvPr/>
        </p:nvSpPr>
        <p:spPr>
          <a:xfrm>
            <a:off x="3142182" y="1462183"/>
            <a:ext cx="2556133" cy="400110"/>
          </a:xfrm>
          <a:prstGeom prst="rect">
            <a:avLst/>
          </a:prstGeom>
          <a:noFill/>
        </p:spPr>
        <p:txBody>
          <a:bodyPr wrap="square" rtlCol="0">
            <a:spAutoFit/>
          </a:bodyPr>
          <a:lstStyle/>
          <a:p>
            <a:r>
              <a:rPr lang="en-US" sz="2000" dirty="0">
                <a:solidFill>
                  <a:schemeClr val="bg2">
                    <a:lumMod val="75000"/>
                    <a:lumOff val="25000"/>
                  </a:schemeClr>
                </a:solidFill>
                <a:latin typeface="Calibri" panose="020F0502020204030204" pitchFamily="34" charset="0"/>
                <a:cs typeface="Calibri" panose="020F0502020204030204" pitchFamily="34" charset="0"/>
              </a:rPr>
              <a:t>Retirement Income</a:t>
            </a:r>
          </a:p>
        </p:txBody>
      </p:sp>
      <p:pic>
        <p:nvPicPr>
          <p:cNvPr id="2" name="Picture 1">
            <a:extLst>
              <a:ext uri="{FF2B5EF4-FFF2-40B4-BE49-F238E27FC236}">
                <a16:creationId xmlns:a16="http://schemas.microsoft.com/office/drawing/2014/main" id="{186599A1-CA07-8A9C-373D-E17A7369EB0D}"/>
              </a:ext>
            </a:extLst>
          </p:cNvPr>
          <p:cNvPicPr>
            <a:picLocks noChangeAspect="1"/>
          </p:cNvPicPr>
          <p:nvPr/>
        </p:nvPicPr>
        <p:blipFill rotWithShape="1">
          <a:blip r:embed="rId3"/>
          <a:srcRect t="24164" b="31387"/>
          <a:stretch/>
        </p:blipFill>
        <p:spPr>
          <a:xfrm>
            <a:off x="7210556" y="0"/>
            <a:ext cx="1916786" cy="608580"/>
          </a:xfrm>
          <a:prstGeom prst="rect">
            <a:avLst/>
          </a:prstGeom>
        </p:spPr>
      </p:pic>
    </p:spTree>
    <p:extLst>
      <p:ext uri="{BB962C8B-B14F-4D97-AF65-F5344CB8AC3E}">
        <p14:creationId xmlns:p14="http://schemas.microsoft.com/office/powerpoint/2010/main" val="100162985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70" y="0"/>
            <a:ext cx="9049424" cy="772160"/>
          </a:xfrm>
        </p:spPr>
        <p:txBody>
          <a:bodyPr/>
          <a:lstStyle/>
          <a:p>
            <a:r>
              <a:rPr lang="en-US" dirty="0"/>
              <a:t>Who Contributes to Which Accounts?</a:t>
            </a:r>
          </a:p>
        </p:txBody>
      </p:sp>
      <p:sp>
        <p:nvSpPr>
          <p:cNvPr id="2" name="Slide Number Placeholder 1"/>
          <p:cNvSpPr>
            <a:spLocks noGrp="1"/>
          </p:cNvSpPr>
          <p:nvPr>
            <p:ph type="sldNum" sz="quarter" idx="10"/>
          </p:nvPr>
        </p:nvSpPr>
        <p:spPr/>
        <p:txBody>
          <a:bodyPr/>
          <a:lstStyle/>
          <a:p>
            <a:pPr>
              <a:defRPr/>
            </a:pPr>
            <a:fld id="{8AB82F91-9E70-49E8-8C50-322C7080C288}" type="slidenum">
              <a:rPr lang="en-US" smtClean="0"/>
              <a:pPr>
                <a:defRPr/>
              </a:pPr>
              <a:t>15</a:t>
            </a:fld>
            <a:endParaRPr lang="en-US" dirty="0"/>
          </a:p>
        </p:txBody>
      </p:sp>
      <p:graphicFrame>
        <p:nvGraphicFramePr>
          <p:cNvPr id="10" name="Table 9">
            <a:extLst>
              <a:ext uri="{FF2B5EF4-FFF2-40B4-BE49-F238E27FC236}">
                <a16:creationId xmlns:a16="http://schemas.microsoft.com/office/drawing/2014/main" id="{0CFF821E-F98C-438E-1DC0-FD612B47C970}"/>
              </a:ext>
            </a:extLst>
          </p:cNvPr>
          <p:cNvGraphicFramePr>
            <a:graphicFrameLocks noGrp="1"/>
          </p:cNvGraphicFramePr>
          <p:nvPr>
            <p:extLst>
              <p:ext uri="{D42A27DB-BD31-4B8C-83A1-F6EECF244321}">
                <p14:modId xmlns:p14="http://schemas.microsoft.com/office/powerpoint/2010/main" val="4006420116"/>
              </p:ext>
            </p:extLst>
          </p:nvPr>
        </p:nvGraphicFramePr>
        <p:xfrm>
          <a:off x="1222309" y="1112985"/>
          <a:ext cx="6447453" cy="4833262"/>
        </p:xfrm>
        <a:graphic>
          <a:graphicData uri="http://schemas.openxmlformats.org/drawingml/2006/table">
            <a:tbl>
              <a:tblPr firstRow="1" bandRow="1">
                <a:tableStyleId>{5C22544A-7EE6-4342-B048-85BDC9FD1C3A}</a:tableStyleId>
              </a:tblPr>
              <a:tblGrid>
                <a:gridCol w="2340295">
                  <a:extLst>
                    <a:ext uri="{9D8B030D-6E8A-4147-A177-3AD203B41FA5}">
                      <a16:colId xmlns:a16="http://schemas.microsoft.com/office/drawing/2014/main" val="1961186059"/>
                    </a:ext>
                  </a:extLst>
                </a:gridCol>
                <a:gridCol w="1931473">
                  <a:extLst>
                    <a:ext uri="{9D8B030D-6E8A-4147-A177-3AD203B41FA5}">
                      <a16:colId xmlns:a16="http://schemas.microsoft.com/office/drawing/2014/main" val="3344147557"/>
                    </a:ext>
                  </a:extLst>
                </a:gridCol>
                <a:gridCol w="2175685">
                  <a:extLst>
                    <a:ext uri="{9D8B030D-6E8A-4147-A177-3AD203B41FA5}">
                      <a16:colId xmlns:a16="http://schemas.microsoft.com/office/drawing/2014/main" val="3841869565"/>
                    </a:ext>
                  </a:extLst>
                </a:gridCol>
              </a:tblGrid>
              <a:tr h="690466">
                <a:tc>
                  <a:txBody>
                    <a:bodyPr/>
                    <a:lstStyle/>
                    <a:p>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tx1">
                        <a:lumMod val="85000"/>
                      </a:schemeClr>
                    </a:solidFill>
                  </a:tcPr>
                </a:tc>
                <a:tc>
                  <a:txBody>
                    <a:bodyPr/>
                    <a:lstStyle/>
                    <a:p>
                      <a:pPr algn="ctr"/>
                      <a:r>
                        <a:rPr lang="en-US" sz="2800" u="sng" dirty="0">
                          <a:solidFill>
                            <a:schemeClr val="bg2">
                              <a:lumMod val="75000"/>
                              <a:lumOff val="25000"/>
                            </a:schemeClr>
                          </a:solidFill>
                          <a:latin typeface="Calibri" panose="020F0502020204030204" pitchFamily="34" charset="0"/>
                          <a:cs typeface="Calibri" panose="020F0502020204030204" pitchFamily="34" charset="0"/>
                        </a:rPr>
                        <a:t>Employee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noFill/>
                  </a:tcPr>
                </a:tc>
                <a:tc>
                  <a:txBody>
                    <a:bodyPr/>
                    <a:lstStyle/>
                    <a:p>
                      <a:pPr algn="ctr"/>
                      <a:r>
                        <a:rPr lang="en-US" sz="2800" u="sng" dirty="0">
                          <a:solidFill>
                            <a:schemeClr val="bg2">
                              <a:lumMod val="75000"/>
                              <a:lumOff val="25000"/>
                            </a:schemeClr>
                          </a:solidFill>
                          <a:latin typeface="Calibri" panose="020F0502020204030204" pitchFamily="34" charset="0"/>
                          <a:cs typeface="Calibri" panose="020F0502020204030204" pitchFamily="34" charset="0"/>
                        </a:rPr>
                        <a:t>Zionsville</a:t>
                      </a:r>
                    </a:p>
                  </a:txBody>
                  <a:tcPr>
                    <a:lnL w="1270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1477621952"/>
                  </a:ext>
                </a:extLst>
              </a:tr>
              <a:tr h="690466">
                <a:tc>
                  <a:txBody>
                    <a:bodyPr/>
                    <a:lstStyle/>
                    <a:p>
                      <a:r>
                        <a:rPr lang="en-US" sz="2800" b="1" dirty="0">
                          <a:solidFill>
                            <a:schemeClr val="bg2">
                              <a:lumMod val="75000"/>
                              <a:lumOff val="25000"/>
                            </a:schemeClr>
                          </a:solidFill>
                          <a:latin typeface="Calibri" panose="020F0502020204030204" pitchFamily="34" charset="0"/>
                          <a:cs typeface="Calibri" panose="020F0502020204030204" pitchFamily="34" charset="0"/>
                        </a:rPr>
                        <a:t>Social Security</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a:r>
                        <a:rPr lang="en-US" sz="2800" dirty="0">
                          <a:solidFill>
                            <a:schemeClr val="bg2">
                              <a:lumMod val="75000"/>
                              <a:lumOff val="25000"/>
                            </a:schemeClr>
                          </a:solidFill>
                          <a:latin typeface="Calibri" panose="020F0502020204030204" pitchFamily="34" charset="0"/>
                          <a:cs typeface="Calibri" panose="020F0502020204030204" pitchFamily="34" charset="0"/>
                          <a:sym typeface="Wingdings" panose="05000000000000000000" pitchFamily="2" charset="2"/>
                        </a:rPr>
                        <a:t></a:t>
                      </a:r>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bg2">
                              <a:lumMod val="75000"/>
                              <a:lumOff val="25000"/>
                            </a:schemeClr>
                          </a:solidFill>
                          <a:latin typeface="Calibri" panose="020F0502020204030204" pitchFamily="34" charset="0"/>
                          <a:cs typeface="Calibri" panose="020F0502020204030204" pitchFamily="34" charset="0"/>
                          <a:sym typeface="Wingdings" panose="05000000000000000000" pitchFamily="2" charset="2"/>
                        </a:rPr>
                        <a:t></a:t>
                      </a:r>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1494440631"/>
                  </a:ext>
                </a:extLst>
              </a:tr>
              <a:tr h="690466">
                <a:tc>
                  <a:txBody>
                    <a:bodyPr/>
                    <a:lstStyle/>
                    <a:p>
                      <a:r>
                        <a:rPr lang="en-US" sz="2800" b="1" dirty="0">
                          <a:solidFill>
                            <a:schemeClr val="bg2">
                              <a:lumMod val="75000"/>
                              <a:lumOff val="25000"/>
                            </a:schemeClr>
                          </a:solidFill>
                          <a:latin typeface="Calibri" panose="020F0502020204030204" pitchFamily="34" charset="0"/>
                          <a:cs typeface="Calibri" panose="020F0502020204030204" pitchFamily="34" charset="0"/>
                        </a:rPr>
                        <a:t>403(b)</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bg2">
                              <a:lumMod val="75000"/>
                              <a:lumOff val="25000"/>
                            </a:schemeClr>
                          </a:solidFill>
                          <a:latin typeface="Calibri" panose="020F0502020204030204" pitchFamily="34" charset="0"/>
                          <a:cs typeface="Calibri" panose="020F0502020204030204" pitchFamily="34" charset="0"/>
                          <a:sym typeface="Wingdings" panose="05000000000000000000" pitchFamily="2" charset="2"/>
                        </a:rPr>
                        <a:t></a:t>
                      </a:r>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r>
                        <a:rPr lang="en-US" sz="2800" dirty="0">
                          <a:solidFill>
                            <a:schemeClr val="bg2">
                              <a:lumMod val="75000"/>
                              <a:lumOff val="25000"/>
                            </a:schemeClr>
                          </a:solidFill>
                          <a:latin typeface="Calibri" panose="020F0502020204030204" pitchFamily="34" charset="0"/>
                          <a:cs typeface="Calibri" panose="020F0502020204030204" pitchFamily="34" charset="0"/>
                          <a:sym typeface="Wingdings" panose="05000000000000000000" pitchFamily="2" charset="2"/>
                        </a:rPr>
                        <a:t></a:t>
                      </a:r>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1467366426"/>
                  </a:ext>
                </a:extLst>
              </a:tr>
              <a:tr h="690466">
                <a:tc>
                  <a:txBody>
                    <a:bodyPr/>
                    <a:lstStyle/>
                    <a:p>
                      <a:r>
                        <a:rPr lang="en-US" sz="2800" b="1" dirty="0">
                          <a:solidFill>
                            <a:schemeClr val="bg2">
                              <a:lumMod val="75000"/>
                              <a:lumOff val="25000"/>
                            </a:schemeClr>
                          </a:solidFill>
                          <a:latin typeface="Calibri" panose="020F0502020204030204" pitchFamily="34" charset="0"/>
                          <a:cs typeface="Calibri" panose="020F0502020204030204" pitchFamily="34" charset="0"/>
                        </a:rPr>
                        <a:t>401(a)</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bg2">
                              <a:lumMod val="75000"/>
                              <a:lumOff val="25000"/>
                            </a:schemeClr>
                          </a:solidFill>
                          <a:latin typeface="Calibri" panose="020F0502020204030204" pitchFamily="34" charset="0"/>
                          <a:cs typeface="Calibri" panose="020F0502020204030204" pitchFamily="34" charset="0"/>
                          <a:sym typeface="Wingdings" panose="05000000000000000000" pitchFamily="2" charset="2"/>
                        </a:rPr>
                        <a:t></a:t>
                      </a:r>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1876055784"/>
                  </a:ext>
                </a:extLst>
              </a:tr>
              <a:tr h="690466">
                <a:tc>
                  <a:txBody>
                    <a:bodyPr/>
                    <a:lstStyle/>
                    <a:p>
                      <a:r>
                        <a:rPr lang="en-US" sz="2800" b="1" dirty="0">
                          <a:solidFill>
                            <a:schemeClr val="bg2">
                              <a:lumMod val="75000"/>
                              <a:lumOff val="25000"/>
                            </a:schemeClr>
                          </a:solidFill>
                          <a:latin typeface="Calibri" panose="020F0502020204030204" pitchFamily="34" charset="0"/>
                          <a:cs typeface="Calibri" panose="020F0502020204030204" pitchFamily="34" charset="0"/>
                        </a:rPr>
                        <a:t>HRA</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bg2">
                              <a:lumMod val="75000"/>
                              <a:lumOff val="25000"/>
                            </a:schemeClr>
                          </a:solidFill>
                          <a:latin typeface="Calibri" panose="020F0502020204030204" pitchFamily="34" charset="0"/>
                          <a:cs typeface="Calibri" panose="020F0502020204030204" pitchFamily="34" charset="0"/>
                          <a:sym typeface="Wingdings" panose="05000000000000000000" pitchFamily="2" charset="2"/>
                        </a:rPr>
                        <a:t></a:t>
                      </a:r>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2342606175"/>
                  </a:ext>
                </a:extLst>
              </a:tr>
              <a:tr h="690466">
                <a:tc>
                  <a:txBody>
                    <a:bodyPr/>
                    <a:lstStyle/>
                    <a:p>
                      <a:r>
                        <a:rPr lang="en-US" sz="2800" b="1" dirty="0">
                          <a:solidFill>
                            <a:schemeClr val="bg2">
                              <a:lumMod val="75000"/>
                              <a:lumOff val="25000"/>
                            </a:schemeClr>
                          </a:solidFill>
                          <a:latin typeface="Calibri" panose="020F0502020204030204" pitchFamily="34" charset="0"/>
                          <a:cs typeface="Calibri" panose="020F0502020204030204" pitchFamily="34" charset="0"/>
                        </a:rPr>
                        <a:t>HSA*</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algn="ctr"/>
                      <a:r>
                        <a:rPr lang="en-US" sz="2800" dirty="0">
                          <a:solidFill>
                            <a:schemeClr val="bg2">
                              <a:lumMod val="75000"/>
                              <a:lumOff val="25000"/>
                            </a:schemeClr>
                          </a:solidFill>
                          <a:latin typeface="Calibri" panose="020F0502020204030204" pitchFamily="34" charset="0"/>
                          <a:cs typeface="Calibri" panose="020F0502020204030204" pitchFamily="34" charset="0"/>
                          <a:sym typeface="Wingdings" panose="05000000000000000000" pitchFamily="2" charset="2"/>
                        </a:rPr>
                        <a:t></a:t>
                      </a:r>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bg2">
                              <a:lumMod val="75000"/>
                              <a:lumOff val="25000"/>
                            </a:schemeClr>
                          </a:solidFill>
                          <a:latin typeface="Calibri" panose="020F0502020204030204" pitchFamily="34" charset="0"/>
                          <a:cs typeface="Calibri" panose="020F0502020204030204" pitchFamily="34" charset="0"/>
                          <a:sym typeface="Wingdings" panose="05000000000000000000" pitchFamily="2" charset="2"/>
                        </a:rPr>
                        <a:t></a:t>
                      </a:r>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153101155"/>
                  </a:ext>
                </a:extLst>
              </a:tr>
              <a:tr h="690466">
                <a:tc>
                  <a:txBody>
                    <a:bodyPr/>
                    <a:lstStyle/>
                    <a:p>
                      <a:r>
                        <a:rPr lang="en-US" sz="2800" b="1" dirty="0">
                          <a:solidFill>
                            <a:schemeClr val="bg2">
                              <a:lumMod val="75000"/>
                              <a:lumOff val="25000"/>
                            </a:schemeClr>
                          </a:solidFill>
                          <a:latin typeface="Calibri" panose="020F0502020204030204" pitchFamily="34" charset="0"/>
                          <a:cs typeface="Calibri" panose="020F0502020204030204" pitchFamily="34" charset="0"/>
                        </a:rPr>
                        <a:t>TRF</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bg2">
                              <a:lumMod val="75000"/>
                              <a:lumOff val="25000"/>
                            </a:schemeClr>
                          </a:solidFill>
                          <a:latin typeface="Calibri" panose="020F0502020204030204" pitchFamily="34" charset="0"/>
                          <a:cs typeface="Calibri" panose="020F0502020204030204" pitchFamily="34" charset="0"/>
                          <a:sym typeface="Wingdings" panose="05000000000000000000" pitchFamily="2" charset="2"/>
                        </a:rPr>
                        <a:t></a:t>
                      </a:r>
                      <a:endParaRPr lang="en-US" sz="2800" dirty="0">
                        <a:solidFill>
                          <a:schemeClr val="bg2">
                            <a:lumMod val="75000"/>
                            <a:lumOff val="25000"/>
                          </a:schemeClr>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2525823352"/>
                  </a:ext>
                </a:extLst>
              </a:tr>
            </a:tbl>
          </a:graphicData>
        </a:graphic>
      </p:graphicFrame>
      <p:sp>
        <p:nvSpPr>
          <p:cNvPr id="5" name="TextBox 4">
            <a:extLst>
              <a:ext uri="{FF2B5EF4-FFF2-40B4-BE49-F238E27FC236}">
                <a16:creationId xmlns:a16="http://schemas.microsoft.com/office/drawing/2014/main" id="{C7B1CEF0-80B7-749D-D9BC-5EA8DE833DFD}"/>
              </a:ext>
            </a:extLst>
          </p:cNvPr>
          <p:cNvSpPr txBox="1"/>
          <p:nvPr/>
        </p:nvSpPr>
        <p:spPr>
          <a:xfrm>
            <a:off x="1222309" y="6092536"/>
            <a:ext cx="5972818" cy="584775"/>
          </a:xfrm>
          <a:prstGeom prst="rect">
            <a:avLst/>
          </a:prstGeom>
          <a:noFill/>
        </p:spPr>
        <p:txBody>
          <a:bodyPr wrap="square" rtlCol="0">
            <a:spAutoFit/>
          </a:bodyPr>
          <a:lstStyle/>
          <a:p>
            <a:pPr algn="l"/>
            <a:r>
              <a:rPr lang="en-US" sz="1600" b="0" dirty="0">
                <a:solidFill>
                  <a:srgbClr val="65144B"/>
                </a:solidFill>
                <a:latin typeface="Calibri" panose="020F0502020204030204" pitchFamily="34" charset="0"/>
                <a:cs typeface="Calibri" panose="020F0502020204030204" pitchFamily="34" charset="0"/>
              </a:rPr>
              <a:t>*With CDHP/HDHP (Eagle Health Plan) Zionsville contributes $250 for single and $500 for family in January and September</a:t>
            </a:r>
          </a:p>
        </p:txBody>
      </p:sp>
    </p:spTree>
    <p:extLst>
      <p:ext uri="{BB962C8B-B14F-4D97-AF65-F5344CB8AC3E}">
        <p14:creationId xmlns:p14="http://schemas.microsoft.com/office/powerpoint/2010/main" val="1986866550"/>
      </p:ext>
    </p:extLst>
  </p:cSld>
  <p:clrMapOvr>
    <a:masterClrMapping/>
  </p:clrMapOvr>
  <p:transition>
    <p:zo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70" y="3506995"/>
            <a:ext cx="9144000" cy="400110"/>
          </a:xfrm>
          <a:prstGeom prst="rect">
            <a:avLst/>
          </a:prstGeom>
          <a:noFill/>
        </p:spPr>
        <p:txBody>
          <a:bodyPr wrap="square">
            <a:spAutoFit/>
          </a:bodyPr>
          <a:lstStyle/>
          <a:p>
            <a:pPr algn="ctr">
              <a:tabLst>
                <a:tab pos="0" algn="l"/>
              </a:tabLst>
              <a:defRPr/>
            </a:pPr>
            <a:r>
              <a:rPr lang="en-US" sz="2000" dirty="0">
                <a:solidFill>
                  <a:schemeClr val="bg2">
                    <a:lumMod val="75000"/>
                    <a:lumOff val="25000"/>
                  </a:schemeClr>
                </a:solidFill>
                <a:effectLst/>
                <a:latin typeface="Calibri" pitchFamily="34" charset="0"/>
                <a:cs typeface="Arial" pitchFamily="34" charset="0"/>
              </a:rPr>
              <a:t>Who Should Consider Roth Contributions?</a:t>
            </a:r>
          </a:p>
        </p:txBody>
      </p:sp>
      <p:graphicFrame>
        <p:nvGraphicFramePr>
          <p:cNvPr id="6" name="Table 5"/>
          <p:cNvGraphicFramePr>
            <a:graphicFrameLocks noGrp="1"/>
          </p:cNvGraphicFramePr>
          <p:nvPr>
            <p:extLst>
              <p:ext uri="{D42A27DB-BD31-4B8C-83A1-F6EECF244321}">
                <p14:modId xmlns:p14="http://schemas.microsoft.com/office/powerpoint/2010/main" val="1321460173"/>
              </p:ext>
            </p:extLst>
          </p:nvPr>
        </p:nvGraphicFramePr>
        <p:xfrm>
          <a:off x="447268" y="4193146"/>
          <a:ext cx="8249465" cy="2067560"/>
        </p:xfrm>
        <a:graphic>
          <a:graphicData uri="http://schemas.openxmlformats.org/drawingml/2006/table">
            <a:tbl>
              <a:tblPr firstRow="1" bandRow="1">
                <a:tableStyleId>{9D7B26C5-4107-4FEC-AEDC-1716B250A1EF}</a:tableStyleId>
              </a:tblPr>
              <a:tblGrid>
                <a:gridCol w="3886201">
                  <a:extLst>
                    <a:ext uri="{9D8B030D-6E8A-4147-A177-3AD203B41FA5}">
                      <a16:colId xmlns:a16="http://schemas.microsoft.com/office/drawing/2014/main" val="20000"/>
                    </a:ext>
                  </a:extLst>
                </a:gridCol>
                <a:gridCol w="2199322">
                  <a:extLst>
                    <a:ext uri="{9D8B030D-6E8A-4147-A177-3AD203B41FA5}">
                      <a16:colId xmlns:a16="http://schemas.microsoft.com/office/drawing/2014/main" val="20001"/>
                    </a:ext>
                  </a:extLst>
                </a:gridCol>
                <a:gridCol w="2163942">
                  <a:extLst>
                    <a:ext uri="{9D8B030D-6E8A-4147-A177-3AD203B41FA5}">
                      <a16:colId xmlns:a16="http://schemas.microsoft.com/office/drawing/2014/main" val="20002"/>
                    </a:ext>
                  </a:extLst>
                </a:gridCol>
              </a:tblGrid>
              <a:tr h="533400">
                <a:tc>
                  <a:txBody>
                    <a:bodyPr/>
                    <a:lstStyle/>
                    <a:p>
                      <a:pPr algn="ctr"/>
                      <a:r>
                        <a:rPr lang="en-US" sz="1800" dirty="0">
                          <a:solidFill>
                            <a:schemeClr val="bg2">
                              <a:lumMod val="75000"/>
                              <a:lumOff val="25000"/>
                            </a:schemeClr>
                          </a:solidFill>
                          <a:latin typeface="Calibri" pitchFamily="34" charset="0"/>
                          <a:cs typeface="Arial" pitchFamily="34" charset="0"/>
                        </a:rPr>
                        <a:t>Assumption</a:t>
                      </a:r>
                    </a:p>
                  </a:txBody>
                  <a:tcPr anchor="ctr">
                    <a:lnR w="3175" cap="flat" cmpd="sng" algn="ctr">
                      <a:solidFill>
                        <a:schemeClr val="bg2">
                          <a:lumMod val="75000"/>
                          <a:lumOff val="25000"/>
                        </a:schemeClr>
                      </a:solidFill>
                      <a:prstDash val="solid"/>
                      <a:round/>
                      <a:headEnd type="none" w="med" len="med"/>
                      <a:tailEnd type="none" w="med" len="med"/>
                    </a:lnR>
                    <a:lnT w="19050" cap="flat" cmpd="sng" algn="ctr">
                      <a:solidFill>
                        <a:schemeClr val="bg2">
                          <a:lumMod val="75000"/>
                          <a:lumOff val="25000"/>
                        </a:schemeClr>
                      </a:solidFill>
                      <a:prstDash val="solid"/>
                      <a:round/>
                      <a:headEnd type="none" w="med" len="med"/>
                      <a:tailEnd type="none" w="med" len="med"/>
                    </a:lnT>
                    <a:lnB w="19050" cap="flat" cmpd="sng" algn="ctr">
                      <a:solidFill>
                        <a:schemeClr val="bg2">
                          <a:lumMod val="75000"/>
                          <a:lumOff val="25000"/>
                        </a:schemeClr>
                      </a:solidFill>
                      <a:prstDash val="solid"/>
                      <a:round/>
                      <a:headEnd type="none" w="med" len="med"/>
                      <a:tailEnd type="none" w="med" len="med"/>
                    </a:lnB>
                  </a:tcPr>
                </a:tc>
                <a:tc>
                  <a:txBody>
                    <a:bodyPr/>
                    <a:lstStyle/>
                    <a:p>
                      <a:pPr algn="ctr"/>
                      <a:r>
                        <a:rPr lang="en-US" sz="1800" dirty="0">
                          <a:solidFill>
                            <a:schemeClr val="bg2">
                              <a:lumMod val="75000"/>
                              <a:lumOff val="25000"/>
                            </a:schemeClr>
                          </a:solidFill>
                          <a:latin typeface="Calibri" pitchFamily="34" charset="0"/>
                          <a:cs typeface="Arial" pitchFamily="34" charset="0"/>
                        </a:rPr>
                        <a:t>Strategy</a:t>
                      </a:r>
                    </a:p>
                  </a:txBody>
                  <a:tcPr anchor="ctr">
                    <a:lnL w="3175" cap="flat" cmpd="sng" algn="ctr">
                      <a:solidFill>
                        <a:schemeClr val="bg2">
                          <a:lumMod val="75000"/>
                          <a:lumOff val="25000"/>
                        </a:schemeClr>
                      </a:solidFill>
                      <a:prstDash val="solid"/>
                      <a:round/>
                      <a:headEnd type="none" w="med" len="med"/>
                      <a:tailEnd type="none" w="med" len="med"/>
                    </a:lnL>
                    <a:lnR w="3175" cap="flat" cmpd="sng" algn="ctr">
                      <a:solidFill>
                        <a:schemeClr val="bg2">
                          <a:lumMod val="75000"/>
                          <a:lumOff val="25000"/>
                        </a:schemeClr>
                      </a:solidFill>
                      <a:prstDash val="solid"/>
                      <a:round/>
                      <a:headEnd type="none" w="med" len="med"/>
                      <a:tailEnd type="none" w="med" len="med"/>
                    </a:lnR>
                    <a:lnT w="19050" cap="flat" cmpd="sng" algn="ctr">
                      <a:solidFill>
                        <a:schemeClr val="bg2">
                          <a:lumMod val="75000"/>
                          <a:lumOff val="25000"/>
                        </a:schemeClr>
                      </a:solidFill>
                      <a:prstDash val="solid"/>
                      <a:round/>
                      <a:headEnd type="none" w="med" len="med"/>
                      <a:tailEnd type="none" w="med" len="med"/>
                    </a:lnT>
                    <a:lnB w="19050" cap="flat" cmpd="sng" algn="ctr">
                      <a:solidFill>
                        <a:schemeClr val="bg2">
                          <a:lumMod val="75000"/>
                          <a:lumOff val="25000"/>
                        </a:schemeClr>
                      </a:solidFill>
                      <a:prstDash val="solid"/>
                      <a:round/>
                      <a:headEnd type="none" w="med" len="med"/>
                      <a:tailEnd type="none" w="med" len="med"/>
                    </a:lnB>
                  </a:tcPr>
                </a:tc>
                <a:tc>
                  <a:txBody>
                    <a:bodyPr/>
                    <a:lstStyle/>
                    <a:p>
                      <a:pPr algn="ctr"/>
                      <a:r>
                        <a:rPr lang="en-US" sz="1800" dirty="0">
                          <a:solidFill>
                            <a:schemeClr val="bg2">
                              <a:lumMod val="75000"/>
                              <a:lumOff val="25000"/>
                            </a:schemeClr>
                          </a:solidFill>
                          <a:latin typeface="Calibri" pitchFamily="34" charset="0"/>
                          <a:cs typeface="Arial" pitchFamily="34" charset="0"/>
                        </a:rPr>
                        <a:t>Best Option</a:t>
                      </a:r>
                    </a:p>
                  </a:txBody>
                  <a:tcPr anchor="ctr">
                    <a:lnL w="3175" cap="flat" cmpd="sng" algn="ctr">
                      <a:solidFill>
                        <a:schemeClr val="bg2">
                          <a:lumMod val="75000"/>
                          <a:lumOff val="25000"/>
                        </a:schemeClr>
                      </a:solidFill>
                      <a:prstDash val="solid"/>
                      <a:round/>
                      <a:headEnd type="none" w="med" len="med"/>
                      <a:tailEnd type="none" w="med" len="med"/>
                    </a:lnL>
                    <a:lnT w="19050" cap="flat" cmpd="sng" algn="ctr">
                      <a:solidFill>
                        <a:schemeClr val="bg2">
                          <a:lumMod val="75000"/>
                          <a:lumOff val="25000"/>
                        </a:schemeClr>
                      </a:solidFill>
                      <a:prstDash val="solid"/>
                      <a:round/>
                      <a:headEnd type="none" w="med" len="med"/>
                      <a:tailEnd type="none" w="med" len="med"/>
                    </a:lnT>
                    <a:lnB w="19050" cap="flat" cmpd="sng" algn="ctr">
                      <a:solidFill>
                        <a:schemeClr val="bg2">
                          <a:lumMod val="75000"/>
                          <a:lumOff val="25000"/>
                        </a:schemeClr>
                      </a:solidFill>
                      <a:prstDash val="solid"/>
                      <a:round/>
                      <a:headEnd type="none" w="med" len="med"/>
                      <a:tailEnd type="none" w="med" len="med"/>
                    </a:lnB>
                  </a:tcPr>
                </a:tc>
                <a:extLst>
                  <a:ext uri="{0D108BD9-81ED-4DB2-BD59-A6C34878D82A}">
                    <a16:rowId xmlns:a16="http://schemas.microsoft.com/office/drawing/2014/main" val="10000"/>
                  </a:ext>
                </a:extLst>
              </a:tr>
              <a:tr h="523240">
                <a:tc>
                  <a:txBody>
                    <a:bodyPr/>
                    <a:lstStyle/>
                    <a:p>
                      <a:pPr algn="l"/>
                      <a:r>
                        <a:rPr lang="en-US" sz="1800" b="0" u="none" dirty="0">
                          <a:solidFill>
                            <a:schemeClr val="bg2">
                              <a:lumMod val="75000"/>
                              <a:lumOff val="25000"/>
                            </a:schemeClr>
                          </a:solidFill>
                          <a:latin typeface="Calibri" pitchFamily="34" charset="0"/>
                          <a:cs typeface="Arial" pitchFamily="34" charset="0"/>
                        </a:rPr>
                        <a:t>Tax rate will be lower in retirement</a:t>
                      </a:r>
                    </a:p>
                  </a:txBody>
                  <a:tcPr anchor="ctr">
                    <a:lnR w="3175" cap="flat" cmpd="sng" algn="ctr">
                      <a:solidFill>
                        <a:schemeClr val="bg2">
                          <a:lumMod val="75000"/>
                          <a:lumOff val="25000"/>
                        </a:schemeClr>
                      </a:solidFill>
                      <a:prstDash val="solid"/>
                      <a:round/>
                      <a:headEnd type="none" w="med" len="med"/>
                      <a:tailEnd type="none" w="med" len="med"/>
                    </a:lnR>
                    <a:lnT w="19050" cap="flat" cmpd="sng" algn="ctr">
                      <a:solidFill>
                        <a:schemeClr val="bg2">
                          <a:lumMod val="75000"/>
                          <a:lumOff val="25000"/>
                        </a:schemeClr>
                      </a:solidFill>
                      <a:prstDash val="solid"/>
                      <a:round/>
                      <a:headEnd type="none" w="med" len="med"/>
                      <a:tailEnd type="none" w="med" len="med"/>
                    </a:lnT>
                    <a:lnB w="3175" cap="flat" cmpd="sng" algn="ctr">
                      <a:solidFill>
                        <a:schemeClr val="bg2">
                          <a:lumMod val="75000"/>
                          <a:lumOff val="25000"/>
                        </a:schemeClr>
                      </a:solidFill>
                      <a:prstDash val="solid"/>
                      <a:round/>
                      <a:headEnd type="none" w="med" len="med"/>
                      <a:tailEnd type="none" w="med" len="med"/>
                    </a:lnB>
                  </a:tcPr>
                </a:tc>
                <a:tc>
                  <a:txBody>
                    <a:bodyPr/>
                    <a:lstStyle/>
                    <a:p>
                      <a:pPr algn="ctr"/>
                      <a:r>
                        <a:rPr lang="en-US" sz="1800" b="0" u="none" dirty="0">
                          <a:solidFill>
                            <a:schemeClr val="bg2">
                              <a:lumMod val="75000"/>
                              <a:lumOff val="25000"/>
                            </a:schemeClr>
                          </a:solidFill>
                          <a:latin typeface="Calibri" pitchFamily="34" charset="0"/>
                          <a:cs typeface="Arial" pitchFamily="34" charset="0"/>
                        </a:rPr>
                        <a:t>Pay taxes later</a:t>
                      </a:r>
                    </a:p>
                  </a:txBody>
                  <a:tcPr anchor="ctr">
                    <a:lnL w="3175" cap="flat" cmpd="sng" algn="ctr">
                      <a:solidFill>
                        <a:schemeClr val="bg2">
                          <a:lumMod val="75000"/>
                          <a:lumOff val="25000"/>
                        </a:schemeClr>
                      </a:solidFill>
                      <a:prstDash val="solid"/>
                      <a:round/>
                      <a:headEnd type="none" w="med" len="med"/>
                      <a:tailEnd type="none" w="med" len="med"/>
                    </a:lnL>
                    <a:lnR w="3175" cap="flat" cmpd="sng" algn="ctr">
                      <a:solidFill>
                        <a:schemeClr val="bg2">
                          <a:lumMod val="75000"/>
                          <a:lumOff val="25000"/>
                        </a:schemeClr>
                      </a:solidFill>
                      <a:prstDash val="solid"/>
                      <a:round/>
                      <a:headEnd type="none" w="med" len="med"/>
                      <a:tailEnd type="none" w="med" len="med"/>
                    </a:lnR>
                    <a:lnT w="19050" cap="flat" cmpd="sng" algn="ctr">
                      <a:solidFill>
                        <a:schemeClr val="bg2">
                          <a:lumMod val="75000"/>
                          <a:lumOff val="25000"/>
                        </a:schemeClr>
                      </a:solidFill>
                      <a:prstDash val="solid"/>
                      <a:round/>
                      <a:headEnd type="none" w="med" len="med"/>
                      <a:tailEnd type="none" w="med" len="med"/>
                    </a:lnT>
                    <a:lnB w="3175" cap="flat" cmpd="sng" algn="ctr">
                      <a:solidFill>
                        <a:schemeClr val="bg2">
                          <a:lumMod val="75000"/>
                          <a:lumOff val="25000"/>
                        </a:schemeClr>
                      </a:solidFill>
                      <a:prstDash val="solid"/>
                      <a:round/>
                      <a:headEnd type="none" w="med" len="med"/>
                      <a:tailEnd type="none" w="med" len="med"/>
                    </a:lnB>
                  </a:tcPr>
                </a:tc>
                <a:tc>
                  <a:txBody>
                    <a:bodyPr/>
                    <a:lstStyle/>
                    <a:p>
                      <a:pPr algn="ctr"/>
                      <a:r>
                        <a:rPr lang="en-US" sz="1800" b="0" u="none" dirty="0">
                          <a:solidFill>
                            <a:schemeClr val="bg2">
                              <a:lumMod val="75000"/>
                              <a:lumOff val="25000"/>
                            </a:schemeClr>
                          </a:solidFill>
                          <a:latin typeface="Calibri" pitchFamily="34" charset="0"/>
                          <a:cs typeface="Arial" pitchFamily="34" charset="0"/>
                        </a:rPr>
                        <a:t>Pre-Tax</a:t>
                      </a:r>
                    </a:p>
                  </a:txBody>
                  <a:tcPr anchor="ctr">
                    <a:lnL w="3175" cap="flat" cmpd="sng" algn="ctr">
                      <a:solidFill>
                        <a:schemeClr val="bg2">
                          <a:lumMod val="75000"/>
                          <a:lumOff val="25000"/>
                        </a:schemeClr>
                      </a:solidFill>
                      <a:prstDash val="solid"/>
                      <a:round/>
                      <a:headEnd type="none" w="med" len="med"/>
                      <a:tailEnd type="none" w="med" len="med"/>
                    </a:lnL>
                    <a:lnT w="19050" cap="flat" cmpd="sng" algn="ctr">
                      <a:solidFill>
                        <a:schemeClr val="bg2">
                          <a:lumMod val="75000"/>
                          <a:lumOff val="25000"/>
                        </a:schemeClr>
                      </a:solidFill>
                      <a:prstDash val="solid"/>
                      <a:round/>
                      <a:headEnd type="none" w="med" len="med"/>
                      <a:tailEnd type="none" w="med" len="med"/>
                    </a:lnT>
                    <a:lnB w="3175" cap="flat" cmpd="sng" algn="ctr">
                      <a:solidFill>
                        <a:schemeClr val="bg2">
                          <a:lumMod val="75000"/>
                          <a:lumOff val="25000"/>
                        </a:schemeClr>
                      </a:solidFill>
                      <a:prstDash val="solid"/>
                      <a:round/>
                      <a:headEnd type="none" w="med" len="med"/>
                      <a:tailEnd type="none" w="med" len="med"/>
                    </a:lnB>
                  </a:tcPr>
                </a:tc>
                <a:extLst>
                  <a:ext uri="{0D108BD9-81ED-4DB2-BD59-A6C34878D82A}">
                    <a16:rowId xmlns:a16="http://schemas.microsoft.com/office/drawing/2014/main" val="10001"/>
                  </a:ext>
                </a:extLst>
              </a:tr>
              <a:tr h="523240">
                <a:tc>
                  <a:txBody>
                    <a:bodyPr/>
                    <a:lstStyle/>
                    <a:p>
                      <a:pPr algn="l"/>
                      <a:r>
                        <a:rPr lang="en-US" sz="1800" b="1" u="none" dirty="0">
                          <a:solidFill>
                            <a:schemeClr val="bg2">
                              <a:lumMod val="75000"/>
                              <a:lumOff val="25000"/>
                            </a:schemeClr>
                          </a:solidFill>
                          <a:latin typeface="Calibri" pitchFamily="34" charset="0"/>
                          <a:cs typeface="Arial" pitchFamily="34" charset="0"/>
                        </a:rPr>
                        <a:t>Tax rate will be higher in retirement</a:t>
                      </a:r>
                    </a:p>
                  </a:txBody>
                  <a:tcPr anchor="ctr">
                    <a:lnR w="3175" cap="flat" cmpd="sng" algn="ctr">
                      <a:solidFill>
                        <a:schemeClr val="bg2">
                          <a:lumMod val="75000"/>
                          <a:lumOff val="25000"/>
                        </a:schemeClr>
                      </a:solidFill>
                      <a:prstDash val="solid"/>
                      <a:round/>
                      <a:headEnd type="none" w="med" len="med"/>
                      <a:tailEnd type="none" w="med" len="med"/>
                    </a:lnR>
                    <a:lnT w="3175" cap="flat" cmpd="sng" algn="ctr">
                      <a:solidFill>
                        <a:schemeClr val="bg2">
                          <a:lumMod val="75000"/>
                          <a:lumOff val="25000"/>
                        </a:schemeClr>
                      </a:solidFill>
                      <a:prstDash val="solid"/>
                      <a:round/>
                      <a:headEnd type="none" w="med" len="med"/>
                      <a:tailEnd type="none" w="med" len="med"/>
                    </a:lnT>
                    <a:lnB w="3175" cap="flat" cmpd="sng" algn="ctr">
                      <a:solidFill>
                        <a:schemeClr val="bg2">
                          <a:lumMod val="75000"/>
                          <a:lumOff val="25000"/>
                        </a:schemeClr>
                      </a:solidFill>
                      <a:prstDash val="solid"/>
                      <a:round/>
                      <a:headEnd type="none" w="med" len="med"/>
                      <a:tailEnd type="none" w="med" len="med"/>
                    </a:lnB>
                    <a:solidFill>
                      <a:schemeClr val="tx1">
                        <a:lumMod val="95000"/>
                        <a:alpha val="74902"/>
                      </a:schemeClr>
                    </a:solidFill>
                  </a:tcPr>
                </a:tc>
                <a:tc>
                  <a:txBody>
                    <a:bodyPr/>
                    <a:lstStyle/>
                    <a:p>
                      <a:pPr algn="ctr"/>
                      <a:r>
                        <a:rPr lang="en-US" sz="1800" b="1" u="none" dirty="0">
                          <a:solidFill>
                            <a:schemeClr val="bg2">
                              <a:lumMod val="75000"/>
                              <a:lumOff val="25000"/>
                            </a:schemeClr>
                          </a:solidFill>
                          <a:latin typeface="Calibri" pitchFamily="34" charset="0"/>
                          <a:cs typeface="Arial" pitchFamily="34" charset="0"/>
                        </a:rPr>
                        <a:t>Pay taxes now</a:t>
                      </a:r>
                    </a:p>
                  </a:txBody>
                  <a:tcPr anchor="ctr">
                    <a:lnL w="3175" cap="flat" cmpd="sng" algn="ctr">
                      <a:solidFill>
                        <a:schemeClr val="bg2">
                          <a:lumMod val="75000"/>
                          <a:lumOff val="25000"/>
                        </a:schemeClr>
                      </a:solidFill>
                      <a:prstDash val="solid"/>
                      <a:round/>
                      <a:headEnd type="none" w="med" len="med"/>
                      <a:tailEnd type="none" w="med" len="med"/>
                    </a:lnL>
                    <a:lnR w="3175" cap="flat" cmpd="sng" algn="ctr">
                      <a:solidFill>
                        <a:schemeClr val="bg2">
                          <a:lumMod val="75000"/>
                          <a:lumOff val="25000"/>
                        </a:schemeClr>
                      </a:solidFill>
                      <a:prstDash val="solid"/>
                      <a:round/>
                      <a:headEnd type="none" w="med" len="med"/>
                      <a:tailEnd type="none" w="med" len="med"/>
                    </a:lnR>
                    <a:lnT w="3175" cap="flat" cmpd="sng" algn="ctr">
                      <a:solidFill>
                        <a:schemeClr val="bg2">
                          <a:lumMod val="75000"/>
                          <a:lumOff val="25000"/>
                        </a:schemeClr>
                      </a:solidFill>
                      <a:prstDash val="solid"/>
                      <a:round/>
                      <a:headEnd type="none" w="med" len="med"/>
                      <a:tailEnd type="none" w="med" len="med"/>
                    </a:lnT>
                    <a:lnB w="3175" cap="flat" cmpd="sng" algn="ctr">
                      <a:solidFill>
                        <a:schemeClr val="bg2">
                          <a:lumMod val="75000"/>
                          <a:lumOff val="25000"/>
                        </a:schemeClr>
                      </a:solidFill>
                      <a:prstDash val="solid"/>
                      <a:round/>
                      <a:headEnd type="none" w="med" len="med"/>
                      <a:tailEnd type="none" w="med" len="med"/>
                    </a:lnB>
                    <a:solidFill>
                      <a:schemeClr val="tx1">
                        <a:lumMod val="95000"/>
                        <a:alpha val="74902"/>
                      </a:schemeClr>
                    </a:solidFill>
                  </a:tcPr>
                </a:tc>
                <a:tc>
                  <a:txBody>
                    <a:bodyPr/>
                    <a:lstStyle/>
                    <a:p>
                      <a:pPr algn="ctr"/>
                      <a:r>
                        <a:rPr lang="en-US" sz="1800" b="1" u="none" dirty="0">
                          <a:solidFill>
                            <a:schemeClr val="bg2">
                              <a:lumMod val="75000"/>
                              <a:lumOff val="25000"/>
                            </a:schemeClr>
                          </a:solidFill>
                          <a:latin typeface="Calibri" pitchFamily="34" charset="0"/>
                          <a:cs typeface="Arial" pitchFamily="34" charset="0"/>
                        </a:rPr>
                        <a:t>Roth</a:t>
                      </a:r>
                    </a:p>
                  </a:txBody>
                  <a:tcPr anchor="ctr">
                    <a:lnL w="3175" cap="flat" cmpd="sng" algn="ctr">
                      <a:solidFill>
                        <a:schemeClr val="bg2">
                          <a:lumMod val="75000"/>
                          <a:lumOff val="25000"/>
                        </a:schemeClr>
                      </a:solidFill>
                      <a:prstDash val="solid"/>
                      <a:round/>
                      <a:headEnd type="none" w="med" len="med"/>
                      <a:tailEnd type="none" w="med" len="med"/>
                    </a:lnL>
                    <a:lnT w="3175" cap="flat" cmpd="sng" algn="ctr">
                      <a:solidFill>
                        <a:schemeClr val="bg2">
                          <a:lumMod val="75000"/>
                          <a:lumOff val="25000"/>
                        </a:schemeClr>
                      </a:solidFill>
                      <a:prstDash val="solid"/>
                      <a:round/>
                      <a:headEnd type="none" w="med" len="med"/>
                      <a:tailEnd type="none" w="med" len="med"/>
                    </a:lnT>
                    <a:lnB w="3175" cap="flat" cmpd="sng" algn="ctr">
                      <a:solidFill>
                        <a:schemeClr val="bg2">
                          <a:lumMod val="75000"/>
                          <a:lumOff val="25000"/>
                        </a:schemeClr>
                      </a:solidFill>
                      <a:prstDash val="solid"/>
                      <a:round/>
                      <a:headEnd type="none" w="med" len="med"/>
                      <a:tailEnd type="none" w="med" len="med"/>
                    </a:lnB>
                    <a:solidFill>
                      <a:schemeClr val="tx1">
                        <a:lumMod val="95000"/>
                        <a:alpha val="74902"/>
                      </a:schemeClr>
                    </a:solidFill>
                  </a:tcPr>
                </a:tc>
                <a:extLst>
                  <a:ext uri="{0D108BD9-81ED-4DB2-BD59-A6C34878D82A}">
                    <a16:rowId xmlns:a16="http://schemas.microsoft.com/office/drawing/2014/main" val="10002"/>
                  </a:ext>
                </a:extLst>
              </a:tr>
              <a:tr h="487680">
                <a:tc>
                  <a:txBody>
                    <a:bodyPr/>
                    <a:lstStyle/>
                    <a:p>
                      <a:pPr algn="l"/>
                      <a:r>
                        <a:rPr lang="en-US" sz="1800" dirty="0">
                          <a:solidFill>
                            <a:schemeClr val="bg2">
                              <a:lumMod val="75000"/>
                              <a:lumOff val="25000"/>
                            </a:schemeClr>
                          </a:solidFill>
                          <a:latin typeface="Calibri" pitchFamily="34" charset="0"/>
                          <a:cs typeface="Arial" pitchFamily="34" charset="0"/>
                        </a:rPr>
                        <a:t>Tax rate will be the same</a:t>
                      </a:r>
                      <a:endParaRPr lang="en-US" sz="1800" b="0" dirty="0">
                        <a:solidFill>
                          <a:schemeClr val="bg2">
                            <a:lumMod val="75000"/>
                            <a:lumOff val="25000"/>
                          </a:schemeClr>
                        </a:solidFill>
                        <a:latin typeface="Calibri" pitchFamily="34" charset="0"/>
                        <a:cs typeface="Arial" pitchFamily="34" charset="0"/>
                      </a:endParaRPr>
                    </a:p>
                  </a:txBody>
                  <a:tcPr anchor="ctr">
                    <a:lnR w="3175" cap="flat" cmpd="sng" algn="ctr">
                      <a:solidFill>
                        <a:schemeClr val="bg2">
                          <a:lumMod val="75000"/>
                          <a:lumOff val="25000"/>
                        </a:schemeClr>
                      </a:solidFill>
                      <a:prstDash val="solid"/>
                      <a:round/>
                      <a:headEnd type="none" w="med" len="med"/>
                      <a:tailEnd type="none" w="med" len="med"/>
                    </a:lnR>
                    <a:lnT w="3175" cap="flat" cmpd="sng" algn="ctr">
                      <a:solidFill>
                        <a:schemeClr val="bg2">
                          <a:lumMod val="75000"/>
                          <a:lumOff val="25000"/>
                        </a:schemeClr>
                      </a:solidFill>
                      <a:prstDash val="solid"/>
                      <a:round/>
                      <a:headEnd type="none" w="med" len="med"/>
                      <a:tailEnd type="none" w="med" len="med"/>
                    </a:lnT>
                    <a:lnB w="19050" cap="flat" cmpd="sng" algn="ctr">
                      <a:solidFill>
                        <a:schemeClr val="bg2">
                          <a:lumMod val="75000"/>
                          <a:lumOff val="25000"/>
                        </a:schemeClr>
                      </a:solidFill>
                      <a:prstDash val="solid"/>
                      <a:round/>
                      <a:headEnd type="none" w="med" len="med"/>
                      <a:tailEnd type="none" w="med" len="med"/>
                    </a:lnB>
                    <a:noFill/>
                  </a:tcPr>
                </a:tc>
                <a:tc>
                  <a:txBody>
                    <a:bodyPr/>
                    <a:lstStyle/>
                    <a:p>
                      <a:pPr algn="ctr"/>
                      <a:r>
                        <a:rPr lang="en-US" sz="1800" dirty="0">
                          <a:solidFill>
                            <a:schemeClr val="bg2">
                              <a:lumMod val="75000"/>
                              <a:lumOff val="25000"/>
                            </a:schemeClr>
                          </a:solidFill>
                          <a:latin typeface="Calibri" pitchFamily="34" charset="0"/>
                          <a:cs typeface="Arial" pitchFamily="34" charset="0"/>
                        </a:rPr>
                        <a:t>Pay now or</a:t>
                      </a:r>
                      <a:r>
                        <a:rPr lang="en-US" sz="1800" baseline="0" dirty="0">
                          <a:solidFill>
                            <a:schemeClr val="bg2">
                              <a:lumMod val="75000"/>
                              <a:lumOff val="25000"/>
                            </a:schemeClr>
                          </a:solidFill>
                          <a:latin typeface="Calibri" pitchFamily="34" charset="0"/>
                          <a:cs typeface="Arial" pitchFamily="34" charset="0"/>
                        </a:rPr>
                        <a:t> later</a:t>
                      </a:r>
                      <a:endParaRPr lang="en-US" sz="1800" dirty="0">
                        <a:solidFill>
                          <a:schemeClr val="bg2">
                            <a:lumMod val="75000"/>
                            <a:lumOff val="25000"/>
                          </a:schemeClr>
                        </a:solidFill>
                        <a:latin typeface="Calibri" pitchFamily="34" charset="0"/>
                        <a:cs typeface="Arial" pitchFamily="34" charset="0"/>
                      </a:endParaRPr>
                    </a:p>
                  </a:txBody>
                  <a:tcPr anchor="ctr">
                    <a:lnL w="3175" cap="flat" cmpd="sng" algn="ctr">
                      <a:solidFill>
                        <a:schemeClr val="bg2">
                          <a:lumMod val="75000"/>
                          <a:lumOff val="25000"/>
                        </a:schemeClr>
                      </a:solidFill>
                      <a:prstDash val="solid"/>
                      <a:round/>
                      <a:headEnd type="none" w="med" len="med"/>
                      <a:tailEnd type="none" w="med" len="med"/>
                    </a:lnL>
                    <a:lnR w="3175" cap="flat" cmpd="sng" algn="ctr">
                      <a:solidFill>
                        <a:schemeClr val="bg2">
                          <a:lumMod val="75000"/>
                          <a:lumOff val="25000"/>
                        </a:schemeClr>
                      </a:solidFill>
                      <a:prstDash val="solid"/>
                      <a:round/>
                      <a:headEnd type="none" w="med" len="med"/>
                      <a:tailEnd type="none" w="med" len="med"/>
                    </a:lnR>
                    <a:lnT w="3175" cap="flat" cmpd="sng" algn="ctr">
                      <a:solidFill>
                        <a:schemeClr val="bg2">
                          <a:lumMod val="75000"/>
                          <a:lumOff val="25000"/>
                        </a:schemeClr>
                      </a:solidFill>
                      <a:prstDash val="solid"/>
                      <a:round/>
                      <a:headEnd type="none" w="med" len="med"/>
                      <a:tailEnd type="none" w="med" len="med"/>
                    </a:lnT>
                    <a:lnB w="19050" cap="flat" cmpd="sng" algn="ctr">
                      <a:solidFill>
                        <a:schemeClr val="bg2">
                          <a:lumMod val="75000"/>
                          <a:lumOff val="25000"/>
                        </a:schemeClr>
                      </a:solidFill>
                      <a:prstDash val="solid"/>
                      <a:round/>
                      <a:headEnd type="none" w="med" len="med"/>
                      <a:tailEnd type="none" w="med" len="med"/>
                    </a:lnB>
                    <a:noFill/>
                  </a:tcPr>
                </a:tc>
                <a:tc>
                  <a:txBody>
                    <a:bodyPr/>
                    <a:lstStyle/>
                    <a:p>
                      <a:pPr algn="ctr"/>
                      <a:r>
                        <a:rPr lang="en-US" sz="1800" dirty="0">
                          <a:solidFill>
                            <a:schemeClr val="bg2">
                              <a:lumMod val="75000"/>
                              <a:lumOff val="25000"/>
                            </a:schemeClr>
                          </a:solidFill>
                          <a:latin typeface="Calibri" pitchFamily="34" charset="0"/>
                          <a:cs typeface="Arial" pitchFamily="34" charset="0"/>
                        </a:rPr>
                        <a:t>Same benefit</a:t>
                      </a:r>
                    </a:p>
                  </a:txBody>
                  <a:tcPr anchor="ctr">
                    <a:lnL w="3175" cap="flat" cmpd="sng" algn="ctr">
                      <a:solidFill>
                        <a:schemeClr val="bg2">
                          <a:lumMod val="75000"/>
                          <a:lumOff val="25000"/>
                        </a:schemeClr>
                      </a:solidFill>
                      <a:prstDash val="solid"/>
                      <a:round/>
                      <a:headEnd type="none" w="med" len="med"/>
                      <a:tailEnd type="none" w="med" len="med"/>
                    </a:lnL>
                    <a:lnT w="3175" cap="flat" cmpd="sng" algn="ctr">
                      <a:solidFill>
                        <a:schemeClr val="bg2">
                          <a:lumMod val="75000"/>
                          <a:lumOff val="25000"/>
                        </a:schemeClr>
                      </a:solidFill>
                      <a:prstDash val="solid"/>
                      <a:round/>
                      <a:headEnd type="none" w="med" len="med"/>
                      <a:tailEnd type="none" w="med" len="med"/>
                    </a:lnT>
                    <a:lnB w="19050" cap="flat" cmpd="sng" algn="ctr">
                      <a:solidFill>
                        <a:schemeClr val="bg2">
                          <a:lumMod val="75000"/>
                          <a:lumOff val="25000"/>
                        </a:schemeClr>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
        <p:nvSpPr>
          <p:cNvPr id="9" name="Title 8"/>
          <p:cNvSpPr>
            <a:spLocks noGrp="1"/>
          </p:cNvSpPr>
          <p:nvPr>
            <p:ph type="title"/>
          </p:nvPr>
        </p:nvSpPr>
        <p:spPr>
          <a:xfrm>
            <a:off x="1270" y="0"/>
            <a:ext cx="8162925" cy="772160"/>
          </a:xfrm>
        </p:spPr>
        <p:txBody>
          <a:bodyPr/>
          <a:lstStyle/>
          <a:p>
            <a:r>
              <a:rPr lang="en-US" dirty="0"/>
              <a:t>Roth After-Tax Contributions</a:t>
            </a:r>
          </a:p>
        </p:txBody>
      </p:sp>
      <p:sp>
        <p:nvSpPr>
          <p:cNvPr id="7" name="Rectangle 4"/>
          <p:cNvSpPr>
            <a:spLocks noChangeArrowheads="1"/>
          </p:cNvSpPr>
          <p:nvPr/>
        </p:nvSpPr>
        <p:spPr bwMode="auto">
          <a:xfrm>
            <a:off x="467133" y="1058201"/>
            <a:ext cx="8229600" cy="2078134"/>
          </a:xfrm>
          <a:prstGeom prst="rect">
            <a:avLst/>
          </a:prstGeom>
          <a:noFill/>
          <a:ln w="9525">
            <a:noFill/>
            <a:miter lim="800000"/>
            <a:headEnd/>
            <a:tailEnd/>
          </a:ln>
        </p:spPr>
        <p:txBody>
          <a:bodyPr wrap="square" lIns="92075" tIns="46038" rIns="92075" bIns="46038">
            <a:spAutoFit/>
          </a:bodyPr>
          <a:lstStyle/>
          <a:p>
            <a:pPr marL="231775" lvl="1" indent="-231775" algn="l">
              <a:lnSpc>
                <a:spcPct val="110000"/>
              </a:lnSpc>
              <a:spcAft>
                <a:spcPts val="1800"/>
              </a:spcAft>
              <a:buClr>
                <a:schemeClr val="bg2">
                  <a:lumMod val="75000"/>
                  <a:lumOff val="25000"/>
                </a:schemeClr>
              </a:buClr>
              <a:buSzPct val="100000"/>
              <a:buFont typeface="Calibri" pitchFamily="34" charset="0"/>
              <a:buChar char="»"/>
            </a:pPr>
            <a:r>
              <a:rPr lang="en-US" sz="1800" b="0" dirty="0">
                <a:solidFill>
                  <a:schemeClr val="bg2">
                    <a:lumMod val="75000"/>
                    <a:lumOff val="25000"/>
                  </a:schemeClr>
                </a:solidFill>
                <a:latin typeface="Calibri" pitchFamily="34" charset="0"/>
                <a:cs typeface="Arial" charset="0"/>
              </a:rPr>
              <a:t>Roth contributions are taxed at your current tax rate</a:t>
            </a:r>
          </a:p>
          <a:p>
            <a:pPr marL="231775" lvl="1" indent="-231775" algn="l">
              <a:lnSpc>
                <a:spcPct val="110000"/>
              </a:lnSpc>
              <a:spcAft>
                <a:spcPts val="1800"/>
              </a:spcAft>
              <a:buClr>
                <a:schemeClr val="bg2">
                  <a:lumMod val="75000"/>
                  <a:lumOff val="25000"/>
                </a:schemeClr>
              </a:buClr>
              <a:buSzPct val="100000"/>
              <a:buFont typeface="Calibri" pitchFamily="34" charset="0"/>
              <a:buChar char="»"/>
            </a:pPr>
            <a:r>
              <a:rPr lang="en-US" sz="1800" b="0" dirty="0">
                <a:solidFill>
                  <a:schemeClr val="bg2">
                    <a:lumMod val="75000"/>
                    <a:lumOff val="25000"/>
                  </a:schemeClr>
                </a:solidFill>
                <a:effectLst/>
                <a:latin typeface="Calibri" pitchFamily="34" charset="0"/>
                <a:cs typeface="Arial" charset="0"/>
              </a:rPr>
              <a:t>In exchange, Roth contributions </a:t>
            </a:r>
            <a:r>
              <a:rPr lang="en-US" sz="1800" i="1" dirty="0">
                <a:solidFill>
                  <a:srgbClr val="7A185C"/>
                </a:solidFill>
                <a:effectLst/>
                <a:latin typeface="Calibri" pitchFamily="34" charset="0"/>
                <a:cs typeface="Arial" charset="0"/>
              </a:rPr>
              <a:t>and</a:t>
            </a:r>
            <a:r>
              <a:rPr lang="en-US" sz="1800" b="0" dirty="0">
                <a:solidFill>
                  <a:srgbClr val="7A185C"/>
                </a:solidFill>
                <a:effectLst/>
                <a:latin typeface="Calibri" pitchFamily="34" charset="0"/>
                <a:cs typeface="Arial" charset="0"/>
              </a:rPr>
              <a:t> </a:t>
            </a:r>
            <a:r>
              <a:rPr lang="en-US" sz="1800" b="0" dirty="0">
                <a:solidFill>
                  <a:schemeClr val="bg2">
                    <a:lumMod val="75000"/>
                    <a:lumOff val="25000"/>
                  </a:schemeClr>
                </a:solidFill>
                <a:effectLst/>
                <a:latin typeface="Calibri" pitchFamily="34" charset="0"/>
                <a:cs typeface="Arial" charset="0"/>
              </a:rPr>
              <a:t>the earnings they generate are tax-free in retirement</a:t>
            </a:r>
          </a:p>
          <a:p>
            <a:pPr marL="231775" lvl="1" indent="-231775" algn="l">
              <a:lnSpc>
                <a:spcPct val="110000"/>
              </a:lnSpc>
              <a:spcAft>
                <a:spcPts val="1200"/>
              </a:spcAft>
              <a:buClr>
                <a:schemeClr val="bg2">
                  <a:lumMod val="75000"/>
                  <a:lumOff val="25000"/>
                </a:schemeClr>
              </a:buClr>
              <a:buSzPct val="100000"/>
              <a:buFont typeface="Calibri" pitchFamily="34" charset="0"/>
              <a:buChar char="»"/>
            </a:pPr>
            <a:r>
              <a:rPr lang="en-US" sz="1800" b="0" dirty="0">
                <a:solidFill>
                  <a:schemeClr val="bg2">
                    <a:lumMod val="75000"/>
                    <a:lumOff val="25000"/>
                  </a:schemeClr>
                </a:solidFill>
                <a:latin typeface="Calibri" pitchFamily="34" charset="0"/>
                <a:cs typeface="Arial" charset="0"/>
              </a:rPr>
              <a:t>Roth contributions must be invested for </a:t>
            </a:r>
            <a:r>
              <a:rPr lang="en-US" sz="1800" i="1" dirty="0">
                <a:solidFill>
                  <a:srgbClr val="7A185C"/>
                </a:solidFill>
                <a:latin typeface="Calibri" pitchFamily="34" charset="0"/>
                <a:cs typeface="Arial" charset="0"/>
              </a:rPr>
              <a:t>5 years </a:t>
            </a:r>
            <a:r>
              <a:rPr lang="en-US" sz="1800" b="0" dirty="0">
                <a:solidFill>
                  <a:schemeClr val="bg2">
                    <a:lumMod val="75000"/>
                    <a:lumOff val="25000"/>
                  </a:schemeClr>
                </a:solidFill>
                <a:latin typeface="Calibri" pitchFamily="34" charset="0"/>
                <a:cs typeface="Arial" charset="0"/>
              </a:rPr>
              <a:t>before you benefit from free earnings</a:t>
            </a:r>
            <a:endParaRPr lang="en-US" sz="1800" b="0" dirty="0">
              <a:solidFill>
                <a:schemeClr val="bg2">
                  <a:lumMod val="75000"/>
                  <a:lumOff val="25000"/>
                </a:schemeClr>
              </a:solidFill>
              <a:effectLst/>
              <a:latin typeface="Calibri" pitchFamily="34" charset="0"/>
              <a:cs typeface="Arial" charset="0"/>
            </a:endParaRPr>
          </a:p>
        </p:txBody>
      </p:sp>
      <p:sp>
        <p:nvSpPr>
          <p:cNvPr id="2" name="Slide Number Placeholder 1"/>
          <p:cNvSpPr>
            <a:spLocks noGrp="1"/>
          </p:cNvSpPr>
          <p:nvPr>
            <p:ph type="sldNum" sz="quarter" idx="10"/>
          </p:nvPr>
        </p:nvSpPr>
        <p:spPr/>
        <p:txBody>
          <a:bodyPr/>
          <a:lstStyle/>
          <a:p>
            <a:pPr>
              <a:defRPr/>
            </a:pPr>
            <a:fld id="{8AB82F91-9E70-49E8-8C50-322C7080C288}" type="slidenum">
              <a:rPr lang="en-US" smtClean="0"/>
              <a:pPr>
                <a:defRPr/>
              </a:pPr>
              <a:t>16</a:t>
            </a:fld>
            <a:endParaRPr lang="en-US" dirty="0"/>
          </a:p>
        </p:txBody>
      </p:sp>
    </p:spTree>
  </p:cSld>
  <p:clrMapOvr>
    <a:masterClrMapping/>
  </p:clrMapOvr>
  <p:transition>
    <p:zo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Retirement Savings Checkpoints</a:t>
            </a:r>
          </a:p>
        </p:txBody>
      </p:sp>
      <p:sp>
        <p:nvSpPr>
          <p:cNvPr id="38" name="TextBox 37"/>
          <p:cNvSpPr txBox="1"/>
          <p:nvPr/>
        </p:nvSpPr>
        <p:spPr>
          <a:xfrm>
            <a:off x="1774362" y="1349224"/>
            <a:ext cx="713080" cy="461665"/>
          </a:xfrm>
          <a:prstGeom prst="rect">
            <a:avLst/>
          </a:prstGeom>
          <a:noFill/>
        </p:spPr>
        <p:txBody>
          <a:bodyPr wrap="none" rtlCol="0">
            <a:spAutoFit/>
          </a:bodyPr>
          <a:lstStyle/>
          <a:p>
            <a:r>
              <a:rPr lang="en-US" dirty="0">
                <a:solidFill>
                  <a:srgbClr val="7A185C"/>
                </a:solidFill>
                <a:latin typeface="Calibri" pitchFamily="34" charset="0"/>
              </a:rPr>
              <a:t>AGE</a:t>
            </a:r>
          </a:p>
        </p:txBody>
      </p:sp>
      <p:sp>
        <p:nvSpPr>
          <p:cNvPr id="39" name="Rectangle 38"/>
          <p:cNvSpPr/>
          <p:nvPr/>
        </p:nvSpPr>
        <p:spPr>
          <a:xfrm>
            <a:off x="2635184" y="1843926"/>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40" name="Rectangle 39"/>
          <p:cNvSpPr/>
          <p:nvPr/>
        </p:nvSpPr>
        <p:spPr>
          <a:xfrm>
            <a:off x="2629102" y="2616527"/>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41" name="Rectangle 40"/>
          <p:cNvSpPr/>
          <p:nvPr/>
        </p:nvSpPr>
        <p:spPr>
          <a:xfrm>
            <a:off x="3064342" y="2616527"/>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42" name="Rectangle 41"/>
          <p:cNvSpPr/>
          <p:nvPr/>
        </p:nvSpPr>
        <p:spPr>
          <a:xfrm>
            <a:off x="3499582" y="2616527"/>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43" name="Rectangle 42"/>
          <p:cNvSpPr/>
          <p:nvPr/>
        </p:nvSpPr>
        <p:spPr>
          <a:xfrm>
            <a:off x="2635184" y="3372619"/>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44" name="Rectangle 43"/>
          <p:cNvSpPr/>
          <p:nvPr/>
        </p:nvSpPr>
        <p:spPr>
          <a:xfrm>
            <a:off x="3070424" y="3372619"/>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45" name="Rectangle 44"/>
          <p:cNvSpPr/>
          <p:nvPr/>
        </p:nvSpPr>
        <p:spPr>
          <a:xfrm>
            <a:off x="3505664" y="3372619"/>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46" name="Rectangle 45"/>
          <p:cNvSpPr/>
          <p:nvPr/>
        </p:nvSpPr>
        <p:spPr>
          <a:xfrm>
            <a:off x="3940904" y="3372619"/>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47" name="Rectangle 46"/>
          <p:cNvSpPr/>
          <p:nvPr/>
        </p:nvSpPr>
        <p:spPr>
          <a:xfrm>
            <a:off x="4376144" y="3372619"/>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48" name="Rectangle 47"/>
          <p:cNvSpPr/>
          <p:nvPr/>
        </p:nvSpPr>
        <p:spPr>
          <a:xfrm>
            <a:off x="4811384" y="3372619"/>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49" name="Rectangle 48"/>
          <p:cNvSpPr/>
          <p:nvPr/>
        </p:nvSpPr>
        <p:spPr>
          <a:xfrm>
            <a:off x="2635184" y="4119322"/>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50" name="Rectangle 49"/>
          <p:cNvSpPr/>
          <p:nvPr/>
        </p:nvSpPr>
        <p:spPr>
          <a:xfrm>
            <a:off x="3070424" y="4119322"/>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51" name="Rectangle 50"/>
          <p:cNvSpPr/>
          <p:nvPr/>
        </p:nvSpPr>
        <p:spPr>
          <a:xfrm>
            <a:off x="3505664" y="4119322"/>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52" name="Rectangle 51"/>
          <p:cNvSpPr/>
          <p:nvPr/>
        </p:nvSpPr>
        <p:spPr>
          <a:xfrm>
            <a:off x="3940904" y="4119322"/>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53" name="Rectangle 52"/>
          <p:cNvSpPr/>
          <p:nvPr/>
        </p:nvSpPr>
        <p:spPr>
          <a:xfrm>
            <a:off x="4376144" y="4119322"/>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54" name="Rectangle 53"/>
          <p:cNvSpPr/>
          <p:nvPr/>
        </p:nvSpPr>
        <p:spPr>
          <a:xfrm>
            <a:off x="4811384" y="4119322"/>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55" name="Rectangle 54"/>
          <p:cNvSpPr/>
          <p:nvPr/>
        </p:nvSpPr>
        <p:spPr>
          <a:xfrm>
            <a:off x="5246624" y="4119322"/>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56" name="Rectangle 55"/>
          <p:cNvSpPr/>
          <p:nvPr/>
        </p:nvSpPr>
        <p:spPr>
          <a:xfrm>
            <a:off x="5681866" y="4119322"/>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57" name="Rectangle 56"/>
          <p:cNvSpPr/>
          <p:nvPr/>
        </p:nvSpPr>
        <p:spPr>
          <a:xfrm>
            <a:off x="2652955" y="4842895"/>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58" name="Rectangle 57"/>
          <p:cNvSpPr/>
          <p:nvPr/>
        </p:nvSpPr>
        <p:spPr>
          <a:xfrm>
            <a:off x="3088195" y="4842895"/>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59" name="Rectangle 58"/>
          <p:cNvSpPr/>
          <p:nvPr/>
        </p:nvSpPr>
        <p:spPr>
          <a:xfrm>
            <a:off x="3523435" y="4842895"/>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60" name="Rectangle 59"/>
          <p:cNvSpPr/>
          <p:nvPr/>
        </p:nvSpPr>
        <p:spPr>
          <a:xfrm>
            <a:off x="3958675" y="4842895"/>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61" name="Rectangle 60"/>
          <p:cNvSpPr/>
          <p:nvPr/>
        </p:nvSpPr>
        <p:spPr>
          <a:xfrm>
            <a:off x="4393915" y="4842895"/>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62" name="Rectangle 61"/>
          <p:cNvSpPr/>
          <p:nvPr/>
        </p:nvSpPr>
        <p:spPr>
          <a:xfrm>
            <a:off x="4829155" y="4842895"/>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63" name="Rectangle 62"/>
          <p:cNvSpPr/>
          <p:nvPr/>
        </p:nvSpPr>
        <p:spPr>
          <a:xfrm>
            <a:off x="5264395" y="4842895"/>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64" name="Rectangle 63"/>
          <p:cNvSpPr/>
          <p:nvPr/>
        </p:nvSpPr>
        <p:spPr>
          <a:xfrm>
            <a:off x="5699637" y="4842895"/>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65" name="TextBox 64"/>
          <p:cNvSpPr txBox="1"/>
          <p:nvPr/>
        </p:nvSpPr>
        <p:spPr>
          <a:xfrm>
            <a:off x="3095033" y="1733436"/>
            <a:ext cx="646331" cy="769441"/>
          </a:xfrm>
          <a:prstGeom prst="rect">
            <a:avLst/>
          </a:prstGeom>
          <a:noFill/>
        </p:spPr>
        <p:txBody>
          <a:bodyPr wrap="none" rtlCol="0">
            <a:spAutoFit/>
          </a:bodyPr>
          <a:lstStyle/>
          <a:p>
            <a:r>
              <a:rPr lang="en-US" sz="4400" dirty="0">
                <a:solidFill>
                  <a:srgbClr val="65144B"/>
                </a:solidFill>
                <a:latin typeface="Calibri" pitchFamily="34" charset="0"/>
              </a:rPr>
              <a:t>1</a:t>
            </a:r>
            <a:r>
              <a:rPr lang="en-US" sz="3000" dirty="0">
                <a:solidFill>
                  <a:srgbClr val="65144B"/>
                </a:solidFill>
                <a:latin typeface="Calibri" pitchFamily="34" charset="0"/>
              </a:rPr>
              <a:t>x</a:t>
            </a:r>
          </a:p>
        </p:txBody>
      </p:sp>
      <p:sp>
        <p:nvSpPr>
          <p:cNvPr id="66" name="TextBox 65"/>
          <p:cNvSpPr txBox="1"/>
          <p:nvPr/>
        </p:nvSpPr>
        <p:spPr>
          <a:xfrm>
            <a:off x="4005060" y="2483450"/>
            <a:ext cx="646331" cy="769441"/>
          </a:xfrm>
          <a:prstGeom prst="rect">
            <a:avLst/>
          </a:prstGeom>
          <a:noFill/>
        </p:spPr>
        <p:txBody>
          <a:bodyPr wrap="none" rtlCol="0">
            <a:spAutoFit/>
          </a:bodyPr>
          <a:lstStyle/>
          <a:p>
            <a:r>
              <a:rPr lang="en-US" sz="4400" dirty="0">
                <a:solidFill>
                  <a:srgbClr val="65144B"/>
                </a:solidFill>
                <a:latin typeface="Calibri" pitchFamily="34" charset="0"/>
              </a:rPr>
              <a:t>3</a:t>
            </a:r>
            <a:r>
              <a:rPr lang="en-US" sz="3000" dirty="0">
                <a:solidFill>
                  <a:srgbClr val="65144B"/>
                </a:solidFill>
                <a:latin typeface="Calibri" pitchFamily="34" charset="0"/>
              </a:rPr>
              <a:t>x</a:t>
            </a:r>
          </a:p>
        </p:txBody>
      </p:sp>
      <p:sp>
        <p:nvSpPr>
          <p:cNvPr id="67" name="TextBox 66"/>
          <p:cNvSpPr txBox="1"/>
          <p:nvPr/>
        </p:nvSpPr>
        <p:spPr>
          <a:xfrm>
            <a:off x="5311951" y="3251524"/>
            <a:ext cx="646331" cy="769441"/>
          </a:xfrm>
          <a:prstGeom prst="rect">
            <a:avLst/>
          </a:prstGeom>
          <a:noFill/>
        </p:spPr>
        <p:txBody>
          <a:bodyPr wrap="none" rtlCol="0">
            <a:spAutoFit/>
          </a:bodyPr>
          <a:lstStyle/>
          <a:p>
            <a:r>
              <a:rPr lang="en-US" sz="4400" dirty="0">
                <a:solidFill>
                  <a:srgbClr val="65144B"/>
                </a:solidFill>
                <a:latin typeface="Calibri" pitchFamily="34" charset="0"/>
              </a:rPr>
              <a:t>6</a:t>
            </a:r>
            <a:r>
              <a:rPr lang="en-US" sz="3000" dirty="0">
                <a:solidFill>
                  <a:srgbClr val="65144B"/>
                </a:solidFill>
                <a:latin typeface="Calibri" pitchFamily="34" charset="0"/>
              </a:rPr>
              <a:t>x</a:t>
            </a:r>
          </a:p>
        </p:txBody>
      </p:sp>
      <p:sp>
        <p:nvSpPr>
          <p:cNvPr id="68" name="TextBox 67"/>
          <p:cNvSpPr txBox="1"/>
          <p:nvPr/>
        </p:nvSpPr>
        <p:spPr>
          <a:xfrm>
            <a:off x="6200868" y="4014314"/>
            <a:ext cx="646331" cy="769441"/>
          </a:xfrm>
          <a:prstGeom prst="rect">
            <a:avLst/>
          </a:prstGeom>
          <a:noFill/>
        </p:spPr>
        <p:txBody>
          <a:bodyPr wrap="none" rtlCol="0">
            <a:spAutoFit/>
          </a:bodyPr>
          <a:lstStyle/>
          <a:p>
            <a:r>
              <a:rPr lang="en-US" sz="4400" dirty="0">
                <a:solidFill>
                  <a:srgbClr val="65144B"/>
                </a:solidFill>
                <a:latin typeface="Calibri" pitchFamily="34" charset="0"/>
              </a:rPr>
              <a:t>8</a:t>
            </a:r>
            <a:r>
              <a:rPr lang="en-US" sz="3000" dirty="0">
                <a:solidFill>
                  <a:srgbClr val="65144B"/>
                </a:solidFill>
                <a:latin typeface="Calibri" pitchFamily="34" charset="0"/>
              </a:rPr>
              <a:t>x</a:t>
            </a:r>
          </a:p>
        </p:txBody>
      </p:sp>
      <p:sp>
        <p:nvSpPr>
          <p:cNvPr id="69" name="Rectangle 68"/>
          <p:cNvSpPr/>
          <p:nvPr/>
        </p:nvSpPr>
        <p:spPr>
          <a:xfrm>
            <a:off x="6148360" y="4838142"/>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70" name="Rectangle 69"/>
          <p:cNvSpPr/>
          <p:nvPr/>
        </p:nvSpPr>
        <p:spPr>
          <a:xfrm>
            <a:off x="6583602" y="4838142"/>
            <a:ext cx="340616" cy="477079"/>
          </a:xfrm>
          <a:prstGeom prst="rect">
            <a:avLst/>
          </a:prstGeom>
          <a:solidFill>
            <a:schemeClr val="tx1">
              <a:lumMod val="50000"/>
            </a:schemeClr>
          </a:solidFill>
          <a:effectLst>
            <a:outerShdw blurRad="38100" dist="25400" dir="48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algn="ctr"/>
            <a:endParaRPr lang="en-US">
              <a:latin typeface="Calibri" pitchFamily="34" charset="0"/>
            </a:endParaRPr>
          </a:p>
        </p:txBody>
      </p:sp>
      <p:sp>
        <p:nvSpPr>
          <p:cNvPr id="71" name="TextBox 70"/>
          <p:cNvSpPr txBox="1"/>
          <p:nvPr/>
        </p:nvSpPr>
        <p:spPr>
          <a:xfrm>
            <a:off x="1755425" y="1733661"/>
            <a:ext cx="755335" cy="3785652"/>
          </a:xfrm>
          <a:prstGeom prst="rect">
            <a:avLst/>
          </a:prstGeom>
          <a:noFill/>
        </p:spPr>
        <p:txBody>
          <a:bodyPr wrap="none" rtlCol="0">
            <a:spAutoFit/>
          </a:bodyPr>
          <a:lstStyle/>
          <a:p>
            <a:pPr>
              <a:spcAft>
                <a:spcPts val="600"/>
              </a:spcAft>
            </a:pPr>
            <a:r>
              <a:rPr lang="en-US" sz="4400" dirty="0">
                <a:solidFill>
                  <a:schemeClr val="tx2"/>
                </a:solidFill>
                <a:latin typeface="Calibri Light" panose="020F0302020204030204" pitchFamily="34" charset="0"/>
                <a:cs typeface="Arial" panose="020B0604020202020204" pitchFamily="34" charset="0"/>
              </a:rPr>
              <a:t>30</a:t>
            </a:r>
          </a:p>
          <a:p>
            <a:pPr>
              <a:spcAft>
                <a:spcPts val="600"/>
              </a:spcAft>
            </a:pPr>
            <a:r>
              <a:rPr lang="en-US" sz="4400" dirty="0">
                <a:solidFill>
                  <a:schemeClr val="tx2"/>
                </a:solidFill>
                <a:latin typeface="Calibri Light" panose="020F0302020204030204" pitchFamily="34" charset="0"/>
                <a:cs typeface="Arial" panose="020B0604020202020204" pitchFamily="34" charset="0"/>
              </a:rPr>
              <a:t>40</a:t>
            </a:r>
          </a:p>
          <a:p>
            <a:pPr>
              <a:spcAft>
                <a:spcPts val="600"/>
              </a:spcAft>
            </a:pPr>
            <a:r>
              <a:rPr lang="en-US" sz="4400" dirty="0">
                <a:solidFill>
                  <a:schemeClr val="tx2"/>
                </a:solidFill>
                <a:latin typeface="Calibri Light" panose="020F0302020204030204" pitchFamily="34" charset="0"/>
                <a:cs typeface="Arial" panose="020B0604020202020204" pitchFamily="34" charset="0"/>
              </a:rPr>
              <a:t>50</a:t>
            </a:r>
          </a:p>
          <a:p>
            <a:pPr>
              <a:spcAft>
                <a:spcPts val="600"/>
              </a:spcAft>
            </a:pPr>
            <a:r>
              <a:rPr lang="en-US" sz="4400" dirty="0">
                <a:solidFill>
                  <a:schemeClr val="tx2"/>
                </a:solidFill>
                <a:latin typeface="Calibri Light" panose="020F0302020204030204" pitchFamily="34" charset="0"/>
                <a:cs typeface="Arial" panose="020B0604020202020204" pitchFamily="34" charset="0"/>
              </a:rPr>
              <a:t>60</a:t>
            </a:r>
          </a:p>
          <a:p>
            <a:pPr>
              <a:spcAft>
                <a:spcPts val="600"/>
              </a:spcAft>
            </a:pPr>
            <a:r>
              <a:rPr lang="en-US" sz="4400" dirty="0">
                <a:solidFill>
                  <a:schemeClr val="tx2"/>
                </a:solidFill>
                <a:latin typeface="Calibri Light" panose="020F0302020204030204" pitchFamily="34" charset="0"/>
                <a:cs typeface="Arial" panose="020B0604020202020204" pitchFamily="34" charset="0"/>
              </a:rPr>
              <a:t>67</a:t>
            </a:r>
          </a:p>
        </p:txBody>
      </p:sp>
      <p:sp>
        <p:nvSpPr>
          <p:cNvPr id="72" name="TextBox 71"/>
          <p:cNvSpPr txBox="1"/>
          <p:nvPr/>
        </p:nvSpPr>
        <p:spPr>
          <a:xfrm>
            <a:off x="7086458" y="4701962"/>
            <a:ext cx="931665" cy="769441"/>
          </a:xfrm>
          <a:prstGeom prst="rect">
            <a:avLst/>
          </a:prstGeom>
          <a:noFill/>
        </p:spPr>
        <p:txBody>
          <a:bodyPr wrap="none" rtlCol="0">
            <a:spAutoFit/>
          </a:bodyPr>
          <a:lstStyle/>
          <a:p>
            <a:r>
              <a:rPr lang="en-US" sz="4400" dirty="0">
                <a:solidFill>
                  <a:srgbClr val="65144B"/>
                </a:solidFill>
                <a:latin typeface="Calibri" pitchFamily="34" charset="0"/>
              </a:rPr>
              <a:t>10</a:t>
            </a:r>
            <a:r>
              <a:rPr lang="en-US" sz="3000" dirty="0">
                <a:solidFill>
                  <a:srgbClr val="65144B"/>
                </a:solidFill>
                <a:latin typeface="Calibri" pitchFamily="34" charset="0"/>
              </a:rPr>
              <a:t>x</a:t>
            </a:r>
          </a:p>
        </p:txBody>
      </p:sp>
      <p:sp>
        <p:nvSpPr>
          <p:cNvPr id="73" name="Rectangle 72"/>
          <p:cNvSpPr/>
          <p:nvPr/>
        </p:nvSpPr>
        <p:spPr>
          <a:xfrm>
            <a:off x="0" y="6202144"/>
            <a:ext cx="8930640" cy="553998"/>
          </a:xfrm>
          <a:prstGeom prst="rect">
            <a:avLst/>
          </a:prstGeom>
        </p:spPr>
        <p:txBody>
          <a:bodyPr wrap="square">
            <a:spAutoFit/>
          </a:bodyPr>
          <a:lstStyle/>
          <a:p>
            <a:pPr algn="l"/>
            <a:r>
              <a:rPr lang="en-US" sz="1000" b="0" dirty="0">
                <a:solidFill>
                  <a:schemeClr val="bg2">
                    <a:lumMod val="75000"/>
                    <a:lumOff val="25000"/>
                  </a:schemeClr>
                </a:solidFill>
                <a:latin typeface="Calibri" pitchFamily="34" charset="0"/>
              </a:rPr>
              <a:t>The replacement annual income target is defined at 45% of pre-retirement annual income and assumes no pension income. This target is based on Consumer Expenditures Survey 2016 (BLS), Statistics of Income 2016 TaxStat, IRS 2014 tax brackets and Social Security Benefits Calculators. These statistics were developed using salary multipliers through multiple market simulations based on historical market data, assuming poor market conditions to support a 90% confidence level of success. </a:t>
            </a:r>
          </a:p>
        </p:txBody>
      </p:sp>
      <p:sp>
        <p:nvSpPr>
          <p:cNvPr id="2" name="Slide Number Placeholder 1"/>
          <p:cNvSpPr>
            <a:spLocks noGrp="1"/>
          </p:cNvSpPr>
          <p:nvPr>
            <p:ph type="sldNum" sz="quarter" idx="10"/>
          </p:nvPr>
        </p:nvSpPr>
        <p:spPr/>
        <p:txBody>
          <a:bodyPr/>
          <a:lstStyle/>
          <a:p>
            <a:pPr>
              <a:defRPr/>
            </a:pPr>
            <a:fld id="{8AB82F91-9E70-49E8-8C50-322C7080C288}" type="slidenum">
              <a:rPr lang="en-US" smtClean="0"/>
              <a:pPr>
                <a:defRPr/>
              </a:pPr>
              <a:t>17</a:t>
            </a:fld>
            <a:endParaRPr lang="en-US" dirty="0"/>
          </a:p>
        </p:txBody>
      </p:sp>
    </p:spTree>
    <p:extLst>
      <p:ext uri="{BB962C8B-B14F-4D97-AF65-F5344CB8AC3E}">
        <p14:creationId xmlns:p14="http://schemas.microsoft.com/office/powerpoint/2010/main" val="2634765843"/>
      </p:ext>
    </p:extLst>
  </p:cSld>
  <p:clrMapOvr>
    <a:masterClrMapping/>
  </p:clrMapOvr>
  <p:transition>
    <p:zo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Review Your Asset Allocation</a:t>
            </a:r>
          </a:p>
        </p:txBody>
      </p:sp>
      <p:sp>
        <p:nvSpPr>
          <p:cNvPr id="17" name="TextBox 16"/>
          <p:cNvSpPr txBox="1"/>
          <p:nvPr/>
        </p:nvSpPr>
        <p:spPr>
          <a:xfrm>
            <a:off x="172248" y="1027998"/>
            <a:ext cx="8799505" cy="2367315"/>
          </a:xfrm>
          <a:prstGeom prst="rect">
            <a:avLst/>
          </a:prstGeom>
          <a:noFill/>
        </p:spPr>
        <p:txBody>
          <a:bodyPr wrap="square" rtlCol="0">
            <a:spAutoFit/>
          </a:bodyPr>
          <a:lstStyle/>
          <a:p>
            <a:pPr marL="1588" indent="11113" algn="l">
              <a:lnSpc>
                <a:spcPct val="112000"/>
              </a:lnSpc>
              <a:spcAft>
                <a:spcPts val="0"/>
              </a:spcAft>
            </a:pPr>
            <a:r>
              <a:rPr lang="en-US" sz="1800" kern="0" dirty="0">
                <a:solidFill>
                  <a:schemeClr val="bg2">
                    <a:lumMod val="75000"/>
                    <a:lumOff val="25000"/>
                  </a:schemeClr>
                </a:solidFill>
                <a:latin typeface="Calibri" pitchFamily="34" charset="0"/>
              </a:rPr>
              <a:t>Step One:  </a:t>
            </a:r>
            <a:r>
              <a:rPr lang="en-US" sz="1800" b="0" kern="0" dirty="0">
                <a:solidFill>
                  <a:schemeClr val="bg2">
                    <a:lumMod val="75000"/>
                    <a:lumOff val="25000"/>
                  </a:schemeClr>
                </a:solidFill>
                <a:latin typeface="Calibri" pitchFamily="34" charset="0"/>
              </a:rPr>
              <a:t>Review your risk tolerance </a:t>
            </a:r>
            <a:r>
              <a:rPr lang="en-US" sz="1800" i="1" kern="0" dirty="0">
                <a:solidFill>
                  <a:srgbClr val="7A185C"/>
                </a:solidFill>
                <a:latin typeface="Calibri" pitchFamily="34" charset="0"/>
              </a:rPr>
              <a:t>first</a:t>
            </a:r>
            <a:endParaRPr lang="en-US" sz="1800" b="0" kern="0" dirty="0">
              <a:solidFill>
                <a:schemeClr val="bg2">
                  <a:lumMod val="75000"/>
                  <a:lumOff val="25000"/>
                </a:schemeClr>
              </a:solidFill>
              <a:latin typeface="Calibri" pitchFamily="34" charset="0"/>
            </a:endParaRPr>
          </a:p>
          <a:p>
            <a:pPr marL="1588" indent="11113" algn="l">
              <a:lnSpc>
                <a:spcPct val="112000"/>
              </a:lnSpc>
              <a:spcAft>
                <a:spcPts val="0"/>
              </a:spcAft>
            </a:pPr>
            <a:endParaRPr lang="en-US" sz="1200" b="0" kern="0" dirty="0">
              <a:solidFill>
                <a:srgbClr val="7A185C"/>
              </a:solidFill>
              <a:latin typeface="Calibri" pitchFamily="34" charset="0"/>
            </a:endParaRPr>
          </a:p>
          <a:p>
            <a:pPr marL="1588" indent="11113" algn="l">
              <a:lnSpc>
                <a:spcPct val="112000"/>
              </a:lnSpc>
              <a:spcAft>
                <a:spcPts val="0"/>
              </a:spcAft>
            </a:pPr>
            <a:r>
              <a:rPr lang="en-US" sz="1800" kern="0" dirty="0">
                <a:solidFill>
                  <a:schemeClr val="bg2">
                    <a:lumMod val="75000"/>
                    <a:lumOff val="25000"/>
                  </a:schemeClr>
                </a:solidFill>
                <a:latin typeface="Calibri" pitchFamily="34" charset="0"/>
              </a:rPr>
              <a:t>Step Two:  </a:t>
            </a:r>
            <a:r>
              <a:rPr lang="en-US" sz="1800" b="0" kern="0" dirty="0">
                <a:solidFill>
                  <a:schemeClr val="bg2">
                    <a:lumMod val="75000"/>
                    <a:lumOff val="25000"/>
                  </a:schemeClr>
                </a:solidFill>
                <a:latin typeface="Calibri" pitchFamily="34" charset="0"/>
              </a:rPr>
              <a:t>Decide how much you want to be involved:</a:t>
            </a:r>
          </a:p>
          <a:p>
            <a:pPr marL="685800" indent="-279400" algn="l">
              <a:lnSpc>
                <a:spcPct val="112000"/>
              </a:lnSpc>
              <a:spcAft>
                <a:spcPts val="0"/>
              </a:spcAft>
              <a:buClr>
                <a:schemeClr val="bg2">
                  <a:lumMod val="75000"/>
                  <a:lumOff val="25000"/>
                </a:schemeClr>
              </a:buClr>
              <a:buFont typeface="+mj-lt"/>
              <a:buAutoNum type="arabicParenR"/>
            </a:pPr>
            <a:r>
              <a:rPr lang="en-US" sz="1800" b="0" kern="0" dirty="0">
                <a:solidFill>
                  <a:schemeClr val="bg2">
                    <a:lumMod val="75000"/>
                    <a:lumOff val="25000"/>
                  </a:schemeClr>
                </a:solidFill>
                <a:latin typeface="Calibri" pitchFamily="34" charset="0"/>
              </a:rPr>
              <a:t>Select your own investment allocations</a:t>
            </a:r>
          </a:p>
          <a:p>
            <a:pPr marL="685800" indent="-279400" algn="l">
              <a:lnSpc>
                <a:spcPct val="112000"/>
              </a:lnSpc>
              <a:spcAft>
                <a:spcPts val="0"/>
              </a:spcAft>
              <a:buClr>
                <a:schemeClr val="bg2">
                  <a:lumMod val="75000"/>
                  <a:lumOff val="25000"/>
                </a:schemeClr>
              </a:buClr>
              <a:buFont typeface="+mj-lt"/>
              <a:buAutoNum type="arabicParenR"/>
            </a:pPr>
            <a:r>
              <a:rPr lang="en-US" sz="1800" b="0" kern="0" dirty="0">
                <a:solidFill>
                  <a:schemeClr val="bg2">
                    <a:lumMod val="75000"/>
                    <a:lumOff val="25000"/>
                  </a:schemeClr>
                </a:solidFill>
                <a:latin typeface="Calibri" pitchFamily="34" charset="0"/>
              </a:rPr>
              <a:t>Follow an </a:t>
            </a:r>
            <a:r>
              <a:rPr lang="en-US" sz="1800" i="1" kern="0" dirty="0">
                <a:solidFill>
                  <a:srgbClr val="7A185C"/>
                </a:solidFill>
                <a:latin typeface="Calibri" pitchFamily="34" charset="0"/>
              </a:rPr>
              <a:t>Investment Strategy</a:t>
            </a:r>
            <a:r>
              <a:rPr lang="en-US" sz="1800" b="0" kern="0" dirty="0">
                <a:solidFill>
                  <a:srgbClr val="7A185C"/>
                </a:solidFill>
                <a:latin typeface="Calibri" pitchFamily="34" charset="0"/>
              </a:rPr>
              <a:t> </a:t>
            </a:r>
            <a:r>
              <a:rPr lang="en-US" sz="1800" b="0" kern="0" dirty="0">
                <a:solidFill>
                  <a:schemeClr val="bg2">
                    <a:lumMod val="75000"/>
                    <a:lumOff val="25000"/>
                  </a:schemeClr>
                </a:solidFill>
                <a:latin typeface="Calibri" pitchFamily="34" charset="0"/>
              </a:rPr>
              <a:t>comprised of individual mutual funds</a:t>
            </a:r>
          </a:p>
          <a:p>
            <a:pPr marL="685800" indent="-279400" algn="l">
              <a:lnSpc>
                <a:spcPct val="112000"/>
              </a:lnSpc>
              <a:spcAft>
                <a:spcPts val="0"/>
              </a:spcAft>
              <a:buClr>
                <a:schemeClr val="bg2">
                  <a:lumMod val="75000"/>
                  <a:lumOff val="25000"/>
                </a:schemeClr>
              </a:buClr>
              <a:buFont typeface="+mj-lt"/>
              <a:buAutoNum type="arabicParenR"/>
            </a:pPr>
            <a:r>
              <a:rPr lang="en-US" sz="1800" b="0" kern="0" dirty="0">
                <a:solidFill>
                  <a:schemeClr val="bg2">
                    <a:lumMod val="75000"/>
                    <a:lumOff val="25000"/>
                  </a:schemeClr>
                </a:solidFill>
                <a:latin typeface="Calibri" pitchFamily="34" charset="0"/>
              </a:rPr>
              <a:t>Use a target-date fund - </a:t>
            </a:r>
            <a:r>
              <a:rPr lang="en-US" sz="1800" i="1" kern="0" dirty="0">
                <a:solidFill>
                  <a:srgbClr val="7A185C"/>
                </a:solidFill>
                <a:latin typeface="Calibri" pitchFamily="34" charset="0"/>
              </a:rPr>
              <a:t>American Funds</a:t>
            </a:r>
            <a:endParaRPr lang="en-US" sz="1800" kern="0" dirty="0">
              <a:solidFill>
                <a:srgbClr val="7A185C"/>
              </a:solidFill>
              <a:latin typeface="Calibri" pitchFamily="34" charset="0"/>
            </a:endParaRPr>
          </a:p>
          <a:p>
            <a:pPr indent="4763" algn="l">
              <a:lnSpc>
                <a:spcPct val="112000"/>
              </a:lnSpc>
              <a:spcAft>
                <a:spcPts val="0"/>
              </a:spcAft>
              <a:tabLst>
                <a:tab pos="396875" algn="l"/>
                <a:tab pos="1147763" algn="l"/>
              </a:tabLst>
            </a:pPr>
            <a:endParaRPr lang="en-US" sz="1200" b="0" kern="0" dirty="0">
              <a:solidFill>
                <a:srgbClr val="7A185C"/>
              </a:solidFill>
              <a:latin typeface="Calibri" pitchFamily="34" charset="0"/>
            </a:endParaRPr>
          </a:p>
          <a:p>
            <a:pPr indent="4763" algn="l">
              <a:lnSpc>
                <a:spcPct val="112000"/>
              </a:lnSpc>
              <a:spcAft>
                <a:spcPts val="0"/>
              </a:spcAft>
              <a:tabLst>
                <a:tab pos="396875" algn="l"/>
                <a:tab pos="1147763" algn="l"/>
              </a:tabLst>
            </a:pPr>
            <a:r>
              <a:rPr lang="en-US" sz="1800" kern="0" dirty="0">
                <a:solidFill>
                  <a:schemeClr val="bg2">
                    <a:lumMod val="75000"/>
                    <a:lumOff val="25000"/>
                  </a:schemeClr>
                </a:solidFill>
                <a:latin typeface="Calibri" pitchFamily="34" charset="0"/>
              </a:rPr>
              <a:t>Step Three:	</a:t>
            </a:r>
            <a:r>
              <a:rPr lang="en-US" sz="1800" b="0" kern="0" dirty="0">
                <a:solidFill>
                  <a:schemeClr val="bg2">
                    <a:lumMod val="75000"/>
                    <a:lumOff val="25000"/>
                  </a:schemeClr>
                </a:solidFill>
                <a:latin typeface="Calibri" pitchFamily="34" charset="0"/>
              </a:rPr>
              <a:t>Use Principal </a:t>
            </a:r>
            <a:r>
              <a:rPr lang="en-US" sz="1800" b="0" kern="0" dirty="0" err="1">
                <a:solidFill>
                  <a:schemeClr val="bg2">
                    <a:lumMod val="75000"/>
                    <a:lumOff val="25000"/>
                  </a:schemeClr>
                </a:solidFill>
                <a:latin typeface="Calibri" pitchFamily="34" charset="0"/>
              </a:rPr>
              <a:t>Financial’s</a:t>
            </a:r>
            <a:r>
              <a:rPr lang="en-US" sz="1800" b="0" kern="0" dirty="0">
                <a:solidFill>
                  <a:schemeClr val="bg2">
                    <a:lumMod val="75000"/>
                    <a:lumOff val="25000"/>
                  </a:schemeClr>
                </a:solidFill>
                <a:latin typeface="Calibri" pitchFamily="34" charset="0"/>
              </a:rPr>
              <a:t> procedures for any updates</a:t>
            </a:r>
            <a:endParaRPr lang="en-US" sz="1800" b="0" kern="0" dirty="0">
              <a:solidFill>
                <a:schemeClr val="bg2">
                  <a:lumMod val="75000"/>
                  <a:lumOff val="25000"/>
                </a:schemeClr>
              </a:solidFill>
            </a:endParaRPr>
          </a:p>
        </p:txBody>
      </p:sp>
      <p:sp>
        <p:nvSpPr>
          <p:cNvPr id="16387"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3" name="Picture 2"/>
          <p:cNvPicPr>
            <a:picLocks noChangeAspect="1"/>
          </p:cNvPicPr>
          <p:nvPr/>
        </p:nvPicPr>
        <p:blipFill>
          <a:blip r:embed="rId3"/>
          <a:stretch>
            <a:fillRect/>
          </a:stretch>
        </p:blipFill>
        <p:spPr>
          <a:xfrm>
            <a:off x="2168165" y="3470689"/>
            <a:ext cx="2317049" cy="2963668"/>
          </a:xfrm>
          <a:prstGeom prst="rect">
            <a:avLst/>
          </a:prstGeom>
          <a:ln>
            <a:noFill/>
          </a:ln>
          <a:effectLst>
            <a:outerShdw blurRad="292100" dist="139700" dir="2700000" algn="tl" rotWithShape="0">
              <a:srgbClr val="333333">
                <a:alpha val="65000"/>
              </a:srgbClr>
            </a:outerShdw>
          </a:effectLst>
        </p:spPr>
      </p:pic>
      <p:sp>
        <p:nvSpPr>
          <p:cNvPr id="2" name="Slide Number Placeholder 1"/>
          <p:cNvSpPr>
            <a:spLocks noGrp="1"/>
          </p:cNvSpPr>
          <p:nvPr>
            <p:ph type="sldNum" sz="quarter" idx="10"/>
          </p:nvPr>
        </p:nvSpPr>
        <p:spPr/>
        <p:txBody>
          <a:bodyPr/>
          <a:lstStyle/>
          <a:p>
            <a:pPr>
              <a:defRPr/>
            </a:pPr>
            <a:fld id="{8AB82F91-9E70-49E8-8C50-322C7080C288}" type="slidenum">
              <a:rPr lang="en-US" smtClean="0"/>
              <a:pPr>
                <a:defRPr/>
              </a:pPr>
              <a:t>18</a:t>
            </a:fld>
            <a:endParaRPr lang="en-US" dirty="0"/>
          </a:p>
        </p:txBody>
      </p:sp>
      <p:pic>
        <p:nvPicPr>
          <p:cNvPr id="7" name="Picture 6">
            <a:extLst>
              <a:ext uri="{FF2B5EF4-FFF2-40B4-BE49-F238E27FC236}">
                <a16:creationId xmlns:a16="http://schemas.microsoft.com/office/drawing/2014/main" id="{79B03AA0-92FB-2806-0249-3A3030B22687}"/>
              </a:ext>
            </a:extLst>
          </p:cNvPr>
          <p:cNvPicPr>
            <a:picLocks noChangeAspect="1"/>
          </p:cNvPicPr>
          <p:nvPr/>
        </p:nvPicPr>
        <p:blipFill>
          <a:blip r:embed="rId4"/>
          <a:stretch>
            <a:fillRect/>
          </a:stretch>
        </p:blipFill>
        <p:spPr>
          <a:xfrm>
            <a:off x="4907570" y="3470688"/>
            <a:ext cx="2137224" cy="2963669"/>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zo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Reviewing Your Options</a:t>
            </a:r>
          </a:p>
        </p:txBody>
      </p:sp>
      <p:graphicFrame>
        <p:nvGraphicFramePr>
          <p:cNvPr id="7" name="Content Placeholder 6"/>
          <p:cNvGraphicFramePr>
            <a:graphicFrameLocks noGrp="1"/>
          </p:cNvGraphicFramePr>
          <p:nvPr>
            <p:ph idx="4294967295"/>
          </p:nvPr>
        </p:nvGraphicFramePr>
        <p:xfrm>
          <a:off x="476230" y="1429301"/>
          <a:ext cx="8191540" cy="2996395"/>
        </p:xfrm>
        <a:graphic>
          <a:graphicData uri="http://schemas.openxmlformats.org/drawingml/2006/table">
            <a:tbl>
              <a:tblPr firstRow="1" bandRow="1">
                <a:tableStyleId>{5C22544A-7EE6-4342-B048-85BDC9FD1C3A}</a:tableStyleId>
              </a:tblPr>
              <a:tblGrid>
                <a:gridCol w="2374837">
                  <a:extLst>
                    <a:ext uri="{9D8B030D-6E8A-4147-A177-3AD203B41FA5}">
                      <a16:colId xmlns:a16="http://schemas.microsoft.com/office/drawing/2014/main" val="20000"/>
                    </a:ext>
                  </a:extLst>
                </a:gridCol>
                <a:gridCol w="1938901">
                  <a:extLst>
                    <a:ext uri="{9D8B030D-6E8A-4147-A177-3AD203B41FA5}">
                      <a16:colId xmlns:a16="http://schemas.microsoft.com/office/drawing/2014/main" val="20001"/>
                    </a:ext>
                  </a:extLst>
                </a:gridCol>
                <a:gridCol w="1938901">
                  <a:extLst>
                    <a:ext uri="{9D8B030D-6E8A-4147-A177-3AD203B41FA5}">
                      <a16:colId xmlns:a16="http://schemas.microsoft.com/office/drawing/2014/main" val="20002"/>
                    </a:ext>
                  </a:extLst>
                </a:gridCol>
                <a:gridCol w="1938901">
                  <a:extLst>
                    <a:ext uri="{9D8B030D-6E8A-4147-A177-3AD203B41FA5}">
                      <a16:colId xmlns:a16="http://schemas.microsoft.com/office/drawing/2014/main" val="20003"/>
                    </a:ext>
                  </a:extLst>
                </a:gridCol>
              </a:tblGrid>
              <a:tr h="1076155">
                <a:tc>
                  <a:txBody>
                    <a:bodyPr/>
                    <a:lstStyle/>
                    <a:p>
                      <a:endParaRPr lang="en-US" dirty="0"/>
                    </a:p>
                  </a:txBody>
                  <a:tcPr>
                    <a:lnB w="12700" cap="flat" cmpd="sng" algn="ctr">
                      <a:noFill/>
                      <a:prstDash val="solid"/>
                      <a:round/>
                      <a:headEnd type="none" w="med" len="med"/>
                      <a:tailEnd type="none" w="med" len="med"/>
                    </a:lnB>
                    <a:noFill/>
                  </a:tcPr>
                </a:tc>
                <a:tc>
                  <a:txBody>
                    <a:bodyPr/>
                    <a:lstStyle/>
                    <a:p>
                      <a:pPr algn="ctr">
                        <a:lnSpc>
                          <a:spcPct val="100000"/>
                        </a:lnSpc>
                        <a:spcAft>
                          <a:spcPts val="600"/>
                        </a:spcAft>
                      </a:pPr>
                      <a:r>
                        <a:rPr lang="en-US" sz="1800" dirty="0">
                          <a:latin typeface="Calibri" pitchFamily="34" charset="0"/>
                        </a:rPr>
                        <a:t>Core Funds</a:t>
                      </a:r>
                    </a:p>
                    <a:p>
                      <a:pPr algn="ctr">
                        <a:lnSpc>
                          <a:spcPct val="100000"/>
                        </a:lnSpc>
                        <a:spcAft>
                          <a:spcPts val="600"/>
                        </a:spcAft>
                      </a:pPr>
                      <a:r>
                        <a:rPr lang="en-US" sz="1600" b="0" i="1" dirty="0">
                          <a:latin typeface="Calibri" pitchFamily="34" charset="0"/>
                        </a:rPr>
                        <a:t>“Do it myself”</a:t>
                      </a:r>
                    </a:p>
                  </a:txBody>
                  <a:tcPr anchor="ctr">
                    <a:lnR w="28575" cap="flat" cmpd="sng" algn="ctr">
                      <a:solidFill>
                        <a:schemeClr val="tx1"/>
                      </a:solidFill>
                      <a:prstDash val="solid"/>
                      <a:round/>
                      <a:headEnd type="none" w="med" len="med"/>
                      <a:tailEnd type="none" w="med" len="med"/>
                    </a:lnR>
                    <a:lnB w="12700" cap="flat" cmpd="sng" algn="ctr">
                      <a:noFill/>
                      <a:prstDash val="solid"/>
                      <a:round/>
                      <a:headEnd type="none" w="med" len="med"/>
                      <a:tailEnd type="none" w="med" len="med"/>
                    </a:lnB>
                    <a:solidFill>
                      <a:schemeClr val="tx1">
                        <a:lumMod val="65000"/>
                      </a:schemeClr>
                    </a:solidFill>
                  </a:tcPr>
                </a:tc>
                <a:tc>
                  <a:txBody>
                    <a:bodyPr/>
                    <a:lstStyle/>
                    <a:p>
                      <a:pPr algn="ctr">
                        <a:lnSpc>
                          <a:spcPct val="100000"/>
                        </a:lnSpc>
                        <a:spcAft>
                          <a:spcPts val="600"/>
                        </a:spcAft>
                      </a:pPr>
                      <a:r>
                        <a:rPr lang="en-US" sz="1800" dirty="0">
                          <a:latin typeface="Calibri" pitchFamily="34" charset="0"/>
                        </a:rPr>
                        <a:t>Strategies</a:t>
                      </a:r>
                    </a:p>
                    <a:p>
                      <a:pPr algn="ctr">
                        <a:lnSpc>
                          <a:spcPct val="120000"/>
                        </a:lnSpc>
                        <a:spcAft>
                          <a:spcPts val="600"/>
                        </a:spcAft>
                      </a:pPr>
                      <a:r>
                        <a:rPr lang="en-US" sz="1600" b="0" i="1" dirty="0">
                          <a:latin typeface="Calibri" pitchFamily="34" charset="0"/>
                        </a:rPr>
                        <a:t>“Show</a:t>
                      </a:r>
                      <a:r>
                        <a:rPr lang="en-US" sz="1600" b="0" i="1" baseline="0" dirty="0">
                          <a:latin typeface="Calibri" pitchFamily="34" charset="0"/>
                        </a:rPr>
                        <a:t> me how”</a:t>
                      </a:r>
                      <a:endParaRPr lang="en-US" sz="1600" b="0" i="1" dirty="0">
                        <a:latin typeface="Calibri" pitchFamily="34"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12700" cap="flat" cmpd="sng" algn="ctr">
                      <a:noFill/>
                      <a:prstDash val="solid"/>
                      <a:round/>
                      <a:headEnd type="none" w="med" len="med"/>
                      <a:tailEnd type="none" w="med" len="med"/>
                    </a:lnB>
                    <a:solidFill>
                      <a:srgbClr val="65144B"/>
                    </a:solidFill>
                  </a:tcPr>
                </a:tc>
                <a:tc>
                  <a:txBody>
                    <a:bodyPr/>
                    <a:lstStyle/>
                    <a:p>
                      <a:pPr algn="ctr">
                        <a:lnSpc>
                          <a:spcPct val="100000"/>
                        </a:lnSpc>
                        <a:spcAft>
                          <a:spcPts val="600"/>
                        </a:spcAft>
                      </a:pPr>
                      <a:r>
                        <a:rPr lang="en-US" sz="1800" baseline="0" dirty="0">
                          <a:latin typeface="Calibri" pitchFamily="34" charset="0"/>
                        </a:rPr>
                        <a:t>American Funds</a:t>
                      </a:r>
                    </a:p>
                    <a:p>
                      <a:pPr algn="ctr">
                        <a:lnSpc>
                          <a:spcPct val="120000"/>
                        </a:lnSpc>
                        <a:spcAft>
                          <a:spcPts val="600"/>
                        </a:spcAft>
                      </a:pPr>
                      <a:r>
                        <a:rPr lang="en-US" sz="1600" b="0" i="1" dirty="0">
                          <a:latin typeface="Calibri" pitchFamily="34" charset="0"/>
                        </a:rPr>
                        <a:t>“Do it for me”</a:t>
                      </a:r>
                    </a:p>
                  </a:txBody>
                  <a:tcPr anchor="ctr">
                    <a:lnL w="28575" cap="flat" cmpd="sng" algn="ctr">
                      <a:solidFill>
                        <a:schemeClr val="tx1"/>
                      </a:solidFill>
                      <a:prstDash val="solid"/>
                      <a:round/>
                      <a:headEnd type="none" w="med" len="med"/>
                      <a:tailEnd type="none" w="med" len="med"/>
                    </a:lnL>
                    <a:lnB w="12700" cap="flat" cmpd="sng" algn="ctr">
                      <a:no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640080">
                <a:tc>
                  <a:txBody>
                    <a:bodyPr/>
                    <a:lstStyle/>
                    <a:p>
                      <a:r>
                        <a:rPr lang="en-US" sz="1800" b="0" dirty="0">
                          <a:solidFill>
                            <a:schemeClr val="bg2">
                              <a:lumMod val="75000"/>
                              <a:lumOff val="25000"/>
                            </a:schemeClr>
                          </a:solidFill>
                          <a:latin typeface="Calibri" pitchFamily="34" charset="0"/>
                        </a:rPr>
                        <a:t>Proper Allocation</a:t>
                      </a:r>
                    </a:p>
                  </a:txBody>
                  <a:tcPr anchor="ctr">
                    <a:lnL w="19050"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noFill/>
                  </a:tcPr>
                </a:tc>
                <a:tc>
                  <a:txBody>
                    <a:bodyPr/>
                    <a:lstStyle/>
                    <a:p>
                      <a:pPr algn="ctr"/>
                      <a:endParaRPr lang="en-US" dirty="0">
                        <a:latin typeface="Calibri" pitchFamily="34" charset="0"/>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noFill/>
                  </a:tcPr>
                </a:tc>
                <a:tc>
                  <a:txBody>
                    <a:bodyPr/>
                    <a:lstStyle/>
                    <a:p>
                      <a:pPr algn="ctr"/>
                      <a:endParaRPr lang="en-US" sz="3000" b="1" dirty="0">
                        <a:solidFill>
                          <a:srgbClr val="7A185C"/>
                        </a:solidFill>
                        <a:latin typeface="Calibri" pitchFamily="34" charset="0"/>
                      </a:endParaRPr>
                    </a:p>
                  </a:txBody>
                  <a:tcPr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noFill/>
                  </a:tcPr>
                </a:tc>
                <a:tc>
                  <a:txBody>
                    <a:bodyPr/>
                    <a:lstStyle/>
                    <a:p>
                      <a:pPr algn="ctr"/>
                      <a:endParaRPr lang="en-US" sz="3000" b="1" dirty="0">
                        <a:solidFill>
                          <a:srgbClr val="7A185C"/>
                        </a:solidFill>
                        <a:latin typeface="Calibri" pitchFamily="34" charset="0"/>
                      </a:endParaRPr>
                    </a:p>
                  </a:txBody>
                  <a:tcPr anchor="b">
                    <a:lnL w="3175"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40080">
                <a:tc>
                  <a:txBody>
                    <a:bodyPr/>
                    <a:lstStyle/>
                    <a:p>
                      <a:r>
                        <a:rPr lang="en-US" sz="1800" b="0" dirty="0">
                          <a:solidFill>
                            <a:schemeClr val="bg2">
                              <a:lumMod val="75000"/>
                              <a:lumOff val="25000"/>
                            </a:schemeClr>
                          </a:solidFill>
                          <a:latin typeface="Calibri" pitchFamily="34" charset="0"/>
                        </a:rPr>
                        <a:t>Automatic</a:t>
                      </a:r>
                      <a:r>
                        <a:rPr lang="en-US" sz="1800" b="0" baseline="0" dirty="0">
                          <a:solidFill>
                            <a:schemeClr val="bg2">
                              <a:lumMod val="75000"/>
                              <a:lumOff val="25000"/>
                            </a:schemeClr>
                          </a:solidFill>
                          <a:latin typeface="Calibri" pitchFamily="34" charset="0"/>
                        </a:rPr>
                        <a:t> Rebalancing</a:t>
                      </a:r>
                      <a:endParaRPr lang="en-US" sz="1800" b="0" dirty="0">
                        <a:solidFill>
                          <a:schemeClr val="bg2">
                            <a:lumMod val="75000"/>
                            <a:lumOff val="25000"/>
                          </a:schemeClr>
                        </a:solidFill>
                        <a:latin typeface="Calibri" pitchFamily="34" charset="0"/>
                      </a:endParaRPr>
                    </a:p>
                  </a:txBody>
                  <a:tcPr anchor="ctr">
                    <a:lnL w="19050"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noFill/>
                  </a:tcPr>
                </a:tc>
                <a:tc>
                  <a:txBody>
                    <a:bodyPr/>
                    <a:lstStyle/>
                    <a:p>
                      <a:pPr algn="ctr"/>
                      <a:endParaRPr lang="en-US" dirty="0">
                        <a:latin typeface="Calibri" pitchFamily="34" charset="0"/>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noFill/>
                  </a:tcPr>
                </a:tc>
                <a:tc>
                  <a:txBody>
                    <a:bodyPr/>
                    <a:lstStyle/>
                    <a:p>
                      <a:pPr algn="ctr"/>
                      <a:endParaRPr lang="en-US" sz="3000" dirty="0">
                        <a:solidFill>
                          <a:srgbClr val="7A185C"/>
                        </a:solidFill>
                        <a:latin typeface="Calibri" pitchFamily="34" charset="0"/>
                      </a:endParaRPr>
                    </a:p>
                  </a:txBody>
                  <a:tcPr anchor="b">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noFill/>
                  </a:tcPr>
                </a:tc>
                <a:tc>
                  <a:txBody>
                    <a:bodyPr/>
                    <a:lstStyle/>
                    <a:p>
                      <a:pPr algn="ctr"/>
                      <a:endParaRPr lang="en-US" sz="3000" b="1" dirty="0">
                        <a:solidFill>
                          <a:srgbClr val="7A185C"/>
                        </a:solidFill>
                        <a:latin typeface="Calibri" pitchFamily="34" charset="0"/>
                      </a:endParaRPr>
                    </a:p>
                  </a:txBody>
                  <a:tcPr anchor="b">
                    <a:lnL w="3175"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40080">
                <a:tc>
                  <a:txBody>
                    <a:bodyPr/>
                    <a:lstStyle/>
                    <a:p>
                      <a:r>
                        <a:rPr lang="en-US" sz="1800" b="0" dirty="0">
                          <a:solidFill>
                            <a:schemeClr val="bg2">
                              <a:lumMod val="75000"/>
                              <a:lumOff val="25000"/>
                            </a:schemeClr>
                          </a:solidFill>
                          <a:latin typeface="Calibri" pitchFamily="34" charset="0"/>
                        </a:rPr>
                        <a:t>Contribution</a:t>
                      </a:r>
                      <a:r>
                        <a:rPr lang="en-US" sz="1800" b="0" baseline="0" dirty="0">
                          <a:solidFill>
                            <a:schemeClr val="bg2">
                              <a:lumMod val="75000"/>
                              <a:lumOff val="25000"/>
                            </a:schemeClr>
                          </a:solidFill>
                          <a:latin typeface="Calibri" pitchFamily="34" charset="0"/>
                        </a:rPr>
                        <a:t> Amount</a:t>
                      </a:r>
                      <a:endParaRPr lang="en-US" sz="1800" b="0" dirty="0">
                        <a:solidFill>
                          <a:schemeClr val="bg2">
                            <a:lumMod val="75000"/>
                            <a:lumOff val="25000"/>
                          </a:schemeClr>
                        </a:solidFill>
                        <a:latin typeface="Calibri" pitchFamily="34" charset="0"/>
                      </a:endParaRPr>
                    </a:p>
                  </a:txBody>
                  <a:tcPr anchor="ctr">
                    <a:lnL w="19050"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dirty="0">
                        <a:solidFill>
                          <a:srgbClr val="C00000"/>
                        </a:solidFill>
                        <a:latin typeface="Calibri" pitchFamily="34" charset="0"/>
                      </a:endParaRPr>
                    </a:p>
                  </a:txBody>
                  <a:tcPr anchor="ctr">
                    <a:lnL w="3175"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dirty="0">
                        <a:solidFill>
                          <a:srgbClr val="C00000"/>
                        </a:solidFill>
                        <a:latin typeface="Calibri" pitchFamily="34" charset="0"/>
                      </a:endParaRPr>
                    </a:p>
                  </a:txBody>
                  <a:tcPr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dirty="0">
                        <a:solidFill>
                          <a:srgbClr val="C00000"/>
                        </a:solidFill>
                        <a:latin typeface="Calibri" pitchFamily="34" charset="0"/>
                      </a:endParaRPr>
                    </a:p>
                  </a:txBody>
                  <a:tcPr anchor="ctr">
                    <a:lnL w="1270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2">
                          <a:lumMod val="75000"/>
                          <a:lumOff val="25000"/>
                        </a:schemeClr>
                      </a:solidFill>
                      <a:prstDash val="solid"/>
                      <a:round/>
                      <a:headEnd type="none" w="med" len="med"/>
                      <a:tailEnd type="none" w="med" len="med"/>
                    </a:lnT>
                    <a:lnB w="12700" cap="flat" cmpd="sng" algn="ctr">
                      <a:solidFill>
                        <a:schemeClr val="bg2">
                          <a:lumMod val="75000"/>
                          <a:lumOff val="2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8" name="Rectangle 5"/>
          <p:cNvSpPr txBox="1">
            <a:spLocks noChangeArrowheads="1"/>
          </p:cNvSpPr>
          <p:nvPr/>
        </p:nvSpPr>
        <p:spPr>
          <a:xfrm>
            <a:off x="1595804" y="5080006"/>
            <a:ext cx="5952392" cy="662426"/>
          </a:xfrm>
          <a:prstGeom prst="roundRect">
            <a:avLst/>
          </a:prstGeom>
          <a:ln w="15875">
            <a:solidFill>
              <a:srgbClr val="7A185C"/>
            </a:solidFill>
          </a:ln>
        </p:spPr>
        <p:txBody>
          <a:bodyPr vert="horz" wrap="square" lIns="91440" tIns="45720" rIns="91440" bIns="45720" rtlCol="0" anchor="ctr">
            <a:noAutofit/>
          </a:bodyPr>
          <a:lstStyle/>
          <a:p>
            <a:pPr marL="228600" marR="0" lvl="0" indent="-228600" algn="ctr" defTabSz="914400" rtl="0" eaLnBrk="1" fontAlgn="auto" latinLnBrk="0" hangingPunct="1">
              <a:lnSpc>
                <a:spcPct val="114000"/>
              </a:lnSpc>
              <a:spcBef>
                <a:spcPts val="0"/>
              </a:spcBef>
              <a:spcAft>
                <a:spcPts val="1800"/>
              </a:spcAft>
              <a:buClrTx/>
              <a:buSzTx/>
              <a:tabLst/>
              <a:defRPr/>
            </a:pPr>
            <a:r>
              <a:rPr lang="en-US" sz="2000" b="1" dirty="0">
                <a:solidFill>
                  <a:srgbClr val="7A185C"/>
                </a:solidFill>
                <a:latin typeface="Calibri" pitchFamily="34" charset="0"/>
                <a:cs typeface="Arial" charset="0"/>
              </a:rPr>
              <a:t>How much you save is the most important decision</a:t>
            </a:r>
            <a:endParaRPr kumimoji="0" lang="en-US" sz="2000" b="1" i="0" strike="noStrike" kern="1200" cap="none" spc="0" normalizeH="0" baseline="30000" noProof="0" dirty="0">
              <a:ln>
                <a:noFill/>
              </a:ln>
              <a:solidFill>
                <a:srgbClr val="7A185C"/>
              </a:solidFill>
              <a:effectLst/>
              <a:uLnTx/>
              <a:uFillTx/>
              <a:latin typeface="Calibri" pitchFamily="34" charset="0"/>
              <a:cs typeface="Arial" charset="0"/>
            </a:endParaRPr>
          </a:p>
        </p:txBody>
      </p:sp>
      <p:sp>
        <p:nvSpPr>
          <p:cNvPr id="2" name="TextBox 1"/>
          <p:cNvSpPr txBox="1"/>
          <p:nvPr/>
        </p:nvSpPr>
        <p:spPr>
          <a:xfrm>
            <a:off x="5476675" y="2519463"/>
            <a:ext cx="651753" cy="677108"/>
          </a:xfrm>
          <a:prstGeom prst="rect">
            <a:avLst/>
          </a:prstGeom>
          <a:noFill/>
        </p:spPr>
        <p:txBody>
          <a:bodyPr wrap="square" rtlCol="0">
            <a:spAutoFit/>
          </a:bodyPr>
          <a:lstStyle/>
          <a:p>
            <a:r>
              <a:rPr lang="en-US" sz="3800" dirty="0">
                <a:solidFill>
                  <a:srgbClr val="7A185C"/>
                </a:solidFill>
                <a:latin typeface="Calibri" pitchFamily="34" charset="0"/>
                <a:sym typeface="Wingdings"/>
              </a:rPr>
              <a:t></a:t>
            </a:r>
            <a:endParaRPr lang="en-US" sz="3800" dirty="0">
              <a:solidFill>
                <a:srgbClr val="7A185C"/>
              </a:solidFill>
              <a:latin typeface="Calibri" pitchFamily="34" charset="0"/>
            </a:endParaRPr>
          </a:p>
        </p:txBody>
      </p:sp>
      <p:sp>
        <p:nvSpPr>
          <p:cNvPr id="6" name="TextBox 5"/>
          <p:cNvSpPr txBox="1"/>
          <p:nvPr/>
        </p:nvSpPr>
        <p:spPr>
          <a:xfrm>
            <a:off x="7370327" y="2519463"/>
            <a:ext cx="651753" cy="677108"/>
          </a:xfrm>
          <a:prstGeom prst="rect">
            <a:avLst/>
          </a:prstGeom>
          <a:noFill/>
        </p:spPr>
        <p:txBody>
          <a:bodyPr wrap="square" rtlCol="0">
            <a:spAutoFit/>
          </a:bodyPr>
          <a:lstStyle/>
          <a:p>
            <a:r>
              <a:rPr lang="en-US" sz="3800" dirty="0">
                <a:solidFill>
                  <a:srgbClr val="7A185C"/>
                </a:solidFill>
                <a:latin typeface="Calibri" pitchFamily="34" charset="0"/>
                <a:sym typeface="Wingdings"/>
              </a:rPr>
              <a:t></a:t>
            </a:r>
            <a:endParaRPr lang="en-US" sz="3800" dirty="0">
              <a:solidFill>
                <a:srgbClr val="7A185C"/>
              </a:solidFill>
              <a:latin typeface="Calibri" pitchFamily="34" charset="0"/>
            </a:endParaRPr>
          </a:p>
        </p:txBody>
      </p:sp>
      <p:sp>
        <p:nvSpPr>
          <p:cNvPr id="9" name="TextBox 8"/>
          <p:cNvSpPr txBox="1"/>
          <p:nvPr/>
        </p:nvSpPr>
        <p:spPr>
          <a:xfrm>
            <a:off x="7370326" y="3173773"/>
            <a:ext cx="651753" cy="677108"/>
          </a:xfrm>
          <a:prstGeom prst="rect">
            <a:avLst/>
          </a:prstGeom>
          <a:noFill/>
        </p:spPr>
        <p:txBody>
          <a:bodyPr wrap="square" rtlCol="0">
            <a:spAutoFit/>
          </a:bodyPr>
          <a:lstStyle/>
          <a:p>
            <a:r>
              <a:rPr lang="en-US" sz="3800" dirty="0">
                <a:solidFill>
                  <a:srgbClr val="7A185C"/>
                </a:solidFill>
                <a:latin typeface="Calibri" pitchFamily="34" charset="0"/>
                <a:sym typeface="Wingdings"/>
              </a:rPr>
              <a:t></a:t>
            </a:r>
            <a:endParaRPr lang="en-US" sz="3800" dirty="0">
              <a:solidFill>
                <a:srgbClr val="7A185C"/>
              </a:solidFill>
              <a:latin typeface="Calibri" pitchFamily="34" charset="0"/>
            </a:endParaRPr>
          </a:p>
        </p:txBody>
      </p:sp>
      <p:sp>
        <p:nvSpPr>
          <p:cNvPr id="3" name="Slide Number Placeholder 2"/>
          <p:cNvSpPr>
            <a:spLocks noGrp="1"/>
          </p:cNvSpPr>
          <p:nvPr>
            <p:ph type="sldNum" sz="quarter" idx="10"/>
          </p:nvPr>
        </p:nvSpPr>
        <p:spPr/>
        <p:txBody>
          <a:bodyPr/>
          <a:lstStyle/>
          <a:p>
            <a:pPr>
              <a:defRPr/>
            </a:pPr>
            <a:fld id="{8AB82F91-9E70-49E8-8C50-322C7080C288}" type="slidenum">
              <a:rPr lang="en-US" smtClean="0"/>
              <a:pPr>
                <a:defRPr/>
              </a:pPr>
              <a:t>19</a:t>
            </a:fld>
            <a:endParaRPr lang="en-US" dirty="0"/>
          </a:p>
        </p:txBody>
      </p:sp>
      <p:pic>
        <p:nvPicPr>
          <p:cNvPr id="4" name="Picture 3">
            <a:extLst>
              <a:ext uri="{FF2B5EF4-FFF2-40B4-BE49-F238E27FC236}">
                <a16:creationId xmlns:a16="http://schemas.microsoft.com/office/drawing/2014/main" id="{62058EB4-4958-D7DB-48D4-E3961CC26CED}"/>
              </a:ext>
            </a:extLst>
          </p:cNvPr>
          <p:cNvPicPr>
            <a:picLocks noChangeAspect="1"/>
          </p:cNvPicPr>
          <p:nvPr/>
        </p:nvPicPr>
        <p:blipFill rotWithShape="1">
          <a:blip r:embed="rId3"/>
          <a:srcRect t="24164" b="31387"/>
          <a:stretch/>
        </p:blipFill>
        <p:spPr>
          <a:xfrm>
            <a:off x="7210556" y="0"/>
            <a:ext cx="1916786" cy="608580"/>
          </a:xfrm>
          <a:prstGeom prst="rect">
            <a:avLst/>
          </a:prstGeom>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p:bldP spid="6"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Who To Contact</a:t>
            </a:r>
          </a:p>
        </p:txBody>
      </p:sp>
      <p:pic>
        <p:nvPicPr>
          <p:cNvPr id="7" name="Picture 6" descr="Contact.png"/>
          <p:cNvPicPr>
            <a:picLocks noChangeAspect="1"/>
          </p:cNvPicPr>
          <p:nvPr/>
        </p:nvPicPr>
        <p:blipFill>
          <a:blip r:embed="rId3" cstate="print"/>
          <a:srcRect t="4587" r="8187" b="9174"/>
          <a:stretch>
            <a:fillRect/>
          </a:stretch>
        </p:blipFill>
        <p:spPr>
          <a:xfrm>
            <a:off x="6594763" y="4601375"/>
            <a:ext cx="2357699" cy="1890751"/>
          </a:xfrm>
          <a:prstGeom prst="rect">
            <a:avLst/>
          </a:prstGeom>
        </p:spPr>
      </p:pic>
      <p:sp>
        <p:nvSpPr>
          <p:cNvPr id="10" name="Rectangle 1029"/>
          <p:cNvSpPr>
            <a:spLocks noChangeArrowheads="1"/>
          </p:cNvSpPr>
          <p:nvPr/>
        </p:nvSpPr>
        <p:spPr bwMode="auto">
          <a:xfrm>
            <a:off x="610379" y="802585"/>
            <a:ext cx="7330837" cy="4572000"/>
          </a:xfrm>
          <a:prstGeom prst="rect">
            <a:avLst/>
          </a:prstGeom>
          <a:noFill/>
          <a:ln w="9525">
            <a:noFill/>
            <a:miter lim="800000"/>
            <a:headEnd/>
            <a:tailEnd/>
          </a:ln>
        </p:spPr>
        <p:txBody>
          <a:bodyPr lIns="92075" tIns="46038" rIns="92075" bIns="46038"/>
          <a:lstStyle/>
          <a:p>
            <a:pPr marL="342900" indent="-342900" algn="l">
              <a:lnSpc>
                <a:spcPct val="125000"/>
              </a:lnSpc>
              <a:spcAft>
                <a:spcPts val="600"/>
              </a:spcAft>
              <a:buClr>
                <a:srgbClr val="65144B"/>
              </a:buClr>
              <a:buSzPct val="60000"/>
              <a:tabLst>
                <a:tab pos="7100888" algn="l"/>
              </a:tabLst>
              <a:defRPr/>
            </a:pPr>
            <a:r>
              <a:rPr lang="en-US" sz="2000" b="0" kern="700" dirty="0">
                <a:solidFill>
                  <a:schemeClr val="bg2">
                    <a:lumMod val="75000"/>
                    <a:lumOff val="25000"/>
                  </a:schemeClr>
                </a:solidFill>
                <a:latin typeface="Calibri" pitchFamily="34" charset="0"/>
              </a:rPr>
              <a:t>To view or make changes to your </a:t>
            </a:r>
            <a:r>
              <a:rPr lang="en-US" sz="2000" kern="700" dirty="0">
                <a:solidFill>
                  <a:srgbClr val="7A185C"/>
                </a:solidFill>
                <a:latin typeface="Calibri" pitchFamily="34" charset="0"/>
              </a:rPr>
              <a:t>403(b) or 401(a) </a:t>
            </a:r>
            <a:r>
              <a:rPr lang="en-US" sz="2000" b="0" kern="700" dirty="0">
                <a:solidFill>
                  <a:schemeClr val="bg2">
                    <a:lumMod val="75000"/>
                    <a:lumOff val="25000"/>
                  </a:schemeClr>
                </a:solidFill>
                <a:latin typeface="Calibri" pitchFamily="34" charset="0"/>
              </a:rPr>
              <a:t>account:</a:t>
            </a:r>
          </a:p>
          <a:p>
            <a:pPr marL="800100" lvl="1" indent="-342900" algn="l">
              <a:lnSpc>
                <a:spcPct val="125000"/>
              </a:lnSpc>
              <a:spcAft>
                <a:spcPts val="600"/>
              </a:spcAft>
              <a:buClr>
                <a:schemeClr val="bg2">
                  <a:lumMod val="75000"/>
                  <a:lumOff val="25000"/>
                </a:schemeClr>
              </a:buClr>
              <a:buSzPct val="100000"/>
              <a:buFont typeface="Calibri" pitchFamily="34" charset="0"/>
              <a:buChar char="»"/>
              <a:tabLst>
                <a:tab pos="7100888" algn="l"/>
              </a:tabLst>
              <a:defRPr/>
            </a:pPr>
            <a:r>
              <a:rPr lang="en-US" sz="2000" b="0" kern="700" dirty="0">
                <a:solidFill>
                  <a:schemeClr val="bg2">
                    <a:lumMod val="75000"/>
                    <a:lumOff val="25000"/>
                  </a:schemeClr>
                </a:solidFill>
                <a:latin typeface="Calibri" pitchFamily="34" charset="0"/>
              </a:rPr>
              <a:t>Contact </a:t>
            </a:r>
            <a:r>
              <a:rPr lang="en-US" sz="2000" kern="700" dirty="0">
                <a:solidFill>
                  <a:srgbClr val="7A185C"/>
                </a:solidFill>
                <a:latin typeface="Calibri" pitchFamily="34" charset="0"/>
              </a:rPr>
              <a:t>Principal </a:t>
            </a:r>
            <a:r>
              <a:rPr lang="en-US" sz="1600" b="0" kern="700" dirty="0">
                <a:solidFill>
                  <a:schemeClr val="bg2">
                    <a:lumMod val="75000"/>
                    <a:lumOff val="25000"/>
                  </a:schemeClr>
                </a:solidFill>
                <a:latin typeface="Calibri" pitchFamily="34" charset="0"/>
              </a:rPr>
              <a:t>(the plans’ recordkeeper)</a:t>
            </a:r>
          </a:p>
          <a:p>
            <a:pPr marL="1257300" lvl="2" indent="-342900" algn="l">
              <a:lnSpc>
                <a:spcPct val="125000"/>
              </a:lnSpc>
              <a:spcAft>
                <a:spcPts val="600"/>
              </a:spcAft>
              <a:buClr>
                <a:schemeClr val="bg2">
                  <a:lumMod val="75000"/>
                  <a:lumOff val="25000"/>
                </a:schemeClr>
              </a:buClr>
              <a:buSzPct val="100000"/>
              <a:buFont typeface="Arial" pitchFamily="34" charset="0"/>
              <a:buChar char="•"/>
              <a:tabLst>
                <a:tab pos="7100888" algn="l"/>
              </a:tabLst>
              <a:defRPr/>
            </a:pPr>
            <a:r>
              <a:rPr lang="en-US" sz="2000" b="0" kern="700" dirty="0">
                <a:solidFill>
                  <a:schemeClr val="bg2">
                    <a:lumMod val="75000"/>
                    <a:lumOff val="25000"/>
                  </a:schemeClr>
                </a:solidFill>
                <a:latin typeface="Calibri" pitchFamily="34" charset="0"/>
              </a:rPr>
              <a:t>principal.com or 800.547.7754</a:t>
            </a:r>
          </a:p>
          <a:p>
            <a:pPr marL="342900" indent="-342900" algn="l">
              <a:lnSpc>
                <a:spcPct val="125000"/>
              </a:lnSpc>
              <a:spcAft>
                <a:spcPts val="600"/>
              </a:spcAft>
              <a:buClr>
                <a:srgbClr val="65144B"/>
              </a:buClr>
              <a:buSzPct val="60000"/>
              <a:tabLst>
                <a:tab pos="7100888" algn="l"/>
              </a:tabLst>
              <a:defRPr/>
            </a:pPr>
            <a:r>
              <a:rPr lang="en-US" sz="2000" b="0" kern="700" dirty="0">
                <a:solidFill>
                  <a:schemeClr val="bg2">
                    <a:lumMod val="75000"/>
                    <a:lumOff val="25000"/>
                  </a:schemeClr>
                </a:solidFill>
                <a:latin typeface="Calibri" pitchFamily="34" charset="0"/>
              </a:rPr>
              <a:t>To view or make changes to your </a:t>
            </a:r>
            <a:r>
              <a:rPr lang="en-US" sz="2000" kern="700" dirty="0">
                <a:solidFill>
                  <a:srgbClr val="7A185C"/>
                </a:solidFill>
                <a:latin typeface="Calibri" pitchFamily="34" charset="0"/>
              </a:rPr>
              <a:t>HRA</a:t>
            </a:r>
            <a:r>
              <a:rPr lang="en-US" sz="2000" b="0" kern="700" dirty="0">
                <a:solidFill>
                  <a:schemeClr val="bg2">
                    <a:lumMod val="75000"/>
                    <a:lumOff val="25000"/>
                  </a:schemeClr>
                </a:solidFill>
                <a:latin typeface="Calibri" pitchFamily="34" charset="0"/>
              </a:rPr>
              <a:t> account:</a:t>
            </a:r>
          </a:p>
          <a:p>
            <a:pPr marL="800100" lvl="1" indent="-342900" algn="l">
              <a:lnSpc>
                <a:spcPct val="125000"/>
              </a:lnSpc>
              <a:spcAft>
                <a:spcPts val="600"/>
              </a:spcAft>
              <a:buClr>
                <a:schemeClr val="bg2">
                  <a:lumMod val="75000"/>
                  <a:lumOff val="25000"/>
                </a:schemeClr>
              </a:buClr>
              <a:buSzPct val="100000"/>
              <a:buFont typeface="Calibri" pitchFamily="34" charset="0"/>
              <a:buChar char="»"/>
              <a:tabLst>
                <a:tab pos="7100888" algn="l"/>
              </a:tabLst>
              <a:defRPr/>
            </a:pPr>
            <a:r>
              <a:rPr lang="en-US" sz="2000" b="0" kern="700" dirty="0">
                <a:solidFill>
                  <a:schemeClr val="bg2">
                    <a:lumMod val="75000"/>
                    <a:lumOff val="25000"/>
                  </a:schemeClr>
                </a:solidFill>
                <a:latin typeface="Calibri" pitchFamily="34" charset="0"/>
              </a:rPr>
              <a:t>Contact </a:t>
            </a:r>
            <a:r>
              <a:rPr lang="en-US" sz="2000" kern="700" dirty="0" err="1">
                <a:solidFill>
                  <a:srgbClr val="7A185C"/>
                </a:solidFill>
                <a:latin typeface="Calibri" pitchFamily="34" charset="0"/>
              </a:rPr>
              <a:t>Daybright</a:t>
            </a:r>
            <a:r>
              <a:rPr lang="en-US" sz="2000" kern="700" dirty="0">
                <a:solidFill>
                  <a:srgbClr val="7A185C"/>
                </a:solidFill>
                <a:latin typeface="Calibri" pitchFamily="34" charset="0"/>
              </a:rPr>
              <a:t> Financial </a:t>
            </a:r>
            <a:r>
              <a:rPr lang="en-US" sz="1600" b="0" kern="700" dirty="0">
                <a:solidFill>
                  <a:schemeClr val="bg2">
                    <a:lumMod val="75000"/>
                    <a:lumOff val="25000"/>
                  </a:schemeClr>
                </a:solidFill>
                <a:latin typeface="Calibri" pitchFamily="34" charset="0"/>
              </a:rPr>
              <a:t>(the plan’s recordkeeper)</a:t>
            </a:r>
          </a:p>
          <a:p>
            <a:pPr marL="1257300" lvl="2" indent="-342900" algn="l">
              <a:lnSpc>
                <a:spcPct val="125000"/>
              </a:lnSpc>
              <a:spcAft>
                <a:spcPts val="600"/>
              </a:spcAft>
              <a:buClr>
                <a:schemeClr val="bg2">
                  <a:lumMod val="75000"/>
                  <a:lumOff val="25000"/>
                </a:schemeClr>
              </a:buClr>
              <a:buSzPct val="100000"/>
              <a:buFont typeface="Arial" pitchFamily="34" charset="0"/>
              <a:buChar char="•"/>
              <a:tabLst>
                <a:tab pos="7100888" algn="l"/>
              </a:tabLst>
              <a:defRPr/>
            </a:pPr>
            <a:r>
              <a:rPr lang="en-US" sz="2000" b="0" kern="700" dirty="0">
                <a:solidFill>
                  <a:schemeClr val="bg2">
                    <a:lumMod val="75000"/>
                    <a:lumOff val="25000"/>
                  </a:schemeClr>
                </a:solidFill>
                <a:latin typeface="Calibri" pitchFamily="34" charset="0"/>
              </a:rPr>
              <a:t>mymidamerica.com or 855.329.0095</a:t>
            </a:r>
          </a:p>
          <a:p>
            <a:pPr algn="l">
              <a:lnSpc>
                <a:spcPct val="125000"/>
              </a:lnSpc>
              <a:spcAft>
                <a:spcPts val="600"/>
              </a:spcAft>
              <a:buClr>
                <a:schemeClr val="bg2">
                  <a:lumMod val="75000"/>
                  <a:lumOff val="25000"/>
                </a:schemeClr>
              </a:buClr>
              <a:buSzPct val="100000"/>
              <a:tabLst>
                <a:tab pos="7100888" algn="l"/>
              </a:tabLst>
              <a:defRPr/>
            </a:pPr>
            <a:r>
              <a:rPr lang="en-US" sz="2000" b="0" kern="700" dirty="0">
                <a:solidFill>
                  <a:schemeClr val="bg2">
                    <a:lumMod val="75000"/>
                    <a:lumOff val="25000"/>
                  </a:schemeClr>
                </a:solidFill>
                <a:latin typeface="Calibri" pitchFamily="34" charset="0"/>
              </a:rPr>
              <a:t>To review your </a:t>
            </a:r>
            <a:r>
              <a:rPr lang="en-US" sz="2000" kern="700" dirty="0">
                <a:solidFill>
                  <a:srgbClr val="7A185C"/>
                </a:solidFill>
                <a:latin typeface="Calibri" pitchFamily="34" charset="0"/>
              </a:rPr>
              <a:t>TRF</a:t>
            </a:r>
            <a:r>
              <a:rPr lang="en-US" sz="2000" b="0" kern="700" dirty="0">
                <a:solidFill>
                  <a:schemeClr val="bg2">
                    <a:lumMod val="75000"/>
                    <a:lumOff val="25000"/>
                  </a:schemeClr>
                </a:solidFill>
                <a:latin typeface="Calibri" pitchFamily="34" charset="0"/>
              </a:rPr>
              <a:t> (Teachers Retirement Fund) benefits:</a:t>
            </a:r>
          </a:p>
          <a:p>
            <a:pPr marL="800100" lvl="1" indent="-342900" algn="l">
              <a:lnSpc>
                <a:spcPct val="125000"/>
              </a:lnSpc>
              <a:spcAft>
                <a:spcPts val="600"/>
              </a:spcAft>
              <a:buClr>
                <a:schemeClr val="bg2">
                  <a:lumMod val="75000"/>
                  <a:lumOff val="25000"/>
                </a:schemeClr>
              </a:buClr>
              <a:buSzPct val="100000"/>
              <a:buFont typeface="Calibri" pitchFamily="34" charset="0"/>
              <a:buChar char="»"/>
              <a:tabLst>
                <a:tab pos="7100888" algn="l"/>
              </a:tabLst>
              <a:defRPr/>
            </a:pPr>
            <a:r>
              <a:rPr lang="en-US" sz="2000" b="0" kern="700" dirty="0">
                <a:solidFill>
                  <a:schemeClr val="bg2">
                    <a:lumMod val="75000"/>
                    <a:lumOff val="25000"/>
                  </a:schemeClr>
                </a:solidFill>
                <a:latin typeface="Calibri" pitchFamily="34" charset="0"/>
              </a:rPr>
              <a:t>Contact </a:t>
            </a:r>
            <a:r>
              <a:rPr lang="en-US" sz="2000" kern="700" dirty="0">
                <a:solidFill>
                  <a:srgbClr val="7A185C"/>
                </a:solidFill>
                <a:latin typeface="Calibri" pitchFamily="34" charset="0"/>
              </a:rPr>
              <a:t>INPRS</a:t>
            </a:r>
            <a:r>
              <a:rPr lang="en-US" sz="2000" b="0" kern="700" dirty="0">
                <a:solidFill>
                  <a:schemeClr val="bg2">
                    <a:lumMod val="75000"/>
                    <a:lumOff val="25000"/>
                  </a:schemeClr>
                </a:solidFill>
                <a:latin typeface="Calibri" pitchFamily="34" charset="0"/>
              </a:rPr>
              <a:t> (Indiana Public Retirement System)</a:t>
            </a:r>
          </a:p>
          <a:p>
            <a:pPr marL="1257300" lvl="2" indent="-342900" algn="l">
              <a:lnSpc>
                <a:spcPct val="125000"/>
              </a:lnSpc>
              <a:spcAft>
                <a:spcPts val="600"/>
              </a:spcAft>
              <a:buClr>
                <a:schemeClr val="bg2">
                  <a:lumMod val="75000"/>
                  <a:lumOff val="25000"/>
                </a:schemeClr>
              </a:buClr>
              <a:buSzPct val="100000"/>
              <a:buFont typeface="Arial" pitchFamily="34" charset="0"/>
              <a:buChar char="•"/>
              <a:tabLst>
                <a:tab pos="7100888" algn="l"/>
              </a:tabLst>
              <a:defRPr/>
            </a:pPr>
            <a:r>
              <a:rPr lang="en-US" sz="2000" b="0" kern="700" dirty="0">
                <a:solidFill>
                  <a:schemeClr val="bg2">
                    <a:lumMod val="75000"/>
                    <a:lumOff val="25000"/>
                  </a:schemeClr>
                </a:solidFill>
                <a:latin typeface="Calibri" pitchFamily="34" charset="0"/>
              </a:rPr>
              <a:t>In.gov/</a:t>
            </a:r>
            <a:r>
              <a:rPr lang="en-US" sz="2000" b="0" kern="700" dirty="0" err="1">
                <a:solidFill>
                  <a:schemeClr val="bg2">
                    <a:lumMod val="75000"/>
                    <a:lumOff val="25000"/>
                  </a:schemeClr>
                </a:solidFill>
                <a:latin typeface="Calibri" pitchFamily="34" charset="0"/>
              </a:rPr>
              <a:t>inprs</a:t>
            </a:r>
            <a:r>
              <a:rPr lang="en-US" sz="2000" b="0" kern="700" dirty="0">
                <a:solidFill>
                  <a:schemeClr val="bg2">
                    <a:lumMod val="75000"/>
                    <a:lumOff val="25000"/>
                  </a:schemeClr>
                </a:solidFill>
                <a:latin typeface="Calibri" pitchFamily="34" charset="0"/>
              </a:rPr>
              <a:t>/my-fund/teachers or 844.464.6777</a:t>
            </a:r>
          </a:p>
          <a:p>
            <a:pPr marL="342900" indent="-342900" algn="l">
              <a:lnSpc>
                <a:spcPct val="125000"/>
              </a:lnSpc>
              <a:spcAft>
                <a:spcPts val="600"/>
              </a:spcAft>
              <a:buClr>
                <a:srgbClr val="65144B"/>
              </a:buClr>
              <a:buSzPct val="60000"/>
              <a:tabLst>
                <a:tab pos="7100888" algn="l"/>
              </a:tabLst>
              <a:defRPr/>
            </a:pPr>
            <a:r>
              <a:rPr lang="en-US" sz="2000" b="0" kern="700" dirty="0">
                <a:solidFill>
                  <a:schemeClr val="bg2">
                    <a:lumMod val="75000"/>
                    <a:lumOff val="25000"/>
                  </a:schemeClr>
                </a:solidFill>
                <a:latin typeface="Calibri" pitchFamily="34" charset="0"/>
              </a:rPr>
              <a:t>If you have questions regarding the investments: </a:t>
            </a:r>
          </a:p>
          <a:p>
            <a:pPr marL="800100" lvl="1" indent="-342900" algn="l">
              <a:lnSpc>
                <a:spcPct val="125000"/>
              </a:lnSpc>
              <a:spcAft>
                <a:spcPts val="600"/>
              </a:spcAft>
              <a:buClr>
                <a:schemeClr val="bg2">
                  <a:lumMod val="75000"/>
                  <a:lumOff val="25000"/>
                </a:schemeClr>
              </a:buClr>
              <a:buSzPct val="100000"/>
              <a:buFont typeface="Calibri" pitchFamily="34" charset="0"/>
              <a:buChar char="»"/>
              <a:tabLst>
                <a:tab pos="7100888" algn="l"/>
              </a:tabLst>
              <a:defRPr/>
            </a:pPr>
            <a:r>
              <a:rPr lang="en-US" sz="2000" b="0" kern="700" dirty="0">
                <a:solidFill>
                  <a:schemeClr val="bg2">
                    <a:lumMod val="75000"/>
                    <a:lumOff val="25000"/>
                  </a:schemeClr>
                </a:solidFill>
                <a:effectLst/>
                <a:latin typeface="Calibri" pitchFamily="34" charset="0"/>
              </a:rPr>
              <a:t>Contact </a:t>
            </a:r>
            <a:r>
              <a:rPr lang="en-US" sz="2000" kern="700" dirty="0">
                <a:solidFill>
                  <a:srgbClr val="7A185C"/>
                </a:solidFill>
                <a:effectLst/>
                <a:latin typeface="Calibri" pitchFamily="34" charset="0"/>
              </a:rPr>
              <a:t>Axia Advisory </a:t>
            </a:r>
            <a:r>
              <a:rPr lang="en-US" sz="1600" b="0" kern="700" dirty="0">
                <a:solidFill>
                  <a:schemeClr val="bg2">
                    <a:lumMod val="75000"/>
                    <a:lumOff val="25000"/>
                  </a:schemeClr>
                </a:solidFill>
                <a:effectLst/>
                <a:latin typeface="Calibri" pitchFamily="34" charset="0"/>
              </a:rPr>
              <a:t>(the plans’ investment advisor)</a:t>
            </a:r>
          </a:p>
          <a:p>
            <a:pPr marL="1257300" lvl="2" indent="-342900" algn="l">
              <a:lnSpc>
                <a:spcPct val="125000"/>
              </a:lnSpc>
              <a:spcAft>
                <a:spcPts val="600"/>
              </a:spcAft>
              <a:buClr>
                <a:schemeClr val="bg2">
                  <a:lumMod val="75000"/>
                  <a:lumOff val="25000"/>
                </a:schemeClr>
              </a:buClr>
              <a:buSzPct val="100000"/>
              <a:buFont typeface="Arial" pitchFamily="34" charset="0"/>
              <a:buChar char="•"/>
              <a:tabLst>
                <a:tab pos="7100888" algn="l"/>
              </a:tabLst>
              <a:defRPr/>
            </a:pPr>
            <a:r>
              <a:rPr lang="en-US" sz="2000" b="0" kern="700" dirty="0">
                <a:solidFill>
                  <a:schemeClr val="bg2">
                    <a:lumMod val="75000"/>
                    <a:lumOff val="25000"/>
                  </a:schemeClr>
                </a:solidFill>
                <a:effectLst/>
                <a:latin typeface="Calibri" pitchFamily="34" charset="0"/>
              </a:rPr>
              <a:t>info@AxiaAdvisory.com or </a:t>
            </a:r>
            <a:r>
              <a:rPr lang="en-US" sz="2000" b="0" kern="700" dirty="0">
                <a:solidFill>
                  <a:schemeClr val="bg2">
                    <a:lumMod val="75000"/>
                    <a:lumOff val="25000"/>
                  </a:schemeClr>
                </a:solidFill>
                <a:latin typeface="Calibri" pitchFamily="34" charset="0"/>
              </a:rPr>
              <a:t>317.630.2800</a:t>
            </a:r>
          </a:p>
          <a:p>
            <a:pPr marL="1257300" lvl="2" indent="-342900" algn="l">
              <a:lnSpc>
                <a:spcPct val="125000"/>
              </a:lnSpc>
              <a:spcAft>
                <a:spcPts val="600"/>
              </a:spcAft>
              <a:buClr>
                <a:schemeClr val="bg2">
                  <a:lumMod val="75000"/>
                  <a:lumOff val="25000"/>
                </a:schemeClr>
              </a:buClr>
              <a:buSzPct val="100000"/>
              <a:buFont typeface="Arial" pitchFamily="34" charset="0"/>
              <a:buChar char="•"/>
              <a:tabLst>
                <a:tab pos="7100888" algn="l"/>
              </a:tabLst>
              <a:defRPr/>
            </a:pPr>
            <a:endParaRPr lang="en-US" sz="2000" b="0" kern="700" dirty="0">
              <a:solidFill>
                <a:schemeClr val="bg2">
                  <a:lumMod val="75000"/>
                  <a:lumOff val="25000"/>
                </a:schemeClr>
              </a:solidFill>
              <a:latin typeface="Calibri" pitchFamily="34" charset="0"/>
            </a:endParaRPr>
          </a:p>
          <a:p>
            <a:pPr marL="342900" indent="-342900" algn="l">
              <a:lnSpc>
                <a:spcPts val="3300"/>
              </a:lnSpc>
              <a:spcAft>
                <a:spcPts val="2000"/>
              </a:spcAft>
              <a:buClr>
                <a:srgbClr val="65144B"/>
              </a:buClr>
              <a:buSzPct val="60000"/>
              <a:buFont typeface="Wingdings" pitchFamily="2" charset="2"/>
              <a:buChar char="l"/>
              <a:tabLst>
                <a:tab pos="7100888" algn="l"/>
              </a:tabLst>
              <a:defRPr/>
            </a:pPr>
            <a:endParaRPr lang="en-US" sz="2000" b="0" kern="700" dirty="0">
              <a:solidFill>
                <a:srgbClr val="353337"/>
              </a:solidFill>
              <a:latin typeface="Calibri" pitchFamily="34" charset="0"/>
            </a:endParaRPr>
          </a:p>
        </p:txBody>
      </p:sp>
      <p:sp>
        <p:nvSpPr>
          <p:cNvPr id="2" name="Slide Number Placeholder 1"/>
          <p:cNvSpPr>
            <a:spLocks noGrp="1"/>
          </p:cNvSpPr>
          <p:nvPr>
            <p:ph type="sldNum" sz="quarter" idx="10"/>
          </p:nvPr>
        </p:nvSpPr>
        <p:spPr/>
        <p:txBody>
          <a:bodyPr/>
          <a:lstStyle/>
          <a:p>
            <a:pPr>
              <a:defRPr/>
            </a:pPr>
            <a:fld id="{8AB82F91-9E70-49E8-8C50-322C7080C288}" type="slidenum">
              <a:rPr lang="en-US" smtClean="0"/>
              <a:pPr>
                <a:defRPr/>
              </a:pPr>
              <a:t>20</a:t>
            </a:fld>
            <a:endParaRPr lang="en-US" dirty="0"/>
          </a:p>
        </p:txBody>
      </p:sp>
    </p:spTree>
  </p:cSld>
  <p:clrMapOvr>
    <a:masterClrMapping/>
  </p:clrMapOvr>
  <p:transition>
    <p:zoom/>
  </p:transition>
</p:sld>
</file>

<file path=ppt/theme/theme1.xml><?xml version="1.0" encoding="utf-8"?>
<a:theme xmlns:a="http://schemas.openxmlformats.org/drawingml/2006/main" name="1_Default Design">
  <a:themeElements>
    <a:clrScheme name="Default Design 1">
      <a:dk1>
        <a:srgbClr val="000000"/>
      </a:dk1>
      <a:lt1>
        <a:srgbClr val="FFFFFF"/>
      </a:lt1>
      <a:dk2>
        <a:srgbClr val="20789E"/>
      </a:dk2>
      <a:lt2>
        <a:srgbClr val="00457C"/>
      </a:lt2>
      <a:accent1>
        <a:srgbClr val="50B3CF"/>
      </a:accent1>
      <a:accent2>
        <a:srgbClr val="93A445"/>
      </a:accent2>
      <a:accent3>
        <a:srgbClr val="ABBECC"/>
      </a:accent3>
      <a:accent4>
        <a:srgbClr val="DADADA"/>
      </a:accent4>
      <a:accent5>
        <a:srgbClr val="B3D6E4"/>
      </a:accent5>
      <a:accent6>
        <a:srgbClr val="85943E"/>
      </a:accent6>
      <a:hlink>
        <a:srgbClr val="EEB211"/>
      </a:hlink>
      <a:folHlink>
        <a:srgbClr val="B15C11"/>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57150" algn="ctr">
          <a:noFill/>
          <a:round/>
          <a:headEnd/>
          <a:tailEnd/>
        </a:ln>
        <a:effectLst/>
      </a:spPr>
      <a:bodyPr wrap="none" rtlCol="0" anchor="ctr"/>
      <a:lstStyle>
        <a:defPPr algn="ctr">
          <a:defRPr b="0"/>
        </a:defPPr>
      </a:lstStyle>
    </a:spDef>
    <a:lnDef>
      <a:spPr bwMode="auto">
        <a:xfrm>
          <a:off x="0" y="0"/>
          <a:ext cx="1" cy="1"/>
        </a:xfrm>
        <a:custGeom>
          <a:avLst/>
          <a:gdLst/>
          <a:ahLst/>
          <a:cxnLst/>
          <a:rect l="0" t="0" r="0" b="0"/>
          <a:pathLst/>
        </a:custGeom>
        <a:solidFill>
          <a:srgbClr val="FFFFFF"/>
        </a:solidFill>
        <a:ln w="12700" cap="flat" cmpd="sng" algn="ctr">
          <a:solidFill>
            <a:srgbClr val="01699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Verdana" pitchFamily="34" charset="0"/>
          </a:defRPr>
        </a:defPPr>
      </a:lstStyle>
    </a:lnDef>
    <a:txDef>
      <a:spPr>
        <a:noFill/>
      </a:spPr>
      <a:bodyPr wrap="square" rtlCol="0">
        <a:spAutoFit/>
      </a:bodyPr>
      <a:lstStyle>
        <a:defPPr>
          <a:defRPr sz="2200" b="0" dirty="0" smtClean="0">
            <a:solidFill>
              <a:srgbClr val="65144B"/>
            </a:solidFill>
          </a:defRPr>
        </a:defPPr>
      </a:lstStyle>
    </a:txDef>
  </a:objectDefaults>
  <a:extraClrSchemeLst>
    <a:extraClrScheme>
      <a:clrScheme name="Default Design 1">
        <a:dk1>
          <a:srgbClr val="000000"/>
        </a:dk1>
        <a:lt1>
          <a:srgbClr val="FFFFFF"/>
        </a:lt1>
        <a:dk2>
          <a:srgbClr val="20789E"/>
        </a:dk2>
        <a:lt2>
          <a:srgbClr val="00457C"/>
        </a:lt2>
        <a:accent1>
          <a:srgbClr val="50B3CF"/>
        </a:accent1>
        <a:accent2>
          <a:srgbClr val="93A445"/>
        </a:accent2>
        <a:accent3>
          <a:srgbClr val="ABBECC"/>
        </a:accent3>
        <a:accent4>
          <a:srgbClr val="DADADA"/>
        </a:accent4>
        <a:accent5>
          <a:srgbClr val="B3D6E4"/>
        </a:accent5>
        <a:accent6>
          <a:srgbClr val="85943E"/>
        </a:accent6>
        <a:hlink>
          <a:srgbClr val="EEB211"/>
        </a:hlink>
        <a:folHlink>
          <a:srgbClr val="B15C1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10936</TotalTime>
  <Words>1211</Words>
  <Application>Microsoft Office PowerPoint</Application>
  <PresentationFormat>On-screen Show (4:3)</PresentationFormat>
  <Paragraphs>254</Paragraphs>
  <Slides>20</Slides>
  <Notes>18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Calibri</vt:lpstr>
      <vt:lpstr>Calibri Light</vt:lpstr>
      <vt:lpstr>Palatino Linotype</vt:lpstr>
      <vt:lpstr>Times New Roman</vt:lpstr>
      <vt:lpstr>Verdana</vt:lpstr>
      <vt:lpstr>Wingdings</vt:lpstr>
      <vt:lpstr>1_Default Design</vt:lpstr>
      <vt:lpstr>PowerPoint Presentation</vt:lpstr>
      <vt:lpstr>PowerPoint Presentation</vt:lpstr>
      <vt:lpstr>Late Career Planning Considerations</vt:lpstr>
      <vt:lpstr>Reduce Your Risk As You Approach Retirement </vt:lpstr>
      <vt:lpstr>Taking Risk is More Difficult with Age</vt:lpstr>
      <vt:lpstr>Sequence of Return Risk: Retirement Spending </vt:lpstr>
      <vt:lpstr>Social Security Timing Tradeoffs</vt:lpstr>
      <vt:lpstr>Claiming Social Security: Decision Tree</vt:lpstr>
      <vt:lpstr>Teachers Retirement Fund – (in.gov/inprs/) </vt:lpstr>
      <vt:lpstr>TRF – Hybrid Distribution Options</vt:lpstr>
      <vt:lpstr>TRF – My Choice Distribution Options</vt:lpstr>
      <vt:lpstr>Three Steps for Medicare Coverage</vt:lpstr>
      <vt:lpstr>Retirement Challenges</vt:lpstr>
      <vt:lpstr>PowerPoint Presentation</vt:lpstr>
      <vt:lpstr>Who Contributes to Which Accounts?</vt:lpstr>
      <vt:lpstr>Roth After-Tax Contributions</vt:lpstr>
      <vt:lpstr>Retirement Savings Checkpoints</vt:lpstr>
      <vt:lpstr>Review Your Asset Allocation</vt:lpstr>
      <vt:lpstr>Reviewing Your Options</vt:lpstr>
      <vt:lpstr>Who To Contact</vt:lpstr>
    </vt:vector>
  </TitlesOfParts>
  <Company>John Hancock Funds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Where Do We Go From Here ppt</dc:title>
  <dc:creator>Keith Shadrick</dc:creator>
  <dc:description>Presentation production by_x000d_
loree@loreenelson.com</dc:description>
  <cp:lastModifiedBy>Ben Cloud</cp:lastModifiedBy>
  <cp:revision>1118</cp:revision>
  <dcterms:created xsi:type="dcterms:W3CDTF">2000-10-13T16:08:47Z</dcterms:created>
  <dcterms:modified xsi:type="dcterms:W3CDTF">2025-09-10T16:18:38Z</dcterms:modified>
</cp:coreProperties>
</file>