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780" r:id="rId1"/>
  </p:sldMasterIdLst>
  <p:notesMasterIdLst>
    <p:notesMasterId r:id="rId21"/>
  </p:notesMasterIdLst>
  <p:handoutMasterIdLst>
    <p:handoutMasterId r:id="rId22"/>
  </p:handoutMasterIdLst>
  <p:sldIdLst>
    <p:sldId id="556" r:id="rId2"/>
    <p:sldId id="555" r:id="rId3"/>
    <p:sldId id="547" r:id="rId4"/>
    <p:sldId id="551" r:id="rId5"/>
    <p:sldId id="552" r:id="rId6"/>
    <p:sldId id="562" r:id="rId7"/>
    <p:sldId id="554" r:id="rId8"/>
    <p:sldId id="537" r:id="rId9"/>
    <p:sldId id="546" r:id="rId10"/>
    <p:sldId id="539" r:id="rId11"/>
    <p:sldId id="535" r:id="rId12"/>
    <p:sldId id="557" r:id="rId13"/>
    <p:sldId id="561" r:id="rId14"/>
    <p:sldId id="563" r:id="rId15"/>
    <p:sldId id="513" r:id="rId16"/>
    <p:sldId id="531" r:id="rId17"/>
    <p:sldId id="558" r:id="rId18"/>
    <p:sldId id="559" r:id="rId19"/>
    <p:sldId id="560" r:id="rId20"/>
  </p:sldIdLst>
  <p:sldSz cx="9144000" cy="6858000" type="screen4x3"/>
  <p:notesSz cx="7315200" cy="9601200"/>
  <p:defaultTextStyle>
    <a:defPPr>
      <a:defRPr lang="en-US"/>
    </a:defPPr>
    <a:lvl1pPr algn="ctr" rtl="0" eaLnBrk="0" fontAlgn="base" hangingPunct="0">
      <a:spcBef>
        <a:spcPct val="0"/>
      </a:spcBef>
      <a:spcAft>
        <a:spcPct val="0"/>
      </a:spcAft>
      <a:defRPr sz="2400" b="1" kern="1200">
        <a:solidFill>
          <a:schemeClr val="tx1"/>
        </a:solidFill>
        <a:latin typeface="Verdana" pitchFamily="34" charset="0"/>
        <a:ea typeface="+mn-ea"/>
        <a:cs typeface="+mn-cs"/>
      </a:defRPr>
    </a:lvl1pPr>
    <a:lvl2pPr marL="457200" algn="ctr" rtl="0" eaLnBrk="0" fontAlgn="base" hangingPunct="0">
      <a:spcBef>
        <a:spcPct val="0"/>
      </a:spcBef>
      <a:spcAft>
        <a:spcPct val="0"/>
      </a:spcAft>
      <a:defRPr sz="2400" b="1" kern="1200">
        <a:solidFill>
          <a:schemeClr val="tx1"/>
        </a:solidFill>
        <a:latin typeface="Verdana" pitchFamily="34" charset="0"/>
        <a:ea typeface="+mn-ea"/>
        <a:cs typeface="+mn-cs"/>
      </a:defRPr>
    </a:lvl2pPr>
    <a:lvl3pPr marL="914400" algn="ctr" rtl="0" eaLnBrk="0" fontAlgn="base" hangingPunct="0">
      <a:spcBef>
        <a:spcPct val="0"/>
      </a:spcBef>
      <a:spcAft>
        <a:spcPct val="0"/>
      </a:spcAft>
      <a:defRPr sz="2400" b="1" kern="1200">
        <a:solidFill>
          <a:schemeClr val="tx1"/>
        </a:solidFill>
        <a:latin typeface="Verdana" pitchFamily="34" charset="0"/>
        <a:ea typeface="+mn-ea"/>
        <a:cs typeface="+mn-cs"/>
      </a:defRPr>
    </a:lvl3pPr>
    <a:lvl4pPr marL="1371600" algn="ctr" rtl="0" eaLnBrk="0" fontAlgn="base" hangingPunct="0">
      <a:spcBef>
        <a:spcPct val="0"/>
      </a:spcBef>
      <a:spcAft>
        <a:spcPct val="0"/>
      </a:spcAft>
      <a:defRPr sz="2400" b="1" kern="1200">
        <a:solidFill>
          <a:schemeClr val="tx1"/>
        </a:solidFill>
        <a:latin typeface="Verdana" pitchFamily="34" charset="0"/>
        <a:ea typeface="+mn-ea"/>
        <a:cs typeface="+mn-cs"/>
      </a:defRPr>
    </a:lvl4pPr>
    <a:lvl5pPr marL="1828800" algn="ctr" rtl="0" eaLnBrk="0" fontAlgn="base" hangingPunct="0">
      <a:spcBef>
        <a:spcPct val="0"/>
      </a:spcBef>
      <a:spcAft>
        <a:spcPct val="0"/>
      </a:spcAft>
      <a:defRPr sz="2400" b="1" kern="1200">
        <a:solidFill>
          <a:schemeClr val="tx1"/>
        </a:solidFill>
        <a:latin typeface="Verdana" pitchFamily="34" charset="0"/>
        <a:ea typeface="+mn-ea"/>
        <a:cs typeface="+mn-cs"/>
      </a:defRPr>
    </a:lvl5pPr>
    <a:lvl6pPr marL="2286000" algn="l" defTabSz="914400" rtl="0" eaLnBrk="1" latinLnBrk="0" hangingPunct="1">
      <a:defRPr sz="2400" b="1" kern="1200">
        <a:solidFill>
          <a:schemeClr val="tx1"/>
        </a:solidFill>
        <a:latin typeface="Verdana" pitchFamily="34" charset="0"/>
        <a:ea typeface="+mn-ea"/>
        <a:cs typeface="+mn-cs"/>
      </a:defRPr>
    </a:lvl6pPr>
    <a:lvl7pPr marL="2743200" algn="l" defTabSz="914400" rtl="0" eaLnBrk="1" latinLnBrk="0" hangingPunct="1">
      <a:defRPr sz="2400" b="1" kern="1200">
        <a:solidFill>
          <a:schemeClr val="tx1"/>
        </a:solidFill>
        <a:latin typeface="Verdana" pitchFamily="34" charset="0"/>
        <a:ea typeface="+mn-ea"/>
        <a:cs typeface="+mn-cs"/>
      </a:defRPr>
    </a:lvl7pPr>
    <a:lvl8pPr marL="3200400" algn="l" defTabSz="914400" rtl="0" eaLnBrk="1" latinLnBrk="0" hangingPunct="1">
      <a:defRPr sz="2400" b="1" kern="1200">
        <a:solidFill>
          <a:schemeClr val="tx1"/>
        </a:solidFill>
        <a:latin typeface="Verdana" pitchFamily="34" charset="0"/>
        <a:ea typeface="+mn-ea"/>
        <a:cs typeface="+mn-cs"/>
      </a:defRPr>
    </a:lvl8pPr>
    <a:lvl9pPr marL="3657600" algn="l" defTabSz="914400" rtl="0" eaLnBrk="1" latinLnBrk="0" hangingPunct="1">
      <a:defRPr sz="2400" b="1" kern="1200">
        <a:solidFill>
          <a:schemeClr val="tx1"/>
        </a:solidFill>
        <a:latin typeface="Verdana" pitchFamily="34" charset="0"/>
        <a:ea typeface="+mn-ea"/>
        <a:cs typeface="+mn-cs"/>
      </a:defRPr>
    </a:lvl9pPr>
  </p:defaultTextStyle>
  <p:extLst>
    <p:ext uri="{EFAFB233-063F-42B5-8137-9DF3F51BA10A}">
      <p15:sldGuideLst xmlns:p15="http://schemas.microsoft.com/office/powerpoint/2012/main">
        <p15:guide id="1" orient="horz">
          <p15:clr>
            <a:srgbClr val="A4A3A4"/>
          </p15:clr>
        </p15:guide>
        <p15:guide id="2">
          <p15:clr>
            <a:srgbClr val="A4A3A4"/>
          </p15:clr>
        </p15:guide>
      </p15:sldGuideLst>
    </p:ext>
    <p:ext uri="{2D200454-40CA-4A62-9FC3-DE9A4176ACB9}">
      <p15:notesGuideLst xmlns:p15="http://schemas.microsoft.com/office/powerpoint/2012/main">
        <p15:guide id="1" orient="horz">
          <p15:clr>
            <a:srgbClr val="A4A3A4"/>
          </p15:clr>
        </p15:guide>
        <p15:guide id="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73D"/>
    <a:srgbClr val="326531"/>
    <a:srgbClr val="65144B"/>
    <a:srgbClr val="7A185C"/>
    <a:srgbClr val="F5F5F5"/>
    <a:srgbClr val="353337"/>
    <a:srgbClr val="67666B"/>
    <a:srgbClr val="A6A6A6"/>
    <a:srgbClr val="D9D9D9"/>
    <a:srgbClr val="0147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27" autoAdjust="0"/>
    <p:restoredTop sz="93835" autoAdjust="0"/>
  </p:normalViewPr>
  <p:slideViewPr>
    <p:cSldViewPr snapToGrid="0">
      <p:cViewPr varScale="1">
        <p:scale>
          <a:sx n="104" d="100"/>
          <a:sy n="104" d="100"/>
        </p:scale>
        <p:origin x="1788" y="96"/>
      </p:cViewPr>
      <p:guideLst>
        <p:guide orient="horz"/>
        <p:guide/>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79" d="100"/>
          <a:sy n="79" d="100"/>
        </p:scale>
        <p:origin x="3108" y="90"/>
      </p:cViewPr>
      <p:guideLst>
        <p:guide orient="horz"/>
        <p:guide/>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9" name="Rectangle 5"/>
          <p:cNvSpPr>
            <a:spLocks noGrp="1" noChangeArrowheads="1"/>
          </p:cNvSpPr>
          <p:nvPr>
            <p:ph type="sldNum" sz="quarter" idx="3"/>
          </p:nvPr>
        </p:nvSpPr>
        <p:spPr bwMode="auto">
          <a:xfrm>
            <a:off x="3975947" y="8987790"/>
            <a:ext cx="3169920" cy="480060"/>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a:defRPr sz="1300" b="0"/>
            </a:lvl1pPr>
          </a:lstStyle>
          <a:p>
            <a:pPr>
              <a:defRPr/>
            </a:pPr>
            <a:fld id="{3AFAE731-69AE-4CEE-A2CC-6723F79ADE8C}" type="slidenum">
              <a:rPr lang="en-US"/>
              <a:pPr>
                <a:defRPr/>
              </a:pPr>
              <a:t>‹#›</a:t>
            </a:fld>
            <a:endParaRPr lang="en-US" dirty="0"/>
          </a:p>
        </p:txBody>
      </p:sp>
    </p:spTree>
    <p:extLst>
      <p:ext uri="{BB962C8B-B14F-4D97-AF65-F5344CB8AC3E}">
        <p14:creationId xmlns:p14="http://schemas.microsoft.com/office/powerpoint/2010/main" val="302005342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169334" y="100012"/>
            <a:ext cx="5701454" cy="480060"/>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l">
              <a:defRPr sz="1100" b="0"/>
            </a:lvl1pPr>
          </a:lstStyle>
          <a:p>
            <a:pPr>
              <a:defRPr/>
            </a:pPr>
            <a:r>
              <a:rPr lang="en-US" dirty="0"/>
              <a:t>John Hancock Funds</a:t>
            </a:r>
          </a:p>
        </p:txBody>
      </p:sp>
      <p:sp>
        <p:nvSpPr>
          <p:cNvPr id="9219" name="Rectangle 3"/>
          <p:cNvSpPr>
            <a:spLocks noGrp="1" noChangeArrowheads="1"/>
          </p:cNvSpPr>
          <p:nvPr>
            <p:ph type="dt" idx="1"/>
          </p:nvPr>
        </p:nvSpPr>
        <p:spPr bwMode="auto">
          <a:xfrm>
            <a:off x="5195147" y="100012"/>
            <a:ext cx="1950720" cy="480060"/>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a:defRPr sz="1100" b="0"/>
            </a:lvl1pPr>
          </a:lstStyle>
          <a:p>
            <a:pPr>
              <a:defRPr/>
            </a:pPr>
            <a:fld id="{E5274CD6-3B93-4977-B2BC-7A10651A08F7}" type="datetime3">
              <a:rPr lang="en-US" smtClean="0"/>
              <a:t>10 September 2025</a:t>
            </a:fld>
            <a:endParaRPr lang="en-US" dirty="0"/>
          </a:p>
        </p:txBody>
      </p:sp>
      <p:sp>
        <p:nvSpPr>
          <p:cNvPr id="32772" name="Rectangle 4"/>
          <p:cNvSpPr>
            <a:spLocks noGrp="1" noRot="1" noChangeAspect="1" noChangeArrowheads="1" noTextEdit="1"/>
          </p:cNvSpPr>
          <p:nvPr>
            <p:ph type="sldImg" idx="2"/>
          </p:nvPr>
        </p:nvSpPr>
        <p:spPr bwMode="auto">
          <a:xfrm>
            <a:off x="720725" y="461963"/>
            <a:ext cx="3297238" cy="2471737"/>
          </a:xfrm>
          <a:prstGeom prst="rect">
            <a:avLst/>
          </a:prstGeom>
          <a:noFill/>
          <a:ln w="9525">
            <a:solidFill>
              <a:srgbClr val="000000"/>
            </a:solidFill>
            <a:miter lim="800000"/>
            <a:headEnd/>
            <a:tailEnd/>
          </a:ln>
        </p:spPr>
      </p:sp>
      <p:sp>
        <p:nvSpPr>
          <p:cNvPr id="9221" name="Rectangle 5"/>
          <p:cNvSpPr>
            <a:spLocks noGrp="1" noChangeArrowheads="1"/>
          </p:cNvSpPr>
          <p:nvPr>
            <p:ph type="body" sz="quarter" idx="3"/>
          </p:nvPr>
        </p:nvSpPr>
        <p:spPr bwMode="auto">
          <a:xfrm>
            <a:off x="695961" y="3108722"/>
            <a:ext cx="6167120" cy="6079093"/>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222" name="Rectangle 6"/>
          <p:cNvSpPr>
            <a:spLocks noGrp="1" noChangeArrowheads="1"/>
          </p:cNvSpPr>
          <p:nvPr>
            <p:ph type="ftr" sz="quarter" idx="4"/>
          </p:nvPr>
        </p:nvSpPr>
        <p:spPr bwMode="auto">
          <a:xfrm>
            <a:off x="169333" y="8987790"/>
            <a:ext cx="6116320" cy="480060"/>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l">
              <a:defRPr sz="1100" b="0" i="1"/>
            </a:lvl1pPr>
          </a:lstStyle>
          <a:p>
            <a:pPr>
              <a:defRPr/>
            </a:pPr>
            <a:r>
              <a:rPr lang="en-US" dirty="0"/>
              <a:t>Where do we go from here?</a:t>
            </a:r>
          </a:p>
        </p:txBody>
      </p:sp>
      <p:sp>
        <p:nvSpPr>
          <p:cNvPr id="9223" name="Rectangle 7"/>
          <p:cNvSpPr>
            <a:spLocks noGrp="1" noChangeArrowheads="1"/>
          </p:cNvSpPr>
          <p:nvPr>
            <p:ph type="sldNum" sz="quarter" idx="5"/>
          </p:nvPr>
        </p:nvSpPr>
        <p:spPr bwMode="auto">
          <a:xfrm>
            <a:off x="5195147" y="8987790"/>
            <a:ext cx="1950720" cy="480060"/>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a:defRPr sz="1100" b="0"/>
            </a:lvl1pPr>
          </a:lstStyle>
          <a:p>
            <a:pPr>
              <a:defRPr/>
            </a:pPr>
            <a:fld id="{DE0FBB47-45AB-4274-A504-8C1F0AB8CB48}" type="slidenum">
              <a:rPr lang="en-US"/>
              <a:pPr>
                <a:defRPr/>
              </a:pPr>
              <a:t>‹#›</a:t>
            </a:fld>
            <a:endParaRPr lang="en-US" dirty="0"/>
          </a:p>
        </p:txBody>
      </p:sp>
    </p:spTree>
    <p:extLst>
      <p:ext uri="{BB962C8B-B14F-4D97-AF65-F5344CB8AC3E}">
        <p14:creationId xmlns:p14="http://schemas.microsoft.com/office/powerpoint/2010/main" val="4226556847"/>
      </p:ext>
    </p:extLst>
  </p:cSld>
  <p:clrMap bg1="lt1" tx1="dk1" bg2="lt2" tx2="dk2" accent1="accent1" accent2="accent2" accent3="accent3" accent4="accent4" accent5="accent5" accent6="accent6" hlink="hlink" folHlink="folHlink"/>
  <p:hf/>
  <p:notesStyle>
    <a:lvl1pPr algn="just" rtl="0" eaLnBrk="0" fontAlgn="base" hangingPunct="0">
      <a:lnSpc>
        <a:spcPct val="95000"/>
      </a:lnSpc>
      <a:spcBef>
        <a:spcPct val="75000"/>
      </a:spcBef>
      <a:spcAft>
        <a:spcPct val="0"/>
      </a:spcAft>
      <a:defRPr sz="1200" kern="1200">
        <a:solidFill>
          <a:schemeClr val="tx1"/>
        </a:solidFill>
        <a:latin typeface="Verdana" pitchFamily="34" charset="0"/>
        <a:ea typeface="+mn-ea"/>
        <a:cs typeface="+mn-cs"/>
      </a:defRPr>
    </a:lvl1pPr>
    <a:lvl2pPr marL="114300" indent="-112713" algn="l" rtl="0" eaLnBrk="0" fontAlgn="base" hangingPunct="0">
      <a:lnSpc>
        <a:spcPct val="95000"/>
      </a:lnSpc>
      <a:spcBef>
        <a:spcPct val="35000"/>
      </a:spcBef>
      <a:spcAft>
        <a:spcPct val="0"/>
      </a:spcAft>
      <a:buChar char="•"/>
      <a:defRPr sz="1200" kern="1200">
        <a:solidFill>
          <a:schemeClr val="tx1"/>
        </a:solidFill>
        <a:latin typeface="Verdana" pitchFamily="34" charset="0"/>
        <a:ea typeface="+mn-ea"/>
        <a:cs typeface="+mn-cs"/>
      </a:defRPr>
    </a:lvl2pPr>
    <a:lvl3pPr marL="355600" indent="-127000" algn="l" rtl="0" eaLnBrk="0" fontAlgn="base" hangingPunct="0">
      <a:spcBef>
        <a:spcPct val="30000"/>
      </a:spcBef>
      <a:spcAft>
        <a:spcPct val="0"/>
      </a:spcAft>
      <a:buChar char="–"/>
      <a:defRPr sz="1000" kern="1200">
        <a:solidFill>
          <a:schemeClr val="tx1"/>
        </a:solidFill>
        <a:latin typeface="Verdana" pitchFamily="34" charset="0"/>
        <a:ea typeface="+mn-ea"/>
        <a:cs typeface="+mn-cs"/>
      </a:defRPr>
    </a:lvl3pPr>
    <a:lvl4pPr marL="688975" indent="-119063" algn="l" rtl="0" eaLnBrk="0" fontAlgn="base" hangingPunct="0">
      <a:spcBef>
        <a:spcPct val="30000"/>
      </a:spcBef>
      <a:spcAft>
        <a:spcPct val="0"/>
      </a:spcAft>
      <a:defRPr sz="1000" kern="1200">
        <a:solidFill>
          <a:schemeClr val="tx1"/>
        </a:solidFill>
        <a:latin typeface="Verdana" pitchFamily="34" charset="0"/>
        <a:ea typeface="+mn-ea"/>
        <a:cs typeface="+mn-cs"/>
      </a:defRPr>
    </a:lvl4pPr>
    <a:lvl5pPr marL="968375" algn="l" rtl="0" eaLnBrk="0" fontAlgn="base" hangingPunct="0">
      <a:spcBef>
        <a:spcPct val="30000"/>
      </a:spcBef>
      <a:spcAft>
        <a:spcPct val="0"/>
      </a:spcAft>
      <a:defRPr sz="1000" kern="1200">
        <a:solidFill>
          <a:schemeClr val="tx1"/>
        </a:solidFill>
        <a:latin typeface="Verdana"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hdr" sz="quarter"/>
          </p:nvPr>
        </p:nvSpPr>
        <p:spPr>
          <a:noFill/>
        </p:spPr>
        <p:txBody>
          <a:bodyPr/>
          <a:lstStyle/>
          <a:p>
            <a:r>
              <a:rPr lang="en-US" dirty="0"/>
              <a:t>John Hancock Funds</a:t>
            </a:r>
          </a:p>
        </p:txBody>
      </p:sp>
      <p:sp>
        <p:nvSpPr>
          <p:cNvPr id="33795" name="Rectangle 3"/>
          <p:cNvSpPr>
            <a:spLocks noGrp="1" noChangeArrowheads="1"/>
          </p:cNvSpPr>
          <p:nvPr>
            <p:ph type="dt" sz="quarter" idx="1"/>
          </p:nvPr>
        </p:nvSpPr>
        <p:spPr>
          <a:noFill/>
        </p:spPr>
        <p:txBody>
          <a:bodyPr/>
          <a:lstStyle/>
          <a:p>
            <a:fld id="{7917B9A1-001E-4303-ACE1-CDCB61829232}" type="datetime3">
              <a:rPr lang="en-US" smtClean="0"/>
              <a:t>10 September 2025</a:t>
            </a:fld>
            <a:endParaRPr lang="en-US" dirty="0"/>
          </a:p>
        </p:txBody>
      </p:sp>
      <p:sp>
        <p:nvSpPr>
          <p:cNvPr id="33796" name="Rectangle 6"/>
          <p:cNvSpPr>
            <a:spLocks noGrp="1" noChangeArrowheads="1"/>
          </p:cNvSpPr>
          <p:nvPr>
            <p:ph type="ftr" sz="quarter" idx="4"/>
          </p:nvPr>
        </p:nvSpPr>
        <p:spPr>
          <a:noFill/>
        </p:spPr>
        <p:txBody>
          <a:bodyPr/>
          <a:lstStyle/>
          <a:p>
            <a:r>
              <a:rPr lang="en-US" dirty="0"/>
              <a:t>Where do we go from here?</a:t>
            </a:r>
          </a:p>
        </p:txBody>
      </p:sp>
      <p:sp>
        <p:nvSpPr>
          <p:cNvPr id="33797" name="Rectangle 7"/>
          <p:cNvSpPr>
            <a:spLocks noGrp="1" noChangeArrowheads="1"/>
          </p:cNvSpPr>
          <p:nvPr>
            <p:ph type="sldNum" sz="quarter" idx="5"/>
          </p:nvPr>
        </p:nvSpPr>
        <p:spPr>
          <a:noFill/>
        </p:spPr>
        <p:txBody>
          <a:bodyPr/>
          <a:lstStyle/>
          <a:p>
            <a:fld id="{E5B3452D-BBC0-408C-8769-8A7299679B4B}" type="slidenum">
              <a:rPr lang="en-US" smtClean="0"/>
              <a:pPr/>
              <a:t>1</a:t>
            </a:fld>
            <a:endParaRPr lang="en-US" dirty="0"/>
          </a:p>
        </p:txBody>
      </p:sp>
      <p:sp>
        <p:nvSpPr>
          <p:cNvPr id="33798" name="Rectangle 6"/>
          <p:cNvSpPr>
            <a:spLocks noGrp="1" noRot="1" noChangeAspect="1" noChangeArrowheads="1" noTextEdit="1"/>
          </p:cNvSpPr>
          <p:nvPr>
            <p:ph type="sldImg"/>
          </p:nvPr>
        </p:nvSpPr>
        <p:spPr>
          <a:ln/>
        </p:spPr>
      </p:sp>
      <p:sp>
        <p:nvSpPr>
          <p:cNvPr id="33799" name="Rectangle 7"/>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6590380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hdr" sz="quarter"/>
          </p:nvPr>
        </p:nvSpPr>
        <p:spPr>
          <a:noFill/>
        </p:spPr>
        <p:txBody>
          <a:bodyPr/>
          <a:lstStyle/>
          <a:p>
            <a:endParaRPr lang="en-US" dirty="0"/>
          </a:p>
        </p:txBody>
      </p:sp>
      <p:sp>
        <p:nvSpPr>
          <p:cNvPr id="43011" name="Rectangle 3"/>
          <p:cNvSpPr>
            <a:spLocks noGrp="1" noChangeArrowheads="1"/>
          </p:cNvSpPr>
          <p:nvPr>
            <p:ph type="dt" sz="quarter" idx="1"/>
          </p:nvPr>
        </p:nvSpPr>
        <p:spPr>
          <a:noFill/>
        </p:spPr>
        <p:txBody>
          <a:bodyPr/>
          <a:lstStyle/>
          <a:p>
            <a:fld id="{3DB22254-5432-4E20-BCC4-2CC9F48DBA12}" type="datetime3">
              <a:rPr lang="en-US" smtClean="0"/>
              <a:t>10 September 2025</a:t>
            </a:fld>
            <a:endParaRPr lang="en-US" dirty="0"/>
          </a:p>
        </p:txBody>
      </p:sp>
      <p:sp>
        <p:nvSpPr>
          <p:cNvPr id="43013" name="Rectangle 7"/>
          <p:cNvSpPr>
            <a:spLocks noGrp="1" noChangeArrowheads="1"/>
          </p:cNvSpPr>
          <p:nvPr>
            <p:ph type="sldNum" sz="quarter" idx="5"/>
          </p:nvPr>
        </p:nvSpPr>
        <p:spPr>
          <a:noFill/>
        </p:spPr>
        <p:txBody>
          <a:bodyPr/>
          <a:lstStyle/>
          <a:p>
            <a:fld id="{6CAB2337-1CD1-4860-95C6-775F652310E6}" type="slidenum">
              <a:rPr lang="en-US" smtClean="0"/>
              <a:pPr/>
              <a:t>2</a:t>
            </a:fld>
            <a:endParaRPr lang="en-US" dirty="0"/>
          </a:p>
        </p:txBody>
      </p:sp>
      <p:sp>
        <p:nvSpPr>
          <p:cNvPr id="43014" name="Rectangle 2"/>
          <p:cNvSpPr>
            <a:spLocks noGrp="1" noRot="1" noChangeAspect="1" noChangeArrowheads="1" noTextEdit="1"/>
          </p:cNvSpPr>
          <p:nvPr>
            <p:ph type="sldImg"/>
          </p:nvPr>
        </p:nvSpPr>
        <p:spPr>
          <a:ln/>
        </p:spPr>
      </p:sp>
      <p:sp>
        <p:nvSpPr>
          <p:cNvPr id="43015" name="Rectangle 4"/>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9125146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a:defRPr/>
            </a:pPr>
            <a:r>
              <a:rPr lang="en-US" dirty="0"/>
              <a:t>Axia Advisory</a:t>
            </a:r>
          </a:p>
        </p:txBody>
      </p:sp>
      <p:sp>
        <p:nvSpPr>
          <p:cNvPr id="5" name="Date Placeholder 4"/>
          <p:cNvSpPr>
            <a:spLocks noGrp="1"/>
          </p:cNvSpPr>
          <p:nvPr>
            <p:ph type="dt" idx="11"/>
          </p:nvPr>
        </p:nvSpPr>
        <p:spPr/>
        <p:txBody>
          <a:bodyPr/>
          <a:lstStyle/>
          <a:p>
            <a:pPr>
              <a:defRPr/>
            </a:pPr>
            <a:fld id="{0543569B-746B-478A-85EB-61EB03DBB6AB}" type="datetime3">
              <a:rPr lang="en-US" smtClean="0"/>
              <a:t>10 September 2025</a:t>
            </a:fld>
            <a:endParaRPr lang="en-US" dirty="0"/>
          </a:p>
        </p:txBody>
      </p:sp>
      <p:sp>
        <p:nvSpPr>
          <p:cNvPr id="6" name="Footer Placeholder 5"/>
          <p:cNvSpPr>
            <a:spLocks noGrp="1"/>
          </p:cNvSpPr>
          <p:nvPr>
            <p:ph type="ftr" sz="quarter" idx="12"/>
          </p:nvPr>
        </p:nvSpPr>
        <p:spPr/>
        <p:txBody>
          <a:bodyPr/>
          <a:lstStyle/>
          <a:p>
            <a:pPr>
              <a:defRPr/>
            </a:pPr>
            <a:endParaRPr lang="en-US" dirty="0"/>
          </a:p>
        </p:txBody>
      </p:sp>
      <p:sp>
        <p:nvSpPr>
          <p:cNvPr id="7" name="Slide Number Placeholder 6"/>
          <p:cNvSpPr>
            <a:spLocks noGrp="1"/>
          </p:cNvSpPr>
          <p:nvPr>
            <p:ph type="sldNum" sz="quarter" idx="13"/>
          </p:nvPr>
        </p:nvSpPr>
        <p:spPr/>
        <p:txBody>
          <a:bodyPr/>
          <a:lstStyle/>
          <a:p>
            <a:pPr>
              <a:defRPr/>
            </a:pPr>
            <a:fld id="{DE0FBB47-45AB-4274-A504-8C1F0AB8CB48}" type="slidenum">
              <a:rPr lang="en-US" smtClean="0"/>
              <a:pPr>
                <a:defRPr/>
              </a:pPr>
              <a:t>3</a:t>
            </a:fld>
            <a:endParaRPr lang="en-US" dirty="0"/>
          </a:p>
        </p:txBody>
      </p:sp>
    </p:spTree>
    <p:extLst>
      <p:ext uri="{BB962C8B-B14F-4D97-AF65-F5344CB8AC3E}">
        <p14:creationId xmlns:p14="http://schemas.microsoft.com/office/powerpoint/2010/main" val="18953981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a:defRPr/>
            </a:pPr>
            <a:r>
              <a:rPr lang="en-US"/>
              <a:t>John Hancock Funds</a:t>
            </a:r>
            <a:endParaRPr lang="en-US" dirty="0"/>
          </a:p>
        </p:txBody>
      </p:sp>
      <p:sp>
        <p:nvSpPr>
          <p:cNvPr id="5" name="Date Placeholder 4"/>
          <p:cNvSpPr>
            <a:spLocks noGrp="1"/>
          </p:cNvSpPr>
          <p:nvPr>
            <p:ph type="dt" idx="11"/>
          </p:nvPr>
        </p:nvSpPr>
        <p:spPr/>
        <p:txBody>
          <a:bodyPr/>
          <a:lstStyle/>
          <a:p>
            <a:pPr>
              <a:defRPr/>
            </a:pPr>
            <a:fld id="{A1222739-7B50-415C-B3B0-5691848CDC73}" type="datetime3">
              <a:rPr lang="en-US" smtClean="0"/>
              <a:t>10 September 2025</a:t>
            </a:fld>
            <a:endParaRPr lang="en-US" dirty="0"/>
          </a:p>
        </p:txBody>
      </p:sp>
      <p:sp>
        <p:nvSpPr>
          <p:cNvPr id="6" name="Footer Placeholder 5"/>
          <p:cNvSpPr>
            <a:spLocks noGrp="1"/>
          </p:cNvSpPr>
          <p:nvPr>
            <p:ph type="ftr" sz="quarter" idx="12"/>
          </p:nvPr>
        </p:nvSpPr>
        <p:spPr/>
        <p:txBody>
          <a:bodyPr/>
          <a:lstStyle/>
          <a:p>
            <a:pPr>
              <a:defRPr/>
            </a:pPr>
            <a:r>
              <a:rPr lang="en-US"/>
              <a:t>Where do we go from here?</a:t>
            </a:r>
            <a:endParaRPr lang="en-US" dirty="0"/>
          </a:p>
        </p:txBody>
      </p:sp>
      <p:sp>
        <p:nvSpPr>
          <p:cNvPr id="7" name="Slide Number Placeholder 6"/>
          <p:cNvSpPr>
            <a:spLocks noGrp="1"/>
          </p:cNvSpPr>
          <p:nvPr>
            <p:ph type="sldNum" sz="quarter" idx="13"/>
          </p:nvPr>
        </p:nvSpPr>
        <p:spPr/>
        <p:txBody>
          <a:bodyPr/>
          <a:lstStyle/>
          <a:p>
            <a:pPr>
              <a:defRPr/>
            </a:pPr>
            <a:fld id="{DE0FBB47-45AB-4274-A504-8C1F0AB8CB48}" type="slidenum">
              <a:rPr lang="en-US" smtClean="0"/>
              <a:pPr>
                <a:defRPr/>
              </a:pPr>
              <a:t>4</a:t>
            </a:fld>
            <a:endParaRPr lang="en-US" dirty="0"/>
          </a:p>
        </p:txBody>
      </p:sp>
    </p:spTree>
    <p:extLst>
      <p:ext uri="{BB962C8B-B14F-4D97-AF65-F5344CB8AC3E}">
        <p14:creationId xmlns:p14="http://schemas.microsoft.com/office/powerpoint/2010/main" val="11247579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a:defRPr/>
            </a:pPr>
            <a:r>
              <a:rPr lang="en-US"/>
              <a:t>Axia Advisory</a:t>
            </a:r>
            <a:endParaRPr lang="en-US" dirty="0"/>
          </a:p>
        </p:txBody>
      </p:sp>
      <p:sp>
        <p:nvSpPr>
          <p:cNvPr id="5" name="Date Placeholder 4"/>
          <p:cNvSpPr>
            <a:spLocks noGrp="1"/>
          </p:cNvSpPr>
          <p:nvPr>
            <p:ph type="dt" idx="11"/>
          </p:nvPr>
        </p:nvSpPr>
        <p:spPr/>
        <p:txBody>
          <a:bodyPr/>
          <a:lstStyle/>
          <a:p>
            <a:pPr>
              <a:defRPr/>
            </a:pPr>
            <a:fld id="{C244DA7C-B695-412E-BC0A-413B5577E0D9}" type="datetime3">
              <a:rPr lang="en-US" smtClean="0"/>
              <a:t>10 September 2025</a:t>
            </a:fld>
            <a:endParaRPr lang="en-US" dirty="0"/>
          </a:p>
        </p:txBody>
      </p:sp>
      <p:sp>
        <p:nvSpPr>
          <p:cNvPr id="6" name="Footer Placeholder 5"/>
          <p:cNvSpPr>
            <a:spLocks noGrp="1"/>
          </p:cNvSpPr>
          <p:nvPr>
            <p:ph type="ftr" sz="quarter" idx="12"/>
          </p:nvPr>
        </p:nvSpPr>
        <p:spPr/>
        <p:txBody>
          <a:bodyPr/>
          <a:lstStyle/>
          <a:p>
            <a:pPr>
              <a:defRPr/>
            </a:pPr>
            <a:endParaRPr lang="en-US" dirty="0"/>
          </a:p>
        </p:txBody>
      </p:sp>
      <p:sp>
        <p:nvSpPr>
          <p:cNvPr id="7" name="Slide Number Placeholder 6"/>
          <p:cNvSpPr>
            <a:spLocks noGrp="1"/>
          </p:cNvSpPr>
          <p:nvPr>
            <p:ph type="sldNum" sz="quarter" idx="13"/>
          </p:nvPr>
        </p:nvSpPr>
        <p:spPr/>
        <p:txBody>
          <a:bodyPr/>
          <a:lstStyle/>
          <a:p>
            <a:pPr>
              <a:defRPr/>
            </a:pPr>
            <a:fld id="{DE0FBB47-45AB-4274-A504-8C1F0AB8CB48}" type="slidenum">
              <a:rPr lang="en-US" smtClean="0"/>
              <a:pPr>
                <a:defRPr/>
              </a:pPr>
              <a:t>5</a:t>
            </a:fld>
            <a:endParaRPr lang="en-US" dirty="0"/>
          </a:p>
        </p:txBody>
      </p:sp>
    </p:spTree>
    <p:extLst>
      <p:ext uri="{BB962C8B-B14F-4D97-AF65-F5344CB8AC3E}">
        <p14:creationId xmlns:p14="http://schemas.microsoft.com/office/powerpoint/2010/main" val="40949663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a:defRPr/>
            </a:pPr>
            <a:r>
              <a:rPr lang="en-US" dirty="0"/>
              <a:t>Axia Advisory</a:t>
            </a:r>
          </a:p>
        </p:txBody>
      </p:sp>
      <p:sp>
        <p:nvSpPr>
          <p:cNvPr id="5" name="Date Placeholder 4"/>
          <p:cNvSpPr>
            <a:spLocks noGrp="1"/>
          </p:cNvSpPr>
          <p:nvPr>
            <p:ph type="dt" idx="11"/>
          </p:nvPr>
        </p:nvSpPr>
        <p:spPr/>
        <p:txBody>
          <a:bodyPr/>
          <a:lstStyle/>
          <a:p>
            <a:pPr>
              <a:defRPr/>
            </a:pPr>
            <a:fld id="{786A07FB-34BB-44AB-B8DD-70F8A7ADD363}" type="datetime3">
              <a:rPr lang="en-US" smtClean="0"/>
              <a:t>10 September 2025</a:t>
            </a:fld>
            <a:endParaRPr lang="en-US" dirty="0"/>
          </a:p>
        </p:txBody>
      </p:sp>
      <p:sp>
        <p:nvSpPr>
          <p:cNvPr id="6" name="Footer Placeholder 5"/>
          <p:cNvSpPr>
            <a:spLocks noGrp="1"/>
          </p:cNvSpPr>
          <p:nvPr>
            <p:ph type="ftr" sz="quarter" idx="12"/>
          </p:nvPr>
        </p:nvSpPr>
        <p:spPr/>
        <p:txBody>
          <a:bodyPr/>
          <a:lstStyle/>
          <a:p>
            <a:pPr>
              <a:defRPr/>
            </a:pPr>
            <a:endParaRPr lang="en-US" dirty="0"/>
          </a:p>
        </p:txBody>
      </p:sp>
      <p:sp>
        <p:nvSpPr>
          <p:cNvPr id="7" name="Slide Number Placeholder 6"/>
          <p:cNvSpPr>
            <a:spLocks noGrp="1"/>
          </p:cNvSpPr>
          <p:nvPr>
            <p:ph type="sldNum" sz="quarter" idx="13"/>
          </p:nvPr>
        </p:nvSpPr>
        <p:spPr/>
        <p:txBody>
          <a:bodyPr/>
          <a:lstStyle/>
          <a:p>
            <a:pPr>
              <a:defRPr/>
            </a:pPr>
            <a:fld id="{DE0FBB47-45AB-4274-A504-8C1F0AB8CB48}" type="slidenum">
              <a:rPr lang="en-US" smtClean="0"/>
              <a:pPr>
                <a:defRPr/>
              </a:pPr>
              <a:t>6</a:t>
            </a:fld>
            <a:endParaRPr lang="en-US" dirty="0"/>
          </a:p>
        </p:txBody>
      </p:sp>
    </p:spTree>
    <p:extLst>
      <p:ext uri="{BB962C8B-B14F-4D97-AF65-F5344CB8AC3E}">
        <p14:creationId xmlns:p14="http://schemas.microsoft.com/office/powerpoint/2010/main" val="12986546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a:defRPr/>
            </a:pPr>
            <a:r>
              <a:rPr lang="en-US" dirty="0"/>
              <a:t>Axia Advisory</a:t>
            </a:r>
          </a:p>
        </p:txBody>
      </p:sp>
      <p:sp>
        <p:nvSpPr>
          <p:cNvPr id="5" name="Date Placeholder 4"/>
          <p:cNvSpPr>
            <a:spLocks noGrp="1"/>
          </p:cNvSpPr>
          <p:nvPr>
            <p:ph type="dt" idx="11"/>
          </p:nvPr>
        </p:nvSpPr>
        <p:spPr/>
        <p:txBody>
          <a:bodyPr/>
          <a:lstStyle/>
          <a:p>
            <a:pPr>
              <a:defRPr/>
            </a:pPr>
            <a:fld id="{786A07FB-34BB-44AB-B8DD-70F8A7ADD363}" type="datetime3">
              <a:rPr lang="en-US" smtClean="0"/>
              <a:t>10 September 2025</a:t>
            </a:fld>
            <a:endParaRPr lang="en-US" dirty="0"/>
          </a:p>
        </p:txBody>
      </p:sp>
      <p:sp>
        <p:nvSpPr>
          <p:cNvPr id="6" name="Footer Placeholder 5"/>
          <p:cNvSpPr>
            <a:spLocks noGrp="1"/>
          </p:cNvSpPr>
          <p:nvPr>
            <p:ph type="ftr" sz="quarter" idx="12"/>
          </p:nvPr>
        </p:nvSpPr>
        <p:spPr/>
        <p:txBody>
          <a:bodyPr/>
          <a:lstStyle/>
          <a:p>
            <a:pPr>
              <a:defRPr/>
            </a:pPr>
            <a:endParaRPr lang="en-US" dirty="0"/>
          </a:p>
        </p:txBody>
      </p:sp>
      <p:sp>
        <p:nvSpPr>
          <p:cNvPr id="7" name="Slide Number Placeholder 6"/>
          <p:cNvSpPr>
            <a:spLocks noGrp="1"/>
          </p:cNvSpPr>
          <p:nvPr>
            <p:ph type="sldNum" sz="quarter" idx="13"/>
          </p:nvPr>
        </p:nvSpPr>
        <p:spPr/>
        <p:txBody>
          <a:bodyPr/>
          <a:lstStyle/>
          <a:p>
            <a:pPr>
              <a:defRPr/>
            </a:pPr>
            <a:fld id="{DE0FBB47-45AB-4274-A504-8C1F0AB8CB48}" type="slidenum">
              <a:rPr lang="en-US" smtClean="0"/>
              <a:pPr>
                <a:defRPr/>
              </a:pPr>
              <a:t>7</a:t>
            </a:fld>
            <a:endParaRPr lang="en-US" dirty="0"/>
          </a:p>
        </p:txBody>
      </p:sp>
    </p:spTree>
    <p:extLst>
      <p:ext uri="{BB962C8B-B14F-4D97-AF65-F5344CB8AC3E}">
        <p14:creationId xmlns:p14="http://schemas.microsoft.com/office/powerpoint/2010/main" val="12986546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a:defRPr/>
            </a:pPr>
            <a:r>
              <a:rPr lang="en-US" dirty="0"/>
              <a:t>Axia Advisory</a:t>
            </a:r>
          </a:p>
        </p:txBody>
      </p:sp>
      <p:sp>
        <p:nvSpPr>
          <p:cNvPr id="5" name="Date Placeholder 4"/>
          <p:cNvSpPr>
            <a:spLocks noGrp="1"/>
          </p:cNvSpPr>
          <p:nvPr>
            <p:ph type="dt" idx="11"/>
          </p:nvPr>
        </p:nvSpPr>
        <p:spPr/>
        <p:txBody>
          <a:bodyPr/>
          <a:lstStyle/>
          <a:p>
            <a:pPr>
              <a:defRPr/>
            </a:pPr>
            <a:fld id="{C519413B-86E1-4121-ABA7-9A17CE9A7AAC}" type="datetime3">
              <a:rPr lang="en-US" smtClean="0"/>
              <a:t>10 September 2025</a:t>
            </a:fld>
            <a:endParaRPr lang="en-US" dirty="0"/>
          </a:p>
        </p:txBody>
      </p:sp>
      <p:sp>
        <p:nvSpPr>
          <p:cNvPr id="6" name="Footer Placeholder 5"/>
          <p:cNvSpPr>
            <a:spLocks noGrp="1"/>
          </p:cNvSpPr>
          <p:nvPr>
            <p:ph type="ftr" sz="quarter" idx="12"/>
          </p:nvPr>
        </p:nvSpPr>
        <p:spPr/>
        <p:txBody>
          <a:bodyPr/>
          <a:lstStyle/>
          <a:p>
            <a:pPr>
              <a:defRPr/>
            </a:pPr>
            <a:endParaRPr lang="en-US" dirty="0"/>
          </a:p>
        </p:txBody>
      </p:sp>
      <p:sp>
        <p:nvSpPr>
          <p:cNvPr id="7" name="Slide Number Placeholder 6"/>
          <p:cNvSpPr>
            <a:spLocks noGrp="1"/>
          </p:cNvSpPr>
          <p:nvPr>
            <p:ph type="sldNum" sz="quarter" idx="13"/>
          </p:nvPr>
        </p:nvSpPr>
        <p:spPr/>
        <p:txBody>
          <a:bodyPr/>
          <a:lstStyle/>
          <a:p>
            <a:pPr>
              <a:defRPr/>
            </a:pPr>
            <a:fld id="{DE0FBB47-45AB-4274-A504-8C1F0AB8CB48}" type="slidenum">
              <a:rPr lang="en-US" smtClean="0"/>
              <a:pPr>
                <a:defRPr/>
              </a:pPr>
              <a:t>9</a:t>
            </a:fld>
            <a:endParaRPr lang="en-US" dirty="0"/>
          </a:p>
        </p:txBody>
      </p:sp>
    </p:spTree>
    <p:extLst>
      <p:ext uri="{BB962C8B-B14F-4D97-AF65-F5344CB8AC3E}">
        <p14:creationId xmlns:p14="http://schemas.microsoft.com/office/powerpoint/2010/main" val="6646225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a:defRPr/>
            </a:pPr>
            <a:r>
              <a:rPr lang="en-US" dirty="0"/>
              <a:t>Axia Advisory</a:t>
            </a:r>
          </a:p>
        </p:txBody>
      </p:sp>
      <p:sp>
        <p:nvSpPr>
          <p:cNvPr id="5" name="Date Placeholder 4"/>
          <p:cNvSpPr>
            <a:spLocks noGrp="1"/>
          </p:cNvSpPr>
          <p:nvPr>
            <p:ph type="dt" idx="11"/>
          </p:nvPr>
        </p:nvSpPr>
        <p:spPr/>
        <p:txBody>
          <a:bodyPr/>
          <a:lstStyle/>
          <a:p>
            <a:pPr>
              <a:defRPr/>
            </a:pPr>
            <a:fld id="{2F1295F8-C821-4FAC-B1FA-93FF87D1E4E2}" type="datetime3">
              <a:rPr lang="en-US" smtClean="0"/>
              <a:t>10 September 2025</a:t>
            </a:fld>
            <a:endParaRPr lang="en-US" dirty="0"/>
          </a:p>
        </p:txBody>
      </p:sp>
      <p:sp>
        <p:nvSpPr>
          <p:cNvPr id="6" name="Footer Placeholder 5"/>
          <p:cNvSpPr>
            <a:spLocks noGrp="1"/>
          </p:cNvSpPr>
          <p:nvPr>
            <p:ph type="ftr" sz="quarter" idx="12"/>
          </p:nvPr>
        </p:nvSpPr>
        <p:spPr/>
        <p:txBody>
          <a:bodyPr/>
          <a:lstStyle/>
          <a:p>
            <a:pPr>
              <a:defRPr/>
            </a:pPr>
            <a:endParaRPr lang="en-US" dirty="0"/>
          </a:p>
        </p:txBody>
      </p:sp>
      <p:sp>
        <p:nvSpPr>
          <p:cNvPr id="7" name="Slide Number Placeholder 6"/>
          <p:cNvSpPr>
            <a:spLocks noGrp="1"/>
          </p:cNvSpPr>
          <p:nvPr>
            <p:ph type="sldNum" sz="quarter" idx="13"/>
          </p:nvPr>
        </p:nvSpPr>
        <p:spPr/>
        <p:txBody>
          <a:bodyPr/>
          <a:lstStyle/>
          <a:p>
            <a:pPr>
              <a:defRPr/>
            </a:pPr>
            <a:fld id="{DE0FBB47-45AB-4274-A504-8C1F0AB8CB48}" type="slidenum">
              <a:rPr lang="en-US" smtClean="0"/>
              <a:pPr>
                <a:defRPr/>
              </a:pPr>
              <a:t>10</a:t>
            </a:fld>
            <a:endParaRPr lang="en-US" dirty="0"/>
          </a:p>
        </p:txBody>
      </p:sp>
    </p:spTree>
    <p:extLst>
      <p:ext uri="{BB962C8B-B14F-4D97-AF65-F5344CB8AC3E}">
        <p14:creationId xmlns:p14="http://schemas.microsoft.com/office/powerpoint/2010/main" val="38361412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a:defRPr/>
            </a:pPr>
            <a:r>
              <a:rPr lang="en-US" dirty="0"/>
              <a:t>Axia Advisory</a:t>
            </a:r>
          </a:p>
        </p:txBody>
      </p:sp>
      <p:sp>
        <p:nvSpPr>
          <p:cNvPr id="5" name="Date Placeholder 4"/>
          <p:cNvSpPr>
            <a:spLocks noGrp="1"/>
          </p:cNvSpPr>
          <p:nvPr>
            <p:ph type="dt" idx="11"/>
          </p:nvPr>
        </p:nvSpPr>
        <p:spPr/>
        <p:txBody>
          <a:bodyPr/>
          <a:lstStyle/>
          <a:p>
            <a:pPr>
              <a:defRPr/>
            </a:pPr>
            <a:fld id="{2F1295F8-C821-4FAC-B1FA-93FF87D1E4E2}" type="datetime3">
              <a:rPr lang="en-US" smtClean="0"/>
              <a:t>10 September 2025</a:t>
            </a:fld>
            <a:endParaRPr lang="en-US" dirty="0"/>
          </a:p>
        </p:txBody>
      </p:sp>
      <p:sp>
        <p:nvSpPr>
          <p:cNvPr id="6" name="Footer Placeholder 5"/>
          <p:cNvSpPr>
            <a:spLocks noGrp="1"/>
          </p:cNvSpPr>
          <p:nvPr>
            <p:ph type="ftr" sz="quarter" idx="12"/>
          </p:nvPr>
        </p:nvSpPr>
        <p:spPr/>
        <p:txBody>
          <a:bodyPr/>
          <a:lstStyle/>
          <a:p>
            <a:pPr>
              <a:defRPr/>
            </a:pPr>
            <a:endParaRPr lang="en-US" dirty="0"/>
          </a:p>
        </p:txBody>
      </p:sp>
      <p:sp>
        <p:nvSpPr>
          <p:cNvPr id="7" name="Slide Number Placeholder 6"/>
          <p:cNvSpPr>
            <a:spLocks noGrp="1"/>
          </p:cNvSpPr>
          <p:nvPr>
            <p:ph type="sldNum" sz="quarter" idx="13"/>
          </p:nvPr>
        </p:nvSpPr>
        <p:spPr/>
        <p:txBody>
          <a:bodyPr/>
          <a:lstStyle/>
          <a:p>
            <a:pPr>
              <a:defRPr/>
            </a:pPr>
            <a:fld id="{DE0FBB47-45AB-4274-A504-8C1F0AB8CB48}" type="slidenum">
              <a:rPr lang="en-US" smtClean="0"/>
              <a:pPr>
                <a:defRPr/>
              </a:pPr>
              <a:t>13</a:t>
            </a:fld>
            <a:endParaRPr lang="en-US" dirty="0"/>
          </a:p>
        </p:txBody>
      </p:sp>
    </p:spTree>
    <p:extLst>
      <p:ext uri="{BB962C8B-B14F-4D97-AF65-F5344CB8AC3E}">
        <p14:creationId xmlns:p14="http://schemas.microsoft.com/office/powerpoint/2010/main" val="26667569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2CAE3F-B00E-D07B-E42A-7A2767DB3C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F247B6-23B5-5388-50C1-8AEE2983C1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7309A5-0C9A-8802-4296-519CC7CAAEE0}"/>
              </a:ext>
            </a:extLst>
          </p:cNvPr>
          <p:cNvSpPr>
            <a:spLocks noGrp="1"/>
          </p:cNvSpPr>
          <p:nvPr>
            <p:ph type="body" idx="1"/>
          </p:nvPr>
        </p:nvSpPr>
        <p:spPr/>
        <p:txBody>
          <a:bodyPr/>
          <a:lstStyle/>
          <a:p>
            <a:endParaRPr lang="en-US" dirty="0"/>
          </a:p>
        </p:txBody>
      </p:sp>
      <p:sp>
        <p:nvSpPr>
          <p:cNvPr id="4" name="Header Placeholder 3">
            <a:extLst>
              <a:ext uri="{FF2B5EF4-FFF2-40B4-BE49-F238E27FC236}">
                <a16:creationId xmlns:a16="http://schemas.microsoft.com/office/drawing/2014/main" id="{6DDC6017-4290-BCB4-6FCB-183D137F4C8A}"/>
              </a:ext>
            </a:extLst>
          </p:cNvPr>
          <p:cNvSpPr>
            <a:spLocks noGrp="1"/>
          </p:cNvSpPr>
          <p:nvPr>
            <p:ph type="hdr" sz="quarter" idx="10"/>
          </p:nvPr>
        </p:nvSpPr>
        <p:spPr/>
        <p:txBody>
          <a:bodyPr/>
          <a:lstStyle/>
          <a:p>
            <a:pPr>
              <a:defRPr/>
            </a:pPr>
            <a:r>
              <a:rPr lang="en-US" dirty="0"/>
              <a:t>Axia Advisory</a:t>
            </a:r>
          </a:p>
        </p:txBody>
      </p:sp>
      <p:sp>
        <p:nvSpPr>
          <p:cNvPr id="5" name="Date Placeholder 4">
            <a:extLst>
              <a:ext uri="{FF2B5EF4-FFF2-40B4-BE49-F238E27FC236}">
                <a16:creationId xmlns:a16="http://schemas.microsoft.com/office/drawing/2014/main" id="{D6979A99-D8A0-3B58-0EA4-31463D868480}"/>
              </a:ext>
            </a:extLst>
          </p:cNvPr>
          <p:cNvSpPr>
            <a:spLocks noGrp="1"/>
          </p:cNvSpPr>
          <p:nvPr>
            <p:ph type="dt" idx="11"/>
          </p:nvPr>
        </p:nvSpPr>
        <p:spPr/>
        <p:txBody>
          <a:bodyPr/>
          <a:lstStyle/>
          <a:p>
            <a:pPr>
              <a:defRPr/>
            </a:pPr>
            <a:fld id="{2F1295F8-C821-4FAC-B1FA-93FF87D1E4E2}" type="datetime3">
              <a:rPr lang="en-US" smtClean="0"/>
              <a:t>10 September 2025</a:t>
            </a:fld>
            <a:endParaRPr lang="en-US" dirty="0"/>
          </a:p>
        </p:txBody>
      </p:sp>
      <p:sp>
        <p:nvSpPr>
          <p:cNvPr id="6" name="Footer Placeholder 5">
            <a:extLst>
              <a:ext uri="{FF2B5EF4-FFF2-40B4-BE49-F238E27FC236}">
                <a16:creationId xmlns:a16="http://schemas.microsoft.com/office/drawing/2014/main" id="{4578AC1E-D7E7-1B0B-63AA-47FF48D72E28}"/>
              </a:ext>
            </a:extLst>
          </p:cNvPr>
          <p:cNvSpPr>
            <a:spLocks noGrp="1"/>
          </p:cNvSpPr>
          <p:nvPr>
            <p:ph type="ftr" sz="quarter" idx="12"/>
          </p:nvPr>
        </p:nvSpPr>
        <p:spPr/>
        <p:txBody>
          <a:bodyPr/>
          <a:lstStyle/>
          <a:p>
            <a:pPr>
              <a:defRPr/>
            </a:pPr>
            <a:endParaRPr lang="en-US" dirty="0"/>
          </a:p>
        </p:txBody>
      </p:sp>
      <p:sp>
        <p:nvSpPr>
          <p:cNvPr id="7" name="Slide Number Placeholder 6">
            <a:extLst>
              <a:ext uri="{FF2B5EF4-FFF2-40B4-BE49-F238E27FC236}">
                <a16:creationId xmlns:a16="http://schemas.microsoft.com/office/drawing/2014/main" id="{32280163-EE61-6BFE-7BFF-92809FF3D74E}"/>
              </a:ext>
            </a:extLst>
          </p:cNvPr>
          <p:cNvSpPr>
            <a:spLocks noGrp="1"/>
          </p:cNvSpPr>
          <p:nvPr>
            <p:ph type="sldNum" sz="quarter" idx="13"/>
          </p:nvPr>
        </p:nvSpPr>
        <p:spPr/>
        <p:txBody>
          <a:bodyPr/>
          <a:lstStyle/>
          <a:p>
            <a:pPr>
              <a:defRPr/>
            </a:pPr>
            <a:fld id="{DE0FBB47-45AB-4274-A504-8C1F0AB8CB48}" type="slidenum">
              <a:rPr lang="en-US" smtClean="0"/>
              <a:pPr>
                <a:defRPr/>
              </a:pPr>
              <a:t>14</a:t>
            </a:fld>
            <a:endParaRPr lang="en-US" dirty="0"/>
          </a:p>
        </p:txBody>
      </p:sp>
    </p:spTree>
    <p:extLst>
      <p:ext uri="{BB962C8B-B14F-4D97-AF65-F5344CB8AC3E}">
        <p14:creationId xmlns:p14="http://schemas.microsoft.com/office/powerpoint/2010/main" val="30126092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5" name="Date Placeholder 4"/>
          <p:cNvSpPr>
            <a:spLocks noGrp="1"/>
          </p:cNvSpPr>
          <p:nvPr>
            <p:ph type="dt" idx="11"/>
          </p:nvPr>
        </p:nvSpPr>
        <p:spPr/>
        <p:txBody>
          <a:bodyPr/>
          <a:lstStyle/>
          <a:p>
            <a:pPr>
              <a:defRPr/>
            </a:pPr>
            <a:fld id="{D10840DB-2B14-4685-81E9-839C7F31FB34}" type="datetime3">
              <a:rPr lang="en-US" smtClean="0"/>
              <a:t>10 September 2025</a:t>
            </a:fld>
            <a:endParaRPr lang="en-US" dirty="0"/>
          </a:p>
        </p:txBody>
      </p:sp>
      <p:sp>
        <p:nvSpPr>
          <p:cNvPr id="7" name="Slide Number Placeholder 6"/>
          <p:cNvSpPr>
            <a:spLocks noGrp="1"/>
          </p:cNvSpPr>
          <p:nvPr>
            <p:ph type="sldNum" sz="quarter" idx="13"/>
          </p:nvPr>
        </p:nvSpPr>
        <p:spPr/>
        <p:txBody>
          <a:bodyPr/>
          <a:lstStyle/>
          <a:p>
            <a:pPr>
              <a:defRPr/>
            </a:pPr>
            <a:fld id="{DE0FBB47-45AB-4274-A504-8C1F0AB8CB48}" type="slidenum">
              <a:rPr lang="en-US" smtClean="0"/>
              <a:pPr>
                <a:defRPr/>
              </a:pPr>
              <a:t>16</a:t>
            </a:fld>
            <a:endParaRPr lang="en-US" dirty="0"/>
          </a:p>
        </p:txBody>
      </p:sp>
      <p:sp>
        <p:nvSpPr>
          <p:cNvPr id="9" name="Rectangle 2"/>
          <p:cNvSpPr>
            <a:spLocks noGrp="1" noChangeArrowheads="1"/>
          </p:cNvSpPr>
          <p:nvPr>
            <p:ph type="hdr" sz="quarter"/>
          </p:nvPr>
        </p:nvSpPr>
        <p:spPr>
          <a:xfrm>
            <a:off x="151249" y="92002"/>
            <a:ext cx="5092463" cy="441610"/>
          </a:xfrm>
          <a:noFill/>
        </p:spPr>
        <p:txBody>
          <a:bodyPr/>
          <a:lstStyle/>
          <a:p>
            <a:r>
              <a:rPr lang="en-US" dirty="0"/>
              <a:t>Axia Advisory</a:t>
            </a:r>
          </a:p>
        </p:txBody>
      </p:sp>
      <p:sp>
        <p:nvSpPr>
          <p:cNvPr id="8" name="Rectangle 6"/>
          <p:cNvSpPr>
            <a:spLocks noGrp="1" noChangeArrowheads="1"/>
          </p:cNvSpPr>
          <p:nvPr>
            <p:ph type="ftr" sz="quarter" idx="4"/>
          </p:nvPr>
        </p:nvSpPr>
        <p:spPr>
          <a:xfrm>
            <a:off x="160773" y="8538996"/>
            <a:ext cx="5807053" cy="456090"/>
          </a:xfrm>
          <a:noFill/>
        </p:spPr>
        <p:txBody>
          <a:bodyPr/>
          <a:lstStyle/>
          <a:p>
            <a:r>
              <a:rPr lang="en-US" dirty="0"/>
              <a:t>401(k) Education &amp; Enrollment</a:t>
            </a:r>
          </a:p>
        </p:txBody>
      </p:sp>
    </p:spTree>
    <p:extLst>
      <p:ext uri="{BB962C8B-B14F-4D97-AF65-F5344CB8AC3E}">
        <p14:creationId xmlns:p14="http://schemas.microsoft.com/office/powerpoint/2010/main" val="1624842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a:noFill/>
        </p:spPr>
        <p:txBody>
          <a:bodyPr/>
          <a:lstStyle/>
          <a:p>
            <a:r>
              <a:rPr lang="en-US" dirty="0"/>
              <a:t>John Hancock Funds</a:t>
            </a:r>
          </a:p>
        </p:txBody>
      </p:sp>
      <p:sp>
        <p:nvSpPr>
          <p:cNvPr id="36867" name="Rectangle 3"/>
          <p:cNvSpPr>
            <a:spLocks noGrp="1" noChangeArrowheads="1"/>
          </p:cNvSpPr>
          <p:nvPr>
            <p:ph type="dt" sz="quarter" idx="1"/>
          </p:nvPr>
        </p:nvSpPr>
        <p:spPr>
          <a:noFill/>
        </p:spPr>
        <p:txBody>
          <a:bodyPr/>
          <a:lstStyle/>
          <a:p>
            <a:fld id="{1AFFD899-E0FE-4D4E-B437-8B0B5E9BDADF}" type="datetime3">
              <a:rPr lang="en-US" smtClean="0"/>
              <a:t>10 September 2025</a:t>
            </a:fld>
            <a:endParaRPr lang="en-US" dirty="0"/>
          </a:p>
        </p:txBody>
      </p:sp>
      <p:sp>
        <p:nvSpPr>
          <p:cNvPr id="36868" name="Rectangle 6"/>
          <p:cNvSpPr>
            <a:spLocks noGrp="1" noChangeArrowheads="1"/>
          </p:cNvSpPr>
          <p:nvPr>
            <p:ph type="ftr" sz="quarter" idx="4"/>
          </p:nvPr>
        </p:nvSpPr>
        <p:spPr>
          <a:noFill/>
        </p:spPr>
        <p:txBody>
          <a:bodyPr/>
          <a:lstStyle/>
          <a:p>
            <a:r>
              <a:rPr lang="en-US" dirty="0"/>
              <a:t>Where do we go from here?</a:t>
            </a:r>
          </a:p>
        </p:txBody>
      </p:sp>
      <p:sp>
        <p:nvSpPr>
          <p:cNvPr id="36869" name="Rectangle 7"/>
          <p:cNvSpPr>
            <a:spLocks noGrp="1" noChangeArrowheads="1"/>
          </p:cNvSpPr>
          <p:nvPr>
            <p:ph type="sldNum" sz="quarter" idx="5"/>
          </p:nvPr>
        </p:nvSpPr>
        <p:spPr>
          <a:noFill/>
        </p:spPr>
        <p:txBody>
          <a:bodyPr/>
          <a:lstStyle/>
          <a:p>
            <a:fld id="{56A14B25-255D-4F2B-AFFB-8645BF3F93F8}" type="slidenum">
              <a:rPr lang="en-US" smtClean="0"/>
              <a:pPr/>
              <a:t>17</a:t>
            </a:fld>
            <a:endParaRPr lang="en-US" dirty="0"/>
          </a:p>
        </p:txBody>
      </p:sp>
      <p:sp>
        <p:nvSpPr>
          <p:cNvPr id="36870" name="Rectangle 8"/>
          <p:cNvSpPr>
            <a:spLocks noGrp="1" noRot="1" noChangeAspect="1" noChangeArrowheads="1" noTextEdit="1"/>
          </p:cNvSpPr>
          <p:nvPr>
            <p:ph type="sldImg"/>
          </p:nvPr>
        </p:nvSpPr>
        <p:spPr>
          <a:ln/>
        </p:spPr>
      </p:sp>
      <p:sp>
        <p:nvSpPr>
          <p:cNvPr id="36871" name="Rectangle 9"/>
          <p:cNvSpPr>
            <a:spLocks noGrp="1" noChangeArrowheads="1"/>
          </p:cNvSpPr>
          <p:nvPr>
            <p:ph type="body" idx="1"/>
          </p:nvPr>
        </p:nvSpPr>
        <p:spPr>
          <a:noFill/>
          <a:ln/>
        </p:spPr>
        <p:txBody>
          <a:bodyPr/>
          <a:lstStyle/>
          <a:p>
            <a:endParaRPr lang="en-US" sz="1000" dirty="0"/>
          </a:p>
        </p:txBody>
      </p:sp>
    </p:spTree>
    <p:extLst>
      <p:ext uri="{BB962C8B-B14F-4D97-AF65-F5344CB8AC3E}">
        <p14:creationId xmlns:p14="http://schemas.microsoft.com/office/powerpoint/2010/main" val="8200422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8538952C-39CD-47C7-82A2-933D47104AC8}" type="slidenum">
              <a:rPr lang="en-US" smtClean="0"/>
              <a:pPr/>
              <a:t>18</a:t>
            </a:fld>
            <a:endParaRPr lang="en-US" dirty="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eaLnBrk="1" hangingPunct="1"/>
            <a:endParaRPr lang="en-US" b="0" dirty="0"/>
          </a:p>
        </p:txBody>
      </p:sp>
    </p:spTree>
    <p:extLst>
      <p:ext uri="{BB962C8B-B14F-4D97-AF65-F5344CB8AC3E}">
        <p14:creationId xmlns:p14="http://schemas.microsoft.com/office/powerpoint/2010/main" val="28321832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a:noFill/>
        </p:spPr>
        <p:txBody>
          <a:bodyPr/>
          <a:lstStyle/>
          <a:p>
            <a:r>
              <a:rPr lang="en-US" dirty="0"/>
              <a:t>John Hancock Funds</a:t>
            </a:r>
          </a:p>
        </p:txBody>
      </p:sp>
      <p:sp>
        <p:nvSpPr>
          <p:cNvPr id="36867" name="Rectangle 3"/>
          <p:cNvSpPr>
            <a:spLocks noGrp="1" noChangeArrowheads="1"/>
          </p:cNvSpPr>
          <p:nvPr>
            <p:ph type="dt" sz="quarter" idx="1"/>
          </p:nvPr>
        </p:nvSpPr>
        <p:spPr>
          <a:noFill/>
        </p:spPr>
        <p:txBody>
          <a:bodyPr/>
          <a:lstStyle/>
          <a:p>
            <a:fld id="{00B3F409-29DF-47DE-88C2-876BF6FFF7C5}" type="datetime3">
              <a:rPr lang="en-US" smtClean="0"/>
              <a:t>10 September 2025</a:t>
            </a:fld>
            <a:endParaRPr lang="en-US" dirty="0"/>
          </a:p>
        </p:txBody>
      </p:sp>
      <p:sp>
        <p:nvSpPr>
          <p:cNvPr id="36868" name="Rectangle 6"/>
          <p:cNvSpPr>
            <a:spLocks noGrp="1" noChangeArrowheads="1"/>
          </p:cNvSpPr>
          <p:nvPr>
            <p:ph type="ftr" sz="quarter" idx="4"/>
          </p:nvPr>
        </p:nvSpPr>
        <p:spPr>
          <a:noFill/>
        </p:spPr>
        <p:txBody>
          <a:bodyPr/>
          <a:lstStyle/>
          <a:p>
            <a:r>
              <a:rPr lang="en-US" dirty="0"/>
              <a:t>Where do we go from here?</a:t>
            </a:r>
          </a:p>
        </p:txBody>
      </p:sp>
      <p:sp>
        <p:nvSpPr>
          <p:cNvPr id="36869" name="Rectangle 7"/>
          <p:cNvSpPr>
            <a:spLocks noGrp="1" noChangeArrowheads="1"/>
          </p:cNvSpPr>
          <p:nvPr>
            <p:ph type="sldNum" sz="quarter" idx="5"/>
          </p:nvPr>
        </p:nvSpPr>
        <p:spPr>
          <a:noFill/>
        </p:spPr>
        <p:txBody>
          <a:bodyPr/>
          <a:lstStyle/>
          <a:p>
            <a:fld id="{56A14B25-255D-4F2B-AFFB-8645BF3F93F8}" type="slidenum">
              <a:rPr lang="en-US" smtClean="0"/>
              <a:pPr/>
              <a:t>19</a:t>
            </a:fld>
            <a:endParaRPr lang="en-US" dirty="0"/>
          </a:p>
        </p:txBody>
      </p:sp>
      <p:sp>
        <p:nvSpPr>
          <p:cNvPr id="36870" name="Rectangle 8"/>
          <p:cNvSpPr>
            <a:spLocks noGrp="1" noRot="1" noChangeAspect="1" noChangeArrowheads="1" noTextEdit="1"/>
          </p:cNvSpPr>
          <p:nvPr>
            <p:ph type="sldImg"/>
          </p:nvPr>
        </p:nvSpPr>
        <p:spPr>
          <a:ln/>
        </p:spPr>
      </p:sp>
      <p:sp>
        <p:nvSpPr>
          <p:cNvPr id="36871" name="Rectangle 9"/>
          <p:cNvSpPr>
            <a:spLocks noGrp="1" noChangeArrowheads="1"/>
          </p:cNvSpPr>
          <p:nvPr>
            <p:ph type="body" idx="1"/>
          </p:nvPr>
        </p:nvSpPr>
        <p:spPr>
          <a:noFill/>
          <a:ln/>
        </p:spPr>
        <p:txBody>
          <a:bodyPr/>
          <a:lstStyle/>
          <a:p>
            <a:endParaRPr lang="en-US" sz="1000" dirty="0"/>
          </a:p>
        </p:txBody>
      </p:sp>
    </p:spTree>
    <p:extLst>
      <p:ext uri="{BB962C8B-B14F-4D97-AF65-F5344CB8AC3E}">
        <p14:creationId xmlns:p14="http://schemas.microsoft.com/office/powerpoint/2010/main" val="31196126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age">
    <p:spTree>
      <p:nvGrpSpPr>
        <p:cNvPr id="1" name=""/>
        <p:cNvGrpSpPr/>
        <p:nvPr/>
      </p:nvGrpSpPr>
      <p:grpSpPr>
        <a:xfrm>
          <a:off x="0" y="0"/>
          <a:ext cx="0" cy="0"/>
          <a:chOff x="0" y="0"/>
          <a:chExt cx="0" cy="0"/>
        </a:xfrm>
      </p:grpSpPr>
      <p:sp>
        <p:nvSpPr>
          <p:cNvPr id="31747" name="Rectangle 3"/>
          <p:cNvSpPr>
            <a:spLocks noGrp="1" noChangeArrowheads="1"/>
          </p:cNvSpPr>
          <p:nvPr>
            <p:ph type="subTitle" idx="1"/>
          </p:nvPr>
        </p:nvSpPr>
        <p:spPr bwMode="black">
          <a:xfrm>
            <a:off x="336550" y="4721225"/>
            <a:ext cx="4749800" cy="1077913"/>
          </a:xfrm>
        </p:spPr>
        <p:txBody>
          <a:bodyPr anchor="ctr"/>
          <a:lstStyle>
            <a:lvl1pPr marL="0" indent="0" algn="l">
              <a:spcBef>
                <a:spcPct val="25000"/>
              </a:spcBef>
              <a:buFont typeface="Wingdings" pitchFamily="2" charset="2"/>
              <a:buNone/>
              <a:defRPr sz="2200" b="1">
                <a:solidFill>
                  <a:schemeClr val="bg2">
                    <a:lumMod val="50000"/>
                    <a:lumOff val="50000"/>
                  </a:schemeClr>
                </a:solidFill>
                <a:latin typeface="Calibri" pitchFamily="34" charset="0"/>
              </a:defRPr>
            </a:lvl1pPr>
          </a:lstStyle>
          <a:p>
            <a:r>
              <a:rPr lang="en-US" dirty="0"/>
              <a:t>Subtitle is Verdana, 22 point </a:t>
            </a:r>
            <a:br>
              <a:rPr lang="en-US" dirty="0"/>
            </a:br>
            <a:r>
              <a:rPr lang="en-US" dirty="0"/>
              <a:t>and is Title Case</a:t>
            </a:r>
          </a:p>
        </p:txBody>
      </p:sp>
      <p:grpSp>
        <p:nvGrpSpPr>
          <p:cNvPr id="2" name="Group 11"/>
          <p:cNvGrpSpPr/>
          <p:nvPr userDrawn="1"/>
        </p:nvGrpSpPr>
        <p:grpSpPr>
          <a:xfrm>
            <a:off x="0" y="1107440"/>
            <a:ext cx="9144000" cy="46990"/>
            <a:chOff x="0" y="1107440"/>
            <a:chExt cx="9144000" cy="46990"/>
          </a:xfrm>
        </p:grpSpPr>
        <p:sp>
          <p:nvSpPr>
            <p:cNvPr id="7" name="Rectangle 61"/>
            <p:cNvSpPr>
              <a:spLocks noChangeArrowheads="1"/>
            </p:cNvSpPr>
            <p:nvPr userDrawn="1"/>
          </p:nvSpPr>
          <p:spPr bwMode="hidden">
            <a:xfrm>
              <a:off x="8229600" y="1108635"/>
              <a:ext cx="914400" cy="43031"/>
            </a:xfrm>
            <a:prstGeom prst="rect">
              <a:avLst/>
            </a:prstGeom>
            <a:solidFill>
              <a:schemeClr val="bg2">
                <a:lumMod val="50000"/>
                <a:lumOff val="50000"/>
              </a:schemeClr>
            </a:solidFill>
            <a:ln w="9525">
              <a:noFill/>
              <a:miter lim="800000"/>
              <a:headEnd/>
              <a:tailEnd/>
            </a:ln>
            <a:effectLst/>
          </p:spPr>
          <p:txBody>
            <a:bodyPr wrap="none" anchor="ctr"/>
            <a:lstStyle/>
            <a:p>
              <a:pPr>
                <a:defRPr/>
              </a:pPr>
              <a:endParaRPr lang="en-US" dirty="0"/>
            </a:p>
          </p:txBody>
        </p:sp>
        <p:sp>
          <p:nvSpPr>
            <p:cNvPr id="8" name="Rectangle 61"/>
            <p:cNvSpPr>
              <a:spLocks noChangeArrowheads="1"/>
            </p:cNvSpPr>
            <p:nvPr userDrawn="1"/>
          </p:nvSpPr>
          <p:spPr bwMode="hidden">
            <a:xfrm>
              <a:off x="0" y="1107440"/>
              <a:ext cx="8229600" cy="43031"/>
            </a:xfrm>
            <a:prstGeom prst="rect">
              <a:avLst/>
            </a:prstGeom>
            <a:solidFill>
              <a:srgbClr val="7A185C"/>
            </a:solidFill>
            <a:ln w="9525">
              <a:noFill/>
              <a:miter lim="800000"/>
              <a:headEnd/>
              <a:tailEnd/>
            </a:ln>
            <a:effectLst/>
          </p:spPr>
          <p:txBody>
            <a:bodyPr wrap="none" anchor="ctr"/>
            <a:lstStyle/>
            <a:p>
              <a:pPr>
                <a:defRPr/>
              </a:pPr>
              <a:endParaRPr lang="en-US" dirty="0"/>
            </a:p>
          </p:txBody>
        </p:sp>
        <p:sp>
          <p:nvSpPr>
            <p:cNvPr id="9" name="Parallelogram 8"/>
            <p:cNvSpPr/>
            <p:nvPr userDrawn="1"/>
          </p:nvSpPr>
          <p:spPr bwMode="auto">
            <a:xfrm>
              <a:off x="8194459" y="1107440"/>
              <a:ext cx="91440" cy="46990"/>
            </a:xfrm>
            <a:prstGeom prst="parallelogram">
              <a:avLst>
                <a:gd name="adj" fmla="val 56211"/>
              </a:avLst>
            </a:prstGeom>
            <a:solidFill>
              <a:schemeClr val="tx1"/>
            </a:solidFill>
            <a:ln w="57150" algn="ctr">
              <a:noFill/>
              <a:round/>
              <a:headEnd/>
              <a:tailEnd/>
            </a:ln>
            <a:effectLst/>
          </p:spPr>
          <p:txBody>
            <a:bodyPr wrap="none" rtlCol="0" anchor="ctr"/>
            <a:lstStyle/>
            <a:p>
              <a:pPr algn="ctr"/>
              <a:endParaRPr lang="en-US" b="0"/>
            </a:p>
          </p:txBody>
        </p:sp>
      </p:grpSp>
      <p:sp>
        <p:nvSpPr>
          <p:cNvPr id="13" name="Slide Number Placeholder 2"/>
          <p:cNvSpPr>
            <a:spLocks noGrp="1"/>
          </p:cNvSpPr>
          <p:nvPr>
            <p:ph type="sldNum" sz="quarter" idx="10"/>
          </p:nvPr>
        </p:nvSpPr>
        <p:spPr>
          <a:xfrm>
            <a:off x="8170079" y="6508904"/>
            <a:ext cx="957263" cy="249238"/>
          </a:xfrm>
        </p:spPr>
        <p:txBody>
          <a:bodyPr/>
          <a:lstStyle/>
          <a:p>
            <a:pPr>
              <a:defRPr/>
            </a:pPr>
            <a:fld id="{3813CCE0-04CD-4E23-B100-CA5D7A88FB06}" type="slidenum">
              <a:rPr lang="en-US" smtClean="0"/>
              <a:pPr>
                <a:defRPr/>
              </a:pPr>
              <a:t>‹#›</a:t>
            </a:fld>
            <a:endParaRPr lang="en-US" dirty="0"/>
          </a:p>
        </p:txBody>
      </p:sp>
    </p:spTree>
  </p:cSld>
  <p:clrMapOvr>
    <a:masterClrMapping/>
  </p:clrMapOvr>
  <p:transition>
    <p:zo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grpSp>
        <p:nvGrpSpPr>
          <p:cNvPr id="3" name="Group 17"/>
          <p:cNvGrpSpPr/>
          <p:nvPr userDrawn="1"/>
        </p:nvGrpSpPr>
        <p:grpSpPr>
          <a:xfrm>
            <a:off x="0" y="730910"/>
            <a:ext cx="9144000" cy="46990"/>
            <a:chOff x="0" y="730910"/>
            <a:chExt cx="9144000" cy="46990"/>
          </a:xfrm>
        </p:grpSpPr>
        <p:sp>
          <p:nvSpPr>
            <p:cNvPr id="9" name="Rectangle 61"/>
            <p:cNvSpPr>
              <a:spLocks noChangeArrowheads="1"/>
            </p:cNvSpPr>
            <p:nvPr userDrawn="1"/>
          </p:nvSpPr>
          <p:spPr bwMode="hidden">
            <a:xfrm>
              <a:off x="8229600" y="732105"/>
              <a:ext cx="914400" cy="43031"/>
            </a:xfrm>
            <a:prstGeom prst="rect">
              <a:avLst/>
            </a:prstGeom>
            <a:solidFill>
              <a:schemeClr val="bg2">
                <a:lumMod val="50000"/>
                <a:lumOff val="50000"/>
              </a:schemeClr>
            </a:solidFill>
            <a:ln w="9525">
              <a:noFill/>
              <a:miter lim="800000"/>
              <a:headEnd/>
              <a:tailEnd/>
            </a:ln>
            <a:effectLst/>
          </p:spPr>
          <p:txBody>
            <a:bodyPr wrap="none" anchor="ctr"/>
            <a:lstStyle/>
            <a:p>
              <a:pPr>
                <a:defRPr/>
              </a:pPr>
              <a:endParaRPr lang="en-US" dirty="0"/>
            </a:p>
          </p:txBody>
        </p:sp>
        <p:sp>
          <p:nvSpPr>
            <p:cNvPr id="10" name="Rectangle 61"/>
            <p:cNvSpPr>
              <a:spLocks noChangeArrowheads="1"/>
            </p:cNvSpPr>
            <p:nvPr userDrawn="1"/>
          </p:nvSpPr>
          <p:spPr bwMode="hidden">
            <a:xfrm>
              <a:off x="0" y="730910"/>
              <a:ext cx="8229600" cy="43031"/>
            </a:xfrm>
            <a:prstGeom prst="rect">
              <a:avLst/>
            </a:prstGeom>
            <a:solidFill>
              <a:srgbClr val="7A185C"/>
            </a:solidFill>
            <a:ln w="9525">
              <a:noFill/>
              <a:miter lim="800000"/>
              <a:headEnd/>
              <a:tailEnd/>
            </a:ln>
            <a:effectLst/>
          </p:spPr>
          <p:txBody>
            <a:bodyPr wrap="none" anchor="ctr"/>
            <a:lstStyle/>
            <a:p>
              <a:pPr>
                <a:defRPr/>
              </a:pPr>
              <a:endParaRPr lang="en-US" dirty="0"/>
            </a:p>
          </p:txBody>
        </p:sp>
        <p:sp>
          <p:nvSpPr>
            <p:cNvPr id="11" name="Parallelogram 10"/>
            <p:cNvSpPr/>
            <p:nvPr userDrawn="1"/>
          </p:nvSpPr>
          <p:spPr bwMode="auto">
            <a:xfrm>
              <a:off x="8194459" y="730910"/>
              <a:ext cx="91440" cy="46990"/>
            </a:xfrm>
            <a:prstGeom prst="parallelogram">
              <a:avLst>
                <a:gd name="adj" fmla="val 56211"/>
              </a:avLst>
            </a:prstGeom>
            <a:solidFill>
              <a:schemeClr val="tx1"/>
            </a:solidFill>
            <a:ln w="57150" algn="ctr">
              <a:noFill/>
              <a:round/>
              <a:headEnd/>
              <a:tailEnd/>
            </a:ln>
            <a:effectLst/>
          </p:spPr>
          <p:txBody>
            <a:bodyPr wrap="none" rtlCol="0" anchor="ctr"/>
            <a:lstStyle/>
            <a:p>
              <a:pPr algn="ctr"/>
              <a:endParaRPr lang="en-US" b="0"/>
            </a:p>
          </p:txBody>
        </p:sp>
      </p:grpSp>
      <p:sp>
        <p:nvSpPr>
          <p:cNvPr id="2" name="Rectangle 6"/>
          <p:cNvSpPr>
            <a:spLocks noGrp="1" noChangeArrowheads="1"/>
          </p:cNvSpPr>
          <p:nvPr userDrawn="1">
            <p:ph type="sldNum" sz="quarter" idx="10"/>
          </p:nvPr>
        </p:nvSpPr>
        <p:spPr>
          <a:ln/>
        </p:spPr>
        <p:txBody>
          <a:bodyPr/>
          <a:lstStyle>
            <a:lvl1pPr>
              <a:defRPr/>
            </a:lvl1pPr>
          </a:lstStyle>
          <a:p>
            <a:pPr>
              <a:defRPr/>
            </a:pPr>
            <a:fld id="{8AB82F91-9E70-49E8-8C50-322C7080C288}" type="slidenum">
              <a:rPr lang="en-US"/>
              <a:pPr>
                <a:defRPr/>
              </a:pPr>
              <a:t>‹#›</a:t>
            </a:fld>
            <a:endParaRPr lang="en-US" dirty="0"/>
          </a:p>
        </p:txBody>
      </p:sp>
      <p:sp>
        <p:nvSpPr>
          <p:cNvPr id="7" name="Title 1"/>
          <p:cNvSpPr>
            <a:spLocks noGrp="1"/>
          </p:cNvSpPr>
          <p:nvPr userDrawn="1">
            <p:ph type="title"/>
          </p:nvPr>
        </p:nvSpPr>
        <p:spPr>
          <a:xfrm>
            <a:off x="1270" y="0"/>
            <a:ext cx="8162925" cy="772160"/>
          </a:xfrm>
        </p:spPr>
        <p:txBody>
          <a:bodyPr lIns="182880" tIns="457200" rIns="182880" bIns="457200" anchor="ctr">
            <a:noAutofit/>
          </a:bodyPr>
          <a:lstStyle/>
          <a:p>
            <a:r>
              <a:rPr lang="en-US" dirty="0"/>
              <a:t>Click to edit Master title style</a:t>
            </a:r>
          </a:p>
        </p:txBody>
      </p:sp>
      <p:sp>
        <p:nvSpPr>
          <p:cNvPr id="19" name="TextBox 18"/>
          <p:cNvSpPr txBox="1"/>
          <p:nvPr userDrawn="1"/>
        </p:nvSpPr>
        <p:spPr>
          <a:xfrm>
            <a:off x="654424" y="1272988"/>
            <a:ext cx="7261411" cy="4455459"/>
          </a:xfrm>
          <a:prstGeom prst="rect">
            <a:avLst/>
          </a:prstGeom>
          <a:noFill/>
        </p:spPr>
        <p:txBody>
          <a:bodyPr wrap="square" rtlCol="0">
            <a:noAutofit/>
          </a:bodyPr>
          <a:lstStyle/>
          <a:p>
            <a:endParaRPr lang="en-US" sz="2200" b="0" dirty="0">
              <a:solidFill>
                <a:srgbClr val="65144B"/>
              </a:solidFill>
            </a:endParaRPr>
          </a:p>
        </p:txBody>
      </p:sp>
    </p:spTree>
  </p:cSld>
  <p:clrMapOvr>
    <a:masterClrMapping/>
  </p:clrMapOvr>
  <p:transition>
    <p:zo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3813CCE0-04CD-4E23-B100-CA5D7A88FB06}" type="slidenum">
              <a:rPr lang="en-US" smtClean="0"/>
              <a:pPr>
                <a:defRPr/>
              </a:pPr>
              <a:t>‹#›</a:t>
            </a:fld>
            <a:endParaRPr lang="en-US" dirty="0"/>
          </a:p>
        </p:txBody>
      </p:sp>
      <p:sp>
        <p:nvSpPr>
          <p:cNvPr id="10" name="TextBox 9"/>
          <p:cNvSpPr txBox="1"/>
          <p:nvPr userDrawn="1"/>
        </p:nvSpPr>
        <p:spPr>
          <a:xfrm>
            <a:off x="0" y="20320"/>
            <a:ext cx="5974080" cy="1097280"/>
          </a:xfrm>
          <a:prstGeom prst="rect">
            <a:avLst/>
          </a:prstGeom>
          <a:noFill/>
        </p:spPr>
        <p:txBody>
          <a:bodyPr wrap="square" lIns="274320" rIns="274320" rtlCol="0" anchor="ctr">
            <a:noAutofit/>
          </a:bodyPr>
          <a:lstStyle/>
          <a:p>
            <a:pPr algn="l"/>
            <a:r>
              <a:rPr lang="en-US" sz="6000" b="1" dirty="0">
                <a:solidFill>
                  <a:schemeClr val="bg2">
                    <a:lumMod val="50000"/>
                    <a:lumOff val="50000"/>
                  </a:schemeClr>
                </a:solidFill>
                <a:latin typeface="Palatino Linotype" pitchFamily="18" charset="0"/>
              </a:rPr>
              <a:t>AGENDA</a:t>
            </a:r>
          </a:p>
        </p:txBody>
      </p:sp>
      <p:grpSp>
        <p:nvGrpSpPr>
          <p:cNvPr id="2" name="Group 19"/>
          <p:cNvGrpSpPr/>
          <p:nvPr userDrawn="1"/>
        </p:nvGrpSpPr>
        <p:grpSpPr>
          <a:xfrm>
            <a:off x="0" y="1107440"/>
            <a:ext cx="9144000" cy="46990"/>
            <a:chOff x="0" y="1107440"/>
            <a:chExt cx="9144000" cy="46990"/>
          </a:xfrm>
        </p:grpSpPr>
        <p:sp>
          <p:nvSpPr>
            <p:cNvPr id="16" name="Rectangle 61"/>
            <p:cNvSpPr>
              <a:spLocks noChangeArrowheads="1"/>
            </p:cNvSpPr>
            <p:nvPr userDrawn="1"/>
          </p:nvSpPr>
          <p:spPr bwMode="hidden">
            <a:xfrm>
              <a:off x="8229600" y="1108635"/>
              <a:ext cx="914400" cy="43031"/>
            </a:xfrm>
            <a:prstGeom prst="rect">
              <a:avLst/>
            </a:prstGeom>
            <a:solidFill>
              <a:schemeClr val="bg2">
                <a:lumMod val="50000"/>
                <a:lumOff val="50000"/>
              </a:schemeClr>
            </a:solidFill>
            <a:ln w="9525">
              <a:noFill/>
              <a:miter lim="800000"/>
              <a:headEnd/>
              <a:tailEnd/>
            </a:ln>
            <a:effectLst/>
          </p:spPr>
          <p:txBody>
            <a:bodyPr wrap="none" anchor="ctr"/>
            <a:lstStyle/>
            <a:p>
              <a:pPr>
                <a:defRPr/>
              </a:pPr>
              <a:endParaRPr lang="en-US" dirty="0"/>
            </a:p>
          </p:txBody>
        </p:sp>
        <p:sp>
          <p:nvSpPr>
            <p:cNvPr id="17" name="Rectangle 61"/>
            <p:cNvSpPr>
              <a:spLocks noChangeArrowheads="1"/>
            </p:cNvSpPr>
            <p:nvPr userDrawn="1"/>
          </p:nvSpPr>
          <p:spPr bwMode="hidden">
            <a:xfrm>
              <a:off x="0" y="1107440"/>
              <a:ext cx="8229600" cy="43031"/>
            </a:xfrm>
            <a:prstGeom prst="rect">
              <a:avLst/>
            </a:prstGeom>
            <a:solidFill>
              <a:srgbClr val="7A185C"/>
            </a:solidFill>
            <a:ln w="9525">
              <a:noFill/>
              <a:miter lim="800000"/>
              <a:headEnd/>
              <a:tailEnd/>
            </a:ln>
            <a:effectLst/>
          </p:spPr>
          <p:txBody>
            <a:bodyPr wrap="none" anchor="ctr"/>
            <a:lstStyle/>
            <a:p>
              <a:pPr>
                <a:defRPr/>
              </a:pPr>
              <a:endParaRPr lang="en-US" dirty="0"/>
            </a:p>
          </p:txBody>
        </p:sp>
        <p:sp>
          <p:nvSpPr>
            <p:cNvPr id="18" name="Parallelogram 17"/>
            <p:cNvSpPr/>
            <p:nvPr userDrawn="1"/>
          </p:nvSpPr>
          <p:spPr bwMode="auto">
            <a:xfrm>
              <a:off x="8194459" y="1107440"/>
              <a:ext cx="91440" cy="46990"/>
            </a:xfrm>
            <a:prstGeom prst="parallelogram">
              <a:avLst>
                <a:gd name="adj" fmla="val 56211"/>
              </a:avLst>
            </a:prstGeom>
            <a:solidFill>
              <a:schemeClr val="tx1"/>
            </a:solidFill>
            <a:ln w="57150" algn="ctr">
              <a:noFill/>
              <a:round/>
              <a:headEnd/>
              <a:tailEnd/>
            </a:ln>
            <a:effectLst/>
          </p:spPr>
          <p:txBody>
            <a:bodyPr wrap="none" rtlCol="0" anchor="ctr"/>
            <a:lstStyle/>
            <a:p>
              <a:pPr algn="ctr"/>
              <a:endParaRPr lang="en-US" b="0"/>
            </a:p>
          </p:txBody>
        </p:sp>
      </p:grpSp>
    </p:spTree>
  </p:cSld>
  <p:clrMapOvr>
    <a:masterClrMapping/>
  </p:clrMapOvr>
  <p:transition>
    <p:zo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E4153DB1-2A78-4744-833A-520E215E25BA}" type="slidenum">
              <a:rPr lang="en-US" smtClean="0"/>
              <a:pPr/>
              <a:t>‹#›</a:t>
            </a:fld>
            <a:endParaRPr lang="en-US"/>
          </a:p>
        </p:txBody>
      </p:sp>
    </p:spTree>
    <p:extLst>
      <p:ext uri="{BB962C8B-B14F-4D97-AF65-F5344CB8AC3E}">
        <p14:creationId xmlns:p14="http://schemas.microsoft.com/office/powerpoint/2010/main" val="3243220044"/>
      </p:ext>
    </p:extLst>
  </p:cSld>
  <p:clrMapOvr>
    <a:masterClrMapping/>
  </p:clrMapOvr>
  <p:transition>
    <p:zoom/>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6152" name="Rectangle 3"/>
          <p:cNvSpPr>
            <a:spLocks noGrp="1" noChangeArrowheads="1"/>
          </p:cNvSpPr>
          <p:nvPr>
            <p:ph type="body" idx="1"/>
          </p:nvPr>
        </p:nvSpPr>
        <p:spPr bwMode="auto">
          <a:xfrm>
            <a:off x="387350" y="1768475"/>
            <a:ext cx="8172450" cy="44926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Body text is Verdana, 24 point and sentence case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30" name="Rectangle 6"/>
          <p:cNvSpPr>
            <a:spLocks noGrp="1" noChangeArrowheads="1"/>
          </p:cNvSpPr>
          <p:nvPr>
            <p:ph type="sldNum" sz="quarter" idx="4"/>
          </p:nvPr>
        </p:nvSpPr>
        <p:spPr bwMode="auto">
          <a:xfrm>
            <a:off x="8170079" y="6508904"/>
            <a:ext cx="957263" cy="2492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000" b="0">
                <a:solidFill>
                  <a:schemeClr val="bg2">
                    <a:lumMod val="50000"/>
                    <a:lumOff val="50000"/>
                  </a:schemeClr>
                </a:solidFill>
                <a:latin typeface="Calibri" pitchFamily="34" charset="0"/>
              </a:defRPr>
            </a:lvl1pPr>
          </a:lstStyle>
          <a:p>
            <a:pPr>
              <a:defRPr/>
            </a:pPr>
            <a:fld id="{3813CCE0-04CD-4E23-B100-CA5D7A88FB06}" type="slidenum">
              <a:rPr lang="en-US" smtClean="0"/>
              <a:pPr>
                <a:defRPr/>
              </a:pPr>
              <a:t>‹#›</a:t>
            </a:fld>
            <a:endParaRPr lang="en-US" dirty="0"/>
          </a:p>
        </p:txBody>
      </p:sp>
      <p:sp>
        <p:nvSpPr>
          <p:cNvPr id="13" name="Rectangle 12"/>
          <p:cNvSpPr/>
          <p:nvPr userDrawn="1"/>
        </p:nvSpPr>
        <p:spPr>
          <a:xfrm>
            <a:off x="0" y="6768355"/>
            <a:ext cx="9144000" cy="91440"/>
          </a:xfrm>
          <a:prstGeom prst="rect">
            <a:avLst/>
          </a:prstGeom>
          <a:solidFill>
            <a:schemeClr val="bg2">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2"/>
          <p:cNvSpPr>
            <a:spLocks noGrp="1" noChangeArrowheads="1"/>
          </p:cNvSpPr>
          <p:nvPr>
            <p:ph type="title"/>
          </p:nvPr>
        </p:nvSpPr>
        <p:spPr bwMode="auto">
          <a:xfrm>
            <a:off x="153670" y="180975"/>
            <a:ext cx="8162925" cy="535531"/>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lvl="0"/>
            <a:r>
              <a:rPr lang="en-US" dirty="0"/>
              <a:t>Title text is Verdana, </a:t>
            </a:r>
          </a:p>
        </p:txBody>
      </p:sp>
    </p:spTree>
  </p:cSld>
  <p:clrMap bg1="dk2" tx1="lt1" bg2="dk1" tx2="lt2" accent1="accent1" accent2="accent2" accent3="accent3" accent4="accent4" accent5="accent5" accent6="accent6" hlink="hlink" folHlink="folHlink"/>
  <p:sldLayoutIdLst>
    <p:sldLayoutId id="2147483781" r:id="rId1"/>
    <p:sldLayoutId id="2147483782" r:id="rId2"/>
    <p:sldLayoutId id="2147483783" r:id="rId3"/>
    <p:sldLayoutId id="2147483787" r:id="rId4"/>
  </p:sldLayoutIdLst>
  <p:transition>
    <p:zoom/>
  </p:transition>
  <p:hf hdr="0" ftr="0" dt="0"/>
  <p:txStyles>
    <p:titleStyle>
      <a:lvl1pPr algn="l" rtl="0" eaLnBrk="0" fontAlgn="base" hangingPunct="0">
        <a:lnSpc>
          <a:spcPct val="90000"/>
        </a:lnSpc>
        <a:spcBef>
          <a:spcPct val="0"/>
        </a:spcBef>
        <a:spcAft>
          <a:spcPct val="0"/>
        </a:spcAft>
        <a:defRPr sz="3200" b="1">
          <a:solidFill>
            <a:schemeClr val="bg2">
              <a:lumMod val="50000"/>
              <a:lumOff val="50000"/>
            </a:schemeClr>
          </a:solidFill>
          <a:latin typeface="Calibri" pitchFamily="34" charset="0"/>
          <a:ea typeface="+mj-ea"/>
          <a:cs typeface="+mj-cs"/>
        </a:defRPr>
      </a:lvl1pPr>
      <a:lvl2pPr algn="l" rtl="0" eaLnBrk="0" fontAlgn="base" hangingPunct="0">
        <a:lnSpc>
          <a:spcPct val="90000"/>
        </a:lnSpc>
        <a:spcBef>
          <a:spcPct val="0"/>
        </a:spcBef>
        <a:spcAft>
          <a:spcPct val="0"/>
        </a:spcAft>
        <a:defRPr sz="2900">
          <a:solidFill>
            <a:schemeClr val="tx2"/>
          </a:solidFill>
          <a:latin typeface="Verdana" pitchFamily="34" charset="0"/>
        </a:defRPr>
      </a:lvl2pPr>
      <a:lvl3pPr algn="l" rtl="0" eaLnBrk="0" fontAlgn="base" hangingPunct="0">
        <a:lnSpc>
          <a:spcPct val="90000"/>
        </a:lnSpc>
        <a:spcBef>
          <a:spcPct val="0"/>
        </a:spcBef>
        <a:spcAft>
          <a:spcPct val="0"/>
        </a:spcAft>
        <a:defRPr sz="2900">
          <a:solidFill>
            <a:schemeClr val="tx2"/>
          </a:solidFill>
          <a:latin typeface="Verdana" pitchFamily="34" charset="0"/>
        </a:defRPr>
      </a:lvl3pPr>
      <a:lvl4pPr algn="l" rtl="0" eaLnBrk="0" fontAlgn="base" hangingPunct="0">
        <a:lnSpc>
          <a:spcPct val="90000"/>
        </a:lnSpc>
        <a:spcBef>
          <a:spcPct val="0"/>
        </a:spcBef>
        <a:spcAft>
          <a:spcPct val="0"/>
        </a:spcAft>
        <a:defRPr sz="2900">
          <a:solidFill>
            <a:schemeClr val="tx2"/>
          </a:solidFill>
          <a:latin typeface="Verdana" pitchFamily="34" charset="0"/>
        </a:defRPr>
      </a:lvl4pPr>
      <a:lvl5pPr algn="l" rtl="0" eaLnBrk="0" fontAlgn="base" hangingPunct="0">
        <a:lnSpc>
          <a:spcPct val="90000"/>
        </a:lnSpc>
        <a:spcBef>
          <a:spcPct val="0"/>
        </a:spcBef>
        <a:spcAft>
          <a:spcPct val="0"/>
        </a:spcAft>
        <a:defRPr sz="2900">
          <a:solidFill>
            <a:schemeClr val="tx2"/>
          </a:solidFill>
          <a:latin typeface="Verdana" pitchFamily="34" charset="0"/>
        </a:defRPr>
      </a:lvl5pPr>
      <a:lvl6pPr marL="457200" algn="l" rtl="0" eaLnBrk="0" fontAlgn="base" hangingPunct="0">
        <a:lnSpc>
          <a:spcPct val="90000"/>
        </a:lnSpc>
        <a:spcBef>
          <a:spcPct val="0"/>
        </a:spcBef>
        <a:spcAft>
          <a:spcPct val="0"/>
        </a:spcAft>
        <a:defRPr sz="2900">
          <a:solidFill>
            <a:schemeClr val="tx2"/>
          </a:solidFill>
          <a:latin typeface="Verdana" pitchFamily="34" charset="0"/>
        </a:defRPr>
      </a:lvl6pPr>
      <a:lvl7pPr marL="914400" algn="l" rtl="0" eaLnBrk="0" fontAlgn="base" hangingPunct="0">
        <a:lnSpc>
          <a:spcPct val="90000"/>
        </a:lnSpc>
        <a:spcBef>
          <a:spcPct val="0"/>
        </a:spcBef>
        <a:spcAft>
          <a:spcPct val="0"/>
        </a:spcAft>
        <a:defRPr sz="2900">
          <a:solidFill>
            <a:schemeClr val="tx2"/>
          </a:solidFill>
          <a:latin typeface="Verdana" pitchFamily="34" charset="0"/>
        </a:defRPr>
      </a:lvl7pPr>
      <a:lvl8pPr marL="1371600" algn="l" rtl="0" eaLnBrk="0" fontAlgn="base" hangingPunct="0">
        <a:lnSpc>
          <a:spcPct val="90000"/>
        </a:lnSpc>
        <a:spcBef>
          <a:spcPct val="0"/>
        </a:spcBef>
        <a:spcAft>
          <a:spcPct val="0"/>
        </a:spcAft>
        <a:defRPr sz="2900">
          <a:solidFill>
            <a:schemeClr val="tx2"/>
          </a:solidFill>
          <a:latin typeface="Verdana" pitchFamily="34" charset="0"/>
        </a:defRPr>
      </a:lvl8pPr>
      <a:lvl9pPr marL="1828800" algn="l" rtl="0" eaLnBrk="0" fontAlgn="base" hangingPunct="0">
        <a:lnSpc>
          <a:spcPct val="90000"/>
        </a:lnSpc>
        <a:spcBef>
          <a:spcPct val="0"/>
        </a:spcBef>
        <a:spcAft>
          <a:spcPct val="0"/>
        </a:spcAft>
        <a:defRPr sz="2900">
          <a:solidFill>
            <a:schemeClr val="tx2"/>
          </a:solidFill>
          <a:latin typeface="Verdana" pitchFamily="34" charset="0"/>
        </a:defRPr>
      </a:lvl9pPr>
    </p:titleStyle>
    <p:bodyStyle>
      <a:lvl1pPr marL="287338" indent="-287338" algn="l" rtl="0" eaLnBrk="0" fontAlgn="base" hangingPunct="0">
        <a:lnSpc>
          <a:spcPct val="95000"/>
        </a:lnSpc>
        <a:spcBef>
          <a:spcPct val="50000"/>
        </a:spcBef>
        <a:spcAft>
          <a:spcPct val="0"/>
        </a:spcAft>
        <a:buClr>
          <a:schemeClr val="hlink"/>
        </a:buClr>
        <a:buSzPct val="75000"/>
        <a:buFont typeface="Wingdings" pitchFamily="2" charset="2"/>
        <a:buChar char="n"/>
        <a:defRPr sz="2400">
          <a:solidFill>
            <a:schemeClr val="bg2">
              <a:lumMod val="75000"/>
              <a:lumOff val="25000"/>
            </a:schemeClr>
          </a:solidFill>
          <a:latin typeface="Calibri" pitchFamily="34" charset="0"/>
          <a:ea typeface="+mn-ea"/>
          <a:cs typeface="+mn-cs"/>
        </a:defRPr>
      </a:lvl1pPr>
      <a:lvl2pPr marL="663575" indent="-261938" algn="l" rtl="0" eaLnBrk="0" fontAlgn="base" hangingPunct="0">
        <a:lnSpc>
          <a:spcPct val="95000"/>
        </a:lnSpc>
        <a:spcBef>
          <a:spcPct val="25000"/>
        </a:spcBef>
        <a:spcAft>
          <a:spcPct val="0"/>
        </a:spcAft>
        <a:buClr>
          <a:schemeClr val="accent1"/>
        </a:buClr>
        <a:buSzPct val="60000"/>
        <a:buFont typeface="Wingdings" pitchFamily="2" charset="2"/>
        <a:buChar char="n"/>
        <a:defRPr sz="2400">
          <a:solidFill>
            <a:schemeClr val="bg2">
              <a:lumMod val="75000"/>
              <a:lumOff val="25000"/>
            </a:schemeClr>
          </a:solidFill>
          <a:latin typeface="Calibri" pitchFamily="34" charset="0"/>
        </a:defRPr>
      </a:lvl2pPr>
      <a:lvl3pPr marL="1027113" indent="-225425" algn="l" rtl="0" eaLnBrk="0" fontAlgn="base" hangingPunct="0">
        <a:lnSpc>
          <a:spcPct val="95000"/>
        </a:lnSpc>
        <a:spcBef>
          <a:spcPct val="25000"/>
        </a:spcBef>
        <a:spcAft>
          <a:spcPct val="0"/>
        </a:spcAft>
        <a:buClr>
          <a:schemeClr val="accent2"/>
        </a:buClr>
        <a:buFont typeface="Wingdings" pitchFamily="2" charset="2"/>
        <a:buChar char="§"/>
        <a:defRPr sz="2200">
          <a:solidFill>
            <a:schemeClr val="bg2">
              <a:lumMod val="75000"/>
              <a:lumOff val="25000"/>
            </a:schemeClr>
          </a:solidFill>
          <a:latin typeface="Calibri" pitchFamily="34" charset="0"/>
        </a:defRPr>
      </a:lvl3pPr>
      <a:lvl4pPr marL="1311275" indent="-222250" algn="l" rtl="0" eaLnBrk="0" fontAlgn="base" hangingPunct="0">
        <a:lnSpc>
          <a:spcPct val="95000"/>
        </a:lnSpc>
        <a:spcBef>
          <a:spcPct val="25000"/>
        </a:spcBef>
        <a:spcAft>
          <a:spcPct val="0"/>
        </a:spcAft>
        <a:buClr>
          <a:schemeClr val="folHlink"/>
        </a:buClr>
        <a:buFont typeface="Wingdings" pitchFamily="2" charset="2"/>
        <a:buChar char="§"/>
        <a:defRPr sz="2000">
          <a:solidFill>
            <a:schemeClr val="bg2">
              <a:lumMod val="75000"/>
              <a:lumOff val="25000"/>
            </a:schemeClr>
          </a:solidFill>
          <a:latin typeface="Calibri" pitchFamily="34" charset="0"/>
        </a:defRPr>
      </a:lvl4pPr>
      <a:lvl5pPr marL="1585913" indent="-209550" algn="l" rtl="0" eaLnBrk="0" fontAlgn="base" hangingPunct="0">
        <a:lnSpc>
          <a:spcPct val="95000"/>
        </a:lnSpc>
        <a:spcBef>
          <a:spcPct val="25000"/>
        </a:spcBef>
        <a:spcAft>
          <a:spcPct val="0"/>
        </a:spcAft>
        <a:buClr>
          <a:srgbClr val="8D8C8A"/>
        </a:buClr>
        <a:buFont typeface="Wingdings" pitchFamily="2" charset="2"/>
        <a:buChar char="§"/>
        <a:defRPr sz="2000">
          <a:solidFill>
            <a:schemeClr val="bg2">
              <a:lumMod val="75000"/>
              <a:lumOff val="25000"/>
            </a:schemeClr>
          </a:solidFill>
          <a:latin typeface="Calibri" pitchFamily="34" charset="0"/>
        </a:defRPr>
      </a:lvl5pPr>
      <a:lvl6pPr marL="2043113" indent="-209550" algn="l" rtl="0" eaLnBrk="0" fontAlgn="base" hangingPunct="0">
        <a:lnSpc>
          <a:spcPct val="95000"/>
        </a:lnSpc>
        <a:spcBef>
          <a:spcPct val="25000"/>
        </a:spcBef>
        <a:spcAft>
          <a:spcPct val="0"/>
        </a:spcAft>
        <a:buClr>
          <a:srgbClr val="8D8C8A"/>
        </a:buClr>
        <a:buFont typeface="Wingdings" pitchFamily="2" charset="2"/>
        <a:buChar char="§"/>
        <a:defRPr sz="2000">
          <a:solidFill>
            <a:schemeClr val="tx1"/>
          </a:solidFill>
          <a:latin typeface="+mn-lt"/>
        </a:defRPr>
      </a:lvl6pPr>
      <a:lvl7pPr marL="2500313" indent="-209550" algn="l" rtl="0" eaLnBrk="0" fontAlgn="base" hangingPunct="0">
        <a:lnSpc>
          <a:spcPct val="95000"/>
        </a:lnSpc>
        <a:spcBef>
          <a:spcPct val="25000"/>
        </a:spcBef>
        <a:spcAft>
          <a:spcPct val="0"/>
        </a:spcAft>
        <a:buClr>
          <a:srgbClr val="8D8C8A"/>
        </a:buClr>
        <a:buFont typeface="Wingdings" pitchFamily="2" charset="2"/>
        <a:buChar char="§"/>
        <a:defRPr sz="2000">
          <a:solidFill>
            <a:schemeClr val="tx1"/>
          </a:solidFill>
          <a:latin typeface="+mn-lt"/>
        </a:defRPr>
      </a:lvl7pPr>
      <a:lvl8pPr marL="2957513" indent="-209550" algn="l" rtl="0" eaLnBrk="0" fontAlgn="base" hangingPunct="0">
        <a:lnSpc>
          <a:spcPct val="95000"/>
        </a:lnSpc>
        <a:spcBef>
          <a:spcPct val="25000"/>
        </a:spcBef>
        <a:spcAft>
          <a:spcPct val="0"/>
        </a:spcAft>
        <a:buClr>
          <a:srgbClr val="8D8C8A"/>
        </a:buClr>
        <a:buFont typeface="Wingdings" pitchFamily="2" charset="2"/>
        <a:buChar char="§"/>
        <a:defRPr sz="2000">
          <a:solidFill>
            <a:schemeClr val="tx1"/>
          </a:solidFill>
          <a:latin typeface="+mn-lt"/>
        </a:defRPr>
      </a:lvl8pPr>
      <a:lvl9pPr marL="3414713" indent="-209550" algn="l" rtl="0" eaLnBrk="0" fontAlgn="base" hangingPunct="0">
        <a:lnSpc>
          <a:spcPct val="95000"/>
        </a:lnSpc>
        <a:spcBef>
          <a:spcPct val="25000"/>
        </a:spcBef>
        <a:spcAft>
          <a:spcPct val="0"/>
        </a:spcAft>
        <a:buClr>
          <a:srgbClr val="8D8C8A"/>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xiaAdvisory_Logo-Large.jpg"/>
          <p:cNvPicPr>
            <a:picLocks noChangeAspect="1"/>
          </p:cNvPicPr>
          <p:nvPr/>
        </p:nvPicPr>
        <p:blipFill>
          <a:blip r:embed="rId3" cstate="print"/>
          <a:stretch>
            <a:fillRect/>
          </a:stretch>
        </p:blipFill>
        <p:spPr>
          <a:xfrm>
            <a:off x="48514" y="57658"/>
            <a:ext cx="3139256" cy="984758"/>
          </a:xfrm>
          <a:prstGeom prst="rect">
            <a:avLst/>
          </a:prstGeom>
        </p:spPr>
      </p:pic>
      <p:sp>
        <p:nvSpPr>
          <p:cNvPr id="11" name="TextBox 10"/>
          <p:cNvSpPr txBox="1"/>
          <p:nvPr/>
        </p:nvSpPr>
        <p:spPr>
          <a:xfrm>
            <a:off x="0" y="4475091"/>
            <a:ext cx="9144000" cy="584775"/>
          </a:xfrm>
          <a:prstGeom prst="rect">
            <a:avLst/>
          </a:prstGeom>
          <a:noFill/>
        </p:spPr>
        <p:txBody>
          <a:bodyPr wrap="square">
            <a:spAutoFit/>
          </a:bodyPr>
          <a:lstStyle/>
          <a:p>
            <a:pPr algn="ctr" fontAlgn="auto">
              <a:spcBef>
                <a:spcPts val="0"/>
              </a:spcBef>
              <a:spcAft>
                <a:spcPts val="600"/>
              </a:spcAft>
              <a:defRPr/>
            </a:pPr>
            <a:r>
              <a:rPr lang="en-US" sz="3200" kern="0" spc="-80" dirty="0">
                <a:solidFill>
                  <a:schemeClr val="bg2">
                    <a:lumMod val="85000"/>
                    <a:lumOff val="15000"/>
                  </a:schemeClr>
                </a:solidFill>
                <a:latin typeface="Times New Roman" panose="02020603050405020304" pitchFamily="18" charset="0"/>
                <a:cs typeface="Times New Roman" panose="02020603050405020304" pitchFamily="18" charset="0"/>
              </a:rPr>
              <a:t>Zionsville Community Schools Retirement Planning</a:t>
            </a:r>
          </a:p>
        </p:txBody>
      </p:sp>
      <p:sp>
        <p:nvSpPr>
          <p:cNvPr id="6" name="Rectangle 29"/>
          <p:cNvSpPr txBox="1">
            <a:spLocks noChangeArrowheads="1"/>
          </p:cNvSpPr>
          <p:nvPr/>
        </p:nvSpPr>
        <p:spPr bwMode="black">
          <a:xfrm>
            <a:off x="0" y="6154249"/>
            <a:ext cx="9144000" cy="36933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lvl="0">
              <a:spcBef>
                <a:spcPts val="0"/>
              </a:spcBef>
              <a:spcAft>
                <a:spcPts val="600"/>
              </a:spcAft>
              <a:buClr>
                <a:schemeClr val="hlink"/>
              </a:buClr>
              <a:buSzPct val="75000"/>
              <a:defRPr/>
            </a:pPr>
            <a:r>
              <a:rPr lang="en-US" sz="1800" b="0" kern="0" dirty="0">
                <a:solidFill>
                  <a:schemeClr val="bg2">
                    <a:lumMod val="75000"/>
                    <a:lumOff val="25000"/>
                  </a:schemeClr>
                </a:solidFill>
                <a:latin typeface="Calibri" pitchFamily="34" charset="0"/>
              </a:rPr>
              <a:t>info@AxiaAdvisory.com   | www.AxiaAdvisory.com | 888-609-2942 </a:t>
            </a:r>
          </a:p>
        </p:txBody>
      </p:sp>
      <p:sp>
        <p:nvSpPr>
          <p:cNvPr id="2" name="TextBox 1"/>
          <p:cNvSpPr txBox="1"/>
          <p:nvPr/>
        </p:nvSpPr>
        <p:spPr>
          <a:xfrm>
            <a:off x="0" y="5723362"/>
            <a:ext cx="9144000" cy="369332"/>
          </a:xfrm>
          <a:prstGeom prst="rect">
            <a:avLst/>
          </a:prstGeom>
          <a:noFill/>
        </p:spPr>
        <p:txBody>
          <a:bodyPr wrap="square" rtlCol="0">
            <a:spAutoFit/>
          </a:bodyPr>
          <a:lstStyle/>
          <a:p>
            <a:r>
              <a:rPr lang="en-US" sz="1800" b="0" dirty="0">
                <a:solidFill>
                  <a:schemeClr val="bg2">
                    <a:lumMod val="75000"/>
                    <a:lumOff val="25000"/>
                  </a:schemeClr>
                </a:solidFill>
                <a:latin typeface="Calibri" panose="020F0502020204030204" pitchFamily="34" charset="0"/>
                <a:cs typeface="Calibri" panose="020F0502020204030204" pitchFamily="34" charset="0"/>
              </a:rPr>
              <a:t>Presented by: Ben Cloud</a:t>
            </a:r>
          </a:p>
        </p:txBody>
      </p:sp>
      <p:pic>
        <p:nvPicPr>
          <p:cNvPr id="5" name="Picture 4">
            <a:extLst>
              <a:ext uri="{FF2B5EF4-FFF2-40B4-BE49-F238E27FC236}">
                <a16:creationId xmlns:a16="http://schemas.microsoft.com/office/drawing/2014/main" id="{1D65E7A1-41D3-3902-01E1-D794B92B1AA9}"/>
              </a:ext>
            </a:extLst>
          </p:cNvPr>
          <p:cNvPicPr>
            <a:picLocks noChangeAspect="1"/>
          </p:cNvPicPr>
          <p:nvPr/>
        </p:nvPicPr>
        <p:blipFill rotWithShape="1">
          <a:blip r:embed="rId4"/>
          <a:srcRect t="24164" b="31387"/>
          <a:stretch/>
        </p:blipFill>
        <p:spPr>
          <a:xfrm>
            <a:off x="1905000" y="2118049"/>
            <a:ext cx="5334000" cy="1693546"/>
          </a:xfrm>
          <a:prstGeom prst="rect">
            <a:avLst/>
          </a:prstGeom>
        </p:spPr>
      </p:pic>
    </p:spTree>
  </p:cSld>
  <p:clrMapOvr>
    <a:masterClrMapping/>
  </p:clrMapOvr>
  <p:transition>
    <p:zo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18"/>
          <p:cNvGrpSpPr>
            <a:grpSpLocks/>
          </p:cNvGrpSpPr>
          <p:nvPr/>
        </p:nvGrpSpPr>
        <p:grpSpPr bwMode="auto">
          <a:xfrm>
            <a:off x="2744766" y="4744511"/>
            <a:ext cx="5099071" cy="557735"/>
            <a:chOff x="2662" y="1096"/>
            <a:chExt cx="3098" cy="424"/>
          </a:xfrm>
          <a:solidFill>
            <a:srgbClr val="00573D"/>
          </a:solidFill>
        </p:grpSpPr>
        <p:sp>
          <p:nvSpPr>
            <p:cNvPr id="10" name="Line 13"/>
            <p:cNvSpPr>
              <a:spLocks noChangeShapeType="1"/>
            </p:cNvSpPr>
            <p:nvPr/>
          </p:nvSpPr>
          <p:spPr bwMode="auto">
            <a:xfrm>
              <a:off x="5480" y="1096"/>
              <a:ext cx="0" cy="424"/>
            </a:xfrm>
            <a:prstGeom prst="round2DiagRect">
              <a:avLst/>
            </a:prstGeom>
            <a:grpFill/>
            <a:ln w="12700">
              <a:solidFill>
                <a:srgbClr val="FFFFFF"/>
              </a:solidFill>
              <a:round/>
              <a:headEnd/>
              <a:tailEnd/>
            </a:ln>
          </p:spPr>
          <p:txBody>
            <a:bodyPr/>
            <a:lstStyle/>
            <a:p>
              <a:endParaRPr lang="en-US" dirty="0"/>
            </a:p>
          </p:txBody>
        </p:sp>
        <p:sp>
          <p:nvSpPr>
            <p:cNvPr id="11" name="Rectangle 16"/>
            <p:cNvSpPr>
              <a:spLocks noChangeArrowheads="1"/>
            </p:cNvSpPr>
            <p:nvPr/>
          </p:nvSpPr>
          <p:spPr bwMode="blackWhite">
            <a:xfrm>
              <a:off x="2662" y="1096"/>
              <a:ext cx="3098" cy="424"/>
            </a:xfrm>
            <a:prstGeom prst="round2DiagRect">
              <a:avLst/>
            </a:prstGeom>
            <a:grpFill/>
            <a:ln w="12700" algn="ctr">
              <a:noFill/>
              <a:miter lim="800000"/>
              <a:headEnd/>
              <a:tailEnd/>
            </a:ln>
          </p:spPr>
          <p:txBody>
            <a:bodyPr wrap="none" anchor="ctr"/>
            <a:lstStyle/>
            <a:p>
              <a:endParaRPr lang="en-US" dirty="0"/>
            </a:p>
          </p:txBody>
        </p:sp>
      </p:grpSp>
      <p:grpSp>
        <p:nvGrpSpPr>
          <p:cNvPr id="2" name="Group 18"/>
          <p:cNvGrpSpPr>
            <a:grpSpLocks/>
          </p:cNvGrpSpPr>
          <p:nvPr/>
        </p:nvGrpSpPr>
        <p:grpSpPr bwMode="auto">
          <a:xfrm>
            <a:off x="2743198" y="2103433"/>
            <a:ext cx="5099071" cy="557735"/>
            <a:chOff x="2662" y="1096"/>
            <a:chExt cx="3098" cy="424"/>
          </a:xfrm>
          <a:solidFill>
            <a:srgbClr val="00573D"/>
          </a:solidFill>
        </p:grpSpPr>
        <p:sp>
          <p:nvSpPr>
            <p:cNvPr id="20" name="Line 13"/>
            <p:cNvSpPr>
              <a:spLocks noChangeShapeType="1"/>
            </p:cNvSpPr>
            <p:nvPr/>
          </p:nvSpPr>
          <p:spPr bwMode="auto">
            <a:xfrm>
              <a:off x="5480" y="1096"/>
              <a:ext cx="0" cy="424"/>
            </a:xfrm>
            <a:prstGeom prst="round2DiagRect">
              <a:avLst/>
            </a:prstGeom>
            <a:grpFill/>
            <a:ln w="12700">
              <a:solidFill>
                <a:srgbClr val="FFFFFF"/>
              </a:solidFill>
              <a:round/>
              <a:headEnd/>
              <a:tailEnd/>
            </a:ln>
          </p:spPr>
          <p:txBody>
            <a:bodyPr/>
            <a:lstStyle/>
            <a:p>
              <a:endParaRPr lang="en-US" dirty="0"/>
            </a:p>
          </p:txBody>
        </p:sp>
        <p:sp>
          <p:nvSpPr>
            <p:cNvPr id="19" name="Rectangle 16"/>
            <p:cNvSpPr>
              <a:spLocks noChangeArrowheads="1"/>
            </p:cNvSpPr>
            <p:nvPr/>
          </p:nvSpPr>
          <p:spPr bwMode="blackWhite">
            <a:xfrm>
              <a:off x="2662" y="1096"/>
              <a:ext cx="3098" cy="424"/>
            </a:xfrm>
            <a:prstGeom prst="round2DiagRect">
              <a:avLst/>
            </a:prstGeom>
            <a:grpFill/>
            <a:ln w="12700" algn="ctr">
              <a:noFill/>
              <a:miter lim="800000"/>
              <a:headEnd/>
              <a:tailEnd/>
            </a:ln>
          </p:spPr>
          <p:txBody>
            <a:bodyPr wrap="none" anchor="ctr"/>
            <a:lstStyle/>
            <a:p>
              <a:endParaRPr lang="en-US" dirty="0"/>
            </a:p>
          </p:txBody>
        </p:sp>
      </p:grpSp>
      <p:sp>
        <p:nvSpPr>
          <p:cNvPr id="17422" name="Rectangle 10"/>
          <p:cNvSpPr>
            <a:spLocks noGrp="1" noChangeArrowheads="1"/>
          </p:cNvSpPr>
          <p:nvPr>
            <p:ph type="body" idx="4294967295"/>
          </p:nvPr>
        </p:nvSpPr>
        <p:spPr>
          <a:xfrm>
            <a:off x="2880359" y="2157567"/>
            <a:ext cx="4501051" cy="2821231"/>
          </a:xfrm>
          <a:noFill/>
        </p:spPr>
        <p:txBody>
          <a:bodyPr rIns="0"/>
          <a:lstStyle/>
          <a:p>
            <a:pPr marL="457200" indent="-457200">
              <a:lnSpc>
                <a:spcPct val="100000"/>
              </a:lnSpc>
              <a:spcBef>
                <a:spcPts val="0"/>
              </a:spcBef>
              <a:buClr>
                <a:schemeClr val="tx1"/>
              </a:buClr>
              <a:buSzTx/>
              <a:buFont typeface="Wingdings" pitchFamily="2" charset="2"/>
              <a:buAutoNum type="arabicPeriod"/>
            </a:pPr>
            <a:r>
              <a:rPr lang="en-US" sz="2200" dirty="0">
                <a:solidFill>
                  <a:schemeClr val="tx1"/>
                </a:solidFill>
                <a:latin typeface="Calibri" pitchFamily="34" charset="0"/>
              </a:rPr>
              <a:t>Planning Considerations</a:t>
            </a:r>
            <a:endParaRPr lang="en-US" sz="2200" baseline="30000" dirty="0">
              <a:solidFill>
                <a:schemeClr val="tx1"/>
              </a:solidFill>
              <a:latin typeface="Calibri" pitchFamily="34" charset="0"/>
            </a:endParaRPr>
          </a:p>
          <a:p>
            <a:pPr marL="457200" indent="-457200">
              <a:lnSpc>
                <a:spcPct val="100000"/>
              </a:lnSpc>
              <a:spcBef>
                <a:spcPts val="0"/>
              </a:spcBef>
              <a:buClr>
                <a:srgbClr val="016990"/>
              </a:buClr>
              <a:buSzTx/>
              <a:buFont typeface="Wingdings" pitchFamily="2" charset="2"/>
              <a:buAutoNum type="arabicPeriod" startAt="2"/>
            </a:pPr>
            <a:endParaRPr lang="en-US" sz="2200" dirty="0">
              <a:solidFill>
                <a:srgbClr val="353337"/>
              </a:solidFill>
              <a:latin typeface="Calibri" pitchFamily="34" charset="0"/>
            </a:endParaRPr>
          </a:p>
          <a:p>
            <a:pPr marL="833437" lvl="1" indent="-457200">
              <a:lnSpc>
                <a:spcPct val="100000"/>
              </a:lnSpc>
              <a:spcBef>
                <a:spcPts val="0"/>
              </a:spcBef>
              <a:buClr>
                <a:schemeClr val="tx2"/>
              </a:buClr>
              <a:buSzTx/>
              <a:buFont typeface="Arial" panose="020B0604020202020204" pitchFamily="34" charset="0"/>
              <a:buChar char="•"/>
            </a:pPr>
            <a:r>
              <a:rPr lang="en-US" sz="2200" dirty="0">
                <a:solidFill>
                  <a:schemeClr val="tx1"/>
                </a:solidFill>
                <a:highlight>
                  <a:srgbClr val="00573D"/>
                </a:highlight>
                <a:latin typeface="Calibri" pitchFamily="34" charset="0"/>
              </a:rPr>
              <a:t>Early Career</a:t>
            </a:r>
          </a:p>
          <a:p>
            <a:pPr marL="457200" indent="-457200">
              <a:lnSpc>
                <a:spcPct val="100000"/>
              </a:lnSpc>
              <a:spcBef>
                <a:spcPts val="0"/>
              </a:spcBef>
              <a:buClr>
                <a:schemeClr val="tx2"/>
              </a:buClr>
              <a:buSzTx/>
              <a:buFont typeface="Wingdings" pitchFamily="2" charset="2"/>
              <a:buAutoNum type="arabicPeriod" startAt="3"/>
            </a:pPr>
            <a:endParaRPr lang="en-US" sz="2200" dirty="0">
              <a:solidFill>
                <a:schemeClr val="bg2">
                  <a:lumMod val="75000"/>
                  <a:lumOff val="25000"/>
                </a:schemeClr>
              </a:solidFill>
              <a:latin typeface="Calibri" pitchFamily="34" charset="0"/>
            </a:endParaRPr>
          </a:p>
          <a:p>
            <a:pPr marL="833437" lvl="1" indent="-457200">
              <a:lnSpc>
                <a:spcPct val="100000"/>
              </a:lnSpc>
              <a:spcBef>
                <a:spcPts val="0"/>
              </a:spcBef>
              <a:buClr>
                <a:schemeClr val="tx2"/>
              </a:buClr>
              <a:buSzTx/>
              <a:buFont typeface="Arial" panose="020B0604020202020204" pitchFamily="34" charset="0"/>
              <a:buChar char="•"/>
            </a:pPr>
            <a:r>
              <a:rPr lang="en-US" sz="2200" dirty="0">
                <a:solidFill>
                  <a:schemeClr val="bg2">
                    <a:lumMod val="75000"/>
                    <a:lumOff val="25000"/>
                  </a:schemeClr>
                </a:solidFill>
                <a:latin typeface="Calibri" pitchFamily="34" charset="0"/>
              </a:rPr>
              <a:t>Mid Career</a:t>
            </a:r>
          </a:p>
          <a:p>
            <a:pPr marL="457200" indent="-457200">
              <a:lnSpc>
                <a:spcPct val="100000"/>
              </a:lnSpc>
              <a:spcBef>
                <a:spcPts val="0"/>
              </a:spcBef>
              <a:buClr>
                <a:schemeClr val="tx2"/>
              </a:buClr>
              <a:buSzTx/>
              <a:buFont typeface="Wingdings" pitchFamily="2" charset="2"/>
              <a:buAutoNum type="arabicPeriod" startAt="3"/>
            </a:pPr>
            <a:endParaRPr lang="en-US" sz="2200" dirty="0">
              <a:solidFill>
                <a:schemeClr val="bg2">
                  <a:lumMod val="75000"/>
                  <a:lumOff val="25000"/>
                </a:schemeClr>
              </a:solidFill>
              <a:latin typeface="Calibri" pitchFamily="34" charset="0"/>
            </a:endParaRPr>
          </a:p>
          <a:p>
            <a:pPr marL="833437" lvl="1" indent="-457200">
              <a:lnSpc>
                <a:spcPct val="100000"/>
              </a:lnSpc>
              <a:spcBef>
                <a:spcPts val="0"/>
              </a:spcBef>
              <a:buClr>
                <a:schemeClr val="tx2"/>
              </a:buClr>
              <a:buSzTx/>
              <a:buFont typeface="Arial" panose="020B0604020202020204" pitchFamily="34" charset="0"/>
              <a:buChar char="•"/>
            </a:pPr>
            <a:r>
              <a:rPr lang="en-US" sz="2200" dirty="0">
                <a:solidFill>
                  <a:schemeClr val="bg2">
                    <a:lumMod val="75000"/>
                    <a:lumOff val="25000"/>
                  </a:schemeClr>
                </a:solidFill>
                <a:latin typeface="Calibri" pitchFamily="34" charset="0"/>
              </a:rPr>
              <a:t>Late Career</a:t>
            </a:r>
          </a:p>
          <a:p>
            <a:pPr marL="457200" indent="-457200">
              <a:lnSpc>
                <a:spcPct val="100000"/>
              </a:lnSpc>
              <a:spcBef>
                <a:spcPts val="0"/>
              </a:spcBef>
              <a:buSzTx/>
              <a:buFont typeface="Wingdings" pitchFamily="2" charset="2"/>
              <a:buAutoNum type="arabicPeriod" startAt="3"/>
            </a:pPr>
            <a:endParaRPr lang="en-US" sz="2200" dirty="0">
              <a:solidFill>
                <a:schemeClr val="bg2">
                  <a:lumMod val="75000"/>
                  <a:lumOff val="25000"/>
                </a:schemeClr>
              </a:solidFill>
              <a:latin typeface="Calibri" pitchFamily="34" charset="0"/>
            </a:endParaRPr>
          </a:p>
          <a:p>
            <a:pPr marL="457200" indent="-457200">
              <a:lnSpc>
                <a:spcPct val="100000"/>
              </a:lnSpc>
              <a:spcBef>
                <a:spcPts val="0"/>
              </a:spcBef>
              <a:buClr>
                <a:schemeClr val="tx1"/>
              </a:buClr>
              <a:buSzTx/>
              <a:buFont typeface="+mj-lt"/>
              <a:buAutoNum type="arabicPeriod" startAt="2"/>
            </a:pPr>
            <a:r>
              <a:rPr lang="en-US" sz="2200" dirty="0">
                <a:solidFill>
                  <a:schemeClr val="tx1"/>
                </a:solidFill>
                <a:latin typeface="Calibri" pitchFamily="34" charset="0"/>
              </a:rPr>
              <a:t>Retirement &amp; Your 403(b)/401(a)</a:t>
            </a:r>
            <a:endParaRPr lang="en-US" sz="2200" baseline="30000" dirty="0">
              <a:solidFill>
                <a:schemeClr val="tx1"/>
              </a:solidFill>
              <a:latin typeface="Calibri" pitchFamily="34" charset="0"/>
            </a:endParaRPr>
          </a:p>
        </p:txBody>
      </p:sp>
      <p:sp>
        <p:nvSpPr>
          <p:cNvPr id="4" name="Slide Number Placeholder 3"/>
          <p:cNvSpPr>
            <a:spLocks noGrp="1"/>
          </p:cNvSpPr>
          <p:nvPr>
            <p:ph type="sldNum" sz="quarter" idx="10"/>
          </p:nvPr>
        </p:nvSpPr>
        <p:spPr/>
        <p:txBody>
          <a:bodyPr/>
          <a:lstStyle/>
          <a:p>
            <a:pPr>
              <a:defRPr/>
            </a:pPr>
            <a:fld id="{3813CCE0-04CD-4E23-B100-CA5D7A88FB06}" type="slidenum">
              <a:rPr lang="en-US" smtClean="0"/>
              <a:pPr>
                <a:defRPr/>
              </a:pPr>
              <a:t>2</a:t>
            </a:fld>
            <a:endParaRPr lang="en-US" dirty="0"/>
          </a:p>
        </p:txBody>
      </p:sp>
      <p:pic>
        <p:nvPicPr>
          <p:cNvPr id="5" name="Picture 4">
            <a:extLst>
              <a:ext uri="{FF2B5EF4-FFF2-40B4-BE49-F238E27FC236}">
                <a16:creationId xmlns:a16="http://schemas.microsoft.com/office/drawing/2014/main" id="{5CD73238-4B2D-A701-6449-F6D202C0778D}"/>
              </a:ext>
            </a:extLst>
          </p:cNvPr>
          <p:cNvPicPr>
            <a:picLocks noChangeAspect="1"/>
          </p:cNvPicPr>
          <p:nvPr/>
        </p:nvPicPr>
        <p:blipFill rotWithShape="1">
          <a:blip r:embed="rId3"/>
          <a:srcRect t="24164" b="31387"/>
          <a:stretch/>
        </p:blipFill>
        <p:spPr>
          <a:xfrm>
            <a:off x="7210556" y="0"/>
            <a:ext cx="1916786" cy="608580"/>
          </a:xfrm>
          <a:prstGeom prst="rect">
            <a:avLst/>
          </a:prstGeom>
        </p:spPr>
      </p:pic>
    </p:spTree>
    <p:extLst>
      <p:ext uri="{BB962C8B-B14F-4D97-AF65-F5344CB8AC3E}">
        <p14:creationId xmlns:p14="http://schemas.microsoft.com/office/powerpoint/2010/main" val="41505356"/>
      </p:ext>
    </p:extLst>
  </p:cSld>
  <p:clrMapOvr>
    <a:masterClrMapping/>
  </p:clrMapOvr>
  <p:transition>
    <p:zo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Early Career Planning Considerations</a:t>
            </a:r>
          </a:p>
        </p:txBody>
      </p:sp>
      <p:sp>
        <p:nvSpPr>
          <p:cNvPr id="9" name="Content Placeholder 2"/>
          <p:cNvSpPr txBox="1">
            <a:spLocks/>
          </p:cNvSpPr>
          <p:nvPr/>
        </p:nvSpPr>
        <p:spPr>
          <a:xfrm>
            <a:off x="475470" y="1111310"/>
            <a:ext cx="8331646" cy="4127440"/>
          </a:xfrm>
          <a:prstGeom prst="rect">
            <a:avLst/>
          </a:prstGeom>
        </p:spPr>
        <p:txBody>
          <a:bodyPr rtlCol="0">
            <a:noAutofit/>
          </a:bodyPr>
          <a:lstStyle/>
          <a:p>
            <a:pPr marL="285750" marR="0" lvl="0" indent="-285750" algn="l" defTabSz="914400" rtl="0" eaLnBrk="1" fontAlgn="auto" latinLnBrk="0"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tabLst/>
              <a:defRPr/>
            </a:pPr>
            <a:r>
              <a:rPr kumimoji="0" lang="en-US" b="0" i="0" u="none" strike="noStrike" kern="0" cap="none" spc="0" normalizeH="0" noProof="0" dirty="0">
                <a:ln>
                  <a:noFill/>
                </a:ln>
                <a:solidFill>
                  <a:schemeClr val="bg2">
                    <a:lumMod val="75000"/>
                    <a:lumOff val="25000"/>
                  </a:schemeClr>
                </a:solidFill>
                <a:effectLst/>
                <a:uLnTx/>
                <a:uFillTx/>
                <a:latin typeface="Calibri" pitchFamily="34" charset="0"/>
              </a:rPr>
              <a:t>Set Financial Goals (short-term, mid-term, and long-term)</a:t>
            </a:r>
          </a:p>
          <a:p>
            <a:pPr marL="742950" lvl="1" indent="-285750" algn="l" eaLnBrk="1" fontAlgn="auto"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defRPr/>
            </a:pPr>
            <a:r>
              <a:rPr lang="en-US" sz="2000" kern="0" dirty="0">
                <a:solidFill>
                  <a:schemeClr val="bg2">
                    <a:lumMod val="75000"/>
                    <a:lumOff val="25000"/>
                  </a:schemeClr>
                </a:solidFill>
                <a:latin typeface="Calibri" pitchFamily="34" charset="0"/>
              </a:rPr>
              <a:t>S</a:t>
            </a:r>
            <a:r>
              <a:rPr lang="en-US" sz="2000" b="0" kern="0" dirty="0">
                <a:solidFill>
                  <a:schemeClr val="bg2">
                    <a:lumMod val="75000"/>
                    <a:lumOff val="25000"/>
                  </a:schemeClr>
                </a:solidFill>
                <a:latin typeface="Calibri" pitchFamily="34" charset="0"/>
              </a:rPr>
              <a:t>pecific-</a:t>
            </a:r>
            <a:r>
              <a:rPr lang="en-US" sz="2000" kern="0" dirty="0">
                <a:solidFill>
                  <a:schemeClr val="bg2">
                    <a:lumMod val="75000"/>
                    <a:lumOff val="25000"/>
                  </a:schemeClr>
                </a:solidFill>
                <a:latin typeface="Calibri" pitchFamily="34" charset="0"/>
              </a:rPr>
              <a:t>M</a:t>
            </a:r>
            <a:r>
              <a:rPr lang="en-US" sz="2000" b="0" kern="0" dirty="0">
                <a:solidFill>
                  <a:schemeClr val="bg2">
                    <a:lumMod val="75000"/>
                    <a:lumOff val="25000"/>
                  </a:schemeClr>
                </a:solidFill>
                <a:latin typeface="Calibri" pitchFamily="34" charset="0"/>
              </a:rPr>
              <a:t>easurable-</a:t>
            </a:r>
            <a:r>
              <a:rPr lang="en-US" sz="2000" kern="0" dirty="0">
                <a:solidFill>
                  <a:schemeClr val="bg2">
                    <a:lumMod val="75000"/>
                    <a:lumOff val="25000"/>
                  </a:schemeClr>
                </a:solidFill>
                <a:latin typeface="Calibri" pitchFamily="34" charset="0"/>
              </a:rPr>
              <a:t>A</a:t>
            </a:r>
            <a:r>
              <a:rPr lang="en-US" sz="2000" b="0" kern="0" dirty="0">
                <a:solidFill>
                  <a:schemeClr val="bg2">
                    <a:lumMod val="75000"/>
                    <a:lumOff val="25000"/>
                  </a:schemeClr>
                </a:solidFill>
                <a:latin typeface="Calibri" pitchFamily="34" charset="0"/>
              </a:rPr>
              <a:t>ction Oriented-</a:t>
            </a:r>
            <a:r>
              <a:rPr lang="en-US" sz="2000" kern="0" dirty="0">
                <a:solidFill>
                  <a:schemeClr val="bg2">
                    <a:lumMod val="75000"/>
                    <a:lumOff val="25000"/>
                  </a:schemeClr>
                </a:solidFill>
                <a:latin typeface="Calibri" pitchFamily="34" charset="0"/>
              </a:rPr>
              <a:t>R</a:t>
            </a:r>
            <a:r>
              <a:rPr lang="en-US" sz="2000" b="0" kern="0" dirty="0">
                <a:solidFill>
                  <a:schemeClr val="bg2">
                    <a:lumMod val="75000"/>
                    <a:lumOff val="25000"/>
                  </a:schemeClr>
                </a:solidFill>
                <a:latin typeface="Calibri" pitchFamily="34" charset="0"/>
              </a:rPr>
              <a:t>eachable-</a:t>
            </a:r>
            <a:r>
              <a:rPr lang="en-US" sz="2000" kern="0" dirty="0">
                <a:solidFill>
                  <a:schemeClr val="bg2">
                    <a:lumMod val="75000"/>
                    <a:lumOff val="25000"/>
                  </a:schemeClr>
                </a:solidFill>
                <a:latin typeface="Calibri" pitchFamily="34" charset="0"/>
              </a:rPr>
              <a:t>T</a:t>
            </a:r>
            <a:r>
              <a:rPr lang="en-US" sz="2000" b="0" kern="0" dirty="0">
                <a:solidFill>
                  <a:schemeClr val="bg2">
                    <a:lumMod val="75000"/>
                    <a:lumOff val="25000"/>
                  </a:schemeClr>
                </a:solidFill>
                <a:latin typeface="Calibri" pitchFamily="34" charset="0"/>
              </a:rPr>
              <a:t>ime Bound</a:t>
            </a:r>
            <a:endParaRPr kumimoji="0" lang="en-US" sz="2000" b="0" i="0" u="none" strike="noStrike" kern="0" cap="none" spc="0" normalizeH="0" noProof="0" dirty="0">
              <a:ln>
                <a:noFill/>
              </a:ln>
              <a:solidFill>
                <a:schemeClr val="bg2">
                  <a:lumMod val="75000"/>
                  <a:lumOff val="25000"/>
                </a:schemeClr>
              </a:solidFill>
              <a:effectLst/>
              <a:uLnTx/>
              <a:uFillTx/>
              <a:latin typeface="Calibri" pitchFamily="34" charset="0"/>
            </a:endParaRPr>
          </a:p>
          <a:p>
            <a:pPr marL="742950" lvl="1" indent="-285750" algn="l" eaLnBrk="1" fontAlgn="auto"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defRPr/>
            </a:pPr>
            <a:r>
              <a:rPr lang="en-US" sz="2000" b="0" kern="0" dirty="0">
                <a:solidFill>
                  <a:schemeClr val="bg2">
                    <a:lumMod val="75000"/>
                    <a:lumOff val="25000"/>
                  </a:schemeClr>
                </a:solidFill>
                <a:latin typeface="Calibri" pitchFamily="34" charset="0"/>
              </a:rPr>
              <a:t>Habits &gt; Goals</a:t>
            </a:r>
            <a:endParaRPr kumimoji="0" lang="en-US" sz="2000" b="0" i="0" u="none" strike="noStrike" kern="0" cap="none" spc="0" normalizeH="0" noProof="0" dirty="0">
              <a:ln>
                <a:noFill/>
              </a:ln>
              <a:solidFill>
                <a:schemeClr val="bg2">
                  <a:lumMod val="75000"/>
                  <a:lumOff val="25000"/>
                </a:schemeClr>
              </a:solidFill>
              <a:effectLst/>
              <a:uLnTx/>
              <a:uFillTx/>
              <a:latin typeface="Calibri" pitchFamily="34" charset="0"/>
            </a:endParaRPr>
          </a:p>
          <a:p>
            <a:pPr marL="285750" indent="-285750" algn="l" eaLnBrk="1" fontAlgn="auto"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defRPr/>
            </a:pPr>
            <a:r>
              <a:rPr lang="en-US" b="0" kern="0" dirty="0">
                <a:solidFill>
                  <a:schemeClr val="bg2">
                    <a:lumMod val="75000"/>
                    <a:lumOff val="25000"/>
                  </a:schemeClr>
                </a:solidFill>
                <a:latin typeface="Calibri" pitchFamily="34" charset="0"/>
              </a:rPr>
              <a:t>Create a Budget (fixed and discretionary expenses vs. income)</a:t>
            </a:r>
          </a:p>
          <a:p>
            <a:pPr marL="285750" marR="0" lvl="0" indent="-285750" algn="l" defTabSz="914400" rtl="0" eaLnBrk="1" fontAlgn="auto" latinLnBrk="0"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tabLst/>
              <a:defRPr/>
            </a:pPr>
            <a:r>
              <a:rPr lang="en-US" b="0" kern="0" dirty="0">
                <a:solidFill>
                  <a:schemeClr val="bg2">
                    <a:lumMod val="75000"/>
                    <a:lumOff val="25000"/>
                  </a:schemeClr>
                </a:solidFill>
                <a:latin typeface="Calibri" pitchFamily="34" charset="0"/>
              </a:rPr>
              <a:t>Review and Work on Your Credit Score</a:t>
            </a:r>
          </a:p>
          <a:p>
            <a:pPr marL="285750" marR="0" lvl="0" indent="-285750" algn="l" defTabSz="914400" rtl="0" eaLnBrk="1" fontAlgn="auto" latinLnBrk="0"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tabLst/>
              <a:defRPr/>
            </a:pPr>
            <a:r>
              <a:rPr lang="en-US" b="0" kern="0" dirty="0">
                <a:solidFill>
                  <a:schemeClr val="bg2">
                    <a:lumMod val="75000"/>
                    <a:lumOff val="25000"/>
                  </a:schemeClr>
                </a:solidFill>
                <a:latin typeface="Calibri" pitchFamily="34" charset="0"/>
              </a:rPr>
              <a:t>Build an Emergency Fund</a:t>
            </a:r>
          </a:p>
          <a:p>
            <a:pPr marL="285750" marR="0" lvl="0" indent="-285750" algn="l" defTabSz="914400" rtl="0" eaLnBrk="1" fontAlgn="auto" latinLnBrk="0"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tabLst/>
              <a:defRPr/>
            </a:pPr>
            <a:r>
              <a:rPr lang="en-US" b="0" kern="0" dirty="0">
                <a:solidFill>
                  <a:schemeClr val="bg2">
                    <a:lumMod val="75000"/>
                    <a:lumOff val="25000"/>
                  </a:schemeClr>
                </a:solidFill>
                <a:latin typeface="Calibri" pitchFamily="34" charset="0"/>
              </a:rPr>
              <a:t>Protect with Insurance (health and disability focus)</a:t>
            </a:r>
          </a:p>
          <a:p>
            <a:pPr marL="285750" marR="0" lvl="0" indent="-285750" algn="l" defTabSz="914400" rtl="0" eaLnBrk="1" fontAlgn="auto" latinLnBrk="0"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tabLst/>
              <a:defRPr/>
            </a:pPr>
            <a:r>
              <a:rPr lang="en-US" b="0" kern="0" dirty="0">
                <a:solidFill>
                  <a:schemeClr val="bg2">
                    <a:lumMod val="75000"/>
                    <a:lumOff val="25000"/>
                  </a:schemeClr>
                </a:solidFill>
                <a:latin typeface="Calibri" pitchFamily="34" charset="0"/>
              </a:rPr>
              <a:t>Plan for Retirement (power of compounding - never too early to start)</a:t>
            </a:r>
          </a:p>
          <a:p>
            <a:pPr marL="285750" marR="0" lvl="0" indent="-285750" algn="l" defTabSz="914400" rtl="0" eaLnBrk="1" fontAlgn="auto" latinLnBrk="0"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tabLst/>
              <a:defRPr/>
            </a:pPr>
            <a:r>
              <a:rPr lang="en-US" b="0" kern="0" dirty="0">
                <a:solidFill>
                  <a:schemeClr val="bg2">
                    <a:lumMod val="75000"/>
                    <a:lumOff val="25000"/>
                  </a:schemeClr>
                </a:solidFill>
                <a:latin typeface="Calibri" pitchFamily="34" charset="0"/>
              </a:rPr>
              <a:t>Focus on Tax Sheltered Accounts - 403(b) / 401(a) / 457</a:t>
            </a:r>
          </a:p>
          <a:p>
            <a:pPr marL="285750" marR="0" lvl="0" indent="-285750" algn="l" defTabSz="914400" rtl="0" eaLnBrk="1" fontAlgn="auto" latinLnBrk="0"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tabLst/>
              <a:defRPr/>
            </a:pPr>
            <a:r>
              <a:rPr lang="en-US" b="0" kern="0" dirty="0">
                <a:solidFill>
                  <a:schemeClr val="bg2">
                    <a:lumMod val="75000"/>
                    <a:lumOff val="25000"/>
                  </a:schemeClr>
                </a:solidFill>
                <a:latin typeface="Calibri" pitchFamily="34" charset="0"/>
              </a:rPr>
              <a:t>Create an Estate Plan (not just for the ultra wealthy)</a:t>
            </a:r>
          </a:p>
        </p:txBody>
      </p:sp>
      <p:sp>
        <p:nvSpPr>
          <p:cNvPr id="2" name="Slide Number Placeholder 1"/>
          <p:cNvSpPr>
            <a:spLocks noGrp="1"/>
          </p:cNvSpPr>
          <p:nvPr>
            <p:ph type="sldNum" sz="quarter" idx="10"/>
          </p:nvPr>
        </p:nvSpPr>
        <p:spPr/>
        <p:txBody>
          <a:bodyPr/>
          <a:lstStyle/>
          <a:p>
            <a:pPr>
              <a:defRPr/>
            </a:pPr>
            <a:fld id="{8AB82F91-9E70-49E8-8C50-322C7080C288}" type="slidenum">
              <a:rPr lang="en-US" smtClean="0"/>
              <a:pPr>
                <a:defRPr/>
              </a:pPr>
              <a:t>3</a:t>
            </a:fld>
            <a:endParaRPr lang="en-US" dirty="0"/>
          </a:p>
        </p:txBody>
      </p:sp>
    </p:spTree>
    <p:extLst>
      <p:ext uri="{BB962C8B-B14F-4D97-AF65-F5344CB8AC3E}">
        <p14:creationId xmlns:p14="http://schemas.microsoft.com/office/powerpoint/2010/main" val="1600986011"/>
      </p:ext>
    </p:extLst>
  </p:cSld>
  <p:clrMapOvr>
    <a:masterClrMapping/>
  </p:clrMapOvr>
  <p:transition>
    <p:zo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Creating a Budget</a:t>
            </a:r>
          </a:p>
        </p:txBody>
      </p:sp>
      <p:sp>
        <p:nvSpPr>
          <p:cNvPr id="4" name="Rectangle 4"/>
          <p:cNvSpPr>
            <a:spLocks noChangeArrowheads="1"/>
          </p:cNvSpPr>
          <p:nvPr/>
        </p:nvSpPr>
        <p:spPr bwMode="auto">
          <a:xfrm>
            <a:off x="509285" y="1201833"/>
            <a:ext cx="5677075" cy="4017126"/>
          </a:xfrm>
          <a:prstGeom prst="rect">
            <a:avLst/>
          </a:prstGeom>
          <a:noFill/>
          <a:ln w="9525">
            <a:noFill/>
            <a:miter lim="800000"/>
            <a:headEnd/>
            <a:tailEnd/>
          </a:ln>
        </p:spPr>
        <p:txBody>
          <a:bodyPr wrap="square" lIns="92075" tIns="46038" rIns="92075" bIns="46038">
            <a:spAutoFit/>
          </a:bodyPr>
          <a:lstStyle/>
          <a:p>
            <a:pPr marL="342900" lvl="1" indent="-342900" algn="l">
              <a:spcAft>
                <a:spcPts val="600"/>
              </a:spcAft>
              <a:buClr>
                <a:schemeClr val="bg2">
                  <a:lumMod val="75000"/>
                  <a:lumOff val="25000"/>
                </a:schemeClr>
              </a:buClr>
              <a:buSzPct val="100000"/>
              <a:buFont typeface="+mj-lt"/>
              <a:buAutoNum type="arabicPeriod"/>
            </a:pPr>
            <a:r>
              <a:rPr lang="en-US" sz="1800" dirty="0">
                <a:solidFill>
                  <a:schemeClr val="bg2">
                    <a:lumMod val="75000"/>
                    <a:lumOff val="25000"/>
                  </a:schemeClr>
                </a:solidFill>
                <a:latin typeface="Calibri" pitchFamily="34" charset="0"/>
                <a:cs typeface="Arial" charset="0"/>
              </a:rPr>
              <a:t>Add up your income </a:t>
            </a:r>
          </a:p>
          <a:p>
            <a:pPr marL="798513" lvl="2" indent="-231775" algn="l">
              <a:spcAft>
                <a:spcPts val="1800"/>
              </a:spcAft>
              <a:buClr>
                <a:schemeClr val="bg2">
                  <a:lumMod val="75000"/>
                  <a:lumOff val="25000"/>
                </a:schemeClr>
              </a:buClr>
              <a:buSzPct val="100000"/>
              <a:buFont typeface="Calibri" pitchFamily="34" charset="0"/>
              <a:buChar char="»"/>
            </a:pPr>
            <a:r>
              <a:rPr lang="en-US" sz="1800" b="0" dirty="0">
                <a:solidFill>
                  <a:schemeClr val="bg2">
                    <a:lumMod val="75000"/>
                    <a:lumOff val="25000"/>
                  </a:schemeClr>
                </a:solidFill>
                <a:latin typeface="Calibri" pitchFamily="34" charset="0"/>
                <a:cs typeface="Arial" charset="0"/>
              </a:rPr>
              <a:t>Look at total monthly take-home pay (net pay)</a:t>
            </a:r>
          </a:p>
          <a:p>
            <a:pPr marL="342900" lvl="1" indent="-342900" algn="l">
              <a:spcAft>
                <a:spcPts val="600"/>
              </a:spcAft>
              <a:buClr>
                <a:schemeClr val="bg2">
                  <a:lumMod val="75000"/>
                  <a:lumOff val="25000"/>
                </a:schemeClr>
              </a:buClr>
              <a:buSzPct val="100000"/>
              <a:buFont typeface="+mj-lt"/>
              <a:buAutoNum type="arabicPeriod"/>
            </a:pPr>
            <a:r>
              <a:rPr lang="en-US" sz="1800" dirty="0">
                <a:solidFill>
                  <a:schemeClr val="bg2">
                    <a:lumMod val="75000"/>
                    <a:lumOff val="25000"/>
                  </a:schemeClr>
                </a:solidFill>
                <a:latin typeface="Calibri" pitchFamily="34" charset="0"/>
                <a:cs typeface="Arial" charset="0"/>
              </a:rPr>
              <a:t>Estimate your expenses</a:t>
            </a:r>
          </a:p>
          <a:p>
            <a:pPr marL="798513" lvl="2" indent="-231775" algn="l">
              <a:spcAft>
                <a:spcPts val="600"/>
              </a:spcAft>
              <a:buClr>
                <a:schemeClr val="bg2">
                  <a:lumMod val="75000"/>
                  <a:lumOff val="25000"/>
                </a:schemeClr>
              </a:buClr>
              <a:buSzPct val="100000"/>
              <a:buFont typeface="Calibri" pitchFamily="34" charset="0"/>
              <a:buChar char="»"/>
            </a:pPr>
            <a:r>
              <a:rPr lang="en-US" sz="1800" dirty="0">
                <a:solidFill>
                  <a:schemeClr val="bg2">
                    <a:lumMod val="75000"/>
                    <a:lumOff val="25000"/>
                  </a:schemeClr>
                </a:solidFill>
                <a:latin typeface="Calibri" pitchFamily="34" charset="0"/>
                <a:cs typeface="Arial" charset="0"/>
              </a:rPr>
              <a:t>Necessary expenses</a:t>
            </a:r>
          </a:p>
          <a:p>
            <a:pPr marL="1139825" lvl="3" indent="-231775" algn="l" defTabSz="1262063">
              <a:spcAft>
                <a:spcPts val="600"/>
              </a:spcAft>
              <a:buClr>
                <a:schemeClr val="bg2">
                  <a:lumMod val="75000"/>
                  <a:lumOff val="25000"/>
                </a:schemeClr>
              </a:buClr>
              <a:buSzPct val="100000"/>
              <a:buFont typeface="Wingdings" panose="05000000000000000000" pitchFamily="2" charset="2"/>
              <a:buChar char="§"/>
            </a:pPr>
            <a:r>
              <a:rPr lang="en-US" sz="1800" b="0" dirty="0">
                <a:solidFill>
                  <a:schemeClr val="bg2">
                    <a:lumMod val="75000"/>
                    <a:lumOff val="25000"/>
                  </a:schemeClr>
                </a:solidFill>
                <a:latin typeface="Calibri" pitchFamily="34" charset="0"/>
                <a:cs typeface="Arial" charset="0"/>
              </a:rPr>
              <a:t>Rent, car payment, insurance, gas, utilities</a:t>
            </a:r>
          </a:p>
          <a:p>
            <a:pPr marL="798513" lvl="2" indent="-231775" algn="l">
              <a:spcAft>
                <a:spcPts val="600"/>
              </a:spcAft>
              <a:buClr>
                <a:schemeClr val="bg2">
                  <a:lumMod val="75000"/>
                  <a:lumOff val="25000"/>
                </a:schemeClr>
              </a:buClr>
              <a:buSzPct val="100000"/>
              <a:buFont typeface="Calibri" pitchFamily="34" charset="0"/>
              <a:buChar char="»"/>
            </a:pPr>
            <a:r>
              <a:rPr lang="en-US" sz="1800" dirty="0">
                <a:solidFill>
                  <a:schemeClr val="bg2">
                    <a:lumMod val="75000"/>
                    <a:lumOff val="25000"/>
                  </a:schemeClr>
                </a:solidFill>
                <a:latin typeface="Calibri" pitchFamily="34" charset="0"/>
                <a:cs typeface="Arial" charset="0"/>
              </a:rPr>
              <a:t>Discretionary expenses</a:t>
            </a:r>
          </a:p>
          <a:p>
            <a:pPr marL="1139825" lvl="3" indent="-231775" algn="l" defTabSz="1262063">
              <a:spcAft>
                <a:spcPts val="1800"/>
              </a:spcAft>
              <a:buClr>
                <a:schemeClr val="bg2">
                  <a:lumMod val="75000"/>
                  <a:lumOff val="25000"/>
                </a:schemeClr>
              </a:buClr>
              <a:buSzPct val="100000"/>
              <a:buFont typeface="Wingdings" panose="05000000000000000000" pitchFamily="2" charset="2"/>
              <a:buChar char="§"/>
            </a:pPr>
            <a:r>
              <a:rPr lang="en-US" sz="1800" b="0" dirty="0">
                <a:solidFill>
                  <a:schemeClr val="bg2">
                    <a:lumMod val="75000"/>
                    <a:lumOff val="25000"/>
                  </a:schemeClr>
                </a:solidFill>
                <a:latin typeface="Calibri" pitchFamily="34" charset="0"/>
                <a:cs typeface="Arial" charset="0"/>
              </a:rPr>
              <a:t>Dining out, entertainment, vacations</a:t>
            </a:r>
          </a:p>
          <a:p>
            <a:pPr marL="342900" lvl="1" indent="-342900" algn="l">
              <a:spcAft>
                <a:spcPts val="600"/>
              </a:spcAft>
              <a:buClr>
                <a:schemeClr val="bg2">
                  <a:lumMod val="75000"/>
                  <a:lumOff val="25000"/>
                </a:schemeClr>
              </a:buClr>
              <a:buSzPct val="100000"/>
              <a:buFont typeface="+mj-lt"/>
              <a:buAutoNum type="arabicPeriod"/>
            </a:pPr>
            <a:r>
              <a:rPr lang="en-US" sz="1800" dirty="0">
                <a:solidFill>
                  <a:schemeClr val="bg2">
                    <a:lumMod val="75000"/>
                    <a:lumOff val="25000"/>
                  </a:schemeClr>
                </a:solidFill>
                <a:latin typeface="Calibri" pitchFamily="34" charset="0"/>
                <a:cs typeface="Arial" charset="0"/>
              </a:rPr>
              <a:t>Figure out the difference</a:t>
            </a:r>
          </a:p>
          <a:p>
            <a:pPr marL="798513" lvl="2" indent="-231775" algn="l" defTabSz="1262063">
              <a:spcAft>
                <a:spcPts val="1800"/>
              </a:spcAft>
              <a:buClr>
                <a:schemeClr val="bg2">
                  <a:lumMod val="75000"/>
                  <a:lumOff val="25000"/>
                </a:schemeClr>
              </a:buClr>
              <a:buSzPct val="100000"/>
              <a:buFont typeface="Calibri" panose="020F0502020204030204" pitchFamily="34" charset="0"/>
              <a:buChar char="»"/>
            </a:pPr>
            <a:r>
              <a:rPr lang="en-US" sz="1800" b="0" dirty="0">
                <a:solidFill>
                  <a:schemeClr val="bg2">
                    <a:lumMod val="75000"/>
                    <a:lumOff val="25000"/>
                  </a:schemeClr>
                </a:solidFill>
                <a:latin typeface="Calibri" pitchFamily="34" charset="0"/>
                <a:cs typeface="Arial" charset="0"/>
              </a:rPr>
              <a:t>Income – Expenses = Disposable Income</a:t>
            </a:r>
          </a:p>
          <a:p>
            <a:pPr marL="342900" lvl="1" indent="-342900" algn="l">
              <a:spcAft>
                <a:spcPts val="600"/>
              </a:spcAft>
              <a:buClr>
                <a:schemeClr val="bg2">
                  <a:lumMod val="75000"/>
                  <a:lumOff val="25000"/>
                </a:schemeClr>
              </a:buClr>
              <a:buSzPct val="100000"/>
              <a:buFont typeface="+mj-lt"/>
              <a:buAutoNum type="arabicPeriod"/>
            </a:pPr>
            <a:r>
              <a:rPr lang="en-US" sz="1800" dirty="0">
                <a:solidFill>
                  <a:schemeClr val="bg2">
                    <a:lumMod val="75000"/>
                    <a:lumOff val="25000"/>
                  </a:schemeClr>
                </a:solidFill>
                <a:latin typeface="Calibri" pitchFamily="34" charset="0"/>
                <a:cs typeface="Arial" charset="0"/>
              </a:rPr>
              <a:t>Track your spending</a:t>
            </a:r>
          </a:p>
        </p:txBody>
      </p:sp>
      <p:graphicFrame>
        <p:nvGraphicFramePr>
          <p:cNvPr id="2" name="Table 1"/>
          <p:cNvGraphicFramePr>
            <a:graphicFrameLocks noGrp="1"/>
          </p:cNvGraphicFramePr>
          <p:nvPr/>
        </p:nvGraphicFramePr>
        <p:xfrm>
          <a:off x="5732206" y="2757633"/>
          <a:ext cx="2992167" cy="1112520"/>
        </p:xfrm>
        <a:graphic>
          <a:graphicData uri="http://schemas.openxmlformats.org/drawingml/2006/table">
            <a:tbl>
              <a:tblPr firstRow="1" bandRow="1">
                <a:tableStyleId>{2D5ABB26-0587-4C30-8999-92F81FD0307C}</a:tableStyleId>
              </a:tblPr>
              <a:tblGrid>
                <a:gridCol w="2992167">
                  <a:extLst>
                    <a:ext uri="{9D8B030D-6E8A-4147-A177-3AD203B41FA5}">
                      <a16:colId xmlns:a16="http://schemas.microsoft.com/office/drawing/2014/main" val="20000"/>
                    </a:ext>
                  </a:extLst>
                </a:gridCol>
              </a:tblGrid>
              <a:tr h="370840">
                <a:tc>
                  <a:txBody>
                    <a:bodyPr/>
                    <a:lstStyle/>
                    <a:p>
                      <a:pPr algn="r"/>
                      <a:r>
                        <a:rPr lang="en-US" dirty="0">
                          <a:solidFill>
                            <a:schemeClr val="bg2">
                              <a:lumMod val="75000"/>
                              <a:lumOff val="25000"/>
                            </a:schemeClr>
                          </a:solidFill>
                          <a:latin typeface="Calibri" panose="020F0502020204030204" pitchFamily="34" charset="0"/>
                        </a:rPr>
                        <a:t>Necessary Expenses</a:t>
                      </a:r>
                    </a:p>
                  </a:txBody>
                  <a:tcPr/>
                </a:tc>
                <a:extLst>
                  <a:ext uri="{0D108BD9-81ED-4DB2-BD59-A6C34878D82A}">
                    <a16:rowId xmlns:a16="http://schemas.microsoft.com/office/drawing/2014/main" val="10000"/>
                  </a:ext>
                </a:extLst>
              </a:tr>
              <a:tr h="370840">
                <a:tc>
                  <a:txBody>
                    <a:bodyPr/>
                    <a:lstStyle/>
                    <a:p>
                      <a:pPr algn="r"/>
                      <a:r>
                        <a:rPr lang="en-US" dirty="0">
                          <a:solidFill>
                            <a:schemeClr val="bg2">
                              <a:lumMod val="75000"/>
                              <a:lumOff val="25000"/>
                            </a:schemeClr>
                          </a:solidFill>
                          <a:latin typeface="Calibri" panose="020F0502020204030204" pitchFamily="34" charset="0"/>
                        </a:rPr>
                        <a:t>+       Discretionary Expenses</a:t>
                      </a:r>
                    </a:p>
                  </a:txBody>
                  <a:tcPr>
                    <a:lnB w="6350" cap="flat" cmpd="sng" algn="ctr">
                      <a:solidFill>
                        <a:schemeClr val="bg2">
                          <a:lumMod val="75000"/>
                          <a:lumOff val="25000"/>
                        </a:schemeClr>
                      </a:solidFill>
                      <a:prstDash val="solid"/>
                      <a:round/>
                      <a:headEnd type="none" w="med" len="med"/>
                      <a:tailEnd type="none" w="med" len="med"/>
                    </a:lnB>
                  </a:tcPr>
                </a:tc>
                <a:extLst>
                  <a:ext uri="{0D108BD9-81ED-4DB2-BD59-A6C34878D82A}">
                    <a16:rowId xmlns:a16="http://schemas.microsoft.com/office/drawing/2014/main" val="10001"/>
                  </a:ext>
                </a:extLst>
              </a:tr>
              <a:tr h="370840">
                <a:tc>
                  <a:txBody>
                    <a:bodyPr/>
                    <a:lstStyle/>
                    <a:p>
                      <a:pPr algn="r"/>
                      <a:r>
                        <a:rPr lang="en-US" b="1" dirty="0">
                          <a:solidFill>
                            <a:schemeClr val="bg2">
                              <a:lumMod val="75000"/>
                              <a:lumOff val="25000"/>
                            </a:schemeClr>
                          </a:solidFill>
                          <a:latin typeface="Calibri" panose="020F0502020204030204" pitchFamily="34" charset="0"/>
                        </a:rPr>
                        <a:t>=           Total Expenses</a:t>
                      </a:r>
                    </a:p>
                  </a:txBody>
                  <a:tcPr>
                    <a:lnT w="6350" cap="flat" cmpd="sng" algn="ctr">
                      <a:solidFill>
                        <a:schemeClr val="bg2">
                          <a:lumMod val="75000"/>
                          <a:lumOff val="25000"/>
                        </a:schemeClr>
                      </a:solid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graphicFrame>
        <p:nvGraphicFramePr>
          <p:cNvPr id="7" name="Table 6"/>
          <p:cNvGraphicFramePr>
            <a:graphicFrameLocks noGrp="1"/>
          </p:cNvGraphicFramePr>
          <p:nvPr/>
        </p:nvGraphicFramePr>
        <p:xfrm>
          <a:off x="6255810" y="3944615"/>
          <a:ext cx="2468563" cy="1112520"/>
        </p:xfrm>
        <a:graphic>
          <a:graphicData uri="http://schemas.openxmlformats.org/drawingml/2006/table">
            <a:tbl>
              <a:tblPr firstRow="1" bandRow="1">
                <a:tableStyleId>{2D5ABB26-0587-4C30-8999-92F81FD0307C}</a:tableStyleId>
              </a:tblPr>
              <a:tblGrid>
                <a:gridCol w="2468563">
                  <a:extLst>
                    <a:ext uri="{9D8B030D-6E8A-4147-A177-3AD203B41FA5}">
                      <a16:colId xmlns:a16="http://schemas.microsoft.com/office/drawing/2014/main" val="20000"/>
                    </a:ext>
                  </a:extLst>
                </a:gridCol>
              </a:tblGrid>
              <a:tr h="370840">
                <a:tc>
                  <a:txBody>
                    <a:bodyPr/>
                    <a:lstStyle/>
                    <a:p>
                      <a:pPr algn="r"/>
                      <a:r>
                        <a:rPr lang="en-US" dirty="0">
                          <a:solidFill>
                            <a:schemeClr val="bg2">
                              <a:lumMod val="75000"/>
                              <a:lumOff val="25000"/>
                            </a:schemeClr>
                          </a:solidFill>
                          <a:latin typeface="Calibri" panose="020F0502020204030204" pitchFamily="34" charset="0"/>
                        </a:rPr>
                        <a:t> Income</a:t>
                      </a:r>
                    </a:p>
                  </a:txBody>
                  <a:tcPr/>
                </a:tc>
                <a:extLst>
                  <a:ext uri="{0D108BD9-81ED-4DB2-BD59-A6C34878D82A}">
                    <a16:rowId xmlns:a16="http://schemas.microsoft.com/office/drawing/2014/main" val="10000"/>
                  </a:ext>
                </a:extLst>
              </a:tr>
              <a:tr h="370840">
                <a:tc>
                  <a:txBody>
                    <a:bodyPr/>
                    <a:lstStyle/>
                    <a:p>
                      <a:pPr algn="r"/>
                      <a:r>
                        <a:rPr lang="en-US" dirty="0">
                          <a:solidFill>
                            <a:schemeClr val="bg2">
                              <a:lumMod val="75000"/>
                              <a:lumOff val="25000"/>
                            </a:schemeClr>
                          </a:solidFill>
                          <a:latin typeface="Calibri" panose="020F0502020204030204" pitchFamily="34" charset="0"/>
                        </a:rPr>
                        <a:t>-            </a:t>
                      </a:r>
                      <a:r>
                        <a:rPr lang="en-US" baseline="0" dirty="0">
                          <a:solidFill>
                            <a:schemeClr val="bg2">
                              <a:lumMod val="75000"/>
                              <a:lumOff val="25000"/>
                            </a:schemeClr>
                          </a:solidFill>
                          <a:latin typeface="Calibri" panose="020F0502020204030204" pitchFamily="34" charset="0"/>
                        </a:rPr>
                        <a:t>         </a:t>
                      </a:r>
                      <a:r>
                        <a:rPr lang="en-US" dirty="0">
                          <a:solidFill>
                            <a:schemeClr val="bg2">
                              <a:lumMod val="75000"/>
                              <a:lumOff val="25000"/>
                            </a:schemeClr>
                          </a:solidFill>
                          <a:latin typeface="Calibri" panose="020F0502020204030204" pitchFamily="34" charset="0"/>
                        </a:rPr>
                        <a:t>Expenses</a:t>
                      </a:r>
                    </a:p>
                  </a:txBody>
                  <a:tcPr>
                    <a:lnB w="6350" cap="flat" cmpd="sng" algn="ctr">
                      <a:solidFill>
                        <a:schemeClr val="bg2">
                          <a:lumMod val="75000"/>
                          <a:lumOff val="25000"/>
                        </a:schemeClr>
                      </a:solidFill>
                      <a:prstDash val="solid"/>
                      <a:round/>
                      <a:headEnd type="none" w="med" len="med"/>
                      <a:tailEnd type="none" w="med" len="med"/>
                    </a:lnB>
                  </a:tcPr>
                </a:tc>
                <a:extLst>
                  <a:ext uri="{0D108BD9-81ED-4DB2-BD59-A6C34878D82A}">
                    <a16:rowId xmlns:a16="http://schemas.microsoft.com/office/drawing/2014/main" val="10001"/>
                  </a:ext>
                </a:extLst>
              </a:tr>
              <a:tr h="370840">
                <a:tc>
                  <a:txBody>
                    <a:bodyPr/>
                    <a:lstStyle/>
                    <a:p>
                      <a:pPr algn="r"/>
                      <a:r>
                        <a:rPr lang="en-US" b="1" dirty="0">
                          <a:solidFill>
                            <a:schemeClr val="bg2">
                              <a:lumMod val="75000"/>
                              <a:lumOff val="25000"/>
                            </a:schemeClr>
                          </a:solidFill>
                          <a:latin typeface="Calibri" panose="020F0502020204030204" pitchFamily="34" charset="0"/>
                        </a:rPr>
                        <a:t>=   Disposable</a:t>
                      </a:r>
                      <a:r>
                        <a:rPr lang="en-US" b="1" baseline="0" dirty="0">
                          <a:solidFill>
                            <a:schemeClr val="bg2">
                              <a:lumMod val="75000"/>
                              <a:lumOff val="25000"/>
                            </a:schemeClr>
                          </a:solidFill>
                          <a:latin typeface="Calibri" panose="020F0502020204030204" pitchFamily="34" charset="0"/>
                        </a:rPr>
                        <a:t> Income</a:t>
                      </a:r>
                      <a:endParaRPr lang="en-US" b="1" dirty="0">
                        <a:solidFill>
                          <a:schemeClr val="bg2">
                            <a:lumMod val="75000"/>
                            <a:lumOff val="25000"/>
                          </a:schemeClr>
                        </a:solidFill>
                        <a:latin typeface="Calibri" panose="020F0502020204030204" pitchFamily="34" charset="0"/>
                      </a:endParaRPr>
                    </a:p>
                  </a:txBody>
                  <a:tcPr>
                    <a:lnT w="6350" cap="flat" cmpd="sng" algn="ctr">
                      <a:solidFill>
                        <a:schemeClr val="bg2">
                          <a:lumMod val="75000"/>
                          <a:lumOff val="25000"/>
                        </a:schemeClr>
                      </a:solid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10" name="Rectangle 5"/>
          <p:cNvSpPr txBox="1">
            <a:spLocks noChangeArrowheads="1"/>
          </p:cNvSpPr>
          <p:nvPr/>
        </p:nvSpPr>
        <p:spPr>
          <a:xfrm>
            <a:off x="1064148" y="5695452"/>
            <a:ext cx="7015705" cy="490347"/>
          </a:xfrm>
          <a:prstGeom prst="roundRect">
            <a:avLst/>
          </a:prstGeom>
          <a:ln w="15875">
            <a:solidFill>
              <a:srgbClr val="7A185C"/>
            </a:solidFill>
          </a:ln>
        </p:spPr>
        <p:txBody>
          <a:bodyPr vert="horz" wrap="square" lIns="91440" tIns="45720" rIns="91440" bIns="45720" rtlCol="0" anchor="ctr">
            <a:spAutoFit/>
          </a:bodyPr>
          <a:lstStyle/>
          <a:p>
            <a:pPr marL="228600" marR="0" lvl="0" indent="-228600" algn="ctr" defTabSz="914400" rtl="0" eaLnBrk="1" fontAlgn="auto" latinLnBrk="0" hangingPunct="1">
              <a:lnSpc>
                <a:spcPct val="114000"/>
              </a:lnSpc>
              <a:spcBef>
                <a:spcPts val="0"/>
              </a:spcBef>
              <a:spcAft>
                <a:spcPts val="0"/>
              </a:spcAft>
              <a:buClrTx/>
              <a:buSzTx/>
              <a:tabLst/>
              <a:defRPr/>
            </a:pPr>
            <a:r>
              <a:rPr lang="en-US" sz="2000" dirty="0">
                <a:solidFill>
                  <a:srgbClr val="7A185C"/>
                </a:solidFill>
                <a:latin typeface="Calibri" pitchFamily="34" charset="0"/>
                <a:cs typeface="Arial" charset="0"/>
              </a:rPr>
              <a:t>Spoiler Alert: Total Expenses should be less than your Income</a:t>
            </a:r>
            <a:endParaRPr kumimoji="0" lang="en-US" sz="2000" b="1" i="0" strike="noStrike" kern="1200" cap="none" spc="0" normalizeH="0" baseline="30000" noProof="0" dirty="0">
              <a:ln>
                <a:noFill/>
              </a:ln>
              <a:solidFill>
                <a:srgbClr val="7A185C"/>
              </a:solidFill>
              <a:effectLst/>
              <a:uLnTx/>
              <a:uFillTx/>
              <a:latin typeface="Calibri" pitchFamily="34" charset="0"/>
              <a:cs typeface="Arial" charset="0"/>
            </a:endParaRPr>
          </a:p>
        </p:txBody>
      </p:sp>
      <p:sp>
        <p:nvSpPr>
          <p:cNvPr id="3" name="Slide Number Placeholder 2"/>
          <p:cNvSpPr>
            <a:spLocks noGrp="1"/>
          </p:cNvSpPr>
          <p:nvPr>
            <p:ph type="sldNum" sz="quarter" idx="10"/>
          </p:nvPr>
        </p:nvSpPr>
        <p:spPr/>
        <p:txBody>
          <a:bodyPr/>
          <a:lstStyle/>
          <a:p>
            <a:pPr>
              <a:defRPr/>
            </a:pPr>
            <a:fld id="{8AB82F91-9E70-49E8-8C50-322C7080C288}" type="slidenum">
              <a:rPr lang="en-US" smtClean="0"/>
              <a:pPr>
                <a:defRPr/>
              </a:pPr>
              <a:t>4</a:t>
            </a:fld>
            <a:endParaRPr lang="en-US" dirty="0"/>
          </a:p>
        </p:txBody>
      </p:sp>
    </p:spTree>
    <p:extLst>
      <p:ext uri="{BB962C8B-B14F-4D97-AF65-F5344CB8AC3E}">
        <p14:creationId xmlns:p14="http://schemas.microsoft.com/office/powerpoint/2010/main" val="1459779633"/>
      </p:ext>
    </p:extLst>
  </p:cSld>
  <p:clrMapOvr>
    <a:masterClrMapping/>
  </p:clrMapOvr>
  <p:transition>
    <p:zo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FICO Score Weightings</a:t>
            </a:r>
          </a:p>
        </p:txBody>
      </p:sp>
      <p:pic>
        <p:nvPicPr>
          <p:cNvPr id="5" name="Picture 4"/>
          <p:cNvPicPr>
            <a:picLocks noChangeAspect="1"/>
          </p:cNvPicPr>
          <p:nvPr/>
        </p:nvPicPr>
        <p:blipFill rotWithShape="1">
          <a:blip r:embed="rId3"/>
          <a:srcRect l="68001" t="26356" r="18444" b="30267"/>
          <a:stretch/>
        </p:blipFill>
        <p:spPr>
          <a:xfrm>
            <a:off x="2336460" y="1268764"/>
            <a:ext cx="4471081" cy="4471081"/>
          </a:xfrm>
          <a:prstGeom prst="rect">
            <a:avLst/>
          </a:prstGeom>
        </p:spPr>
      </p:pic>
      <p:sp>
        <p:nvSpPr>
          <p:cNvPr id="7" name="TextBox 6"/>
          <p:cNvSpPr txBox="1"/>
          <p:nvPr/>
        </p:nvSpPr>
        <p:spPr>
          <a:xfrm>
            <a:off x="6592516" y="2563126"/>
            <a:ext cx="1168400" cy="646331"/>
          </a:xfrm>
          <a:prstGeom prst="rect">
            <a:avLst/>
          </a:prstGeom>
          <a:noFill/>
        </p:spPr>
        <p:txBody>
          <a:bodyPr wrap="square" rtlCol="0">
            <a:spAutoFit/>
          </a:bodyPr>
          <a:lstStyle/>
          <a:p>
            <a:pPr algn="l"/>
            <a:r>
              <a:rPr lang="en-US" sz="1800" dirty="0">
                <a:solidFill>
                  <a:srgbClr val="3061A1"/>
                </a:solidFill>
                <a:latin typeface="Calibri" panose="020F0502020204030204" pitchFamily="34" charset="0"/>
              </a:rPr>
              <a:t>Payment History</a:t>
            </a:r>
          </a:p>
        </p:txBody>
      </p:sp>
      <p:sp>
        <p:nvSpPr>
          <p:cNvPr id="11" name="TextBox 10"/>
          <p:cNvSpPr txBox="1"/>
          <p:nvPr/>
        </p:nvSpPr>
        <p:spPr>
          <a:xfrm>
            <a:off x="3563389" y="5590118"/>
            <a:ext cx="2017222" cy="646331"/>
          </a:xfrm>
          <a:prstGeom prst="rect">
            <a:avLst/>
          </a:prstGeom>
          <a:noFill/>
        </p:spPr>
        <p:txBody>
          <a:bodyPr wrap="square" rtlCol="0">
            <a:spAutoFit/>
          </a:bodyPr>
          <a:lstStyle/>
          <a:p>
            <a:r>
              <a:rPr lang="en-US" sz="1800" dirty="0">
                <a:solidFill>
                  <a:srgbClr val="A5489A"/>
                </a:solidFill>
                <a:latin typeface="Calibri" panose="020F0502020204030204" pitchFamily="34" charset="0"/>
              </a:rPr>
              <a:t>Amounts owed on credit and debit</a:t>
            </a:r>
          </a:p>
        </p:txBody>
      </p:sp>
      <p:sp>
        <p:nvSpPr>
          <p:cNvPr id="12" name="TextBox 11"/>
          <p:cNvSpPr txBox="1"/>
          <p:nvPr/>
        </p:nvSpPr>
        <p:spPr>
          <a:xfrm>
            <a:off x="769713" y="3268820"/>
            <a:ext cx="1542473" cy="646331"/>
          </a:xfrm>
          <a:prstGeom prst="rect">
            <a:avLst/>
          </a:prstGeom>
          <a:noFill/>
        </p:spPr>
        <p:txBody>
          <a:bodyPr wrap="square" rtlCol="0">
            <a:spAutoFit/>
          </a:bodyPr>
          <a:lstStyle/>
          <a:p>
            <a:pPr algn="r"/>
            <a:r>
              <a:rPr lang="en-US" sz="1800" dirty="0">
                <a:solidFill>
                  <a:srgbClr val="4C81BE"/>
                </a:solidFill>
                <a:latin typeface="Calibri" panose="020F0502020204030204" pitchFamily="34" charset="0"/>
              </a:rPr>
              <a:t>Length of credit history</a:t>
            </a:r>
          </a:p>
        </p:txBody>
      </p:sp>
      <p:sp>
        <p:nvSpPr>
          <p:cNvPr id="13" name="TextBox 12"/>
          <p:cNvSpPr txBox="1"/>
          <p:nvPr/>
        </p:nvSpPr>
        <p:spPr>
          <a:xfrm>
            <a:off x="722578" y="1772655"/>
            <a:ext cx="2214510" cy="369332"/>
          </a:xfrm>
          <a:prstGeom prst="rect">
            <a:avLst/>
          </a:prstGeom>
          <a:noFill/>
        </p:spPr>
        <p:txBody>
          <a:bodyPr wrap="square" rtlCol="0">
            <a:spAutoFit/>
          </a:bodyPr>
          <a:lstStyle/>
          <a:p>
            <a:pPr algn="r"/>
            <a:r>
              <a:rPr lang="en-US" sz="1800" dirty="0">
                <a:solidFill>
                  <a:srgbClr val="CA5094"/>
                </a:solidFill>
                <a:latin typeface="Calibri" panose="020F0502020204030204" pitchFamily="34" charset="0"/>
              </a:rPr>
              <a:t>Types of credit used</a:t>
            </a:r>
          </a:p>
        </p:txBody>
      </p:sp>
      <p:sp>
        <p:nvSpPr>
          <p:cNvPr id="14" name="TextBox 13"/>
          <p:cNvSpPr txBox="1"/>
          <p:nvPr/>
        </p:nvSpPr>
        <p:spPr>
          <a:xfrm>
            <a:off x="2986816" y="1051008"/>
            <a:ext cx="1388096" cy="369332"/>
          </a:xfrm>
          <a:prstGeom prst="rect">
            <a:avLst/>
          </a:prstGeom>
          <a:noFill/>
        </p:spPr>
        <p:txBody>
          <a:bodyPr wrap="square" rtlCol="0">
            <a:spAutoFit/>
          </a:bodyPr>
          <a:lstStyle/>
          <a:p>
            <a:r>
              <a:rPr lang="en-US" sz="1800" dirty="0">
                <a:solidFill>
                  <a:srgbClr val="784092"/>
                </a:solidFill>
                <a:latin typeface="Calibri" panose="020F0502020204030204" pitchFamily="34" charset="0"/>
              </a:rPr>
              <a:t>New credit</a:t>
            </a:r>
          </a:p>
        </p:txBody>
      </p:sp>
      <p:sp>
        <p:nvSpPr>
          <p:cNvPr id="15" name="TextBox 14"/>
          <p:cNvSpPr txBox="1"/>
          <p:nvPr/>
        </p:nvSpPr>
        <p:spPr>
          <a:xfrm>
            <a:off x="0" y="6542704"/>
            <a:ext cx="2367280" cy="261610"/>
          </a:xfrm>
          <a:prstGeom prst="rect">
            <a:avLst/>
          </a:prstGeom>
          <a:noFill/>
        </p:spPr>
        <p:txBody>
          <a:bodyPr wrap="square" rtlCol="0">
            <a:spAutoFit/>
          </a:bodyPr>
          <a:lstStyle/>
          <a:p>
            <a:pPr algn="l"/>
            <a:r>
              <a:rPr lang="en-US" sz="1100" b="0" dirty="0">
                <a:solidFill>
                  <a:schemeClr val="bg2">
                    <a:lumMod val="75000"/>
                    <a:lumOff val="25000"/>
                  </a:schemeClr>
                </a:solidFill>
                <a:latin typeface="Calibri" panose="020F0502020204030204" pitchFamily="34" charset="0"/>
              </a:rPr>
              <a:t>Source: www.Experian.com</a:t>
            </a:r>
          </a:p>
        </p:txBody>
      </p:sp>
      <p:sp>
        <p:nvSpPr>
          <p:cNvPr id="6" name="Rounded Rectangular Callout 5"/>
          <p:cNvSpPr/>
          <p:nvPr/>
        </p:nvSpPr>
        <p:spPr bwMode="auto">
          <a:xfrm>
            <a:off x="4640232" y="1088976"/>
            <a:ext cx="1668204" cy="739824"/>
          </a:xfrm>
          <a:prstGeom prst="wedgeRoundRectCallout">
            <a:avLst>
              <a:gd name="adj1" fmla="val -67735"/>
              <a:gd name="adj2" fmla="val -33311"/>
              <a:gd name="adj3" fmla="val 16667"/>
            </a:avLst>
          </a:prstGeom>
          <a:solidFill>
            <a:schemeClr val="tx1">
              <a:lumMod val="95000"/>
            </a:schemeClr>
          </a:solidFill>
          <a:ln w="15875" algn="ctr">
            <a:solidFill>
              <a:srgbClr val="784092"/>
            </a:solidFill>
            <a:round/>
            <a:headEnd/>
            <a:tailEnd/>
          </a:ln>
          <a:effectLst/>
        </p:spPr>
        <p:txBody>
          <a:bodyPr wrap="square" rtlCol="0" anchor="ctr">
            <a:noAutofit/>
          </a:bodyPr>
          <a:lstStyle/>
          <a:p>
            <a:r>
              <a:rPr lang="en-US" sz="1500" b="0" dirty="0">
                <a:solidFill>
                  <a:schemeClr val="bg2">
                    <a:lumMod val="65000"/>
                    <a:lumOff val="35000"/>
                  </a:schemeClr>
                </a:solidFill>
                <a:latin typeface="Calibri" panose="020F0502020204030204" pitchFamily="34" charset="0"/>
              </a:rPr>
              <a:t>Number of recent hard inquiries</a:t>
            </a:r>
          </a:p>
        </p:txBody>
      </p:sp>
      <p:sp>
        <p:nvSpPr>
          <p:cNvPr id="20" name="Rounded Rectangular Callout 19"/>
          <p:cNvSpPr/>
          <p:nvPr/>
        </p:nvSpPr>
        <p:spPr bwMode="auto">
          <a:xfrm>
            <a:off x="6713309" y="3421609"/>
            <a:ext cx="1742137" cy="777012"/>
          </a:xfrm>
          <a:prstGeom prst="wedgeRoundRectCallout">
            <a:avLst>
              <a:gd name="adj1" fmla="val -33804"/>
              <a:gd name="adj2" fmla="val -75825"/>
              <a:gd name="adj3" fmla="val 16667"/>
            </a:avLst>
          </a:prstGeom>
          <a:solidFill>
            <a:schemeClr val="tx1">
              <a:lumMod val="95000"/>
            </a:schemeClr>
          </a:solidFill>
          <a:ln w="15875" algn="ctr">
            <a:solidFill>
              <a:srgbClr val="3061A1"/>
            </a:solidFill>
            <a:round/>
            <a:headEnd/>
            <a:tailEnd/>
          </a:ln>
          <a:effectLst/>
        </p:spPr>
        <p:txBody>
          <a:bodyPr wrap="square" rtlCol="0" anchor="ctr">
            <a:noAutofit/>
          </a:bodyPr>
          <a:lstStyle/>
          <a:p>
            <a:r>
              <a:rPr lang="en-US" sz="1500" b="0" dirty="0">
                <a:solidFill>
                  <a:schemeClr val="bg2">
                    <a:lumMod val="65000"/>
                    <a:lumOff val="35000"/>
                  </a:schemeClr>
                </a:solidFill>
                <a:latin typeface="Calibri" panose="020F0502020204030204" pitchFamily="34" charset="0"/>
              </a:rPr>
              <a:t>Pay all your bills on time, every time</a:t>
            </a:r>
          </a:p>
        </p:txBody>
      </p:sp>
      <p:sp>
        <p:nvSpPr>
          <p:cNvPr id="22" name="Rounded Rectangular Callout 21"/>
          <p:cNvSpPr/>
          <p:nvPr/>
        </p:nvSpPr>
        <p:spPr bwMode="auto">
          <a:xfrm>
            <a:off x="5812620" y="5673967"/>
            <a:ext cx="2039736" cy="475373"/>
          </a:xfrm>
          <a:prstGeom prst="wedgeRoundRectCallout">
            <a:avLst>
              <a:gd name="adj1" fmla="val -63584"/>
              <a:gd name="adj2" fmla="val -33311"/>
              <a:gd name="adj3" fmla="val 16667"/>
            </a:avLst>
          </a:prstGeom>
          <a:solidFill>
            <a:schemeClr val="tx1">
              <a:lumMod val="95000"/>
            </a:schemeClr>
          </a:solidFill>
          <a:ln w="15875" algn="ctr">
            <a:solidFill>
              <a:srgbClr val="A5489A"/>
            </a:solidFill>
            <a:round/>
            <a:headEnd/>
            <a:tailEnd/>
          </a:ln>
          <a:effectLst/>
        </p:spPr>
        <p:txBody>
          <a:bodyPr wrap="square" rtlCol="0" anchor="ctr">
            <a:noAutofit/>
          </a:bodyPr>
          <a:lstStyle/>
          <a:p>
            <a:r>
              <a:rPr lang="en-US" sz="1500" b="0" dirty="0">
                <a:solidFill>
                  <a:schemeClr val="bg2">
                    <a:lumMod val="65000"/>
                    <a:lumOff val="35000"/>
                  </a:schemeClr>
                </a:solidFill>
                <a:latin typeface="Calibri" panose="020F0502020204030204" pitchFamily="34" charset="0"/>
              </a:rPr>
              <a:t>Credit Utilization Ratio</a:t>
            </a:r>
          </a:p>
        </p:txBody>
      </p:sp>
      <p:sp>
        <p:nvSpPr>
          <p:cNvPr id="23" name="Rounded Rectangular Callout 22"/>
          <p:cNvSpPr/>
          <p:nvPr/>
        </p:nvSpPr>
        <p:spPr bwMode="auto">
          <a:xfrm>
            <a:off x="728510" y="4144460"/>
            <a:ext cx="1607950" cy="702270"/>
          </a:xfrm>
          <a:prstGeom prst="wedgeRoundRectCallout">
            <a:avLst>
              <a:gd name="adj1" fmla="val 33528"/>
              <a:gd name="adj2" fmla="val -82538"/>
              <a:gd name="adj3" fmla="val 16667"/>
            </a:avLst>
          </a:prstGeom>
          <a:solidFill>
            <a:schemeClr val="tx1">
              <a:lumMod val="95000"/>
            </a:schemeClr>
          </a:solidFill>
          <a:ln w="15875" algn="ctr">
            <a:solidFill>
              <a:srgbClr val="4C81BE"/>
            </a:solidFill>
            <a:round/>
            <a:headEnd/>
            <a:tailEnd/>
          </a:ln>
          <a:effectLst/>
        </p:spPr>
        <p:txBody>
          <a:bodyPr wrap="square" rtlCol="0" anchor="ctr">
            <a:noAutofit/>
          </a:bodyPr>
          <a:lstStyle/>
          <a:p>
            <a:r>
              <a:rPr lang="en-US" sz="1500" b="0" dirty="0">
                <a:solidFill>
                  <a:schemeClr val="bg2">
                    <a:lumMod val="65000"/>
                    <a:lumOff val="35000"/>
                  </a:schemeClr>
                </a:solidFill>
                <a:latin typeface="Calibri" panose="020F0502020204030204" pitchFamily="34" charset="0"/>
              </a:rPr>
              <a:t>Longer credit history is better</a:t>
            </a:r>
          </a:p>
        </p:txBody>
      </p:sp>
      <p:sp>
        <p:nvSpPr>
          <p:cNvPr id="24" name="Rounded Rectangular Callout 23"/>
          <p:cNvSpPr/>
          <p:nvPr/>
        </p:nvSpPr>
        <p:spPr bwMode="auto">
          <a:xfrm>
            <a:off x="736130" y="2358078"/>
            <a:ext cx="1607950" cy="702270"/>
          </a:xfrm>
          <a:prstGeom prst="wedgeRoundRectCallout">
            <a:avLst>
              <a:gd name="adj1" fmla="val 33528"/>
              <a:gd name="adj2" fmla="val -82538"/>
              <a:gd name="adj3" fmla="val 16667"/>
            </a:avLst>
          </a:prstGeom>
          <a:solidFill>
            <a:schemeClr val="tx1">
              <a:lumMod val="95000"/>
            </a:schemeClr>
          </a:solidFill>
          <a:ln w="15875" algn="ctr">
            <a:solidFill>
              <a:srgbClr val="CA5094"/>
            </a:solidFill>
            <a:round/>
            <a:headEnd/>
            <a:tailEnd/>
          </a:ln>
          <a:effectLst/>
        </p:spPr>
        <p:txBody>
          <a:bodyPr wrap="square" rtlCol="0" anchor="ctr">
            <a:noAutofit/>
          </a:bodyPr>
          <a:lstStyle/>
          <a:p>
            <a:r>
              <a:rPr lang="en-US" sz="1500" b="0" dirty="0">
                <a:solidFill>
                  <a:schemeClr val="bg2">
                    <a:lumMod val="65000"/>
                    <a:lumOff val="35000"/>
                  </a:schemeClr>
                </a:solidFill>
                <a:latin typeface="Calibri" panose="020F0502020204030204" pitchFamily="34" charset="0"/>
              </a:rPr>
              <a:t>Variety of types of credit used</a:t>
            </a:r>
          </a:p>
        </p:txBody>
      </p:sp>
      <p:sp>
        <p:nvSpPr>
          <p:cNvPr id="2" name="Slide Number Placeholder 1"/>
          <p:cNvSpPr>
            <a:spLocks noGrp="1"/>
          </p:cNvSpPr>
          <p:nvPr>
            <p:ph type="sldNum" sz="quarter" idx="10"/>
          </p:nvPr>
        </p:nvSpPr>
        <p:spPr/>
        <p:txBody>
          <a:bodyPr/>
          <a:lstStyle/>
          <a:p>
            <a:pPr>
              <a:defRPr/>
            </a:pPr>
            <a:fld id="{8AB82F91-9E70-49E8-8C50-322C7080C288}" type="slidenum">
              <a:rPr lang="en-US" smtClean="0"/>
              <a:pPr>
                <a:defRPr/>
              </a:pPr>
              <a:t>5</a:t>
            </a:fld>
            <a:endParaRPr lang="en-US" dirty="0"/>
          </a:p>
        </p:txBody>
      </p:sp>
    </p:spTree>
    <p:extLst>
      <p:ext uri="{BB962C8B-B14F-4D97-AF65-F5344CB8AC3E}">
        <p14:creationId xmlns:p14="http://schemas.microsoft.com/office/powerpoint/2010/main" val="294393843"/>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2000"/>
                                        <p:tgtEl>
                                          <p:spTgt spid="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2000"/>
                                        <p:tgtEl>
                                          <p:spTgt spid="1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2000"/>
                                        <p:tgtEl>
                                          <p:spTgt spid="1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20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10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1000"/>
                                        <p:tgtEl>
                                          <p:spTgt spid="2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1000"/>
                                        <p:tgtEl>
                                          <p:spTgt spid="2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1000"/>
                                        <p:tgtEl>
                                          <p:spTgt spid="2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fade">
                                      <p:cBhvr>
                                        <p:cTn id="4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P spid="12" grpId="0"/>
      <p:bldP spid="13" grpId="0"/>
      <p:bldP spid="14" grpId="0"/>
      <p:bldP spid="6" grpId="0" animBg="1"/>
      <p:bldP spid="20" grpId="0" animBg="1"/>
      <p:bldP spid="22" grpId="0" animBg="1"/>
      <p:bldP spid="23" grpId="0" animBg="1"/>
      <p:bldP spid="2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Power of Compounding</a:t>
            </a:r>
          </a:p>
        </p:txBody>
      </p:sp>
      <p:sp>
        <p:nvSpPr>
          <p:cNvPr id="4" name="Slide Number Placeholder 3"/>
          <p:cNvSpPr>
            <a:spLocks noGrp="1"/>
          </p:cNvSpPr>
          <p:nvPr>
            <p:ph type="sldNum" sz="quarter" idx="10"/>
          </p:nvPr>
        </p:nvSpPr>
        <p:spPr/>
        <p:txBody>
          <a:bodyPr/>
          <a:lstStyle/>
          <a:p>
            <a:pPr>
              <a:defRPr/>
            </a:pPr>
            <a:fld id="{8AB82F91-9E70-49E8-8C50-322C7080C288}" type="slidenum">
              <a:rPr lang="en-US" smtClean="0"/>
              <a:pPr>
                <a:defRPr/>
              </a:pPr>
              <a:t>6</a:t>
            </a:fld>
            <a:endParaRPr lang="en-US" dirty="0"/>
          </a:p>
        </p:txBody>
      </p:sp>
      <p:pic>
        <p:nvPicPr>
          <p:cNvPr id="1026" name="Picture 2" descr="How Compound Interest Works &amp; How to Estimate It">
            <a:extLst>
              <a:ext uri="{FF2B5EF4-FFF2-40B4-BE49-F238E27FC236}">
                <a16:creationId xmlns:a16="http://schemas.microsoft.com/office/drawing/2014/main" id="{B131AEB3-C025-7413-3D18-97C2BCC27F5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894"/>
          <a:stretch>
            <a:fillRect/>
          </a:stretch>
        </p:blipFill>
        <p:spPr bwMode="auto">
          <a:xfrm>
            <a:off x="1121251" y="909866"/>
            <a:ext cx="6688137" cy="58366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7217926"/>
      </p:ext>
    </p:extLst>
  </p:cSld>
  <p:clrMapOvr>
    <a:masterClrMapping/>
  </p:clrMapOvr>
  <p:transition>
    <p:zo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Prioritize Long-term Retirement Savings</a:t>
            </a:r>
          </a:p>
        </p:txBody>
      </p:sp>
      <p:pic>
        <p:nvPicPr>
          <p:cNvPr id="2" name="Picture 1"/>
          <p:cNvPicPr>
            <a:picLocks noChangeAspect="1"/>
          </p:cNvPicPr>
          <p:nvPr/>
        </p:nvPicPr>
        <p:blipFill>
          <a:blip r:embed="rId3"/>
          <a:stretch>
            <a:fillRect/>
          </a:stretch>
        </p:blipFill>
        <p:spPr>
          <a:xfrm>
            <a:off x="845902" y="825020"/>
            <a:ext cx="7214015" cy="4859337"/>
          </a:xfrm>
          <a:prstGeom prst="rect">
            <a:avLst/>
          </a:prstGeom>
        </p:spPr>
      </p:pic>
      <p:sp>
        <p:nvSpPr>
          <p:cNvPr id="6" name="Rectangle 5"/>
          <p:cNvSpPr/>
          <p:nvPr/>
        </p:nvSpPr>
        <p:spPr>
          <a:xfrm>
            <a:off x="0" y="5730805"/>
            <a:ext cx="8930640" cy="1015663"/>
          </a:xfrm>
          <a:prstGeom prst="rect">
            <a:avLst/>
          </a:prstGeom>
        </p:spPr>
        <p:txBody>
          <a:bodyPr wrap="square">
            <a:spAutoFit/>
          </a:bodyPr>
          <a:lstStyle/>
          <a:p>
            <a:pPr algn="l"/>
            <a:r>
              <a:rPr lang="en-US" sz="1000" b="0" baseline="30000" dirty="0">
                <a:solidFill>
                  <a:schemeClr val="bg2">
                    <a:lumMod val="75000"/>
                    <a:lumOff val="25000"/>
                  </a:schemeClr>
                </a:solidFill>
                <a:latin typeface="Calibri" pitchFamily="34" charset="0"/>
              </a:rPr>
              <a:t>1</a:t>
            </a:r>
            <a:r>
              <a:rPr lang="en-US" sz="1000" b="0" dirty="0">
                <a:solidFill>
                  <a:schemeClr val="bg2">
                    <a:lumMod val="75000"/>
                    <a:lumOff val="25000"/>
                  </a:schemeClr>
                </a:solidFill>
                <a:latin typeface="Calibri" pitchFamily="34" charset="0"/>
              </a:rPr>
              <a:t>Must have a high-deductible health insurance plan that is eligible to be paired with an HSA. Those taking Social Security benefits age 65 or older and those who are on Medicare are ineligible. Tax penalties apply for non-qualified distributions prior to age 65; consult IRS Publication 502 or your tax professional.</a:t>
            </a:r>
          </a:p>
          <a:p>
            <a:pPr algn="l"/>
            <a:r>
              <a:rPr lang="en-US" sz="1000" b="0" baseline="30000" dirty="0">
                <a:solidFill>
                  <a:schemeClr val="bg2">
                    <a:lumMod val="75000"/>
                    <a:lumOff val="25000"/>
                  </a:schemeClr>
                </a:solidFill>
                <a:latin typeface="Calibri" pitchFamily="34" charset="0"/>
              </a:rPr>
              <a:t>2</a:t>
            </a:r>
            <a:r>
              <a:rPr lang="en-US" sz="1000" b="0" dirty="0">
                <a:solidFill>
                  <a:schemeClr val="bg2">
                    <a:lumMod val="75000"/>
                    <a:lumOff val="25000"/>
                  </a:schemeClr>
                </a:solidFill>
                <a:latin typeface="Calibri" pitchFamily="34" charset="0"/>
              </a:rPr>
              <a:t>This assumes that a diversified portfolio may earn 5.75% over the long term. Actual returns may be higher or lower. Generally, consider making additional payments on loans with a higher interest rate than your long-term expected investment return.</a:t>
            </a:r>
          </a:p>
          <a:p>
            <a:pPr algn="l"/>
            <a:r>
              <a:rPr lang="en-US" sz="1000" b="0" baseline="30000" dirty="0">
                <a:solidFill>
                  <a:schemeClr val="bg2">
                    <a:lumMod val="75000"/>
                    <a:lumOff val="25000"/>
                  </a:schemeClr>
                </a:solidFill>
                <a:latin typeface="Calibri" pitchFamily="34" charset="0"/>
              </a:rPr>
              <a:t>3</a:t>
            </a:r>
            <a:r>
              <a:rPr lang="en-US" sz="1000" b="0" dirty="0">
                <a:solidFill>
                  <a:schemeClr val="bg2">
                    <a:lumMod val="75000"/>
                    <a:lumOff val="25000"/>
                  </a:schemeClr>
                </a:solidFill>
                <a:latin typeface="Calibri" pitchFamily="34" charset="0"/>
              </a:rPr>
              <a:t>Income limits may apply for IRAs. If ineligible for these, consider a non-deductible IRA or an after-tax 401(k) contribution. Individual situations will vary; consult your tax professional.</a:t>
            </a:r>
          </a:p>
        </p:txBody>
      </p:sp>
      <p:sp>
        <p:nvSpPr>
          <p:cNvPr id="4" name="Slide Number Placeholder 3"/>
          <p:cNvSpPr>
            <a:spLocks noGrp="1"/>
          </p:cNvSpPr>
          <p:nvPr>
            <p:ph type="sldNum" sz="quarter" idx="10"/>
          </p:nvPr>
        </p:nvSpPr>
        <p:spPr/>
        <p:txBody>
          <a:bodyPr/>
          <a:lstStyle/>
          <a:p>
            <a:pPr>
              <a:defRPr/>
            </a:pPr>
            <a:fld id="{8AB82F91-9E70-49E8-8C50-322C7080C288}" type="slidenum">
              <a:rPr lang="en-US" smtClean="0"/>
              <a:pPr>
                <a:defRPr/>
              </a:pPr>
              <a:t>7</a:t>
            </a:fld>
            <a:endParaRPr lang="en-US" dirty="0"/>
          </a:p>
        </p:txBody>
      </p:sp>
    </p:spTree>
    <p:extLst>
      <p:ext uri="{BB962C8B-B14F-4D97-AF65-F5344CB8AC3E}">
        <p14:creationId xmlns:p14="http://schemas.microsoft.com/office/powerpoint/2010/main" val="3181604275"/>
      </p:ext>
    </p:extLst>
  </p:cSld>
  <p:clrMapOvr>
    <a:masterClrMapping/>
  </p:clrMapOvr>
  <p:transition>
    <p:zo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Retirement Equation</a:t>
            </a:r>
          </a:p>
        </p:txBody>
      </p:sp>
      <p:pic>
        <p:nvPicPr>
          <p:cNvPr id="4" name="Picture 3"/>
          <p:cNvPicPr>
            <a:picLocks noChangeAspect="1"/>
          </p:cNvPicPr>
          <p:nvPr/>
        </p:nvPicPr>
        <p:blipFill>
          <a:blip r:embed="rId2"/>
          <a:stretch>
            <a:fillRect/>
          </a:stretch>
        </p:blipFill>
        <p:spPr>
          <a:xfrm>
            <a:off x="1820008" y="1440386"/>
            <a:ext cx="5613522" cy="5032214"/>
          </a:xfrm>
          <a:prstGeom prst="rect">
            <a:avLst/>
          </a:prstGeom>
        </p:spPr>
      </p:pic>
      <p:sp>
        <p:nvSpPr>
          <p:cNvPr id="5" name="TextBox 4"/>
          <p:cNvSpPr txBox="1"/>
          <p:nvPr/>
        </p:nvSpPr>
        <p:spPr>
          <a:xfrm>
            <a:off x="0" y="965288"/>
            <a:ext cx="9127341" cy="400110"/>
          </a:xfrm>
          <a:prstGeom prst="rect">
            <a:avLst/>
          </a:prstGeom>
          <a:noFill/>
        </p:spPr>
        <p:txBody>
          <a:bodyPr wrap="square" rtlCol="0">
            <a:spAutoFit/>
          </a:bodyPr>
          <a:lstStyle/>
          <a:p>
            <a:r>
              <a:rPr lang="en-US" sz="2000" dirty="0">
                <a:solidFill>
                  <a:schemeClr val="bg2">
                    <a:lumMod val="75000"/>
                    <a:lumOff val="25000"/>
                  </a:schemeClr>
                </a:solidFill>
                <a:latin typeface="Calibri" pitchFamily="34" charset="0"/>
              </a:rPr>
              <a:t>Make the most of the things you can control!</a:t>
            </a:r>
          </a:p>
        </p:txBody>
      </p:sp>
      <p:sp>
        <p:nvSpPr>
          <p:cNvPr id="6" name="Slide Number Placeholder 5"/>
          <p:cNvSpPr>
            <a:spLocks noGrp="1"/>
          </p:cNvSpPr>
          <p:nvPr>
            <p:ph type="sldNum" sz="quarter" idx="10"/>
          </p:nvPr>
        </p:nvSpPr>
        <p:spPr/>
        <p:txBody>
          <a:bodyPr/>
          <a:lstStyle/>
          <a:p>
            <a:pPr>
              <a:defRPr/>
            </a:pPr>
            <a:fld id="{8AB82F91-9E70-49E8-8C50-322C7080C288}" type="slidenum">
              <a:rPr lang="en-US" smtClean="0"/>
              <a:pPr>
                <a:defRPr/>
              </a:pPr>
              <a:t>8</a:t>
            </a:fld>
            <a:endParaRPr lang="en-US" dirty="0"/>
          </a:p>
        </p:txBody>
      </p:sp>
    </p:spTree>
    <p:extLst>
      <p:ext uri="{BB962C8B-B14F-4D97-AF65-F5344CB8AC3E}">
        <p14:creationId xmlns:p14="http://schemas.microsoft.com/office/powerpoint/2010/main" val="3077199262"/>
      </p:ext>
    </p:extLst>
  </p:cSld>
  <p:clrMapOvr>
    <a:masterClrMapping/>
  </p:clrMapOvr>
  <p:transition>
    <p:zo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Retirement Challenges</a:t>
            </a:r>
          </a:p>
        </p:txBody>
      </p:sp>
      <p:sp>
        <p:nvSpPr>
          <p:cNvPr id="9" name="Content Placeholder 2"/>
          <p:cNvSpPr txBox="1">
            <a:spLocks/>
          </p:cNvSpPr>
          <p:nvPr/>
        </p:nvSpPr>
        <p:spPr>
          <a:xfrm>
            <a:off x="475470" y="1111310"/>
            <a:ext cx="3671657" cy="1621426"/>
          </a:xfrm>
          <a:prstGeom prst="rect">
            <a:avLst/>
          </a:prstGeom>
        </p:spPr>
        <p:txBody>
          <a:bodyPr rtlCol="0">
            <a:noAutofit/>
          </a:bodyPr>
          <a:lstStyle/>
          <a:p>
            <a:pPr marL="285750" marR="0" lvl="0" indent="-285750" algn="l" defTabSz="914400" rtl="0" eaLnBrk="1" fontAlgn="auto" latinLnBrk="0"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tabLst/>
              <a:defRPr/>
            </a:pPr>
            <a:r>
              <a:rPr kumimoji="0" lang="en-US" b="0" i="0" u="none" strike="noStrike" kern="0" cap="none" spc="0" normalizeH="0" noProof="0" dirty="0">
                <a:ln>
                  <a:noFill/>
                </a:ln>
                <a:solidFill>
                  <a:schemeClr val="bg2">
                    <a:lumMod val="75000"/>
                    <a:lumOff val="25000"/>
                  </a:schemeClr>
                </a:solidFill>
                <a:effectLst/>
                <a:uLnTx/>
                <a:uFillTx/>
                <a:latin typeface="Calibri" pitchFamily="34" charset="0"/>
              </a:rPr>
              <a:t>Retirement is still a fairly new concept</a:t>
            </a:r>
          </a:p>
          <a:p>
            <a:pPr marL="285750" indent="-285750" algn="l" eaLnBrk="1" fontAlgn="auto"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defRPr/>
            </a:pPr>
            <a:r>
              <a:rPr lang="en-US" b="0" kern="0" dirty="0">
                <a:solidFill>
                  <a:schemeClr val="bg2">
                    <a:lumMod val="75000"/>
                    <a:lumOff val="25000"/>
                  </a:schemeClr>
                </a:solidFill>
                <a:latin typeface="Calibri" pitchFamily="34" charset="0"/>
              </a:rPr>
              <a:t>Retirement concepts are simple, but not easy</a:t>
            </a:r>
          </a:p>
          <a:p>
            <a:pPr marL="285750" marR="0" lvl="0" indent="-285750" algn="l" defTabSz="914400" rtl="0" eaLnBrk="1" fontAlgn="auto" latinLnBrk="0"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tabLst/>
              <a:defRPr/>
            </a:pPr>
            <a:r>
              <a:rPr lang="en-US" b="0" kern="0" dirty="0">
                <a:solidFill>
                  <a:schemeClr val="bg2">
                    <a:lumMod val="75000"/>
                    <a:lumOff val="25000"/>
                  </a:schemeClr>
                </a:solidFill>
                <a:latin typeface="Calibri" pitchFamily="34" charset="0"/>
              </a:rPr>
              <a:t>We’re all human</a:t>
            </a:r>
          </a:p>
        </p:txBody>
      </p:sp>
      <p:pic>
        <p:nvPicPr>
          <p:cNvPr id="12" name="Picture 11"/>
          <p:cNvPicPr>
            <a:picLocks noChangeAspect="1"/>
          </p:cNvPicPr>
          <p:nvPr/>
        </p:nvPicPr>
        <p:blipFill>
          <a:blip r:embed="rId3"/>
          <a:stretch>
            <a:fillRect/>
          </a:stretch>
        </p:blipFill>
        <p:spPr>
          <a:xfrm>
            <a:off x="4958340" y="1723730"/>
            <a:ext cx="2847975" cy="1600200"/>
          </a:xfrm>
          <a:prstGeom prst="rect">
            <a:avLst/>
          </a:prstGeom>
        </p:spPr>
      </p:pic>
      <p:sp>
        <p:nvSpPr>
          <p:cNvPr id="13" name="Content Placeholder 2"/>
          <p:cNvSpPr txBox="1">
            <a:spLocks/>
          </p:cNvSpPr>
          <p:nvPr/>
        </p:nvSpPr>
        <p:spPr>
          <a:xfrm>
            <a:off x="475469" y="3526620"/>
            <a:ext cx="7578640" cy="1621426"/>
          </a:xfrm>
          <a:prstGeom prst="rect">
            <a:avLst/>
          </a:prstGeom>
        </p:spPr>
        <p:txBody>
          <a:bodyPr rtlCol="0">
            <a:noAutofit/>
          </a:bodyPr>
          <a:lstStyle/>
          <a:p>
            <a:pPr marL="742950" lvl="1" indent="-285750" algn="l" eaLnBrk="1" fontAlgn="auto"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defRPr/>
            </a:pPr>
            <a:r>
              <a:rPr kumimoji="0" lang="en-US" b="0" i="0" u="none" strike="noStrike" kern="0" cap="none" spc="0" normalizeH="0" noProof="0" dirty="0">
                <a:ln>
                  <a:noFill/>
                </a:ln>
                <a:solidFill>
                  <a:schemeClr val="bg2">
                    <a:lumMod val="75000"/>
                    <a:lumOff val="25000"/>
                  </a:schemeClr>
                </a:solidFill>
                <a:effectLst/>
                <a:uLnTx/>
                <a:uFillTx/>
                <a:latin typeface="Calibri" pitchFamily="34" charset="0"/>
              </a:rPr>
              <a:t>People are </a:t>
            </a:r>
            <a:r>
              <a:rPr kumimoji="0" lang="en-US" i="0" u="none" strike="noStrike" kern="0" cap="none" spc="0" normalizeH="0" noProof="0" dirty="0">
                <a:ln>
                  <a:noFill/>
                </a:ln>
                <a:solidFill>
                  <a:schemeClr val="bg2">
                    <a:lumMod val="75000"/>
                    <a:lumOff val="25000"/>
                  </a:schemeClr>
                </a:solidFill>
                <a:effectLst/>
                <a:uLnTx/>
                <a:uFillTx/>
                <a:latin typeface="Calibri" pitchFamily="34" charset="0"/>
              </a:rPr>
              <a:t>not objective</a:t>
            </a:r>
            <a:r>
              <a:rPr kumimoji="0" lang="en-US" b="0" i="0" u="none" strike="noStrike" kern="0" cap="none" spc="0" normalizeH="0" noProof="0" dirty="0">
                <a:ln>
                  <a:noFill/>
                </a:ln>
                <a:solidFill>
                  <a:schemeClr val="bg2">
                    <a:lumMod val="75000"/>
                    <a:lumOff val="25000"/>
                  </a:schemeClr>
                </a:solidFill>
                <a:effectLst/>
                <a:uLnTx/>
                <a:uFillTx/>
                <a:latin typeface="Calibri" pitchFamily="34" charset="0"/>
              </a:rPr>
              <a:t> when it comes to decisions or events that involve </a:t>
            </a:r>
            <a:r>
              <a:rPr kumimoji="0" lang="en-US" i="0" u="none" strike="noStrike" kern="0" cap="none" spc="0" normalizeH="0" noProof="0" dirty="0">
                <a:ln>
                  <a:noFill/>
                </a:ln>
                <a:solidFill>
                  <a:schemeClr val="bg2">
                    <a:lumMod val="75000"/>
                    <a:lumOff val="25000"/>
                  </a:schemeClr>
                </a:solidFill>
                <a:effectLst/>
                <a:uLnTx/>
                <a:uFillTx/>
                <a:latin typeface="Calibri" pitchFamily="34" charset="0"/>
              </a:rPr>
              <a:t>emotions</a:t>
            </a:r>
          </a:p>
          <a:p>
            <a:pPr marL="742950" lvl="1" indent="-285750" algn="l" eaLnBrk="1" fontAlgn="auto"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defRPr/>
            </a:pPr>
            <a:r>
              <a:rPr lang="en-US" b="0" kern="0" dirty="0">
                <a:solidFill>
                  <a:schemeClr val="bg2">
                    <a:lumMod val="75000"/>
                    <a:lumOff val="25000"/>
                  </a:schemeClr>
                </a:solidFill>
                <a:latin typeface="Calibri" pitchFamily="34" charset="0"/>
              </a:rPr>
              <a:t>Money is one of the most emotionally sensitive issues on the planet	</a:t>
            </a:r>
          </a:p>
        </p:txBody>
      </p:sp>
      <p:sp>
        <p:nvSpPr>
          <p:cNvPr id="2" name="Slide Number Placeholder 1"/>
          <p:cNvSpPr>
            <a:spLocks noGrp="1"/>
          </p:cNvSpPr>
          <p:nvPr>
            <p:ph type="sldNum" sz="quarter" idx="10"/>
          </p:nvPr>
        </p:nvSpPr>
        <p:spPr/>
        <p:txBody>
          <a:bodyPr/>
          <a:lstStyle/>
          <a:p>
            <a:pPr>
              <a:defRPr/>
            </a:pPr>
            <a:fld id="{8AB82F91-9E70-49E8-8C50-322C7080C288}" type="slidenum">
              <a:rPr lang="en-US" smtClean="0"/>
              <a:pPr>
                <a:defRPr/>
              </a:pPr>
              <a:t>9</a:t>
            </a:fld>
            <a:endParaRPr lang="en-US" dirty="0"/>
          </a:p>
        </p:txBody>
      </p:sp>
    </p:spTree>
    <p:extLst>
      <p:ext uri="{BB962C8B-B14F-4D97-AF65-F5344CB8AC3E}">
        <p14:creationId xmlns:p14="http://schemas.microsoft.com/office/powerpoint/2010/main" val="3484735841"/>
      </p:ext>
    </p:extLst>
  </p:cSld>
  <p:clrMapOvr>
    <a:masterClrMapping/>
  </p:clrMapOvr>
  <p:transition>
    <p:zo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Retirement</a:t>
            </a:r>
          </a:p>
        </p:txBody>
      </p:sp>
      <p:sp>
        <p:nvSpPr>
          <p:cNvPr id="8" name="Content Placeholder 2"/>
          <p:cNvSpPr txBox="1">
            <a:spLocks/>
          </p:cNvSpPr>
          <p:nvPr/>
        </p:nvSpPr>
        <p:spPr>
          <a:xfrm>
            <a:off x="475470" y="2274346"/>
            <a:ext cx="3234731" cy="2219362"/>
          </a:xfrm>
          <a:prstGeom prst="rect">
            <a:avLst/>
          </a:prstGeom>
        </p:spPr>
        <p:txBody>
          <a:bodyPr rtlCol="0">
            <a:noAutofit/>
          </a:bodyPr>
          <a:lstStyle/>
          <a:p>
            <a:pPr marL="285750" marR="0" lvl="0" indent="-285750" algn="l" defTabSz="914400" rtl="0" eaLnBrk="1" fontAlgn="auto" latinLnBrk="0"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tabLst/>
              <a:defRPr/>
            </a:pPr>
            <a:r>
              <a:rPr kumimoji="0" lang="en-US" b="0" i="0" u="none" strike="noStrike" kern="0" cap="none" spc="0" normalizeH="0" noProof="0" dirty="0">
                <a:ln>
                  <a:noFill/>
                </a:ln>
                <a:solidFill>
                  <a:schemeClr val="bg2">
                    <a:lumMod val="75000"/>
                    <a:lumOff val="25000"/>
                  </a:schemeClr>
                </a:solidFill>
                <a:effectLst/>
                <a:uLnTx/>
                <a:uFillTx/>
                <a:latin typeface="Calibri" pitchFamily="34" charset="0"/>
              </a:rPr>
              <a:t>Save at least 10% of your income (preferably 15%-20%)</a:t>
            </a:r>
          </a:p>
          <a:p>
            <a:pPr marL="285750" indent="-285750" algn="l" eaLnBrk="1" fontAlgn="auto"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defRPr/>
            </a:pPr>
            <a:r>
              <a:rPr lang="en-US" b="0" kern="0" dirty="0">
                <a:solidFill>
                  <a:schemeClr val="bg2">
                    <a:lumMod val="75000"/>
                    <a:lumOff val="25000"/>
                  </a:schemeClr>
                </a:solidFill>
                <a:latin typeface="Calibri" pitchFamily="34" charset="0"/>
              </a:rPr>
              <a:t>Make your saving and investing automatic</a:t>
            </a:r>
          </a:p>
          <a:p>
            <a:pPr marL="285750" marR="0" lvl="0" indent="-285750" algn="l" defTabSz="914400" rtl="0" eaLnBrk="1" fontAlgn="auto" latinLnBrk="0"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tabLst/>
              <a:defRPr/>
            </a:pPr>
            <a:r>
              <a:rPr lang="en-US" b="0" kern="0" dirty="0">
                <a:solidFill>
                  <a:schemeClr val="bg2">
                    <a:lumMod val="75000"/>
                    <a:lumOff val="25000"/>
                  </a:schemeClr>
                </a:solidFill>
                <a:latin typeface="Calibri" pitchFamily="34" charset="0"/>
              </a:rPr>
              <a:t>Think and act for the long term</a:t>
            </a:r>
          </a:p>
        </p:txBody>
      </p:sp>
      <p:sp>
        <p:nvSpPr>
          <p:cNvPr id="4" name="TextBox 3"/>
          <p:cNvSpPr txBox="1"/>
          <p:nvPr/>
        </p:nvSpPr>
        <p:spPr>
          <a:xfrm>
            <a:off x="475470" y="1046199"/>
            <a:ext cx="7817499" cy="954107"/>
          </a:xfrm>
          <a:prstGeom prst="rect">
            <a:avLst/>
          </a:prstGeom>
          <a:noFill/>
        </p:spPr>
        <p:txBody>
          <a:bodyPr wrap="square" rtlCol="0">
            <a:spAutoFit/>
          </a:bodyPr>
          <a:lstStyle/>
          <a:p>
            <a:pPr algn="l"/>
            <a:r>
              <a:rPr lang="en-US" sz="2800" b="0" dirty="0">
                <a:solidFill>
                  <a:srgbClr val="65144B"/>
                </a:solidFill>
                <a:latin typeface="Calibri" panose="020F0502020204030204" pitchFamily="34" charset="0"/>
                <a:cs typeface="Calibri" panose="020F0502020204030204" pitchFamily="34" charset="0"/>
              </a:rPr>
              <a:t>3 big things you need to get right to give yourself a chance at financial independence one day</a:t>
            </a:r>
          </a:p>
        </p:txBody>
      </p:sp>
      <p:pic>
        <p:nvPicPr>
          <p:cNvPr id="7" name="Picture 6"/>
          <p:cNvPicPr>
            <a:picLocks noChangeAspect="1"/>
          </p:cNvPicPr>
          <p:nvPr/>
        </p:nvPicPr>
        <p:blipFill>
          <a:blip r:embed="rId3"/>
          <a:stretch>
            <a:fillRect/>
          </a:stretch>
        </p:blipFill>
        <p:spPr>
          <a:xfrm>
            <a:off x="3710201" y="2554724"/>
            <a:ext cx="5080507" cy="2857785"/>
          </a:xfrm>
          <a:prstGeom prst="rect">
            <a:avLst/>
          </a:prstGeom>
        </p:spPr>
      </p:pic>
      <p:sp>
        <p:nvSpPr>
          <p:cNvPr id="2" name="Slide Number Placeholder 1"/>
          <p:cNvSpPr>
            <a:spLocks noGrp="1"/>
          </p:cNvSpPr>
          <p:nvPr>
            <p:ph type="sldNum" sz="quarter" idx="10"/>
          </p:nvPr>
        </p:nvSpPr>
        <p:spPr/>
        <p:txBody>
          <a:bodyPr/>
          <a:lstStyle/>
          <a:p>
            <a:pPr>
              <a:defRPr/>
            </a:pPr>
            <a:fld id="{8AB82F91-9E70-49E8-8C50-322C7080C288}" type="slidenum">
              <a:rPr lang="en-US" smtClean="0"/>
              <a:pPr>
                <a:defRPr/>
              </a:pPr>
              <a:t>10</a:t>
            </a:fld>
            <a:endParaRPr lang="en-US" dirty="0"/>
          </a:p>
        </p:txBody>
      </p:sp>
    </p:spTree>
    <p:extLst>
      <p:ext uri="{BB962C8B-B14F-4D97-AF65-F5344CB8AC3E}">
        <p14:creationId xmlns:p14="http://schemas.microsoft.com/office/powerpoint/2010/main" val="3960410819"/>
      </p:ext>
    </p:extLst>
  </p:cSld>
  <p:clrMapOvr>
    <a:masterClrMapping/>
  </p:clrMapOvr>
  <p:transition>
    <p:zo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Why Is Saving For Retirement Important?</a:t>
            </a:r>
          </a:p>
        </p:txBody>
      </p:sp>
      <p:sp>
        <p:nvSpPr>
          <p:cNvPr id="4" name="Rectangle 4"/>
          <p:cNvSpPr>
            <a:spLocks noChangeArrowheads="1"/>
          </p:cNvSpPr>
          <p:nvPr/>
        </p:nvSpPr>
        <p:spPr bwMode="auto">
          <a:xfrm>
            <a:off x="490537" y="947232"/>
            <a:ext cx="8162925" cy="5318380"/>
          </a:xfrm>
          <a:prstGeom prst="rect">
            <a:avLst/>
          </a:prstGeom>
          <a:noFill/>
          <a:ln w="9525">
            <a:noFill/>
            <a:miter lim="800000"/>
            <a:headEnd/>
            <a:tailEnd/>
          </a:ln>
        </p:spPr>
        <p:txBody>
          <a:bodyPr wrap="square" lIns="92075" tIns="46038" rIns="92075" bIns="46038">
            <a:spAutoFit/>
          </a:bodyPr>
          <a:lstStyle/>
          <a:p>
            <a:pPr marL="344488" lvl="1" indent="-344488" algn="l">
              <a:lnSpc>
                <a:spcPct val="120000"/>
              </a:lnSpc>
              <a:spcAft>
                <a:spcPts val="3000"/>
              </a:spcAft>
              <a:buClr>
                <a:schemeClr val="bg2">
                  <a:lumMod val="75000"/>
                  <a:lumOff val="25000"/>
                </a:schemeClr>
              </a:buClr>
              <a:buSzPct val="100000"/>
              <a:buFont typeface="Calibri" pitchFamily="34" charset="0"/>
              <a:buChar char="»"/>
            </a:pPr>
            <a:r>
              <a:rPr lang="en-US" sz="1800" b="0" dirty="0">
                <a:solidFill>
                  <a:schemeClr val="bg2">
                    <a:lumMod val="75000"/>
                    <a:lumOff val="25000"/>
                  </a:schemeClr>
                </a:solidFill>
                <a:latin typeface="Calibri" pitchFamily="34" charset="0"/>
                <a:cs typeface="Arial" charset="0"/>
              </a:rPr>
              <a:t>67% of Americans are confident about having enough money to retire (up from only 50% just a few years ago)</a:t>
            </a:r>
            <a:endParaRPr lang="en-US" sz="1800" b="0" dirty="0">
              <a:solidFill>
                <a:schemeClr val="bg2">
                  <a:lumMod val="75000"/>
                  <a:lumOff val="25000"/>
                </a:schemeClr>
              </a:solidFill>
              <a:effectLst/>
              <a:latin typeface="Calibri" pitchFamily="34" charset="0"/>
              <a:cs typeface="Arial" charset="0"/>
            </a:endParaRPr>
          </a:p>
          <a:p>
            <a:pPr marL="344488" lvl="1" indent="-344488" algn="l">
              <a:lnSpc>
                <a:spcPct val="120000"/>
              </a:lnSpc>
              <a:spcAft>
                <a:spcPts val="3000"/>
              </a:spcAft>
              <a:buClr>
                <a:schemeClr val="bg2">
                  <a:lumMod val="75000"/>
                  <a:lumOff val="25000"/>
                </a:schemeClr>
              </a:buClr>
              <a:buSzPct val="100000"/>
              <a:buFont typeface="Calibri" pitchFamily="34" charset="0"/>
              <a:buChar char="»"/>
            </a:pPr>
            <a:r>
              <a:rPr lang="en-US" sz="1800" b="0" dirty="0">
                <a:solidFill>
                  <a:schemeClr val="bg2">
                    <a:lumMod val="75000"/>
                    <a:lumOff val="25000"/>
                  </a:schemeClr>
                </a:solidFill>
                <a:latin typeface="Calibri" pitchFamily="34" charset="0"/>
                <a:cs typeface="Arial" charset="0"/>
              </a:rPr>
              <a:t>We are living longer</a:t>
            </a:r>
          </a:p>
          <a:p>
            <a:pPr marL="344488" indent="-344488" algn="l">
              <a:lnSpc>
                <a:spcPct val="120000"/>
              </a:lnSpc>
              <a:spcAft>
                <a:spcPts val="3000"/>
              </a:spcAft>
              <a:buClr>
                <a:schemeClr val="bg2">
                  <a:lumMod val="75000"/>
                  <a:lumOff val="25000"/>
                </a:schemeClr>
              </a:buClr>
              <a:buSzPct val="100000"/>
              <a:buFont typeface="Calibri" pitchFamily="34" charset="0"/>
              <a:buChar char="»"/>
            </a:pPr>
            <a:r>
              <a:rPr lang="en-US" sz="1800" b="0" dirty="0">
                <a:solidFill>
                  <a:schemeClr val="bg2">
                    <a:lumMod val="75000"/>
                    <a:lumOff val="25000"/>
                  </a:schemeClr>
                </a:solidFill>
                <a:effectLst/>
                <a:latin typeface="Calibri" pitchFamily="34" charset="0"/>
                <a:cs typeface="Arial" charset="0"/>
              </a:rPr>
              <a:t>Social Security may </a:t>
            </a:r>
            <a:r>
              <a:rPr lang="en-US" sz="1800" b="0" dirty="0">
                <a:solidFill>
                  <a:schemeClr val="bg2">
                    <a:lumMod val="75000"/>
                    <a:lumOff val="25000"/>
                  </a:schemeClr>
                </a:solidFill>
                <a:latin typeface="Calibri" pitchFamily="34" charset="0"/>
                <a:cs typeface="Arial" charset="0"/>
              </a:rPr>
              <a:t>change in the future</a:t>
            </a:r>
            <a:endParaRPr lang="en-US" sz="1800" b="0" dirty="0">
              <a:solidFill>
                <a:schemeClr val="bg2">
                  <a:lumMod val="75000"/>
                  <a:lumOff val="25000"/>
                </a:schemeClr>
              </a:solidFill>
              <a:effectLst/>
              <a:latin typeface="Calibri" pitchFamily="34" charset="0"/>
              <a:cs typeface="Arial" charset="0"/>
            </a:endParaRPr>
          </a:p>
          <a:p>
            <a:pPr marL="344488" indent="-344488" algn="l">
              <a:lnSpc>
                <a:spcPct val="120000"/>
              </a:lnSpc>
              <a:spcAft>
                <a:spcPts val="1200"/>
              </a:spcAft>
              <a:buClr>
                <a:schemeClr val="bg2">
                  <a:lumMod val="75000"/>
                  <a:lumOff val="25000"/>
                </a:schemeClr>
              </a:buClr>
              <a:buSzPct val="100000"/>
              <a:buFont typeface="Calibri" pitchFamily="34" charset="0"/>
              <a:buChar char="»"/>
            </a:pPr>
            <a:r>
              <a:rPr lang="en-US" sz="1800" b="0" dirty="0">
                <a:solidFill>
                  <a:schemeClr val="bg2">
                    <a:lumMod val="75000"/>
                    <a:lumOff val="25000"/>
                  </a:schemeClr>
                </a:solidFill>
                <a:latin typeface="Calibri" pitchFamily="34" charset="0"/>
                <a:cs typeface="Arial" charset="0"/>
              </a:rPr>
              <a:t>Healthcare costs aren’t going down</a:t>
            </a:r>
          </a:p>
          <a:p>
            <a:pPr marL="801688" lvl="1" indent="-231775" algn="l">
              <a:lnSpc>
                <a:spcPct val="120000"/>
              </a:lnSpc>
              <a:spcAft>
                <a:spcPts val="2400"/>
              </a:spcAft>
              <a:buClr>
                <a:schemeClr val="bg2">
                  <a:lumMod val="75000"/>
                  <a:lumOff val="25000"/>
                </a:schemeClr>
              </a:buClr>
              <a:buSzPct val="100000"/>
              <a:buFont typeface="Arial" pitchFamily="34" charset="0"/>
              <a:buChar char="•"/>
            </a:pPr>
            <a:r>
              <a:rPr lang="en-US" sz="1800" b="0" dirty="0">
                <a:solidFill>
                  <a:schemeClr val="bg2">
                    <a:lumMod val="75000"/>
                    <a:lumOff val="25000"/>
                  </a:schemeClr>
                </a:solidFill>
                <a:latin typeface="Calibri" pitchFamily="34" charset="0"/>
                <a:cs typeface="Arial" charset="0"/>
              </a:rPr>
              <a:t>Married couple age 65 may </a:t>
            </a:r>
            <a:r>
              <a:rPr lang="en-US" sz="1800" b="0">
                <a:solidFill>
                  <a:schemeClr val="bg2">
                    <a:lumMod val="75000"/>
                    <a:lumOff val="25000"/>
                  </a:schemeClr>
                </a:solidFill>
                <a:latin typeface="Calibri" pitchFamily="34" charset="0"/>
                <a:cs typeface="Arial" charset="0"/>
              </a:rPr>
              <a:t>spend $330,000 </a:t>
            </a:r>
            <a:r>
              <a:rPr lang="en-US" sz="1800" b="0" dirty="0">
                <a:solidFill>
                  <a:schemeClr val="bg2">
                    <a:lumMod val="75000"/>
                    <a:lumOff val="25000"/>
                  </a:schemeClr>
                </a:solidFill>
                <a:latin typeface="Calibri" pitchFamily="34" charset="0"/>
                <a:cs typeface="Arial" charset="0"/>
              </a:rPr>
              <a:t>on healthcare in retirement*</a:t>
            </a:r>
          </a:p>
          <a:p>
            <a:pPr marL="344488" lvl="0" indent="-344488" algn="l">
              <a:lnSpc>
                <a:spcPct val="120000"/>
              </a:lnSpc>
              <a:spcAft>
                <a:spcPts val="1200"/>
              </a:spcAft>
              <a:buClr>
                <a:schemeClr val="bg2">
                  <a:lumMod val="75000"/>
                  <a:lumOff val="25000"/>
                </a:schemeClr>
              </a:buClr>
              <a:buSzPct val="100000"/>
              <a:buFont typeface="Calibri" pitchFamily="34" charset="0"/>
              <a:buChar char="»"/>
            </a:pPr>
            <a:r>
              <a:rPr lang="en-US" sz="1800" b="0" dirty="0">
                <a:solidFill>
                  <a:schemeClr val="bg2">
                    <a:lumMod val="75000"/>
                    <a:lumOff val="25000"/>
                  </a:schemeClr>
                </a:solidFill>
                <a:latin typeface="Calibri" pitchFamily="34" charset="0"/>
                <a:cs typeface="Arial" charset="0"/>
              </a:rPr>
              <a:t>Because you deserve to retire on your own terms!</a:t>
            </a:r>
          </a:p>
          <a:p>
            <a:pPr marL="1258888" lvl="2" indent="-344488" algn="l">
              <a:lnSpc>
                <a:spcPct val="120000"/>
              </a:lnSpc>
              <a:spcAft>
                <a:spcPts val="1200"/>
              </a:spcAft>
              <a:buClr>
                <a:schemeClr val="bg2">
                  <a:lumMod val="75000"/>
                  <a:lumOff val="25000"/>
                </a:schemeClr>
              </a:buClr>
              <a:buSzPct val="100000"/>
              <a:buFont typeface="Wingdings" panose="05000000000000000000" pitchFamily="2" charset="2"/>
              <a:buChar char="Ø"/>
            </a:pPr>
            <a:r>
              <a:rPr lang="en-US" sz="1800" b="0" dirty="0">
                <a:solidFill>
                  <a:schemeClr val="bg2">
                    <a:lumMod val="75000"/>
                    <a:lumOff val="25000"/>
                  </a:schemeClr>
                </a:solidFill>
                <a:latin typeface="Calibri" pitchFamily="34" charset="0"/>
                <a:cs typeface="Arial" charset="0"/>
              </a:rPr>
              <a:t>It buys you the most valuable asset in the world … </a:t>
            </a:r>
            <a:r>
              <a:rPr lang="en-US" sz="1800" dirty="0">
                <a:solidFill>
                  <a:schemeClr val="bg2">
                    <a:lumMod val="75000"/>
                    <a:lumOff val="25000"/>
                  </a:schemeClr>
                </a:solidFill>
                <a:latin typeface="Calibri" pitchFamily="34" charset="0"/>
                <a:cs typeface="Arial" charset="0"/>
              </a:rPr>
              <a:t>Time</a:t>
            </a:r>
          </a:p>
          <a:p>
            <a:pPr marL="1258888" lvl="2" indent="-344488" algn="l">
              <a:lnSpc>
                <a:spcPct val="120000"/>
              </a:lnSpc>
              <a:spcAft>
                <a:spcPts val="1200"/>
              </a:spcAft>
              <a:buClr>
                <a:schemeClr val="bg2">
                  <a:lumMod val="75000"/>
                  <a:lumOff val="25000"/>
                </a:schemeClr>
              </a:buClr>
              <a:buSzPct val="100000"/>
              <a:buFont typeface="Wingdings" panose="05000000000000000000" pitchFamily="2" charset="2"/>
              <a:buChar char="Ø"/>
            </a:pPr>
            <a:r>
              <a:rPr lang="en-US" sz="1800" b="0" dirty="0">
                <a:solidFill>
                  <a:schemeClr val="bg2">
                    <a:lumMod val="75000"/>
                    <a:lumOff val="25000"/>
                  </a:schemeClr>
                </a:solidFill>
                <a:latin typeface="Calibri" pitchFamily="34" charset="0"/>
                <a:cs typeface="Arial" charset="0"/>
              </a:rPr>
              <a:t>Provides a </a:t>
            </a:r>
            <a:r>
              <a:rPr lang="en-US" sz="1800" dirty="0">
                <a:solidFill>
                  <a:schemeClr val="bg2">
                    <a:lumMod val="75000"/>
                    <a:lumOff val="25000"/>
                  </a:schemeClr>
                </a:solidFill>
                <a:latin typeface="Calibri" pitchFamily="34" charset="0"/>
                <a:cs typeface="Arial" charset="0"/>
              </a:rPr>
              <a:t>Margin of Safety </a:t>
            </a:r>
            <a:r>
              <a:rPr lang="en-US" sz="1800" b="0" dirty="0">
                <a:solidFill>
                  <a:schemeClr val="bg2">
                    <a:lumMod val="75000"/>
                    <a:lumOff val="25000"/>
                  </a:schemeClr>
                </a:solidFill>
                <a:latin typeface="Calibri" pitchFamily="34" charset="0"/>
                <a:cs typeface="Arial" charset="0"/>
              </a:rPr>
              <a:t>when life gets in the way of your best laid plans</a:t>
            </a:r>
            <a:endParaRPr lang="en-US" sz="1800" dirty="0">
              <a:solidFill>
                <a:schemeClr val="bg2">
                  <a:lumMod val="75000"/>
                  <a:lumOff val="25000"/>
                </a:schemeClr>
              </a:solidFill>
              <a:latin typeface="Calibri" pitchFamily="34" charset="0"/>
              <a:cs typeface="Arial" charset="0"/>
            </a:endParaRPr>
          </a:p>
        </p:txBody>
      </p:sp>
      <p:sp>
        <p:nvSpPr>
          <p:cNvPr id="2" name="Slide Number Placeholder 1"/>
          <p:cNvSpPr>
            <a:spLocks noGrp="1"/>
          </p:cNvSpPr>
          <p:nvPr>
            <p:ph type="sldNum" sz="quarter" idx="10"/>
          </p:nvPr>
        </p:nvSpPr>
        <p:spPr/>
        <p:txBody>
          <a:bodyPr/>
          <a:lstStyle/>
          <a:p>
            <a:pPr>
              <a:defRPr/>
            </a:pPr>
            <a:fld id="{8AB82F91-9E70-49E8-8C50-322C7080C288}" type="slidenum">
              <a:rPr lang="en-US" smtClean="0"/>
              <a:pPr>
                <a:defRPr/>
              </a:pPr>
              <a:t>11</a:t>
            </a:fld>
            <a:endParaRPr lang="en-US" dirty="0"/>
          </a:p>
        </p:txBody>
      </p:sp>
      <p:sp>
        <p:nvSpPr>
          <p:cNvPr id="3" name="Rectangle 2">
            <a:extLst>
              <a:ext uri="{FF2B5EF4-FFF2-40B4-BE49-F238E27FC236}">
                <a16:creationId xmlns:a16="http://schemas.microsoft.com/office/drawing/2014/main" id="{A829C0BC-462D-CC3F-BCB4-37AB50BC4F29}"/>
              </a:ext>
            </a:extLst>
          </p:cNvPr>
          <p:cNvSpPr/>
          <p:nvPr/>
        </p:nvSpPr>
        <p:spPr>
          <a:xfrm>
            <a:off x="635" y="6506305"/>
            <a:ext cx="9142730" cy="246221"/>
          </a:xfrm>
          <a:prstGeom prst="rect">
            <a:avLst/>
          </a:prstGeom>
        </p:spPr>
        <p:txBody>
          <a:bodyPr wrap="square">
            <a:spAutoFit/>
          </a:bodyPr>
          <a:lstStyle>
            <a:defPPr>
              <a:defRPr lang="en-US"/>
            </a:defPPr>
            <a:lvl1pPr algn="ctr" rtl="0" eaLnBrk="0" fontAlgn="base" hangingPunct="0">
              <a:spcBef>
                <a:spcPct val="0"/>
              </a:spcBef>
              <a:spcAft>
                <a:spcPct val="0"/>
              </a:spcAft>
              <a:defRPr sz="2400" b="1" kern="1200">
                <a:solidFill>
                  <a:schemeClr val="tx1"/>
                </a:solidFill>
                <a:latin typeface="Verdana" pitchFamily="34" charset="0"/>
                <a:ea typeface="+mn-ea"/>
                <a:cs typeface="+mn-cs"/>
              </a:defRPr>
            </a:lvl1pPr>
            <a:lvl2pPr marL="457200" algn="ctr" rtl="0" eaLnBrk="0" fontAlgn="base" hangingPunct="0">
              <a:spcBef>
                <a:spcPct val="0"/>
              </a:spcBef>
              <a:spcAft>
                <a:spcPct val="0"/>
              </a:spcAft>
              <a:defRPr sz="2400" b="1" kern="1200">
                <a:solidFill>
                  <a:schemeClr val="tx1"/>
                </a:solidFill>
                <a:latin typeface="Verdana" pitchFamily="34" charset="0"/>
                <a:ea typeface="+mn-ea"/>
                <a:cs typeface="+mn-cs"/>
              </a:defRPr>
            </a:lvl2pPr>
            <a:lvl3pPr marL="914400" algn="ctr" rtl="0" eaLnBrk="0" fontAlgn="base" hangingPunct="0">
              <a:spcBef>
                <a:spcPct val="0"/>
              </a:spcBef>
              <a:spcAft>
                <a:spcPct val="0"/>
              </a:spcAft>
              <a:defRPr sz="2400" b="1" kern="1200">
                <a:solidFill>
                  <a:schemeClr val="tx1"/>
                </a:solidFill>
                <a:latin typeface="Verdana" pitchFamily="34" charset="0"/>
                <a:ea typeface="+mn-ea"/>
                <a:cs typeface="+mn-cs"/>
              </a:defRPr>
            </a:lvl3pPr>
            <a:lvl4pPr marL="1371600" algn="ctr" rtl="0" eaLnBrk="0" fontAlgn="base" hangingPunct="0">
              <a:spcBef>
                <a:spcPct val="0"/>
              </a:spcBef>
              <a:spcAft>
                <a:spcPct val="0"/>
              </a:spcAft>
              <a:defRPr sz="2400" b="1" kern="1200">
                <a:solidFill>
                  <a:schemeClr val="tx1"/>
                </a:solidFill>
                <a:latin typeface="Verdana" pitchFamily="34" charset="0"/>
                <a:ea typeface="+mn-ea"/>
                <a:cs typeface="+mn-cs"/>
              </a:defRPr>
            </a:lvl4pPr>
            <a:lvl5pPr marL="1828800" algn="ctr" rtl="0" eaLnBrk="0" fontAlgn="base" hangingPunct="0">
              <a:spcBef>
                <a:spcPct val="0"/>
              </a:spcBef>
              <a:spcAft>
                <a:spcPct val="0"/>
              </a:spcAft>
              <a:defRPr sz="2400" b="1" kern="1200">
                <a:solidFill>
                  <a:schemeClr val="tx1"/>
                </a:solidFill>
                <a:latin typeface="Verdana" pitchFamily="34" charset="0"/>
                <a:ea typeface="+mn-ea"/>
                <a:cs typeface="+mn-cs"/>
              </a:defRPr>
            </a:lvl5pPr>
            <a:lvl6pPr marL="2286000" algn="l" defTabSz="914400" rtl="0" eaLnBrk="1" latinLnBrk="0" hangingPunct="1">
              <a:defRPr sz="2400" b="1" kern="1200">
                <a:solidFill>
                  <a:schemeClr val="tx1"/>
                </a:solidFill>
                <a:latin typeface="Verdana" pitchFamily="34" charset="0"/>
                <a:ea typeface="+mn-ea"/>
                <a:cs typeface="+mn-cs"/>
              </a:defRPr>
            </a:lvl6pPr>
            <a:lvl7pPr marL="2743200" algn="l" defTabSz="914400" rtl="0" eaLnBrk="1" latinLnBrk="0" hangingPunct="1">
              <a:defRPr sz="2400" b="1" kern="1200">
                <a:solidFill>
                  <a:schemeClr val="tx1"/>
                </a:solidFill>
                <a:latin typeface="Verdana" pitchFamily="34" charset="0"/>
                <a:ea typeface="+mn-ea"/>
                <a:cs typeface="+mn-cs"/>
              </a:defRPr>
            </a:lvl7pPr>
            <a:lvl8pPr marL="3200400" algn="l" defTabSz="914400" rtl="0" eaLnBrk="1" latinLnBrk="0" hangingPunct="1">
              <a:defRPr sz="2400" b="1" kern="1200">
                <a:solidFill>
                  <a:schemeClr val="tx1"/>
                </a:solidFill>
                <a:latin typeface="Verdana" pitchFamily="34" charset="0"/>
                <a:ea typeface="+mn-ea"/>
                <a:cs typeface="+mn-cs"/>
              </a:defRPr>
            </a:lvl8pPr>
            <a:lvl9pPr marL="3657600" algn="l" defTabSz="914400" rtl="0" eaLnBrk="1" latinLnBrk="0" hangingPunct="1">
              <a:defRPr sz="2400" b="1" kern="1200">
                <a:solidFill>
                  <a:schemeClr val="tx1"/>
                </a:solidFill>
                <a:latin typeface="Verdana" pitchFamily="34" charset="0"/>
                <a:ea typeface="+mn-ea"/>
                <a:cs typeface="+mn-cs"/>
              </a:defRPr>
            </a:lvl9pPr>
          </a:lstStyle>
          <a:p>
            <a:pPr algn="l"/>
            <a:r>
              <a:rPr lang="en-US" sz="1000" b="0" dirty="0">
                <a:solidFill>
                  <a:schemeClr val="bg2">
                    <a:lumMod val="75000"/>
                    <a:lumOff val="25000"/>
                  </a:schemeClr>
                </a:solidFill>
                <a:latin typeface="Calibri" panose="020F0502020204030204" pitchFamily="34" charset="0"/>
                <a:cs typeface="Calibri" panose="020F0502020204030204" pitchFamily="34" charset="0"/>
              </a:rPr>
              <a:t>*Source:  https://www.fidelity.com/learning-center/wealth-management-insights/how-to-prepare-for-health-care-costs-in-retirement, 4/16/25</a:t>
            </a:r>
          </a:p>
        </p:txBody>
      </p:sp>
    </p:spTree>
    <p:extLst>
      <p:ext uri="{BB962C8B-B14F-4D97-AF65-F5344CB8AC3E}">
        <p14:creationId xmlns:p14="http://schemas.microsoft.com/office/powerpoint/2010/main" val="958733362"/>
      </p:ext>
    </p:extLst>
  </p:cSld>
  <p:clrMapOvr>
    <a:masterClrMapping/>
  </p:clrMapOvr>
  <p:transition>
    <p:zo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E4153DB1-2A78-4744-833A-520E215E25BA}" type="slidenum">
              <a:rPr lang="en-US" smtClean="0"/>
              <a:pPr/>
              <a:t>12</a:t>
            </a:fld>
            <a:endParaRPr lang="en-US"/>
          </a:p>
        </p:txBody>
      </p:sp>
      <p:pic>
        <p:nvPicPr>
          <p:cNvPr id="7" name="Picture 6">
            <a:extLst>
              <a:ext uri="{FF2B5EF4-FFF2-40B4-BE49-F238E27FC236}">
                <a16:creationId xmlns:a16="http://schemas.microsoft.com/office/drawing/2014/main" id="{BB4DF8A3-3B26-7D50-427B-D380C840A107}"/>
              </a:ext>
            </a:extLst>
          </p:cNvPr>
          <p:cNvPicPr>
            <a:picLocks noChangeAspect="1"/>
          </p:cNvPicPr>
          <p:nvPr/>
        </p:nvPicPr>
        <p:blipFill>
          <a:blip r:embed="rId2"/>
          <a:stretch>
            <a:fillRect/>
          </a:stretch>
        </p:blipFill>
        <p:spPr>
          <a:xfrm>
            <a:off x="3050215" y="1175657"/>
            <a:ext cx="2903164" cy="4436193"/>
          </a:xfrm>
          <a:prstGeom prst="rect">
            <a:avLst/>
          </a:prstGeom>
        </p:spPr>
      </p:pic>
      <p:sp>
        <p:nvSpPr>
          <p:cNvPr id="5" name="TextBox 4">
            <a:extLst>
              <a:ext uri="{FF2B5EF4-FFF2-40B4-BE49-F238E27FC236}">
                <a16:creationId xmlns:a16="http://schemas.microsoft.com/office/drawing/2014/main" id="{FCD47736-3F0B-CB59-EB9F-E16A94A1F21E}"/>
              </a:ext>
            </a:extLst>
          </p:cNvPr>
          <p:cNvSpPr txBox="1"/>
          <p:nvPr/>
        </p:nvSpPr>
        <p:spPr>
          <a:xfrm>
            <a:off x="4900575" y="2479064"/>
            <a:ext cx="3355231" cy="1446550"/>
          </a:xfrm>
          <a:prstGeom prst="rect">
            <a:avLst/>
          </a:prstGeom>
          <a:noFill/>
        </p:spPr>
        <p:txBody>
          <a:bodyPr wrap="square" rtlCol="0">
            <a:spAutoFit/>
          </a:bodyPr>
          <a:lstStyle/>
          <a:p>
            <a:pPr algn="r"/>
            <a:r>
              <a:rPr lang="en-US" dirty="0">
                <a:solidFill>
                  <a:schemeClr val="bg2">
                    <a:lumMod val="75000"/>
                    <a:lumOff val="25000"/>
                  </a:schemeClr>
                </a:solidFill>
                <a:latin typeface="Calibri" panose="020F0502020204030204" pitchFamily="34" charset="0"/>
                <a:cs typeface="Calibri" panose="020F0502020204030204" pitchFamily="34" charset="0"/>
              </a:rPr>
              <a:t>Personal savings</a:t>
            </a:r>
          </a:p>
          <a:p>
            <a:pPr algn="r"/>
            <a:r>
              <a:rPr lang="en-US" sz="2000" dirty="0">
                <a:solidFill>
                  <a:schemeClr val="bg2">
                    <a:lumMod val="75000"/>
                    <a:lumOff val="25000"/>
                  </a:schemeClr>
                </a:solidFill>
                <a:latin typeface="Calibri" panose="020F0502020204030204" pitchFamily="34" charset="0"/>
                <a:cs typeface="Calibri" panose="020F0502020204030204" pitchFamily="34" charset="0"/>
              </a:rPr>
              <a:t>Including:</a:t>
            </a:r>
            <a:r>
              <a:rPr lang="en-US" dirty="0">
                <a:solidFill>
                  <a:schemeClr val="bg2">
                    <a:lumMod val="75000"/>
                    <a:lumOff val="25000"/>
                  </a:schemeClr>
                </a:solidFill>
                <a:latin typeface="Calibri" panose="020F0502020204030204" pitchFamily="34" charset="0"/>
                <a:cs typeface="Calibri" panose="020F0502020204030204" pitchFamily="34" charset="0"/>
              </a:rPr>
              <a:t> </a:t>
            </a:r>
            <a:r>
              <a:rPr lang="en-US" sz="2000" dirty="0">
                <a:solidFill>
                  <a:schemeClr val="bg2">
                    <a:lumMod val="75000"/>
                    <a:lumOff val="25000"/>
                  </a:schemeClr>
                </a:solidFill>
                <a:latin typeface="Calibri" panose="020F0502020204030204" pitchFamily="34" charset="0"/>
                <a:cs typeface="Calibri" panose="020F0502020204030204" pitchFamily="34" charset="0"/>
              </a:rPr>
              <a:t>403(b)/401(a)/HRA/457 retirement plans </a:t>
            </a:r>
            <a:endParaRPr lang="en-US" dirty="0">
              <a:solidFill>
                <a:schemeClr val="bg2">
                  <a:lumMod val="75000"/>
                  <a:lumOff val="25000"/>
                </a:schemeClr>
              </a:solidFill>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F6126131-B4DF-3EE1-8AE1-3A3E3CC33432}"/>
              </a:ext>
            </a:extLst>
          </p:cNvPr>
          <p:cNvSpPr txBox="1"/>
          <p:nvPr/>
        </p:nvSpPr>
        <p:spPr>
          <a:xfrm>
            <a:off x="3981942" y="4996877"/>
            <a:ext cx="3473514" cy="830997"/>
          </a:xfrm>
          <a:prstGeom prst="rect">
            <a:avLst/>
          </a:prstGeom>
          <a:noFill/>
        </p:spPr>
        <p:txBody>
          <a:bodyPr wrap="square" rtlCol="0">
            <a:spAutoFit/>
          </a:bodyPr>
          <a:lstStyle/>
          <a:p>
            <a:pPr algn="r"/>
            <a:r>
              <a:rPr lang="en-US" dirty="0">
                <a:solidFill>
                  <a:schemeClr val="bg2">
                    <a:lumMod val="75000"/>
                    <a:lumOff val="25000"/>
                  </a:schemeClr>
                </a:solidFill>
                <a:latin typeface="Calibri" panose="020F0502020204030204" pitchFamily="34" charset="0"/>
                <a:cs typeface="Calibri" panose="020F0502020204030204" pitchFamily="34" charset="0"/>
              </a:rPr>
              <a:t>Pension: Teachers Retirement Fund (TRF)</a:t>
            </a:r>
          </a:p>
        </p:txBody>
      </p:sp>
      <p:sp>
        <p:nvSpPr>
          <p:cNvPr id="10" name="TextBox 9">
            <a:extLst>
              <a:ext uri="{FF2B5EF4-FFF2-40B4-BE49-F238E27FC236}">
                <a16:creationId xmlns:a16="http://schemas.microsoft.com/office/drawing/2014/main" id="{9EF03F8E-78FA-3DC0-38EC-07011A311B85}"/>
              </a:ext>
            </a:extLst>
          </p:cNvPr>
          <p:cNvSpPr txBox="1"/>
          <p:nvPr/>
        </p:nvSpPr>
        <p:spPr>
          <a:xfrm>
            <a:off x="410544" y="3049752"/>
            <a:ext cx="3004154" cy="461665"/>
          </a:xfrm>
          <a:prstGeom prst="rect">
            <a:avLst/>
          </a:prstGeom>
          <a:noFill/>
        </p:spPr>
        <p:txBody>
          <a:bodyPr wrap="square" rtlCol="0">
            <a:spAutoFit/>
          </a:bodyPr>
          <a:lstStyle/>
          <a:p>
            <a:pPr algn="r"/>
            <a:r>
              <a:rPr lang="en-US" dirty="0">
                <a:solidFill>
                  <a:schemeClr val="bg2">
                    <a:lumMod val="75000"/>
                    <a:lumOff val="25000"/>
                  </a:schemeClr>
                </a:solidFill>
                <a:latin typeface="Calibri" panose="020F0502020204030204" pitchFamily="34" charset="0"/>
                <a:cs typeface="Calibri" panose="020F0502020204030204" pitchFamily="34" charset="0"/>
              </a:rPr>
              <a:t>Social Security</a:t>
            </a:r>
          </a:p>
        </p:txBody>
      </p:sp>
      <p:sp>
        <p:nvSpPr>
          <p:cNvPr id="11" name="TextBox 10">
            <a:extLst>
              <a:ext uri="{FF2B5EF4-FFF2-40B4-BE49-F238E27FC236}">
                <a16:creationId xmlns:a16="http://schemas.microsoft.com/office/drawing/2014/main" id="{711B6CBE-9C6F-D3BA-6FDE-58A029BA3CB3}"/>
              </a:ext>
            </a:extLst>
          </p:cNvPr>
          <p:cNvSpPr txBox="1"/>
          <p:nvPr/>
        </p:nvSpPr>
        <p:spPr>
          <a:xfrm>
            <a:off x="3142182" y="1462183"/>
            <a:ext cx="2556133" cy="400110"/>
          </a:xfrm>
          <a:prstGeom prst="rect">
            <a:avLst/>
          </a:prstGeom>
          <a:noFill/>
        </p:spPr>
        <p:txBody>
          <a:bodyPr wrap="square" rtlCol="0">
            <a:spAutoFit/>
          </a:bodyPr>
          <a:lstStyle/>
          <a:p>
            <a:r>
              <a:rPr lang="en-US" sz="2000" dirty="0">
                <a:solidFill>
                  <a:schemeClr val="bg2">
                    <a:lumMod val="75000"/>
                    <a:lumOff val="25000"/>
                  </a:schemeClr>
                </a:solidFill>
                <a:latin typeface="Calibri" panose="020F0502020204030204" pitchFamily="34" charset="0"/>
                <a:cs typeface="Calibri" panose="020F0502020204030204" pitchFamily="34" charset="0"/>
              </a:rPr>
              <a:t>Retirement Income</a:t>
            </a:r>
          </a:p>
        </p:txBody>
      </p:sp>
      <p:pic>
        <p:nvPicPr>
          <p:cNvPr id="2" name="Picture 1">
            <a:extLst>
              <a:ext uri="{FF2B5EF4-FFF2-40B4-BE49-F238E27FC236}">
                <a16:creationId xmlns:a16="http://schemas.microsoft.com/office/drawing/2014/main" id="{186599A1-CA07-8A9C-373D-E17A7369EB0D}"/>
              </a:ext>
            </a:extLst>
          </p:cNvPr>
          <p:cNvPicPr>
            <a:picLocks noChangeAspect="1"/>
          </p:cNvPicPr>
          <p:nvPr/>
        </p:nvPicPr>
        <p:blipFill rotWithShape="1">
          <a:blip r:embed="rId3"/>
          <a:srcRect t="24164" b="31387"/>
          <a:stretch/>
        </p:blipFill>
        <p:spPr>
          <a:xfrm>
            <a:off x="7210556" y="0"/>
            <a:ext cx="1916786" cy="608580"/>
          </a:xfrm>
          <a:prstGeom prst="rect">
            <a:avLst/>
          </a:prstGeom>
        </p:spPr>
      </p:pic>
    </p:spTree>
    <p:extLst>
      <p:ext uri="{BB962C8B-B14F-4D97-AF65-F5344CB8AC3E}">
        <p14:creationId xmlns:p14="http://schemas.microsoft.com/office/powerpoint/2010/main" val="152135396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70" y="0"/>
            <a:ext cx="9049424" cy="772160"/>
          </a:xfrm>
        </p:spPr>
        <p:txBody>
          <a:bodyPr/>
          <a:lstStyle/>
          <a:p>
            <a:r>
              <a:rPr lang="en-US" dirty="0"/>
              <a:t>Who Contributes to Which Accounts?</a:t>
            </a:r>
          </a:p>
        </p:txBody>
      </p:sp>
      <p:sp>
        <p:nvSpPr>
          <p:cNvPr id="2" name="Slide Number Placeholder 1"/>
          <p:cNvSpPr>
            <a:spLocks noGrp="1"/>
          </p:cNvSpPr>
          <p:nvPr>
            <p:ph type="sldNum" sz="quarter" idx="10"/>
          </p:nvPr>
        </p:nvSpPr>
        <p:spPr/>
        <p:txBody>
          <a:bodyPr/>
          <a:lstStyle/>
          <a:p>
            <a:pPr>
              <a:defRPr/>
            </a:pPr>
            <a:fld id="{8AB82F91-9E70-49E8-8C50-322C7080C288}" type="slidenum">
              <a:rPr lang="en-US" smtClean="0"/>
              <a:pPr>
                <a:defRPr/>
              </a:pPr>
              <a:t>13</a:t>
            </a:fld>
            <a:endParaRPr lang="en-US" dirty="0"/>
          </a:p>
        </p:txBody>
      </p:sp>
      <p:graphicFrame>
        <p:nvGraphicFramePr>
          <p:cNvPr id="10" name="Table 9">
            <a:extLst>
              <a:ext uri="{FF2B5EF4-FFF2-40B4-BE49-F238E27FC236}">
                <a16:creationId xmlns:a16="http://schemas.microsoft.com/office/drawing/2014/main" id="{0CFF821E-F98C-438E-1DC0-FD612B47C970}"/>
              </a:ext>
            </a:extLst>
          </p:cNvPr>
          <p:cNvGraphicFramePr>
            <a:graphicFrameLocks noGrp="1"/>
          </p:cNvGraphicFramePr>
          <p:nvPr>
            <p:extLst>
              <p:ext uri="{D42A27DB-BD31-4B8C-83A1-F6EECF244321}">
                <p14:modId xmlns:p14="http://schemas.microsoft.com/office/powerpoint/2010/main" val="2449039985"/>
              </p:ext>
            </p:extLst>
          </p:nvPr>
        </p:nvGraphicFramePr>
        <p:xfrm>
          <a:off x="1222309" y="1112985"/>
          <a:ext cx="6447453" cy="4833262"/>
        </p:xfrm>
        <a:graphic>
          <a:graphicData uri="http://schemas.openxmlformats.org/drawingml/2006/table">
            <a:tbl>
              <a:tblPr firstRow="1" bandRow="1">
                <a:tableStyleId>{5C22544A-7EE6-4342-B048-85BDC9FD1C3A}</a:tableStyleId>
              </a:tblPr>
              <a:tblGrid>
                <a:gridCol w="2340295">
                  <a:extLst>
                    <a:ext uri="{9D8B030D-6E8A-4147-A177-3AD203B41FA5}">
                      <a16:colId xmlns:a16="http://schemas.microsoft.com/office/drawing/2014/main" val="1961186059"/>
                    </a:ext>
                  </a:extLst>
                </a:gridCol>
                <a:gridCol w="1931473">
                  <a:extLst>
                    <a:ext uri="{9D8B030D-6E8A-4147-A177-3AD203B41FA5}">
                      <a16:colId xmlns:a16="http://schemas.microsoft.com/office/drawing/2014/main" val="3344147557"/>
                    </a:ext>
                  </a:extLst>
                </a:gridCol>
                <a:gridCol w="2175685">
                  <a:extLst>
                    <a:ext uri="{9D8B030D-6E8A-4147-A177-3AD203B41FA5}">
                      <a16:colId xmlns:a16="http://schemas.microsoft.com/office/drawing/2014/main" val="3841869565"/>
                    </a:ext>
                  </a:extLst>
                </a:gridCol>
              </a:tblGrid>
              <a:tr h="690466">
                <a:tc>
                  <a:txBody>
                    <a:bodyPr/>
                    <a:lstStyle/>
                    <a:p>
                      <a:endParaRPr lang="en-US" sz="2800" dirty="0">
                        <a:solidFill>
                          <a:schemeClr val="bg2">
                            <a:lumMod val="75000"/>
                            <a:lumOff val="25000"/>
                          </a:schemeClr>
                        </a:solidFill>
                        <a:latin typeface="Calibri" panose="020F0502020204030204" pitchFamily="34" charset="0"/>
                        <a:cs typeface="Calibri" panose="020F0502020204030204" pitchFamily="34" charset="0"/>
                      </a:endParaRPr>
                    </a:p>
                  </a:txBody>
                  <a:tcPr>
                    <a:lnL w="12700" cmpd="sng">
                      <a:noFill/>
                    </a:lnL>
                    <a:lnR w="127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tx1">
                        <a:lumMod val="85000"/>
                      </a:schemeClr>
                    </a:solidFill>
                  </a:tcPr>
                </a:tc>
                <a:tc>
                  <a:txBody>
                    <a:bodyPr/>
                    <a:lstStyle/>
                    <a:p>
                      <a:pPr algn="ctr"/>
                      <a:r>
                        <a:rPr lang="en-US" sz="2800" u="sng" dirty="0">
                          <a:solidFill>
                            <a:schemeClr val="bg2">
                              <a:lumMod val="75000"/>
                              <a:lumOff val="25000"/>
                            </a:schemeClr>
                          </a:solidFill>
                          <a:latin typeface="Calibri" panose="020F0502020204030204" pitchFamily="34" charset="0"/>
                          <a:cs typeface="Calibri" panose="020F0502020204030204" pitchFamily="34" charset="0"/>
                        </a:rPr>
                        <a:t>Employee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algn="ctr"/>
                      <a:r>
                        <a:rPr lang="en-US" sz="2800" u="sng" dirty="0">
                          <a:solidFill>
                            <a:schemeClr val="bg2">
                              <a:lumMod val="75000"/>
                              <a:lumOff val="25000"/>
                            </a:schemeClr>
                          </a:solidFill>
                          <a:latin typeface="Calibri" panose="020F0502020204030204" pitchFamily="34" charset="0"/>
                          <a:cs typeface="Calibri" panose="020F0502020204030204" pitchFamily="34" charset="0"/>
                        </a:rPr>
                        <a:t>Zionsville</a:t>
                      </a:r>
                    </a:p>
                  </a:txBody>
                  <a:tcPr>
                    <a:lnL w="1270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tx1">
                        <a:lumMod val="85000"/>
                      </a:schemeClr>
                    </a:solidFill>
                  </a:tcPr>
                </a:tc>
                <a:extLst>
                  <a:ext uri="{0D108BD9-81ED-4DB2-BD59-A6C34878D82A}">
                    <a16:rowId xmlns:a16="http://schemas.microsoft.com/office/drawing/2014/main" val="1477621952"/>
                  </a:ext>
                </a:extLst>
              </a:tr>
              <a:tr h="690466">
                <a:tc>
                  <a:txBody>
                    <a:bodyPr/>
                    <a:lstStyle/>
                    <a:p>
                      <a:r>
                        <a:rPr lang="en-US" sz="2800" b="1" dirty="0">
                          <a:solidFill>
                            <a:schemeClr val="bg2">
                              <a:lumMod val="75000"/>
                              <a:lumOff val="25000"/>
                            </a:schemeClr>
                          </a:solidFill>
                          <a:latin typeface="Calibri" panose="020F0502020204030204" pitchFamily="34" charset="0"/>
                          <a:cs typeface="Calibri" panose="020F0502020204030204" pitchFamily="34" charset="0"/>
                        </a:rPr>
                        <a:t>Social Security</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tx1">
                        <a:lumMod val="85000"/>
                      </a:schemeClr>
                    </a:solidFill>
                  </a:tcPr>
                </a:tc>
                <a:tc>
                  <a:txBody>
                    <a:bodyPr/>
                    <a:lstStyle/>
                    <a:p>
                      <a:pPr algn="ctr"/>
                      <a:r>
                        <a:rPr lang="en-US" sz="2800" dirty="0">
                          <a:solidFill>
                            <a:schemeClr val="bg2">
                              <a:lumMod val="75000"/>
                              <a:lumOff val="25000"/>
                            </a:schemeClr>
                          </a:solidFill>
                          <a:latin typeface="Calibri" panose="020F0502020204030204" pitchFamily="34" charset="0"/>
                          <a:cs typeface="Calibri" panose="020F0502020204030204" pitchFamily="34" charset="0"/>
                          <a:sym typeface="Wingdings" panose="05000000000000000000" pitchFamily="2" charset="2"/>
                        </a:rPr>
                        <a:t></a:t>
                      </a:r>
                      <a:endParaRPr lang="en-US" sz="2800" dirty="0">
                        <a:solidFill>
                          <a:schemeClr val="bg2">
                            <a:lumMod val="75000"/>
                            <a:lumOff val="25000"/>
                          </a:schemeClr>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schemeClr val="bg2">
                              <a:lumMod val="75000"/>
                              <a:lumOff val="25000"/>
                            </a:schemeClr>
                          </a:solidFill>
                          <a:latin typeface="Calibri" panose="020F0502020204030204" pitchFamily="34" charset="0"/>
                          <a:cs typeface="Calibri" panose="020F0502020204030204" pitchFamily="34" charset="0"/>
                          <a:sym typeface="Wingdings" panose="05000000000000000000" pitchFamily="2" charset="2"/>
                        </a:rPr>
                        <a:t></a:t>
                      </a:r>
                      <a:endParaRPr lang="en-US" sz="2800" dirty="0">
                        <a:solidFill>
                          <a:schemeClr val="bg2">
                            <a:lumMod val="75000"/>
                            <a:lumOff val="25000"/>
                          </a:schemeClr>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chemeClr val="tx1">
                        <a:lumMod val="85000"/>
                      </a:schemeClr>
                    </a:solidFill>
                  </a:tcPr>
                </a:tc>
                <a:extLst>
                  <a:ext uri="{0D108BD9-81ED-4DB2-BD59-A6C34878D82A}">
                    <a16:rowId xmlns:a16="http://schemas.microsoft.com/office/drawing/2014/main" val="1494440631"/>
                  </a:ext>
                </a:extLst>
              </a:tr>
              <a:tr h="690466">
                <a:tc>
                  <a:txBody>
                    <a:bodyPr/>
                    <a:lstStyle/>
                    <a:p>
                      <a:r>
                        <a:rPr lang="en-US" sz="2800" b="1" dirty="0">
                          <a:solidFill>
                            <a:schemeClr val="bg2">
                              <a:lumMod val="75000"/>
                              <a:lumOff val="25000"/>
                            </a:schemeClr>
                          </a:solidFill>
                          <a:latin typeface="Calibri" panose="020F0502020204030204" pitchFamily="34" charset="0"/>
                          <a:cs typeface="Calibri" panose="020F0502020204030204" pitchFamily="34" charset="0"/>
                        </a:rPr>
                        <a:t>403(b)</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schemeClr val="bg2">
                              <a:lumMod val="75000"/>
                              <a:lumOff val="25000"/>
                            </a:schemeClr>
                          </a:solidFill>
                          <a:latin typeface="Calibri" panose="020F0502020204030204" pitchFamily="34" charset="0"/>
                          <a:cs typeface="Calibri" panose="020F0502020204030204" pitchFamily="34" charset="0"/>
                          <a:sym typeface="Wingdings" panose="05000000000000000000" pitchFamily="2" charset="2"/>
                        </a:rPr>
                        <a:t></a:t>
                      </a:r>
                      <a:endParaRPr lang="en-US" sz="2800" dirty="0">
                        <a:solidFill>
                          <a:schemeClr val="bg2">
                            <a:lumMod val="75000"/>
                            <a:lumOff val="25000"/>
                          </a:schemeClr>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r>
                        <a:rPr lang="en-US" sz="2800" dirty="0">
                          <a:solidFill>
                            <a:schemeClr val="bg2">
                              <a:lumMod val="75000"/>
                              <a:lumOff val="25000"/>
                            </a:schemeClr>
                          </a:solidFill>
                          <a:latin typeface="Calibri" panose="020F0502020204030204" pitchFamily="34" charset="0"/>
                          <a:cs typeface="Calibri" panose="020F0502020204030204" pitchFamily="34" charset="0"/>
                          <a:sym typeface="Wingdings" panose="05000000000000000000" pitchFamily="2" charset="2"/>
                        </a:rPr>
                        <a:t></a:t>
                      </a:r>
                      <a:endParaRPr lang="en-US" sz="2800" dirty="0">
                        <a:solidFill>
                          <a:schemeClr val="bg2">
                            <a:lumMod val="75000"/>
                            <a:lumOff val="25000"/>
                          </a:schemeClr>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85000"/>
                      </a:schemeClr>
                    </a:solidFill>
                  </a:tcPr>
                </a:tc>
                <a:extLst>
                  <a:ext uri="{0D108BD9-81ED-4DB2-BD59-A6C34878D82A}">
                    <a16:rowId xmlns:a16="http://schemas.microsoft.com/office/drawing/2014/main" val="1467366426"/>
                  </a:ext>
                </a:extLst>
              </a:tr>
              <a:tr h="690466">
                <a:tc>
                  <a:txBody>
                    <a:bodyPr/>
                    <a:lstStyle/>
                    <a:p>
                      <a:r>
                        <a:rPr lang="en-US" sz="2800" b="1" dirty="0">
                          <a:solidFill>
                            <a:schemeClr val="bg2">
                              <a:lumMod val="75000"/>
                              <a:lumOff val="25000"/>
                            </a:schemeClr>
                          </a:solidFill>
                          <a:latin typeface="Calibri" panose="020F0502020204030204" pitchFamily="34" charset="0"/>
                          <a:cs typeface="Calibri" panose="020F0502020204030204" pitchFamily="34" charset="0"/>
                        </a:rPr>
                        <a:t>401(a)</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85000"/>
                      </a:schemeClr>
                    </a:solidFill>
                  </a:tcPr>
                </a:tc>
                <a:tc>
                  <a:txBody>
                    <a:bodyPr/>
                    <a:lstStyle/>
                    <a:p>
                      <a:pPr algn="ctr"/>
                      <a:endParaRPr lang="en-US" sz="2800" dirty="0">
                        <a:solidFill>
                          <a:schemeClr val="bg2">
                            <a:lumMod val="75000"/>
                            <a:lumOff val="25000"/>
                          </a:schemeClr>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schemeClr val="bg2">
                              <a:lumMod val="75000"/>
                              <a:lumOff val="25000"/>
                            </a:schemeClr>
                          </a:solidFill>
                          <a:latin typeface="Calibri" panose="020F0502020204030204" pitchFamily="34" charset="0"/>
                          <a:cs typeface="Calibri" panose="020F0502020204030204" pitchFamily="34" charset="0"/>
                          <a:sym typeface="Wingdings" panose="05000000000000000000" pitchFamily="2" charset="2"/>
                        </a:rPr>
                        <a:t></a:t>
                      </a:r>
                      <a:endParaRPr lang="en-US" sz="2800" dirty="0">
                        <a:solidFill>
                          <a:schemeClr val="bg2">
                            <a:lumMod val="75000"/>
                            <a:lumOff val="25000"/>
                          </a:schemeClr>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85000"/>
                      </a:schemeClr>
                    </a:solidFill>
                  </a:tcPr>
                </a:tc>
                <a:extLst>
                  <a:ext uri="{0D108BD9-81ED-4DB2-BD59-A6C34878D82A}">
                    <a16:rowId xmlns:a16="http://schemas.microsoft.com/office/drawing/2014/main" val="1876055784"/>
                  </a:ext>
                </a:extLst>
              </a:tr>
              <a:tr h="690466">
                <a:tc>
                  <a:txBody>
                    <a:bodyPr/>
                    <a:lstStyle/>
                    <a:p>
                      <a:r>
                        <a:rPr lang="en-US" sz="2800" b="1" dirty="0">
                          <a:solidFill>
                            <a:schemeClr val="bg2">
                              <a:lumMod val="75000"/>
                              <a:lumOff val="25000"/>
                            </a:schemeClr>
                          </a:solidFill>
                          <a:latin typeface="Calibri" panose="020F0502020204030204" pitchFamily="34" charset="0"/>
                          <a:cs typeface="Calibri" panose="020F0502020204030204" pitchFamily="34" charset="0"/>
                        </a:rPr>
                        <a:t>HRA</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85000"/>
                      </a:schemeClr>
                    </a:solidFill>
                  </a:tcPr>
                </a:tc>
                <a:tc>
                  <a:txBody>
                    <a:bodyPr/>
                    <a:lstStyle/>
                    <a:p>
                      <a:pPr algn="ctr"/>
                      <a:endParaRPr lang="en-US" sz="2800" dirty="0">
                        <a:solidFill>
                          <a:schemeClr val="bg2">
                            <a:lumMod val="75000"/>
                            <a:lumOff val="25000"/>
                          </a:schemeClr>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schemeClr val="bg2">
                              <a:lumMod val="75000"/>
                              <a:lumOff val="25000"/>
                            </a:schemeClr>
                          </a:solidFill>
                          <a:latin typeface="Calibri" panose="020F0502020204030204" pitchFamily="34" charset="0"/>
                          <a:cs typeface="Calibri" panose="020F0502020204030204" pitchFamily="34" charset="0"/>
                          <a:sym typeface="Wingdings" panose="05000000000000000000" pitchFamily="2" charset="2"/>
                        </a:rPr>
                        <a:t></a:t>
                      </a:r>
                      <a:endParaRPr lang="en-US" sz="2800" dirty="0">
                        <a:solidFill>
                          <a:schemeClr val="bg2">
                            <a:lumMod val="75000"/>
                            <a:lumOff val="25000"/>
                          </a:schemeClr>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85000"/>
                      </a:schemeClr>
                    </a:solidFill>
                  </a:tcPr>
                </a:tc>
                <a:extLst>
                  <a:ext uri="{0D108BD9-81ED-4DB2-BD59-A6C34878D82A}">
                    <a16:rowId xmlns:a16="http://schemas.microsoft.com/office/drawing/2014/main" val="2342606175"/>
                  </a:ext>
                </a:extLst>
              </a:tr>
              <a:tr h="690466">
                <a:tc>
                  <a:txBody>
                    <a:bodyPr/>
                    <a:lstStyle/>
                    <a:p>
                      <a:r>
                        <a:rPr lang="en-US" sz="2800" b="1" dirty="0">
                          <a:solidFill>
                            <a:schemeClr val="bg2">
                              <a:lumMod val="75000"/>
                              <a:lumOff val="25000"/>
                            </a:schemeClr>
                          </a:solidFill>
                          <a:latin typeface="Calibri" panose="020F0502020204030204" pitchFamily="34" charset="0"/>
                          <a:cs typeface="Calibri" panose="020F0502020204030204" pitchFamily="34" charset="0"/>
                        </a:rPr>
                        <a:t>HSA*</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85000"/>
                      </a:schemeClr>
                    </a:solidFill>
                  </a:tcPr>
                </a:tc>
                <a:tc>
                  <a:txBody>
                    <a:bodyPr/>
                    <a:lstStyle/>
                    <a:p>
                      <a:pPr algn="ctr"/>
                      <a:r>
                        <a:rPr lang="en-US" sz="2800" dirty="0">
                          <a:solidFill>
                            <a:schemeClr val="bg2">
                              <a:lumMod val="75000"/>
                              <a:lumOff val="25000"/>
                            </a:schemeClr>
                          </a:solidFill>
                          <a:latin typeface="Calibri" panose="020F0502020204030204" pitchFamily="34" charset="0"/>
                          <a:cs typeface="Calibri" panose="020F0502020204030204" pitchFamily="34" charset="0"/>
                          <a:sym typeface="Wingdings" panose="05000000000000000000" pitchFamily="2" charset="2"/>
                        </a:rPr>
                        <a:t></a:t>
                      </a:r>
                      <a:endParaRPr lang="en-US" sz="2800" dirty="0">
                        <a:solidFill>
                          <a:schemeClr val="bg2">
                            <a:lumMod val="75000"/>
                            <a:lumOff val="25000"/>
                          </a:schemeClr>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schemeClr val="bg2">
                              <a:lumMod val="75000"/>
                              <a:lumOff val="25000"/>
                            </a:schemeClr>
                          </a:solidFill>
                          <a:latin typeface="Calibri" panose="020F0502020204030204" pitchFamily="34" charset="0"/>
                          <a:cs typeface="Calibri" panose="020F0502020204030204" pitchFamily="34" charset="0"/>
                          <a:sym typeface="Wingdings" panose="05000000000000000000" pitchFamily="2" charset="2"/>
                        </a:rPr>
                        <a:t></a:t>
                      </a:r>
                      <a:endParaRPr lang="en-US" sz="2800" dirty="0">
                        <a:solidFill>
                          <a:schemeClr val="bg2">
                            <a:lumMod val="75000"/>
                            <a:lumOff val="25000"/>
                          </a:schemeClr>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85000"/>
                      </a:schemeClr>
                    </a:solidFill>
                  </a:tcPr>
                </a:tc>
                <a:extLst>
                  <a:ext uri="{0D108BD9-81ED-4DB2-BD59-A6C34878D82A}">
                    <a16:rowId xmlns:a16="http://schemas.microsoft.com/office/drawing/2014/main" val="153101155"/>
                  </a:ext>
                </a:extLst>
              </a:tr>
              <a:tr h="690466">
                <a:tc>
                  <a:txBody>
                    <a:bodyPr/>
                    <a:lstStyle/>
                    <a:p>
                      <a:r>
                        <a:rPr lang="en-US" sz="2800" b="1" dirty="0">
                          <a:solidFill>
                            <a:schemeClr val="bg2">
                              <a:lumMod val="75000"/>
                              <a:lumOff val="25000"/>
                            </a:schemeClr>
                          </a:solidFill>
                          <a:latin typeface="Calibri" panose="020F0502020204030204" pitchFamily="34" charset="0"/>
                          <a:cs typeface="Calibri" panose="020F0502020204030204" pitchFamily="34" charset="0"/>
                        </a:rPr>
                        <a:t>TRF</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800" dirty="0">
                        <a:solidFill>
                          <a:schemeClr val="bg2">
                            <a:lumMod val="75000"/>
                            <a:lumOff val="25000"/>
                          </a:schemeClr>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schemeClr val="bg2">
                              <a:lumMod val="75000"/>
                              <a:lumOff val="25000"/>
                            </a:schemeClr>
                          </a:solidFill>
                          <a:latin typeface="Calibri" panose="020F0502020204030204" pitchFamily="34" charset="0"/>
                          <a:cs typeface="Calibri" panose="020F0502020204030204" pitchFamily="34" charset="0"/>
                          <a:sym typeface="Wingdings" panose="05000000000000000000" pitchFamily="2" charset="2"/>
                        </a:rPr>
                        <a:t></a:t>
                      </a:r>
                      <a:endParaRPr lang="en-US" sz="2800" dirty="0">
                        <a:solidFill>
                          <a:schemeClr val="bg2">
                            <a:lumMod val="75000"/>
                            <a:lumOff val="25000"/>
                          </a:schemeClr>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85000"/>
                      </a:schemeClr>
                    </a:solidFill>
                  </a:tcPr>
                </a:tc>
                <a:extLst>
                  <a:ext uri="{0D108BD9-81ED-4DB2-BD59-A6C34878D82A}">
                    <a16:rowId xmlns:a16="http://schemas.microsoft.com/office/drawing/2014/main" val="2525823352"/>
                  </a:ext>
                </a:extLst>
              </a:tr>
            </a:tbl>
          </a:graphicData>
        </a:graphic>
      </p:graphicFrame>
      <p:sp>
        <p:nvSpPr>
          <p:cNvPr id="5" name="TextBox 4">
            <a:extLst>
              <a:ext uri="{FF2B5EF4-FFF2-40B4-BE49-F238E27FC236}">
                <a16:creationId xmlns:a16="http://schemas.microsoft.com/office/drawing/2014/main" id="{C7B1CEF0-80B7-749D-D9BC-5EA8DE833DFD}"/>
              </a:ext>
            </a:extLst>
          </p:cNvPr>
          <p:cNvSpPr txBox="1"/>
          <p:nvPr/>
        </p:nvSpPr>
        <p:spPr>
          <a:xfrm>
            <a:off x="1222309" y="6092536"/>
            <a:ext cx="5972818" cy="584775"/>
          </a:xfrm>
          <a:prstGeom prst="rect">
            <a:avLst/>
          </a:prstGeom>
          <a:noFill/>
        </p:spPr>
        <p:txBody>
          <a:bodyPr wrap="square" rtlCol="0">
            <a:spAutoFit/>
          </a:bodyPr>
          <a:lstStyle/>
          <a:p>
            <a:pPr algn="l"/>
            <a:r>
              <a:rPr lang="en-US" sz="1600" b="0" dirty="0">
                <a:solidFill>
                  <a:srgbClr val="65144B"/>
                </a:solidFill>
                <a:latin typeface="Calibri" panose="020F0502020204030204" pitchFamily="34" charset="0"/>
                <a:cs typeface="Calibri" panose="020F0502020204030204" pitchFamily="34" charset="0"/>
              </a:rPr>
              <a:t>*With CDHP/HDHP (Eagle Health Plan) Zionsville contributes $250 for single and $500 for family in January and September</a:t>
            </a:r>
          </a:p>
        </p:txBody>
      </p:sp>
    </p:spTree>
    <p:extLst>
      <p:ext uri="{BB962C8B-B14F-4D97-AF65-F5344CB8AC3E}">
        <p14:creationId xmlns:p14="http://schemas.microsoft.com/office/powerpoint/2010/main" val="1986866550"/>
      </p:ext>
    </p:extLst>
  </p:cSld>
  <p:clrMapOvr>
    <a:masterClrMapping/>
  </p:clrMapOvr>
  <p:transition>
    <p:zo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E1664A-BD5A-8F23-24CE-2AC12E2C52F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A6AFFE8-5D90-52BB-0196-4EE04C1AA788}"/>
              </a:ext>
            </a:extLst>
          </p:cNvPr>
          <p:cNvSpPr>
            <a:spLocks noGrp="1"/>
          </p:cNvSpPr>
          <p:nvPr>
            <p:ph type="title"/>
          </p:nvPr>
        </p:nvSpPr>
        <p:spPr>
          <a:xfrm>
            <a:off x="1270" y="0"/>
            <a:ext cx="9049424" cy="772160"/>
          </a:xfrm>
        </p:spPr>
        <p:txBody>
          <a:bodyPr/>
          <a:lstStyle/>
          <a:p>
            <a:r>
              <a:rPr lang="en-US" dirty="0"/>
              <a:t>Teachers Retirement Fund – (in.gov/</a:t>
            </a:r>
            <a:r>
              <a:rPr lang="en-US" dirty="0" err="1"/>
              <a:t>inprs</a:t>
            </a:r>
            <a:r>
              <a:rPr lang="en-US"/>
              <a:t>/) </a:t>
            </a:r>
            <a:endParaRPr lang="en-US" dirty="0"/>
          </a:p>
        </p:txBody>
      </p:sp>
      <p:sp>
        <p:nvSpPr>
          <p:cNvPr id="2" name="Slide Number Placeholder 1">
            <a:extLst>
              <a:ext uri="{FF2B5EF4-FFF2-40B4-BE49-F238E27FC236}">
                <a16:creationId xmlns:a16="http://schemas.microsoft.com/office/drawing/2014/main" id="{07906066-4A68-9B05-FB43-0AF68BD7258F}"/>
              </a:ext>
            </a:extLst>
          </p:cNvPr>
          <p:cNvSpPr>
            <a:spLocks noGrp="1"/>
          </p:cNvSpPr>
          <p:nvPr>
            <p:ph type="sldNum" sz="quarter" idx="10"/>
          </p:nvPr>
        </p:nvSpPr>
        <p:spPr/>
        <p:txBody>
          <a:bodyPr/>
          <a:lstStyle/>
          <a:p>
            <a:pPr>
              <a:defRPr/>
            </a:pPr>
            <a:fld id="{8AB82F91-9E70-49E8-8C50-322C7080C288}" type="slidenum">
              <a:rPr lang="en-US" smtClean="0"/>
              <a:pPr>
                <a:defRPr/>
              </a:pPr>
              <a:t>14</a:t>
            </a:fld>
            <a:endParaRPr lang="en-US" dirty="0"/>
          </a:p>
        </p:txBody>
      </p:sp>
      <p:pic>
        <p:nvPicPr>
          <p:cNvPr id="6" name="Picture 5">
            <a:extLst>
              <a:ext uri="{FF2B5EF4-FFF2-40B4-BE49-F238E27FC236}">
                <a16:creationId xmlns:a16="http://schemas.microsoft.com/office/drawing/2014/main" id="{7813DF1F-4260-7151-F63A-F688291362AB}"/>
              </a:ext>
            </a:extLst>
          </p:cNvPr>
          <p:cNvPicPr>
            <a:picLocks noChangeAspect="1"/>
          </p:cNvPicPr>
          <p:nvPr/>
        </p:nvPicPr>
        <p:blipFill>
          <a:blip r:embed="rId3"/>
          <a:srcRect l="1035"/>
          <a:stretch>
            <a:fillRect/>
          </a:stretch>
        </p:blipFill>
        <p:spPr>
          <a:xfrm>
            <a:off x="16027" y="1561186"/>
            <a:ext cx="9127974" cy="3768051"/>
          </a:xfrm>
          <a:prstGeom prst="rect">
            <a:avLst/>
          </a:prstGeom>
        </p:spPr>
      </p:pic>
    </p:spTree>
    <p:extLst>
      <p:ext uri="{BB962C8B-B14F-4D97-AF65-F5344CB8AC3E}">
        <p14:creationId xmlns:p14="http://schemas.microsoft.com/office/powerpoint/2010/main" val="2683568643"/>
      </p:ext>
    </p:extLst>
  </p:cSld>
  <p:clrMapOvr>
    <a:masterClrMapping/>
  </p:clrMapOvr>
  <p:transition>
    <p:zo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70" y="3506995"/>
            <a:ext cx="9144000" cy="400110"/>
          </a:xfrm>
          <a:prstGeom prst="rect">
            <a:avLst/>
          </a:prstGeom>
          <a:noFill/>
        </p:spPr>
        <p:txBody>
          <a:bodyPr wrap="square">
            <a:spAutoFit/>
          </a:bodyPr>
          <a:lstStyle/>
          <a:p>
            <a:pPr algn="ctr">
              <a:tabLst>
                <a:tab pos="0" algn="l"/>
              </a:tabLst>
              <a:defRPr/>
            </a:pPr>
            <a:r>
              <a:rPr lang="en-US" sz="2000" dirty="0">
                <a:solidFill>
                  <a:schemeClr val="bg2">
                    <a:lumMod val="75000"/>
                    <a:lumOff val="25000"/>
                  </a:schemeClr>
                </a:solidFill>
                <a:effectLst/>
                <a:latin typeface="Calibri" pitchFamily="34" charset="0"/>
                <a:cs typeface="Arial" pitchFamily="34" charset="0"/>
              </a:rPr>
              <a:t>Who Should Consider Roth Contributions?</a:t>
            </a:r>
          </a:p>
        </p:txBody>
      </p:sp>
      <p:graphicFrame>
        <p:nvGraphicFramePr>
          <p:cNvPr id="6" name="Table 5"/>
          <p:cNvGraphicFramePr>
            <a:graphicFrameLocks noGrp="1"/>
          </p:cNvGraphicFramePr>
          <p:nvPr>
            <p:extLst>
              <p:ext uri="{D42A27DB-BD31-4B8C-83A1-F6EECF244321}">
                <p14:modId xmlns:p14="http://schemas.microsoft.com/office/powerpoint/2010/main" val="1321460173"/>
              </p:ext>
            </p:extLst>
          </p:nvPr>
        </p:nvGraphicFramePr>
        <p:xfrm>
          <a:off x="447268" y="4193146"/>
          <a:ext cx="8249465" cy="2067560"/>
        </p:xfrm>
        <a:graphic>
          <a:graphicData uri="http://schemas.openxmlformats.org/drawingml/2006/table">
            <a:tbl>
              <a:tblPr firstRow="1" bandRow="1">
                <a:tableStyleId>{9D7B26C5-4107-4FEC-AEDC-1716B250A1EF}</a:tableStyleId>
              </a:tblPr>
              <a:tblGrid>
                <a:gridCol w="3886201">
                  <a:extLst>
                    <a:ext uri="{9D8B030D-6E8A-4147-A177-3AD203B41FA5}">
                      <a16:colId xmlns:a16="http://schemas.microsoft.com/office/drawing/2014/main" val="20000"/>
                    </a:ext>
                  </a:extLst>
                </a:gridCol>
                <a:gridCol w="2199322">
                  <a:extLst>
                    <a:ext uri="{9D8B030D-6E8A-4147-A177-3AD203B41FA5}">
                      <a16:colId xmlns:a16="http://schemas.microsoft.com/office/drawing/2014/main" val="20001"/>
                    </a:ext>
                  </a:extLst>
                </a:gridCol>
                <a:gridCol w="2163942">
                  <a:extLst>
                    <a:ext uri="{9D8B030D-6E8A-4147-A177-3AD203B41FA5}">
                      <a16:colId xmlns:a16="http://schemas.microsoft.com/office/drawing/2014/main" val="20002"/>
                    </a:ext>
                  </a:extLst>
                </a:gridCol>
              </a:tblGrid>
              <a:tr h="533400">
                <a:tc>
                  <a:txBody>
                    <a:bodyPr/>
                    <a:lstStyle/>
                    <a:p>
                      <a:pPr algn="ctr"/>
                      <a:r>
                        <a:rPr lang="en-US" sz="1800" dirty="0">
                          <a:solidFill>
                            <a:schemeClr val="bg2">
                              <a:lumMod val="75000"/>
                              <a:lumOff val="25000"/>
                            </a:schemeClr>
                          </a:solidFill>
                          <a:latin typeface="Calibri" pitchFamily="34" charset="0"/>
                          <a:cs typeface="Arial" pitchFamily="34" charset="0"/>
                        </a:rPr>
                        <a:t>Assumption</a:t>
                      </a:r>
                    </a:p>
                  </a:txBody>
                  <a:tcPr anchor="ctr">
                    <a:lnR w="3175" cap="flat" cmpd="sng" algn="ctr">
                      <a:solidFill>
                        <a:schemeClr val="bg2">
                          <a:lumMod val="75000"/>
                          <a:lumOff val="25000"/>
                        </a:schemeClr>
                      </a:solidFill>
                      <a:prstDash val="solid"/>
                      <a:round/>
                      <a:headEnd type="none" w="med" len="med"/>
                      <a:tailEnd type="none" w="med" len="med"/>
                    </a:lnR>
                    <a:lnT w="19050" cap="flat" cmpd="sng" algn="ctr">
                      <a:solidFill>
                        <a:schemeClr val="bg2">
                          <a:lumMod val="75000"/>
                          <a:lumOff val="25000"/>
                        </a:schemeClr>
                      </a:solidFill>
                      <a:prstDash val="solid"/>
                      <a:round/>
                      <a:headEnd type="none" w="med" len="med"/>
                      <a:tailEnd type="none" w="med" len="med"/>
                    </a:lnT>
                    <a:lnB w="19050" cap="flat" cmpd="sng" algn="ctr">
                      <a:solidFill>
                        <a:schemeClr val="bg2">
                          <a:lumMod val="75000"/>
                          <a:lumOff val="25000"/>
                        </a:schemeClr>
                      </a:solidFill>
                      <a:prstDash val="solid"/>
                      <a:round/>
                      <a:headEnd type="none" w="med" len="med"/>
                      <a:tailEnd type="none" w="med" len="med"/>
                    </a:lnB>
                  </a:tcPr>
                </a:tc>
                <a:tc>
                  <a:txBody>
                    <a:bodyPr/>
                    <a:lstStyle/>
                    <a:p>
                      <a:pPr algn="ctr"/>
                      <a:r>
                        <a:rPr lang="en-US" sz="1800" dirty="0">
                          <a:solidFill>
                            <a:schemeClr val="bg2">
                              <a:lumMod val="75000"/>
                              <a:lumOff val="25000"/>
                            </a:schemeClr>
                          </a:solidFill>
                          <a:latin typeface="Calibri" pitchFamily="34" charset="0"/>
                          <a:cs typeface="Arial" pitchFamily="34" charset="0"/>
                        </a:rPr>
                        <a:t>Strategy</a:t>
                      </a:r>
                    </a:p>
                  </a:txBody>
                  <a:tcPr anchor="ctr">
                    <a:lnL w="3175" cap="flat" cmpd="sng" algn="ctr">
                      <a:solidFill>
                        <a:schemeClr val="bg2">
                          <a:lumMod val="75000"/>
                          <a:lumOff val="25000"/>
                        </a:schemeClr>
                      </a:solidFill>
                      <a:prstDash val="solid"/>
                      <a:round/>
                      <a:headEnd type="none" w="med" len="med"/>
                      <a:tailEnd type="none" w="med" len="med"/>
                    </a:lnL>
                    <a:lnR w="3175" cap="flat" cmpd="sng" algn="ctr">
                      <a:solidFill>
                        <a:schemeClr val="bg2">
                          <a:lumMod val="75000"/>
                          <a:lumOff val="25000"/>
                        </a:schemeClr>
                      </a:solidFill>
                      <a:prstDash val="solid"/>
                      <a:round/>
                      <a:headEnd type="none" w="med" len="med"/>
                      <a:tailEnd type="none" w="med" len="med"/>
                    </a:lnR>
                    <a:lnT w="19050" cap="flat" cmpd="sng" algn="ctr">
                      <a:solidFill>
                        <a:schemeClr val="bg2">
                          <a:lumMod val="75000"/>
                          <a:lumOff val="25000"/>
                        </a:schemeClr>
                      </a:solidFill>
                      <a:prstDash val="solid"/>
                      <a:round/>
                      <a:headEnd type="none" w="med" len="med"/>
                      <a:tailEnd type="none" w="med" len="med"/>
                    </a:lnT>
                    <a:lnB w="19050" cap="flat" cmpd="sng" algn="ctr">
                      <a:solidFill>
                        <a:schemeClr val="bg2">
                          <a:lumMod val="75000"/>
                          <a:lumOff val="25000"/>
                        </a:schemeClr>
                      </a:solidFill>
                      <a:prstDash val="solid"/>
                      <a:round/>
                      <a:headEnd type="none" w="med" len="med"/>
                      <a:tailEnd type="none" w="med" len="med"/>
                    </a:lnB>
                  </a:tcPr>
                </a:tc>
                <a:tc>
                  <a:txBody>
                    <a:bodyPr/>
                    <a:lstStyle/>
                    <a:p>
                      <a:pPr algn="ctr"/>
                      <a:r>
                        <a:rPr lang="en-US" sz="1800" dirty="0">
                          <a:solidFill>
                            <a:schemeClr val="bg2">
                              <a:lumMod val="75000"/>
                              <a:lumOff val="25000"/>
                            </a:schemeClr>
                          </a:solidFill>
                          <a:latin typeface="Calibri" pitchFamily="34" charset="0"/>
                          <a:cs typeface="Arial" pitchFamily="34" charset="0"/>
                        </a:rPr>
                        <a:t>Best Option</a:t>
                      </a:r>
                    </a:p>
                  </a:txBody>
                  <a:tcPr anchor="ctr">
                    <a:lnL w="3175" cap="flat" cmpd="sng" algn="ctr">
                      <a:solidFill>
                        <a:schemeClr val="bg2">
                          <a:lumMod val="75000"/>
                          <a:lumOff val="25000"/>
                        </a:schemeClr>
                      </a:solidFill>
                      <a:prstDash val="solid"/>
                      <a:round/>
                      <a:headEnd type="none" w="med" len="med"/>
                      <a:tailEnd type="none" w="med" len="med"/>
                    </a:lnL>
                    <a:lnT w="19050" cap="flat" cmpd="sng" algn="ctr">
                      <a:solidFill>
                        <a:schemeClr val="bg2">
                          <a:lumMod val="75000"/>
                          <a:lumOff val="25000"/>
                        </a:schemeClr>
                      </a:solidFill>
                      <a:prstDash val="solid"/>
                      <a:round/>
                      <a:headEnd type="none" w="med" len="med"/>
                      <a:tailEnd type="none" w="med" len="med"/>
                    </a:lnT>
                    <a:lnB w="19050" cap="flat" cmpd="sng" algn="ctr">
                      <a:solidFill>
                        <a:schemeClr val="bg2">
                          <a:lumMod val="75000"/>
                          <a:lumOff val="25000"/>
                        </a:schemeClr>
                      </a:solidFill>
                      <a:prstDash val="solid"/>
                      <a:round/>
                      <a:headEnd type="none" w="med" len="med"/>
                      <a:tailEnd type="none" w="med" len="med"/>
                    </a:lnB>
                  </a:tcPr>
                </a:tc>
                <a:extLst>
                  <a:ext uri="{0D108BD9-81ED-4DB2-BD59-A6C34878D82A}">
                    <a16:rowId xmlns:a16="http://schemas.microsoft.com/office/drawing/2014/main" val="10000"/>
                  </a:ext>
                </a:extLst>
              </a:tr>
              <a:tr h="523240">
                <a:tc>
                  <a:txBody>
                    <a:bodyPr/>
                    <a:lstStyle/>
                    <a:p>
                      <a:pPr algn="l"/>
                      <a:r>
                        <a:rPr lang="en-US" sz="1800" b="0" u="none" dirty="0">
                          <a:solidFill>
                            <a:schemeClr val="bg2">
                              <a:lumMod val="75000"/>
                              <a:lumOff val="25000"/>
                            </a:schemeClr>
                          </a:solidFill>
                          <a:latin typeface="Calibri" pitchFamily="34" charset="0"/>
                          <a:cs typeface="Arial" pitchFamily="34" charset="0"/>
                        </a:rPr>
                        <a:t>Tax rate will be lower in retirement</a:t>
                      </a:r>
                    </a:p>
                  </a:txBody>
                  <a:tcPr anchor="ctr">
                    <a:lnR w="3175" cap="flat" cmpd="sng" algn="ctr">
                      <a:solidFill>
                        <a:schemeClr val="bg2">
                          <a:lumMod val="75000"/>
                          <a:lumOff val="25000"/>
                        </a:schemeClr>
                      </a:solidFill>
                      <a:prstDash val="solid"/>
                      <a:round/>
                      <a:headEnd type="none" w="med" len="med"/>
                      <a:tailEnd type="none" w="med" len="med"/>
                    </a:lnR>
                    <a:lnT w="19050" cap="flat" cmpd="sng" algn="ctr">
                      <a:solidFill>
                        <a:schemeClr val="bg2">
                          <a:lumMod val="75000"/>
                          <a:lumOff val="25000"/>
                        </a:schemeClr>
                      </a:solidFill>
                      <a:prstDash val="solid"/>
                      <a:round/>
                      <a:headEnd type="none" w="med" len="med"/>
                      <a:tailEnd type="none" w="med" len="med"/>
                    </a:lnT>
                    <a:lnB w="3175" cap="flat" cmpd="sng" algn="ctr">
                      <a:solidFill>
                        <a:schemeClr val="bg2">
                          <a:lumMod val="75000"/>
                          <a:lumOff val="25000"/>
                        </a:schemeClr>
                      </a:solidFill>
                      <a:prstDash val="solid"/>
                      <a:round/>
                      <a:headEnd type="none" w="med" len="med"/>
                      <a:tailEnd type="none" w="med" len="med"/>
                    </a:lnB>
                  </a:tcPr>
                </a:tc>
                <a:tc>
                  <a:txBody>
                    <a:bodyPr/>
                    <a:lstStyle/>
                    <a:p>
                      <a:pPr algn="ctr"/>
                      <a:r>
                        <a:rPr lang="en-US" sz="1800" b="0" u="none" dirty="0">
                          <a:solidFill>
                            <a:schemeClr val="bg2">
                              <a:lumMod val="75000"/>
                              <a:lumOff val="25000"/>
                            </a:schemeClr>
                          </a:solidFill>
                          <a:latin typeface="Calibri" pitchFamily="34" charset="0"/>
                          <a:cs typeface="Arial" pitchFamily="34" charset="0"/>
                        </a:rPr>
                        <a:t>Pay taxes later</a:t>
                      </a:r>
                    </a:p>
                  </a:txBody>
                  <a:tcPr anchor="ctr">
                    <a:lnL w="3175" cap="flat" cmpd="sng" algn="ctr">
                      <a:solidFill>
                        <a:schemeClr val="bg2">
                          <a:lumMod val="75000"/>
                          <a:lumOff val="25000"/>
                        </a:schemeClr>
                      </a:solidFill>
                      <a:prstDash val="solid"/>
                      <a:round/>
                      <a:headEnd type="none" w="med" len="med"/>
                      <a:tailEnd type="none" w="med" len="med"/>
                    </a:lnL>
                    <a:lnR w="3175" cap="flat" cmpd="sng" algn="ctr">
                      <a:solidFill>
                        <a:schemeClr val="bg2">
                          <a:lumMod val="75000"/>
                          <a:lumOff val="25000"/>
                        </a:schemeClr>
                      </a:solidFill>
                      <a:prstDash val="solid"/>
                      <a:round/>
                      <a:headEnd type="none" w="med" len="med"/>
                      <a:tailEnd type="none" w="med" len="med"/>
                    </a:lnR>
                    <a:lnT w="19050" cap="flat" cmpd="sng" algn="ctr">
                      <a:solidFill>
                        <a:schemeClr val="bg2">
                          <a:lumMod val="75000"/>
                          <a:lumOff val="25000"/>
                        </a:schemeClr>
                      </a:solidFill>
                      <a:prstDash val="solid"/>
                      <a:round/>
                      <a:headEnd type="none" w="med" len="med"/>
                      <a:tailEnd type="none" w="med" len="med"/>
                    </a:lnT>
                    <a:lnB w="3175" cap="flat" cmpd="sng" algn="ctr">
                      <a:solidFill>
                        <a:schemeClr val="bg2">
                          <a:lumMod val="75000"/>
                          <a:lumOff val="25000"/>
                        </a:schemeClr>
                      </a:solidFill>
                      <a:prstDash val="solid"/>
                      <a:round/>
                      <a:headEnd type="none" w="med" len="med"/>
                      <a:tailEnd type="none" w="med" len="med"/>
                    </a:lnB>
                  </a:tcPr>
                </a:tc>
                <a:tc>
                  <a:txBody>
                    <a:bodyPr/>
                    <a:lstStyle/>
                    <a:p>
                      <a:pPr algn="ctr"/>
                      <a:r>
                        <a:rPr lang="en-US" sz="1800" b="0" u="none" dirty="0">
                          <a:solidFill>
                            <a:schemeClr val="bg2">
                              <a:lumMod val="75000"/>
                              <a:lumOff val="25000"/>
                            </a:schemeClr>
                          </a:solidFill>
                          <a:latin typeface="Calibri" pitchFamily="34" charset="0"/>
                          <a:cs typeface="Arial" pitchFamily="34" charset="0"/>
                        </a:rPr>
                        <a:t>Pre-Tax</a:t>
                      </a:r>
                    </a:p>
                  </a:txBody>
                  <a:tcPr anchor="ctr">
                    <a:lnL w="3175" cap="flat" cmpd="sng" algn="ctr">
                      <a:solidFill>
                        <a:schemeClr val="bg2">
                          <a:lumMod val="75000"/>
                          <a:lumOff val="25000"/>
                        </a:schemeClr>
                      </a:solidFill>
                      <a:prstDash val="solid"/>
                      <a:round/>
                      <a:headEnd type="none" w="med" len="med"/>
                      <a:tailEnd type="none" w="med" len="med"/>
                    </a:lnL>
                    <a:lnT w="19050" cap="flat" cmpd="sng" algn="ctr">
                      <a:solidFill>
                        <a:schemeClr val="bg2">
                          <a:lumMod val="75000"/>
                          <a:lumOff val="25000"/>
                        </a:schemeClr>
                      </a:solidFill>
                      <a:prstDash val="solid"/>
                      <a:round/>
                      <a:headEnd type="none" w="med" len="med"/>
                      <a:tailEnd type="none" w="med" len="med"/>
                    </a:lnT>
                    <a:lnB w="3175" cap="flat" cmpd="sng" algn="ctr">
                      <a:solidFill>
                        <a:schemeClr val="bg2">
                          <a:lumMod val="75000"/>
                          <a:lumOff val="25000"/>
                        </a:schemeClr>
                      </a:solidFill>
                      <a:prstDash val="solid"/>
                      <a:round/>
                      <a:headEnd type="none" w="med" len="med"/>
                      <a:tailEnd type="none" w="med" len="med"/>
                    </a:lnB>
                  </a:tcPr>
                </a:tc>
                <a:extLst>
                  <a:ext uri="{0D108BD9-81ED-4DB2-BD59-A6C34878D82A}">
                    <a16:rowId xmlns:a16="http://schemas.microsoft.com/office/drawing/2014/main" val="10001"/>
                  </a:ext>
                </a:extLst>
              </a:tr>
              <a:tr h="523240">
                <a:tc>
                  <a:txBody>
                    <a:bodyPr/>
                    <a:lstStyle/>
                    <a:p>
                      <a:pPr algn="l"/>
                      <a:r>
                        <a:rPr lang="en-US" sz="1800" b="1" u="none" dirty="0">
                          <a:solidFill>
                            <a:schemeClr val="bg2">
                              <a:lumMod val="75000"/>
                              <a:lumOff val="25000"/>
                            </a:schemeClr>
                          </a:solidFill>
                          <a:latin typeface="Calibri" pitchFamily="34" charset="0"/>
                          <a:cs typeface="Arial" pitchFamily="34" charset="0"/>
                        </a:rPr>
                        <a:t>Tax rate will be higher in retirement</a:t>
                      </a:r>
                    </a:p>
                  </a:txBody>
                  <a:tcPr anchor="ctr">
                    <a:lnR w="3175" cap="flat" cmpd="sng" algn="ctr">
                      <a:solidFill>
                        <a:schemeClr val="bg2">
                          <a:lumMod val="75000"/>
                          <a:lumOff val="25000"/>
                        </a:schemeClr>
                      </a:solidFill>
                      <a:prstDash val="solid"/>
                      <a:round/>
                      <a:headEnd type="none" w="med" len="med"/>
                      <a:tailEnd type="none" w="med" len="med"/>
                    </a:lnR>
                    <a:lnT w="3175" cap="flat" cmpd="sng" algn="ctr">
                      <a:solidFill>
                        <a:schemeClr val="bg2">
                          <a:lumMod val="75000"/>
                          <a:lumOff val="25000"/>
                        </a:schemeClr>
                      </a:solidFill>
                      <a:prstDash val="solid"/>
                      <a:round/>
                      <a:headEnd type="none" w="med" len="med"/>
                      <a:tailEnd type="none" w="med" len="med"/>
                    </a:lnT>
                    <a:lnB w="3175" cap="flat" cmpd="sng" algn="ctr">
                      <a:solidFill>
                        <a:schemeClr val="bg2">
                          <a:lumMod val="75000"/>
                          <a:lumOff val="25000"/>
                        </a:schemeClr>
                      </a:solidFill>
                      <a:prstDash val="solid"/>
                      <a:round/>
                      <a:headEnd type="none" w="med" len="med"/>
                      <a:tailEnd type="none" w="med" len="med"/>
                    </a:lnB>
                    <a:solidFill>
                      <a:schemeClr val="tx1">
                        <a:lumMod val="95000"/>
                        <a:alpha val="74902"/>
                      </a:schemeClr>
                    </a:solidFill>
                  </a:tcPr>
                </a:tc>
                <a:tc>
                  <a:txBody>
                    <a:bodyPr/>
                    <a:lstStyle/>
                    <a:p>
                      <a:pPr algn="ctr"/>
                      <a:r>
                        <a:rPr lang="en-US" sz="1800" b="1" u="none" dirty="0">
                          <a:solidFill>
                            <a:schemeClr val="bg2">
                              <a:lumMod val="75000"/>
                              <a:lumOff val="25000"/>
                            </a:schemeClr>
                          </a:solidFill>
                          <a:latin typeface="Calibri" pitchFamily="34" charset="0"/>
                          <a:cs typeface="Arial" pitchFamily="34" charset="0"/>
                        </a:rPr>
                        <a:t>Pay taxes now</a:t>
                      </a:r>
                    </a:p>
                  </a:txBody>
                  <a:tcPr anchor="ctr">
                    <a:lnL w="3175" cap="flat" cmpd="sng" algn="ctr">
                      <a:solidFill>
                        <a:schemeClr val="bg2">
                          <a:lumMod val="75000"/>
                          <a:lumOff val="25000"/>
                        </a:schemeClr>
                      </a:solidFill>
                      <a:prstDash val="solid"/>
                      <a:round/>
                      <a:headEnd type="none" w="med" len="med"/>
                      <a:tailEnd type="none" w="med" len="med"/>
                    </a:lnL>
                    <a:lnR w="3175" cap="flat" cmpd="sng" algn="ctr">
                      <a:solidFill>
                        <a:schemeClr val="bg2">
                          <a:lumMod val="75000"/>
                          <a:lumOff val="25000"/>
                        </a:schemeClr>
                      </a:solidFill>
                      <a:prstDash val="solid"/>
                      <a:round/>
                      <a:headEnd type="none" w="med" len="med"/>
                      <a:tailEnd type="none" w="med" len="med"/>
                    </a:lnR>
                    <a:lnT w="3175" cap="flat" cmpd="sng" algn="ctr">
                      <a:solidFill>
                        <a:schemeClr val="bg2">
                          <a:lumMod val="75000"/>
                          <a:lumOff val="25000"/>
                        </a:schemeClr>
                      </a:solidFill>
                      <a:prstDash val="solid"/>
                      <a:round/>
                      <a:headEnd type="none" w="med" len="med"/>
                      <a:tailEnd type="none" w="med" len="med"/>
                    </a:lnT>
                    <a:lnB w="3175" cap="flat" cmpd="sng" algn="ctr">
                      <a:solidFill>
                        <a:schemeClr val="bg2">
                          <a:lumMod val="75000"/>
                          <a:lumOff val="25000"/>
                        </a:schemeClr>
                      </a:solidFill>
                      <a:prstDash val="solid"/>
                      <a:round/>
                      <a:headEnd type="none" w="med" len="med"/>
                      <a:tailEnd type="none" w="med" len="med"/>
                    </a:lnB>
                    <a:solidFill>
                      <a:schemeClr val="tx1">
                        <a:lumMod val="95000"/>
                        <a:alpha val="74902"/>
                      </a:schemeClr>
                    </a:solidFill>
                  </a:tcPr>
                </a:tc>
                <a:tc>
                  <a:txBody>
                    <a:bodyPr/>
                    <a:lstStyle/>
                    <a:p>
                      <a:pPr algn="ctr"/>
                      <a:r>
                        <a:rPr lang="en-US" sz="1800" b="1" u="none" dirty="0">
                          <a:solidFill>
                            <a:schemeClr val="bg2">
                              <a:lumMod val="75000"/>
                              <a:lumOff val="25000"/>
                            </a:schemeClr>
                          </a:solidFill>
                          <a:latin typeface="Calibri" pitchFamily="34" charset="0"/>
                          <a:cs typeface="Arial" pitchFamily="34" charset="0"/>
                        </a:rPr>
                        <a:t>Roth</a:t>
                      </a:r>
                    </a:p>
                  </a:txBody>
                  <a:tcPr anchor="ctr">
                    <a:lnL w="3175" cap="flat" cmpd="sng" algn="ctr">
                      <a:solidFill>
                        <a:schemeClr val="bg2">
                          <a:lumMod val="75000"/>
                          <a:lumOff val="25000"/>
                        </a:schemeClr>
                      </a:solidFill>
                      <a:prstDash val="solid"/>
                      <a:round/>
                      <a:headEnd type="none" w="med" len="med"/>
                      <a:tailEnd type="none" w="med" len="med"/>
                    </a:lnL>
                    <a:lnT w="3175" cap="flat" cmpd="sng" algn="ctr">
                      <a:solidFill>
                        <a:schemeClr val="bg2">
                          <a:lumMod val="75000"/>
                          <a:lumOff val="25000"/>
                        </a:schemeClr>
                      </a:solidFill>
                      <a:prstDash val="solid"/>
                      <a:round/>
                      <a:headEnd type="none" w="med" len="med"/>
                      <a:tailEnd type="none" w="med" len="med"/>
                    </a:lnT>
                    <a:lnB w="3175" cap="flat" cmpd="sng" algn="ctr">
                      <a:solidFill>
                        <a:schemeClr val="bg2">
                          <a:lumMod val="75000"/>
                          <a:lumOff val="25000"/>
                        </a:schemeClr>
                      </a:solidFill>
                      <a:prstDash val="solid"/>
                      <a:round/>
                      <a:headEnd type="none" w="med" len="med"/>
                      <a:tailEnd type="none" w="med" len="med"/>
                    </a:lnB>
                    <a:solidFill>
                      <a:schemeClr val="tx1">
                        <a:lumMod val="95000"/>
                        <a:alpha val="74902"/>
                      </a:schemeClr>
                    </a:solidFill>
                  </a:tcPr>
                </a:tc>
                <a:extLst>
                  <a:ext uri="{0D108BD9-81ED-4DB2-BD59-A6C34878D82A}">
                    <a16:rowId xmlns:a16="http://schemas.microsoft.com/office/drawing/2014/main" val="10002"/>
                  </a:ext>
                </a:extLst>
              </a:tr>
              <a:tr h="487680">
                <a:tc>
                  <a:txBody>
                    <a:bodyPr/>
                    <a:lstStyle/>
                    <a:p>
                      <a:pPr algn="l"/>
                      <a:r>
                        <a:rPr lang="en-US" sz="1800" dirty="0">
                          <a:solidFill>
                            <a:schemeClr val="bg2">
                              <a:lumMod val="75000"/>
                              <a:lumOff val="25000"/>
                            </a:schemeClr>
                          </a:solidFill>
                          <a:latin typeface="Calibri" pitchFamily="34" charset="0"/>
                          <a:cs typeface="Arial" pitchFamily="34" charset="0"/>
                        </a:rPr>
                        <a:t>Tax rate will be the same</a:t>
                      </a:r>
                      <a:endParaRPr lang="en-US" sz="1800" b="0" dirty="0">
                        <a:solidFill>
                          <a:schemeClr val="bg2">
                            <a:lumMod val="75000"/>
                            <a:lumOff val="25000"/>
                          </a:schemeClr>
                        </a:solidFill>
                        <a:latin typeface="Calibri" pitchFamily="34" charset="0"/>
                        <a:cs typeface="Arial" pitchFamily="34" charset="0"/>
                      </a:endParaRPr>
                    </a:p>
                  </a:txBody>
                  <a:tcPr anchor="ctr">
                    <a:lnR w="3175" cap="flat" cmpd="sng" algn="ctr">
                      <a:solidFill>
                        <a:schemeClr val="bg2">
                          <a:lumMod val="75000"/>
                          <a:lumOff val="25000"/>
                        </a:schemeClr>
                      </a:solidFill>
                      <a:prstDash val="solid"/>
                      <a:round/>
                      <a:headEnd type="none" w="med" len="med"/>
                      <a:tailEnd type="none" w="med" len="med"/>
                    </a:lnR>
                    <a:lnT w="3175" cap="flat" cmpd="sng" algn="ctr">
                      <a:solidFill>
                        <a:schemeClr val="bg2">
                          <a:lumMod val="75000"/>
                          <a:lumOff val="25000"/>
                        </a:schemeClr>
                      </a:solidFill>
                      <a:prstDash val="solid"/>
                      <a:round/>
                      <a:headEnd type="none" w="med" len="med"/>
                      <a:tailEnd type="none" w="med" len="med"/>
                    </a:lnT>
                    <a:lnB w="19050" cap="flat" cmpd="sng" algn="ctr">
                      <a:solidFill>
                        <a:schemeClr val="bg2">
                          <a:lumMod val="75000"/>
                          <a:lumOff val="25000"/>
                        </a:schemeClr>
                      </a:solidFill>
                      <a:prstDash val="solid"/>
                      <a:round/>
                      <a:headEnd type="none" w="med" len="med"/>
                      <a:tailEnd type="none" w="med" len="med"/>
                    </a:lnB>
                    <a:noFill/>
                  </a:tcPr>
                </a:tc>
                <a:tc>
                  <a:txBody>
                    <a:bodyPr/>
                    <a:lstStyle/>
                    <a:p>
                      <a:pPr algn="ctr"/>
                      <a:r>
                        <a:rPr lang="en-US" sz="1800" dirty="0">
                          <a:solidFill>
                            <a:schemeClr val="bg2">
                              <a:lumMod val="75000"/>
                              <a:lumOff val="25000"/>
                            </a:schemeClr>
                          </a:solidFill>
                          <a:latin typeface="Calibri" pitchFamily="34" charset="0"/>
                          <a:cs typeface="Arial" pitchFamily="34" charset="0"/>
                        </a:rPr>
                        <a:t>Pay now or</a:t>
                      </a:r>
                      <a:r>
                        <a:rPr lang="en-US" sz="1800" baseline="0" dirty="0">
                          <a:solidFill>
                            <a:schemeClr val="bg2">
                              <a:lumMod val="75000"/>
                              <a:lumOff val="25000"/>
                            </a:schemeClr>
                          </a:solidFill>
                          <a:latin typeface="Calibri" pitchFamily="34" charset="0"/>
                          <a:cs typeface="Arial" pitchFamily="34" charset="0"/>
                        </a:rPr>
                        <a:t> later</a:t>
                      </a:r>
                      <a:endParaRPr lang="en-US" sz="1800" dirty="0">
                        <a:solidFill>
                          <a:schemeClr val="bg2">
                            <a:lumMod val="75000"/>
                            <a:lumOff val="25000"/>
                          </a:schemeClr>
                        </a:solidFill>
                        <a:latin typeface="Calibri" pitchFamily="34" charset="0"/>
                        <a:cs typeface="Arial" pitchFamily="34" charset="0"/>
                      </a:endParaRPr>
                    </a:p>
                  </a:txBody>
                  <a:tcPr anchor="ctr">
                    <a:lnL w="3175" cap="flat" cmpd="sng" algn="ctr">
                      <a:solidFill>
                        <a:schemeClr val="bg2">
                          <a:lumMod val="75000"/>
                          <a:lumOff val="25000"/>
                        </a:schemeClr>
                      </a:solidFill>
                      <a:prstDash val="solid"/>
                      <a:round/>
                      <a:headEnd type="none" w="med" len="med"/>
                      <a:tailEnd type="none" w="med" len="med"/>
                    </a:lnL>
                    <a:lnR w="3175" cap="flat" cmpd="sng" algn="ctr">
                      <a:solidFill>
                        <a:schemeClr val="bg2">
                          <a:lumMod val="75000"/>
                          <a:lumOff val="25000"/>
                        </a:schemeClr>
                      </a:solidFill>
                      <a:prstDash val="solid"/>
                      <a:round/>
                      <a:headEnd type="none" w="med" len="med"/>
                      <a:tailEnd type="none" w="med" len="med"/>
                    </a:lnR>
                    <a:lnT w="3175" cap="flat" cmpd="sng" algn="ctr">
                      <a:solidFill>
                        <a:schemeClr val="bg2">
                          <a:lumMod val="75000"/>
                          <a:lumOff val="25000"/>
                        </a:schemeClr>
                      </a:solidFill>
                      <a:prstDash val="solid"/>
                      <a:round/>
                      <a:headEnd type="none" w="med" len="med"/>
                      <a:tailEnd type="none" w="med" len="med"/>
                    </a:lnT>
                    <a:lnB w="19050" cap="flat" cmpd="sng" algn="ctr">
                      <a:solidFill>
                        <a:schemeClr val="bg2">
                          <a:lumMod val="75000"/>
                          <a:lumOff val="25000"/>
                        </a:schemeClr>
                      </a:solidFill>
                      <a:prstDash val="solid"/>
                      <a:round/>
                      <a:headEnd type="none" w="med" len="med"/>
                      <a:tailEnd type="none" w="med" len="med"/>
                    </a:lnB>
                    <a:noFill/>
                  </a:tcPr>
                </a:tc>
                <a:tc>
                  <a:txBody>
                    <a:bodyPr/>
                    <a:lstStyle/>
                    <a:p>
                      <a:pPr algn="ctr"/>
                      <a:r>
                        <a:rPr lang="en-US" sz="1800" dirty="0">
                          <a:solidFill>
                            <a:schemeClr val="bg2">
                              <a:lumMod val="75000"/>
                              <a:lumOff val="25000"/>
                            </a:schemeClr>
                          </a:solidFill>
                          <a:latin typeface="Calibri" pitchFamily="34" charset="0"/>
                          <a:cs typeface="Arial" pitchFamily="34" charset="0"/>
                        </a:rPr>
                        <a:t>Same benefit</a:t>
                      </a:r>
                    </a:p>
                  </a:txBody>
                  <a:tcPr anchor="ctr">
                    <a:lnL w="3175" cap="flat" cmpd="sng" algn="ctr">
                      <a:solidFill>
                        <a:schemeClr val="bg2">
                          <a:lumMod val="75000"/>
                          <a:lumOff val="25000"/>
                        </a:schemeClr>
                      </a:solidFill>
                      <a:prstDash val="solid"/>
                      <a:round/>
                      <a:headEnd type="none" w="med" len="med"/>
                      <a:tailEnd type="none" w="med" len="med"/>
                    </a:lnL>
                    <a:lnT w="3175" cap="flat" cmpd="sng" algn="ctr">
                      <a:solidFill>
                        <a:schemeClr val="bg2">
                          <a:lumMod val="75000"/>
                          <a:lumOff val="25000"/>
                        </a:schemeClr>
                      </a:solidFill>
                      <a:prstDash val="solid"/>
                      <a:round/>
                      <a:headEnd type="none" w="med" len="med"/>
                      <a:tailEnd type="none" w="med" len="med"/>
                    </a:lnT>
                    <a:lnB w="19050" cap="flat" cmpd="sng" algn="ctr">
                      <a:solidFill>
                        <a:schemeClr val="bg2">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p:sp>
        <p:nvSpPr>
          <p:cNvPr id="9" name="Title 8"/>
          <p:cNvSpPr>
            <a:spLocks noGrp="1"/>
          </p:cNvSpPr>
          <p:nvPr>
            <p:ph type="title"/>
          </p:nvPr>
        </p:nvSpPr>
        <p:spPr>
          <a:xfrm>
            <a:off x="1270" y="0"/>
            <a:ext cx="8162925" cy="772160"/>
          </a:xfrm>
        </p:spPr>
        <p:txBody>
          <a:bodyPr/>
          <a:lstStyle/>
          <a:p>
            <a:r>
              <a:rPr lang="en-US" dirty="0"/>
              <a:t>Roth After-Tax Contributions</a:t>
            </a:r>
          </a:p>
        </p:txBody>
      </p:sp>
      <p:sp>
        <p:nvSpPr>
          <p:cNvPr id="7" name="Rectangle 4"/>
          <p:cNvSpPr>
            <a:spLocks noChangeArrowheads="1"/>
          </p:cNvSpPr>
          <p:nvPr/>
        </p:nvSpPr>
        <p:spPr bwMode="auto">
          <a:xfrm>
            <a:off x="467133" y="1058201"/>
            <a:ext cx="8229600" cy="2078134"/>
          </a:xfrm>
          <a:prstGeom prst="rect">
            <a:avLst/>
          </a:prstGeom>
          <a:noFill/>
          <a:ln w="9525">
            <a:noFill/>
            <a:miter lim="800000"/>
            <a:headEnd/>
            <a:tailEnd/>
          </a:ln>
        </p:spPr>
        <p:txBody>
          <a:bodyPr wrap="square" lIns="92075" tIns="46038" rIns="92075" bIns="46038">
            <a:spAutoFit/>
          </a:bodyPr>
          <a:lstStyle/>
          <a:p>
            <a:pPr marL="231775" lvl="1" indent="-231775" algn="l">
              <a:lnSpc>
                <a:spcPct val="110000"/>
              </a:lnSpc>
              <a:spcAft>
                <a:spcPts val="1800"/>
              </a:spcAft>
              <a:buClr>
                <a:schemeClr val="bg2">
                  <a:lumMod val="75000"/>
                  <a:lumOff val="25000"/>
                </a:schemeClr>
              </a:buClr>
              <a:buSzPct val="100000"/>
              <a:buFont typeface="Calibri" pitchFamily="34" charset="0"/>
              <a:buChar char="»"/>
            </a:pPr>
            <a:r>
              <a:rPr lang="en-US" sz="1800" b="0" dirty="0">
                <a:solidFill>
                  <a:schemeClr val="bg2">
                    <a:lumMod val="75000"/>
                    <a:lumOff val="25000"/>
                  </a:schemeClr>
                </a:solidFill>
                <a:latin typeface="Calibri" pitchFamily="34" charset="0"/>
                <a:cs typeface="Arial" charset="0"/>
              </a:rPr>
              <a:t>Roth contributions are taxed at your current tax rate</a:t>
            </a:r>
          </a:p>
          <a:p>
            <a:pPr marL="231775" lvl="1" indent="-231775" algn="l">
              <a:lnSpc>
                <a:spcPct val="110000"/>
              </a:lnSpc>
              <a:spcAft>
                <a:spcPts val="1800"/>
              </a:spcAft>
              <a:buClr>
                <a:schemeClr val="bg2">
                  <a:lumMod val="75000"/>
                  <a:lumOff val="25000"/>
                </a:schemeClr>
              </a:buClr>
              <a:buSzPct val="100000"/>
              <a:buFont typeface="Calibri" pitchFamily="34" charset="0"/>
              <a:buChar char="»"/>
            </a:pPr>
            <a:r>
              <a:rPr lang="en-US" sz="1800" b="0" dirty="0">
                <a:solidFill>
                  <a:schemeClr val="bg2">
                    <a:lumMod val="75000"/>
                    <a:lumOff val="25000"/>
                  </a:schemeClr>
                </a:solidFill>
                <a:effectLst/>
                <a:latin typeface="Calibri" pitchFamily="34" charset="0"/>
                <a:cs typeface="Arial" charset="0"/>
              </a:rPr>
              <a:t>In exchange, Roth contributions </a:t>
            </a:r>
            <a:r>
              <a:rPr lang="en-US" sz="1800" i="1" dirty="0">
                <a:solidFill>
                  <a:srgbClr val="7A185C"/>
                </a:solidFill>
                <a:effectLst/>
                <a:latin typeface="Calibri" pitchFamily="34" charset="0"/>
                <a:cs typeface="Arial" charset="0"/>
              </a:rPr>
              <a:t>and</a:t>
            </a:r>
            <a:r>
              <a:rPr lang="en-US" sz="1800" b="0" dirty="0">
                <a:solidFill>
                  <a:srgbClr val="7A185C"/>
                </a:solidFill>
                <a:effectLst/>
                <a:latin typeface="Calibri" pitchFamily="34" charset="0"/>
                <a:cs typeface="Arial" charset="0"/>
              </a:rPr>
              <a:t> </a:t>
            </a:r>
            <a:r>
              <a:rPr lang="en-US" sz="1800" b="0" dirty="0">
                <a:solidFill>
                  <a:schemeClr val="bg2">
                    <a:lumMod val="75000"/>
                    <a:lumOff val="25000"/>
                  </a:schemeClr>
                </a:solidFill>
                <a:effectLst/>
                <a:latin typeface="Calibri" pitchFamily="34" charset="0"/>
                <a:cs typeface="Arial" charset="0"/>
              </a:rPr>
              <a:t>the earnings they generate are tax-free in retirement</a:t>
            </a:r>
          </a:p>
          <a:p>
            <a:pPr marL="231775" lvl="1" indent="-231775" algn="l">
              <a:lnSpc>
                <a:spcPct val="110000"/>
              </a:lnSpc>
              <a:spcAft>
                <a:spcPts val="1200"/>
              </a:spcAft>
              <a:buClr>
                <a:schemeClr val="bg2">
                  <a:lumMod val="75000"/>
                  <a:lumOff val="25000"/>
                </a:schemeClr>
              </a:buClr>
              <a:buSzPct val="100000"/>
              <a:buFont typeface="Calibri" pitchFamily="34" charset="0"/>
              <a:buChar char="»"/>
            </a:pPr>
            <a:r>
              <a:rPr lang="en-US" sz="1800" b="0" dirty="0">
                <a:solidFill>
                  <a:schemeClr val="bg2">
                    <a:lumMod val="75000"/>
                    <a:lumOff val="25000"/>
                  </a:schemeClr>
                </a:solidFill>
                <a:latin typeface="Calibri" pitchFamily="34" charset="0"/>
                <a:cs typeface="Arial" charset="0"/>
              </a:rPr>
              <a:t>Roth contributions must be invested for </a:t>
            </a:r>
            <a:r>
              <a:rPr lang="en-US" sz="1800" i="1" dirty="0">
                <a:solidFill>
                  <a:srgbClr val="7A185C"/>
                </a:solidFill>
                <a:latin typeface="Calibri" pitchFamily="34" charset="0"/>
                <a:cs typeface="Arial" charset="0"/>
              </a:rPr>
              <a:t>5 years </a:t>
            </a:r>
            <a:r>
              <a:rPr lang="en-US" sz="1800" b="0" dirty="0">
                <a:solidFill>
                  <a:schemeClr val="bg2">
                    <a:lumMod val="75000"/>
                    <a:lumOff val="25000"/>
                  </a:schemeClr>
                </a:solidFill>
                <a:latin typeface="Calibri" pitchFamily="34" charset="0"/>
                <a:cs typeface="Arial" charset="0"/>
              </a:rPr>
              <a:t>before you benefit from free earnings</a:t>
            </a:r>
            <a:endParaRPr lang="en-US" sz="1800" b="0" dirty="0">
              <a:solidFill>
                <a:schemeClr val="bg2">
                  <a:lumMod val="75000"/>
                  <a:lumOff val="25000"/>
                </a:schemeClr>
              </a:solidFill>
              <a:effectLst/>
              <a:latin typeface="Calibri" pitchFamily="34" charset="0"/>
              <a:cs typeface="Arial" charset="0"/>
            </a:endParaRPr>
          </a:p>
        </p:txBody>
      </p:sp>
      <p:sp>
        <p:nvSpPr>
          <p:cNvPr id="2" name="Slide Number Placeholder 1"/>
          <p:cNvSpPr>
            <a:spLocks noGrp="1"/>
          </p:cNvSpPr>
          <p:nvPr>
            <p:ph type="sldNum" sz="quarter" idx="10"/>
          </p:nvPr>
        </p:nvSpPr>
        <p:spPr/>
        <p:txBody>
          <a:bodyPr/>
          <a:lstStyle/>
          <a:p>
            <a:pPr>
              <a:defRPr/>
            </a:pPr>
            <a:fld id="{8AB82F91-9E70-49E8-8C50-322C7080C288}" type="slidenum">
              <a:rPr lang="en-US" smtClean="0"/>
              <a:pPr>
                <a:defRPr/>
              </a:pPr>
              <a:t>15</a:t>
            </a:fld>
            <a:endParaRPr lang="en-US" dirty="0"/>
          </a:p>
        </p:txBody>
      </p:sp>
    </p:spTree>
  </p:cSld>
  <p:clrMapOvr>
    <a:masterClrMapping/>
  </p:clrMapOvr>
  <p:transition>
    <p:zo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Retirement Savings Checkpoints</a:t>
            </a:r>
          </a:p>
        </p:txBody>
      </p:sp>
      <p:sp>
        <p:nvSpPr>
          <p:cNvPr id="38" name="TextBox 37"/>
          <p:cNvSpPr txBox="1"/>
          <p:nvPr/>
        </p:nvSpPr>
        <p:spPr>
          <a:xfrm>
            <a:off x="1774362" y="1349224"/>
            <a:ext cx="713080" cy="461665"/>
          </a:xfrm>
          <a:prstGeom prst="rect">
            <a:avLst/>
          </a:prstGeom>
          <a:noFill/>
        </p:spPr>
        <p:txBody>
          <a:bodyPr wrap="none" rtlCol="0">
            <a:spAutoFit/>
          </a:bodyPr>
          <a:lstStyle/>
          <a:p>
            <a:r>
              <a:rPr lang="en-US" dirty="0">
                <a:solidFill>
                  <a:srgbClr val="7A185C"/>
                </a:solidFill>
                <a:latin typeface="Calibri" pitchFamily="34" charset="0"/>
              </a:rPr>
              <a:t>AGE</a:t>
            </a:r>
          </a:p>
        </p:txBody>
      </p:sp>
      <p:sp>
        <p:nvSpPr>
          <p:cNvPr id="39" name="Rectangle 38"/>
          <p:cNvSpPr/>
          <p:nvPr/>
        </p:nvSpPr>
        <p:spPr>
          <a:xfrm>
            <a:off x="2635184" y="1843926"/>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40" name="Rectangle 39"/>
          <p:cNvSpPr/>
          <p:nvPr/>
        </p:nvSpPr>
        <p:spPr>
          <a:xfrm>
            <a:off x="2629102" y="2616527"/>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41" name="Rectangle 40"/>
          <p:cNvSpPr/>
          <p:nvPr/>
        </p:nvSpPr>
        <p:spPr>
          <a:xfrm>
            <a:off x="3064342" y="2616527"/>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42" name="Rectangle 41"/>
          <p:cNvSpPr/>
          <p:nvPr/>
        </p:nvSpPr>
        <p:spPr>
          <a:xfrm>
            <a:off x="3499582" y="2616527"/>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43" name="Rectangle 42"/>
          <p:cNvSpPr/>
          <p:nvPr/>
        </p:nvSpPr>
        <p:spPr>
          <a:xfrm>
            <a:off x="2635184" y="3372619"/>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44" name="Rectangle 43"/>
          <p:cNvSpPr/>
          <p:nvPr/>
        </p:nvSpPr>
        <p:spPr>
          <a:xfrm>
            <a:off x="3070424" y="3372619"/>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45" name="Rectangle 44"/>
          <p:cNvSpPr/>
          <p:nvPr/>
        </p:nvSpPr>
        <p:spPr>
          <a:xfrm>
            <a:off x="3505664" y="3372619"/>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46" name="Rectangle 45"/>
          <p:cNvSpPr/>
          <p:nvPr/>
        </p:nvSpPr>
        <p:spPr>
          <a:xfrm>
            <a:off x="3940904" y="3372619"/>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47" name="Rectangle 46"/>
          <p:cNvSpPr/>
          <p:nvPr/>
        </p:nvSpPr>
        <p:spPr>
          <a:xfrm>
            <a:off x="4376144" y="3372619"/>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48" name="Rectangle 47"/>
          <p:cNvSpPr/>
          <p:nvPr/>
        </p:nvSpPr>
        <p:spPr>
          <a:xfrm>
            <a:off x="4811384" y="3372619"/>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49" name="Rectangle 48"/>
          <p:cNvSpPr/>
          <p:nvPr/>
        </p:nvSpPr>
        <p:spPr>
          <a:xfrm>
            <a:off x="2635184" y="4119322"/>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50" name="Rectangle 49"/>
          <p:cNvSpPr/>
          <p:nvPr/>
        </p:nvSpPr>
        <p:spPr>
          <a:xfrm>
            <a:off x="3070424" y="4119322"/>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51" name="Rectangle 50"/>
          <p:cNvSpPr/>
          <p:nvPr/>
        </p:nvSpPr>
        <p:spPr>
          <a:xfrm>
            <a:off x="3505664" y="4119322"/>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52" name="Rectangle 51"/>
          <p:cNvSpPr/>
          <p:nvPr/>
        </p:nvSpPr>
        <p:spPr>
          <a:xfrm>
            <a:off x="3940904" y="4119322"/>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53" name="Rectangle 52"/>
          <p:cNvSpPr/>
          <p:nvPr/>
        </p:nvSpPr>
        <p:spPr>
          <a:xfrm>
            <a:off x="4376144" y="4119322"/>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54" name="Rectangle 53"/>
          <p:cNvSpPr/>
          <p:nvPr/>
        </p:nvSpPr>
        <p:spPr>
          <a:xfrm>
            <a:off x="4811384" y="4119322"/>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55" name="Rectangle 54"/>
          <p:cNvSpPr/>
          <p:nvPr/>
        </p:nvSpPr>
        <p:spPr>
          <a:xfrm>
            <a:off x="5246624" y="4119322"/>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56" name="Rectangle 55"/>
          <p:cNvSpPr/>
          <p:nvPr/>
        </p:nvSpPr>
        <p:spPr>
          <a:xfrm>
            <a:off x="5681866" y="4119322"/>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57" name="Rectangle 56"/>
          <p:cNvSpPr/>
          <p:nvPr/>
        </p:nvSpPr>
        <p:spPr>
          <a:xfrm>
            <a:off x="2652955" y="4842895"/>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58" name="Rectangle 57"/>
          <p:cNvSpPr/>
          <p:nvPr/>
        </p:nvSpPr>
        <p:spPr>
          <a:xfrm>
            <a:off x="3088195" y="4842895"/>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59" name="Rectangle 58"/>
          <p:cNvSpPr/>
          <p:nvPr/>
        </p:nvSpPr>
        <p:spPr>
          <a:xfrm>
            <a:off x="3523435" y="4842895"/>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60" name="Rectangle 59"/>
          <p:cNvSpPr/>
          <p:nvPr/>
        </p:nvSpPr>
        <p:spPr>
          <a:xfrm>
            <a:off x="3958675" y="4842895"/>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61" name="Rectangle 60"/>
          <p:cNvSpPr/>
          <p:nvPr/>
        </p:nvSpPr>
        <p:spPr>
          <a:xfrm>
            <a:off x="4393915" y="4842895"/>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62" name="Rectangle 61"/>
          <p:cNvSpPr/>
          <p:nvPr/>
        </p:nvSpPr>
        <p:spPr>
          <a:xfrm>
            <a:off x="4829155" y="4842895"/>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63" name="Rectangle 62"/>
          <p:cNvSpPr/>
          <p:nvPr/>
        </p:nvSpPr>
        <p:spPr>
          <a:xfrm>
            <a:off x="5264395" y="4842895"/>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64" name="Rectangle 63"/>
          <p:cNvSpPr/>
          <p:nvPr/>
        </p:nvSpPr>
        <p:spPr>
          <a:xfrm>
            <a:off x="5699637" y="4842895"/>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65" name="TextBox 64"/>
          <p:cNvSpPr txBox="1"/>
          <p:nvPr/>
        </p:nvSpPr>
        <p:spPr>
          <a:xfrm>
            <a:off x="3095033" y="1733436"/>
            <a:ext cx="646331" cy="769441"/>
          </a:xfrm>
          <a:prstGeom prst="rect">
            <a:avLst/>
          </a:prstGeom>
          <a:noFill/>
        </p:spPr>
        <p:txBody>
          <a:bodyPr wrap="none" rtlCol="0">
            <a:spAutoFit/>
          </a:bodyPr>
          <a:lstStyle/>
          <a:p>
            <a:r>
              <a:rPr lang="en-US" sz="4400" dirty="0">
                <a:solidFill>
                  <a:srgbClr val="65144B"/>
                </a:solidFill>
                <a:latin typeface="Calibri" pitchFamily="34" charset="0"/>
              </a:rPr>
              <a:t>1</a:t>
            </a:r>
            <a:r>
              <a:rPr lang="en-US" sz="3000" dirty="0">
                <a:solidFill>
                  <a:srgbClr val="65144B"/>
                </a:solidFill>
                <a:latin typeface="Calibri" pitchFamily="34" charset="0"/>
              </a:rPr>
              <a:t>x</a:t>
            </a:r>
          </a:p>
        </p:txBody>
      </p:sp>
      <p:sp>
        <p:nvSpPr>
          <p:cNvPr id="66" name="TextBox 65"/>
          <p:cNvSpPr txBox="1"/>
          <p:nvPr/>
        </p:nvSpPr>
        <p:spPr>
          <a:xfrm>
            <a:off x="4005060" y="2483450"/>
            <a:ext cx="646331" cy="769441"/>
          </a:xfrm>
          <a:prstGeom prst="rect">
            <a:avLst/>
          </a:prstGeom>
          <a:noFill/>
        </p:spPr>
        <p:txBody>
          <a:bodyPr wrap="none" rtlCol="0">
            <a:spAutoFit/>
          </a:bodyPr>
          <a:lstStyle/>
          <a:p>
            <a:r>
              <a:rPr lang="en-US" sz="4400" dirty="0">
                <a:solidFill>
                  <a:srgbClr val="65144B"/>
                </a:solidFill>
                <a:latin typeface="Calibri" pitchFamily="34" charset="0"/>
              </a:rPr>
              <a:t>3</a:t>
            </a:r>
            <a:r>
              <a:rPr lang="en-US" sz="3000" dirty="0">
                <a:solidFill>
                  <a:srgbClr val="65144B"/>
                </a:solidFill>
                <a:latin typeface="Calibri" pitchFamily="34" charset="0"/>
              </a:rPr>
              <a:t>x</a:t>
            </a:r>
          </a:p>
        </p:txBody>
      </p:sp>
      <p:sp>
        <p:nvSpPr>
          <p:cNvPr id="67" name="TextBox 66"/>
          <p:cNvSpPr txBox="1"/>
          <p:nvPr/>
        </p:nvSpPr>
        <p:spPr>
          <a:xfrm>
            <a:off x="5311951" y="3251524"/>
            <a:ext cx="646331" cy="769441"/>
          </a:xfrm>
          <a:prstGeom prst="rect">
            <a:avLst/>
          </a:prstGeom>
          <a:noFill/>
        </p:spPr>
        <p:txBody>
          <a:bodyPr wrap="none" rtlCol="0">
            <a:spAutoFit/>
          </a:bodyPr>
          <a:lstStyle/>
          <a:p>
            <a:r>
              <a:rPr lang="en-US" sz="4400" dirty="0">
                <a:solidFill>
                  <a:srgbClr val="65144B"/>
                </a:solidFill>
                <a:latin typeface="Calibri" pitchFamily="34" charset="0"/>
              </a:rPr>
              <a:t>6</a:t>
            </a:r>
            <a:r>
              <a:rPr lang="en-US" sz="3000" dirty="0">
                <a:solidFill>
                  <a:srgbClr val="65144B"/>
                </a:solidFill>
                <a:latin typeface="Calibri" pitchFamily="34" charset="0"/>
              </a:rPr>
              <a:t>x</a:t>
            </a:r>
          </a:p>
        </p:txBody>
      </p:sp>
      <p:sp>
        <p:nvSpPr>
          <p:cNvPr id="68" name="TextBox 67"/>
          <p:cNvSpPr txBox="1"/>
          <p:nvPr/>
        </p:nvSpPr>
        <p:spPr>
          <a:xfrm>
            <a:off x="6200868" y="4014314"/>
            <a:ext cx="646331" cy="769441"/>
          </a:xfrm>
          <a:prstGeom prst="rect">
            <a:avLst/>
          </a:prstGeom>
          <a:noFill/>
        </p:spPr>
        <p:txBody>
          <a:bodyPr wrap="none" rtlCol="0">
            <a:spAutoFit/>
          </a:bodyPr>
          <a:lstStyle/>
          <a:p>
            <a:r>
              <a:rPr lang="en-US" sz="4400" dirty="0">
                <a:solidFill>
                  <a:srgbClr val="65144B"/>
                </a:solidFill>
                <a:latin typeface="Calibri" pitchFamily="34" charset="0"/>
              </a:rPr>
              <a:t>8</a:t>
            </a:r>
            <a:r>
              <a:rPr lang="en-US" sz="3000" dirty="0">
                <a:solidFill>
                  <a:srgbClr val="65144B"/>
                </a:solidFill>
                <a:latin typeface="Calibri" pitchFamily="34" charset="0"/>
              </a:rPr>
              <a:t>x</a:t>
            </a:r>
          </a:p>
        </p:txBody>
      </p:sp>
      <p:sp>
        <p:nvSpPr>
          <p:cNvPr id="69" name="Rectangle 68"/>
          <p:cNvSpPr/>
          <p:nvPr/>
        </p:nvSpPr>
        <p:spPr>
          <a:xfrm>
            <a:off x="6148360" y="4838142"/>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70" name="Rectangle 69"/>
          <p:cNvSpPr/>
          <p:nvPr/>
        </p:nvSpPr>
        <p:spPr>
          <a:xfrm>
            <a:off x="6583602" y="4838142"/>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71" name="TextBox 70"/>
          <p:cNvSpPr txBox="1"/>
          <p:nvPr/>
        </p:nvSpPr>
        <p:spPr>
          <a:xfrm>
            <a:off x="1755425" y="1733661"/>
            <a:ext cx="755335" cy="3785652"/>
          </a:xfrm>
          <a:prstGeom prst="rect">
            <a:avLst/>
          </a:prstGeom>
          <a:noFill/>
        </p:spPr>
        <p:txBody>
          <a:bodyPr wrap="none" rtlCol="0">
            <a:spAutoFit/>
          </a:bodyPr>
          <a:lstStyle/>
          <a:p>
            <a:pPr>
              <a:spcAft>
                <a:spcPts val="600"/>
              </a:spcAft>
            </a:pPr>
            <a:r>
              <a:rPr lang="en-US" sz="4400" dirty="0">
                <a:solidFill>
                  <a:schemeClr val="tx2"/>
                </a:solidFill>
                <a:latin typeface="Calibri Light" panose="020F0302020204030204" pitchFamily="34" charset="0"/>
                <a:cs typeface="Arial" panose="020B0604020202020204" pitchFamily="34" charset="0"/>
              </a:rPr>
              <a:t>30</a:t>
            </a:r>
          </a:p>
          <a:p>
            <a:pPr>
              <a:spcAft>
                <a:spcPts val="600"/>
              </a:spcAft>
            </a:pPr>
            <a:r>
              <a:rPr lang="en-US" sz="4400" dirty="0">
                <a:solidFill>
                  <a:schemeClr val="tx2"/>
                </a:solidFill>
                <a:latin typeface="Calibri Light" panose="020F0302020204030204" pitchFamily="34" charset="0"/>
                <a:cs typeface="Arial" panose="020B0604020202020204" pitchFamily="34" charset="0"/>
              </a:rPr>
              <a:t>40</a:t>
            </a:r>
          </a:p>
          <a:p>
            <a:pPr>
              <a:spcAft>
                <a:spcPts val="600"/>
              </a:spcAft>
            </a:pPr>
            <a:r>
              <a:rPr lang="en-US" sz="4400" dirty="0">
                <a:solidFill>
                  <a:schemeClr val="tx2"/>
                </a:solidFill>
                <a:latin typeface="Calibri Light" panose="020F0302020204030204" pitchFamily="34" charset="0"/>
                <a:cs typeface="Arial" panose="020B0604020202020204" pitchFamily="34" charset="0"/>
              </a:rPr>
              <a:t>50</a:t>
            </a:r>
          </a:p>
          <a:p>
            <a:pPr>
              <a:spcAft>
                <a:spcPts val="600"/>
              </a:spcAft>
            </a:pPr>
            <a:r>
              <a:rPr lang="en-US" sz="4400" dirty="0">
                <a:solidFill>
                  <a:schemeClr val="tx2"/>
                </a:solidFill>
                <a:latin typeface="Calibri Light" panose="020F0302020204030204" pitchFamily="34" charset="0"/>
                <a:cs typeface="Arial" panose="020B0604020202020204" pitchFamily="34" charset="0"/>
              </a:rPr>
              <a:t>60</a:t>
            </a:r>
          </a:p>
          <a:p>
            <a:pPr>
              <a:spcAft>
                <a:spcPts val="600"/>
              </a:spcAft>
            </a:pPr>
            <a:r>
              <a:rPr lang="en-US" sz="4400" dirty="0">
                <a:solidFill>
                  <a:schemeClr val="tx2"/>
                </a:solidFill>
                <a:latin typeface="Calibri Light" panose="020F0302020204030204" pitchFamily="34" charset="0"/>
                <a:cs typeface="Arial" panose="020B0604020202020204" pitchFamily="34" charset="0"/>
              </a:rPr>
              <a:t>67</a:t>
            </a:r>
          </a:p>
        </p:txBody>
      </p:sp>
      <p:sp>
        <p:nvSpPr>
          <p:cNvPr id="72" name="TextBox 71"/>
          <p:cNvSpPr txBox="1"/>
          <p:nvPr/>
        </p:nvSpPr>
        <p:spPr>
          <a:xfrm>
            <a:off x="7086458" y="4701962"/>
            <a:ext cx="931665" cy="769441"/>
          </a:xfrm>
          <a:prstGeom prst="rect">
            <a:avLst/>
          </a:prstGeom>
          <a:noFill/>
        </p:spPr>
        <p:txBody>
          <a:bodyPr wrap="none" rtlCol="0">
            <a:spAutoFit/>
          </a:bodyPr>
          <a:lstStyle/>
          <a:p>
            <a:r>
              <a:rPr lang="en-US" sz="4400" dirty="0">
                <a:solidFill>
                  <a:srgbClr val="65144B"/>
                </a:solidFill>
                <a:latin typeface="Calibri" pitchFamily="34" charset="0"/>
              </a:rPr>
              <a:t>10</a:t>
            </a:r>
            <a:r>
              <a:rPr lang="en-US" sz="3000" dirty="0">
                <a:solidFill>
                  <a:srgbClr val="65144B"/>
                </a:solidFill>
                <a:latin typeface="Calibri" pitchFamily="34" charset="0"/>
              </a:rPr>
              <a:t>x</a:t>
            </a:r>
          </a:p>
        </p:txBody>
      </p:sp>
      <p:sp>
        <p:nvSpPr>
          <p:cNvPr id="73" name="Rectangle 72"/>
          <p:cNvSpPr/>
          <p:nvPr/>
        </p:nvSpPr>
        <p:spPr>
          <a:xfrm>
            <a:off x="0" y="6202144"/>
            <a:ext cx="8930640" cy="553998"/>
          </a:xfrm>
          <a:prstGeom prst="rect">
            <a:avLst/>
          </a:prstGeom>
        </p:spPr>
        <p:txBody>
          <a:bodyPr wrap="square">
            <a:spAutoFit/>
          </a:bodyPr>
          <a:lstStyle/>
          <a:p>
            <a:pPr algn="l"/>
            <a:r>
              <a:rPr lang="en-US" sz="1000" b="0" dirty="0">
                <a:solidFill>
                  <a:schemeClr val="bg2">
                    <a:lumMod val="75000"/>
                    <a:lumOff val="25000"/>
                  </a:schemeClr>
                </a:solidFill>
                <a:latin typeface="Calibri" pitchFamily="34" charset="0"/>
              </a:rPr>
              <a:t>The replacement annual income target is defined at 45% of pre-retirement annual income and assumes no pension income. This target is based on Consumer Expenditures Survey 2016 (BLS), Statistics of Income 2016 TaxStat, IRS 2014 tax brackets and Social Security Benefits Calculators. These statistics were developed using salary multipliers through multiple market simulations based on historical market data, assuming poor market conditions to support a 90% confidence level of success. </a:t>
            </a:r>
          </a:p>
        </p:txBody>
      </p:sp>
      <p:sp>
        <p:nvSpPr>
          <p:cNvPr id="2" name="Slide Number Placeholder 1"/>
          <p:cNvSpPr>
            <a:spLocks noGrp="1"/>
          </p:cNvSpPr>
          <p:nvPr>
            <p:ph type="sldNum" sz="quarter" idx="10"/>
          </p:nvPr>
        </p:nvSpPr>
        <p:spPr/>
        <p:txBody>
          <a:bodyPr/>
          <a:lstStyle/>
          <a:p>
            <a:pPr>
              <a:defRPr/>
            </a:pPr>
            <a:fld id="{8AB82F91-9E70-49E8-8C50-322C7080C288}" type="slidenum">
              <a:rPr lang="en-US" smtClean="0"/>
              <a:pPr>
                <a:defRPr/>
              </a:pPr>
              <a:t>16</a:t>
            </a:fld>
            <a:endParaRPr lang="en-US" dirty="0"/>
          </a:p>
        </p:txBody>
      </p:sp>
    </p:spTree>
    <p:extLst>
      <p:ext uri="{BB962C8B-B14F-4D97-AF65-F5344CB8AC3E}">
        <p14:creationId xmlns:p14="http://schemas.microsoft.com/office/powerpoint/2010/main" val="4255065065"/>
      </p:ext>
    </p:extLst>
  </p:cSld>
  <p:clrMapOvr>
    <a:masterClrMapping/>
  </p:clrMapOvr>
  <p:transition>
    <p:zo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a:t>How To Get Invested</a:t>
            </a:r>
          </a:p>
        </p:txBody>
      </p:sp>
      <p:sp>
        <p:nvSpPr>
          <p:cNvPr id="17" name="TextBox 16"/>
          <p:cNvSpPr txBox="1"/>
          <p:nvPr/>
        </p:nvSpPr>
        <p:spPr>
          <a:xfrm>
            <a:off x="172248" y="1027998"/>
            <a:ext cx="8799505" cy="2367315"/>
          </a:xfrm>
          <a:prstGeom prst="rect">
            <a:avLst/>
          </a:prstGeom>
          <a:noFill/>
        </p:spPr>
        <p:txBody>
          <a:bodyPr wrap="square" rtlCol="0">
            <a:spAutoFit/>
          </a:bodyPr>
          <a:lstStyle/>
          <a:p>
            <a:pPr marL="1588" indent="11113" algn="l">
              <a:lnSpc>
                <a:spcPct val="112000"/>
              </a:lnSpc>
              <a:spcAft>
                <a:spcPts val="0"/>
              </a:spcAft>
            </a:pPr>
            <a:r>
              <a:rPr lang="en-US" sz="1800" kern="0" dirty="0">
                <a:solidFill>
                  <a:schemeClr val="bg2">
                    <a:lumMod val="75000"/>
                    <a:lumOff val="25000"/>
                  </a:schemeClr>
                </a:solidFill>
                <a:latin typeface="Calibri" pitchFamily="34" charset="0"/>
              </a:rPr>
              <a:t>Step One:  </a:t>
            </a:r>
            <a:r>
              <a:rPr lang="en-US" sz="1800" b="0" kern="0" dirty="0">
                <a:solidFill>
                  <a:schemeClr val="bg2">
                    <a:lumMod val="75000"/>
                    <a:lumOff val="25000"/>
                  </a:schemeClr>
                </a:solidFill>
                <a:latin typeface="Calibri" pitchFamily="34" charset="0"/>
              </a:rPr>
              <a:t>Determine your risk tolerance </a:t>
            </a:r>
            <a:r>
              <a:rPr lang="en-US" sz="1800" i="1" kern="0" dirty="0">
                <a:solidFill>
                  <a:srgbClr val="7A185C"/>
                </a:solidFill>
                <a:latin typeface="Calibri" pitchFamily="34" charset="0"/>
              </a:rPr>
              <a:t>first</a:t>
            </a:r>
            <a:endParaRPr lang="en-US" sz="1800" b="0" kern="0" dirty="0">
              <a:solidFill>
                <a:schemeClr val="bg2">
                  <a:lumMod val="75000"/>
                  <a:lumOff val="25000"/>
                </a:schemeClr>
              </a:solidFill>
              <a:latin typeface="Calibri" pitchFamily="34" charset="0"/>
            </a:endParaRPr>
          </a:p>
          <a:p>
            <a:pPr marL="1588" indent="11113" algn="l">
              <a:lnSpc>
                <a:spcPct val="112000"/>
              </a:lnSpc>
              <a:spcAft>
                <a:spcPts val="0"/>
              </a:spcAft>
            </a:pPr>
            <a:endParaRPr lang="en-US" sz="1200" b="0" kern="0" dirty="0">
              <a:solidFill>
                <a:srgbClr val="7A185C"/>
              </a:solidFill>
              <a:latin typeface="Calibri" pitchFamily="34" charset="0"/>
            </a:endParaRPr>
          </a:p>
          <a:p>
            <a:pPr marL="1588" indent="11113" algn="l">
              <a:lnSpc>
                <a:spcPct val="112000"/>
              </a:lnSpc>
              <a:spcAft>
                <a:spcPts val="0"/>
              </a:spcAft>
            </a:pPr>
            <a:r>
              <a:rPr lang="en-US" sz="1800" kern="0" dirty="0">
                <a:solidFill>
                  <a:schemeClr val="bg2">
                    <a:lumMod val="75000"/>
                    <a:lumOff val="25000"/>
                  </a:schemeClr>
                </a:solidFill>
                <a:latin typeface="Calibri" pitchFamily="34" charset="0"/>
              </a:rPr>
              <a:t>Step Two:  </a:t>
            </a:r>
            <a:r>
              <a:rPr lang="en-US" sz="1800" b="0" kern="0" dirty="0">
                <a:solidFill>
                  <a:schemeClr val="bg2">
                    <a:lumMod val="75000"/>
                    <a:lumOff val="25000"/>
                  </a:schemeClr>
                </a:solidFill>
                <a:latin typeface="Calibri" pitchFamily="34" charset="0"/>
              </a:rPr>
              <a:t>Decide how much you want to be involved:</a:t>
            </a:r>
          </a:p>
          <a:p>
            <a:pPr marL="685800" indent="-279400" algn="l">
              <a:lnSpc>
                <a:spcPct val="112000"/>
              </a:lnSpc>
              <a:spcAft>
                <a:spcPts val="0"/>
              </a:spcAft>
              <a:buClr>
                <a:schemeClr val="bg2">
                  <a:lumMod val="75000"/>
                  <a:lumOff val="25000"/>
                </a:schemeClr>
              </a:buClr>
              <a:buFont typeface="+mj-lt"/>
              <a:buAutoNum type="arabicParenR"/>
            </a:pPr>
            <a:r>
              <a:rPr lang="en-US" sz="1800" b="0" kern="0" dirty="0">
                <a:solidFill>
                  <a:schemeClr val="bg2">
                    <a:lumMod val="75000"/>
                    <a:lumOff val="25000"/>
                  </a:schemeClr>
                </a:solidFill>
                <a:latin typeface="Calibri" pitchFamily="34" charset="0"/>
              </a:rPr>
              <a:t>Select your own investment allocations</a:t>
            </a:r>
          </a:p>
          <a:p>
            <a:pPr marL="685800" indent="-279400" algn="l">
              <a:lnSpc>
                <a:spcPct val="112000"/>
              </a:lnSpc>
              <a:spcAft>
                <a:spcPts val="0"/>
              </a:spcAft>
              <a:buClr>
                <a:schemeClr val="bg2">
                  <a:lumMod val="75000"/>
                  <a:lumOff val="25000"/>
                </a:schemeClr>
              </a:buClr>
              <a:buFont typeface="+mj-lt"/>
              <a:buAutoNum type="arabicParenR"/>
            </a:pPr>
            <a:r>
              <a:rPr lang="en-US" sz="1800" b="0" kern="0" dirty="0">
                <a:solidFill>
                  <a:schemeClr val="bg2">
                    <a:lumMod val="75000"/>
                    <a:lumOff val="25000"/>
                  </a:schemeClr>
                </a:solidFill>
                <a:latin typeface="Calibri" pitchFamily="34" charset="0"/>
              </a:rPr>
              <a:t>Follow an </a:t>
            </a:r>
            <a:r>
              <a:rPr lang="en-US" sz="1800" i="1" kern="0" dirty="0">
                <a:solidFill>
                  <a:srgbClr val="7A185C"/>
                </a:solidFill>
                <a:latin typeface="Calibri" pitchFamily="34" charset="0"/>
              </a:rPr>
              <a:t>Investment Strategy</a:t>
            </a:r>
            <a:r>
              <a:rPr lang="en-US" sz="1800" b="0" kern="0" dirty="0">
                <a:solidFill>
                  <a:srgbClr val="7A185C"/>
                </a:solidFill>
                <a:latin typeface="Calibri" pitchFamily="34" charset="0"/>
              </a:rPr>
              <a:t> </a:t>
            </a:r>
            <a:r>
              <a:rPr lang="en-US" sz="1800" b="0" kern="0" dirty="0">
                <a:solidFill>
                  <a:schemeClr val="bg2">
                    <a:lumMod val="75000"/>
                    <a:lumOff val="25000"/>
                  </a:schemeClr>
                </a:solidFill>
                <a:latin typeface="Calibri" pitchFamily="34" charset="0"/>
              </a:rPr>
              <a:t>comprised of individual mutual funds</a:t>
            </a:r>
          </a:p>
          <a:p>
            <a:pPr marL="685800" indent="-279400" algn="l">
              <a:lnSpc>
                <a:spcPct val="112000"/>
              </a:lnSpc>
              <a:spcAft>
                <a:spcPts val="0"/>
              </a:spcAft>
              <a:buClr>
                <a:schemeClr val="bg2">
                  <a:lumMod val="75000"/>
                  <a:lumOff val="25000"/>
                </a:schemeClr>
              </a:buClr>
              <a:buFont typeface="+mj-lt"/>
              <a:buAutoNum type="arabicParenR"/>
            </a:pPr>
            <a:r>
              <a:rPr lang="en-US" sz="1800" b="0" kern="0" dirty="0">
                <a:solidFill>
                  <a:schemeClr val="bg2">
                    <a:lumMod val="75000"/>
                    <a:lumOff val="25000"/>
                  </a:schemeClr>
                </a:solidFill>
                <a:latin typeface="Calibri" pitchFamily="34" charset="0"/>
              </a:rPr>
              <a:t>Use a target-date fund - </a:t>
            </a:r>
            <a:r>
              <a:rPr lang="en-US" sz="1800" i="1" kern="0" dirty="0">
                <a:solidFill>
                  <a:srgbClr val="7A185C"/>
                </a:solidFill>
                <a:latin typeface="Calibri" pitchFamily="34" charset="0"/>
              </a:rPr>
              <a:t>American Funds</a:t>
            </a:r>
            <a:endParaRPr lang="en-US" sz="1800" kern="0" dirty="0">
              <a:solidFill>
                <a:srgbClr val="7A185C"/>
              </a:solidFill>
              <a:latin typeface="Calibri" pitchFamily="34" charset="0"/>
            </a:endParaRPr>
          </a:p>
          <a:p>
            <a:pPr indent="4763" algn="l">
              <a:lnSpc>
                <a:spcPct val="112000"/>
              </a:lnSpc>
              <a:spcAft>
                <a:spcPts val="0"/>
              </a:spcAft>
              <a:tabLst>
                <a:tab pos="396875" algn="l"/>
                <a:tab pos="1147763" algn="l"/>
              </a:tabLst>
            </a:pPr>
            <a:endParaRPr lang="en-US" sz="1200" b="0" kern="0" dirty="0">
              <a:solidFill>
                <a:srgbClr val="7A185C"/>
              </a:solidFill>
              <a:latin typeface="Calibri" pitchFamily="34" charset="0"/>
            </a:endParaRPr>
          </a:p>
          <a:p>
            <a:pPr indent="4763" algn="l">
              <a:lnSpc>
                <a:spcPct val="112000"/>
              </a:lnSpc>
              <a:spcAft>
                <a:spcPts val="0"/>
              </a:spcAft>
              <a:tabLst>
                <a:tab pos="396875" algn="l"/>
                <a:tab pos="1147763" algn="l"/>
              </a:tabLst>
            </a:pPr>
            <a:r>
              <a:rPr lang="en-US" sz="1800" kern="0" dirty="0">
                <a:solidFill>
                  <a:schemeClr val="bg2">
                    <a:lumMod val="75000"/>
                    <a:lumOff val="25000"/>
                  </a:schemeClr>
                </a:solidFill>
                <a:latin typeface="Calibri" pitchFamily="34" charset="0"/>
              </a:rPr>
              <a:t>Step Three:	</a:t>
            </a:r>
            <a:r>
              <a:rPr lang="en-US" sz="1800" b="0" kern="0" dirty="0">
                <a:solidFill>
                  <a:schemeClr val="bg2">
                    <a:lumMod val="75000"/>
                    <a:lumOff val="25000"/>
                  </a:schemeClr>
                </a:solidFill>
                <a:latin typeface="Calibri" pitchFamily="34" charset="0"/>
              </a:rPr>
              <a:t>Use Principal Financials procedures for any updates</a:t>
            </a:r>
            <a:endParaRPr lang="en-US" sz="1800" b="0" kern="0" dirty="0">
              <a:solidFill>
                <a:schemeClr val="bg2">
                  <a:lumMod val="75000"/>
                  <a:lumOff val="25000"/>
                </a:schemeClr>
              </a:solidFill>
            </a:endParaRPr>
          </a:p>
        </p:txBody>
      </p:sp>
      <p:sp>
        <p:nvSpPr>
          <p:cNvPr id="16387" name="Rectangle 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3" name="Picture 2"/>
          <p:cNvPicPr>
            <a:picLocks noChangeAspect="1"/>
          </p:cNvPicPr>
          <p:nvPr/>
        </p:nvPicPr>
        <p:blipFill>
          <a:blip r:embed="rId3"/>
          <a:stretch>
            <a:fillRect/>
          </a:stretch>
        </p:blipFill>
        <p:spPr>
          <a:xfrm>
            <a:off x="2168165" y="3470689"/>
            <a:ext cx="2317049" cy="2963668"/>
          </a:xfrm>
          <a:prstGeom prst="rect">
            <a:avLst/>
          </a:prstGeom>
          <a:ln>
            <a:noFill/>
          </a:ln>
          <a:effectLst>
            <a:outerShdw blurRad="292100" dist="139700" dir="2700000" algn="tl" rotWithShape="0">
              <a:srgbClr val="333333">
                <a:alpha val="65000"/>
              </a:srgbClr>
            </a:outerShdw>
          </a:effectLst>
        </p:spPr>
      </p:pic>
      <p:sp>
        <p:nvSpPr>
          <p:cNvPr id="2" name="Slide Number Placeholder 1"/>
          <p:cNvSpPr>
            <a:spLocks noGrp="1"/>
          </p:cNvSpPr>
          <p:nvPr>
            <p:ph type="sldNum" sz="quarter" idx="10"/>
          </p:nvPr>
        </p:nvSpPr>
        <p:spPr/>
        <p:txBody>
          <a:bodyPr/>
          <a:lstStyle/>
          <a:p>
            <a:pPr>
              <a:defRPr/>
            </a:pPr>
            <a:fld id="{8AB82F91-9E70-49E8-8C50-322C7080C288}" type="slidenum">
              <a:rPr lang="en-US" smtClean="0"/>
              <a:pPr>
                <a:defRPr/>
              </a:pPr>
              <a:t>17</a:t>
            </a:fld>
            <a:endParaRPr lang="en-US" dirty="0"/>
          </a:p>
        </p:txBody>
      </p:sp>
      <p:pic>
        <p:nvPicPr>
          <p:cNvPr id="7" name="Picture 6">
            <a:extLst>
              <a:ext uri="{FF2B5EF4-FFF2-40B4-BE49-F238E27FC236}">
                <a16:creationId xmlns:a16="http://schemas.microsoft.com/office/drawing/2014/main" id="{79B03AA0-92FB-2806-0249-3A3030B22687}"/>
              </a:ext>
            </a:extLst>
          </p:cNvPr>
          <p:cNvPicPr>
            <a:picLocks noChangeAspect="1"/>
          </p:cNvPicPr>
          <p:nvPr/>
        </p:nvPicPr>
        <p:blipFill>
          <a:blip r:embed="rId4"/>
          <a:stretch>
            <a:fillRect/>
          </a:stretch>
        </p:blipFill>
        <p:spPr>
          <a:xfrm>
            <a:off x="4907570" y="3470688"/>
            <a:ext cx="2137224" cy="2963669"/>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zo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Reviewing Your Options</a:t>
            </a:r>
          </a:p>
        </p:txBody>
      </p:sp>
      <p:graphicFrame>
        <p:nvGraphicFramePr>
          <p:cNvPr id="7" name="Content Placeholder 6"/>
          <p:cNvGraphicFramePr>
            <a:graphicFrameLocks noGrp="1"/>
          </p:cNvGraphicFramePr>
          <p:nvPr>
            <p:ph idx="4294967295"/>
          </p:nvPr>
        </p:nvGraphicFramePr>
        <p:xfrm>
          <a:off x="476230" y="1429301"/>
          <a:ext cx="8191540" cy="2996395"/>
        </p:xfrm>
        <a:graphic>
          <a:graphicData uri="http://schemas.openxmlformats.org/drawingml/2006/table">
            <a:tbl>
              <a:tblPr firstRow="1" bandRow="1">
                <a:tableStyleId>{5C22544A-7EE6-4342-B048-85BDC9FD1C3A}</a:tableStyleId>
              </a:tblPr>
              <a:tblGrid>
                <a:gridCol w="2374837">
                  <a:extLst>
                    <a:ext uri="{9D8B030D-6E8A-4147-A177-3AD203B41FA5}">
                      <a16:colId xmlns:a16="http://schemas.microsoft.com/office/drawing/2014/main" val="20000"/>
                    </a:ext>
                  </a:extLst>
                </a:gridCol>
                <a:gridCol w="1938901">
                  <a:extLst>
                    <a:ext uri="{9D8B030D-6E8A-4147-A177-3AD203B41FA5}">
                      <a16:colId xmlns:a16="http://schemas.microsoft.com/office/drawing/2014/main" val="20001"/>
                    </a:ext>
                  </a:extLst>
                </a:gridCol>
                <a:gridCol w="1938901">
                  <a:extLst>
                    <a:ext uri="{9D8B030D-6E8A-4147-A177-3AD203B41FA5}">
                      <a16:colId xmlns:a16="http://schemas.microsoft.com/office/drawing/2014/main" val="20002"/>
                    </a:ext>
                  </a:extLst>
                </a:gridCol>
                <a:gridCol w="1938901">
                  <a:extLst>
                    <a:ext uri="{9D8B030D-6E8A-4147-A177-3AD203B41FA5}">
                      <a16:colId xmlns:a16="http://schemas.microsoft.com/office/drawing/2014/main" val="20003"/>
                    </a:ext>
                  </a:extLst>
                </a:gridCol>
              </a:tblGrid>
              <a:tr h="1076155">
                <a:tc>
                  <a:txBody>
                    <a:bodyPr/>
                    <a:lstStyle/>
                    <a:p>
                      <a:endParaRPr lang="en-US" dirty="0"/>
                    </a:p>
                  </a:txBody>
                  <a:tcPr>
                    <a:lnB w="12700" cap="flat" cmpd="sng" algn="ctr">
                      <a:noFill/>
                      <a:prstDash val="solid"/>
                      <a:round/>
                      <a:headEnd type="none" w="med" len="med"/>
                      <a:tailEnd type="none" w="med" len="med"/>
                    </a:lnB>
                    <a:noFill/>
                  </a:tcPr>
                </a:tc>
                <a:tc>
                  <a:txBody>
                    <a:bodyPr/>
                    <a:lstStyle/>
                    <a:p>
                      <a:pPr algn="ctr">
                        <a:lnSpc>
                          <a:spcPct val="100000"/>
                        </a:lnSpc>
                        <a:spcAft>
                          <a:spcPts val="600"/>
                        </a:spcAft>
                      </a:pPr>
                      <a:r>
                        <a:rPr lang="en-US" sz="1800" dirty="0">
                          <a:latin typeface="Calibri" pitchFamily="34" charset="0"/>
                        </a:rPr>
                        <a:t>Core Funds</a:t>
                      </a:r>
                    </a:p>
                    <a:p>
                      <a:pPr algn="ctr">
                        <a:lnSpc>
                          <a:spcPct val="100000"/>
                        </a:lnSpc>
                        <a:spcAft>
                          <a:spcPts val="600"/>
                        </a:spcAft>
                      </a:pPr>
                      <a:r>
                        <a:rPr lang="en-US" sz="1600" b="0" i="1" dirty="0">
                          <a:latin typeface="Calibri" pitchFamily="34" charset="0"/>
                        </a:rPr>
                        <a:t>“Do it myself”</a:t>
                      </a:r>
                    </a:p>
                  </a:txBody>
                  <a:tcPr anchor="ctr">
                    <a:lnR w="28575" cap="flat" cmpd="sng" algn="ctr">
                      <a:solidFill>
                        <a:schemeClr val="tx1"/>
                      </a:solidFill>
                      <a:prstDash val="solid"/>
                      <a:round/>
                      <a:headEnd type="none" w="med" len="med"/>
                      <a:tailEnd type="none" w="med" len="med"/>
                    </a:lnR>
                    <a:lnB w="12700" cap="flat" cmpd="sng" algn="ctr">
                      <a:noFill/>
                      <a:prstDash val="solid"/>
                      <a:round/>
                      <a:headEnd type="none" w="med" len="med"/>
                      <a:tailEnd type="none" w="med" len="med"/>
                    </a:lnB>
                    <a:solidFill>
                      <a:schemeClr val="tx1">
                        <a:lumMod val="65000"/>
                      </a:schemeClr>
                    </a:solidFill>
                  </a:tcPr>
                </a:tc>
                <a:tc>
                  <a:txBody>
                    <a:bodyPr/>
                    <a:lstStyle/>
                    <a:p>
                      <a:pPr algn="ctr">
                        <a:lnSpc>
                          <a:spcPct val="100000"/>
                        </a:lnSpc>
                        <a:spcAft>
                          <a:spcPts val="600"/>
                        </a:spcAft>
                      </a:pPr>
                      <a:r>
                        <a:rPr lang="en-US" sz="1800" dirty="0">
                          <a:latin typeface="Calibri" pitchFamily="34" charset="0"/>
                        </a:rPr>
                        <a:t>Strategies</a:t>
                      </a:r>
                    </a:p>
                    <a:p>
                      <a:pPr algn="ctr">
                        <a:lnSpc>
                          <a:spcPct val="120000"/>
                        </a:lnSpc>
                        <a:spcAft>
                          <a:spcPts val="600"/>
                        </a:spcAft>
                      </a:pPr>
                      <a:r>
                        <a:rPr lang="en-US" sz="1600" b="0" i="1" dirty="0">
                          <a:latin typeface="Calibri" pitchFamily="34" charset="0"/>
                        </a:rPr>
                        <a:t>“Show</a:t>
                      </a:r>
                      <a:r>
                        <a:rPr lang="en-US" sz="1600" b="0" i="1" baseline="0" dirty="0">
                          <a:latin typeface="Calibri" pitchFamily="34" charset="0"/>
                        </a:rPr>
                        <a:t> me how”</a:t>
                      </a:r>
                      <a:endParaRPr lang="en-US" sz="1600" b="0" i="1" dirty="0">
                        <a:latin typeface="Calibri" pitchFamily="34" charset="0"/>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12700" cap="flat" cmpd="sng" algn="ctr">
                      <a:noFill/>
                      <a:prstDash val="solid"/>
                      <a:round/>
                      <a:headEnd type="none" w="med" len="med"/>
                      <a:tailEnd type="none" w="med" len="med"/>
                    </a:lnB>
                    <a:solidFill>
                      <a:srgbClr val="65144B"/>
                    </a:solidFill>
                  </a:tcPr>
                </a:tc>
                <a:tc>
                  <a:txBody>
                    <a:bodyPr/>
                    <a:lstStyle/>
                    <a:p>
                      <a:pPr algn="ctr">
                        <a:lnSpc>
                          <a:spcPct val="100000"/>
                        </a:lnSpc>
                        <a:spcAft>
                          <a:spcPts val="600"/>
                        </a:spcAft>
                      </a:pPr>
                      <a:r>
                        <a:rPr lang="en-US" sz="1800" baseline="0" dirty="0">
                          <a:latin typeface="Calibri" pitchFamily="34" charset="0"/>
                        </a:rPr>
                        <a:t>American Funds</a:t>
                      </a:r>
                    </a:p>
                    <a:p>
                      <a:pPr algn="ctr">
                        <a:lnSpc>
                          <a:spcPct val="120000"/>
                        </a:lnSpc>
                        <a:spcAft>
                          <a:spcPts val="600"/>
                        </a:spcAft>
                      </a:pPr>
                      <a:r>
                        <a:rPr lang="en-US" sz="1600" b="0" i="1" dirty="0">
                          <a:latin typeface="Calibri" pitchFamily="34" charset="0"/>
                        </a:rPr>
                        <a:t>“Do it for me”</a:t>
                      </a:r>
                    </a:p>
                  </a:txBody>
                  <a:tcPr anchor="ctr">
                    <a:lnL w="28575" cap="flat" cmpd="sng" algn="ctr">
                      <a:solidFill>
                        <a:schemeClr val="tx1"/>
                      </a:solidFill>
                      <a:prstDash val="solid"/>
                      <a:round/>
                      <a:headEnd type="none" w="med" len="med"/>
                      <a:tailEnd type="none" w="med" len="med"/>
                    </a:lnL>
                    <a:lnB w="12700" cap="flat" cmpd="sng" algn="ctr">
                      <a:no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640080">
                <a:tc>
                  <a:txBody>
                    <a:bodyPr/>
                    <a:lstStyle/>
                    <a:p>
                      <a:r>
                        <a:rPr lang="en-US" sz="1800" b="0" dirty="0">
                          <a:solidFill>
                            <a:schemeClr val="bg2">
                              <a:lumMod val="75000"/>
                              <a:lumOff val="25000"/>
                            </a:schemeClr>
                          </a:solidFill>
                          <a:latin typeface="Calibri" pitchFamily="34" charset="0"/>
                        </a:rPr>
                        <a:t>Proper Allocation</a:t>
                      </a:r>
                    </a:p>
                  </a:txBody>
                  <a:tcPr anchor="ctr">
                    <a:lnL w="19050"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noFill/>
                  </a:tcPr>
                </a:tc>
                <a:tc>
                  <a:txBody>
                    <a:bodyPr/>
                    <a:lstStyle/>
                    <a:p>
                      <a:pPr algn="ctr"/>
                      <a:endParaRPr lang="en-US" dirty="0">
                        <a:latin typeface="Calibri" pitchFamily="34" charset="0"/>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noFill/>
                  </a:tcPr>
                </a:tc>
                <a:tc>
                  <a:txBody>
                    <a:bodyPr/>
                    <a:lstStyle/>
                    <a:p>
                      <a:pPr algn="ctr"/>
                      <a:endParaRPr lang="en-US" sz="3000" b="1" dirty="0">
                        <a:solidFill>
                          <a:srgbClr val="7A185C"/>
                        </a:solidFill>
                        <a:latin typeface="Calibri" pitchFamily="34" charset="0"/>
                      </a:endParaRPr>
                    </a:p>
                  </a:txBody>
                  <a:tcPr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noFill/>
                  </a:tcPr>
                </a:tc>
                <a:tc>
                  <a:txBody>
                    <a:bodyPr/>
                    <a:lstStyle/>
                    <a:p>
                      <a:pPr algn="ctr"/>
                      <a:endParaRPr lang="en-US" sz="3000" b="1" dirty="0">
                        <a:solidFill>
                          <a:srgbClr val="7A185C"/>
                        </a:solidFill>
                        <a:latin typeface="Calibri" pitchFamily="34" charset="0"/>
                      </a:endParaRPr>
                    </a:p>
                  </a:txBody>
                  <a:tcPr anchor="b">
                    <a:lnL w="3175"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640080">
                <a:tc>
                  <a:txBody>
                    <a:bodyPr/>
                    <a:lstStyle/>
                    <a:p>
                      <a:r>
                        <a:rPr lang="en-US" sz="1800" b="0" dirty="0">
                          <a:solidFill>
                            <a:schemeClr val="bg2">
                              <a:lumMod val="75000"/>
                              <a:lumOff val="25000"/>
                            </a:schemeClr>
                          </a:solidFill>
                          <a:latin typeface="Calibri" pitchFamily="34" charset="0"/>
                        </a:rPr>
                        <a:t>Automatic</a:t>
                      </a:r>
                      <a:r>
                        <a:rPr lang="en-US" sz="1800" b="0" baseline="0" dirty="0">
                          <a:solidFill>
                            <a:schemeClr val="bg2">
                              <a:lumMod val="75000"/>
                              <a:lumOff val="25000"/>
                            </a:schemeClr>
                          </a:solidFill>
                          <a:latin typeface="Calibri" pitchFamily="34" charset="0"/>
                        </a:rPr>
                        <a:t> Rebalancing</a:t>
                      </a:r>
                      <a:endParaRPr lang="en-US" sz="1800" b="0" dirty="0">
                        <a:solidFill>
                          <a:schemeClr val="bg2">
                            <a:lumMod val="75000"/>
                            <a:lumOff val="25000"/>
                          </a:schemeClr>
                        </a:solidFill>
                        <a:latin typeface="Calibri" pitchFamily="34" charset="0"/>
                      </a:endParaRPr>
                    </a:p>
                  </a:txBody>
                  <a:tcPr anchor="ctr">
                    <a:lnL w="19050"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bg2">
                          <a:lumMod val="75000"/>
                          <a:lumOff val="25000"/>
                        </a:schemeClr>
                      </a:solid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noFill/>
                  </a:tcPr>
                </a:tc>
                <a:tc>
                  <a:txBody>
                    <a:bodyPr/>
                    <a:lstStyle/>
                    <a:p>
                      <a:pPr algn="ctr"/>
                      <a:endParaRPr lang="en-US" dirty="0">
                        <a:latin typeface="Calibri" pitchFamily="34" charset="0"/>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bg2">
                          <a:lumMod val="75000"/>
                          <a:lumOff val="25000"/>
                        </a:schemeClr>
                      </a:solid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noFill/>
                  </a:tcPr>
                </a:tc>
                <a:tc>
                  <a:txBody>
                    <a:bodyPr/>
                    <a:lstStyle/>
                    <a:p>
                      <a:pPr algn="ctr"/>
                      <a:endParaRPr lang="en-US" sz="3000" dirty="0">
                        <a:solidFill>
                          <a:srgbClr val="7A185C"/>
                        </a:solidFill>
                        <a:latin typeface="Calibri" pitchFamily="34" charset="0"/>
                      </a:endParaRPr>
                    </a:p>
                  </a:txBody>
                  <a:tcPr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bg2">
                          <a:lumMod val="75000"/>
                          <a:lumOff val="25000"/>
                        </a:schemeClr>
                      </a:solid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noFill/>
                  </a:tcPr>
                </a:tc>
                <a:tc>
                  <a:txBody>
                    <a:bodyPr/>
                    <a:lstStyle/>
                    <a:p>
                      <a:pPr algn="ctr"/>
                      <a:endParaRPr lang="en-US" sz="3000" b="1" dirty="0">
                        <a:solidFill>
                          <a:srgbClr val="7A185C"/>
                        </a:solidFill>
                        <a:latin typeface="Calibri" pitchFamily="34" charset="0"/>
                      </a:endParaRPr>
                    </a:p>
                  </a:txBody>
                  <a:tcPr anchor="b">
                    <a:lnL w="3175"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2">
                          <a:lumMod val="75000"/>
                          <a:lumOff val="25000"/>
                        </a:schemeClr>
                      </a:solid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640080">
                <a:tc>
                  <a:txBody>
                    <a:bodyPr/>
                    <a:lstStyle/>
                    <a:p>
                      <a:r>
                        <a:rPr lang="en-US" sz="1800" b="0" dirty="0">
                          <a:solidFill>
                            <a:schemeClr val="bg2">
                              <a:lumMod val="75000"/>
                              <a:lumOff val="25000"/>
                            </a:schemeClr>
                          </a:solidFill>
                          <a:latin typeface="Calibri" pitchFamily="34" charset="0"/>
                        </a:rPr>
                        <a:t>Contribution</a:t>
                      </a:r>
                      <a:r>
                        <a:rPr lang="en-US" sz="1800" b="0" baseline="0" dirty="0">
                          <a:solidFill>
                            <a:schemeClr val="bg2">
                              <a:lumMod val="75000"/>
                              <a:lumOff val="25000"/>
                            </a:schemeClr>
                          </a:solidFill>
                          <a:latin typeface="Calibri" pitchFamily="34" charset="0"/>
                        </a:rPr>
                        <a:t> Amount</a:t>
                      </a:r>
                      <a:endParaRPr lang="en-US" sz="1800" b="0" dirty="0">
                        <a:solidFill>
                          <a:schemeClr val="bg2">
                            <a:lumMod val="75000"/>
                            <a:lumOff val="25000"/>
                          </a:schemeClr>
                        </a:solidFill>
                        <a:latin typeface="Calibri" pitchFamily="34" charset="0"/>
                      </a:endParaRPr>
                    </a:p>
                  </a:txBody>
                  <a:tcPr anchor="ctr">
                    <a:lnL w="19050"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bg2">
                          <a:lumMod val="75000"/>
                          <a:lumOff val="25000"/>
                        </a:schemeClr>
                      </a:solid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dirty="0">
                        <a:solidFill>
                          <a:srgbClr val="C00000"/>
                        </a:solidFill>
                        <a:latin typeface="Calibri" pitchFamily="34" charset="0"/>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bg2">
                          <a:lumMod val="75000"/>
                          <a:lumOff val="25000"/>
                        </a:schemeClr>
                      </a:solid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dirty="0">
                        <a:solidFill>
                          <a:srgbClr val="C00000"/>
                        </a:solidFill>
                        <a:latin typeface="Calibri" pitchFamily="34" charset="0"/>
                      </a:endParaRPr>
                    </a:p>
                  </a:txBody>
                  <a:tcPr anchor="ctr">
                    <a:lnL w="31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lumOff val="25000"/>
                        </a:schemeClr>
                      </a:solid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dirty="0">
                        <a:solidFill>
                          <a:srgbClr val="C00000"/>
                        </a:solidFill>
                        <a:latin typeface="Calibri" pitchFamily="34" charset="0"/>
                      </a:endParaRPr>
                    </a:p>
                  </a:txBody>
                  <a:tcPr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2">
                          <a:lumMod val="75000"/>
                          <a:lumOff val="25000"/>
                        </a:schemeClr>
                      </a:solid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
        <p:nvSpPr>
          <p:cNvPr id="8" name="Rectangle 5"/>
          <p:cNvSpPr txBox="1">
            <a:spLocks noChangeArrowheads="1"/>
          </p:cNvSpPr>
          <p:nvPr/>
        </p:nvSpPr>
        <p:spPr>
          <a:xfrm>
            <a:off x="1595804" y="5080006"/>
            <a:ext cx="5952392" cy="662426"/>
          </a:xfrm>
          <a:prstGeom prst="roundRect">
            <a:avLst/>
          </a:prstGeom>
          <a:ln w="15875">
            <a:solidFill>
              <a:srgbClr val="7A185C"/>
            </a:solidFill>
          </a:ln>
        </p:spPr>
        <p:txBody>
          <a:bodyPr vert="horz" wrap="square" lIns="91440" tIns="45720" rIns="91440" bIns="45720" rtlCol="0" anchor="ctr">
            <a:noAutofit/>
          </a:bodyPr>
          <a:lstStyle/>
          <a:p>
            <a:pPr marL="228600" marR="0" lvl="0" indent="-228600" algn="ctr" defTabSz="914400" rtl="0" eaLnBrk="1" fontAlgn="auto" latinLnBrk="0" hangingPunct="1">
              <a:lnSpc>
                <a:spcPct val="114000"/>
              </a:lnSpc>
              <a:spcBef>
                <a:spcPts val="0"/>
              </a:spcBef>
              <a:spcAft>
                <a:spcPts val="1800"/>
              </a:spcAft>
              <a:buClrTx/>
              <a:buSzTx/>
              <a:tabLst/>
              <a:defRPr/>
            </a:pPr>
            <a:r>
              <a:rPr lang="en-US" sz="2000" b="1" dirty="0">
                <a:solidFill>
                  <a:srgbClr val="7A185C"/>
                </a:solidFill>
                <a:latin typeface="Calibri" pitchFamily="34" charset="0"/>
                <a:cs typeface="Arial" charset="0"/>
              </a:rPr>
              <a:t>How much you save is the most important decision</a:t>
            </a:r>
            <a:endParaRPr kumimoji="0" lang="en-US" sz="2000" b="1" i="0" strike="noStrike" kern="1200" cap="none" spc="0" normalizeH="0" baseline="30000" noProof="0" dirty="0">
              <a:ln>
                <a:noFill/>
              </a:ln>
              <a:solidFill>
                <a:srgbClr val="7A185C"/>
              </a:solidFill>
              <a:effectLst/>
              <a:uLnTx/>
              <a:uFillTx/>
              <a:latin typeface="Calibri" pitchFamily="34" charset="0"/>
              <a:cs typeface="Arial" charset="0"/>
            </a:endParaRPr>
          </a:p>
        </p:txBody>
      </p:sp>
      <p:sp>
        <p:nvSpPr>
          <p:cNvPr id="2" name="TextBox 1"/>
          <p:cNvSpPr txBox="1"/>
          <p:nvPr/>
        </p:nvSpPr>
        <p:spPr>
          <a:xfrm>
            <a:off x="5476675" y="2519463"/>
            <a:ext cx="651753" cy="677108"/>
          </a:xfrm>
          <a:prstGeom prst="rect">
            <a:avLst/>
          </a:prstGeom>
          <a:noFill/>
        </p:spPr>
        <p:txBody>
          <a:bodyPr wrap="square" rtlCol="0">
            <a:spAutoFit/>
          </a:bodyPr>
          <a:lstStyle/>
          <a:p>
            <a:r>
              <a:rPr lang="en-US" sz="3800" dirty="0">
                <a:solidFill>
                  <a:srgbClr val="7A185C"/>
                </a:solidFill>
                <a:latin typeface="Calibri" pitchFamily="34" charset="0"/>
                <a:sym typeface="Wingdings"/>
              </a:rPr>
              <a:t></a:t>
            </a:r>
            <a:endParaRPr lang="en-US" sz="3800" dirty="0">
              <a:solidFill>
                <a:srgbClr val="7A185C"/>
              </a:solidFill>
              <a:latin typeface="Calibri" pitchFamily="34" charset="0"/>
            </a:endParaRPr>
          </a:p>
        </p:txBody>
      </p:sp>
      <p:sp>
        <p:nvSpPr>
          <p:cNvPr id="6" name="TextBox 5"/>
          <p:cNvSpPr txBox="1"/>
          <p:nvPr/>
        </p:nvSpPr>
        <p:spPr>
          <a:xfrm>
            <a:off x="7370327" y="2519463"/>
            <a:ext cx="651753" cy="677108"/>
          </a:xfrm>
          <a:prstGeom prst="rect">
            <a:avLst/>
          </a:prstGeom>
          <a:noFill/>
        </p:spPr>
        <p:txBody>
          <a:bodyPr wrap="square" rtlCol="0">
            <a:spAutoFit/>
          </a:bodyPr>
          <a:lstStyle/>
          <a:p>
            <a:r>
              <a:rPr lang="en-US" sz="3800" dirty="0">
                <a:solidFill>
                  <a:srgbClr val="7A185C"/>
                </a:solidFill>
                <a:latin typeface="Calibri" pitchFamily="34" charset="0"/>
                <a:sym typeface="Wingdings"/>
              </a:rPr>
              <a:t></a:t>
            </a:r>
            <a:endParaRPr lang="en-US" sz="3800" dirty="0">
              <a:solidFill>
                <a:srgbClr val="7A185C"/>
              </a:solidFill>
              <a:latin typeface="Calibri" pitchFamily="34" charset="0"/>
            </a:endParaRPr>
          </a:p>
        </p:txBody>
      </p:sp>
      <p:sp>
        <p:nvSpPr>
          <p:cNvPr id="9" name="TextBox 8"/>
          <p:cNvSpPr txBox="1"/>
          <p:nvPr/>
        </p:nvSpPr>
        <p:spPr>
          <a:xfrm>
            <a:off x="7370326" y="3173773"/>
            <a:ext cx="651753" cy="677108"/>
          </a:xfrm>
          <a:prstGeom prst="rect">
            <a:avLst/>
          </a:prstGeom>
          <a:noFill/>
        </p:spPr>
        <p:txBody>
          <a:bodyPr wrap="square" rtlCol="0">
            <a:spAutoFit/>
          </a:bodyPr>
          <a:lstStyle/>
          <a:p>
            <a:r>
              <a:rPr lang="en-US" sz="3800" dirty="0">
                <a:solidFill>
                  <a:srgbClr val="7A185C"/>
                </a:solidFill>
                <a:latin typeface="Calibri" pitchFamily="34" charset="0"/>
                <a:sym typeface="Wingdings"/>
              </a:rPr>
              <a:t></a:t>
            </a:r>
            <a:endParaRPr lang="en-US" sz="3800" dirty="0">
              <a:solidFill>
                <a:srgbClr val="7A185C"/>
              </a:solidFill>
              <a:latin typeface="Calibri" pitchFamily="34" charset="0"/>
            </a:endParaRPr>
          </a:p>
        </p:txBody>
      </p:sp>
      <p:sp>
        <p:nvSpPr>
          <p:cNvPr id="3" name="Slide Number Placeholder 2"/>
          <p:cNvSpPr>
            <a:spLocks noGrp="1"/>
          </p:cNvSpPr>
          <p:nvPr>
            <p:ph type="sldNum" sz="quarter" idx="10"/>
          </p:nvPr>
        </p:nvSpPr>
        <p:spPr/>
        <p:txBody>
          <a:bodyPr/>
          <a:lstStyle/>
          <a:p>
            <a:pPr>
              <a:defRPr/>
            </a:pPr>
            <a:fld id="{8AB82F91-9E70-49E8-8C50-322C7080C288}" type="slidenum">
              <a:rPr lang="en-US" smtClean="0"/>
              <a:pPr>
                <a:defRPr/>
              </a:pPr>
              <a:t>18</a:t>
            </a:fld>
            <a:endParaRPr lang="en-US" dirty="0"/>
          </a:p>
        </p:txBody>
      </p:sp>
      <p:pic>
        <p:nvPicPr>
          <p:cNvPr id="4" name="Picture 3">
            <a:extLst>
              <a:ext uri="{FF2B5EF4-FFF2-40B4-BE49-F238E27FC236}">
                <a16:creationId xmlns:a16="http://schemas.microsoft.com/office/drawing/2014/main" id="{62058EB4-4958-D7DB-48D4-E3961CC26CED}"/>
              </a:ext>
            </a:extLst>
          </p:cNvPr>
          <p:cNvPicPr>
            <a:picLocks noChangeAspect="1"/>
          </p:cNvPicPr>
          <p:nvPr/>
        </p:nvPicPr>
        <p:blipFill rotWithShape="1">
          <a:blip r:embed="rId3"/>
          <a:srcRect t="24164" b="31387"/>
          <a:stretch/>
        </p:blipFill>
        <p:spPr>
          <a:xfrm>
            <a:off x="7210556" y="0"/>
            <a:ext cx="1916786" cy="608580"/>
          </a:xfrm>
          <a:prstGeom prst="rect">
            <a:avLst/>
          </a:prstGeom>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1000"/>
                                        <p:tgtEl>
                                          <p:spTgt spid="9"/>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p:bldP spid="6" grpId="0"/>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Who To Contact</a:t>
            </a:r>
          </a:p>
        </p:txBody>
      </p:sp>
      <p:pic>
        <p:nvPicPr>
          <p:cNvPr id="7" name="Picture 6" descr="Contact.png"/>
          <p:cNvPicPr>
            <a:picLocks noChangeAspect="1"/>
          </p:cNvPicPr>
          <p:nvPr/>
        </p:nvPicPr>
        <p:blipFill>
          <a:blip r:embed="rId3" cstate="print"/>
          <a:srcRect t="4587" r="8187" b="9174"/>
          <a:stretch>
            <a:fillRect/>
          </a:stretch>
        </p:blipFill>
        <p:spPr>
          <a:xfrm>
            <a:off x="6594763" y="4601375"/>
            <a:ext cx="2357699" cy="1890751"/>
          </a:xfrm>
          <a:prstGeom prst="rect">
            <a:avLst/>
          </a:prstGeom>
        </p:spPr>
      </p:pic>
      <p:sp>
        <p:nvSpPr>
          <p:cNvPr id="10" name="Rectangle 1029"/>
          <p:cNvSpPr>
            <a:spLocks noChangeArrowheads="1"/>
          </p:cNvSpPr>
          <p:nvPr/>
        </p:nvSpPr>
        <p:spPr bwMode="auto">
          <a:xfrm>
            <a:off x="610379" y="802585"/>
            <a:ext cx="7330837" cy="4572000"/>
          </a:xfrm>
          <a:prstGeom prst="rect">
            <a:avLst/>
          </a:prstGeom>
          <a:noFill/>
          <a:ln w="9525">
            <a:noFill/>
            <a:miter lim="800000"/>
            <a:headEnd/>
            <a:tailEnd/>
          </a:ln>
        </p:spPr>
        <p:txBody>
          <a:bodyPr lIns="92075" tIns="46038" rIns="92075" bIns="46038"/>
          <a:lstStyle/>
          <a:p>
            <a:pPr marL="342900" indent="-342900" algn="l">
              <a:lnSpc>
                <a:spcPct val="125000"/>
              </a:lnSpc>
              <a:spcAft>
                <a:spcPts val="600"/>
              </a:spcAft>
              <a:buClr>
                <a:srgbClr val="65144B"/>
              </a:buClr>
              <a:buSzPct val="60000"/>
              <a:tabLst>
                <a:tab pos="7100888" algn="l"/>
              </a:tabLst>
              <a:defRPr/>
            </a:pPr>
            <a:r>
              <a:rPr lang="en-US" sz="2000" b="0" kern="700" dirty="0">
                <a:solidFill>
                  <a:schemeClr val="bg2">
                    <a:lumMod val="75000"/>
                    <a:lumOff val="25000"/>
                  </a:schemeClr>
                </a:solidFill>
                <a:latin typeface="Calibri" pitchFamily="34" charset="0"/>
              </a:rPr>
              <a:t>To view or make changes to your </a:t>
            </a:r>
            <a:r>
              <a:rPr lang="en-US" sz="2000" kern="700" dirty="0">
                <a:solidFill>
                  <a:srgbClr val="7A185C"/>
                </a:solidFill>
                <a:latin typeface="Calibri" pitchFamily="34" charset="0"/>
              </a:rPr>
              <a:t>403(b) or 401(a) </a:t>
            </a:r>
            <a:r>
              <a:rPr lang="en-US" sz="2000" b="0" kern="700" dirty="0">
                <a:solidFill>
                  <a:schemeClr val="bg2">
                    <a:lumMod val="75000"/>
                    <a:lumOff val="25000"/>
                  </a:schemeClr>
                </a:solidFill>
                <a:latin typeface="Calibri" pitchFamily="34" charset="0"/>
              </a:rPr>
              <a:t>account:</a:t>
            </a:r>
          </a:p>
          <a:p>
            <a:pPr marL="800100" lvl="1" indent="-342900" algn="l">
              <a:lnSpc>
                <a:spcPct val="125000"/>
              </a:lnSpc>
              <a:spcAft>
                <a:spcPts val="600"/>
              </a:spcAft>
              <a:buClr>
                <a:schemeClr val="bg2">
                  <a:lumMod val="75000"/>
                  <a:lumOff val="25000"/>
                </a:schemeClr>
              </a:buClr>
              <a:buSzPct val="100000"/>
              <a:buFont typeface="Calibri" pitchFamily="34" charset="0"/>
              <a:buChar char="»"/>
              <a:tabLst>
                <a:tab pos="7100888" algn="l"/>
              </a:tabLst>
              <a:defRPr/>
            </a:pPr>
            <a:r>
              <a:rPr lang="en-US" sz="2000" b="0" kern="700" dirty="0">
                <a:solidFill>
                  <a:schemeClr val="bg2">
                    <a:lumMod val="75000"/>
                    <a:lumOff val="25000"/>
                  </a:schemeClr>
                </a:solidFill>
                <a:latin typeface="Calibri" pitchFamily="34" charset="0"/>
              </a:rPr>
              <a:t>Contact </a:t>
            </a:r>
            <a:r>
              <a:rPr lang="en-US" sz="2000" kern="700" dirty="0">
                <a:solidFill>
                  <a:srgbClr val="7A185C"/>
                </a:solidFill>
                <a:latin typeface="Calibri" pitchFamily="34" charset="0"/>
              </a:rPr>
              <a:t>Principal </a:t>
            </a:r>
            <a:r>
              <a:rPr lang="en-US" sz="1600" b="0" kern="700" dirty="0">
                <a:solidFill>
                  <a:schemeClr val="bg2">
                    <a:lumMod val="75000"/>
                    <a:lumOff val="25000"/>
                  </a:schemeClr>
                </a:solidFill>
                <a:latin typeface="Calibri" pitchFamily="34" charset="0"/>
              </a:rPr>
              <a:t>(the plans’ recordkeeper)</a:t>
            </a:r>
          </a:p>
          <a:p>
            <a:pPr marL="1257300" lvl="2" indent="-342900" algn="l">
              <a:lnSpc>
                <a:spcPct val="125000"/>
              </a:lnSpc>
              <a:spcAft>
                <a:spcPts val="600"/>
              </a:spcAft>
              <a:buClr>
                <a:schemeClr val="bg2">
                  <a:lumMod val="75000"/>
                  <a:lumOff val="25000"/>
                </a:schemeClr>
              </a:buClr>
              <a:buSzPct val="100000"/>
              <a:buFont typeface="Arial" pitchFamily="34" charset="0"/>
              <a:buChar char="•"/>
              <a:tabLst>
                <a:tab pos="7100888" algn="l"/>
              </a:tabLst>
              <a:defRPr/>
            </a:pPr>
            <a:r>
              <a:rPr lang="en-US" sz="2000" b="0" kern="700" dirty="0">
                <a:solidFill>
                  <a:schemeClr val="bg2">
                    <a:lumMod val="75000"/>
                    <a:lumOff val="25000"/>
                  </a:schemeClr>
                </a:solidFill>
                <a:latin typeface="Calibri" pitchFamily="34" charset="0"/>
              </a:rPr>
              <a:t>principal.com or 800.547.7754</a:t>
            </a:r>
          </a:p>
          <a:p>
            <a:pPr marL="342900" indent="-342900" algn="l">
              <a:lnSpc>
                <a:spcPct val="125000"/>
              </a:lnSpc>
              <a:spcAft>
                <a:spcPts val="600"/>
              </a:spcAft>
              <a:buClr>
                <a:srgbClr val="65144B"/>
              </a:buClr>
              <a:buSzPct val="60000"/>
              <a:tabLst>
                <a:tab pos="7100888" algn="l"/>
              </a:tabLst>
              <a:defRPr/>
            </a:pPr>
            <a:r>
              <a:rPr lang="en-US" sz="2000" b="0" kern="700" dirty="0">
                <a:solidFill>
                  <a:schemeClr val="bg2">
                    <a:lumMod val="75000"/>
                    <a:lumOff val="25000"/>
                  </a:schemeClr>
                </a:solidFill>
                <a:latin typeface="Calibri" pitchFamily="34" charset="0"/>
              </a:rPr>
              <a:t>To view or make changes to your </a:t>
            </a:r>
            <a:r>
              <a:rPr lang="en-US" sz="2000" kern="700" dirty="0">
                <a:solidFill>
                  <a:srgbClr val="7A185C"/>
                </a:solidFill>
                <a:latin typeface="Calibri" pitchFamily="34" charset="0"/>
              </a:rPr>
              <a:t>HRA</a:t>
            </a:r>
            <a:r>
              <a:rPr lang="en-US" sz="2000" b="0" kern="700" dirty="0">
                <a:solidFill>
                  <a:schemeClr val="bg2">
                    <a:lumMod val="75000"/>
                    <a:lumOff val="25000"/>
                  </a:schemeClr>
                </a:solidFill>
                <a:latin typeface="Calibri" pitchFamily="34" charset="0"/>
              </a:rPr>
              <a:t> account:</a:t>
            </a:r>
          </a:p>
          <a:p>
            <a:pPr marL="800100" lvl="1" indent="-342900" algn="l">
              <a:lnSpc>
                <a:spcPct val="125000"/>
              </a:lnSpc>
              <a:spcAft>
                <a:spcPts val="600"/>
              </a:spcAft>
              <a:buClr>
                <a:schemeClr val="bg2">
                  <a:lumMod val="75000"/>
                  <a:lumOff val="25000"/>
                </a:schemeClr>
              </a:buClr>
              <a:buSzPct val="100000"/>
              <a:buFont typeface="Calibri" pitchFamily="34" charset="0"/>
              <a:buChar char="»"/>
              <a:tabLst>
                <a:tab pos="7100888" algn="l"/>
              </a:tabLst>
              <a:defRPr/>
            </a:pPr>
            <a:r>
              <a:rPr lang="en-US" sz="2000" b="0" kern="700" dirty="0">
                <a:solidFill>
                  <a:schemeClr val="bg2">
                    <a:lumMod val="75000"/>
                    <a:lumOff val="25000"/>
                  </a:schemeClr>
                </a:solidFill>
                <a:latin typeface="Calibri" pitchFamily="34" charset="0"/>
              </a:rPr>
              <a:t>Contact </a:t>
            </a:r>
            <a:r>
              <a:rPr lang="en-US" sz="2000" kern="700" dirty="0" err="1">
                <a:solidFill>
                  <a:srgbClr val="7A185C"/>
                </a:solidFill>
                <a:latin typeface="Calibri" pitchFamily="34" charset="0"/>
              </a:rPr>
              <a:t>Daybright</a:t>
            </a:r>
            <a:r>
              <a:rPr lang="en-US" sz="2000" kern="700" dirty="0">
                <a:solidFill>
                  <a:srgbClr val="7A185C"/>
                </a:solidFill>
                <a:latin typeface="Calibri" pitchFamily="34" charset="0"/>
              </a:rPr>
              <a:t> Financial </a:t>
            </a:r>
            <a:r>
              <a:rPr lang="en-US" sz="1600" b="0" kern="700" dirty="0">
                <a:solidFill>
                  <a:schemeClr val="bg2">
                    <a:lumMod val="75000"/>
                    <a:lumOff val="25000"/>
                  </a:schemeClr>
                </a:solidFill>
                <a:latin typeface="Calibri" pitchFamily="34" charset="0"/>
              </a:rPr>
              <a:t>(the plan’s recordkeeper)</a:t>
            </a:r>
          </a:p>
          <a:p>
            <a:pPr marL="1257300" lvl="2" indent="-342900" algn="l">
              <a:lnSpc>
                <a:spcPct val="125000"/>
              </a:lnSpc>
              <a:spcAft>
                <a:spcPts val="600"/>
              </a:spcAft>
              <a:buClr>
                <a:schemeClr val="bg2">
                  <a:lumMod val="75000"/>
                  <a:lumOff val="25000"/>
                </a:schemeClr>
              </a:buClr>
              <a:buSzPct val="100000"/>
              <a:buFont typeface="Arial" pitchFamily="34" charset="0"/>
              <a:buChar char="•"/>
              <a:tabLst>
                <a:tab pos="7100888" algn="l"/>
              </a:tabLst>
              <a:defRPr/>
            </a:pPr>
            <a:r>
              <a:rPr lang="en-US" sz="2000" b="0" kern="700" dirty="0">
                <a:solidFill>
                  <a:schemeClr val="bg2">
                    <a:lumMod val="75000"/>
                    <a:lumOff val="25000"/>
                  </a:schemeClr>
                </a:solidFill>
                <a:latin typeface="Calibri" pitchFamily="34" charset="0"/>
              </a:rPr>
              <a:t>mymidamerica.com or 855.329.0095</a:t>
            </a:r>
          </a:p>
          <a:p>
            <a:pPr algn="l">
              <a:lnSpc>
                <a:spcPct val="125000"/>
              </a:lnSpc>
              <a:spcAft>
                <a:spcPts val="600"/>
              </a:spcAft>
              <a:buClr>
                <a:schemeClr val="bg2">
                  <a:lumMod val="75000"/>
                  <a:lumOff val="25000"/>
                </a:schemeClr>
              </a:buClr>
              <a:buSzPct val="100000"/>
              <a:tabLst>
                <a:tab pos="7100888" algn="l"/>
              </a:tabLst>
              <a:defRPr/>
            </a:pPr>
            <a:r>
              <a:rPr lang="en-US" sz="2000" b="0" kern="700" dirty="0">
                <a:solidFill>
                  <a:schemeClr val="bg2">
                    <a:lumMod val="75000"/>
                    <a:lumOff val="25000"/>
                  </a:schemeClr>
                </a:solidFill>
                <a:latin typeface="Calibri" pitchFamily="34" charset="0"/>
              </a:rPr>
              <a:t>To review your </a:t>
            </a:r>
            <a:r>
              <a:rPr lang="en-US" sz="2000" kern="700" dirty="0">
                <a:solidFill>
                  <a:srgbClr val="7A185C"/>
                </a:solidFill>
                <a:latin typeface="Calibri" pitchFamily="34" charset="0"/>
              </a:rPr>
              <a:t>TRF</a:t>
            </a:r>
            <a:r>
              <a:rPr lang="en-US" sz="2000" b="0" kern="700" dirty="0">
                <a:solidFill>
                  <a:schemeClr val="bg2">
                    <a:lumMod val="75000"/>
                    <a:lumOff val="25000"/>
                  </a:schemeClr>
                </a:solidFill>
                <a:latin typeface="Calibri" pitchFamily="34" charset="0"/>
              </a:rPr>
              <a:t> (Teachers </a:t>
            </a:r>
            <a:r>
              <a:rPr lang="en-US" sz="2000" b="0" kern="700">
                <a:solidFill>
                  <a:schemeClr val="bg2">
                    <a:lumMod val="75000"/>
                    <a:lumOff val="25000"/>
                  </a:schemeClr>
                </a:solidFill>
                <a:latin typeface="Calibri" pitchFamily="34" charset="0"/>
              </a:rPr>
              <a:t>Retirement Fund) benefits</a:t>
            </a:r>
            <a:r>
              <a:rPr lang="en-US" sz="2000" b="0" kern="700" dirty="0">
                <a:solidFill>
                  <a:schemeClr val="bg2">
                    <a:lumMod val="75000"/>
                    <a:lumOff val="25000"/>
                  </a:schemeClr>
                </a:solidFill>
                <a:latin typeface="Calibri" pitchFamily="34" charset="0"/>
              </a:rPr>
              <a:t>:</a:t>
            </a:r>
          </a:p>
          <a:p>
            <a:pPr marL="800100" lvl="1" indent="-342900" algn="l">
              <a:lnSpc>
                <a:spcPct val="125000"/>
              </a:lnSpc>
              <a:spcAft>
                <a:spcPts val="600"/>
              </a:spcAft>
              <a:buClr>
                <a:schemeClr val="bg2">
                  <a:lumMod val="75000"/>
                  <a:lumOff val="25000"/>
                </a:schemeClr>
              </a:buClr>
              <a:buSzPct val="100000"/>
              <a:buFont typeface="Calibri" pitchFamily="34" charset="0"/>
              <a:buChar char="»"/>
              <a:tabLst>
                <a:tab pos="7100888" algn="l"/>
              </a:tabLst>
              <a:defRPr/>
            </a:pPr>
            <a:r>
              <a:rPr lang="en-US" sz="2000" b="0" kern="700" dirty="0">
                <a:solidFill>
                  <a:schemeClr val="bg2">
                    <a:lumMod val="75000"/>
                    <a:lumOff val="25000"/>
                  </a:schemeClr>
                </a:solidFill>
                <a:latin typeface="Calibri" pitchFamily="34" charset="0"/>
              </a:rPr>
              <a:t>Contact </a:t>
            </a:r>
            <a:r>
              <a:rPr lang="en-US" sz="2000" kern="700" dirty="0">
                <a:solidFill>
                  <a:srgbClr val="7A185C"/>
                </a:solidFill>
                <a:latin typeface="Calibri" pitchFamily="34" charset="0"/>
              </a:rPr>
              <a:t>INPRS</a:t>
            </a:r>
            <a:r>
              <a:rPr lang="en-US" sz="2000" b="0" kern="700" dirty="0">
                <a:solidFill>
                  <a:schemeClr val="bg2">
                    <a:lumMod val="75000"/>
                    <a:lumOff val="25000"/>
                  </a:schemeClr>
                </a:solidFill>
                <a:latin typeface="Calibri" pitchFamily="34" charset="0"/>
              </a:rPr>
              <a:t> (Indiana Public Retirement System)</a:t>
            </a:r>
          </a:p>
          <a:p>
            <a:pPr marL="1257300" lvl="2" indent="-342900" algn="l">
              <a:lnSpc>
                <a:spcPct val="125000"/>
              </a:lnSpc>
              <a:spcAft>
                <a:spcPts val="600"/>
              </a:spcAft>
              <a:buClr>
                <a:schemeClr val="bg2">
                  <a:lumMod val="75000"/>
                  <a:lumOff val="25000"/>
                </a:schemeClr>
              </a:buClr>
              <a:buSzPct val="100000"/>
              <a:buFont typeface="Arial" pitchFamily="34" charset="0"/>
              <a:buChar char="•"/>
              <a:tabLst>
                <a:tab pos="7100888" algn="l"/>
              </a:tabLst>
              <a:defRPr/>
            </a:pPr>
            <a:r>
              <a:rPr lang="en-US" sz="2000" b="0" kern="700" dirty="0">
                <a:solidFill>
                  <a:schemeClr val="bg2">
                    <a:lumMod val="75000"/>
                    <a:lumOff val="25000"/>
                  </a:schemeClr>
                </a:solidFill>
                <a:latin typeface="Calibri" pitchFamily="34" charset="0"/>
              </a:rPr>
              <a:t>In.gov/</a:t>
            </a:r>
            <a:r>
              <a:rPr lang="en-US" sz="2000" b="0" kern="700" dirty="0" err="1">
                <a:solidFill>
                  <a:schemeClr val="bg2">
                    <a:lumMod val="75000"/>
                    <a:lumOff val="25000"/>
                  </a:schemeClr>
                </a:solidFill>
                <a:latin typeface="Calibri" pitchFamily="34" charset="0"/>
              </a:rPr>
              <a:t>inprs</a:t>
            </a:r>
            <a:r>
              <a:rPr lang="en-US" sz="2000" b="0" kern="700" dirty="0">
                <a:solidFill>
                  <a:schemeClr val="bg2">
                    <a:lumMod val="75000"/>
                    <a:lumOff val="25000"/>
                  </a:schemeClr>
                </a:solidFill>
                <a:latin typeface="Calibri" pitchFamily="34" charset="0"/>
              </a:rPr>
              <a:t>/my-fund/teachers or 844.464.6777</a:t>
            </a:r>
          </a:p>
          <a:p>
            <a:pPr marL="342900" indent="-342900" algn="l">
              <a:lnSpc>
                <a:spcPct val="125000"/>
              </a:lnSpc>
              <a:spcAft>
                <a:spcPts val="600"/>
              </a:spcAft>
              <a:buClr>
                <a:srgbClr val="65144B"/>
              </a:buClr>
              <a:buSzPct val="60000"/>
              <a:tabLst>
                <a:tab pos="7100888" algn="l"/>
              </a:tabLst>
              <a:defRPr/>
            </a:pPr>
            <a:r>
              <a:rPr lang="en-US" sz="2000" b="0" kern="700" dirty="0">
                <a:solidFill>
                  <a:schemeClr val="bg2">
                    <a:lumMod val="75000"/>
                    <a:lumOff val="25000"/>
                  </a:schemeClr>
                </a:solidFill>
                <a:latin typeface="Calibri" pitchFamily="34" charset="0"/>
              </a:rPr>
              <a:t>If you have questions regarding the investments: </a:t>
            </a:r>
          </a:p>
          <a:p>
            <a:pPr marL="800100" lvl="1" indent="-342900" algn="l">
              <a:lnSpc>
                <a:spcPct val="125000"/>
              </a:lnSpc>
              <a:spcAft>
                <a:spcPts val="600"/>
              </a:spcAft>
              <a:buClr>
                <a:schemeClr val="bg2">
                  <a:lumMod val="75000"/>
                  <a:lumOff val="25000"/>
                </a:schemeClr>
              </a:buClr>
              <a:buSzPct val="100000"/>
              <a:buFont typeface="Calibri" pitchFamily="34" charset="0"/>
              <a:buChar char="»"/>
              <a:tabLst>
                <a:tab pos="7100888" algn="l"/>
              </a:tabLst>
              <a:defRPr/>
            </a:pPr>
            <a:r>
              <a:rPr lang="en-US" sz="2000" b="0" kern="700" dirty="0">
                <a:solidFill>
                  <a:schemeClr val="bg2">
                    <a:lumMod val="75000"/>
                    <a:lumOff val="25000"/>
                  </a:schemeClr>
                </a:solidFill>
                <a:effectLst/>
                <a:latin typeface="Calibri" pitchFamily="34" charset="0"/>
              </a:rPr>
              <a:t>Contact </a:t>
            </a:r>
            <a:r>
              <a:rPr lang="en-US" sz="2000" kern="700" dirty="0">
                <a:solidFill>
                  <a:srgbClr val="7A185C"/>
                </a:solidFill>
                <a:effectLst/>
                <a:latin typeface="Calibri" pitchFamily="34" charset="0"/>
              </a:rPr>
              <a:t>Axia Advisory </a:t>
            </a:r>
            <a:r>
              <a:rPr lang="en-US" sz="1600" b="0" kern="700" dirty="0">
                <a:solidFill>
                  <a:schemeClr val="bg2">
                    <a:lumMod val="75000"/>
                    <a:lumOff val="25000"/>
                  </a:schemeClr>
                </a:solidFill>
                <a:effectLst/>
                <a:latin typeface="Calibri" pitchFamily="34" charset="0"/>
              </a:rPr>
              <a:t>(the plans’ investment advisor)</a:t>
            </a:r>
          </a:p>
          <a:p>
            <a:pPr marL="1257300" lvl="2" indent="-342900" algn="l">
              <a:lnSpc>
                <a:spcPct val="125000"/>
              </a:lnSpc>
              <a:spcAft>
                <a:spcPts val="600"/>
              </a:spcAft>
              <a:buClr>
                <a:schemeClr val="bg2">
                  <a:lumMod val="75000"/>
                  <a:lumOff val="25000"/>
                </a:schemeClr>
              </a:buClr>
              <a:buSzPct val="100000"/>
              <a:buFont typeface="Arial" pitchFamily="34" charset="0"/>
              <a:buChar char="•"/>
              <a:tabLst>
                <a:tab pos="7100888" algn="l"/>
              </a:tabLst>
              <a:defRPr/>
            </a:pPr>
            <a:r>
              <a:rPr lang="en-US" sz="2000" b="0" kern="700" dirty="0">
                <a:solidFill>
                  <a:schemeClr val="bg2">
                    <a:lumMod val="75000"/>
                    <a:lumOff val="25000"/>
                  </a:schemeClr>
                </a:solidFill>
                <a:effectLst/>
                <a:latin typeface="Calibri" pitchFamily="34" charset="0"/>
              </a:rPr>
              <a:t>info@AxiaAdvisory.com or </a:t>
            </a:r>
            <a:r>
              <a:rPr lang="en-US" sz="2000" b="0" kern="700" dirty="0">
                <a:solidFill>
                  <a:schemeClr val="bg2">
                    <a:lumMod val="75000"/>
                    <a:lumOff val="25000"/>
                  </a:schemeClr>
                </a:solidFill>
                <a:latin typeface="Calibri" pitchFamily="34" charset="0"/>
              </a:rPr>
              <a:t>317.630.2800</a:t>
            </a:r>
          </a:p>
          <a:p>
            <a:pPr marL="1257300" lvl="2" indent="-342900" algn="l">
              <a:lnSpc>
                <a:spcPct val="125000"/>
              </a:lnSpc>
              <a:spcAft>
                <a:spcPts val="600"/>
              </a:spcAft>
              <a:buClr>
                <a:schemeClr val="bg2">
                  <a:lumMod val="75000"/>
                  <a:lumOff val="25000"/>
                </a:schemeClr>
              </a:buClr>
              <a:buSzPct val="100000"/>
              <a:buFont typeface="Arial" pitchFamily="34" charset="0"/>
              <a:buChar char="•"/>
              <a:tabLst>
                <a:tab pos="7100888" algn="l"/>
              </a:tabLst>
              <a:defRPr/>
            </a:pPr>
            <a:endParaRPr lang="en-US" sz="2000" b="0" kern="700" dirty="0">
              <a:solidFill>
                <a:schemeClr val="bg2">
                  <a:lumMod val="75000"/>
                  <a:lumOff val="25000"/>
                </a:schemeClr>
              </a:solidFill>
              <a:latin typeface="Calibri" pitchFamily="34" charset="0"/>
            </a:endParaRPr>
          </a:p>
          <a:p>
            <a:pPr marL="342900" indent="-342900" algn="l">
              <a:lnSpc>
                <a:spcPts val="3300"/>
              </a:lnSpc>
              <a:spcAft>
                <a:spcPts val="2000"/>
              </a:spcAft>
              <a:buClr>
                <a:srgbClr val="65144B"/>
              </a:buClr>
              <a:buSzPct val="60000"/>
              <a:buFont typeface="Wingdings" pitchFamily="2" charset="2"/>
              <a:buChar char="l"/>
              <a:tabLst>
                <a:tab pos="7100888" algn="l"/>
              </a:tabLst>
              <a:defRPr/>
            </a:pPr>
            <a:endParaRPr lang="en-US" sz="2000" b="0" kern="700" dirty="0">
              <a:solidFill>
                <a:srgbClr val="353337"/>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8AB82F91-9E70-49E8-8C50-322C7080C288}" type="slidenum">
              <a:rPr lang="en-US" smtClean="0"/>
              <a:pPr>
                <a:defRPr/>
              </a:pPr>
              <a:t>19</a:t>
            </a:fld>
            <a:endParaRPr lang="en-US" dirty="0"/>
          </a:p>
        </p:txBody>
      </p:sp>
    </p:spTree>
  </p:cSld>
  <p:clrMapOvr>
    <a:masterClrMapping/>
  </p:clrMapOvr>
  <p:transition>
    <p:zoom/>
  </p:transition>
</p:sld>
</file>

<file path=ppt/theme/theme1.xml><?xml version="1.0" encoding="utf-8"?>
<a:theme xmlns:a="http://schemas.openxmlformats.org/drawingml/2006/main" name="1_Default Design">
  <a:themeElements>
    <a:clrScheme name="Default Design 1">
      <a:dk1>
        <a:srgbClr val="000000"/>
      </a:dk1>
      <a:lt1>
        <a:srgbClr val="FFFFFF"/>
      </a:lt1>
      <a:dk2>
        <a:srgbClr val="20789E"/>
      </a:dk2>
      <a:lt2>
        <a:srgbClr val="00457C"/>
      </a:lt2>
      <a:accent1>
        <a:srgbClr val="50B3CF"/>
      </a:accent1>
      <a:accent2>
        <a:srgbClr val="93A445"/>
      </a:accent2>
      <a:accent3>
        <a:srgbClr val="ABBECC"/>
      </a:accent3>
      <a:accent4>
        <a:srgbClr val="DADADA"/>
      </a:accent4>
      <a:accent5>
        <a:srgbClr val="B3D6E4"/>
      </a:accent5>
      <a:accent6>
        <a:srgbClr val="85943E"/>
      </a:accent6>
      <a:hlink>
        <a:srgbClr val="EEB211"/>
      </a:hlink>
      <a:folHlink>
        <a:srgbClr val="B15C11"/>
      </a:folHlink>
    </a:clrScheme>
    <a:fontScheme name="Default Desig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57150" algn="ctr">
          <a:noFill/>
          <a:round/>
          <a:headEnd/>
          <a:tailEnd/>
        </a:ln>
        <a:effectLst/>
      </a:spPr>
      <a:bodyPr wrap="none" rtlCol="0" anchor="ctr"/>
      <a:lstStyle>
        <a:defPPr algn="ctr">
          <a:defRPr b="0"/>
        </a:defPPr>
      </a:lstStyle>
    </a:spDef>
    <a:lnDef>
      <a:spPr bwMode="auto">
        <a:xfrm>
          <a:off x="0" y="0"/>
          <a:ext cx="1" cy="1"/>
        </a:xfrm>
        <a:custGeom>
          <a:avLst/>
          <a:gdLst/>
          <a:ahLst/>
          <a:cxnLst/>
          <a:rect l="0" t="0" r="0" b="0"/>
          <a:pathLst/>
        </a:custGeom>
        <a:solidFill>
          <a:srgbClr val="FFFFFF"/>
        </a:solidFill>
        <a:ln w="12700" cap="flat" cmpd="sng" algn="ctr">
          <a:solidFill>
            <a:srgbClr val="016990"/>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Verdana" pitchFamily="34" charset="0"/>
          </a:defRPr>
        </a:defPPr>
      </a:lstStyle>
    </a:lnDef>
    <a:txDef>
      <a:spPr>
        <a:noFill/>
      </a:spPr>
      <a:bodyPr wrap="square" rtlCol="0">
        <a:spAutoFit/>
      </a:bodyPr>
      <a:lstStyle>
        <a:defPPr>
          <a:defRPr sz="2200" b="0" dirty="0" smtClean="0">
            <a:solidFill>
              <a:srgbClr val="65144B"/>
            </a:solidFill>
          </a:defRPr>
        </a:defPPr>
      </a:lstStyle>
    </a:txDef>
  </a:objectDefaults>
  <a:extraClrSchemeLst>
    <a:extraClrScheme>
      <a:clrScheme name="Default Design 1">
        <a:dk1>
          <a:srgbClr val="000000"/>
        </a:dk1>
        <a:lt1>
          <a:srgbClr val="FFFFFF"/>
        </a:lt1>
        <a:dk2>
          <a:srgbClr val="20789E"/>
        </a:dk2>
        <a:lt2>
          <a:srgbClr val="00457C"/>
        </a:lt2>
        <a:accent1>
          <a:srgbClr val="50B3CF"/>
        </a:accent1>
        <a:accent2>
          <a:srgbClr val="93A445"/>
        </a:accent2>
        <a:accent3>
          <a:srgbClr val="ABBECC"/>
        </a:accent3>
        <a:accent4>
          <a:srgbClr val="DADADA"/>
        </a:accent4>
        <a:accent5>
          <a:srgbClr val="B3D6E4"/>
        </a:accent5>
        <a:accent6>
          <a:srgbClr val="85943E"/>
        </a:accent6>
        <a:hlink>
          <a:srgbClr val="EEB211"/>
        </a:hlink>
        <a:folHlink>
          <a:srgbClr val="B15C11"/>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10876</TotalTime>
  <Words>1229</Words>
  <Application>Microsoft Office PowerPoint</Application>
  <PresentationFormat>On-screen Show (4:3)</PresentationFormat>
  <Paragraphs>237</Paragraphs>
  <Slides>19</Slides>
  <Notes>15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Arial</vt:lpstr>
      <vt:lpstr>Calibri</vt:lpstr>
      <vt:lpstr>Calibri Light</vt:lpstr>
      <vt:lpstr>Palatino Linotype</vt:lpstr>
      <vt:lpstr>Times New Roman</vt:lpstr>
      <vt:lpstr>Verdana</vt:lpstr>
      <vt:lpstr>Wingdings</vt:lpstr>
      <vt:lpstr>1_Default Design</vt:lpstr>
      <vt:lpstr>PowerPoint Presentation</vt:lpstr>
      <vt:lpstr>PowerPoint Presentation</vt:lpstr>
      <vt:lpstr>Early Career Planning Considerations</vt:lpstr>
      <vt:lpstr>Creating a Budget</vt:lpstr>
      <vt:lpstr>FICO Score Weightings</vt:lpstr>
      <vt:lpstr>Power of Compounding</vt:lpstr>
      <vt:lpstr>Prioritize Long-term Retirement Savings</vt:lpstr>
      <vt:lpstr>Retirement Equation</vt:lpstr>
      <vt:lpstr>Retirement Challenges</vt:lpstr>
      <vt:lpstr>Retirement</vt:lpstr>
      <vt:lpstr>Why Is Saving For Retirement Important?</vt:lpstr>
      <vt:lpstr>PowerPoint Presentation</vt:lpstr>
      <vt:lpstr>Who Contributes to Which Accounts?</vt:lpstr>
      <vt:lpstr>Teachers Retirement Fund – (in.gov/inprs/) </vt:lpstr>
      <vt:lpstr>Roth After-Tax Contributions</vt:lpstr>
      <vt:lpstr>Retirement Savings Checkpoints</vt:lpstr>
      <vt:lpstr>How To Get Invested</vt:lpstr>
      <vt:lpstr>Reviewing Your Options</vt:lpstr>
      <vt:lpstr>Who To Contact</vt:lpstr>
    </vt:vector>
  </TitlesOfParts>
  <Company>John Hancock Funds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Where Do We Go From Here ppt</dc:title>
  <dc:creator>Keith Shadrick</dc:creator>
  <dc:description>Presentation production by_x000d_
loree@loreenelson.com</dc:description>
  <cp:lastModifiedBy>Ben Cloud</cp:lastModifiedBy>
  <cp:revision>1116</cp:revision>
  <dcterms:created xsi:type="dcterms:W3CDTF">2000-10-13T16:08:47Z</dcterms:created>
  <dcterms:modified xsi:type="dcterms:W3CDTF">2025-09-10T16:18:21Z</dcterms:modified>
</cp:coreProperties>
</file>