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3" r:id="rId1"/>
  </p:sldMasterIdLst>
  <p:notesMasterIdLst>
    <p:notesMasterId r:id="rId14"/>
  </p:notesMasterIdLst>
  <p:sldIdLst>
    <p:sldId id="256" r:id="rId2"/>
    <p:sldId id="269" r:id="rId3"/>
    <p:sldId id="257" r:id="rId4"/>
    <p:sldId id="258" r:id="rId5"/>
    <p:sldId id="260" r:id="rId6"/>
    <p:sldId id="268" r:id="rId7"/>
    <p:sldId id="267" r:id="rId8"/>
    <p:sldId id="261" r:id="rId9"/>
    <p:sldId id="262" r:id="rId10"/>
    <p:sldId id="264" r:id="rId11"/>
    <p:sldId id="265" r:id="rId12"/>
    <p:sldId id="266" r:id="rId13"/>
  </p:sldIdLst>
  <p:sldSz cx="12192000" cy="6858000"/>
  <p:notesSz cx="6858000" cy="9144000"/>
  <p:embeddedFontLst>
    <p:embeddedFont>
      <p:font typeface="Garamond" panose="02020404030301010803" pitchFamily="18" charset="0"/>
      <p:regular r:id="rId15"/>
      <p:bold r:id="rId16"/>
      <p:italic r:id="rId17"/>
      <p:boldItalic r:id="rId18"/>
    </p:embeddedFont>
    <p:embeddedFont>
      <p:font typeface="Rockwell Condensed" panose="02060603050405020104" pitchFamily="18" charset="0"/>
      <p:regular r:id="rId19"/>
      <p:bold r:id="rId20"/>
    </p:embeddedFont>
    <p:embeddedFont>
      <p:font typeface="Trebuchet MS" panose="020B0603020202020204" pitchFamily="34" charset="0"/>
      <p:regular r:id="rId21"/>
      <p:bold r:id="rId22"/>
      <p:italic r:id="rId23"/>
      <p:boldItalic r:id="rId24"/>
    </p:embeddedFont>
    <p:embeddedFont>
      <p:font typeface="Wingdings 3" panose="05040102010807070707" pitchFamily="18" charset="2"/>
      <p:regular r:id="rId25"/>
    </p:embeddedFont>
  </p:embeddedFontLst>
  <p:custDataLst>
    <p:tags r:id="rId2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5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149" name="Shape 14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157" name="Shape 15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164" name="Shape 1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178" name="Shape 17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85" name="Shape 18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192" name="Shape 19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213" name="Shape 21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225" name="Shape 22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Shape 2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232" name="Shape 23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z="1000" smtClean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pPr>
                <a:buSzPct val="25000"/>
              </a:pPr>
              <a:t>‹#›</a:t>
            </a:fld>
            <a:endParaRPr lang="en-US" sz="1000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384447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z="1000" smtClean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pPr>
                <a:buSzPct val="25000"/>
              </a:pPr>
              <a:t>‹#›</a:t>
            </a:fld>
            <a:endParaRPr lang="en-US" sz="1000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4253062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z="1000" smtClean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pPr>
                <a:buSzPct val="25000"/>
              </a:pPr>
              <a:t>‹#›</a:t>
            </a:fld>
            <a:endParaRPr lang="en-US" sz="1000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4202576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z="1000" smtClean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pPr>
                <a:buSzPct val="25000"/>
              </a:pPr>
              <a:t>‹#›</a:t>
            </a:fld>
            <a:endParaRPr lang="en-US" sz="1000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2478536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z="1000" smtClean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pPr>
                <a:buSzPct val="25000"/>
              </a:pPr>
              <a:t>‹#›</a:t>
            </a:fld>
            <a:endParaRPr lang="en-US" sz="1000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127774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z="1000" smtClean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pPr>
                <a:buSzPct val="25000"/>
              </a:pPr>
              <a:t>‹#›</a:t>
            </a:fld>
            <a:endParaRPr lang="en-US" sz="1000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1113138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z="1000" smtClean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pPr>
                <a:buSzPct val="25000"/>
              </a:pPr>
              <a:t>‹#›</a:t>
            </a:fld>
            <a:endParaRPr lang="en-US" sz="1000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3289826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z="1000" smtClean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pPr>
                <a:buSzPct val="25000"/>
              </a:pPr>
              <a:t>‹#›</a:t>
            </a:fld>
            <a:endParaRPr lang="en-US" sz="1000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4226697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z="1000" smtClean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pPr>
                <a:buSzPct val="25000"/>
              </a:pPr>
              <a:t>‹#›</a:t>
            </a:fld>
            <a:endParaRPr lang="en-US" sz="1000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1814593411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z="1000" smtClean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pPr>
                <a:buSzPct val="25000"/>
              </a:pPr>
              <a:t>‹#›</a:t>
            </a:fld>
            <a:endParaRPr lang="en-US" sz="1000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2457136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z="1000" smtClean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pPr>
                <a:buSzPct val="25000"/>
              </a:pPr>
              <a:t>‹#›</a:t>
            </a:fld>
            <a:endParaRPr lang="en-US" sz="1000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96635971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z="1000" smtClean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pPr>
                <a:buSzPct val="25000"/>
              </a:pPr>
              <a:t>‹#›</a:t>
            </a:fld>
            <a:endParaRPr lang="en-US" sz="1000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21940997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z="1000" smtClean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pPr>
                <a:buSzPct val="25000"/>
              </a:pPr>
              <a:t>‹#›</a:t>
            </a:fld>
            <a:endParaRPr lang="en-US" sz="1000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1639774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z="1000" smtClean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pPr>
                <a:buSzPct val="25000"/>
              </a:pPr>
              <a:t>‹#›</a:t>
            </a:fld>
            <a:endParaRPr lang="en-US" sz="1000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352957105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z="1000" smtClean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pPr>
                <a:buSzPct val="25000"/>
              </a:pPr>
              <a:t>‹#›</a:t>
            </a:fld>
            <a:endParaRPr lang="en-US" sz="1000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25763944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z="1000" smtClean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pPr>
                <a:buSzPct val="25000"/>
              </a:pPr>
              <a:t>‹#›</a:t>
            </a:fld>
            <a:endParaRPr lang="en-US" sz="1000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2020702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>
              <a:buSzPct val="25000"/>
            </a:pPr>
            <a:fld id="{00000000-1234-1234-1234-123412341234}" type="slidenum">
              <a:rPr lang="en-US" sz="1000" smtClean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pPr>
                <a:buSzPct val="25000"/>
              </a:pPr>
              <a:t>‹#›</a:t>
            </a:fld>
            <a:endParaRPr lang="en-US" sz="1000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802406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  <p:sldLayoutId id="2147483698" r:id="rId15"/>
    <p:sldLayoutId id="2147483699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orleb.org/high-school-home/principal/guidance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 txBox="1">
            <a:spLocks noGrp="1"/>
          </p:cNvSpPr>
          <p:nvPr>
            <p:ph type="ctrTitle"/>
          </p:nvPr>
        </p:nvSpPr>
        <p:spPr>
          <a:xfrm>
            <a:off x="502709" y="834501"/>
            <a:ext cx="9143998" cy="2716567"/>
          </a:xfrm>
          <a:prstGeom prst="rect">
            <a:avLst/>
          </a:prstGeom>
          <a:noFill/>
          <a:ln>
            <a:noFill/>
          </a:ln>
        </p:spPr>
        <p:txBody>
          <a:bodyPr vert="horz" lIns="91425" tIns="45700" rIns="91425" bIns="45700" rtlCol="0" anchor="b" anchorCtr="0">
            <a:noAutofit/>
          </a:bodyPr>
          <a:lstStyle/>
          <a:p>
            <a:pPr algn="ctr">
              <a:spcBef>
                <a:spcPts val="0"/>
              </a:spcBef>
              <a:buClr>
                <a:srgbClr val="262626"/>
              </a:buClr>
              <a:buSzPct val="25000"/>
            </a:pPr>
            <a:r>
              <a:rPr lang="en-US" sz="8800" dirty="0">
                <a:solidFill>
                  <a:srgbClr val="0045D0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2025-2026 </a:t>
            </a:r>
            <a:br>
              <a:rPr lang="en-US" sz="8800" dirty="0">
                <a:solidFill>
                  <a:srgbClr val="0045D0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</a:br>
            <a:r>
              <a:rPr lang="en-US" sz="8800" dirty="0">
                <a:solidFill>
                  <a:srgbClr val="0045D0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Course Selection</a:t>
            </a:r>
          </a:p>
        </p:txBody>
      </p:sp>
      <p:sp>
        <p:nvSpPr>
          <p:cNvPr id="152" name="Shape 152"/>
          <p:cNvSpPr txBox="1">
            <a:spLocks noGrp="1"/>
          </p:cNvSpPr>
          <p:nvPr>
            <p:ph type="subTitle" idx="1"/>
          </p:nvPr>
        </p:nvSpPr>
        <p:spPr>
          <a:xfrm>
            <a:off x="502709" y="3642064"/>
            <a:ext cx="9143998" cy="596347"/>
          </a:xfrm>
          <a:prstGeom prst="rect">
            <a:avLst/>
          </a:prstGeom>
          <a:noFill/>
          <a:ln>
            <a:noFill/>
          </a:ln>
        </p:spPr>
        <p:txBody>
          <a:bodyPr vert="horz" lIns="91425" tIns="45700" rIns="91425" bIns="45700" rtlCol="0" anchor="t" anchorCtr="0">
            <a:noAutofit/>
          </a:bodyPr>
          <a:lstStyle/>
          <a:p>
            <a:pPr algn="ctr">
              <a:spcBef>
                <a:spcPts val="0"/>
              </a:spcBef>
              <a:buSzPct val="25000"/>
            </a:pPr>
            <a:r>
              <a:rPr lang="en-US" sz="3600" i="1" dirty="0">
                <a:solidFill>
                  <a:schemeClr val="accent4">
                    <a:lumMod val="75000"/>
                  </a:schemeClr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Northern Lebanon High School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2B9C030-0951-4B00-8E0A-59C52A65C3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3514" y="4486145"/>
            <a:ext cx="1982387" cy="198238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BA91B08-3460-4C80-A180-096E4D127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dirty="0">
                <a:solidFill>
                  <a:srgbClr val="0045D0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Counseling Office</a:t>
            </a:r>
            <a:endParaRPr lang="en-US" sz="66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6DF31A-E72A-418D-96F1-27F8F4F6A3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830" y="1919463"/>
            <a:ext cx="9641150" cy="40011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2600" b="1" u="sng" dirty="0">
                <a:solidFill>
                  <a:schemeClr val="dk1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Secretaries</a:t>
            </a:r>
          </a:p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5323DC1-7A80-4928-ABE1-4B180FE440F2}"/>
              </a:ext>
            </a:extLst>
          </p:cNvPr>
          <p:cNvSpPr txBox="1"/>
          <p:nvPr/>
        </p:nvSpPr>
        <p:spPr>
          <a:xfrm>
            <a:off x="2536380" y="2375995"/>
            <a:ext cx="4201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ctr">
              <a:buSzPct val="25000"/>
            </a:pPr>
            <a:r>
              <a:rPr lang="en-US" b="1" dirty="0">
                <a:solidFill>
                  <a:srgbClr val="0045D0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Mrs. </a:t>
            </a:r>
            <a:r>
              <a:rPr lang="en-US" b="1" dirty="0" err="1">
                <a:solidFill>
                  <a:srgbClr val="0045D0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Heagy</a:t>
            </a:r>
            <a:r>
              <a:rPr lang="en-US" b="1" dirty="0">
                <a:solidFill>
                  <a:srgbClr val="0045D0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 &amp; Mrs. Houser</a:t>
            </a:r>
          </a:p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5E51113-116D-451F-95C2-D2D20D6DCEEF}"/>
              </a:ext>
            </a:extLst>
          </p:cNvPr>
          <p:cNvSpPr txBox="1"/>
          <p:nvPr/>
        </p:nvSpPr>
        <p:spPr>
          <a:xfrm>
            <a:off x="4193160" y="3163661"/>
            <a:ext cx="15084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>
                <a:latin typeface="Rockwell Condensed" panose="02060603050405020104" pitchFamily="18" charset="0"/>
              </a:rPr>
              <a:t>Counselors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87E12AF-7C69-4795-840B-BBA2214D7CA2}"/>
              </a:ext>
            </a:extLst>
          </p:cNvPr>
          <p:cNvSpPr txBox="1"/>
          <p:nvPr/>
        </p:nvSpPr>
        <p:spPr>
          <a:xfrm>
            <a:off x="3428831" y="3786944"/>
            <a:ext cx="30936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45D0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Miss Bartell: </a:t>
            </a:r>
            <a:r>
              <a:rPr lang="en-US" dirty="0"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7</a:t>
            </a:r>
            <a:r>
              <a:rPr lang="en-US" baseline="30000" dirty="0"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th</a:t>
            </a:r>
            <a:r>
              <a:rPr lang="en-US" dirty="0"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-9</a:t>
            </a:r>
            <a:r>
              <a:rPr lang="en-US" baseline="30000" dirty="0"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th</a:t>
            </a:r>
            <a:r>
              <a:rPr lang="en-US" dirty="0"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 Last names: A-L</a:t>
            </a:r>
          </a:p>
          <a:p>
            <a:endParaRPr lang="en-US" b="1" dirty="0">
              <a:solidFill>
                <a:srgbClr val="0045D0"/>
              </a:solidFill>
              <a:latin typeface="Rockwell Condensed" panose="02060603050405020104" pitchFamily="18" charset="0"/>
              <a:ea typeface="Garamond"/>
              <a:cs typeface="Garamond"/>
              <a:sym typeface="Garamond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76874C3-850F-4991-8FD9-3E890308DA24}"/>
              </a:ext>
            </a:extLst>
          </p:cNvPr>
          <p:cNvSpPr txBox="1"/>
          <p:nvPr/>
        </p:nvSpPr>
        <p:spPr>
          <a:xfrm>
            <a:off x="3450375" y="4307191"/>
            <a:ext cx="30721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45D0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Mrs. Tavani: </a:t>
            </a:r>
            <a:r>
              <a:rPr lang="en-US" dirty="0"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7</a:t>
            </a:r>
            <a:r>
              <a:rPr lang="en-US" baseline="30000" dirty="0"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th</a:t>
            </a:r>
            <a:r>
              <a:rPr lang="en-US" dirty="0"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-9</a:t>
            </a:r>
            <a:r>
              <a:rPr lang="en-US" baseline="30000" dirty="0"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th</a:t>
            </a:r>
            <a:r>
              <a:rPr lang="en-US" dirty="0"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 Last names: M-Z</a:t>
            </a:r>
          </a:p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FD5EC0D-491E-420A-9350-F4229056F89E}"/>
              </a:ext>
            </a:extLst>
          </p:cNvPr>
          <p:cNvSpPr txBox="1"/>
          <p:nvPr/>
        </p:nvSpPr>
        <p:spPr>
          <a:xfrm>
            <a:off x="3296037" y="4872082"/>
            <a:ext cx="335925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45D0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Mr. Shewell: </a:t>
            </a:r>
            <a:r>
              <a:rPr lang="en-US" dirty="0"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10</a:t>
            </a:r>
            <a:r>
              <a:rPr lang="en-US" baseline="30000" dirty="0"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th</a:t>
            </a:r>
            <a:r>
              <a:rPr lang="en-US" dirty="0">
                <a:solidFill>
                  <a:schemeClr val="dk1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-12</a:t>
            </a:r>
            <a:r>
              <a:rPr lang="en-US" baseline="30000" dirty="0">
                <a:solidFill>
                  <a:schemeClr val="dk1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th</a:t>
            </a:r>
            <a:r>
              <a:rPr lang="en-US" dirty="0">
                <a:solidFill>
                  <a:schemeClr val="dk1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 Last names: A-Me</a:t>
            </a:r>
          </a:p>
          <a:p>
            <a:endParaRPr lang="en-US" b="1" dirty="0">
              <a:solidFill>
                <a:srgbClr val="0045D0"/>
              </a:solidFill>
              <a:latin typeface="Rockwell Condensed" panose="02060603050405020104" pitchFamily="18" charset="0"/>
              <a:ea typeface="Garamond"/>
              <a:cs typeface="Garamond"/>
              <a:sym typeface="Garamond"/>
            </a:endParaRPr>
          </a:p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25DE52-4F62-4D59-89EB-35A81793DA7C}"/>
              </a:ext>
            </a:extLst>
          </p:cNvPr>
          <p:cNvSpPr txBox="1"/>
          <p:nvPr/>
        </p:nvSpPr>
        <p:spPr>
          <a:xfrm>
            <a:off x="3166367" y="5505526"/>
            <a:ext cx="38198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45D0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Mrs. Kline: </a:t>
            </a:r>
            <a:r>
              <a:rPr lang="en-US" dirty="0"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10</a:t>
            </a:r>
            <a:r>
              <a:rPr lang="en-US" baseline="30000" dirty="0"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th</a:t>
            </a:r>
            <a:r>
              <a:rPr lang="en-US" dirty="0">
                <a:solidFill>
                  <a:schemeClr val="dk1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-12</a:t>
            </a:r>
            <a:r>
              <a:rPr lang="en-US" baseline="30000" dirty="0">
                <a:solidFill>
                  <a:schemeClr val="dk1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th </a:t>
            </a:r>
            <a:r>
              <a:rPr lang="en-US" dirty="0">
                <a:solidFill>
                  <a:schemeClr val="dk1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Last names: Mi-Z &amp; CTC</a:t>
            </a:r>
            <a:endParaRPr lang="en-US" b="1" dirty="0">
              <a:solidFill>
                <a:srgbClr val="0045D0"/>
              </a:solidFill>
              <a:latin typeface="Rockwell Condensed" panose="02060603050405020104" pitchFamily="18" charset="0"/>
              <a:ea typeface="Garamond"/>
              <a:cs typeface="Garamond"/>
              <a:sym typeface="Garamond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6072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lIns="91425" tIns="45700" rIns="91425" bIns="45700" rtlCol="0" anchor="ctr" anchorCtr="0">
            <a:noAutofit/>
          </a:bodyPr>
          <a:lstStyle/>
          <a:p>
            <a:pPr algn="ctr">
              <a:spcBef>
                <a:spcPts val="0"/>
              </a:spcBef>
              <a:buClr>
                <a:schemeClr val="accent2"/>
              </a:buClr>
              <a:buSzPct val="25000"/>
            </a:pPr>
            <a:r>
              <a:rPr lang="en-US" sz="6600" dirty="0">
                <a:solidFill>
                  <a:srgbClr val="0045D0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Counseling</a:t>
            </a:r>
            <a:r>
              <a:rPr lang="en-US" sz="6000" dirty="0">
                <a:solidFill>
                  <a:srgbClr val="0045D0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 </a:t>
            </a:r>
            <a:r>
              <a:rPr lang="en-US" sz="6600" dirty="0">
                <a:solidFill>
                  <a:srgbClr val="0045D0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Services</a:t>
            </a:r>
            <a:endParaRPr lang="en-US" sz="6000" dirty="0">
              <a:solidFill>
                <a:srgbClr val="0045D0"/>
              </a:solidFill>
              <a:latin typeface="Rockwell Condensed" panose="02060603050405020104" pitchFamily="18" charset="0"/>
              <a:ea typeface="Garamond"/>
              <a:cs typeface="Garamond"/>
              <a:sym typeface="Garamond"/>
            </a:endParaRPr>
          </a:p>
        </p:txBody>
      </p:sp>
      <p:sp>
        <p:nvSpPr>
          <p:cNvPr id="160" name="Shape 160"/>
          <p:cNvSpPr txBox="1">
            <a:spLocks noGrp="1"/>
          </p:cNvSpPr>
          <p:nvPr>
            <p:ph sz="half" idx="1"/>
          </p:nvPr>
        </p:nvSpPr>
        <p:spPr>
          <a:xfrm>
            <a:off x="1344357" y="2283140"/>
            <a:ext cx="7262622" cy="4267200"/>
          </a:xfrm>
          <a:prstGeom prst="rect">
            <a:avLst/>
          </a:prstGeom>
          <a:noFill/>
          <a:ln>
            <a:noFill/>
          </a:ln>
        </p:spPr>
        <p:txBody>
          <a:bodyPr vert="horz" lIns="91425" tIns="45700" rIns="91425" bIns="45700" rtlCol="0" anchor="t" anchorCtr="0">
            <a:noAutofit/>
          </a:bodyPr>
          <a:lstStyle/>
          <a:p>
            <a:pPr marL="171450" indent="-171450" algn="ctr">
              <a:spcBef>
                <a:spcPts val="0"/>
              </a:spcBef>
              <a:buClr>
                <a:srgbClr val="0045D0"/>
              </a:buClr>
              <a:buFont typeface="Arial"/>
              <a:buChar char="•"/>
            </a:pPr>
            <a:r>
              <a:rPr lang="en-US" sz="2400" dirty="0">
                <a:solidFill>
                  <a:srgbClr val="262626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Visit the guidance webpage often</a:t>
            </a:r>
          </a:p>
          <a:p>
            <a:pPr lvl="1" algn="ctr">
              <a:spcBef>
                <a:spcPts val="920"/>
              </a:spcBef>
              <a:buClr>
                <a:srgbClr val="0045D0"/>
              </a:buClr>
              <a:buFont typeface="Arial" panose="020B0604020202020204" pitchFamily="34" charset="0"/>
              <a:buChar char="•"/>
            </a:pPr>
            <a:r>
              <a:rPr lang="en-US" sz="2200" u="sng" dirty="0">
                <a:solidFill>
                  <a:srgbClr val="0070C0"/>
                </a:solidFill>
                <a:latin typeface="Rockwell Condensed" panose="02060603050405020104" pitchFamily="18" charset="0"/>
                <a:hlinkClick r:id="rId3"/>
              </a:rPr>
              <a:t>https://www.norleb.org/high-school-home/principal/guidance</a:t>
            </a:r>
            <a:endParaRPr lang="en-US" sz="2200" u="sng" dirty="0">
              <a:solidFill>
                <a:srgbClr val="0070C0"/>
              </a:solidFill>
              <a:latin typeface="Rockwell Condensed" panose="02060603050405020104" pitchFamily="18" charset="0"/>
            </a:endParaRPr>
          </a:p>
          <a:p>
            <a:pPr lvl="1" algn="ctr">
              <a:spcBef>
                <a:spcPts val="920"/>
              </a:spcBef>
              <a:buClr>
                <a:srgbClr val="0045D0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262626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Career resources</a:t>
            </a:r>
          </a:p>
          <a:p>
            <a:pPr marL="171450" indent="-171450" algn="ctr">
              <a:spcBef>
                <a:spcPts val="920"/>
              </a:spcBef>
              <a:buClr>
                <a:srgbClr val="0045D0"/>
              </a:buClr>
              <a:buFont typeface="Arial"/>
              <a:buChar char="•"/>
            </a:pPr>
            <a:r>
              <a:rPr lang="en-US" sz="2400" dirty="0">
                <a:solidFill>
                  <a:srgbClr val="262626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Financial Aid/Scholarships</a:t>
            </a:r>
          </a:p>
          <a:p>
            <a:pPr marL="171450" indent="-171450" algn="ctr">
              <a:spcBef>
                <a:spcPts val="920"/>
              </a:spcBef>
              <a:buClr>
                <a:srgbClr val="0045D0"/>
              </a:buClr>
              <a:buFont typeface="Arial"/>
              <a:buChar char="•"/>
            </a:pPr>
            <a:r>
              <a:rPr lang="en-US" sz="2400" dirty="0">
                <a:solidFill>
                  <a:srgbClr val="262626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CTC Program details</a:t>
            </a:r>
          </a:p>
          <a:p>
            <a:pPr marL="171450" indent="-171450" algn="ctr">
              <a:spcBef>
                <a:spcPts val="920"/>
              </a:spcBef>
              <a:buClr>
                <a:srgbClr val="0045D0"/>
              </a:buClr>
              <a:buFont typeface="Arial"/>
              <a:buChar char="•"/>
            </a:pPr>
            <a:r>
              <a:rPr lang="en-US" sz="2400" dirty="0">
                <a:solidFill>
                  <a:srgbClr val="262626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Transcript request form</a:t>
            </a:r>
          </a:p>
          <a:p>
            <a:pPr marL="171450" indent="-171450" algn="ctr">
              <a:spcBef>
                <a:spcPts val="920"/>
              </a:spcBef>
              <a:buClr>
                <a:srgbClr val="0045D0"/>
              </a:buClr>
              <a:buFont typeface="Arial"/>
              <a:buChar char="•"/>
            </a:pPr>
            <a:r>
              <a:rPr lang="en-US" sz="2400" dirty="0">
                <a:solidFill>
                  <a:srgbClr val="262626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Course Selection</a:t>
            </a:r>
          </a:p>
          <a:p>
            <a:pPr marL="802386" lvl="3" indent="-294386" algn="ctr">
              <a:spcBef>
                <a:spcPts val="840"/>
              </a:spcBef>
              <a:buClr>
                <a:srgbClr val="0045D0"/>
              </a:buClr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CAREER PLANNER/COURSE DESCRIPTIONS</a:t>
            </a:r>
          </a:p>
          <a:p>
            <a:pPr marL="802386" lvl="3" indent="-294386" algn="ctr">
              <a:spcBef>
                <a:spcPts val="840"/>
              </a:spcBef>
              <a:buClr>
                <a:srgbClr val="0045D0"/>
              </a:buClr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ELECTRONIC COPY OF COURSE SELECTION FORMS</a:t>
            </a:r>
          </a:p>
          <a:p>
            <a:pPr marL="285750" indent="-285750">
              <a:spcBef>
                <a:spcPts val="1080"/>
              </a:spcBef>
              <a:buSzPct val="115000"/>
              <a:buNone/>
            </a:pPr>
            <a:endParaRPr sz="2400" dirty="0"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/>
          <p:nvPr/>
        </p:nvSpPr>
        <p:spPr>
          <a:xfrm>
            <a:off x="1037144" y="2218568"/>
            <a:ext cx="7600800" cy="276152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ctr">
              <a:buClr>
                <a:schemeClr val="dk1"/>
              </a:buClr>
              <a:buSzPct val="80000"/>
            </a:pPr>
            <a:endParaRPr sz="2400" dirty="0">
              <a:solidFill>
                <a:schemeClr val="dk1"/>
              </a:solidFill>
              <a:latin typeface="Rockwell Condensed" panose="02060603050405020104" pitchFamily="18" charset="0"/>
              <a:ea typeface="Garamond"/>
              <a:cs typeface="Garamond"/>
              <a:sym typeface="Garamond"/>
            </a:endParaRPr>
          </a:p>
          <a:p>
            <a:pPr marL="342900" indent="-342900" algn="ctr">
              <a:buClr>
                <a:srgbClr val="0045D0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dk1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Most programs are half day; Junior and Senior Year</a:t>
            </a:r>
          </a:p>
          <a:p>
            <a:pPr marL="342900" indent="-342900" algn="ctr">
              <a:buClr>
                <a:srgbClr val="0045D0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dk1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Priority will be given to 11</a:t>
            </a:r>
            <a:r>
              <a:rPr lang="en-US" sz="2400" baseline="30000" dirty="0">
                <a:solidFill>
                  <a:schemeClr val="dk1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th</a:t>
            </a:r>
            <a:r>
              <a:rPr lang="en-US" sz="2400" dirty="0">
                <a:solidFill>
                  <a:schemeClr val="dk1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 grade applicants for half day programs</a:t>
            </a:r>
          </a:p>
          <a:p>
            <a:pPr marL="342900" indent="-342900" algn="ctr">
              <a:buClr>
                <a:srgbClr val="0045D0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dk1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Only Culinary and Pastry Arts are full day, Senior-only programs</a:t>
            </a:r>
          </a:p>
          <a:p>
            <a:pPr algn="ctr">
              <a:buClr>
                <a:schemeClr val="dk1"/>
              </a:buClr>
              <a:buSzPct val="80000"/>
            </a:pPr>
            <a:endParaRPr sz="2400" dirty="0">
              <a:solidFill>
                <a:schemeClr val="dk1"/>
              </a:solidFill>
              <a:latin typeface="Rockwell Condensed" panose="02060603050405020104" pitchFamily="18" charset="0"/>
              <a:ea typeface="Garamond"/>
              <a:cs typeface="Garamond"/>
              <a:sym typeface="Garamond"/>
            </a:endParaRPr>
          </a:p>
          <a:p>
            <a:pPr marL="342900" indent="-342900" algn="ctr">
              <a:buClr>
                <a:srgbClr val="0045D0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dk1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Acceptance into the CTC is based on attendance, GPA, discipline record, and time that applications are received by Mrs. Kline.</a:t>
            </a:r>
          </a:p>
          <a:p>
            <a:pPr algn="ctr"/>
            <a:endParaRPr sz="1600" b="1" u="sng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67" name="Shape 167"/>
          <p:cNvSpPr/>
          <p:nvPr/>
        </p:nvSpPr>
        <p:spPr>
          <a:xfrm>
            <a:off x="0" y="569655"/>
            <a:ext cx="9675091" cy="156394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ctr">
              <a:buSzPct val="25000"/>
            </a:pPr>
            <a:r>
              <a:rPr lang="en-US" sz="4800" dirty="0">
                <a:solidFill>
                  <a:srgbClr val="0045D0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Lebanon County Career &amp; Technical Center</a:t>
            </a:r>
            <a:br>
              <a:rPr lang="en-US" sz="4800" dirty="0">
                <a:solidFill>
                  <a:srgbClr val="0045D0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</a:br>
            <a:r>
              <a:rPr lang="en-US" sz="4800" dirty="0">
                <a:solidFill>
                  <a:srgbClr val="0045D0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(CTC)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89C9CE5-4B62-4816-868E-84966F8623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2373" y="5352950"/>
            <a:ext cx="1350343" cy="120603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 txBox="1">
            <a:spLocks noGrp="1"/>
          </p:cNvSpPr>
          <p:nvPr>
            <p:ph idx="1"/>
          </p:nvPr>
        </p:nvSpPr>
        <p:spPr>
          <a:xfrm>
            <a:off x="932874" y="498766"/>
            <a:ext cx="7848599" cy="1179944"/>
          </a:xfrm>
          <a:prstGeom prst="rect">
            <a:avLst/>
          </a:prstGeom>
          <a:noFill/>
          <a:ln>
            <a:noFill/>
          </a:ln>
        </p:spPr>
        <p:txBody>
          <a:bodyPr vert="horz" lIns="91425" tIns="45700" rIns="91425" bIns="45700" rtlCol="0" anchor="t" anchorCtr="0">
            <a:noAutofit/>
          </a:bodyPr>
          <a:lstStyle/>
          <a:p>
            <a:pPr marL="0" indent="0" algn="ctr">
              <a:spcBef>
                <a:spcPts val="0"/>
              </a:spcBef>
              <a:buSzPct val="25000"/>
              <a:buNone/>
            </a:pPr>
            <a:r>
              <a:rPr lang="en-US" sz="6000" dirty="0">
                <a:solidFill>
                  <a:srgbClr val="0045D0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Graduation</a:t>
            </a:r>
            <a:r>
              <a:rPr lang="en-US" sz="6600" dirty="0">
                <a:solidFill>
                  <a:srgbClr val="0045D0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 Requirements</a:t>
            </a:r>
          </a:p>
        </p:txBody>
      </p:sp>
      <p:sp>
        <p:nvSpPr>
          <p:cNvPr id="181" name="Shape 181"/>
          <p:cNvSpPr txBox="1"/>
          <p:nvPr/>
        </p:nvSpPr>
        <p:spPr>
          <a:xfrm>
            <a:off x="332612" y="1962274"/>
            <a:ext cx="7953664" cy="507538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lnSpc>
                <a:spcPct val="80000"/>
              </a:lnSpc>
              <a:buClr>
                <a:schemeClr val="accent1"/>
              </a:buClr>
              <a:buSzPct val="25000"/>
            </a:pPr>
            <a:r>
              <a:rPr lang="en-US" sz="2400" dirty="0">
                <a:solidFill>
                  <a:schemeClr val="dk1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Language Arts…………………………………........4.0 credits</a:t>
            </a:r>
          </a:p>
          <a:p>
            <a:pPr>
              <a:lnSpc>
                <a:spcPct val="80000"/>
              </a:lnSpc>
              <a:spcBef>
                <a:spcPts val="936"/>
              </a:spcBef>
              <a:buClr>
                <a:schemeClr val="accent1"/>
              </a:buClr>
              <a:buSzPct val="25000"/>
            </a:pPr>
            <a:r>
              <a:rPr lang="en-US" sz="2400" dirty="0">
                <a:solidFill>
                  <a:schemeClr val="dk1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Social Science……………………………………...3.0 credits</a:t>
            </a:r>
          </a:p>
          <a:p>
            <a:pPr>
              <a:lnSpc>
                <a:spcPct val="80000"/>
              </a:lnSpc>
              <a:spcBef>
                <a:spcPts val="936"/>
              </a:spcBef>
              <a:buClr>
                <a:schemeClr val="accent1"/>
              </a:buClr>
              <a:buSzPct val="25000"/>
            </a:pPr>
            <a:r>
              <a:rPr lang="en-US" sz="2400" dirty="0">
                <a:solidFill>
                  <a:schemeClr val="dk1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Mathematics………………………………………3.0 credits</a:t>
            </a:r>
          </a:p>
          <a:p>
            <a:pPr>
              <a:lnSpc>
                <a:spcPct val="80000"/>
              </a:lnSpc>
              <a:spcBef>
                <a:spcPts val="936"/>
              </a:spcBef>
              <a:buClr>
                <a:schemeClr val="accent1"/>
              </a:buClr>
              <a:buSzPct val="25000"/>
            </a:pPr>
            <a:r>
              <a:rPr lang="en-US" sz="2400" dirty="0">
                <a:solidFill>
                  <a:schemeClr val="dk1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Natural Science…………………………………......3.0 credits</a:t>
            </a:r>
          </a:p>
          <a:p>
            <a:pPr>
              <a:lnSpc>
                <a:spcPct val="80000"/>
              </a:lnSpc>
              <a:spcBef>
                <a:spcPts val="936"/>
              </a:spcBef>
              <a:buClr>
                <a:schemeClr val="accent1"/>
              </a:buClr>
              <a:buSzPct val="25000"/>
            </a:pPr>
            <a:r>
              <a:rPr lang="en-US" sz="2400" dirty="0">
                <a:solidFill>
                  <a:schemeClr val="dk1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Financial Literacy…………………………………..0.5 credit</a:t>
            </a:r>
          </a:p>
          <a:p>
            <a:pPr>
              <a:lnSpc>
                <a:spcPct val="80000"/>
              </a:lnSpc>
              <a:spcBef>
                <a:spcPts val="936"/>
              </a:spcBef>
              <a:buClr>
                <a:schemeClr val="accent1"/>
              </a:buClr>
              <a:buSzPct val="25000"/>
            </a:pPr>
            <a:r>
              <a:rPr lang="en-US" sz="2400" dirty="0">
                <a:solidFill>
                  <a:schemeClr val="dk1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Physical Education…………………………..................1.5 credits</a:t>
            </a:r>
          </a:p>
          <a:p>
            <a:pPr>
              <a:lnSpc>
                <a:spcPct val="80000"/>
              </a:lnSpc>
              <a:spcBef>
                <a:spcPts val="936"/>
              </a:spcBef>
              <a:buClr>
                <a:schemeClr val="accent1"/>
              </a:buClr>
              <a:buSzPct val="25000"/>
            </a:pPr>
            <a:r>
              <a:rPr lang="en-US" sz="2400" dirty="0">
                <a:solidFill>
                  <a:schemeClr val="dk1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Health…………………………………………….0.5 credit</a:t>
            </a:r>
          </a:p>
          <a:p>
            <a:pPr>
              <a:lnSpc>
                <a:spcPct val="80000"/>
              </a:lnSpc>
              <a:spcBef>
                <a:spcPts val="936"/>
              </a:spcBef>
              <a:buClr>
                <a:schemeClr val="accent1"/>
              </a:buClr>
              <a:buSzPct val="25000"/>
            </a:pPr>
            <a:r>
              <a:rPr lang="en-US" sz="2400" u="sng" dirty="0">
                <a:solidFill>
                  <a:schemeClr val="dk1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Other Electives……………………………………..8.5 credits</a:t>
            </a:r>
          </a:p>
          <a:p>
            <a:pPr>
              <a:lnSpc>
                <a:spcPct val="80000"/>
              </a:lnSpc>
              <a:spcBef>
                <a:spcPts val="936"/>
              </a:spcBef>
              <a:buClr>
                <a:schemeClr val="accent1"/>
              </a:buClr>
              <a:buSzPct val="25000"/>
            </a:pPr>
            <a:r>
              <a:rPr lang="en-US" sz="2000" b="1" dirty="0">
                <a:solidFill>
                  <a:schemeClr val="dk1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Total	                                          	            24.0 credits</a:t>
            </a:r>
          </a:p>
          <a:p>
            <a:pPr>
              <a:lnSpc>
                <a:spcPct val="80000"/>
              </a:lnSpc>
              <a:spcBef>
                <a:spcPts val="936"/>
              </a:spcBef>
              <a:buClr>
                <a:schemeClr val="accent1"/>
              </a:buClr>
              <a:buSzPct val="25000"/>
            </a:pPr>
            <a:endParaRPr lang="en-US" sz="2000" i="1" dirty="0">
              <a:solidFill>
                <a:schemeClr val="dk1"/>
              </a:solidFill>
              <a:latin typeface="Rockwell Condensed" panose="02060603050405020104" pitchFamily="18" charset="0"/>
              <a:ea typeface="Garamond"/>
              <a:cs typeface="Garamond"/>
              <a:sym typeface="Garamond"/>
            </a:endParaRPr>
          </a:p>
          <a:p>
            <a:pPr>
              <a:lnSpc>
                <a:spcPct val="80000"/>
              </a:lnSpc>
              <a:spcBef>
                <a:spcPts val="936"/>
              </a:spcBef>
              <a:buClr>
                <a:schemeClr val="accent1"/>
              </a:buClr>
              <a:buSzPct val="25000"/>
            </a:pPr>
            <a:endParaRPr lang="en-US" sz="2000" i="1" dirty="0">
              <a:solidFill>
                <a:schemeClr val="dk1"/>
              </a:solidFill>
              <a:latin typeface="Rockwell Condensed" panose="02060603050405020104" pitchFamily="18" charset="0"/>
              <a:ea typeface="Garamond"/>
              <a:cs typeface="Garamond"/>
              <a:sym typeface="Garamond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11491F-9178-4850-BCED-B8A0A27132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4261" y="2709015"/>
            <a:ext cx="2343477" cy="17909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C7F51-5F76-4B3F-A10F-0886C4559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40146"/>
            <a:ext cx="8596668" cy="951345"/>
          </a:xfrm>
        </p:spPr>
        <p:txBody>
          <a:bodyPr>
            <a:noAutofit/>
          </a:bodyPr>
          <a:lstStyle/>
          <a:p>
            <a:pPr algn="ctr"/>
            <a:r>
              <a:rPr lang="en-US" sz="4800" dirty="0">
                <a:solidFill>
                  <a:srgbClr val="0045D0"/>
                </a:solidFill>
                <a:latin typeface="Rockwell Condensed" panose="02060603050405020104" pitchFamily="18" charset="0"/>
              </a:rPr>
              <a:t>Career Development Graduation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9B0464-9D57-423F-A366-CC2FD9D34B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5100" y="1663285"/>
            <a:ext cx="6673377" cy="3531430"/>
          </a:xfrm>
        </p:spPr>
        <p:txBody>
          <a:bodyPr>
            <a:normAutofit fontScale="92500" lnSpcReduction="10000"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dk1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High School components of the Career Development Graduation Project will be completed in 11</a:t>
            </a:r>
            <a:r>
              <a:rPr lang="en-US" sz="2200" baseline="30000" dirty="0">
                <a:solidFill>
                  <a:schemeClr val="dk1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th</a:t>
            </a:r>
            <a:r>
              <a:rPr lang="en-US" sz="2200" dirty="0">
                <a:solidFill>
                  <a:schemeClr val="dk1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 grade, during the Financial Literacy course.</a:t>
            </a:r>
          </a:p>
          <a:p>
            <a:pPr marL="0" indent="0" algn="ctr">
              <a:buNone/>
            </a:pPr>
            <a:endParaRPr lang="en-US" sz="2200" dirty="0">
              <a:solidFill>
                <a:schemeClr val="dk1"/>
              </a:solidFill>
              <a:latin typeface="Rockwell Condensed" panose="02060603050405020104" pitchFamily="18" charset="0"/>
              <a:ea typeface="Garamond"/>
              <a:cs typeface="Garamond"/>
              <a:sym typeface="Garamond"/>
            </a:endParaRPr>
          </a:p>
          <a:p>
            <a:pPr algn="ctr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dk1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If a student happens to not be enrolled Financial Literacy during their 11</a:t>
            </a:r>
            <a:r>
              <a:rPr lang="en-US" sz="2200" baseline="30000" dirty="0">
                <a:solidFill>
                  <a:schemeClr val="dk1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th</a:t>
            </a:r>
            <a:r>
              <a:rPr lang="en-US" sz="2200" dirty="0">
                <a:solidFill>
                  <a:schemeClr val="dk1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 grade year, the Graduation Project assignments still must be completed.</a:t>
            </a:r>
          </a:p>
          <a:p>
            <a:pPr marL="0" indent="0" algn="ctr">
              <a:buNone/>
            </a:pPr>
            <a:endParaRPr lang="en-US" sz="2200" dirty="0">
              <a:solidFill>
                <a:schemeClr val="dk1"/>
              </a:solidFill>
              <a:latin typeface="Rockwell Condensed" panose="02060603050405020104" pitchFamily="18" charset="0"/>
              <a:ea typeface="Garamond"/>
              <a:cs typeface="Garamond"/>
              <a:sym typeface="Garamond"/>
            </a:endParaRPr>
          </a:p>
          <a:p>
            <a:pPr algn="ctr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dk1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If a student fails the Financial Literacy course, they will still be responsible for completing the Graduation Project assignments during their 11</a:t>
            </a:r>
            <a:r>
              <a:rPr lang="en-US" sz="2200" baseline="30000" dirty="0">
                <a:solidFill>
                  <a:schemeClr val="dk1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th</a:t>
            </a:r>
            <a:r>
              <a:rPr lang="en-US" sz="2200" dirty="0">
                <a:solidFill>
                  <a:schemeClr val="dk1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 grade year.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>
              <a:solidFill>
                <a:schemeClr val="dk1"/>
              </a:solidFill>
              <a:latin typeface="Rockwell Condensed" panose="02060603050405020104" pitchFamily="18" charset="0"/>
              <a:ea typeface="Garamond"/>
              <a:cs typeface="Garamond"/>
              <a:sym typeface="Garamond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1188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C1F7D-E019-4F5E-962C-60F311F30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825" y="406400"/>
            <a:ext cx="8596668" cy="1320800"/>
          </a:xfrm>
        </p:spPr>
        <p:txBody>
          <a:bodyPr>
            <a:normAutofit/>
          </a:bodyPr>
          <a:lstStyle/>
          <a:p>
            <a:r>
              <a:rPr lang="en-US" sz="6600" dirty="0">
                <a:solidFill>
                  <a:srgbClr val="0045D0"/>
                </a:solidFill>
                <a:latin typeface="Rockwell Condensed" panose="02060603050405020104" pitchFamily="18" charset="0"/>
              </a:rPr>
              <a:t>Keystone Exam Requirement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443882-2052-4CE0-80BF-D7AAE81CF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0045D0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Rockwell Condensed" panose="02060603050405020104" pitchFamily="18" charset="0"/>
              </a:rPr>
              <a:t>Students must pass the Keystone Exams in order to graduate.  The exams will be taken at the conclusion of the following courses:</a:t>
            </a:r>
          </a:p>
          <a:p>
            <a:pPr lvl="7">
              <a:buClr>
                <a:srgbClr val="0045D0"/>
              </a:buClr>
              <a:buFont typeface="Arial" panose="020B0604020202020204" pitchFamily="34" charset="0"/>
              <a:buChar char="•"/>
            </a:pPr>
            <a:endParaRPr lang="en-US" sz="2000" i="1" dirty="0">
              <a:solidFill>
                <a:schemeClr val="tx1"/>
              </a:solidFill>
              <a:latin typeface="Rockwell Condensed" panose="02060603050405020104" pitchFamily="18" charset="0"/>
            </a:endParaRPr>
          </a:p>
          <a:p>
            <a:pPr lvl="7">
              <a:buClr>
                <a:srgbClr val="0045D0"/>
              </a:buClr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chemeClr val="tx1"/>
                </a:solidFill>
                <a:latin typeface="Rockwell Condensed" panose="02060603050405020104" pitchFamily="18" charset="0"/>
              </a:rPr>
              <a:t>Algebra (8th, 9th, or 10th grade)</a:t>
            </a:r>
          </a:p>
          <a:p>
            <a:pPr lvl="7">
              <a:buClr>
                <a:srgbClr val="0045D0"/>
              </a:buClr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chemeClr val="tx1"/>
                </a:solidFill>
                <a:latin typeface="Rockwell Condensed" panose="02060603050405020104" pitchFamily="18" charset="0"/>
              </a:rPr>
              <a:t>Biology (10</a:t>
            </a:r>
            <a:r>
              <a:rPr lang="en-US" sz="2000" i="1" baseline="30000" dirty="0">
                <a:solidFill>
                  <a:schemeClr val="tx1"/>
                </a:solidFill>
                <a:latin typeface="Rockwell Condensed" panose="02060603050405020104" pitchFamily="18" charset="0"/>
              </a:rPr>
              <a:t>th</a:t>
            </a:r>
            <a:r>
              <a:rPr lang="en-US" sz="2000" i="1" dirty="0">
                <a:solidFill>
                  <a:schemeClr val="tx1"/>
                </a:solidFill>
                <a:latin typeface="Rockwell Condensed" panose="02060603050405020104" pitchFamily="18" charset="0"/>
              </a:rPr>
              <a:t> grade)</a:t>
            </a:r>
          </a:p>
          <a:p>
            <a:pPr lvl="7">
              <a:buClr>
                <a:srgbClr val="0045D0"/>
              </a:buClr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chemeClr val="tx1"/>
                </a:solidFill>
                <a:latin typeface="Rockwell Condensed" panose="02060603050405020104" pitchFamily="18" charset="0"/>
              </a:rPr>
              <a:t>Literature (10</a:t>
            </a:r>
            <a:r>
              <a:rPr lang="en-US" sz="2000" i="1" baseline="30000" dirty="0">
                <a:solidFill>
                  <a:schemeClr val="tx1"/>
                </a:solidFill>
                <a:latin typeface="Rockwell Condensed" panose="02060603050405020104" pitchFamily="18" charset="0"/>
              </a:rPr>
              <a:t>th</a:t>
            </a:r>
            <a:r>
              <a:rPr lang="en-US" sz="2000" i="1" dirty="0">
                <a:solidFill>
                  <a:schemeClr val="tx1"/>
                </a:solidFill>
                <a:latin typeface="Rockwell Condensed" panose="02060603050405020104" pitchFamily="18" charset="0"/>
              </a:rPr>
              <a:t> grade)</a:t>
            </a:r>
          </a:p>
          <a:p>
            <a:pPr marL="1703070" lvl="7" indent="-285750">
              <a:buClr>
                <a:srgbClr val="0045D0"/>
              </a:buClr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  <a:latin typeface="Rockwell Condensed" panose="020606030504050201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49759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Shape 187"/>
          <p:cNvSpPr txBox="1">
            <a:spLocks noGrp="1"/>
          </p:cNvSpPr>
          <p:nvPr>
            <p:ph type="title"/>
          </p:nvPr>
        </p:nvSpPr>
        <p:spPr>
          <a:xfrm>
            <a:off x="1164469" y="369455"/>
            <a:ext cx="7520939" cy="1228436"/>
          </a:xfrm>
          <a:prstGeom prst="rect">
            <a:avLst/>
          </a:prstGeom>
          <a:noFill/>
          <a:ln>
            <a:noFill/>
          </a:ln>
        </p:spPr>
        <p:txBody>
          <a:bodyPr vert="horz" lIns="91425" tIns="45700" rIns="91425" bIns="45700" rtlCol="0" anchor="ctr" anchorCtr="0">
            <a:noAutofit/>
          </a:bodyPr>
          <a:lstStyle/>
          <a:p>
            <a:pPr algn="ctr">
              <a:spcBef>
                <a:spcPts val="0"/>
              </a:spcBef>
              <a:buClr>
                <a:schemeClr val="accent2"/>
              </a:buClr>
              <a:buSzPct val="25000"/>
            </a:pPr>
            <a:r>
              <a:rPr lang="en-US" sz="6000" dirty="0" err="1">
                <a:solidFill>
                  <a:srgbClr val="0045D0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ClassChoice</a:t>
            </a:r>
            <a:r>
              <a:rPr lang="en-US" sz="6000" dirty="0">
                <a:solidFill>
                  <a:srgbClr val="0045D0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 on PowerSchool</a:t>
            </a:r>
            <a:br>
              <a:rPr lang="en-US" dirty="0">
                <a:solidFill>
                  <a:srgbClr val="0045D0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</a:br>
            <a:endParaRPr lang="en-US" sz="1620" dirty="0">
              <a:solidFill>
                <a:srgbClr val="0045D0"/>
              </a:solidFill>
              <a:latin typeface="Rockwell Condensed" panose="02060603050405020104" pitchFamily="18" charset="0"/>
              <a:ea typeface="Garamond"/>
              <a:cs typeface="Garamond"/>
              <a:sym typeface="Garamond"/>
            </a:endParaRPr>
          </a:p>
        </p:txBody>
      </p:sp>
      <p:sp>
        <p:nvSpPr>
          <p:cNvPr id="188" name="Shape 188"/>
          <p:cNvSpPr txBox="1">
            <a:spLocks noGrp="1"/>
          </p:cNvSpPr>
          <p:nvPr>
            <p:ph idx="1"/>
          </p:nvPr>
        </p:nvSpPr>
        <p:spPr>
          <a:xfrm>
            <a:off x="575376" y="3147615"/>
            <a:ext cx="7266297" cy="1228436"/>
          </a:xfrm>
          <a:prstGeom prst="rect">
            <a:avLst/>
          </a:prstGeom>
          <a:noFill/>
          <a:ln>
            <a:noFill/>
          </a:ln>
        </p:spPr>
        <p:txBody>
          <a:bodyPr vert="horz" lIns="91425" tIns="45700" rIns="91425" bIns="45700" rtlCol="0" anchor="t" anchorCtr="0">
            <a:noAutofit/>
          </a:bodyPr>
          <a:lstStyle/>
          <a:p>
            <a:pPr>
              <a:lnSpc>
                <a:spcPct val="80000"/>
              </a:lnSpc>
              <a:spcBef>
                <a:spcPts val="0"/>
              </a:spcBef>
              <a:buClr>
                <a:srgbClr val="0045D0"/>
              </a:buClr>
              <a:buFont typeface="Arial" panose="020B0604020202020204" pitchFamily="34" charset="0"/>
              <a:buChar char="•"/>
            </a:pPr>
            <a:r>
              <a:rPr lang="en-US" sz="2400" u="sng" dirty="0">
                <a:solidFill>
                  <a:srgbClr val="262626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Log on to PowerSchool:</a:t>
            </a:r>
          </a:p>
          <a:p>
            <a:pPr marL="0" indent="0">
              <a:lnSpc>
                <a:spcPct val="80000"/>
              </a:lnSpc>
              <a:spcBef>
                <a:spcPts val="1008"/>
              </a:spcBef>
              <a:buSzPct val="25000"/>
              <a:buNone/>
            </a:pPr>
            <a:endParaRPr sz="2040" dirty="0"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602356-834D-4942-B11E-965767E623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3574" y="1254160"/>
            <a:ext cx="4342645" cy="538163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99C3096-706B-472D-8A8F-4926DDE7F837}"/>
              </a:ext>
            </a:extLst>
          </p:cNvPr>
          <p:cNvSpPr/>
          <p:nvPr/>
        </p:nvSpPr>
        <p:spPr>
          <a:xfrm>
            <a:off x="3753574" y="1254160"/>
            <a:ext cx="4342645" cy="5381633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lIns="91425" tIns="45700" rIns="91425" bIns="45700" rtlCol="0" anchor="ctr" anchorCtr="0">
            <a:noAutofit/>
          </a:bodyPr>
          <a:lstStyle/>
          <a:p>
            <a:pPr algn="ctr">
              <a:spcBef>
                <a:spcPts val="0"/>
              </a:spcBef>
              <a:buClr>
                <a:schemeClr val="accent2"/>
              </a:buClr>
              <a:buSzPct val="25000"/>
            </a:pPr>
            <a:r>
              <a:rPr lang="en-US" sz="6600" dirty="0">
                <a:solidFill>
                  <a:srgbClr val="0045D0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Scheduling Steps</a:t>
            </a:r>
          </a:p>
        </p:txBody>
      </p:sp>
      <p:sp>
        <p:nvSpPr>
          <p:cNvPr id="197" name="Shape 197"/>
          <p:cNvSpPr txBox="1">
            <a:spLocks noGrp="1"/>
          </p:cNvSpPr>
          <p:nvPr>
            <p:ph sz="half" idx="2"/>
          </p:nvPr>
        </p:nvSpPr>
        <p:spPr>
          <a:xfrm>
            <a:off x="495478" y="2065287"/>
            <a:ext cx="3200399" cy="396240"/>
          </a:xfrm>
          <a:prstGeom prst="rect">
            <a:avLst/>
          </a:prstGeom>
          <a:noFill/>
          <a:ln>
            <a:noFill/>
          </a:ln>
        </p:spPr>
        <p:txBody>
          <a:bodyPr vert="horz" lIns="91425" tIns="45700" rIns="91425" bIns="45700" rtlCol="0" anchor="b" anchorCtr="0">
            <a:noAutofit/>
          </a:bodyPr>
          <a:lstStyle/>
          <a:p>
            <a:pPr marL="0" indent="0" algn="ctr">
              <a:spcBef>
                <a:spcPts val="0"/>
              </a:spcBef>
              <a:buSzPct val="25000"/>
              <a:buNone/>
            </a:pPr>
            <a:r>
              <a:rPr lang="en-US" sz="2400" b="1" u="sng" dirty="0">
                <a:solidFill>
                  <a:schemeClr val="dk1"/>
                </a:solidFill>
                <a:latin typeface="Rockwell Condensed" panose="02060603050405020104" pitchFamily="18" charset="0"/>
              </a:rPr>
              <a:t>REQUESTS</a:t>
            </a:r>
            <a:endParaRPr lang="en-US" sz="2400" b="1" u="sng" dirty="0">
              <a:solidFill>
                <a:schemeClr val="dk1"/>
              </a:solidFill>
              <a:latin typeface="Rockwell Condensed" panose="02060603050405020104" pitchFamily="18" charset="0"/>
              <a:ea typeface="Garamond"/>
              <a:cs typeface="Garamond"/>
              <a:sym typeface="Garamond"/>
            </a:endParaRPr>
          </a:p>
        </p:txBody>
      </p:sp>
      <p:sp>
        <p:nvSpPr>
          <p:cNvPr id="205" name="Shape 205"/>
          <p:cNvSpPr txBox="1"/>
          <p:nvPr/>
        </p:nvSpPr>
        <p:spPr>
          <a:xfrm>
            <a:off x="677334" y="2596413"/>
            <a:ext cx="3200399" cy="233118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114300" indent="-114300">
              <a:lnSpc>
                <a:spcPct val="90000"/>
              </a:lnSpc>
              <a:buClr>
                <a:schemeClr val="dk1"/>
              </a:buClr>
              <a:buSzPct val="100909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Click on </a:t>
            </a:r>
            <a:r>
              <a:rPr lang="en-US" sz="2000" u="sng" dirty="0">
                <a:solidFill>
                  <a:srgbClr val="0070C0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Add Core </a:t>
            </a:r>
            <a:r>
              <a:rPr lang="en-US" sz="2000" dirty="0">
                <a:solidFill>
                  <a:schemeClr val="dk1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in the top left corner of the screen</a:t>
            </a:r>
          </a:p>
          <a:p>
            <a:pPr marL="114300" indent="-114300">
              <a:lnSpc>
                <a:spcPct val="90000"/>
              </a:lnSpc>
              <a:buClr>
                <a:schemeClr val="dk1"/>
              </a:buClr>
              <a:buSzPct val="100909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Choose Core Classes</a:t>
            </a:r>
          </a:p>
          <a:p>
            <a:pPr marL="114300" indent="-114300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  <a:buSzPct val="100909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Make elective selections and </a:t>
            </a:r>
            <a:r>
              <a:rPr lang="en-US" sz="2000">
                <a:solidFill>
                  <a:schemeClr val="dk1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get bar to </a:t>
            </a:r>
            <a:r>
              <a:rPr lang="en-US" sz="2000" dirty="0">
                <a:solidFill>
                  <a:schemeClr val="dk1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green</a:t>
            </a:r>
          </a:p>
          <a:p>
            <a:pPr marL="114300" indent="-114300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  <a:buSzPct val="100909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Use the color graph as a guide</a:t>
            </a:r>
          </a:p>
          <a:p>
            <a:pPr marL="114300" indent="-114300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  <a:buSzPct val="100909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ADD 4 ALTERNATES</a:t>
            </a:r>
          </a:p>
          <a:p>
            <a:pPr algn="ctr">
              <a:lnSpc>
                <a:spcPct val="90000"/>
              </a:lnSpc>
              <a:spcBef>
                <a:spcPts val="800"/>
              </a:spcBef>
              <a:buClr>
                <a:schemeClr val="dk1"/>
              </a:buClr>
            </a:pPr>
            <a:endParaRPr sz="1110" b="1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434" y="2065287"/>
            <a:ext cx="5129277" cy="335009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/>
          <p:nvPr/>
        </p:nvSpPr>
        <p:spPr>
          <a:xfrm>
            <a:off x="7631812" y="2877731"/>
            <a:ext cx="1955532" cy="1785910"/>
          </a:xfrm>
          <a:prstGeom prst="roundRect">
            <a:avLst>
              <a:gd name="adj" fmla="val 16667"/>
            </a:avLst>
          </a:prstGeom>
          <a:solidFill>
            <a:srgbClr val="002060"/>
          </a:solidFill>
          <a:ln w="15875" cap="rnd" cmpd="sng">
            <a:solidFill>
              <a:srgbClr val="81441D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algn="ctr">
              <a:buSzPct val="25000"/>
            </a:pPr>
            <a:r>
              <a:rPr lang="en-US" sz="2000" dirty="0">
                <a:solidFill>
                  <a:schemeClr val="lt1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If you do not see a course that you think you should, raise your hand.</a:t>
            </a:r>
          </a:p>
        </p:txBody>
      </p:sp>
      <p:sp>
        <p:nvSpPr>
          <p:cNvPr id="216" name="Shape 216"/>
          <p:cNvSpPr/>
          <p:nvPr/>
        </p:nvSpPr>
        <p:spPr>
          <a:xfrm>
            <a:off x="713274" y="2877731"/>
            <a:ext cx="1955528" cy="1706418"/>
          </a:xfrm>
          <a:prstGeom prst="roundRect">
            <a:avLst>
              <a:gd name="adj" fmla="val 16667"/>
            </a:avLst>
          </a:prstGeom>
          <a:solidFill>
            <a:srgbClr val="002060"/>
          </a:solidFill>
          <a:ln w="15875" cap="rnd" cmpd="sng">
            <a:solidFill>
              <a:srgbClr val="81441D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algn="ctr">
              <a:buSzPct val="25000"/>
            </a:pPr>
            <a:r>
              <a:rPr lang="en-US" sz="2000" dirty="0">
                <a:solidFill>
                  <a:schemeClr val="lt1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You must choose one course from each area. </a:t>
            </a:r>
          </a:p>
        </p:txBody>
      </p:sp>
      <p:sp>
        <p:nvSpPr>
          <p:cNvPr id="217" name="Shape 217"/>
          <p:cNvSpPr txBox="1">
            <a:spLocks noGrp="1"/>
          </p:cNvSpPr>
          <p:nvPr>
            <p:ph type="title"/>
          </p:nvPr>
        </p:nvSpPr>
        <p:spPr>
          <a:xfrm>
            <a:off x="1108127" y="135395"/>
            <a:ext cx="8041440" cy="873025"/>
          </a:xfrm>
          <a:prstGeom prst="rect">
            <a:avLst/>
          </a:prstGeom>
          <a:noFill/>
          <a:ln>
            <a:noFill/>
          </a:ln>
        </p:spPr>
        <p:txBody>
          <a:bodyPr vert="horz" lIns="91425" tIns="45700" rIns="91425" bIns="45700" rtlCol="0" anchor="ctr" anchorCtr="0">
            <a:noAutofit/>
          </a:bodyPr>
          <a:lstStyle/>
          <a:p>
            <a:pPr algn="ctr">
              <a:spcBef>
                <a:spcPts val="0"/>
              </a:spcBef>
              <a:buClr>
                <a:srgbClr val="262626"/>
              </a:buClr>
              <a:buSzPct val="25000"/>
            </a:pPr>
            <a:r>
              <a:rPr lang="en-US" sz="6000" dirty="0">
                <a:solidFill>
                  <a:srgbClr val="0045D0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Selecting Classes</a:t>
            </a:r>
          </a:p>
        </p:txBody>
      </p:sp>
      <p:pic>
        <p:nvPicPr>
          <p:cNvPr id="218" name="Shape 218"/>
          <p:cNvPicPr preferRelativeResize="0">
            <a:picLocks noGrp="1"/>
          </p:cNvPicPr>
          <p:nvPr>
            <p:ph idx="1"/>
          </p:nvPr>
        </p:nvPicPr>
        <p:blipFill rotWithShape="1">
          <a:blip r:embed="rId3">
            <a:alphaModFix/>
          </a:blip>
          <a:stretch/>
        </p:blipFill>
        <p:spPr>
          <a:xfrm>
            <a:off x="4801451" y="3812439"/>
            <a:ext cx="349135" cy="5777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Shape 219" descr="http://t1.gstatic.com/images?q=tbn:ANd9GcSubLktlSaAbeJuNoSGI7ci8G9uKMBCXO_Qxrklc6ExkXhae81g5g:merchantos.com/retaileasy/wp-content/uploads/2013/01/check-mark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39071" y="517653"/>
            <a:ext cx="789706" cy="9143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Shape 220" descr="http://t1.gstatic.com/images?q=tbn:ANd9GcSubLktlSaAbeJuNoSGI7ci8G9uKMBCXO_Qxrklc6ExkXhae81g5g:merchantos.com/retaileasy/wp-content/uploads/2013/01/check-mark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14725" y="517653"/>
            <a:ext cx="789706" cy="914398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Shape 221"/>
          <p:cNvSpPr/>
          <p:nvPr/>
        </p:nvSpPr>
        <p:spPr>
          <a:xfrm>
            <a:off x="3143291" y="1202315"/>
            <a:ext cx="4156920" cy="5344330"/>
          </a:xfrm>
          <a:prstGeom prst="rect">
            <a:avLst/>
          </a:prstGeom>
          <a:noFill/>
          <a:ln w="76200" cap="flat" cmpd="sng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algn="ctr"/>
            <a:endParaRPr dirty="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77A6BAF-12AA-484E-A0ED-B459AD61E1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6809" y="1294747"/>
            <a:ext cx="3949885" cy="517476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hape 22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lIns="91425" tIns="45700" rIns="91425" bIns="45700" rtlCol="0" anchor="ctr" anchorCtr="0">
            <a:noAutofit/>
          </a:bodyPr>
          <a:lstStyle/>
          <a:p>
            <a:pPr algn="ctr">
              <a:spcBef>
                <a:spcPts val="0"/>
              </a:spcBef>
              <a:buClr>
                <a:schemeClr val="accent2"/>
              </a:buClr>
              <a:buSzPct val="25000"/>
            </a:pPr>
            <a:r>
              <a:rPr lang="en-US" sz="6600" dirty="0">
                <a:solidFill>
                  <a:srgbClr val="0045D0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Tips</a:t>
            </a:r>
            <a:r>
              <a:rPr lang="en-US" sz="6600" dirty="0">
                <a:solidFill>
                  <a:srgbClr val="262626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	</a:t>
            </a:r>
          </a:p>
        </p:txBody>
      </p:sp>
      <p:sp>
        <p:nvSpPr>
          <p:cNvPr id="228" name="Shape 228"/>
          <p:cNvSpPr txBox="1">
            <a:spLocks noGrp="1"/>
          </p:cNvSpPr>
          <p:nvPr>
            <p:ph sz="half" idx="1"/>
          </p:nvPr>
        </p:nvSpPr>
        <p:spPr>
          <a:xfrm>
            <a:off x="589633" y="2459737"/>
            <a:ext cx="3945976" cy="2514600"/>
          </a:xfrm>
          <a:prstGeom prst="rect">
            <a:avLst/>
          </a:prstGeom>
          <a:noFill/>
          <a:ln>
            <a:noFill/>
          </a:ln>
        </p:spPr>
        <p:txBody>
          <a:bodyPr vert="horz" lIns="91425" tIns="45700" rIns="91425" bIns="45700" rtlCol="0" anchor="t" anchorCtr="0">
            <a:noAutofit/>
          </a:bodyPr>
          <a:lstStyle/>
          <a:p>
            <a:pPr marL="457200" indent="-457200">
              <a:spcBef>
                <a:spcPts val="960"/>
              </a:spcBef>
              <a:buClr>
                <a:srgbClr val="0045D0"/>
              </a:buClr>
              <a:buFont typeface="Arial"/>
              <a:buChar char="•"/>
            </a:pPr>
            <a:r>
              <a:rPr lang="en-US" sz="2400" dirty="0">
                <a:solidFill>
                  <a:schemeClr val="tx1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Add Core</a:t>
            </a:r>
          </a:p>
          <a:p>
            <a:pPr marL="457200" indent="-457200">
              <a:spcBef>
                <a:spcPts val="960"/>
              </a:spcBef>
              <a:buClr>
                <a:srgbClr val="0045D0"/>
              </a:buClr>
              <a:buFont typeface="Arial"/>
              <a:buChar char="•"/>
            </a:pPr>
            <a:r>
              <a:rPr lang="en-US" sz="2400" dirty="0">
                <a:solidFill>
                  <a:schemeClr val="tx1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Always click on “Save Requests”  to go back</a:t>
            </a:r>
          </a:p>
          <a:p>
            <a:pPr marL="285750" indent="-285750">
              <a:spcBef>
                <a:spcPts val="960"/>
              </a:spcBef>
              <a:buClr>
                <a:srgbClr val="0045D0"/>
              </a:buClr>
              <a:buFont typeface="Arial"/>
              <a:buChar char="•"/>
            </a:pPr>
            <a:r>
              <a:rPr lang="en-US" sz="2400" dirty="0">
                <a:solidFill>
                  <a:srgbClr val="262626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  </a:t>
            </a:r>
            <a:r>
              <a:rPr lang="en-US" sz="2400" dirty="0">
                <a:solidFill>
                  <a:srgbClr val="00B050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Go green</a:t>
            </a:r>
          </a:p>
          <a:p>
            <a:pPr marL="285750" indent="-285750">
              <a:spcBef>
                <a:spcPts val="960"/>
              </a:spcBef>
              <a:buClr>
                <a:srgbClr val="0045D0"/>
              </a:buClr>
              <a:buNone/>
            </a:pPr>
            <a:endParaRPr dirty="0"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29" name="Shape 229"/>
          <p:cNvSpPr txBox="1">
            <a:spLocks noGrp="1"/>
          </p:cNvSpPr>
          <p:nvPr>
            <p:ph sz="half" idx="2"/>
          </p:nvPr>
        </p:nvSpPr>
        <p:spPr>
          <a:xfrm>
            <a:off x="5329890" y="2303271"/>
            <a:ext cx="3944112" cy="2872233"/>
          </a:xfrm>
          <a:prstGeom prst="rect">
            <a:avLst/>
          </a:prstGeom>
          <a:noFill/>
          <a:ln>
            <a:noFill/>
          </a:ln>
        </p:spPr>
        <p:txBody>
          <a:bodyPr vert="horz" lIns="91425" tIns="45700" rIns="91425" bIns="45700" rtlCol="0" anchor="t" anchorCtr="0">
            <a:noAutofit/>
          </a:bodyPr>
          <a:lstStyle/>
          <a:p>
            <a:pPr marL="400050">
              <a:spcBef>
                <a:spcPts val="0"/>
              </a:spcBef>
              <a:buClr>
                <a:srgbClr val="0045D0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Rockwell Condensed" panose="02060603050405020104" pitchFamily="18" charset="0"/>
              </a:rPr>
              <a:t>Add 4 Alternates</a:t>
            </a:r>
          </a:p>
          <a:p>
            <a:pPr indent="-285750">
              <a:spcBef>
                <a:spcPts val="0"/>
              </a:spcBef>
              <a:buClr>
                <a:srgbClr val="0045D0"/>
              </a:buClr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262626"/>
              </a:solidFill>
              <a:latin typeface="Rockwell Condensed" panose="02060603050405020104" pitchFamily="18" charset="0"/>
              <a:ea typeface="Garamond"/>
              <a:cs typeface="Garamond"/>
              <a:sym typeface="Garamond"/>
            </a:endParaRPr>
          </a:p>
          <a:p>
            <a:pPr>
              <a:spcBef>
                <a:spcPts val="0"/>
              </a:spcBef>
              <a:buClr>
                <a:srgbClr val="0045D0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262626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Right column: Be sure graduation requirements are being met</a:t>
            </a:r>
          </a:p>
          <a:p>
            <a:pPr marL="1030986" lvl="4" indent="-294386">
              <a:spcBef>
                <a:spcPts val="880"/>
              </a:spcBef>
              <a:buClr>
                <a:srgbClr val="0045D0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F0000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See counselor with discrepancies</a:t>
            </a:r>
          </a:p>
          <a:p>
            <a:pPr>
              <a:spcBef>
                <a:spcPts val="960"/>
              </a:spcBef>
              <a:buClr>
                <a:srgbClr val="0045D0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Rockwell Condensed" panose="02060603050405020104" pitchFamily="18" charset="0"/>
              </a:rPr>
              <a:t>Each student is required to carry</a:t>
            </a:r>
            <a:r>
              <a:rPr lang="en-US" sz="2400" dirty="0">
                <a:solidFill>
                  <a:schemeClr val="tx1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 7.0 credits</a:t>
            </a:r>
            <a:endParaRPr sz="2400" dirty="0">
              <a:solidFill>
                <a:schemeClr val="tx1"/>
              </a:solidFill>
              <a:latin typeface="Rockwell Condensed" panose="02060603050405020104" pitchFamily="18" charset="0"/>
              <a:ea typeface="Garamond"/>
              <a:cs typeface="Garamond"/>
              <a:sym typeface="Garamond"/>
            </a:endParaRPr>
          </a:p>
          <a:p>
            <a:pPr marL="573786" lvl="3" indent="-294386">
              <a:spcBef>
                <a:spcPts val="760"/>
              </a:spcBef>
              <a:buSzPct val="115000"/>
              <a:buNone/>
            </a:pPr>
            <a:endParaRPr sz="800" dirty="0">
              <a:solidFill>
                <a:srgbClr val="262626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08057" y="5843878"/>
            <a:ext cx="7525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b="1" i="1" dirty="0">
                <a:solidFill>
                  <a:srgbClr val="262626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**See counselor with questions about specific courses and prerequisites.** </a:t>
            </a:r>
          </a:p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Shape 234"/>
          <p:cNvSpPr txBox="1">
            <a:spLocks noGrp="1"/>
          </p:cNvSpPr>
          <p:nvPr>
            <p:ph type="title"/>
          </p:nvPr>
        </p:nvSpPr>
        <p:spPr>
          <a:xfrm>
            <a:off x="533401" y="791445"/>
            <a:ext cx="8077199" cy="548639"/>
          </a:xfrm>
          <a:prstGeom prst="rect">
            <a:avLst/>
          </a:prstGeom>
          <a:noFill/>
          <a:ln>
            <a:noFill/>
          </a:ln>
        </p:spPr>
        <p:txBody>
          <a:bodyPr vert="horz" lIns="91425" tIns="45700" rIns="91425" bIns="45700" rtlCol="0" anchor="ctr" anchorCtr="0">
            <a:noAutofit/>
          </a:bodyPr>
          <a:lstStyle/>
          <a:p>
            <a:pPr algn="ctr">
              <a:spcBef>
                <a:spcPts val="0"/>
              </a:spcBef>
              <a:buClr>
                <a:srgbClr val="FF0000"/>
              </a:buClr>
              <a:buSzPct val="25000"/>
            </a:pPr>
            <a:r>
              <a:rPr lang="en-US" sz="6000" dirty="0">
                <a:solidFill>
                  <a:srgbClr val="0045D0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Class Choice Closing Date:</a:t>
            </a:r>
          </a:p>
        </p:txBody>
      </p:sp>
      <p:sp>
        <p:nvSpPr>
          <p:cNvPr id="235" name="Shape 235"/>
          <p:cNvSpPr txBox="1">
            <a:spLocks noGrp="1"/>
          </p:cNvSpPr>
          <p:nvPr>
            <p:ph type="body" idx="1"/>
          </p:nvPr>
        </p:nvSpPr>
        <p:spPr>
          <a:xfrm>
            <a:off x="567343" y="1561562"/>
            <a:ext cx="8077199" cy="920664"/>
          </a:xfrm>
          <a:prstGeom prst="rect">
            <a:avLst/>
          </a:prstGeom>
          <a:noFill/>
          <a:ln>
            <a:noFill/>
          </a:ln>
        </p:spPr>
        <p:txBody>
          <a:bodyPr vert="horz" lIns="91425" tIns="45700" rIns="91425" bIns="45700" rtlCol="0" anchor="b" anchorCtr="0">
            <a:noAutofit/>
          </a:bodyPr>
          <a:lstStyle/>
          <a:p>
            <a:pPr algn="ctr">
              <a:spcBef>
                <a:spcPts val="0"/>
              </a:spcBef>
              <a:buSzPct val="25000"/>
            </a:pPr>
            <a:r>
              <a:rPr lang="en-US" sz="6000" b="1" u="sng" dirty="0">
                <a:solidFill>
                  <a:srgbClr val="FF0000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January 9</a:t>
            </a:r>
            <a:r>
              <a:rPr lang="en-US" sz="6000" b="1" u="sng" baseline="30000" dirty="0">
                <a:solidFill>
                  <a:srgbClr val="FF0000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th</a:t>
            </a:r>
            <a:r>
              <a:rPr lang="en-US" sz="6000" b="1" u="sng" dirty="0">
                <a:solidFill>
                  <a:srgbClr val="FF0000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 </a:t>
            </a:r>
          </a:p>
        </p:txBody>
      </p:sp>
      <p:sp>
        <p:nvSpPr>
          <p:cNvPr id="236" name="Shape 236"/>
          <p:cNvSpPr txBox="1">
            <a:spLocks noGrp="1"/>
          </p:cNvSpPr>
          <p:nvPr>
            <p:ph type="body" sz="quarter" idx="3"/>
          </p:nvPr>
        </p:nvSpPr>
        <p:spPr>
          <a:xfrm>
            <a:off x="732932" y="2941991"/>
            <a:ext cx="3962400" cy="3615827"/>
          </a:xfrm>
          <a:prstGeom prst="rect">
            <a:avLst/>
          </a:prstGeom>
          <a:noFill/>
          <a:ln>
            <a:noFill/>
          </a:ln>
        </p:spPr>
        <p:txBody>
          <a:bodyPr vert="horz" lIns="91425" tIns="45700" rIns="91425" bIns="45700" rtlCol="0" anchor="t" anchorCtr="0">
            <a:noAutofit/>
          </a:bodyPr>
          <a:lstStyle/>
          <a:p>
            <a:pPr marL="285750" indent="-285750">
              <a:lnSpc>
                <a:spcPct val="90000"/>
              </a:lnSpc>
              <a:spcBef>
                <a:spcPts val="0"/>
              </a:spcBef>
              <a:buClr>
                <a:srgbClr val="0045D0"/>
              </a:buClr>
              <a:buFont typeface="Arial"/>
              <a:buChar char="•"/>
            </a:pP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If you have any questions, see your counselor</a:t>
            </a:r>
          </a:p>
          <a:p>
            <a:pPr marL="285750" indent="-285750">
              <a:lnSpc>
                <a:spcPct val="90000"/>
              </a:lnSpc>
              <a:spcBef>
                <a:spcPts val="923"/>
              </a:spcBef>
              <a:buClr>
                <a:srgbClr val="0045D0"/>
              </a:buClr>
              <a:buFont typeface="Arial"/>
              <a:buChar char="•"/>
            </a:pP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After 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January 9</a:t>
            </a:r>
            <a:r>
              <a:rPr lang="en-US" baseline="30000" dirty="0">
                <a:solidFill>
                  <a:schemeClr val="tx1"/>
                </a:solidFill>
                <a:latin typeface="Rockwell Condensed" panose="02060603050405020104" pitchFamily="18" charset="0"/>
              </a:rPr>
              <a:t>th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ClassChoice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 </a:t>
            </a:r>
            <a:r>
              <a:rPr lang="en-US" u="sng" dirty="0">
                <a:solidFill>
                  <a:schemeClr val="tx1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will be locked 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.  </a:t>
            </a:r>
          </a:p>
          <a:p>
            <a:pPr marL="285750" indent="-285750">
              <a:lnSpc>
                <a:spcPct val="90000"/>
              </a:lnSpc>
              <a:spcBef>
                <a:spcPts val="923"/>
              </a:spcBef>
              <a:buClr>
                <a:srgbClr val="0045D0"/>
              </a:buClr>
              <a:buFont typeface="Arial"/>
              <a:buChar char="•"/>
            </a:pP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One-on-one meeting with counselor</a:t>
            </a:r>
          </a:p>
          <a:p>
            <a:pPr marL="285750" indent="-285750">
              <a:lnSpc>
                <a:spcPct val="90000"/>
              </a:lnSpc>
              <a:spcBef>
                <a:spcPts val="1008"/>
              </a:spcBef>
              <a:buClr>
                <a:srgbClr val="0045D0"/>
              </a:buClr>
              <a:buFont typeface="Arial"/>
              <a:buChar char="•"/>
            </a:pP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If you do not have internet access at home, it will be your responsibility to complete your 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</a:rPr>
              <a:t>requests at</a:t>
            </a:r>
            <a:r>
              <a:rPr lang="en-US" dirty="0">
                <a:solidFill>
                  <a:schemeClr val="tx1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 school</a:t>
            </a:r>
            <a:r>
              <a:rPr lang="en-US" sz="2040" dirty="0">
                <a:solidFill>
                  <a:schemeClr val="tx1"/>
                </a:solidFill>
                <a:latin typeface="Garamond"/>
                <a:ea typeface="Garamond"/>
                <a:cs typeface="Garamond"/>
                <a:sym typeface="Garamond"/>
              </a:rPr>
              <a:t>	</a:t>
            </a:r>
          </a:p>
        </p:txBody>
      </p:sp>
      <p:sp>
        <p:nvSpPr>
          <p:cNvPr id="238" name="Shape 238"/>
          <p:cNvSpPr txBox="1">
            <a:spLocks noGrp="1"/>
          </p:cNvSpPr>
          <p:nvPr>
            <p:ph sz="quarter" idx="4"/>
          </p:nvPr>
        </p:nvSpPr>
        <p:spPr>
          <a:xfrm>
            <a:off x="5331582" y="3203324"/>
            <a:ext cx="3926515" cy="3201451"/>
          </a:xfrm>
          <a:prstGeom prst="rect">
            <a:avLst/>
          </a:prstGeom>
          <a:noFill/>
          <a:ln>
            <a:noFill/>
          </a:ln>
        </p:spPr>
        <p:txBody>
          <a:bodyPr vert="horz" lIns="91425" tIns="45700" rIns="91425" bIns="45700" rtlCol="0" anchor="t" anchorCtr="0">
            <a:noAutofit/>
          </a:bodyPr>
          <a:lstStyle/>
          <a:p>
            <a:pPr marL="285750" indent="-285750">
              <a:spcBef>
                <a:spcPts val="0"/>
              </a:spcBef>
              <a:buSzPct val="115000"/>
              <a:buFont typeface="Arial"/>
              <a:buChar char="•"/>
            </a:pPr>
            <a:r>
              <a:rPr lang="en-US" sz="2400" dirty="0">
                <a:solidFill>
                  <a:srgbClr val="262626"/>
                </a:solidFill>
                <a:latin typeface="Rockwell Condensed" panose="02060603050405020104" pitchFamily="18" charset="0"/>
                <a:ea typeface="Garamond"/>
                <a:cs typeface="Garamond"/>
                <a:sym typeface="Garamond"/>
              </a:rPr>
              <a:t>Please review your course selections with your parents</a:t>
            </a:r>
          </a:p>
          <a:p>
            <a:pPr marL="285750" indent="-285750">
              <a:spcBef>
                <a:spcPts val="0"/>
              </a:spcBef>
              <a:buSzPct val="115000"/>
              <a:buFont typeface="Arial"/>
              <a:buChar char="•"/>
            </a:pPr>
            <a:endParaRPr lang="en-US" sz="2400" dirty="0">
              <a:solidFill>
                <a:srgbClr val="262626"/>
              </a:solidFill>
              <a:latin typeface="Rockwell Condensed" panose="02060603050405020104" pitchFamily="18" charset="0"/>
              <a:ea typeface="Garamond"/>
              <a:cs typeface="Garamond"/>
              <a:sym typeface="Garamond"/>
            </a:endParaRPr>
          </a:p>
        </p:txBody>
      </p:sp>
      <p:pic>
        <p:nvPicPr>
          <p:cNvPr id="239" name="Shape 239" descr="http://t1.gstatic.com/images?q=tbn:ANd9GcSJ8zouZuuHc6Kusq4hHxd8612NfaNtVK7ifPrTgbU8oJrrqdtw:quiltypleasure.us/DueDateGifts/images/calendar_clipart.gi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63103" y="1472643"/>
            <a:ext cx="1294994" cy="15092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11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Slide 1 - &amp;quot;2018-2019  Course Selection&amp;quot;&quot;/&gt;&lt;property id=&quot;20307&quot; value=&quot;256&quot;/&gt;&lt;/object&gt;&lt;object type=&quot;3&quot; unique_id=&quot;10004&quot;&gt;&lt;property id=&quot;20148&quot; value=&quot;5&quot;/&gt;&lt;property id=&quot;20300&quot; value=&quot;Slide 2 - &amp;quot;Guidance Services&amp;quot;&quot;/&gt;&lt;property id=&quot;20307&quot; value=&quot;257&quot;/&gt;&lt;/object&gt;&lt;object type=&quot;3&quot; unique_id=&quot;10005&quot;&gt;&lt;property id=&quot;20148&quot; value=&quot;5&quot;/&gt;&lt;property id=&quot;20300&quot; value=&quot;Slide 3&quot;/&gt;&lt;property id=&quot;20307&quot; value=&quot;258&quot;/&gt;&lt;/object&gt;&lt;object type=&quot;3&quot; unique_id=&quot;10007&quot;&gt;&lt;property id=&quot;20148&quot; value=&quot;5&quot;/&gt;&lt;property id=&quot;20300&quot; value=&quot;Slide 4&quot;/&gt;&lt;property id=&quot;20307&quot; value=&quot;260&quot;/&gt;&lt;/object&gt;&lt;object type=&quot;3&quot; unique_id=&quot;10008&quot;&gt;&lt;property id=&quot;20148&quot; value=&quot;5&quot;/&gt;&lt;property id=&quot;20300&quot; value=&quot;Slide 5 - &amp;quot;ClassChoice  SCHEDULING SOFTWARE&amp;quot;&quot;/&gt;&lt;property id=&quot;20307&quot; value=&quot;261&quot;/&gt;&lt;/object&gt;&lt;object type=&quot;3&quot; unique_id=&quot;10009&quot;&gt;&lt;property id=&quot;20148&quot; value=&quot;5&quot;/&gt;&lt;property id=&quot;20300&quot; value=&quot;Slide 6 - &amp;quot;Scheduling steps&amp;quot;&quot;/&gt;&lt;property id=&quot;20307&quot; value=&quot;262&quot;/&gt;&lt;/object&gt;&lt;object type=&quot;3&quot; unique_id=&quot;10011&quot;&gt;&lt;property id=&quot;20148&quot; value=&quot;5&quot;/&gt;&lt;property id=&quot;20300&quot; value=&quot;Slide 7 - &amp;quot;Selecting Classes&amp;quot;&quot;/&gt;&lt;property id=&quot;20307&quot; value=&quot;264&quot;/&gt;&lt;/object&gt;&lt;object type=&quot;3&quot; unique_id=&quot;10012&quot;&gt;&lt;property id=&quot;20148&quot; value=&quot;5&quot;/&gt;&lt;property id=&quot;20300&quot; value=&quot;Slide 8 - &amp;quot;Tips&amp;amp;#x09;&amp;quot;&quot;/&gt;&lt;property id=&quot;20307&quot; value=&quot;265&quot;/&gt;&lt;/object&gt;&lt;object type=&quot;3&quot; unique_id=&quot;10013&quot;&gt;&lt;property id=&quot;20148&quot; value=&quot;5&quot;/&gt;&lt;property id=&quot;20300&quot; value=&quot;Slide 9 - &amp;quot;Due Date:&amp;quot;&quot;/&gt;&lt;property id=&quot;20307&quot; value=&quot;266&quot;/&gt;&lt;/object&gt;&lt;/object&gt;&lt;object type=&quot;8&quot; unique_id=&quot;10026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Facet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FFC000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1364</TotalTime>
  <Words>509</Words>
  <Application>Microsoft Office PowerPoint</Application>
  <PresentationFormat>Widescreen</PresentationFormat>
  <Paragraphs>78</Paragraphs>
  <Slides>12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Rockwell Condensed</vt:lpstr>
      <vt:lpstr>Wingdings 3</vt:lpstr>
      <vt:lpstr>Trebuchet MS</vt:lpstr>
      <vt:lpstr>Arial</vt:lpstr>
      <vt:lpstr>Garamond</vt:lpstr>
      <vt:lpstr>Facet</vt:lpstr>
      <vt:lpstr>2025-2026  Course Selection</vt:lpstr>
      <vt:lpstr>Counseling Office</vt:lpstr>
      <vt:lpstr>Counseling Services</vt:lpstr>
      <vt:lpstr>PowerPoint Presentation</vt:lpstr>
      <vt:lpstr>PowerPoint Presentation</vt:lpstr>
      <vt:lpstr>Career Development Graduation Project</vt:lpstr>
      <vt:lpstr>Keystone Exam Requirement</vt:lpstr>
      <vt:lpstr>ClassChoice on PowerSchool </vt:lpstr>
      <vt:lpstr>Scheduling Steps</vt:lpstr>
      <vt:lpstr>Selecting Classes</vt:lpstr>
      <vt:lpstr>Tips </vt:lpstr>
      <vt:lpstr>Class Choice Closing Date: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2017-2018  Course Selection</dc:title>
  <dc:creator>Elizabeth Kline</dc:creator>
  <cp:lastModifiedBy>Nicholas Shewell</cp:lastModifiedBy>
  <cp:revision>96</cp:revision>
  <dcterms:modified xsi:type="dcterms:W3CDTF">2025-10-28T17:54:55Z</dcterms:modified>
</cp:coreProperties>
</file>