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3"/>
  </p:notesMasterIdLst>
  <p:handoutMasterIdLst>
    <p:handoutMasterId r:id="rId54"/>
  </p:handoutMasterIdLst>
  <p:sldIdLst>
    <p:sldId id="256" r:id="rId5"/>
    <p:sldId id="288" r:id="rId6"/>
    <p:sldId id="299" r:id="rId7"/>
    <p:sldId id="300" r:id="rId8"/>
    <p:sldId id="301" r:id="rId9"/>
    <p:sldId id="302" r:id="rId10"/>
    <p:sldId id="303" r:id="rId11"/>
    <p:sldId id="304" r:id="rId12"/>
    <p:sldId id="305" r:id="rId13"/>
    <p:sldId id="306" r:id="rId14"/>
    <p:sldId id="307" r:id="rId15"/>
    <p:sldId id="308" r:id="rId16"/>
    <p:sldId id="310" r:id="rId17"/>
    <p:sldId id="309" r:id="rId18"/>
    <p:sldId id="311" r:id="rId19"/>
    <p:sldId id="312" r:id="rId20"/>
    <p:sldId id="339" r:id="rId21"/>
    <p:sldId id="315" r:id="rId22"/>
    <p:sldId id="298" r:id="rId23"/>
    <p:sldId id="340" r:id="rId24"/>
    <p:sldId id="346" r:id="rId25"/>
    <p:sldId id="313" r:id="rId26"/>
    <p:sldId id="317" r:id="rId27"/>
    <p:sldId id="318" r:id="rId28"/>
    <p:sldId id="333" r:id="rId29"/>
    <p:sldId id="330" r:id="rId30"/>
    <p:sldId id="331" r:id="rId31"/>
    <p:sldId id="314" r:id="rId32"/>
    <p:sldId id="338" r:id="rId33"/>
    <p:sldId id="316" r:id="rId34"/>
    <p:sldId id="319" r:id="rId35"/>
    <p:sldId id="320" r:id="rId36"/>
    <p:sldId id="321" r:id="rId37"/>
    <p:sldId id="343" r:id="rId38"/>
    <p:sldId id="345" r:id="rId39"/>
    <p:sldId id="322" r:id="rId40"/>
    <p:sldId id="323" r:id="rId41"/>
    <p:sldId id="324" r:id="rId42"/>
    <p:sldId id="334" r:id="rId43"/>
    <p:sldId id="335" r:id="rId44"/>
    <p:sldId id="336" r:id="rId45"/>
    <p:sldId id="325" r:id="rId46"/>
    <p:sldId id="326" r:id="rId47"/>
    <p:sldId id="327" r:id="rId48"/>
    <p:sldId id="328" r:id="rId49"/>
    <p:sldId id="337" r:id="rId50"/>
    <p:sldId id="342" r:id="rId51"/>
    <p:sldId id="32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274" autoAdjust="0"/>
  </p:normalViewPr>
  <p:slideViewPr>
    <p:cSldViewPr snapToGrid="0">
      <p:cViewPr varScale="1">
        <p:scale>
          <a:sx n="60" d="100"/>
          <a:sy n="60" d="100"/>
        </p:scale>
        <p:origin x="872" y="48"/>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leen Gomez" userId="7780275a-6341-42a3-9c7d-6f9aca945769" providerId="ADAL" clId="{548981A0-51D5-4688-918E-70694F3FD29C}"/>
    <pc:docChg chg="modSld">
      <pc:chgData name="Eileen Gomez" userId="7780275a-6341-42a3-9c7d-6f9aca945769" providerId="ADAL" clId="{548981A0-51D5-4688-918E-70694F3FD29C}" dt="2025-11-11T16:07:00.671" v="3" actId="20577"/>
      <pc:docMkLst>
        <pc:docMk/>
      </pc:docMkLst>
      <pc:sldChg chg="modSp mod">
        <pc:chgData name="Eileen Gomez" userId="7780275a-6341-42a3-9c7d-6f9aca945769" providerId="ADAL" clId="{548981A0-51D5-4688-918E-70694F3FD29C}" dt="2025-11-11T16:07:00.671" v="3" actId="20577"/>
        <pc:sldMkLst>
          <pc:docMk/>
          <pc:sldMk cId="3250670041" sldId="256"/>
        </pc:sldMkLst>
        <pc:spChg chg="mod">
          <ac:chgData name="Eileen Gomez" userId="7780275a-6341-42a3-9c7d-6f9aca945769" providerId="ADAL" clId="{548981A0-51D5-4688-918E-70694F3FD29C}" dt="2025-11-11T16:07:00.671" v="3" actId="20577"/>
          <ac:spMkLst>
            <pc:docMk/>
            <pc:sldMk cId="3250670041" sldId="256"/>
            <ac:spMk id="5"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11/11/2025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11/11/2025</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11/11/2025</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11/11/2025</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11/11/2025</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11/11/2025</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11/11/2025</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11/11/2025</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11/11/2025</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11/11/2025</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11/11/2025</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11/11/2025</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11/11/2025</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lbemarlecountyva.sharepoint.com/sites/HumanResourcesSchools/Time/SitePages/Time-Attendance.aspx" TargetMode="External"/><Relationship Id="rId2" Type="http://schemas.openxmlformats.org/officeDocument/2006/relationships/hyperlink" Target="https://albemarlecountyva.sharepoint.com/sites/HumanResourcesSchools" TargetMode="External"/><Relationship Id="rId1" Type="http://schemas.openxmlformats.org/officeDocument/2006/relationships/slideLayout" Target="../slideLayouts/slideLayout2.xml"/><Relationship Id="rId5" Type="http://schemas.openxmlformats.org/officeDocument/2006/relationships/hyperlink" Target="https://www.k12albemarle.org/for-staff" TargetMode="External"/><Relationship Id="rId4" Type="http://schemas.openxmlformats.org/officeDocument/2006/relationships/hyperlink" Target="https://albemarlecountyva.sharepoint.com/sites/HumanResourcesSchools/Time/Documentation/Forms/AllItems.aspx?id=%2Fsites%2FHumanResourcesSchools%2FTime%2FDocumentation%2FSubmitting%20a%20leave%20request%20%2D%20exempt%20employees%2Epdf&amp;parent=%2Fsites%2FHumanResourcesSchools%2FTime%2FDocumentatio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resources.finalsite.net/images/v1692114422/k12albemarleorg/vxkzvmgqumwk5o0piszk/StandardsofCare.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law.lis.virginia.gov/vacodefull/title16.1/chapter11/article16/"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law.lis.virginia.gov/vacode/title22.1/chapter14/section22.1-271.2/" TargetMode="External"/><Relationship Id="rId2" Type="http://schemas.openxmlformats.org/officeDocument/2006/relationships/hyperlink" Target="https://law.lis.virginia.gov/vacode/title22.1/chapter14/section22.1-270/" TargetMode="External"/><Relationship Id="rId1" Type="http://schemas.openxmlformats.org/officeDocument/2006/relationships/slideLayout" Target="../slideLayouts/slideLayout2.xml"/><Relationship Id="rId5" Type="http://schemas.openxmlformats.org/officeDocument/2006/relationships/hyperlink" Target="https://law.lis.virginia.gov/vacode/title22.1/chapter14/section22.1-274/" TargetMode="External"/><Relationship Id="rId4" Type="http://schemas.openxmlformats.org/officeDocument/2006/relationships/hyperlink" Target="https://law.lis.virginia.gov/vacode/title22.1/chapter14/section22.1-273/"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legiscan.com/VA/bill/HB2019/2021/X1" TargetMode="External"/><Relationship Id="rId2" Type="http://schemas.openxmlformats.org/officeDocument/2006/relationships/hyperlink" Target="https://law.lis.virginia.gov/admincode/title8/agency20/chapter671/section710/" TargetMode="External"/><Relationship Id="rId1" Type="http://schemas.openxmlformats.org/officeDocument/2006/relationships/slideLayout" Target="../slideLayouts/slideLayout2.xml"/><Relationship Id="rId4" Type="http://schemas.openxmlformats.org/officeDocument/2006/relationships/hyperlink" Target="https://law.lis.virginia.gov/vacode/title22.1/chapter14/article2/section22.1-274.2/"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esb.k12albemarle.org/com/browse.aspx"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k12albemarle.org/our-departments/school-health-services/school-nurse-manual" TargetMode="External"/><Relationship Id="rId2" Type="http://schemas.openxmlformats.org/officeDocument/2006/relationships/hyperlink" Target="https://www.k12albemarle.org/our-departments/school-health-services" TargetMode="External"/><Relationship Id="rId1" Type="http://schemas.openxmlformats.org/officeDocument/2006/relationships/slideLayout" Target="../slideLayouts/slideLayout2.xml"/><Relationship Id="rId5" Type="http://schemas.openxmlformats.org/officeDocument/2006/relationships/hyperlink" Target="https://www.vdh.virginia.gov/school-age-health-and-forms/" TargetMode="External"/><Relationship Id="rId4" Type="http://schemas.openxmlformats.org/officeDocument/2006/relationships/hyperlink" Target="https://www.doe.virginia.gov/support/health_medical/index.shtml"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resources.finalsite.net/images/v1681149385/k12albemarleorg/rg2ukxaj4e6hxalt0noh/FirstAidGuideforSchoolEmergenciesPDF.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New%20Nurse%20Documents/Health%20Conditions%20Excel.xlsx"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New%20Nurse%20Documents/Kindergarten%20New%20Student%20Spreadsheet%202.xls" TargetMode="External"/><Relationship Id="rId2" Type="http://schemas.openxmlformats.org/officeDocument/2006/relationships/hyperlink" Target="https://www.doe.virginia.gov/cc/files/MCH-213G-032014.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vdh.virginia.gov/content/uploads/sites/11/2016/04/SupplementalGuidance.pdf" TargetMode="External"/><Relationship Id="rId2" Type="http://schemas.openxmlformats.org/officeDocument/2006/relationships/hyperlink" Target="https://www.vdh.virginia.gov/content/uploads/sites/11/2021/03/Min_Requirements.pdf" TargetMode="External"/><Relationship Id="rId1" Type="http://schemas.openxmlformats.org/officeDocument/2006/relationships/slideLayout" Target="../slideLayouts/slideLayout2.xml"/><Relationship Id="rId4" Type="http://schemas.openxmlformats.org/officeDocument/2006/relationships/hyperlink" Target="https://www.vdh.virginia.gov/content/uploads/sites/11/2016/04/cre_1.pdf" TargetMode="External"/></Relationships>
</file>

<file path=ppt/slides/_rels/slide25.xml.rels><?xml version="1.0" encoding="UTF-8" standalone="yes"?>
<Relationships xmlns="http://schemas.openxmlformats.org/package/2006/relationships"><Relationship Id="rId2" Type="http://schemas.openxmlformats.org/officeDocument/2006/relationships/hyperlink" Target="New%20Nurse%20Documents/Minimum%20Health%20Requirements%20Prior%20to%20School%20Entry.pdf.doc"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vdh.virginia.gov/immunization/viis-resources" TargetMode="External"/><Relationship Id="rId2" Type="http://schemas.openxmlformats.org/officeDocument/2006/relationships/hyperlink" Target="https://viis.vdh.virginia.gov/VIIS/portalInfoManager.do"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resources.finalsite.net/images/v1700498102/k12albemarleorg/pehurj4zwu8hxcawji9y/AccidentReportEditablePDF.pdf" TargetMode="External"/><Relationship Id="rId2" Type="http://schemas.openxmlformats.org/officeDocument/2006/relationships/hyperlink" Target="https://www.k12albemarle.org/fs/admin/site/pages/2285"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k12albemarle.org/our-departments/technology/powerschool-powerteacher"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file:///C:\Users\egomez\Downloads\Albemarle%20Public%20Schools%20-%20DRC%20-%20IBT.pdf" TargetMode="External"/><Relationship Id="rId2" Type="http://schemas.openxmlformats.org/officeDocument/2006/relationships/hyperlink" Target="https://www.k12albemarle.org/for-staff/interpretation-and-translation"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foodallergy.org/our-initiatives/education-programs-training/fare-training/recognizing-responding-anaphylaxis" TargetMode="External"/><Relationship Id="rId2" Type="http://schemas.openxmlformats.org/officeDocument/2006/relationships/hyperlink" Target="https://learn.epilepsy.com/courses/school-nurse-OD-v2a" TargetMode="External"/><Relationship Id="rId1" Type="http://schemas.openxmlformats.org/officeDocument/2006/relationships/slideLayout" Target="../slideLayouts/slideLayout2.xml"/><Relationship Id="rId5" Type="http://schemas.openxmlformats.org/officeDocument/2006/relationships/hyperlink" Target="https://vastudentservices-clc.org/learning-center/" TargetMode="External"/><Relationship Id="rId4" Type="http://schemas.openxmlformats.org/officeDocument/2006/relationships/hyperlink" Target="https://www.dss.virginia.gov/family/cps/mandated_reporters/cwse5692/story.html"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mailto:Donna.Waddell@vdh.virginia.gov" TargetMode="External"/><Relationship Id="rId2" Type="http://schemas.openxmlformats.org/officeDocument/2006/relationships/hyperlink" Target="https://www.vdh.virginia.gov/immunization/viis-resource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www.vdh.virginia.gov/content/uploads/sites/58/2016/12/Asthma-Action-Plan-2019.pdf" TargetMode="External"/><Relationship Id="rId2" Type="http://schemas.openxmlformats.org/officeDocument/2006/relationships/hyperlink" Target="https://www.epilepsy.com/sites/default/files/atoms/files/SCHOOL%20Seizure%20Action%20Plan%202020-April7_FILLABLE.pdf" TargetMode="External"/><Relationship Id="rId1" Type="http://schemas.openxmlformats.org/officeDocument/2006/relationships/slideLayout" Target="../slideLayouts/slideLayout2.xml"/><Relationship Id="rId5" Type="http://schemas.openxmlformats.org/officeDocument/2006/relationships/hyperlink" Target="https://virginiadiabetes.org/diabetes-in-schools/" TargetMode="External"/><Relationship Id="rId4" Type="http://schemas.openxmlformats.org/officeDocument/2006/relationships/hyperlink" Target="file:///C:\Users\egomez\Downloads\ECP-FAAP_Plan_English-05.12%20(6).pdf" TargetMode="External"/></Relationships>
</file>

<file path=ppt/slides/_rels/slide37.xml.rels><?xml version="1.0" encoding="UTF-8" standalone="yes"?>
<Relationships xmlns="http://schemas.openxmlformats.org/package/2006/relationships"><Relationship Id="rId2" Type="http://schemas.openxmlformats.org/officeDocument/2006/relationships/hyperlink" Target="https://www.vdh.virginia.gov/content/uploads/sites/58/2016/12/VDH-Guidelines-for-Healthcare-Procedures-in-Schools_2017.pdf"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esb.k12albemarle.org/Reference_Library/ESB_Policies_and_Regulations/Policies/JHCDD_0315.pdf" TargetMode="External"/><Relationship Id="rId2" Type="http://schemas.openxmlformats.org/officeDocument/2006/relationships/hyperlink" Target="https://esb.k12albemarle.org/Reference_Library/ESB_Policies_and_Regulations/Policies/JHCD.pdf"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resources.finalsite.net/images/v1628634103/k12albemarleorg/wp03md28cgopwpzijums/Accidentreport.pdf"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k12albemarle.org/our-division/covid-19-response/mitigation-strategies" TargetMode="External"/><Relationship Id="rId2" Type="http://schemas.openxmlformats.org/officeDocument/2006/relationships/hyperlink" Target="https://www.k12albemarle.org/our-division/covid-19-respons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pngall.com/question-mark-png/download/30074"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New School Nurse Orientation</a:t>
            </a:r>
          </a:p>
        </p:txBody>
      </p:sp>
      <p:sp>
        <p:nvSpPr>
          <p:cNvPr id="5" name="Subtitle 4"/>
          <p:cNvSpPr>
            <a:spLocks noGrp="1"/>
          </p:cNvSpPr>
          <p:nvPr>
            <p:ph type="subTitle" idx="1"/>
          </p:nvPr>
        </p:nvSpPr>
        <p:spPr/>
        <p:txBody>
          <a:bodyPr/>
          <a:lstStyle/>
          <a:p>
            <a:r>
              <a:rPr lang="en-US" dirty="0"/>
              <a:t>School Year 2025-2026</a:t>
            </a:r>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General ACPS Information</a:t>
            </a:r>
          </a:p>
        </p:txBody>
      </p:sp>
      <p:sp>
        <p:nvSpPr>
          <p:cNvPr id="14" name="Content Placeholder 13"/>
          <p:cNvSpPr>
            <a:spLocks noGrp="1"/>
          </p:cNvSpPr>
          <p:nvPr>
            <p:ph idx="1"/>
          </p:nvPr>
        </p:nvSpPr>
        <p:spPr/>
        <p:txBody>
          <a:bodyPr/>
          <a:lstStyle/>
          <a:p>
            <a:r>
              <a:rPr lang="en-US" dirty="0"/>
              <a:t>HR Required Training:  Will be sent after employee’s first day</a:t>
            </a:r>
          </a:p>
          <a:p>
            <a:r>
              <a:rPr lang="en-US" dirty="0">
                <a:hlinkClick r:id="rId2"/>
              </a:rPr>
              <a:t>HR Intranet</a:t>
            </a:r>
            <a:endParaRPr lang="en-US" dirty="0"/>
          </a:p>
          <a:p>
            <a:r>
              <a:rPr lang="en-US" dirty="0">
                <a:hlinkClick r:id="rId3"/>
              </a:rPr>
              <a:t>Kronos Time System</a:t>
            </a:r>
            <a:endParaRPr lang="en-US" dirty="0"/>
          </a:p>
          <a:p>
            <a:r>
              <a:rPr lang="en-US" dirty="0">
                <a:hlinkClick r:id="rId4"/>
              </a:rPr>
              <a:t>Submitting Request for Leave</a:t>
            </a:r>
            <a:endParaRPr lang="en-US" dirty="0"/>
          </a:p>
          <a:p>
            <a:r>
              <a:rPr lang="en-US" b="1" u="sng" dirty="0">
                <a:hlinkClick r:id="rId5"/>
              </a:rPr>
              <a:t>General Information for ACPS Staff</a:t>
            </a:r>
            <a:r>
              <a:rPr lang="en-US" b="1" dirty="0"/>
              <a:t> </a:t>
            </a:r>
            <a:endParaRPr lang="en-US" dirty="0"/>
          </a:p>
          <a:p>
            <a:endParaRPr lang="en-US" dirty="0"/>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4B086-ECA4-408A-BE2D-6D5268B32731}"/>
              </a:ext>
            </a:extLst>
          </p:cNvPr>
          <p:cNvSpPr>
            <a:spLocks noGrp="1"/>
          </p:cNvSpPr>
          <p:nvPr>
            <p:ph type="title"/>
          </p:nvPr>
        </p:nvSpPr>
        <p:spPr/>
        <p:txBody>
          <a:bodyPr/>
          <a:lstStyle/>
          <a:p>
            <a:r>
              <a:rPr lang="en-US" dirty="0"/>
              <a:t>History of School Nurses in ACPS</a:t>
            </a:r>
          </a:p>
        </p:txBody>
      </p:sp>
      <p:sp>
        <p:nvSpPr>
          <p:cNvPr id="3" name="Content Placeholder 2">
            <a:extLst>
              <a:ext uri="{FF2B5EF4-FFF2-40B4-BE49-F238E27FC236}">
                <a16:creationId xmlns:a16="http://schemas.microsoft.com/office/drawing/2014/main" id="{5A974076-5D88-46AE-B38F-711A079492F4}"/>
              </a:ext>
            </a:extLst>
          </p:cNvPr>
          <p:cNvSpPr>
            <a:spLocks noGrp="1"/>
          </p:cNvSpPr>
          <p:nvPr>
            <p:ph idx="1"/>
          </p:nvPr>
        </p:nvSpPr>
        <p:spPr/>
        <p:txBody>
          <a:bodyPr/>
          <a:lstStyle/>
          <a:p>
            <a:r>
              <a:rPr lang="en-US" dirty="0"/>
              <a:t>No state mandate for school nurses</a:t>
            </a:r>
          </a:p>
          <a:p>
            <a:r>
              <a:rPr lang="en-US" dirty="0"/>
              <a:t>ACPS did not have school nurses until the 1990’s</a:t>
            </a:r>
          </a:p>
          <a:p>
            <a:r>
              <a:rPr lang="en-US" dirty="0"/>
              <a:t>Initially, a few principals from other areas used discretionary funds to hire school nurses</a:t>
            </a:r>
          </a:p>
          <a:p>
            <a:r>
              <a:rPr lang="en-US" dirty="0"/>
              <a:t>In 1995 Martha Jefferson Hospital “donated” nurses to serve as school nurses in a handful of schools as a pilot</a:t>
            </a:r>
          </a:p>
          <a:p>
            <a:r>
              <a:rPr lang="en-US" dirty="0"/>
              <a:t>The principals who were not the recipients of nurses complained</a:t>
            </a:r>
          </a:p>
          <a:p>
            <a:r>
              <a:rPr lang="en-US" dirty="0"/>
              <a:t>ACPS determined that some form of school clinic attendant was becoming necessary</a:t>
            </a:r>
          </a:p>
        </p:txBody>
      </p:sp>
    </p:spTree>
    <p:extLst>
      <p:ext uri="{BB962C8B-B14F-4D97-AF65-F5344CB8AC3E}">
        <p14:creationId xmlns:p14="http://schemas.microsoft.com/office/powerpoint/2010/main" val="425007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BE966-A0D0-4B9E-BF22-A20694A1B208}"/>
              </a:ext>
            </a:extLst>
          </p:cNvPr>
          <p:cNvSpPr>
            <a:spLocks noGrp="1"/>
          </p:cNvSpPr>
          <p:nvPr>
            <p:ph type="title"/>
          </p:nvPr>
        </p:nvSpPr>
        <p:spPr/>
        <p:txBody>
          <a:bodyPr/>
          <a:lstStyle/>
          <a:p>
            <a:r>
              <a:rPr lang="en-US" dirty="0"/>
              <a:t>History of School Nurses in ACPS continued</a:t>
            </a:r>
          </a:p>
        </p:txBody>
      </p:sp>
      <p:sp>
        <p:nvSpPr>
          <p:cNvPr id="3" name="Content Placeholder 2">
            <a:extLst>
              <a:ext uri="{FF2B5EF4-FFF2-40B4-BE49-F238E27FC236}">
                <a16:creationId xmlns:a16="http://schemas.microsoft.com/office/drawing/2014/main" id="{C6445AE0-F252-4A88-9073-48055B38F96C}"/>
              </a:ext>
            </a:extLst>
          </p:cNvPr>
          <p:cNvSpPr>
            <a:spLocks noGrp="1"/>
          </p:cNvSpPr>
          <p:nvPr>
            <p:ph idx="1"/>
          </p:nvPr>
        </p:nvSpPr>
        <p:spPr/>
        <p:txBody>
          <a:bodyPr>
            <a:normAutofit fontScale="92500" lnSpcReduction="10000"/>
          </a:bodyPr>
          <a:lstStyle/>
          <a:p>
            <a:r>
              <a:rPr lang="en-US" dirty="0"/>
              <a:t>ACPS created the Health Clinician position (no license or degree requirement) in 1995 for all schools – 4 hours a day for elementary schools and 7 hours a day for middle and high schools</a:t>
            </a:r>
          </a:p>
          <a:p>
            <a:r>
              <a:rPr lang="en-US" dirty="0"/>
              <a:t>ACPS upgraded the position to school nurse in 1997 setting LPN as the minimum requirement</a:t>
            </a:r>
          </a:p>
          <a:p>
            <a:r>
              <a:rPr lang="en-US" dirty="0"/>
              <a:t>Nurses had no orientation, very little standardization</a:t>
            </a:r>
          </a:p>
          <a:p>
            <a:r>
              <a:rPr lang="en-US" dirty="0"/>
              <a:t>ACPS collaborated with a </a:t>
            </a:r>
            <a:r>
              <a:rPr lang="en-US" dirty="0" err="1"/>
              <a:t>UVa</a:t>
            </a:r>
            <a:r>
              <a:rPr lang="en-US" dirty="0"/>
              <a:t> School of Nursing instructor to create a few forms: clinic visit log, daily medication log</a:t>
            </a:r>
          </a:p>
          <a:p>
            <a:r>
              <a:rPr lang="en-US" dirty="0"/>
              <a:t>Nurses did not have computers</a:t>
            </a:r>
          </a:p>
          <a:p>
            <a:r>
              <a:rPr lang="en-US" dirty="0"/>
              <a:t>Nurses were granted one day before the first student day of the year and one day after the last student day to set up and take down clinics</a:t>
            </a:r>
          </a:p>
          <a:p>
            <a:endParaRPr lang="en-US" dirty="0"/>
          </a:p>
        </p:txBody>
      </p:sp>
    </p:spTree>
    <p:extLst>
      <p:ext uri="{BB962C8B-B14F-4D97-AF65-F5344CB8AC3E}">
        <p14:creationId xmlns:p14="http://schemas.microsoft.com/office/powerpoint/2010/main" val="17938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C69AE-9345-4584-A4E0-024E5A60F645}"/>
              </a:ext>
            </a:extLst>
          </p:cNvPr>
          <p:cNvSpPr>
            <a:spLocks noGrp="1"/>
          </p:cNvSpPr>
          <p:nvPr>
            <p:ph type="title"/>
          </p:nvPr>
        </p:nvSpPr>
        <p:spPr/>
        <p:txBody>
          <a:bodyPr/>
          <a:lstStyle/>
          <a:p>
            <a:r>
              <a:rPr lang="en-US" dirty="0"/>
              <a:t>History of School Nurses in ACPS continued</a:t>
            </a:r>
          </a:p>
        </p:txBody>
      </p:sp>
      <p:sp>
        <p:nvSpPr>
          <p:cNvPr id="3" name="Content Placeholder 2">
            <a:extLst>
              <a:ext uri="{FF2B5EF4-FFF2-40B4-BE49-F238E27FC236}">
                <a16:creationId xmlns:a16="http://schemas.microsoft.com/office/drawing/2014/main" id="{3A570763-A5CA-4610-A634-5121A8B92B42}"/>
              </a:ext>
            </a:extLst>
          </p:cNvPr>
          <p:cNvSpPr>
            <a:spLocks noGrp="1"/>
          </p:cNvSpPr>
          <p:nvPr>
            <p:ph idx="1"/>
          </p:nvPr>
        </p:nvSpPr>
        <p:spPr/>
        <p:txBody>
          <a:bodyPr>
            <a:normAutofit lnSpcReduction="10000"/>
          </a:bodyPr>
          <a:lstStyle/>
          <a:p>
            <a:r>
              <a:rPr lang="en-US" dirty="0"/>
              <a:t>In 2002 Eileen Gomez, the nurse at </a:t>
            </a:r>
            <a:r>
              <a:rPr lang="en-US" dirty="0" err="1"/>
              <a:t>Hollymead</a:t>
            </a:r>
            <a:r>
              <a:rPr lang="en-US" dirty="0"/>
              <a:t>, became the school nurse coordinator serving as liaison with the health department and the VDOE on a part-time basis while also serving as the </a:t>
            </a:r>
            <a:r>
              <a:rPr lang="en-US" dirty="0" err="1"/>
              <a:t>Hollymead</a:t>
            </a:r>
            <a:r>
              <a:rPr lang="en-US" dirty="0"/>
              <a:t> school nurse</a:t>
            </a:r>
          </a:p>
          <a:p>
            <a:r>
              <a:rPr lang="en-US" dirty="0"/>
              <a:t>In 2005 she created a school nurse manual in an attempt to provide some standardization</a:t>
            </a:r>
          </a:p>
          <a:p>
            <a:r>
              <a:rPr lang="en-US" dirty="0"/>
              <a:t>There has been slow and inconsistent adoption of standardization and principals remain the supervisor of the school nurses</a:t>
            </a:r>
          </a:p>
          <a:p>
            <a:r>
              <a:rPr lang="en-US" dirty="0"/>
              <a:t>In the 2010’s the elementary school nurses’ hours were increased to 7.25 hours per day</a:t>
            </a:r>
          </a:p>
          <a:p>
            <a:r>
              <a:rPr lang="en-US" dirty="0"/>
              <a:t>In 2015 nurses were granted an additional pre-service day and one day for professional development</a:t>
            </a:r>
          </a:p>
        </p:txBody>
      </p:sp>
    </p:spTree>
    <p:extLst>
      <p:ext uri="{BB962C8B-B14F-4D97-AF65-F5344CB8AC3E}">
        <p14:creationId xmlns:p14="http://schemas.microsoft.com/office/powerpoint/2010/main" val="370562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C43D-2857-4750-A45A-699A836A4B2D}"/>
              </a:ext>
            </a:extLst>
          </p:cNvPr>
          <p:cNvSpPr>
            <a:spLocks noGrp="1"/>
          </p:cNvSpPr>
          <p:nvPr>
            <p:ph type="title"/>
          </p:nvPr>
        </p:nvSpPr>
        <p:spPr/>
        <p:txBody>
          <a:bodyPr/>
          <a:lstStyle/>
          <a:p>
            <a:r>
              <a:rPr lang="en-US" dirty="0"/>
              <a:t>History of School Nurses in ACPS continued</a:t>
            </a:r>
          </a:p>
        </p:txBody>
      </p:sp>
      <p:sp>
        <p:nvSpPr>
          <p:cNvPr id="3" name="Content Placeholder 2">
            <a:extLst>
              <a:ext uri="{FF2B5EF4-FFF2-40B4-BE49-F238E27FC236}">
                <a16:creationId xmlns:a16="http://schemas.microsoft.com/office/drawing/2014/main" id="{BB87AB65-D8B7-4747-895D-855843E50896}"/>
              </a:ext>
            </a:extLst>
          </p:cNvPr>
          <p:cNvSpPr>
            <a:spLocks noGrp="1"/>
          </p:cNvSpPr>
          <p:nvPr>
            <p:ph idx="1"/>
          </p:nvPr>
        </p:nvSpPr>
        <p:spPr/>
        <p:txBody>
          <a:bodyPr/>
          <a:lstStyle/>
          <a:p>
            <a:r>
              <a:rPr lang="en-US" dirty="0"/>
              <a:t>In 2022, ACPS created the position of full-time Director of Health Services</a:t>
            </a:r>
          </a:p>
          <a:p>
            <a:r>
              <a:rPr lang="en-US" dirty="0"/>
              <a:t>Position will be more of supervisory role</a:t>
            </a:r>
          </a:p>
          <a:p>
            <a:r>
              <a:rPr lang="en-US" dirty="0"/>
              <a:t>Goal is to create and enforce standardization</a:t>
            </a:r>
          </a:p>
          <a:p>
            <a:r>
              <a:rPr lang="en-US" dirty="0"/>
              <a:t>Nurses granted additional days for set-up, record review and professional development</a:t>
            </a:r>
          </a:p>
        </p:txBody>
      </p:sp>
    </p:spTree>
    <p:extLst>
      <p:ext uri="{BB962C8B-B14F-4D97-AF65-F5344CB8AC3E}">
        <p14:creationId xmlns:p14="http://schemas.microsoft.com/office/powerpoint/2010/main" val="386862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B5B3F-EDB4-4D95-A53C-E4FD7955E6F6}"/>
              </a:ext>
            </a:extLst>
          </p:cNvPr>
          <p:cNvSpPr>
            <a:spLocks noGrp="1"/>
          </p:cNvSpPr>
          <p:nvPr>
            <p:ph type="title"/>
          </p:nvPr>
        </p:nvSpPr>
        <p:spPr/>
        <p:txBody>
          <a:bodyPr/>
          <a:lstStyle/>
          <a:p>
            <a:r>
              <a:rPr lang="en-US" dirty="0"/>
              <a:t>General Information for School Nurses Overview</a:t>
            </a:r>
          </a:p>
        </p:txBody>
      </p:sp>
      <p:sp>
        <p:nvSpPr>
          <p:cNvPr id="3" name="Content Placeholder 2">
            <a:extLst>
              <a:ext uri="{FF2B5EF4-FFF2-40B4-BE49-F238E27FC236}">
                <a16:creationId xmlns:a16="http://schemas.microsoft.com/office/drawing/2014/main" id="{04F954D3-C90A-4169-8E4F-F0E82BC54132}"/>
              </a:ext>
            </a:extLst>
          </p:cNvPr>
          <p:cNvSpPr>
            <a:spLocks noGrp="1"/>
          </p:cNvSpPr>
          <p:nvPr>
            <p:ph idx="1"/>
          </p:nvPr>
        </p:nvSpPr>
        <p:spPr/>
        <p:txBody>
          <a:bodyPr/>
          <a:lstStyle/>
          <a:p>
            <a:r>
              <a:rPr lang="en-US" dirty="0"/>
              <a:t>School nursing is a unique field of nursing, expectations and standards of care are somewhat different than that of other nurse practice settings</a:t>
            </a:r>
          </a:p>
          <a:p>
            <a:r>
              <a:rPr lang="en-US" dirty="0"/>
              <a:t>One key difference is the school nurse practices autonomously </a:t>
            </a:r>
          </a:p>
          <a:p>
            <a:r>
              <a:rPr lang="en-US" dirty="0"/>
              <a:t>School nurses function as public health nurses, sometimes as a primary care provider for some students, and advocates for the health and safety of the entire school community </a:t>
            </a:r>
          </a:p>
          <a:p>
            <a:r>
              <a:rPr lang="en-US" dirty="0"/>
              <a:t>See </a:t>
            </a:r>
            <a:r>
              <a:rPr lang="en-US" i="1" dirty="0">
                <a:hlinkClick r:id="rId2"/>
              </a:rPr>
              <a:t>Standards of Care </a:t>
            </a:r>
            <a:endParaRPr lang="en-US" i="1" dirty="0"/>
          </a:p>
        </p:txBody>
      </p:sp>
    </p:spTree>
    <p:extLst>
      <p:ext uri="{BB962C8B-B14F-4D97-AF65-F5344CB8AC3E}">
        <p14:creationId xmlns:p14="http://schemas.microsoft.com/office/powerpoint/2010/main" val="2630186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2A87D-BCE3-40EC-AF05-5E31AD444605}"/>
              </a:ext>
            </a:extLst>
          </p:cNvPr>
          <p:cNvSpPr>
            <a:spLocks noGrp="1"/>
          </p:cNvSpPr>
          <p:nvPr>
            <p:ph type="title"/>
          </p:nvPr>
        </p:nvSpPr>
        <p:spPr/>
        <p:txBody>
          <a:bodyPr/>
          <a:lstStyle/>
          <a:p>
            <a:r>
              <a:rPr lang="en-US" dirty="0"/>
              <a:t>Legislation Related to School Nurses</a:t>
            </a:r>
          </a:p>
        </p:txBody>
      </p:sp>
      <p:sp>
        <p:nvSpPr>
          <p:cNvPr id="3" name="Content Placeholder 2">
            <a:extLst>
              <a:ext uri="{FF2B5EF4-FFF2-40B4-BE49-F238E27FC236}">
                <a16:creationId xmlns:a16="http://schemas.microsoft.com/office/drawing/2014/main" id="{11452B4F-DD73-4D07-A127-3A6936DB0D80}"/>
              </a:ext>
            </a:extLst>
          </p:cNvPr>
          <p:cNvSpPr>
            <a:spLocks noGrp="1"/>
          </p:cNvSpPr>
          <p:nvPr>
            <p:ph idx="1"/>
          </p:nvPr>
        </p:nvSpPr>
        <p:spPr/>
        <p:txBody>
          <a:bodyPr/>
          <a:lstStyle/>
          <a:p>
            <a:pPr marL="45720" indent="0">
              <a:buNone/>
            </a:pPr>
            <a:r>
              <a:rPr lang="en-US" dirty="0"/>
              <a:t>Federal Laws </a:t>
            </a:r>
          </a:p>
          <a:p>
            <a:pPr marL="45720" indent="0">
              <a:buNone/>
            </a:pPr>
            <a:r>
              <a:rPr lang="en-US" dirty="0"/>
              <a:t>   - Individuals with Disabilities Education Act (IDEA)   </a:t>
            </a:r>
          </a:p>
          <a:p>
            <a:pPr marL="45720" indent="0">
              <a:buNone/>
            </a:pPr>
            <a:r>
              <a:rPr lang="en-US" dirty="0"/>
              <a:t>    - Family Educational Rights and Privacy Act (FERPA)</a:t>
            </a:r>
          </a:p>
          <a:p>
            <a:pPr marL="45720" indent="0">
              <a:buNone/>
            </a:pPr>
            <a:r>
              <a:rPr lang="en-US" dirty="0"/>
              <a:t>   - Health Insurance Portability and Accountability Act (HIPAA)</a:t>
            </a:r>
          </a:p>
        </p:txBody>
      </p:sp>
    </p:spTree>
    <p:extLst>
      <p:ext uri="{BB962C8B-B14F-4D97-AF65-F5344CB8AC3E}">
        <p14:creationId xmlns:p14="http://schemas.microsoft.com/office/powerpoint/2010/main" val="2710747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0E35-EB53-40DE-8C4F-5ACC5D40995F}"/>
              </a:ext>
            </a:extLst>
          </p:cNvPr>
          <p:cNvSpPr>
            <a:spLocks noGrp="1"/>
          </p:cNvSpPr>
          <p:nvPr>
            <p:ph type="title"/>
          </p:nvPr>
        </p:nvSpPr>
        <p:spPr/>
        <p:txBody>
          <a:bodyPr/>
          <a:lstStyle/>
          <a:p>
            <a:r>
              <a:rPr lang="en-US" dirty="0"/>
              <a:t> Individuals with Disabilities Education Act</a:t>
            </a:r>
          </a:p>
        </p:txBody>
      </p:sp>
      <p:sp>
        <p:nvSpPr>
          <p:cNvPr id="3" name="Content Placeholder 2">
            <a:extLst>
              <a:ext uri="{FF2B5EF4-FFF2-40B4-BE49-F238E27FC236}">
                <a16:creationId xmlns:a16="http://schemas.microsoft.com/office/drawing/2014/main" id="{49BF4C43-6FE4-4741-A3BE-326F12B4277C}"/>
              </a:ext>
            </a:extLst>
          </p:cNvPr>
          <p:cNvSpPr>
            <a:spLocks noGrp="1"/>
          </p:cNvSpPr>
          <p:nvPr>
            <p:ph idx="1"/>
          </p:nvPr>
        </p:nvSpPr>
        <p:spPr/>
        <p:txBody>
          <a:bodyPr/>
          <a:lstStyle/>
          <a:p>
            <a:pPr marL="45720" indent="0">
              <a:buNone/>
            </a:pPr>
            <a:r>
              <a:rPr lang="en-US" dirty="0"/>
              <a:t>Enacted in 1990 to combine several laws to ensure that all children had available to them a free and appropriate education (FAPE) in the least restrictive environment, regardless of disability</a:t>
            </a:r>
          </a:p>
          <a:p>
            <a:pPr marL="45720" indent="0">
              <a:buNone/>
            </a:pPr>
            <a:r>
              <a:rPr lang="en-US" dirty="0"/>
              <a:t>No student can be denied participation in any school-related activity based on disability (including diabetes and other health conditions)</a:t>
            </a:r>
          </a:p>
        </p:txBody>
      </p:sp>
    </p:spTree>
    <p:extLst>
      <p:ext uri="{BB962C8B-B14F-4D97-AF65-F5344CB8AC3E}">
        <p14:creationId xmlns:p14="http://schemas.microsoft.com/office/powerpoint/2010/main" val="334760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F888-E6E7-4472-A64A-9D1942445E90}"/>
              </a:ext>
            </a:extLst>
          </p:cNvPr>
          <p:cNvSpPr>
            <a:spLocks noGrp="1"/>
          </p:cNvSpPr>
          <p:nvPr>
            <p:ph type="title"/>
          </p:nvPr>
        </p:nvSpPr>
        <p:spPr/>
        <p:txBody>
          <a:bodyPr/>
          <a:lstStyle/>
          <a:p>
            <a:r>
              <a:rPr lang="en-US" dirty="0"/>
              <a:t>Federal Educational Rights and Privacy Act (1974)- FERPA</a:t>
            </a:r>
          </a:p>
        </p:txBody>
      </p:sp>
      <p:sp>
        <p:nvSpPr>
          <p:cNvPr id="3" name="Content Placeholder 2">
            <a:extLst>
              <a:ext uri="{FF2B5EF4-FFF2-40B4-BE49-F238E27FC236}">
                <a16:creationId xmlns:a16="http://schemas.microsoft.com/office/drawing/2014/main" id="{1B20A790-DACF-4E31-AA1D-DDAA46AB93E3}"/>
              </a:ext>
            </a:extLst>
          </p:cNvPr>
          <p:cNvSpPr>
            <a:spLocks noGrp="1"/>
          </p:cNvSpPr>
          <p:nvPr>
            <p:ph idx="1"/>
          </p:nvPr>
        </p:nvSpPr>
        <p:spPr/>
        <p:txBody>
          <a:bodyPr/>
          <a:lstStyle/>
          <a:p>
            <a:r>
              <a:rPr lang="en-US" dirty="0"/>
              <a:t>Federal Law protecting the privacy of educational records</a:t>
            </a:r>
          </a:p>
          <a:p>
            <a:r>
              <a:rPr lang="en-US" dirty="0"/>
              <a:t>Parents can access ALL educational records, including health records which may contain referral for confidential services under HIPAA </a:t>
            </a:r>
          </a:p>
          <a:p>
            <a:r>
              <a:rPr lang="en-US" dirty="0"/>
              <a:t>Provides parents and eligible students with privacy protections and rights</a:t>
            </a:r>
          </a:p>
          <a:p>
            <a:r>
              <a:rPr lang="en-US" dirty="0"/>
              <a:t>Education records are “any record containing personally identifiable information about a student that is maintained by the school, its staff members or contracting employees”.  Health records are educational records in a school setting.</a:t>
            </a:r>
          </a:p>
          <a:p>
            <a:r>
              <a:rPr lang="en-US" dirty="0"/>
              <a:t>Limits who can see what’s in the record without parental permission and assures their right to view the record </a:t>
            </a:r>
          </a:p>
        </p:txBody>
      </p:sp>
    </p:spTree>
    <p:extLst>
      <p:ext uri="{BB962C8B-B14F-4D97-AF65-F5344CB8AC3E}">
        <p14:creationId xmlns:p14="http://schemas.microsoft.com/office/powerpoint/2010/main" val="396786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3FA63-787D-4CC0-A51F-CA8E5A6BCF5E}"/>
              </a:ext>
            </a:extLst>
          </p:cNvPr>
          <p:cNvSpPr>
            <a:spLocks noGrp="1"/>
          </p:cNvSpPr>
          <p:nvPr>
            <p:ph type="title"/>
          </p:nvPr>
        </p:nvSpPr>
        <p:spPr/>
        <p:txBody>
          <a:bodyPr/>
          <a:lstStyle/>
          <a:p>
            <a:r>
              <a:rPr lang="en-US" dirty="0"/>
              <a:t>FERPA Continued</a:t>
            </a:r>
          </a:p>
        </p:txBody>
      </p:sp>
      <p:sp>
        <p:nvSpPr>
          <p:cNvPr id="3" name="Content Placeholder 2">
            <a:extLst>
              <a:ext uri="{FF2B5EF4-FFF2-40B4-BE49-F238E27FC236}">
                <a16:creationId xmlns:a16="http://schemas.microsoft.com/office/drawing/2014/main" id="{11FCC1AE-878F-4081-AA1F-39F7930DFC9E}"/>
              </a:ext>
            </a:extLst>
          </p:cNvPr>
          <p:cNvSpPr>
            <a:spLocks noGrp="1"/>
          </p:cNvSpPr>
          <p:nvPr>
            <p:ph idx="1"/>
          </p:nvPr>
        </p:nvSpPr>
        <p:spPr/>
        <p:txBody>
          <a:bodyPr/>
          <a:lstStyle/>
          <a:p>
            <a:r>
              <a:rPr lang="en-US" dirty="0"/>
              <a:t>Parental permission is not needed when the health information is disclosed for educational purposes within the school division. </a:t>
            </a:r>
          </a:p>
          <a:p>
            <a:r>
              <a:rPr lang="en-US" dirty="0"/>
              <a:t>Written parental consent is required if providing any outside agency, including the health department and medical offices, with student information.  Exceptions to this include immunization records, student information in a public health emergency, and information requested as part of a DSS CPS evaluation.  </a:t>
            </a:r>
          </a:p>
        </p:txBody>
      </p:sp>
    </p:spTree>
    <p:extLst>
      <p:ext uri="{BB962C8B-B14F-4D97-AF65-F5344CB8AC3E}">
        <p14:creationId xmlns:p14="http://schemas.microsoft.com/office/powerpoint/2010/main" val="1724630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5FA05-9F21-4AFE-A2A1-3F180D8AE992}"/>
              </a:ext>
            </a:extLst>
          </p:cNvPr>
          <p:cNvSpPr>
            <a:spLocks noGrp="1"/>
          </p:cNvSpPr>
          <p:nvPr>
            <p:ph type="title"/>
          </p:nvPr>
        </p:nvSpPr>
        <p:spPr/>
        <p:txBody>
          <a:bodyPr/>
          <a:lstStyle/>
          <a:p>
            <a:r>
              <a:rPr lang="en-US" dirty="0"/>
              <a:t>Health Insurance Portability and Accountability Act (1996)- HIPAA</a:t>
            </a:r>
          </a:p>
        </p:txBody>
      </p:sp>
      <p:sp>
        <p:nvSpPr>
          <p:cNvPr id="3" name="Content Placeholder 2">
            <a:extLst>
              <a:ext uri="{FF2B5EF4-FFF2-40B4-BE49-F238E27FC236}">
                <a16:creationId xmlns:a16="http://schemas.microsoft.com/office/drawing/2014/main" id="{EC0F9729-512D-499B-B64C-647FA260D7CF}"/>
              </a:ext>
            </a:extLst>
          </p:cNvPr>
          <p:cNvSpPr>
            <a:spLocks noGrp="1"/>
          </p:cNvSpPr>
          <p:nvPr>
            <p:ph idx="1"/>
          </p:nvPr>
        </p:nvSpPr>
        <p:spPr/>
        <p:txBody>
          <a:bodyPr/>
          <a:lstStyle/>
          <a:p>
            <a:r>
              <a:rPr lang="en-US" dirty="0"/>
              <a:t>Law to protect the privacy of personal health data</a:t>
            </a:r>
          </a:p>
          <a:p>
            <a:r>
              <a:rPr lang="en-US" dirty="0"/>
              <a:t>Applies to: Any personally identifiable information about a student’s past or present health and development status, whether physical, psychological, or behavioral, and whether oral, printed, electronic, or in any other format. Includes family information, health assessment data, individualized health care plans, screening results</a:t>
            </a:r>
          </a:p>
          <a:p>
            <a:r>
              <a:rPr lang="en-US" dirty="0"/>
              <a:t>Also applies to: Injury reports, incident reports of alcohol or drug use in schools,  evaluation reports related to special education eligibility, referral for suspected child abuse, notes from visits to the health office, medication logs, doctor’s orders for medication, parental consent forms</a:t>
            </a:r>
          </a:p>
          <a:p>
            <a:r>
              <a:rPr lang="en-US" dirty="0"/>
              <a:t>Defers to state laws regarding minor’s consent to treatment statues</a:t>
            </a:r>
          </a:p>
        </p:txBody>
      </p:sp>
    </p:spTree>
    <p:extLst>
      <p:ext uri="{BB962C8B-B14F-4D97-AF65-F5344CB8AC3E}">
        <p14:creationId xmlns:p14="http://schemas.microsoft.com/office/powerpoint/2010/main" val="333737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28E7F-9DEE-40BF-BCA5-807183D7A196}"/>
              </a:ext>
            </a:extLst>
          </p:cNvPr>
          <p:cNvSpPr>
            <a:spLocks noGrp="1"/>
          </p:cNvSpPr>
          <p:nvPr>
            <p:ph type="title"/>
          </p:nvPr>
        </p:nvSpPr>
        <p:spPr>
          <a:xfrm>
            <a:off x="1490712" y="110808"/>
            <a:ext cx="9133730" cy="1233424"/>
          </a:xfrm>
        </p:spPr>
        <p:txBody>
          <a:bodyPr/>
          <a:lstStyle/>
          <a:p>
            <a:r>
              <a:rPr lang="en-US" dirty="0"/>
              <a:t>Exceptions to the Release of Confidential Information Without Parental Consent</a:t>
            </a:r>
          </a:p>
        </p:txBody>
      </p:sp>
      <p:sp>
        <p:nvSpPr>
          <p:cNvPr id="3" name="Content Placeholder 2">
            <a:extLst>
              <a:ext uri="{FF2B5EF4-FFF2-40B4-BE49-F238E27FC236}">
                <a16:creationId xmlns:a16="http://schemas.microsoft.com/office/drawing/2014/main" id="{53DDBFEE-C175-45AB-8F07-2A086DFF11A3}"/>
              </a:ext>
            </a:extLst>
          </p:cNvPr>
          <p:cNvSpPr>
            <a:spLocks noGrp="1"/>
          </p:cNvSpPr>
          <p:nvPr>
            <p:ph idx="1"/>
          </p:nvPr>
        </p:nvSpPr>
        <p:spPr/>
        <p:txBody>
          <a:bodyPr>
            <a:normAutofit lnSpcReduction="10000"/>
          </a:bodyPr>
          <a:lstStyle/>
          <a:p>
            <a:r>
              <a:rPr lang="en-US" dirty="0"/>
              <a:t>Immunization records shared between the health department and school as well as between a physician’s office and school </a:t>
            </a:r>
          </a:p>
          <a:p>
            <a:r>
              <a:rPr lang="en-US" dirty="0"/>
              <a:t>Information to child protective services workers</a:t>
            </a:r>
          </a:p>
          <a:p>
            <a:r>
              <a:rPr lang="en-US" dirty="0"/>
              <a:t>Contracted employees that provide educational services to or on behalf of the school district</a:t>
            </a:r>
          </a:p>
          <a:p>
            <a:r>
              <a:rPr lang="en-US" dirty="0"/>
              <a:t>Another school division where the child seeks to enroll</a:t>
            </a:r>
          </a:p>
          <a:p>
            <a:r>
              <a:rPr lang="en-US" dirty="0"/>
              <a:t>In response to a judicial order</a:t>
            </a:r>
          </a:p>
          <a:p>
            <a:r>
              <a:rPr lang="en-US" dirty="0"/>
              <a:t>Health and safety emergencies</a:t>
            </a:r>
          </a:p>
          <a:p>
            <a:r>
              <a:rPr lang="en-US" dirty="0"/>
              <a:t>Juvenile justice system</a:t>
            </a:r>
          </a:p>
          <a:p>
            <a:endParaRPr lang="en-US" dirty="0"/>
          </a:p>
          <a:p>
            <a:endParaRPr lang="en-US" dirty="0"/>
          </a:p>
          <a:p>
            <a:endParaRPr lang="en-US" dirty="0"/>
          </a:p>
        </p:txBody>
      </p:sp>
    </p:spTree>
    <p:extLst>
      <p:ext uri="{BB962C8B-B14F-4D97-AF65-F5344CB8AC3E}">
        <p14:creationId xmlns:p14="http://schemas.microsoft.com/office/powerpoint/2010/main" val="1655212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4FE9-117B-46F2-BDDF-2946CF5E47CD}"/>
              </a:ext>
            </a:extLst>
          </p:cNvPr>
          <p:cNvSpPr>
            <a:spLocks noGrp="1"/>
          </p:cNvSpPr>
          <p:nvPr>
            <p:ph type="title"/>
          </p:nvPr>
        </p:nvSpPr>
        <p:spPr/>
        <p:txBody>
          <a:bodyPr/>
          <a:lstStyle/>
          <a:p>
            <a:r>
              <a:rPr lang="en-US" dirty="0"/>
              <a:t>Minor’s Right to Consent to Medical Treatment</a:t>
            </a:r>
          </a:p>
        </p:txBody>
      </p:sp>
      <p:sp>
        <p:nvSpPr>
          <p:cNvPr id="3" name="Content Placeholder 2">
            <a:extLst>
              <a:ext uri="{FF2B5EF4-FFF2-40B4-BE49-F238E27FC236}">
                <a16:creationId xmlns:a16="http://schemas.microsoft.com/office/drawing/2014/main" id="{06404943-5244-4507-8250-E3E02922E292}"/>
              </a:ext>
            </a:extLst>
          </p:cNvPr>
          <p:cNvSpPr>
            <a:spLocks noGrp="1"/>
          </p:cNvSpPr>
          <p:nvPr>
            <p:ph idx="1"/>
          </p:nvPr>
        </p:nvSpPr>
        <p:spPr/>
        <p:txBody>
          <a:bodyPr/>
          <a:lstStyle/>
          <a:p>
            <a:r>
              <a:rPr lang="en-US" dirty="0"/>
              <a:t>Access to contraceptive services- all minors can consent to services</a:t>
            </a:r>
          </a:p>
          <a:p>
            <a:r>
              <a:rPr lang="en-US" dirty="0"/>
              <a:t>Access to prenatal care- can consent under the law to prenatal care</a:t>
            </a:r>
          </a:p>
          <a:p>
            <a:r>
              <a:rPr lang="en-US" dirty="0"/>
              <a:t>Access to STD services and HIV testing/treatment- all minors </a:t>
            </a:r>
          </a:p>
          <a:p>
            <a:r>
              <a:rPr lang="en-US" dirty="0"/>
              <a:t>A minor aged 14 and above </a:t>
            </a:r>
            <a:r>
              <a:rPr lang="en-US" dirty="0">
                <a:hlinkClick r:id="rId2"/>
              </a:rPr>
              <a:t>may consent to psychiatric care</a:t>
            </a:r>
            <a:r>
              <a:rPr lang="en-US" dirty="0"/>
              <a:t>, without parental consent, knowledge, or liability</a:t>
            </a:r>
          </a:p>
        </p:txBody>
      </p:sp>
    </p:spTree>
    <p:extLst>
      <p:ext uri="{BB962C8B-B14F-4D97-AF65-F5344CB8AC3E}">
        <p14:creationId xmlns:p14="http://schemas.microsoft.com/office/powerpoint/2010/main" val="1934939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7D5EB-5491-48E4-A1C1-FC02886CA778}"/>
              </a:ext>
            </a:extLst>
          </p:cNvPr>
          <p:cNvSpPr>
            <a:spLocks noGrp="1"/>
          </p:cNvSpPr>
          <p:nvPr>
            <p:ph type="title"/>
          </p:nvPr>
        </p:nvSpPr>
        <p:spPr/>
        <p:txBody>
          <a:bodyPr/>
          <a:lstStyle/>
          <a:p>
            <a:r>
              <a:rPr lang="en-US" b="1" dirty="0"/>
              <a:t>State Regulations</a:t>
            </a:r>
          </a:p>
        </p:txBody>
      </p:sp>
      <p:sp>
        <p:nvSpPr>
          <p:cNvPr id="3" name="Content Placeholder 2">
            <a:extLst>
              <a:ext uri="{FF2B5EF4-FFF2-40B4-BE49-F238E27FC236}">
                <a16:creationId xmlns:a16="http://schemas.microsoft.com/office/drawing/2014/main" id="{CB150CBD-7C77-4B63-934D-236E57023A65}"/>
              </a:ext>
            </a:extLst>
          </p:cNvPr>
          <p:cNvSpPr>
            <a:spLocks noGrp="1"/>
          </p:cNvSpPr>
          <p:nvPr>
            <p:ph idx="1"/>
          </p:nvPr>
        </p:nvSpPr>
        <p:spPr/>
        <p:txBody>
          <a:bodyPr/>
          <a:lstStyle/>
          <a:p>
            <a:r>
              <a:rPr lang="en-US" dirty="0"/>
              <a:t>Physical Exam requirements: </a:t>
            </a:r>
            <a:r>
              <a:rPr lang="en-US" dirty="0">
                <a:hlinkClick r:id="rId2"/>
              </a:rPr>
              <a:t>https://law.lis.virginia.gov/vacode/title22.1/chapter14/section22.1-270/</a:t>
            </a:r>
            <a:r>
              <a:rPr lang="en-US" dirty="0"/>
              <a:t> </a:t>
            </a:r>
          </a:p>
          <a:p>
            <a:r>
              <a:rPr lang="en-US" dirty="0"/>
              <a:t>Immunization requirements: </a:t>
            </a:r>
            <a:r>
              <a:rPr lang="en-US" dirty="0">
                <a:hlinkClick r:id="rId3"/>
              </a:rPr>
              <a:t>https://law.lis.virginia.gov/vacode/title22.1/chapter14/section22.1-271.2/</a:t>
            </a:r>
            <a:r>
              <a:rPr lang="en-US" dirty="0"/>
              <a:t> </a:t>
            </a:r>
          </a:p>
          <a:p>
            <a:r>
              <a:rPr lang="en-US" dirty="0"/>
              <a:t>Vision and hearing screening: </a:t>
            </a:r>
            <a:r>
              <a:rPr lang="en-US" dirty="0">
                <a:hlinkClick r:id="rId4"/>
              </a:rPr>
              <a:t>https://law.lis.virginia.gov/vacode/title22.1/chapter14/section22.1-273/</a:t>
            </a:r>
            <a:r>
              <a:rPr lang="en-US" dirty="0"/>
              <a:t> </a:t>
            </a:r>
          </a:p>
          <a:p>
            <a:r>
              <a:rPr lang="en-US" dirty="0"/>
              <a:t>Diabetes: Any public school with one or more students diagnosed with diabetes is required to have at least 2 employees trained in the administration of insulin and glucagon: </a:t>
            </a:r>
            <a:r>
              <a:rPr lang="en-US" dirty="0">
                <a:hlinkClick r:id="rId5"/>
              </a:rPr>
              <a:t>https://law.lis.virginia.gov/vacode/title22.1/chapter14/section22.1-274/</a:t>
            </a:r>
            <a:r>
              <a:rPr lang="en-US" dirty="0"/>
              <a:t> </a:t>
            </a:r>
          </a:p>
        </p:txBody>
      </p:sp>
    </p:spTree>
    <p:extLst>
      <p:ext uri="{BB962C8B-B14F-4D97-AF65-F5344CB8AC3E}">
        <p14:creationId xmlns:p14="http://schemas.microsoft.com/office/powerpoint/2010/main" val="172113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46B39-D59F-43E3-BC16-0002F5DCA5AE}"/>
              </a:ext>
            </a:extLst>
          </p:cNvPr>
          <p:cNvSpPr>
            <a:spLocks noGrp="1"/>
          </p:cNvSpPr>
          <p:nvPr>
            <p:ph type="title"/>
          </p:nvPr>
        </p:nvSpPr>
        <p:spPr/>
        <p:txBody>
          <a:bodyPr/>
          <a:lstStyle/>
          <a:p>
            <a:r>
              <a:rPr lang="en-US" b="1" dirty="0"/>
              <a:t>State Regulations Continued</a:t>
            </a:r>
          </a:p>
        </p:txBody>
      </p:sp>
      <p:sp>
        <p:nvSpPr>
          <p:cNvPr id="3" name="Content Placeholder 2">
            <a:extLst>
              <a:ext uri="{FF2B5EF4-FFF2-40B4-BE49-F238E27FC236}">
                <a16:creationId xmlns:a16="http://schemas.microsoft.com/office/drawing/2014/main" id="{61735551-B33E-4190-BE24-DF6AB5AB4259}"/>
              </a:ext>
            </a:extLst>
          </p:cNvPr>
          <p:cNvSpPr>
            <a:spLocks noGrp="1"/>
          </p:cNvSpPr>
          <p:nvPr>
            <p:ph idx="1"/>
          </p:nvPr>
        </p:nvSpPr>
        <p:spPr/>
        <p:txBody>
          <a:bodyPr>
            <a:normAutofit/>
          </a:bodyPr>
          <a:lstStyle/>
          <a:p>
            <a:r>
              <a:rPr lang="en-US" dirty="0"/>
              <a:t>Epinephrine: Each school is required to stock undesignated epinephrine to be used on any student believed to be experiencing anaphylaxis </a:t>
            </a:r>
            <a:r>
              <a:rPr lang="en-US" dirty="0">
                <a:hlinkClick r:id="rId2"/>
              </a:rPr>
              <a:t>https://law.lis.virginia.gov/admincode/title8/agency20/chapter671/section710/</a:t>
            </a:r>
            <a:r>
              <a:rPr lang="en-US" dirty="0"/>
              <a:t> </a:t>
            </a:r>
          </a:p>
          <a:p>
            <a:r>
              <a:rPr lang="en-US" dirty="0"/>
              <a:t>Albuterol inhalers:  Each school is required to stock undesignated albuterol inhalers to be used by any student believed to be experiencing an asthma attack: </a:t>
            </a:r>
            <a:r>
              <a:rPr lang="en-US" dirty="0">
                <a:hlinkClick r:id="rId3"/>
              </a:rPr>
              <a:t>https://legiscan.com/VA/bill/HB2019/2021/X1</a:t>
            </a:r>
            <a:r>
              <a:rPr lang="en-US" dirty="0"/>
              <a:t> </a:t>
            </a:r>
          </a:p>
          <a:p>
            <a:r>
              <a:rPr lang="en-US" dirty="0"/>
              <a:t>Possession and self-administration of inhaled asthma medications and epinephrine by certain students or school board employees </a:t>
            </a:r>
            <a:r>
              <a:rPr lang="en-US" dirty="0">
                <a:hlinkClick r:id="rId4"/>
              </a:rPr>
              <a:t>https://law.lis.virginia.gov/vacode/title22.1/chapter14/article2/section22.1-274.2/</a:t>
            </a:r>
            <a:r>
              <a:rPr lang="en-US" dirty="0"/>
              <a:t> </a:t>
            </a:r>
          </a:p>
          <a:p>
            <a:pPr marL="45720" indent="0">
              <a:buNone/>
            </a:pPr>
            <a:endParaRPr lang="en-US" dirty="0"/>
          </a:p>
        </p:txBody>
      </p:sp>
    </p:spTree>
    <p:extLst>
      <p:ext uri="{BB962C8B-B14F-4D97-AF65-F5344CB8AC3E}">
        <p14:creationId xmlns:p14="http://schemas.microsoft.com/office/powerpoint/2010/main" val="327768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068D9-725B-49AD-87C1-CA7B6590B7E1}"/>
              </a:ext>
            </a:extLst>
          </p:cNvPr>
          <p:cNvSpPr>
            <a:spLocks noGrp="1"/>
          </p:cNvSpPr>
          <p:nvPr>
            <p:ph type="title"/>
          </p:nvPr>
        </p:nvSpPr>
        <p:spPr>
          <a:xfrm>
            <a:off x="2183958" y="0"/>
            <a:ext cx="9133730" cy="1233424"/>
          </a:xfrm>
        </p:spPr>
        <p:txBody>
          <a:bodyPr/>
          <a:lstStyle/>
          <a:p>
            <a:r>
              <a:rPr lang="en-US" b="1" dirty="0"/>
              <a:t>Child Protective Services </a:t>
            </a:r>
          </a:p>
        </p:txBody>
      </p:sp>
      <p:sp>
        <p:nvSpPr>
          <p:cNvPr id="3" name="Content Placeholder 2">
            <a:extLst>
              <a:ext uri="{FF2B5EF4-FFF2-40B4-BE49-F238E27FC236}">
                <a16:creationId xmlns:a16="http://schemas.microsoft.com/office/drawing/2014/main" id="{E29D39D0-07BE-4D7E-B85A-49063BA769FB}"/>
              </a:ext>
            </a:extLst>
          </p:cNvPr>
          <p:cNvSpPr>
            <a:spLocks noGrp="1"/>
          </p:cNvSpPr>
          <p:nvPr>
            <p:ph idx="1"/>
          </p:nvPr>
        </p:nvSpPr>
        <p:spPr/>
        <p:txBody>
          <a:bodyPr/>
          <a:lstStyle/>
          <a:p>
            <a:pPr marL="45720" indent="0">
              <a:buNone/>
            </a:pPr>
            <a:r>
              <a:rPr lang="en-US" sz="3200" dirty="0"/>
              <a:t>School nurses are required to report any suspected child abuse</a:t>
            </a:r>
          </a:p>
          <a:p>
            <a:pPr marL="45720" indent="0">
              <a:buNone/>
            </a:pPr>
            <a:r>
              <a:rPr lang="en-US" sz="3200" dirty="0"/>
              <a:t>Albemarle County Department of Social Services Division of Child Protective Services</a:t>
            </a:r>
          </a:p>
          <a:p>
            <a:pPr marL="45720" indent="0">
              <a:buNone/>
            </a:pPr>
            <a:r>
              <a:rPr lang="en-US" sz="3200" dirty="0"/>
              <a:t>(434) 972-4010</a:t>
            </a:r>
          </a:p>
          <a:p>
            <a:endParaRPr lang="en-US" dirty="0"/>
          </a:p>
        </p:txBody>
      </p:sp>
    </p:spTree>
    <p:extLst>
      <p:ext uri="{BB962C8B-B14F-4D97-AF65-F5344CB8AC3E}">
        <p14:creationId xmlns:p14="http://schemas.microsoft.com/office/powerpoint/2010/main" val="57901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92477-455E-4737-B672-673D2DAF9232}"/>
              </a:ext>
            </a:extLst>
          </p:cNvPr>
          <p:cNvSpPr>
            <a:spLocks noGrp="1"/>
          </p:cNvSpPr>
          <p:nvPr>
            <p:ph type="title"/>
          </p:nvPr>
        </p:nvSpPr>
        <p:spPr/>
        <p:txBody>
          <a:bodyPr/>
          <a:lstStyle/>
          <a:p>
            <a:r>
              <a:rPr lang="en-US" b="1" dirty="0"/>
              <a:t>ACPS School Board Policy</a:t>
            </a:r>
          </a:p>
        </p:txBody>
      </p:sp>
      <p:sp>
        <p:nvSpPr>
          <p:cNvPr id="3" name="Content Placeholder 2">
            <a:extLst>
              <a:ext uri="{FF2B5EF4-FFF2-40B4-BE49-F238E27FC236}">
                <a16:creationId xmlns:a16="http://schemas.microsoft.com/office/drawing/2014/main" id="{C74CF584-100E-42AF-8C76-24685A18A63F}"/>
              </a:ext>
            </a:extLst>
          </p:cNvPr>
          <p:cNvSpPr>
            <a:spLocks noGrp="1"/>
          </p:cNvSpPr>
          <p:nvPr>
            <p:ph idx="1"/>
          </p:nvPr>
        </p:nvSpPr>
        <p:spPr/>
        <p:txBody>
          <a:bodyPr/>
          <a:lstStyle/>
          <a:p>
            <a:r>
              <a:rPr lang="en-US" b="1" u="sng" dirty="0">
                <a:hlinkClick r:id="rId2"/>
              </a:rPr>
              <a:t>School Board Policy</a:t>
            </a:r>
            <a:r>
              <a:rPr lang="en-US" b="1" dirty="0"/>
              <a:t>  </a:t>
            </a:r>
            <a:r>
              <a:rPr lang="en-US" dirty="0"/>
              <a:t>See the bottom of section J for policies related to health and students</a:t>
            </a:r>
          </a:p>
          <a:p>
            <a:pPr marL="45720" indent="0">
              <a:buNone/>
            </a:pPr>
            <a:endParaRPr lang="en-US" dirty="0"/>
          </a:p>
        </p:txBody>
      </p:sp>
    </p:spTree>
    <p:extLst>
      <p:ext uri="{BB962C8B-B14F-4D97-AF65-F5344CB8AC3E}">
        <p14:creationId xmlns:p14="http://schemas.microsoft.com/office/powerpoint/2010/main" val="278129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F8C12-3A9C-430F-AD89-E5B74440B22F}"/>
              </a:ext>
            </a:extLst>
          </p:cNvPr>
          <p:cNvSpPr>
            <a:spLocks noGrp="1"/>
          </p:cNvSpPr>
          <p:nvPr>
            <p:ph type="title"/>
          </p:nvPr>
        </p:nvSpPr>
        <p:spPr/>
        <p:txBody>
          <a:bodyPr/>
          <a:lstStyle/>
          <a:p>
            <a:r>
              <a:rPr lang="en-US" b="1" dirty="0"/>
              <a:t>General Reference Information for School Nurses </a:t>
            </a:r>
          </a:p>
        </p:txBody>
      </p:sp>
      <p:sp>
        <p:nvSpPr>
          <p:cNvPr id="3" name="Content Placeholder 2">
            <a:extLst>
              <a:ext uri="{FF2B5EF4-FFF2-40B4-BE49-F238E27FC236}">
                <a16:creationId xmlns:a16="http://schemas.microsoft.com/office/drawing/2014/main" id="{74826DC2-1AD6-4735-899F-EC9C4B995A4D}"/>
              </a:ext>
            </a:extLst>
          </p:cNvPr>
          <p:cNvSpPr>
            <a:spLocks noGrp="1"/>
          </p:cNvSpPr>
          <p:nvPr>
            <p:ph idx="1"/>
          </p:nvPr>
        </p:nvSpPr>
        <p:spPr/>
        <p:txBody>
          <a:bodyPr/>
          <a:lstStyle/>
          <a:p>
            <a:r>
              <a:rPr lang="en-US" dirty="0"/>
              <a:t>School Health Services Website: </a:t>
            </a:r>
            <a:r>
              <a:rPr lang="en-US" dirty="0">
                <a:hlinkClick r:id="rId2"/>
              </a:rPr>
              <a:t>https://www.k12albemarle.org/our-departments/school-health-services</a:t>
            </a:r>
            <a:r>
              <a:rPr lang="en-US" dirty="0"/>
              <a:t> </a:t>
            </a:r>
          </a:p>
          <a:p>
            <a:r>
              <a:rPr lang="en-US" dirty="0"/>
              <a:t>School Nurse Manual: </a:t>
            </a:r>
            <a:r>
              <a:rPr lang="en-US" dirty="0">
                <a:hlinkClick r:id="rId3"/>
              </a:rPr>
              <a:t>https://www.k12albemarle.org/our-departments/school-health-services/school-nurse-manual</a:t>
            </a:r>
            <a:r>
              <a:rPr lang="en-US" dirty="0"/>
              <a:t> </a:t>
            </a:r>
          </a:p>
          <a:p>
            <a:r>
              <a:rPr lang="en-US" dirty="0"/>
              <a:t>Virginia Department of Education School Health Webpage: </a:t>
            </a:r>
            <a:r>
              <a:rPr lang="en-US" dirty="0">
                <a:hlinkClick r:id="rId4"/>
              </a:rPr>
              <a:t>https://www.doe.virginia.gov/support/health_medical/index.shtml</a:t>
            </a:r>
            <a:r>
              <a:rPr lang="en-US" dirty="0"/>
              <a:t> </a:t>
            </a:r>
          </a:p>
          <a:p>
            <a:r>
              <a:rPr lang="en-US" dirty="0"/>
              <a:t>Virginia Department of Health School-aged and Family Health: </a:t>
            </a:r>
            <a:r>
              <a:rPr lang="en-US" dirty="0">
                <a:hlinkClick r:id="rId5"/>
              </a:rPr>
              <a:t>https://www.vdh.virginia.gov/school-age-health-and-forms/</a:t>
            </a:r>
            <a:r>
              <a:rPr lang="en-US" dirty="0"/>
              <a:t> </a:t>
            </a:r>
          </a:p>
        </p:txBody>
      </p:sp>
    </p:spTree>
    <p:extLst>
      <p:ext uri="{BB962C8B-B14F-4D97-AF65-F5344CB8AC3E}">
        <p14:creationId xmlns:p14="http://schemas.microsoft.com/office/powerpoint/2010/main" val="908160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614EF-CA9B-402F-9F34-0B14F801DE9D}"/>
              </a:ext>
            </a:extLst>
          </p:cNvPr>
          <p:cNvSpPr>
            <a:spLocks noGrp="1"/>
          </p:cNvSpPr>
          <p:nvPr>
            <p:ph type="title"/>
          </p:nvPr>
        </p:nvSpPr>
        <p:spPr/>
        <p:txBody>
          <a:bodyPr>
            <a:normAutofit fontScale="90000"/>
          </a:bodyPr>
          <a:lstStyle/>
          <a:p>
            <a:r>
              <a:rPr lang="en-US" b="1" dirty="0"/>
              <a:t>American Academy Of Pediatrics </a:t>
            </a:r>
            <a:br>
              <a:rPr lang="en-US" b="1" dirty="0"/>
            </a:br>
            <a:r>
              <a:rPr lang="en-US" b="1" dirty="0"/>
              <a:t>Managing Infectious Diseases in Child Care and Schools </a:t>
            </a:r>
            <a:r>
              <a:rPr lang="en-US" dirty="0"/>
              <a:t>In School Clinics</a:t>
            </a:r>
          </a:p>
        </p:txBody>
      </p:sp>
      <p:pic>
        <p:nvPicPr>
          <p:cNvPr id="4" name="Content Placeholder 4">
            <a:extLst>
              <a:ext uri="{FF2B5EF4-FFF2-40B4-BE49-F238E27FC236}">
                <a16:creationId xmlns:a16="http://schemas.microsoft.com/office/drawing/2014/main" id="{891F268C-DE64-4914-8E5A-803D642F35D0}"/>
              </a:ext>
            </a:extLst>
          </p:cNvPr>
          <p:cNvPicPr>
            <a:picLocks noGrp="1" noChangeAspect="1"/>
          </p:cNvPicPr>
          <p:nvPr>
            <p:ph idx="1"/>
          </p:nvPr>
        </p:nvPicPr>
        <p:blipFill>
          <a:blip r:embed="rId2"/>
          <a:stretch>
            <a:fillRect/>
          </a:stretch>
        </p:blipFill>
        <p:spPr>
          <a:xfrm>
            <a:off x="4484427" y="1485900"/>
            <a:ext cx="3223146" cy="4152900"/>
          </a:xfrm>
        </p:spPr>
      </p:pic>
    </p:spTree>
    <p:extLst>
      <p:ext uri="{BB962C8B-B14F-4D97-AF65-F5344CB8AC3E}">
        <p14:creationId xmlns:p14="http://schemas.microsoft.com/office/powerpoint/2010/main" val="4164614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D73D2-6785-4C8B-AF8E-77E9C07944FB}"/>
              </a:ext>
            </a:extLst>
          </p:cNvPr>
          <p:cNvSpPr>
            <a:spLocks noGrp="1"/>
          </p:cNvSpPr>
          <p:nvPr>
            <p:ph type="title"/>
          </p:nvPr>
        </p:nvSpPr>
        <p:spPr>
          <a:xfrm>
            <a:off x="1523999" y="78910"/>
            <a:ext cx="9264073" cy="881672"/>
          </a:xfrm>
        </p:spPr>
        <p:txBody>
          <a:bodyPr/>
          <a:lstStyle/>
          <a:p>
            <a:r>
              <a:rPr lang="en-US" b="1" dirty="0"/>
              <a:t>Look for VHD VDOE </a:t>
            </a:r>
            <a:r>
              <a:rPr lang="en-US" b="1" dirty="0">
                <a:hlinkClick r:id="rId2"/>
              </a:rPr>
              <a:t>Flip Chart </a:t>
            </a:r>
            <a:r>
              <a:rPr lang="en-US" b="1" dirty="0"/>
              <a:t>in School Clinic</a:t>
            </a:r>
            <a:endParaRPr lang="en-US" dirty="0"/>
          </a:p>
        </p:txBody>
      </p:sp>
      <p:pic>
        <p:nvPicPr>
          <p:cNvPr id="4" name="Content Placeholder 3">
            <a:extLst>
              <a:ext uri="{FF2B5EF4-FFF2-40B4-BE49-F238E27FC236}">
                <a16:creationId xmlns:a16="http://schemas.microsoft.com/office/drawing/2014/main" id="{23A4C975-D229-43E2-861F-474A9F066753}"/>
              </a:ext>
            </a:extLst>
          </p:cNvPr>
          <p:cNvPicPr>
            <a:picLocks noGrp="1" noChangeAspect="1"/>
          </p:cNvPicPr>
          <p:nvPr>
            <p:ph idx="1"/>
          </p:nvPr>
        </p:nvPicPr>
        <p:blipFill>
          <a:blip r:embed="rId3"/>
          <a:stretch>
            <a:fillRect/>
          </a:stretch>
        </p:blipFill>
        <p:spPr>
          <a:xfrm>
            <a:off x="3556000" y="1117600"/>
            <a:ext cx="4507345" cy="4682836"/>
          </a:xfrm>
          <a:prstGeom prst="rect">
            <a:avLst/>
          </a:prstGeom>
        </p:spPr>
      </p:pic>
    </p:spTree>
    <p:extLst>
      <p:ext uri="{BB962C8B-B14F-4D97-AF65-F5344CB8AC3E}">
        <p14:creationId xmlns:p14="http://schemas.microsoft.com/office/powerpoint/2010/main" val="2280308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67E1C-9281-479C-B5B3-E3436C2F4214}"/>
              </a:ext>
            </a:extLst>
          </p:cNvPr>
          <p:cNvSpPr>
            <a:spLocks noGrp="1"/>
          </p:cNvSpPr>
          <p:nvPr>
            <p:ph type="title"/>
          </p:nvPr>
        </p:nvSpPr>
        <p:spPr/>
        <p:txBody>
          <a:bodyPr>
            <a:normAutofit fontScale="90000"/>
          </a:bodyPr>
          <a:lstStyle/>
          <a:p>
            <a:pPr algn="ctr"/>
            <a:r>
              <a:rPr lang="en-US" b="1" dirty="0"/>
              <a:t>School Nurse Tasks and Responsibilities </a:t>
            </a:r>
            <a:br>
              <a:rPr lang="en-US" sz="1600" b="1" dirty="0"/>
            </a:br>
            <a:r>
              <a:rPr lang="en-US" sz="2700" b="1" dirty="0"/>
              <a:t>Review of Records</a:t>
            </a:r>
            <a:br>
              <a:rPr lang="en-US" sz="2700" dirty="0"/>
            </a:br>
            <a:endParaRPr lang="en-US" sz="2700" dirty="0"/>
          </a:p>
        </p:txBody>
      </p:sp>
      <p:sp>
        <p:nvSpPr>
          <p:cNvPr id="3" name="Content Placeholder 2">
            <a:extLst>
              <a:ext uri="{FF2B5EF4-FFF2-40B4-BE49-F238E27FC236}">
                <a16:creationId xmlns:a16="http://schemas.microsoft.com/office/drawing/2014/main" id="{E369D37C-E028-4800-9EB3-65C8A782B5F7}"/>
              </a:ext>
            </a:extLst>
          </p:cNvPr>
          <p:cNvSpPr>
            <a:spLocks noGrp="1"/>
          </p:cNvSpPr>
          <p:nvPr>
            <p:ph idx="1"/>
          </p:nvPr>
        </p:nvSpPr>
        <p:spPr/>
        <p:txBody>
          <a:bodyPr/>
          <a:lstStyle/>
          <a:p>
            <a:pPr lvl="0"/>
            <a:r>
              <a:rPr lang="en-US" dirty="0"/>
              <a:t>Reviews health records for pertinent health information: </a:t>
            </a:r>
            <a:r>
              <a:rPr lang="en-US" dirty="0">
                <a:hlinkClick r:id="rId2" action="ppaction://hlinkfile"/>
              </a:rPr>
              <a:t>makes lists by grade and teacher of information</a:t>
            </a:r>
            <a:r>
              <a:rPr lang="en-US" dirty="0"/>
              <a:t> staff needs to know that </a:t>
            </a:r>
            <a:r>
              <a:rPr lang="en-US" i="1" dirty="0"/>
              <a:t>parents included in health history</a:t>
            </a:r>
            <a:r>
              <a:rPr lang="en-US" dirty="0"/>
              <a:t>:  asthma, severe allergies, seizure disorder, diabetes etc.  Share with administrators and others with supervisory authority over student, enters health alerts and health conditions into </a:t>
            </a:r>
            <a:r>
              <a:rPr lang="en-US" b="1" dirty="0"/>
              <a:t>Power School </a:t>
            </a:r>
          </a:p>
          <a:p>
            <a:r>
              <a:rPr lang="en-US" dirty="0"/>
              <a:t>Ensures students are compliant with </a:t>
            </a:r>
            <a:r>
              <a:rPr lang="en-US" i="1" dirty="0"/>
              <a:t>school health entrance requireme</a:t>
            </a:r>
            <a:r>
              <a:rPr lang="en-US" dirty="0"/>
              <a:t>nts</a:t>
            </a:r>
          </a:p>
          <a:p>
            <a:r>
              <a:rPr lang="en-US" dirty="0"/>
              <a:t>Ensures parents submit proper forms and care plans:  medication form for all medication, care plans for students with conditions that require treatment at school or could necessitate emergency treatment at school, doctor’s orders for prescription medication and medical treatments such as tube feedings</a:t>
            </a:r>
          </a:p>
          <a:p>
            <a:endParaRPr lang="en-US" dirty="0"/>
          </a:p>
          <a:p>
            <a:pPr lvl="0"/>
            <a:endParaRPr lang="en-US" dirty="0"/>
          </a:p>
          <a:p>
            <a:endParaRPr lang="en-US" dirty="0"/>
          </a:p>
          <a:p>
            <a:endParaRPr lang="en-US" dirty="0"/>
          </a:p>
        </p:txBody>
      </p:sp>
    </p:spTree>
    <p:extLst>
      <p:ext uri="{BB962C8B-B14F-4D97-AF65-F5344CB8AC3E}">
        <p14:creationId xmlns:p14="http://schemas.microsoft.com/office/powerpoint/2010/main" val="391957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28903-B9E0-4514-9514-10EBC3E9A165}"/>
              </a:ext>
            </a:extLst>
          </p:cNvPr>
          <p:cNvSpPr>
            <a:spLocks noGrp="1"/>
          </p:cNvSpPr>
          <p:nvPr>
            <p:ph type="title"/>
          </p:nvPr>
        </p:nvSpPr>
        <p:spPr/>
        <p:txBody>
          <a:bodyPr/>
          <a:lstStyle/>
          <a:p>
            <a:r>
              <a:rPr lang="en-US" b="1" dirty="0"/>
              <a:t>School Health Entrance Requirements </a:t>
            </a:r>
            <a:br>
              <a:rPr lang="en-US" dirty="0"/>
            </a:br>
            <a:endParaRPr lang="en-US" dirty="0"/>
          </a:p>
        </p:txBody>
      </p:sp>
      <p:sp>
        <p:nvSpPr>
          <p:cNvPr id="3" name="Content Placeholder 2">
            <a:extLst>
              <a:ext uri="{FF2B5EF4-FFF2-40B4-BE49-F238E27FC236}">
                <a16:creationId xmlns:a16="http://schemas.microsoft.com/office/drawing/2014/main" id="{5B95A130-1692-4E27-9375-C50C92AFB1C9}"/>
              </a:ext>
            </a:extLst>
          </p:cNvPr>
          <p:cNvSpPr>
            <a:spLocks noGrp="1"/>
          </p:cNvSpPr>
          <p:nvPr>
            <p:ph idx="1"/>
          </p:nvPr>
        </p:nvSpPr>
        <p:spPr/>
        <p:txBody>
          <a:bodyPr>
            <a:normAutofit/>
          </a:bodyPr>
          <a:lstStyle/>
          <a:p>
            <a:pPr lvl="0"/>
            <a:r>
              <a:rPr lang="en-US" u="sng" dirty="0">
                <a:hlinkClick r:id="rId2"/>
              </a:rPr>
              <a:t>Physical exams</a:t>
            </a:r>
            <a:r>
              <a:rPr lang="en-US" u="sng" dirty="0"/>
              <a:t> </a:t>
            </a:r>
            <a:r>
              <a:rPr lang="en-US" dirty="0"/>
              <a:t> Required for all student admitted for the first time to any public kindergarten or elementary school: must contain a report from a qualified licensed physician, or a licensed nurse practitioner of licensed physician assistant acting under the supervision of a licensed physician, of a comprehensive physical examination within the 12 months prior to the student’s start date</a:t>
            </a:r>
          </a:p>
          <a:p>
            <a:pPr lvl="0"/>
            <a:r>
              <a:rPr lang="en-US" dirty="0"/>
              <a:t>Check the date, note whether screenings were preformed and if the doctor reports unusual findings that might require accommodations or modifications. </a:t>
            </a:r>
            <a:r>
              <a:rPr lang="en-US" dirty="0">
                <a:hlinkClick r:id="rId3" action="ppaction://hlinkfile"/>
              </a:rPr>
              <a:t>Example of spreadsheet</a:t>
            </a:r>
            <a:endParaRPr lang="en-US" dirty="0"/>
          </a:p>
          <a:p>
            <a:pPr lvl="0"/>
            <a:r>
              <a:rPr lang="en-US" dirty="0"/>
              <a:t>Parent’s Report of Health History: Parents/guardians of students entering school shall complete a health information form as required by state law. </a:t>
            </a:r>
          </a:p>
          <a:p>
            <a:pPr lvl="0"/>
            <a:endParaRPr lang="en-US" dirty="0"/>
          </a:p>
          <a:p>
            <a:pPr marL="45720" indent="0">
              <a:buNone/>
            </a:pPr>
            <a:endParaRPr lang="en-US" dirty="0"/>
          </a:p>
          <a:p>
            <a:endParaRPr lang="en-US" dirty="0"/>
          </a:p>
        </p:txBody>
      </p:sp>
    </p:spTree>
    <p:extLst>
      <p:ext uri="{BB962C8B-B14F-4D97-AF65-F5344CB8AC3E}">
        <p14:creationId xmlns:p14="http://schemas.microsoft.com/office/powerpoint/2010/main" val="319499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96FDB-3C95-4108-95BB-D7211AC73729}"/>
              </a:ext>
            </a:extLst>
          </p:cNvPr>
          <p:cNvSpPr>
            <a:spLocks noGrp="1"/>
          </p:cNvSpPr>
          <p:nvPr>
            <p:ph type="title"/>
          </p:nvPr>
        </p:nvSpPr>
        <p:spPr/>
        <p:txBody>
          <a:bodyPr>
            <a:normAutofit fontScale="90000"/>
          </a:bodyPr>
          <a:lstStyle/>
          <a:p>
            <a:r>
              <a:rPr lang="en-US" b="1" dirty="0"/>
              <a:t>School Health Entrance Requirements: Immunizations</a:t>
            </a:r>
            <a:br>
              <a:rPr lang="en-US" dirty="0"/>
            </a:br>
            <a:endParaRPr lang="en-US" dirty="0"/>
          </a:p>
        </p:txBody>
      </p:sp>
      <p:sp>
        <p:nvSpPr>
          <p:cNvPr id="3" name="Content Placeholder 2">
            <a:extLst>
              <a:ext uri="{FF2B5EF4-FFF2-40B4-BE49-F238E27FC236}">
                <a16:creationId xmlns:a16="http://schemas.microsoft.com/office/drawing/2014/main" id="{F9A18722-7F1E-424B-BFA2-14F4E48321EB}"/>
              </a:ext>
            </a:extLst>
          </p:cNvPr>
          <p:cNvSpPr>
            <a:spLocks noGrp="1"/>
          </p:cNvSpPr>
          <p:nvPr>
            <p:ph idx="1"/>
          </p:nvPr>
        </p:nvSpPr>
        <p:spPr/>
        <p:txBody>
          <a:bodyPr>
            <a:normAutofit lnSpcReduction="10000"/>
          </a:bodyPr>
          <a:lstStyle/>
          <a:p>
            <a:r>
              <a:rPr lang="en-US" u="sng" dirty="0">
                <a:hlinkClick r:id="rId2"/>
              </a:rPr>
              <a:t>Immunizations</a:t>
            </a:r>
            <a:r>
              <a:rPr lang="en-US" u="sng" dirty="0"/>
              <a:t>,</a:t>
            </a:r>
            <a:r>
              <a:rPr lang="en-US" dirty="0"/>
              <a:t> (</a:t>
            </a:r>
            <a:r>
              <a:rPr lang="en-US" u="sng" dirty="0">
                <a:hlinkClick r:id="rId3"/>
              </a:rPr>
              <a:t>supplemental guidance</a:t>
            </a:r>
            <a:r>
              <a:rPr lang="en-US" dirty="0"/>
              <a:t>): Parents must submit documentary proof of required immunizations prior to admission unless the student is exempted from immunization or is  homeless</a:t>
            </a:r>
          </a:p>
          <a:p>
            <a:r>
              <a:rPr lang="en-US" dirty="0"/>
              <a:t>Conditional enrollment: Students whose immunizations are incomplete may be admitted conditionally with documentary of having received at least one dose of the required immunizations with a schedule for completion of the required doses within 90 calendar days. If the student requires more than two doses of hepatitis B vaccine, the conditional enrollment period will be 180 days.  Students will be excluded from  school if the parent fails to comply with the schedule for completion until immunizations are resumed.</a:t>
            </a:r>
          </a:p>
          <a:p>
            <a:r>
              <a:rPr lang="en-US" dirty="0"/>
              <a:t>Exemptions: Medical (requires physician signature) or Religious (requires </a:t>
            </a:r>
            <a:r>
              <a:rPr lang="en-US" dirty="0">
                <a:hlinkClick r:id="rId4"/>
              </a:rPr>
              <a:t>notarized form</a:t>
            </a:r>
            <a:r>
              <a:rPr lang="en-US" dirty="0"/>
              <a:t>)</a:t>
            </a:r>
          </a:p>
        </p:txBody>
      </p:sp>
    </p:spTree>
    <p:extLst>
      <p:ext uri="{BB962C8B-B14F-4D97-AF65-F5344CB8AC3E}">
        <p14:creationId xmlns:p14="http://schemas.microsoft.com/office/powerpoint/2010/main" val="1225964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BAFC-CC5F-44F3-8874-9AD553AEE575}"/>
              </a:ext>
            </a:extLst>
          </p:cNvPr>
          <p:cNvSpPr>
            <a:spLocks noGrp="1"/>
          </p:cNvSpPr>
          <p:nvPr>
            <p:ph type="title"/>
          </p:nvPr>
        </p:nvSpPr>
        <p:spPr/>
        <p:txBody>
          <a:bodyPr/>
          <a:lstStyle/>
          <a:p>
            <a:r>
              <a:rPr lang="en-US" dirty="0">
                <a:hlinkClick r:id="rId2" action="ppaction://hlinkfile"/>
              </a:rPr>
              <a:t>Minimum Requirements (Cheat Sheet)</a:t>
            </a:r>
            <a:endParaRPr lang="en-US" dirty="0"/>
          </a:p>
        </p:txBody>
      </p:sp>
      <p:graphicFrame>
        <p:nvGraphicFramePr>
          <p:cNvPr id="4" name="Content Placeholder 3">
            <a:extLst>
              <a:ext uri="{FF2B5EF4-FFF2-40B4-BE49-F238E27FC236}">
                <a16:creationId xmlns:a16="http://schemas.microsoft.com/office/drawing/2014/main" id="{6E153846-366F-4D60-8F2C-B48D2C4945D3}"/>
              </a:ext>
            </a:extLst>
          </p:cNvPr>
          <p:cNvGraphicFramePr>
            <a:graphicFrameLocks noGrp="1"/>
          </p:cNvGraphicFramePr>
          <p:nvPr>
            <p:ph idx="1"/>
            <p:extLst>
              <p:ext uri="{D42A27DB-BD31-4B8C-83A1-F6EECF244321}">
                <p14:modId xmlns:p14="http://schemas.microsoft.com/office/powerpoint/2010/main" val="2299426366"/>
              </p:ext>
            </p:extLst>
          </p:nvPr>
        </p:nvGraphicFramePr>
        <p:xfrm>
          <a:off x="1566407" y="1569402"/>
          <a:ext cx="9096830" cy="4062772"/>
        </p:xfrm>
        <a:graphic>
          <a:graphicData uri="http://schemas.openxmlformats.org/drawingml/2006/table">
            <a:tbl>
              <a:tblPr firstRow="1" firstCol="1" lastRow="1" lastCol="1" bandRow="1" bandCol="1">
                <a:tableStyleId>{16D9F66E-5EB9-4882-86FB-DCBF35E3C3E4}</a:tableStyleId>
              </a:tblPr>
              <a:tblGrid>
                <a:gridCol w="4529593">
                  <a:extLst>
                    <a:ext uri="{9D8B030D-6E8A-4147-A177-3AD203B41FA5}">
                      <a16:colId xmlns:a16="http://schemas.microsoft.com/office/drawing/2014/main" val="516889585"/>
                    </a:ext>
                  </a:extLst>
                </a:gridCol>
                <a:gridCol w="4567237">
                  <a:extLst>
                    <a:ext uri="{9D8B030D-6E8A-4147-A177-3AD203B41FA5}">
                      <a16:colId xmlns:a16="http://schemas.microsoft.com/office/drawing/2014/main" val="1177807218"/>
                    </a:ext>
                  </a:extLst>
                </a:gridCol>
              </a:tblGrid>
              <a:tr h="76518">
                <a:tc>
                  <a:txBody>
                    <a:bodyPr/>
                    <a:lstStyle/>
                    <a:p>
                      <a:pPr marL="0" marR="0">
                        <a:spcBef>
                          <a:spcPts val="0"/>
                        </a:spcBef>
                        <a:spcAft>
                          <a:spcPts val="0"/>
                        </a:spcAft>
                      </a:pPr>
                      <a:r>
                        <a:rPr lang="en-US" sz="1100">
                          <a:effectLst/>
                        </a:rPr>
                        <a:t>Immunization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Minimum number required</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992807625"/>
                  </a:ext>
                </a:extLst>
              </a:tr>
              <a:tr h="838200">
                <a:tc>
                  <a:txBody>
                    <a:bodyPr/>
                    <a:lstStyle/>
                    <a:p>
                      <a:pPr marL="0" marR="0">
                        <a:spcBef>
                          <a:spcPts val="0"/>
                        </a:spcBef>
                        <a:spcAft>
                          <a:spcPts val="0"/>
                        </a:spcAft>
                      </a:pPr>
                      <a:r>
                        <a:rPr lang="en-US" sz="1100">
                          <a:effectLst/>
                        </a:rPr>
                        <a:t>DTaP, DTP, DT or Tdap</a:t>
                      </a:r>
                      <a:endParaRPr lang="en-US" sz="1200">
                        <a:effectLst/>
                      </a:endParaRPr>
                    </a:p>
                    <a:p>
                      <a:pPr marL="0" marR="0">
                        <a:spcBef>
                          <a:spcPts val="0"/>
                        </a:spcBef>
                        <a:spcAft>
                          <a:spcPts val="0"/>
                        </a:spcAft>
                      </a:pPr>
                      <a:r>
                        <a:rPr lang="en-US" sz="1100">
                          <a:effectLst/>
                        </a:rPr>
                        <a:t> </a:t>
                      </a:r>
                      <a:endParaRPr lang="en-US" sz="1200">
                        <a:effectLst/>
                      </a:endParaRPr>
                    </a:p>
                    <a:p>
                      <a:pPr marL="0" marR="0">
                        <a:spcBef>
                          <a:spcPts val="0"/>
                        </a:spcBef>
                        <a:spcAft>
                          <a:spcPts val="0"/>
                        </a:spcAft>
                      </a:pPr>
                      <a:r>
                        <a:rPr lang="en-US" sz="1100">
                          <a:effectLst/>
                        </a:rPr>
                        <a:t> </a:t>
                      </a:r>
                      <a:endParaRPr lang="en-US" sz="1200">
                        <a:effectLst/>
                      </a:endParaRPr>
                    </a:p>
                    <a:p>
                      <a:pPr marL="0" marR="0">
                        <a:spcBef>
                          <a:spcPts val="0"/>
                        </a:spcBef>
                        <a:spcAft>
                          <a:spcPts val="0"/>
                        </a:spcAft>
                      </a:pPr>
                      <a:r>
                        <a:rPr lang="en-US" sz="1100">
                          <a:effectLst/>
                        </a:rPr>
                        <a:t>Tdap Booster</a:t>
                      </a:r>
                      <a:endParaRPr lang="en-US" sz="1200">
                        <a:effectLst/>
                      </a:endParaRPr>
                    </a:p>
                    <a:p>
                      <a:pPr marL="0" marR="0">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4 w/ 1 dose on or after 4th birthday  </a:t>
                      </a:r>
                      <a:endParaRPr lang="en-US" sz="1200" dirty="0">
                        <a:effectLst/>
                      </a:endParaRPr>
                    </a:p>
                    <a:p>
                      <a:pPr marL="0" marR="0">
                        <a:spcBef>
                          <a:spcPts val="0"/>
                        </a:spcBef>
                        <a:spcAft>
                          <a:spcPts val="0"/>
                        </a:spcAft>
                      </a:pPr>
                      <a:r>
                        <a:rPr lang="en-US" sz="1100" dirty="0">
                          <a:effectLst/>
                        </a:rPr>
                        <a:t>&gt; 7 years need only 3 doses if 1</a:t>
                      </a:r>
                      <a:r>
                        <a:rPr lang="en-US" sz="1100" baseline="30000" dirty="0">
                          <a:effectLst/>
                        </a:rPr>
                        <a:t>st</a:t>
                      </a:r>
                      <a:r>
                        <a:rPr lang="en-US" sz="1100" dirty="0">
                          <a:effectLst/>
                        </a:rPr>
                        <a:t> dose </a:t>
                      </a:r>
                      <a:r>
                        <a:rPr lang="en-US" sz="1100" u="sng" dirty="0">
                          <a:effectLst/>
                        </a:rPr>
                        <a:t>&gt; </a:t>
                      </a:r>
                      <a:r>
                        <a:rPr lang="en-US" sz="1100" dirty="0">
                          <a:effectLst/>
                        </a:rPr>
                        <a:t>12 months (1 can be Tdap)</a:t>
                      </a:r>
                      <a:endParaRPr lang="en-US" sz="1200" dirty="0">
                        <a:effectLst/>
                      </a:endParaRPr>
                    </a:p>
                    <a:p>
                      <a:pPr marL="0" marR="0">
                        <a:spcBef>
                          <a:spcPts val="0"/>
                        </a:spcBef>
                        <a:spcAft>
                          <a:spcPts val="0"/>
                        </a:spcAft>
                      </a:pPr>
                      <a:r>
                        <a:rPr lang="en-US" sz="1100" dirty="0">
                          <a:effectLst/>
                        </a:rPr>
                        <a:t> </a:t>
                      </a:r>
                      <a:endParaRPr lang="en-US" sz="1200" dirty="0">
                        <a:effectLst/>
                      </a:endParaRPr>
                    </a:p>
                    <a:p>
                      <a:pPr marL="0" marR="0">
                        <a:spcBef>
                          <a:spcPts val="0"/>
                        </a:spcBef>
                        <a:spcAft>
                          <a:spcPts val="0"/>
                        </a:spcAft>
                      </a:pPr>
                      <a:r>
                        <a:rPr lang="en-US" sz="1100" dirty="0">
                          <a:effectLst/>
                        </a:rPr>
                        <a:t>1 dose required prior to entry into 7</a:t>
                      </a:r>
                      <a:r>
                        <a:rPr lang="en-US" sz="1100" baseline="30000" dirty="0">
                          <a:effectLst/>
                        </a:rPr>
                        <a:t>th</a:t>
                      </a:r>
                      <a:r>
                        <a:rPr lang="en-US" sz="1100" dirty="0">
                          <a:effectLst/>
                        </a:rPr>
                        <a:t>, 8</a:t>
                      </a:r>
                      <a:r>
                        <a:rPr lang="en-US" sz="1100" baseline="30000" dirty="0">
                          <a:effectLst/>
                        </a:rPr>
                        <a:t>th</a:t>
                      </a:r>
                      <a:r>
                        <a:rPr lang="en-US" sz="1100" dirty="0">
                          <a:effectLst/>
                        </a:rPr>
                        <a:t> ,9</a:t>
                      </a:r>
                      <a:r>
                        <a:rPr lang="en-US" sz="1100" baseline="30000" dirty="0">
                          <a:effectLst/>
                        </a:rPr>
                        <a:t>th</a:t>
                      </a:r>
                      <a:r>
                        <a:rPr lang="en-US" sz="1100" dirty="0">
                          <a:effectLst/>
                        </a:rPr>
                        <a:t>  10</a:t>
                      </a:r>
                      <a:r>
                        <a:rPr lang="en-US" sz="1100" baseline="30000" dirty="0">
                          <a:effectLst/>
                        </a:rPr>
                        <a:t>th</a:t>
                      </a:r>
                      <a:r>
                        <a:rPr lang="en-US" sz="1100" dirty="0">
                          <a:effectLst/>
                        </a:rPr>
                        <a:t> 11</a:t>
                      </a:r>
                      <a:r>
                        <a:rPr lang="en-US" sz="1100" baseline="30000" dirty="0">
                          <a:effectLst/>
                        </a:rPr>
                        <a:t>th</a:t>
                      </a:r>
                      <a:r>
                        <a:rPr lang="en-US" sz="1100" dirty="0">
                          <a:effectLst/>
                        </a:rPr>
                        <a:t> or 12</a:t>
                      </a:r>
                      <a:r>
                        <a:rPr lang="en-US" sz="1100" baseline="30000" dirty="0">
                          <a:effectLst/>
                        </a:rPr>
                        <a:t>th</a:t>
                      </a:r>
                      <a:r>
                        <a:rPr lang="en-US" sz="1100" dirty="0">
                          <a:effectLst/>
                        </a:rPr>
                        <a:t> grade</a:t>
                      </a:r>
                      <a:endParaRPr lang="en-US" sz="1200" dirty="0">
                        <a:effectLst/>
                      </a:endParaRPr>
                    </a:p>
                    <a:p>
                      <a:pPr marL="0" marR="0">
                        <a:spcBef>
                          <a:spcPts val="0"/>
                        </a:spcBef>
                        <a:spcAft>
                          <a:spcPts val="0"/>
                        </a:spcAft>
                      </a:pPr>
                      <a:r>
                        <a:rPr lang="en-US" sz="1100" dirty="0">
                          <a:effectLst/>
                        </a:rPr>
                        <a:t>(Only 1 dose necessary)</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43445374"/>
                  </a:ext>
                </a:extLst>
              </a:tr>
              <a:tr h="374692">
                <a:tc>
                  <a:txBody>
                    <a:bodyPr/>
                    <a:lstStyle/>
                    <a:p>
                      <a:pPr marL="0" marR="0">
                        <a:spcBef>
                          <a:spcPts val="0"/>
                        </a:spcBef>
                        <a:spcAft>
                          <a:spcPts val="0"/>
                        </a:spcAft>
                      </a:pPr>
                      <a:r>
                        <a:rPr lang="en-US" sz="1100">
                          <a:effectLst/>
                        </a:rPr>
                        <a:t>Polio (OPV or IPV)</a:t>
                      </a:r>
                      <a:endParaRPr lang="en-US" sz="1200">
                        <a:effectLst/>
                      </a:endParaRPr>
                    </a:p>
                    <a:p>
                      <a:pPr marL="0" marR="0">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3  w/ 1 dose on or after 4th birthday (only 3 doses if 3</a:t>
                      </a:r>
                      <a:r>
                        <a:rPr lang="en-US" sz="1100" baseline="30000">
                          <a:effectLst/>
                        </a:rPr>
                        <a:t>rd</a:t>
                      </a:r>
                      <a:r>
                        <a:rPr lang="en-US" sz="1100">
                          <a:effectLst/>
                        </a:rPr>
                        <a:t> on/after 4</a:t>
                      </a:r>
                      <a:r>
                        <a:rPr lang="en-US" sz="1100" baseline="30000">
                          <a:effectLst/>
                        </a:rPr>
                        <a:t>th</a:t>
                      </a:r>
                      <a:r>
                        <a:rPr lang="en-US" sz="1100">
                          <a:effectLst/>
                        </a:rPr>
                        <a:t> birthday and at least 6 months after previous dose)</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02650716"/>
                  </a:ext>
                </a:extLst>
              </a:tr>
              <a:tr h="227965">
                <a:tc>
                  <a:txBody>
                    <a:bodyPr/>
                    <a:lstStyle/>
                    <a:p>
                      <a:pPr marL="0" marR="0">
                        <a:spcBef>
                          <a:spcPts val="0"/>
                        </a:spcBef>
                        <a:spcAft>
                          <a:spcPts val="0"/>
                        </a:spcAft>
                      </a:pPr>
                      <a:r>
                        <a:rPr lang="en-US" sz="1100">
                          <a:effectLst/>
                        </a:rPr>
                        <a:t>Hepatitis A (HAV)</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Effective July 1, 2021, 2 doses w/ first dose at age 12 months or older, required for grades k,1,2 and 3</a:t>
                      </a:r>
                      <a:endParaRPr lang="en-US" sz="12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26195989"/>
                  </a:ext>
                </a:extLst>
              </a:tr>
              <a:tr h="328626">
                <a:tc>
                  <a:txBody>
                    <a:bodyPr/>
                    <a:lstStyle/>
                    <a:p>
                      <a:pPr marL="0" marR="0">
                        <a:spcBef>
                          <a:spcPts val="0"/>
                        </a:spcBef>
                        <a:spcAft>
                          <a:spcPts val="0"/>
                        </a:spcAft>
                      </a:pPr>
                      <a:r>
                        <a:rPr lang="en-US" sz="1100" dirty="0">
                          <a:effectLst/>
                        </a:rPr>
                        <a:t>Hepatitis B</a:t>
                      </a:r>
                      <a:endParaRPr lang="en-US" sz="1200" dirty="0">
                        <a:effectLst/>
                      </a:endParaRPr>
                    </a:p>
                    <a:p>
                      <a:pPr marL="0" marR="0">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3 with at least 4 months spacing between 1</a:t>
                      </a:r>
                      <a:r>
                        <a:rPr lang="en-US" sz="1100" baseline="30000">
                          <a:effectLst/>
                        </a:rPr>
                        <a:t>st</a:t>
                      </a:r>
                      <a:r>
                        <a:rPr lang="en-US" sz="1100">
                          <a:effectLst/>
                        </a:rPr>
                        <a:t> and 3</a:t>
                      </a:r>
                      <a:r>
                        <a:rPr lang="en-US" sz="1100" baseline="30000">
                          <a:effectLst/>
                        </a:rPr>
                        <a:t>rd</a:t>
                      </a:r>
                      <a:r>
                        <a:rPr lang="en-US" sz="1100">
                          <a:effectLst/>
                        </a:rPr>
                        <a:t> doses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13899568"/>
                  </a:ext>
                </a:extLst>
              </a:tr>
              <a:tr h="838200">
                <a:tc>
                  <a:txBody>
                    <a:bodyPr/>
                    <a:lstStyle/>
                    <a:p>
                      <a:pPr marL="0" marR="0">
                        <a:spcBef>
                          <a:spcPts val="0"/>
                        </a:spcBef>
                        <a:spcAft>
                          <a:spcPts val="0"/>
                        </a:spcAft>
                      </a:pPr>
                      <a:r>
                        <a:rPr lang="en-US" sz="1200">
                          <a:effectLst/>
                        </a:rPr>
                        <a:t> </a:t>
                      </a:r>
                      <a:r>
                        <a:rPr lang="en-US" sz="1100">
                          <a:effectLst/>
                        </a:rPr>
                        <a:t>Human Papillomavirus (HPV) Vaccine</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Effective July 1, 2021, a complete series of 2 doses w/ first dose before entering 7th grade. After reviewing educational materials approved by the Board of Health, the parent or guardian, at their sole discretion, may elect for the child not to receive the HPV vaccine. </a:t>
                      </a:r>
                      <a:endParaRPr lang="en-US" sz="1200" dirty="0">
                        <a:effectLst/>
                      </a:endParaRPr>
                    </a:p>
                    <a:p>
                      <a:pPr marL="0" marR="0">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90785109"/>
                  </a:ext>
                </a:extLst>
              </a:tr>
              <a:tr h="502920">
                <a:tc>
                  <a:txBody>
                    <a:bodyPr/>
                    <a:lstStyle/>
                    <a:p>
                      <a:pPr marL="0" marR="0">
                        <a:spcBef>
                          <a:spcPts val="0"/>
                        </a:spcBef>
                        <a:spcAft>
                          <a:spcPts val="0"/>
                        </a:spcAft>
                      </a:pPr>
                      <a:r>
                        <a:rPr lang="en-US" sz="1100">
                          <a:effectLst/>
                        </a:rPr>
                        <a:t>Measles, Mumps, Rubella (MMR)**</a:t>
                      </a:r>
                      <a:endParaRPr lang="en-US" sz="1200">
                        <a:effectLst/>
                      </a:endParaRPr>
                    </a:p>
                    <a:p>
                      <a:pPr marL="0" marR="0">
                        <a:spcBef>
                          <a:spcPts val="0"/>
                        </a:spcBef>
                        <a:spcAft>
                          <a:spcPts val="0"/>
                        </a:spcAft>
                      </a:pPr>
                      <a:r>
                        <a:rPr lang="en-US" sz="11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2 MMRs or 2 each Measles and Mumps and 1 Rubella</a:t>
                      </a:r>
                      <a:endParaRPr lang="en-US" sz="1200">
                        <a:effectLst/>
                      </a:endParaRPr>
                    </a:p>
                    <a:p>
                      <a:pPr marL="0" marR="0">
                        <a:spcBef>
                          <a:spcPts val="0"/>
                        </a:spcBef>
                        <a:spcAft>
                          <a:spcPts val="0"/>
                        </a:spcAft>
                      </a:pPr>
                      <a:r>
                        <a:rPr lang="en-US" sz="1100">
                          <a:effectLst/>
                        </a:rPr>
                        <a:t>First dose on or after first birthday</a:t>
                      </a:r>
                      <a:endParaRPr lang="en-US" sz="1200">
                        <a:effectLst/>
                      </a:endParaRPr>
                    </a:p>
                    <a:p>
                      <a:pPr marL="0" marR="0">
                        <a:spcBef>
                          <a:spcPts val="0"/>
                        </a:spcBef>
                        <a:spcAft>
                          <a:spcPts val="0"/>
                        </a:spcAft>
                      </a:pPr>
                      <a:r>
                        <a:rPr lang="en-US" sz="1100">
                          <a:effectLst/>
                        </a:rPr>
                        <a:t>Second MMR may be administered at pre-K physical.  </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71645198"/>
                  </a:ext>
                </a:extLst>
              </a:tr>
              <a:tr h="335280">
                <a:tc>
                  <a:txBody>
                    <a:bodyPr/>
                    <a:lstStyle/>
                    <a:p>
                      <a:pPr marL="0" marR="0">
                        <a:spcBef>
                          <a:spcPts val="0"/>
                        </a:spcBef>
                        <a:spcAft>
                          <a:spcPts val="0"/>
                        </a:spcAft>
                      </a:pPr>
                      <a:r>
                        <a:rPr lang="en-US" sz="1100">
                          <a:effectLst/>
                        </a:rPr>
                        <a:t>Varicella (chicken pox)**</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 2, none required if history of disease</a:t>
                      </a:r>
                      <a:endParaRPr lang="en-US" sz="1200" dirty="0">
                        <a:effectLst/>
                      </a:endParaRPr>
                    </a:p>
                    <a:p>
                      <a:pPr marL="0" marR="0">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49178550"/>
                  </a:ext>
                </a:extLst>
              </a:tr>
              <a:tr h="335280">
                <a:tc>
                  <a:txBody>
                    <a:bodyPr/>
                    <a:lstStyle/>
                    <a:p>
                      <a:pPr marL="0" marR="0">
                        <a:spcBef>
                          <a:spcPts val="0"/>
                        </a:spcBef>
                        <a:spcAft>
                          <a:spcPts val="0"/>
                        </a:spcAft>
                      </a:pPr>
                      <a:r>
                        <a:rPr lang="en-US" sz="1100">
                          <a:effectLst/>
                        </a:rPr>
                        <a:t>Meningitis MenACWY</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 Effective July 1, 2021, 2 doses. The first dose prior to entering 7th grade and the final dose prior to entering 12th grade</a:t>
                      </a:r>
                      <a:endParaRPr lang="en-US" sz="12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64962386"/>
                  </a:ext>
                </a:extLst>
              </a:tr>
            </a:tbl>
          </a:graphicData>
        </a:graphic>
      </p:graphicFrame>
      <p:sp>
        <p:nvSpPr>
          <p:cNvPr id="5" name="Rectangle 1">
            <a:extLst>
              <a:ext uri="{FF2B5EF4-FFF2-40B4-BE49-F238E27FC236}">
                <a16:creationId xmlns:a16="http://schemas.microsoft.com/office/drawing/2014/main" id="{9AFEF8CD-2B70-4228-BA2E-5CA839C50DB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74826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F8A32-4739-4ADC-9421-9D35F9057C4B}"/>
              </a:ext>
            </a:extLst>
          </p:cNvPr>
          <p:cNvSpPr>
            <a:spLocks noGrp="1"/>
          </p:cNvSpPr>
          <p:nvPr>
            <p:ph type="title"/>
          </p:nvPr>
        </p:nvSpPr>
        <p:spPr/>
        <p:txBody>
          <a:bodyPr/>
          <a:lstStyle/>
          <a:p>
            <a:r>
              <a:rPr lang="en-US" b="1" dirty="0"/>
              <a:t>Immunizations of Special Note</a:t>
            </a:r>
          </a:p>
        </p:txBody>
      </p:sp>
      <p:sp>
        <p:nvSpPr>
          <p:cNvPr id="3" name="Content Placeholder 2">
            <a:extLst>
              <a:ext uri="{FF2B5EF4-FFF2-40B4-BE49-F238E27FC236}">
                <a16:creationId xmlns:a16="http://schemas.microsoft.com/office/drawing/2014/main" id="{28494BF9-7F7E-41BF-A12D-4D150ABF8E41}"/>
              </a:ext>
            </a:extLst>
          </p:cNvPr>
          <p:cNvSpPr>
            <a:spLocks noGrp="1"/>
          </p:cNvSpPr>
          <p:nvPr>
            <p:ph idx="1"/>
          </p:nvPr>
        </p:nvSpPr>
        <p:spPr/>
        <p:txBody>
          <a:bodyPr/>
          <a:lstStyle/>
          <a:p>
            <a:pPr marL="45720" indent="0">
              <a:buNone/>
            </a:pPr>
            <a:r>
              <a:rPr lang="en-US" dirty="0"/>
              <a:t>There are certain immunizations required for grade level entry: </a:t>
            </a:r>
          </a:p>
          <a:p>
            <a:pPr>
              <a:buFontTx/>
              <a:buChar char="-"/>
            </a:pPr>
            <a:r>
              <a:rPr lang="en-US" b="1" dirty="0"/>
              <a:t>Kindergarten</a:t>
            </a:r>
            <a:r>
              <a:rPr lang="en-US" dirty="0"/>
              <a:t>:  All required series of immunizations </a:t>
            </a:r>
          </a:p>
          <a:p>
            <a:pPr>
              <a:buFontTx/>
              <a:buChar char="-"/>
            </a:pPr>
            <a:r>
              <a:rPr lang="en-US" b="1" dirty="0"/>
              <a:t>Seventh Grade</a:t>
            </a:r>
            <a:r>
              <a:rPr lang="en-US" dirty="0"/>
              <a:t>:  One dose of Tdap, one dose of meningitis (</a:t>
            </a:r>
            <a:r>
              <a:rPr lang="en-US" dirty="0" err="1"/>
              <a:t>MenACWY</a:t>
            </a:r>
            <a:r>
              <a:rPr lang="en-US" dirty="0"/>
              <a:t>) , two dose of HPV (although parents can opt out at their sole discretion – no documentation necessary)</a:t>
            </a:r>
          </a:p>
          <a:p>
            <a:pPr>
              <a:buFontTx/>
              <a:buChar char="-"/>
            </a:pPr>
            <a:r>
              <a:rPr lang="en-US" b="1" dirty="0"/>
              <a:t>Twelfth Grade</a:t>
            </a:r>
            <a:r>
              <a:rPr lang="en-US" dirty="0"/>
              <a:t>: One dose on meningitis (</a:t>
            </a:r>
            <a:r>
              <a:rPr lang="en-US" dirty="0" err="1"/>
              <a:t>MenACWY</a:t>
            </a:r>
            <a:r>
              <a:rPr lang="en-US" dirty="0"/>
              <a:t>)  on or after the 16</a:t>
            </a:r>
            <a:r>
              <a:rPr lang="en-US" baseline="30000" dirty="0"/>
              <a:t>th</a:t>
            </a:r>
            <a:r>
              <a:rPr lang="en-US" dirty="0"/>
              <a:t> birthday</a:t>
            </a:r>
          </a:p>
          <a:p>
            <a:pPr marL="45720" indent="0">
              <a:buNone/>
            </a:pPr>
            <a:r>
              <a:rPr lang="en-US" dirty="0"/>
              <a:t>Entering students at all grade levels need to have all the age-level requirements</a:t>
            </a:r>
          </a:p>
        </p:txBody>
      </p:sp>
    </p:spTree>
    <p:extLst>
      <p:ext uri="{BB962C8B-B14F-4D97-AF65-F5344CB8AC3E}">
        <p14:creationId xmlns:p14="http://schemas.microsoft.com/office/powerpoint/2010/main" val="286386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5C665-99BE-4B5E-82B5-496261AE5CFA}"/>
              </a:ext>
            </a:extLst>
          </p:cNvPr>
          <p:cNvSpPr>
            <a:spLocks noGrp="1"/>
          </p:cNvSpPr>
          <p:nvPr>
            <p:ph type="title"/>
          </p:nvPr>
        </p:nvSpPr>
        <p:spPr/>
        <p:txBody>
          <a:bodyPr/>
          <a:lstStyle/>
          <a:p>
            <a:r>
              <a:rPr lang="en-US" b="1" dirty="0">
                <a:hlinkClick r:id="rId2"/>
              </a:rPr>
              <a:t>VIIS</a:t>
            </a:r>
            <a:r>
              <a:rPr lang="en-US" b="1" dirty="0"/>
              <a:t> Statewide Immunization Registry </a:t>
            </a:r>
          </a:p>
        </p:txBody>
      </p:sp>
      <p:sp>
        <p:nvSpPr>
          <p:cNvPr id="3" name="Content Placeholder 2">
            <a:extLst>
              <a:ext uri="{FF2B5EF4-FFF2-40B4-BE49-F238E27FC236}">
                <a16:creationId xmlns:a16="http://schemas.microsoft.com/office/drawing/2014/main" id="{3D096696-87F2-447F-8686-4CDDF5FDB6C4}"/>
              </a:ext>
            </a:extLst>
          </p:cNvPr>
          <p:cNvSpPr>
            <a:spLocks noGrp="1"/>
          </p:cNvSpPr>
          <p:nvPr>
            <p:ph idx="1"/>
          </p:nvPr>
        </p:nvSpPr>
        <p:spPr/>
        <p:txBody>
          <a:bodyPr/>
          <a:lstStyle/>
          <a:p>
            <a:r>
              <a:rPr lang="en-US" dirty="0"/>
              <a:t>Used by pediatricians and health department to document immunizations</a:t>
            </a:r>
          </a:p>
          <a:p>
            <a:r>
              <a:rPr lang="en-US" dirty="0"/>
              <a:t>Extremely useful to school nurses</a:t>
            </a:r>
          </a:p>
          <a:p>
            <a:r>
              <a:rPr lang="en-US" dirty="0"/>
              <a:t>Requires separate online training:  please click on the VIIS Resources website link below and complete the </a:t>
            </a:r>
            <a:r>
              <a:rPr lang="en-US" b="1" dirty="0"/>
              <a:t>"Look up access training" </a:t>
            </a:r>
            <a:r>
              <a:rPr lang="en-US" dirty="0"/>
              <a:t>video.  </a:t>
            </a:r>
          </a:p>
          <a:p>
            <a:pPr marL="45720" indent="0">
              <a:buNone/>
            </a:pPr>
            <a:r>
              <a:rPr lang="en-US" b="1" dirty="0"/>
              <a:t>    VIIS Resources:</a:t>
            </a:r>
            <a:r>
              <a:rPr lang="en-US" dirty="0"/>
              <a:t> </a:t>
            </a:r>
            <a:r>
              <a:rPr lang="en-US" u="sng" dirty="0">
                <a:hlinkClick r:id="rId3"/>
              </a:rPr>
              <a:t>https://www.vdh.virginia.gov/immunization/viis-resources</a:t>
            </a:r>
            <a:endParaRPr lang="en-US" dirty="0"/>
          </a:p>
          <a:p>
            <a:endParaRPr lang="en-US" dirty="0"/>
          </a:p>
        </p:txBody>
      </p:sp>
    </p:spTree>
    <p:extLst>
      <p:ext uri="{BB962C8B-B14F-4D97-AF65-F5344CB8AC3E}">
        <p14:creationId xmlns:p14="http://schemas.microsoft.com/office/powerpoint/2010/main" val="290459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2B372-3399-4F6B-A223-27FE2EBF1BBC}"/>
              </a:ext>
            </a:extLst>
          </p:cNvPr>
          <p:cNvSpPr>
            <a:spLocks noGrp="1"/>
          </p:cNvSpPr>
          <p:nvPr>
            <p:ph type="title"/>
          </p:nvPr>
        </p:nvSpPr>
        <p:spPr>
          <a:xfrm>
            <a:off x="1523999" y="78910"/>
            <a:ext cx="9591923" cy="1233424"/>
          </a:xfrm>
        </p:spPr>
        <p:txBody>
          <a:bodyPr>
            <a:normAutofit/>
          </a:bodyPr>
          <a:lstStyle/>
          <a:p>
            <a:r>
              <a:rPr lang="en-US" sz="2800" b="1" dirty="0"/>
              <a:t>School Nurse Tasks and Responsibilities Continued</a:t>
            </a:r>
          </a:p>
        </p:txBody>
      </p:sp>
      <p:sp>
        <p:nvSpPr>
          <p:cNvPr id="3" name="Content Placeholder 2">
            <a:extLst>
              <a:ext uri="{FF2B5EF4-FFF2-40B4-BE49-F238E27FC236}">
                <a16:creationId xmlns:a16="http://schemas.microsoft.com/office/drawing/2014/main" id="{7A2D2A94-A629-4CB1-8883-B296C81AE79F}"/>
              </a:ext>
            </a:extLst>
          </p:cNvPr>
          <p:cNvSpPr>
            <a:spLocks noGrp="1"/>
          </p:cNvSpPr>
          <p:nvPr>
            <p:ph idx="1"/>
          </p:nvPr>
        </p:nvSpPr>
        <p:spPr/>
        <p:txBody>
          <a:bodyPr>
            <a:normAutofit fontScale="92500" lnSpcReduction="20000"/>
          </a:bodyPr>
          <a:lstStyle/>
          <a:p>
            <a:pPr lvl="0"/>
            <a:r>
              <a:rPr lang="en-US" dirty="0"/>
              <a:t>Provides first aid for students and staff experiencing injury or illness</a:t>
            </a:r>
          </a:p>
          <a:p>
            <a:pPr lvl="0"/>
            <a:r>
              <a:rPr lang="en-US" dirty="0"/>
              <a:t>Excludes from school individuals with communicable conditions per established guidelines (see VDH, AAP)</a:t>
            </a:r>
          </a:p>
          <a:p>
            <a:pPr lvl="0"/>
            <a:r>
              <a:rPr lang="en-US" dirty="0"/>
              <a:t>Uses only approved treatments (see Clinical Guidelines for School Nurses)</a:t>
            </a:r>
          </a:p>
          <a:p>
            <a:pPr lvl="0"/>
            <a:r>
              <a:rPr lang="en-US" dirty="0"/>
              <a:t>Documents services appropriately</a:t>
            </a:r>
          </a:p>
          <a:p>
            <a:r>
              <a:rPr lang="en-US" dirty="0"/>
              <a:t>Performs prescribed medical procedures including administration of medication, tube feedings, catherization, etc.</a:t>
            </a:r>
          </a:p>
          <a:p>
            <a:r>
              <a:rPr lang="en-US" dirty="0"/>
              <a:t>Checks AED monthly and logs in </a:t>
            </a:r>
            <a:r>
              <a:rPr lang="en-US" dirty="0" err="1"/>
              <a:t>Accutrack</a:t>
            </a:r>
            <a:r>
              <a:rPr lang="en-US" dirty="0"/>
              <a:t> </a:t>
            </a:r>
          </a:p>
          <a:p>
            <a:r>
              <a:rPr lang="en-US" dirty="0"/>
              <a:t>Conducts required screenings (vision, hearing)</a:t>
            </a:r>
          </a:p>
          <a:p>
            <a:r>
              <a:rPr lang="en-US" dirty="0"/>
              <a:t>Serves as member of school’s crisis team</a:t>
            </a:r>
          </a:p>
          <a:p>
            <a:endParaRPr lang="en-US" dirty="0"/>
          </a:p>
          <a:p>
            <a:endParaRPr lang="en-US" dirty="0"/>
          </a:p>
          <a:p>
            <a:endParaRPr lang="en-US" dirty="0"/>
          </a:p>
        </p:txBody>
      </p:sp>
    </p:spTree>
    <p:extLst>
      <p:ext uri="{BB962C8B-B14F-4D97-AF65-F5344CB8AC3E}">
        <p14:creationId xmlns:p14="http://schemas.microsoft.com/office/powerpoint/2010/main" val="2846120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7D2E4-769F-4A9B-B361-F548BB5FC226}"/>
              </a:ext>
            </a:extLst>
          </p:cNvPr>
          <p:cNvSpPr>
            <a:spLocks noGrp="1"/>
          </p:cNvSpPr>
          <p:nvPr>
            <p:ph type="title"/>
          </p:nvPr>
        </p:nvSpPr>
        <p:spPr/>
        <p:txBody>
          <a:bodyPr/>
          <a:lstStyle/>
          <a:p>
            <a:r>
              <a:rPr lang="en-US" b="1" dirty="0"/>
              <a:t>Screenings</a:t>
            </a:r>
          </a:p>
        </p:txBody>
      </p:sp>
      <p:sp>
        <p:nvSpPr>
          <p:cNvPr id="3" name="Content Placeholder 2">
            <a:extLst>
              <a:ext uri="{FF2B5EF4-FFF2-40B4-BE49-F238E27FC236}">
                <a16:creationId xmlns:a16="http://schemas.microsoft.com/office/drawing/2014/main" id="{7F4E788B-00A5-4E96-98E1-27B0B0562722}"/>
              </a:ext>
            </a:extLst>
          </p:cNvPr>
          <p:cNvSpPr>
            <a:spLocks noGrp="1"/>
          </p:cNvSpPr>
          <p:nvPr>
            <p:ph idx="1"/>
          </p:nvPr>
        </p:nvSpPr>
        <p:spPr/>
        <p:txBody>
          <a:bodyPr>
            <a:normAutofit/>
          </a:bodyPr>
          <a:lstStyle/>
          <a:p>
            <a:r>
              <a:rPr lang="en-US" sz="2400" dirty="0"/>
              <a:t>Vision and hearing screening is required for all students in grades 3,7 and 10 as well as students new to the school division who have not had such screening as part of a recent physical exam.  This includes students in kindergarten.  The school nurse is typically responsible for vision screening.  The hearing screening is usually completed by the SLP at the elementary school level, and the school nurse at the secondary level.  </a:t>
            </a:r>
          </a:p>
          <a:p>
            <a:r>
              <a:rPr lang="en-US" sz="2400" dirty="0"/>
              <a:t>Document screening results in Power School and on Screening form. </a:t>
            </a:r>
          </a:p>
        </p:txBody>
      </p:sp>
    </p:spTree>
    <p:extLst>
      <p:ext uri="{BB962C8B-B14F-4D97-AF65-F5344CB8AC3E}">
        <p14:creationId xmlns:p14="http://schemas.microsoft.com/office/powerpoint/2010/main" val="1831918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1A3D5-F1AB-4CA4-9BA3-310F21E2714C}"/>
              </a:ext>
            </a:extLst>
          </p:cNvPr>
          <p:cNvSpPr>
            <a:spLocks noGrp="1"/>
          </p:cNvSpPr>
          <p:nvPr>
            <p:ph type="title"/>
          </p:nvPr>
        </p:nvSpPr>
        <p:spPr/>
        <p:txBody>
          <a:bodyPr/>
          <a:lstStyle/>
          <a:p>
            <a:r>
              <a:rPr lang="en-US" sz="3200" dirty="0"/>
              <a:t>School Nurse Tasks and Responsibilities: Reports</a:t>
            </a:r>
            <a:r>
              <a:rPr lang="en-US" dirty="0"/>
              <a:t> </a:t>
            </a:r>
          </a:p>
        </p:txBody>
      </p:sp>
      <p:sp>
        <p:nvSpPr>
          <p:cNvPr id="3" name="Content Placeholder 2">
            <a:extLst>
              <a:ext uri="{FF2B5EF4-FFF2-40B4-BE49-F238E27FC236}">
                <a16:creationId xmlns:a16="http://schemas.microsoft.com/office/drawing/2014/main" id="{F4988C02-D331-411A-AD55-11A6001D8F93}"/>
              </a:ext>
            </a:extLst>
          </p:cNvPr>
          <p:cNvSpPr>
            <a:spLocks noGrp="1"/>
          </p:cNvSpPr>
          <p:nvPr>
            <p:ph idx="1"/>
          </p:nvPr>
        </p:nvSpPr>
        <p:spPr/>
        <p:txBody>
          <a:bodyPr/>
          <a:lstStyle/>
          <a:p>
            <a:r>
              <a:rPr lang="en-US" dirty="0">
                <a:hlinkClick r:id="rId2"/>
              </a:rPr>
              <a:t>Monthly clinic visit data</a:t>
            </a:r>
            <a:endParaRPr lang="en-US" dirty="0"/>
          </a:p>
          <a:p>
            <a:r>
              <a:rPr lang="en-US" dirty="0"/>
              <a:t>Immunization compliance report to VDH (October 15)</a:t>
            </a:r>
          </a:p>
          <a:p>
            <a:r>
              <a:rPr lang="en-US" dirty="0"/>
              <a:t>Chronic Conditions</a:t>
            </a:r>
          </a:p>
          <a:p>
            <a:r>
              <a:rPr lang="en-US" dirty="0"/>
              <a:t>Summary of Vision and Hearing Screening Results</a:t>
            </a:r>
          </a:p>
          <a:p>
            <a:r>
              <a:rPr lang="en-US" dirty="0">
                <a:hlinkClick r:id="rId3"/>
              </a:rPr>
              <a:t>Accident Reports</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5674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31F3-8FB0-4003-BFF8-DD942177DDF1}"/>
              </a:ext>
            </a:extLst>
          </p:cNvPr>
          <p:cNvSpPr>
            <a:spLocks noGrp="1"/>
          </p:cNvSpPr>
          <p:nvPr>
            <p:ph type="title"/>
          </p:nvPr>
        </p:nvSpPr>
        <p:spPr/>
        <p:txBody>
          <a:bodyPr/>
          <a:lstStyle/>
          <a:p>
            <a:r>
              <a:rPr lang="en-US" dirty="0"/>
              <a:t> </a:t>
            </a:r>
            <a:r>
              <a:rPr lang="en-US" b="1" u="sng" dirty="0">
                <a:hlinkClick r:id="rId2"/>
              </a:rPr>
              <a:t>Power School</a:t>
            </a:r>
            <a:endParaRPr lang="en-US" dirty="0"/>
          </a:p>
        </p:txBody>
      </p:sp>
      <p:sp>
        <p:nvSpPr>
          <p:cNvPr id="3" name="Content Placeholder 2">
            <a:extLst>
              <a:ext uri="{FF2B5EF4-FFF2-40B4-BE49-F238E27FC236}">
                <a16:creationId xmlns:a16="http://schemas.microsoft.com/office/drawing/2014/main" id="{1390CCCC-0D95-4D47-8EDA-695E34187C60}"/>
              </a:ext>
            </a:extLst>
          </p:cNvPr>
          <p:cNvSpPr>
            <a:spLocks noGrp="1"/>
          </p:cNvSpPr>
          <p:nvPr>
            <p:ph idx="1"/>
          </p:nvPr>
        </p:nvSpPr>
        <p:spPr/>
        <p:txBody>
          <a:bodyPr/>
          <a:lstStyle/>
          <a:p>
            <a:r>
              <a:rPr lang="en-US" dirty="0"/>
              <a:t>For above -record review, health alerts and conditions, immunizations</a:t>
            </a:r>
          </a:p>
          <a:p>
            <a:pPr lvl="0"/>
            <a:r>
              <a:rPr lang="en-US" dirty="0"/>
              <a:t>Documentation:</a:t>
            </a:r>
            <a:r>
              <a:rPr lang="en-US" b="1" dirty="0"/>
              <a:t> </a:t>
            </a:r>
            <a:r>
              <a:rPr lang="en-US" dirty="0"/>
              <a:t>clinic visits, immunizations, screenings</a:t>
            </a:r>
          </a:p>
          <a:p>
            <a:pPr lvl="0"/>
            <a:r>
              <a:rPr lang="en-US" dirty="0"/>
              <a:t>Queries: immunization compliance, health alerts, clinic visit data</a:t>
            </a:r>
          </a:p>
          <a:p>
            <a:pPr marL="45720" indent="0">
              <a:buNone/>
            </a:pPr>
            <a:endParaRPr lang="en-US" dirty="0"/>
          </a:p>
        </p:txBody>
      </p:sp>
    </p:spTree>
    <p:extLst>
      <p:ext uri="{BB962C8B-B14F-4D97-AF65-F5344CB8AC3E}">
        <p14:creationId xmlns:p14="http://schemas.microsoft.com/office/powerpoint/2010/main" val="108399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3E94B-34AC-49F3-B1EB-3A6FA316F725}"/>
              </a:ext>
            </a:extLst>
          </p:cNvPr>
          <p:cNvSpPr>
            <a:spLocks noGrp="1"/>
          </p:cNvSpPr>
          <p:nvPr>
            <p:ph type="title"/>
          </p:nvPr>
        </p:nvSpPr>
        <p:spPr/>
        <p:txBody>
          <a:bodyPr/>
          <a:lstStyle/>
          <a:p>
            <a:r>
              <a:rPr lang="en-US" dirty="0"/>
              <a:t>English Language Learners </a:t>
            </a:r>
          </a:p>
        </p:txBody>
      </p:sp>
      <p:sp>
        <p:nvSpPr>
          <p:cNvPr id="3" name="Content Placeholder 2">
            <a:extLst>
              <a:ext uri="{FF2B5EF4-FFF2-40B4-BE49-F238E27FC236}">
                <a16:creationId xmlns:a16="http://schemas.microsoft.com/office/drawing/2014/main" id="{AAC2CF73-EB4F-4F97-BB15-5AB26F03396F}"/>
              </a:ext>
            </a:extLst>
          </p:cNvPr>
          <p:cNvSpPr>
            <a:spLocks noGrp="1"/>
          </p:cNvSpPr>
          <p:nvPr>
            <p:ph idx="1"/>
          </p:nvPr>
        </p:nvSpPr>
        <p:spPr/>
        <p:txBody>
          <a:bodyPr/>
          <a:lstStyle/>
          <a:p>
            <a:r>
              <a:rPr lang="en-US" u="sng" dirty="0">
                <a:hlinkClick r:id="rId2"/>
              </a:rPr>
              <a:t>Interpretation and Translation</a:t>
            </a:r>
            <a:endParaRPr lang="en-US" u="sng" dirty="0"/>
          </a:p>
          <a:p>
            <a:r>
              <a:rPr lang="en-US" u="sng" dirty="0">
                <a:hlinkClick r:id="rId3"/>
              </a:rPr>
              <a:t>Step-by-step instructions for using </a:t>
            </a:r>
            <a:r>
              <a:rPr lang="en-US" u="sng" dirty="0" err="1">
                <a:hlinkClick r:id="rId3"/>
              </a:rPr>
              <a:t>Interpretalk</a:t>
            </a:r>
            <a:r>
              <a:rPr lang="en-US" u="sng" dirty="0">
                <a:hlinkClick r:id="rId3"/>
              </a:rPr>
              <a:t> translation by phone</a:t>
            </a:r>
            <a:r>
              <a:rPr lang="en-US" dirty="0"/>
              <a:t> </a:t>
            </a:r>
          </a:p>
          <a:p>
            <a:endParaRPr lang="en-US" dirty="0"/>
          </a:p>
          <a:p>
            <a:pPr marL="45720" indent="0">
              <a:buNone/>
            </a:pPr>
            <a:endParaRPr lang="en-US" dirty="0"/>
          </a:p>
        </p:txBody>
      </p:sp>
    </p:spTree>
    <p:extLst>
      <p:ext uri="{BB962C8B-B14F-4D97-AF65-F5344CB8AC3E}">
        <p14:creationId xmlns:p14="http://schemas.microsoft.com/office/powerpoint/2010/main" val="195865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61C4-47ED-4FFF-B28B-2141F53F9E0C}"/>
              </a:ext>
            </a:extLst>
          </p:cNvPr>
          <p:cNvSpPr>
            <a:spLocks noGrp="1"/>
          </p:cNvSpPr>
          <p:nvPr>
            <p:ph type="title"/>
          </p:nvPr>
        </p:nvSpPr>
        <p:spPr/>
        <p:txBody>
          <a:bodyPr/>
          <a:lstStyle/>
          <a:p>
            <a:r>
              <a:rPr lang="en-US" b="1" dirty="0"/>
              <a:t>Required Trainings </a:t>
            </a:r>
          </a:p>
        </p:txBody>
      </p:sp>
      <p:sp>
        <p:nvSpPr>
          <p:cNvPr id="3" name="Content Placeholder 2">
            <a:extLst>
              <a:ext uri="{FF2B5EF4-FFF2-40B4-BE49-F238E27FC236}">
                <a16:creationId xmlns:a16="http://schemas.microsoft.com/office/drawing/2014/main" id="{5F637935-AA6C-456A-9330-6D9DFCA61CF5}"/>
              </a:ext>
            </a:extLst>
          </p:cNvPr>
          <p:cNvSpPr>
            <a:spLocks noGrp="1"/>
          </p:cNvSpPr>
          <p:nvPr>
            <p:ph idx="1"/>
          </p:nvPr>
        </p:nvSpPr>
        <p:spPr>
          <a:xfrm>
            <a:off x="1264257" y="1485900"/>
            <a:ext cx="9621079" cy="4152901"/>
          </a:xfrm>
        </p:spPr>
        <p:txBody>
          <a:bodyPr>
            <a:normAutofit fontScale="92500" lnSpcReduction="10000"/>
          </a:bodyPr>
          <a:lstStyle/>
          <a:p>
            <a:pPr lvl="0"/>
            <a:r>
              <a:rPr lang="en-US" dirty="0"/>
              <a:t>Diabetes – will send link</a:t>
            </a:r>
          </a:p>
          <a:p>
            <a:pPr lvl="0"/>
            <a:r>
              <a:rPr lang="en-US" dirty="0"/>
              <a:t>VIIS (see previous screen)</a:t>
            </a:r>
          </a:p>
          <a:p>
            <a:pPr lvl="0"/>
            <a:r>
              <a:rPr lang="en-US" u="sng" dirty="0">
                <a:hlinkClick r:id="rId2"/>
              </a:rPr>
              <a:t>Seizure</a:t>
            </a:r>
            <a:endParaRPr lang="en-US" dirty="0"/>
          </a:p>
          <a:p>
            <a:pPr lvl="0"/>
            <a:r>
              <a:rPr lang="en-US" dirty="0">
                <a:solidFill>
                  <a:schemeClr val="accent3">
                    <a:lumMod val="60000"/>
                    <a:lumOff val="40000"/>
                  </a:schemeClr>
                </a:solidFill>
                <a:hlinkClick r:id="rId3">
                  <a:extLst>
                    <a:ext uri="{A12FA001-AC4F-418D-AE19-62706E023703}">
                      <ahyp:hlinkClr xmlns:ahyp="http://schemas.microsoft.com/office/drawing/2018/hyperlinkcolor" val="tx"/>
                    </a:ext>
                  </a:extLst>
                </a:hlinkClick>
              </a:rPr>
              <a:t>Anaphylaxis</a:t>
            </a:r>
            <a:r>
              <a:rPr lang="en-US" dirty="0"/>
              <a:t> Recognizing and Responding to Anaphylaxis </a:t>
            </a:r>
          </a:p>
          <a:p>
            <a:pPr lvl="0"/>
            <a:r>
              <a:rPr lang="en-US" u="sng" dirty="0">
                <a:hlinkClick r:id="rId4"/>
              </a:rPr>
              <a:t>Child Abuse</a:t>
            </a:r>
            <a:r>
              <a:rPr lang="en-US" dirty="0"/>
              <a:t> </a:t>
            </a:r>
          </a:p>
          <a:p>
            <a:r>
              <a:rPr lang="en-US" u="sng" dirty="0">
                <a:hlinkClick r:id="rId5"/>
              </a:rPr>
              <a:t>Undesignated Albuterol Inhaler</a:t>
            </a:r>
            <a:r>
              <a:rPr lang="en-US" dirty="0"/>
              <a:t> </a:t>
            </a:r>
            <a:r>
              <a:rPr lang="en-US" sz="1800" dirty="0"/>
              <a:t>see instructions:</a:t>
            </a:r>
          </a:p>
          <a:p>
            <a:pPr marL="45720" indent="0">
              <a:spcBef>
                <a:spcPts val="600"/>
              </a:spcBef>
              <a:buNone/>
            </a:pPr>
            <a:r>
              <a:rPr lang="en-US" sz="1800" dirty="0"/>
              <a:t>              Select “By Course” not “By Topic”</a:t>
            </a:r>
          </a:p>
          <a:p>
            <a:pPr marL="45720" indent="0">
              <a:spcBef>
                <a:spcPts val="600"/>
              </a:spcBef>
              <a:buNone/>
            </a:pPr>
            <a:r>
              <a:rPr lang="en-US" sz="1800" dirty="0"/>
              <a:t>              Scroll to Undesignated Stock Albuterol</a:t>
            </a:r>
          </a:p>
          <a:p>
            <a:pPr marL="45720" indent="0">
              <a:spcBef>
                <a:spcPts val="600"/>
              </a:spcBef>
              <a:buNone/>
            </a:pPr>
            <a:r>
              <a:rPr lang="en-US" sz="1800" dirty="0"/>
              <a:t>              Complete module 3,4 and 5 then take post-course quiz in module 6, and print certificate</a:t>
            </a:r>
          </a:p>
          <a:p>
            <a:pPr marL="45720" indent="0">
              <a:spcBef>
                <a:spcPts val="600"/>
              </a:spcBef>
              <a:buNone/>
            </a:pPr>
            <a:r>
              <a:rPr lang="en-US" sz="1800" dirty="0"/>
              <a:t>                     of completion</a:t>
            </a:r>
          </a:p>
          <a:p>
            <a:pPr lvl="0"/>
            <a:endParaRPr lang="en-US" dirty="0"/>
          </a:p>
          <a:p>
            <a:pPr marL="45720" indent="0">
              <a:buNone/>
            </a:pPr>
            <a:endParaRPr lang="en-US" dirty="0"/>
          </a:p>
        </p:txBody>
      </p:sp>
    </p:spTree>
    <p:extLst>
      <p:ext uri="{BB962C8B-B14F-4D97-AF65-F5344CB8AC3E}">
        <p14:creationId xmlns:p14="http://schemas.microsoft.com/office/powerpoint/2010/main" val="118186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EE7B0-2C7C-4A9B-815D-801D5FB76B81}"/>
              </a:ext>
            </a:extLst>
          </p:cNvPr>
          <p:cNvSpPr>
            <a:spLocks noGrp="1"/>
          </p:cNvSpPr>
          <p:nvPr>
            <p:ph type="title"/>
          </p:nvPr>
        </p:nvSpPr>
        <p:spPr/>
        <p:txBody>
          <a:bodyPr/>
          <a:lstStyle/>
          <a:p>
            <a:r>
              <a:rPr lang="en-US" b="1" dirty="0"/>
              <a:t>VIIS Training </a:t>
            </a:r>
          </a:p>
        </p:txBody>
      </p:sp>
      <p:sp>
        <p:nvSpPr>
          <p:cNvPr id="3" name="Content Placeholder 2">
            <a:extLst>
              <a:ext uri="{FF2B5EF4-FFF2-40B4-BE49-F238E27FC236}">
                <a16:creationId xmlns:a16="http://schemas.microsoft.com/office/drawing/2014/main" id="{E6000238-E924-4266-AD00-A1027D473DFA}"/>
              </a:ext>
            </a:extLst>
          </p:cNvPr>
          <p:cNvSpPr>
            <a:spLocks noGrp="1"/>
          </p:cNvSpPr>
          <p:nvPr>
            <p:ph idx="1"/>
          </p:nvPr>
        </p:nvSpPr>
        <p:spPr>
          <a:xfrm>
            <a:off x="1528572" y="1485900"/>
            <a:ext cx="9134856" cy="4152901"/>
          </a:xfrm>
        </p:spPr>
        <p:txBody>
          <a:bodyPr/>
          <a:lstStyle/>
          <a:p>
            <a:r>
              <a:rPr lang="en-US" dirty="0"/>
              <a:t>To complete VIIS look-up training please click on the VIIS Resources website link below and complete the </a:t>
            </a:r>
            <a:r>
              <a:rPr lang="en-US" b="1" dirty="0"/>
              <a:t>"Look up access training" </a:t>
            </a:r>
            <a:r>
              <a:rPr lang="en-US" dirty="0"/>
              <a:t>video. (See next slide)</a:t>
            </a:r>
          </a:p>
          <a:p>
            <a:r>
              <a:rPr lang="en-US" dirty="0"/>
              <a:t> </a:t>
            </a:r>
            <a:r>
              <a:rPr lang="en-US" b="1" dirty="0"/>
              <a:t>VIIS Resources:</a:t>
            </a:r>
            <a:r>
              <a:rPr lang="en-US" dirty="0"/>
              <a:t> </a:t>
            </a:r>
            <a:r>
              <a:rPr lang="en-US" u="sng" dirty="0">
                <a:hlinkClick r:id="rId2"/>
              </a:rPr>
              <a:t>https://www.vdh.virginia.gov/immunization/viis-resources</a:t>
            </a:r>
            <a:endParaRPr lang="en-US" u="sng" dirty="0"/>
          </a:p>
          <a:p>
            <a:r>
              <a:rPr lang="en-US" dirty="0"/>
              <a:t>After you complete training let Donna (below) know and she will provide your VIIS login information and user guides.</a:t>
            </a:r>
          </a:p>
          <a:p>
            <a:pPr marL="45720" indent="0">
              <a:buNone/>
            </a:pPr>
            <a:r>
              <a:rPr lang="en-US" dirty="0"/>
              <a:t>Contact:  </a:t>
            </a:r>
            <a:r>
              <a:rPr lang="it-IT" dirty="0"/>
              <a:t>Waddell, Donna (VDH) </a:t>
            </a:r>
            <a:r>
              <a:rPr lang="it-IT" dirty="0">
                <a:hlinkClick r:id="rId3"/>
              </a:rPr>
              <a:t>Donna.Waddell@vdh.virginia.gov</a:t>
            </a:r>
            <a:r>
              <a:rPr lang="it-IT" dirty="0"/>
              <a:t>  </a:t>
            </a:r>
          </a:p>
          <a:p>
            <a:pPr marL="45720" indent="0">
              <a:buNone/>
            </a:pPr>
            <a:r>
              <a:rPr lang="en-US" dirty="0"/>
              <a:t>Help Desk: (866) 375-9795 </a:t>
            </a:r>
          </a:p>
          <a:p>
            <a:pPr marL="45720" indent="0">
              <a:buNone/>
            </a:pPr>
            <a:r>
              <a:rPr lang="en-US" dirty="0"/>
              <a:t>Org Code:  S178 for Albemarle County Public Schools </a:t>
            </a:r>
          </a:p>
        </p:txBody>
      </p:sp>
    </p:spTree>
    <p:extLst>
      <p:ext uri="{BB962C8B-B14F-4D97-AF65-F5344CB8AC3E}">
        <p14:creationId xmlns:p14="http://schemas.microsoft.com/office/powerpoint/2010/main" val="104474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raphical user interface, application&#10;&#10;Description automatically generated">
            <a:extLst>
              <a:ext uri="{FF2B5EF4-FFF2-40B4-BE49-F238E27FC236}">
                <a16:creationId xmlns:a16="http://schemas.microsoft.com/office/drawing/2014/main" id="{A68683B6-AD36-451F-9194-BA089818B0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1120" y="426720"/>
            <a:ext cx="9072401" cy="4958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143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8F122-641D-4AA9-88A4-6389D59486B1}"/>
              </a:ext>
            </a:extLst>
          </p:cNvPr>
          <p:cNvSpPr>
            <a:spLocks noGrp="1"/>
          </p:cNvSpPr>
          <p:nvPr>
            <p:ph type="title"/>
          </p:nvPr>
        </p:nvSpPr>
        <p:spPr/>
        <p:txBody>
          <a:bodyPr/>
          <a:lstStyle/>
          <a:p>
            <a:r>
              <a:rPr lang="en-US" dirty="0"/>
              <a:t>Care Plan Templates </a:t>
            </a:r>
          </a:p>
        </p:txBody>
      </p:sp>
      <p:sp>
        <p:nvSpPr>
          <p:cNvPr id="3" name="Content Placeholder 2">
            <a:extLst>
              <a:ext uri="{FF2B5EF4-FFF2-40B4-BE49-F238E27FC236}">
                <a16:creationId xmlns:a16="http://schemas.microsoft.com/office/drawing/2014/main" id="{AB158A22-21EB-40A0-911E-D03CA43EE8C1}"/>
              </a:ext>
            </a:extLst>
          </p:cNvPr>
          <p:cNvSpPr>
            <a:spLocks noGrp="1"/>
          </p:cNvSpPr>
          <p:nvPr>
            <p:ph idx="1"/>
          </p:nvPr>
        </p:nvSpPr>
        <p:spPr/>
        <p:txBody>
          <a:bodyPr/>
          <a:lstStyle/>
          <a:p>
            <a:pPr lvl="0"/>
            <a:r>
              <a:rPr lang="en-US" u="sng" dirty="0">
                <a:hlinkClick r:id="rId2"/>
              </a:rPr>
              <a:t>Seizure</a:t>
            </a:r>
            <a:endParaRPr lang="en-US" dirty="0"/>
          </a:p>
          <a:p>
            <a:pPr lvl="0"/>
            <a:r>
              <a:rPr lang="en-US" u="sng" dirty="0">
                <a:hlinkClick r:id="rId3"/>
              </a:rPr>
              <a:t>Asthma</a:t>
            </a:r>
            <a:endParaRPr lang="en-US" dirty="0"/>
          </a:p>
          <a:p>
            <a:pPr lvl="0"/>
            <a:r>
              <a:rPr lang="en-US" u="sng" dirty="0">
                <a:hlinkClick r:id="rId4"/>
              </a:rPr>
              <a:t>Food allergy</a:t>
            </a:r>
            <a:endParaRPr lang="en-US" dirty="0"/>
          </a:p>
          <a:p>
            <a:pPr lvl="0"/>
            <a:r>
              <a:rPr lang="en-US" u="sng" dirty="0">
                <a:hlinkClick r:id="rId5"/>
              </a:rPr>
              <a:t>Diabetes</a:t>
            </a:r>
            <a:endParaRPr lang="en-US" dirty="0"/>
          </a:p>
          <a:p>
            <a:pPr marL="45720" indent="0">
              <a:buNone/>
            </a:pPr>
            <a:endParaRPr lang="en-US" dirty="0"/>
          </a:p>
          <a:p>
            <a:endParaRPr lang="en-US" dirty="0"/>
          </a:p>
        </p:txBody>
      </p:sp>
    </p:spTree>
    <p:extLst>
      <p:ext uri="{BB962C8B-B14F-4D97-AF65-F5344CB8AC3E}">
        <p14:creationId xmlns:p14="http://schemas.microsoft.com/office/powerpoint/2010/main" val="354305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E23D0-E408-4982-93DC-AE31D68F7AC4}"/>
              </a:ext>
            </a:extLst>
          </p:cNvPr>
          <p:cNvSpPr>
            <a:spLocks noGrp="1"/>
          </p:cNvSpPr>
          <p:nvPr>
            <p:ph type="title"/>
          </p:nvPr>
        </p:nvSpPr>
        <p:spPr/>
        <p:txBody>
          <a:bodyPr/>
          <a:lstStyle/>
          <a:p>
            <a:r>
              <a:rPr lang="en-US" dirty="0"/>
              <a:t>Training School Staff </a:t>
            </a:r>
          </a:p>
        </p:txBody>
      </p:sp>
      <p:sp>
        <p:nvSpPr>
          <p:cNvPr id="3" name="Content Placeholder 2">
            <a:extLst>
              <a:ext uri="{FF2B5EF4-FFF2-40B4-BE49-F238E27FC236}">
                <a16:creationId xmlns:a16="http://schemas.microsoft.com/office/drawing/2014/main" id="{3CEBBE70-31FE-43FD-9345-1A1B53292A33}"/>
              </a:ext>
            </a:extLst>
          </p:cNvPr>
          <p:cNvSpPr>
            <a:spLocks noGrp="1"/>
          </p:cNvSpPr>
          <p:nvPr>
            <p:ph idx="1"/>
          </p:nvPr>
        </p:nvSpPr>
        <p:spPr/>
        <p:txBody>
          <a:bodyPr/>
          <a:lstStyle/>
          <a:p>
            <a:pPr lvl="0"/>
            <a:r>
              <a:rPr lang="en-US" dirty="0"/>
              <a:t>Medical procedures delegated to school staff: </a:t>
            </a:r>
            <a:r>
              <a:rPr lang="en-US" dirty="0">
                <a:hlinkClick r:id="rId2"/>
              </a:rPr>
              <a:t>VDH Guidelines for Healthcare Procedures in Schools  </a:t>
            </a:r>
            <a:endParaRPr lang="en-US" dirty="0"/>
          </a:p>
          <a:p>
            <a:pPr lvl="0"/>
            <a:r>
              <a:rPr lang="en-US" dirty="0"/>
              <a:t>School nurse tasks in the absence of the school nurse</a:t>
            </a:r>
          </a:p>
          <a:p>
            <a:pPr marL="45720" indent="0">
              <a:buNone/>
            </a:pPr>
            <a:endParaRPr lang="en-US" dirty="0"/>
          </a:p>
        </p:txBody>
      </p:sp>
    </p:spTree>
    <p:extLst>
      <p:ext uri="{BB962C8B-B14F-4D97-AF65-F5344CB8AC3E}">
        <p14:creationId xmlns:p14="http://schemas.microsoft.com/office/powerpoint/2010/main" val="160909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8A498-71DD-47E1-ACAC-FB646B072323}"/>
              </a:ext>
            </a:extLst>
          </p:cNvPr>
          <p:cNvSpPr>
            <a:spLocks noGrp="1"/>
          </p:cNvSpPr>
          <p:nvPr>
            <p:ph type="title"/>
          </p:nvPr>
        </p:nvSpPr>
        <p:spPr/>
        <p:txBody>
          <a:bodyPr/>
          <a:lstStyle/>
          <a:p>
            <a:r>
              <a:rPr lang="en-US" dirty="0"/>
              <a:t>Medication Administration </a:t>
            </a:r>
            <a:r>
              <a:rPr lang="en-US" dirty="0">
                <a:hlinkClick r:id="rId2"/>
              </a:rPr>
              <a:t>JHCD</a:t>
            </a:r>
            <a:endParaRPr lang="en-US" dirty="0"/>
          </a:p>
        </p:txBody>
      </p:sp>
      <p:sp>
        <p:nvSpPr>
          <p:cNvPr id="3" name="Content Placeholder 2">
            <a:extLst>
              <a:ext uri="{FF2B5EF4-FFF2-40B4-BE49-F238E27FC236}">
                <a16:creationId xmlns:a16="http://schemas.microsoft.com/office/drawing/2014/main" id="{C9DAD83D-8324-40C2-A746-363417542CC3}"/>
              </a:ext>
            </a:extLst>
          </p:cNvPr>
          <p:cNvSpPr>
            <a:spLocks noGrp="1"/>
          </p:cNvSpPr>
          <p:nvPr>
            <p:ph idx="1"/>
          </p:nvPr>
        </p:nvSpPr>
        <p:spPr/>
        <p:txBody>
          <a:bodyPr>
            <a:normAutofit lnSpcReduction="10000"/>
          </a:bodyPr>
          <a:lstStyle/>
          <a:p>
            <a:r>
              <a:rPr lang="en-US" dirty="0"/>
              <a:t>Form required for all medication (except in emergency)</a:t>
            </a:r>
          </a:p>
          <a:p>
            <a:r>
              <a:rPr lang="en-US" dirty="0"/>
              <a:t>Parents provide all medication in original container</a:t>
            </a:r>
          </a:p>
          <a:p>
            <a:r>
              <a:rPr lang="en-US" dirty="0"/>
              <a:t>Physician signature required for all prescription medication</a:t>
            </a:r>
          </a:p>
          <a:p>
            <a:r>
              <a:rPr lang="en-US" dirty="0"/>
              <a:t>All medication administered must be documented (??)</a:t>
            </a:r>
          </a:p>
          <a:p>
            <a:r>
              <a:rPr lang="en-US" dirty="0"/>
              <a:t>School personnel cannot recommend psychotropic medication (</a:t>
            </a:r>
            <a:r>
              <a:rPr lang="en-US" dirty="0">
                <a:hlinkClick r:id="rId3"/>
              </a:rPr>
              <a:t>JHCDD</a:t>
            </a:r>
            <a:r>
              <a:rPr lang="en-US" dirty="0"/>
              <a:t>)</a:t>
            </a:r>
          </a:p>
          <a:p>
            <a:r>
              <a:rPr lang="en-US" dirty="0"/>
              <a:t>Controlled substances (including Ritalin and Adderall) need to be counted and signed in and out when given back to parents or destroyed</a:t>
            </a:r>
          </a:p>
          <a:p>
            <a:r>
              <a:rPr lang="en-US" dirty="0"/>
              <a:t>Students may not self-carry medication except inhalers, epi-pens and diabetes supplies (if contract to do so signed by doctor and parent)</a:t>
            </a:r>
          </a:p>
        </p:txBody>
      </p:sp>
    </p:spTree>
    <p:extLst>
      <p:ext uri="{BB962C8B-B14F-4D97-AF65-F5344CB8AC3E}">
        <p14:creationId xmlns:p14="http://schemas.microsoft.com/office/powerpoint/2010/main" val="223281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5C3A7-394F-4934-B7FD-0AA490022D31}"/>
              </a:ext>
            </a:extLst>
          </p:cNvPr>
          <p:cNvSpPr>
            <a:spLocks noGrp="1"/>
          </p:cNvSpPr>
          <p:nvPr>
            <p:ph type="title"/>
          </p:nvPr>
        </p:nvSpPr>
        <p:spPr/>
        <p:txBody>
          <a:bodyPr/>
          <a:lstStyle/>
          <a:p>
            <a:r>
              <a:rPr lang="en-US" b="1" dirty="0"/>
              <a:t>Standing Orders for Emergency Medication</a:t>
            </a:r>
          </a:p>
        </p:txBody>
      </p:sp>
      <p:sp>
        <p:nvSpPr>
          <p:cNvPr id="3" name="Content Placeholder 2">
            <a:extLst>
              <a:ext uri="{FF2B5EF4-FFF2-40B4-BE49-F238E27FC236}">
                <a16:creationId xmlns:a16="http://schemas.microsoft.com/office/drawing/2014/main" id="{0AA1A0DF-2E3D-4333-BE58-B42CA968C549}"/>
              </a:ext>
            </a:extLst>
          </p:cNvPr>
          <p:cNvSpPr>
            <a:spLocks noGrp="1"/>
          </p:cNvSpPr>
          <p:nvPr>
            <p:ph idx="1"/>
          </p:nvPr>
        </p:nvSpPr>
        <p:spPr/>
        <p:txBody>
          <a:bodyPr/>
          <a:lstStyle/>
          <a:p>
            <a:pPr marL="45720" indent="0">
              <a:buNone/>
            </a:pPr>
            <a:r>
              <a:rPr lang="en-US" b="1" dirty="0"/>
              <a:t>Epinephrine</a:t>
            </a:r>
            <a:r>
              <a:rPr lang="en-US" dirty="0"/>
              <a:t> </a:t>
            </a:r>
          </a:p>
          <a:p>
            <a:pPr marL="45720" indent="0">
              <a:buNone/>
            </a:pPr>
            <a:r>
              <a:rPr lang="en-US" dirty="0"/>
              <a:t>    &lt; 66 </a:t>
            </a:r>
            <a:r>
              <a:rPr lang="en-US" dirty="0" err="1"/>
              <a:t>lbs</a:t>
            </a:r>
            <a:r>
              <a:rPr lang="en-US" dirty="0"/>
              <a:t>: junior strength 0.15 mg</a:t>
            </a:r>
          </a:p>
          <a:p>
            <a:pPr marL="45720" indent="0">
              <a:buNone/>
            </a:pPr>
            <a:r>
              <a:rPr lang="en-US" dirty="0"/>
              <a:t>    </a:t>
            </a:r>
            <a:r>
              <a:rPr lang="en-US" u="sng" dirty="0"/>
              <a:t>&gt; </a:t>
            </a:r>
            <a:r>
              <a:rPr lang="en-US" dirty="0"/>
              <a:t>66 </a:t>
            </a:r>
            <a:r>
              <a:rPr lang="en-US" dirty="0" err="1"/>
              <a:t>lbs</a:t>
            </a:r>
            <a:r>
              <a:rPr lang="en-US" dirty="0"/>
              <a:t>: full strength 0.3mg</a:t>
            </a:r>
            <a:endParaRPr lang="en-US" u="sng" dirty="0"/>
          </a:p>
          <a:p>
            <a:pPr marL="45720" indent="0">
              <a:buNone/>
            </a:pPr>
            <a:endParaRPr lang="en-US" dirty="0"/>
          </a:p>
          <a:p>
            <a:pPr marL="45720" indent="0">
              <a:buNone/>
            </a:pPr>
            <a:r>
              <a:rPr lang="en-US" b="1" dirty="0"/>
              <a:t>Albuterol Inhalers</a:t>
            </a:r>
            <a:r>
              <a:rPr lang="en-US" dirty="0"/>
              <a:t>:  with deposable spacer for any student believed to be having an asthma attack 	</a:t>
            </a:r>
          </a:p>
          <a:p>
            <a:pPr marL="45720" indent="0">
              <a:buNone/>
            </a:pPr>
            <a:endParaRPr lang="en-US" dirty="0"/>
          </a:p>
        </p:txBody>
      </p:sp>
    </p:spTree>
    <p:extLst>
      <p:ext uri="{BB962C8B-B14F-4D97-AF65-F5344CB8AC3E}">
        <p14:creationId xmlns:p14="http://schemas.microsoft.com/office/powerpoint/2010/main" val="188243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7A50F-7031-4778-AF0F-5AAE03120139}"/>
              </a:ext>
            </a:extLst>
          </p:cNvPr>
          <p:cNvSpPr>
            <a:spLocks noGrp="1"/>
          </p:cNvSpPr>
          <p:nvPr>
            <p:ph type="title"/>
          </p:nvPr>
        </p:nvSpPr>
        <p:spPr/>
        <p:txBody>
          <a:bodyPr/>
          <a:lstStyle/>
          <a:p>
            <a:r>
              <a:rPr lang="en-US" dirty="0"/>
              <a:t>Medication for Field Trips</a:t>
            </a:r>
          </a:p>
        </p:txBody>
      </p:sp>
      <p:sp>
        <p:nvSpPr>
          <p:cNvPr id="3" name="Content Placeholder 2">
            <a:extLst>
              <a:ext uri="{FF2B5EF4-FFF2-40B4-BE49-F238E27FC236}">
                <a16:creationId xmlns:a16="http://schemas.microsoft.com/office/drawing/2014/main" id="{8F31EA62-C945-4AF9-8861-0D5EA4BD61A9}"/>
              </a:ext>
            </a:extLst>
          </p:cNvPr>
          <p:cNvSpPr>
            <a:spLocks noGrp="1"/>
          </p:cNvSpPr>
          <p:nvPr>
            <p:ph idx="1"/>
          </p:nvPr>
        </p:nvSpPr>
        <p:spPr/>
        <p:txBody>
          <a:bodyPr/>
          <a:lstStyle/>
          <a:p>
            <a:r>
              <a:rPr lang="en-US" dirty="0"/>
              <a:t>The school nurse must prepare medication for field trips</a:t>
            </a:r>
          </a:p>
          <a:p>
            <a:r>
              <a:rPr lang="en-US" dirty="0"/>
              <a:t>Give teacher daily medication and emergency PRN medication with instructions and first aid kit</a:t>
            </a:r>
          </a:p>
        </p:txBody>
      </p:sp>
    </p:spTree>
    <p:extLst>
      <p:ext uri="{BB962C8B-B14F-4D97-AF65-F5344CB8AC3E}">
        <p14:creationId xmlns:p14="http://schemas.microsoft.com/office/powerpoint/2010/main" val="147226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3116-3F40-42EE-BCC2-01684EB5111A}"/>
              </a:ext>
            </a:extLst>
          </p:cNvPr>
          <p:cNvSpPr>
            <a:spLocks noGrp="1"/>
          </p:cNvSpPr>
          <p:nvPr>
            <p:ph type="title"/>
          </p:nvPr>
        </p:nvSpPr>
        <p:spPr>
          <a:xfrm>
            <a:off x="1524000" y="0"/>
            <a:ext cx="9133730" cy="1233424"/>
          </a:xfrm>
        </p:spPr>
        <p:txBody>
          <a:bodyPr/>
          <a:lstStyle/>
          <a:p>
            <a:r>
              <a:rPr lang="en-US" dirty="0"/>
              <a:t>Field Trip Medication </a:t>
            </a:r>
          </a:p>
        </p:txBody>
      </p:sp>
      <p:graphicFrame>
        <p:nvGraphicFramePr>
          <p:cNvPr id="8" name="Content Placeholder 7">
            <a:extLst>
              <a:ext uri="{FF2B5EF4-FFF2-40B4-BE49-F238E27FC236}">
                <a16:creationId xmlns:a16="http://schemas.microsoft.com/office/drawing/2014/main" id="{A7A05167-0522-42B4-AF3E-44A3C359E63C}"/>
              </a:ext>
            </a:extLst>
          </p:cNvPr>
          <p:cNvGraphicFramePr>
            <a:graphicFrameLocks noGrp="1"/>
          </p:cNvGraphicFramePr>
          <p:nvPr>
            <p:ph idx="1"/>
            <p:extLst>
              <p:ext uri="{D42A27DB-BD31-4B8C-83A1-F6EECF244321}">
                <p14:modId xmlns:p14="http://schemas.microsoft.com/office/powerpoint/2010/main" val="3158107248"/>
              </p:ext>
            </p:extLst>
          </p:nvPr>
        </p:nvGraphicFramePr>
        <p:xfrm>
          <a:off x="1304180" y="1517705"/>
          <a:ext cx="9573370" cy="3189700"/>
        </p:xfrm>
        <a:graphic>
          <a:graphicData uri="http://schemas.openxmlformats.org/drawingml/2006/table">
            <a:tbl>
              <a:tblPr firstRow="1" bandRow="1">
                <a:tableStyleId>{16D9F66E-5EB9-4882-86FB-DCBF35E3C3E4}</a:tableStyleId>
              </a:tblPr>
              <a:tblGrid>
                <a:gridCol w="1878198">
                  <a:extLst>
                    <a:ext uri="{9D8B030D-6E8A-4147-A177-3AD203B41FA5}">
                      <a16:colId xmlns:a16="http://schemas.microsoft.com/office/drawing/2014/main" val="4199665679"/>
                    </a:ext>
                  </a:extLst>
                </a:gridCol>
                <a:gridCol w="1962282">
                  <a:extLst>
                    <a:ext uri="{9D8B030D-6E8A-4147-A177-3AD203B41FA5}">
                      <a16:colId xmlns:a16="http://schemas.microsoft.com/office/drawing/2014/main" val="1221464243"/>
                    </a:ext>
                  </a:extLst>
                </a:gridCol>
                <a:gridCol w="1423284">
                  <a:extLst>
                    <a:ext uri="{9D8B030D-6E8A-4147-A177-3AD203B41FA5}">
                      <a16:colId xmlns:a16="http://schemas.microsoft.com/office/drawing/2014/main" val="76283970"/>
                    </a:ext>
                  </a:extLst>
                </a:gridCol>
                <a:gridCol w="2003728">
                  <a:extLst>
                    <a:ext uri="{9D8B030D-6E8A-4147-A177-3AD203B41FA5}">
                      <a16:colId xmlns:a16="http://schemas.microsoft.com/office/drawing/2014/main" val="1699953281"/>
                    </a:ext>
                  </a:extLst>
                </a:gridCol>
                <a:gridCol w="2305878">
                  <a:extLst>
                    <a:ext uri="{9D8B030D-6E8A-4147-A177-3AD203B41FA5}">
                      <a16:colId xmlns:a16="http://schemas.microsoft.com/office/drawing/2014/main" val="2368067514"/>
                    </a:ext>
                  </a:extLst>
                </a:gridCol>
              </a:tblGrid>
              <a:tr h="370840">
                <a:tc>
                  <a:txBody>
                    <a:bodyPr/>
                    <a:lstStyle/>
                    <a:p>
                      <a:r>
                        <a:rPr lang="en-US" dirty="0"/>
                        <a:t>Name</a:t>
                      </a:r>
                    </a:p>
                  </a:txBody>
                  <a:tcPr/>
                </a:tc>
                <a:tc>
                  <a:txBody>
                    <a:bodyPr/>
                    <a:lstStyle/>
                    <a:p>
                      <a:r>
                        <a:rPr lang="en-US" dirty="0"/>
                        <a:t>Medication</a:t>
                      </a:r>
                    </a:p>
                  </a:txBody>
                  <a:tcPr/>
                </a:tc>
                <a:tc>
                  <a:txBody>
                    <a:bodyPr/>
                    <a:lstStyle/>
                    <a:p>
                      <a:r>
                        <a:rPr lang="en-US" dirty="0"/>
                        <a:t>Dose</a:t>
                      </a:r>
                    </a:p>
                  </a:txBody>
                  <a:tcPr/>
                </a:tc>
                <a:tc>
                  <a:txBody>
                    <a:bodyPr/>
                    <a:lstStyle/>
                    <a:p>
                      <a:r>
                        <a:rPr lang="en-US" dirty="0"/>
                        <a:t>When to Give</a:t>
                      </a:r>
                    </a:p>
                  </a:txBody>
                  <a:tcPr/>
                </a:tc>
                <a:tc>
                  <a:txBody>
                    <a:bodyPr/>
                    <a:lstStyle/>
                    <a:p>
                      <a:r>
                        <a:rPr lang="en-US" dirty="0"/>
                        <a:t>Special Instructions</a:t>
                      </a:r>
                    </a:p>
                  </a:txBody>
                  <a:tcPr/>
                </a:tc>
                <a:extLst>
                  <a:ext uri="{0D108BD9-81ED-4DB2-BD59-A6C34878D82A}">
                    <a16:rowId xmlns:a16="http://schemas.microsoft.com/office/drawing/2014/main" val="485874815"/>
                  </a:ext>
                </a:extLst>
              </a:tr>
              <a:tr h="370840">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XX</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Benadryl</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25 mg/ 2 tabs</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Mild allergic reaction</a:t>
                      </a:r>
                    </a:p>
                  </a:txBody>
                  <a:tcPr marL="68580" marR="68580" marT="0" marB="0"/>
                </a:tc>
                <a:tc>
                  <a:txBody>
                    <a:bodyPr/>
                    <a:lstStyle/>
                    <a:p>
                      <a:endParaRPr lang="en-US" dirty="0"/>
                    </a:p>
                  </a:txBody>
                  <a:tcPr/>
                </a:tc>
                <a:extLst>
                  <a:ext uri="{0D108BD9-81ED-4DB2-BD59-A6C34878D82A}">
                    <a16:rowId xmlns:a16="http://schemas.microsoft.com/office/drawing/2014/main" val="719456137"/>
                  </a:ext>
                </a:extLst>
              </a:tr>
              <a:tr h="370840">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XX</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Epi-Pen*</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 injection</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Severe allergic reaction</a:t>
                      </a:r>
                    </a:p>
                  </a:txBody>
                  <a:tcPr marL="68580" marR="68580" marT="0" marB="0"/>
                </a:tc>
                <a:tc>
                  <a:txBody>
                    <a:bodyPr/>
                    <a:lstStyle/>
                    <a:p>
                      <a:endParaRPr lang="en-US"/>
                    </a:p>
                  </a:txBody>
                  <a:tcPr/>
                </a:tc>
                <a:extLst>
                  <a:ext uri="{0D108BD9-81ED-4DB2-BD59-A6C34878D82A}">
                    <a16:rowId xmlns:a16="http://schemas.microsoft.com/office/drawing/2014/main" val="3206839947"/>
                  </a:ext>
                </a:extLst>
              </a:tr>
              <a:tr h="370840">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YYY</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Albuterol inhaler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 puffs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As needed </a:t>
                      </a:r>
                    </a:p>
                  </a:txBody>
                  <a:tcPr marL="68580" marR="68580" marT="0" marB="0"/>
                </a:tc>
                <a:tc>
                  <a:txBody>
                    <a:bodyPr/>
                    <a:lstStyle/>
                    <a:p>
                      <a:endParaRPr lang="en-US"/>
                    </a:p>
                  </a:txBody>
                  <a:tcPr/>
                </a:tc>
                <a:extLst>
                  <a:ext uri="{0D108BD9-81ED-4DB2-BD59-A6C34878D82A}">
                    <a16:rowId xmlns:a16="http://schemas.microsoft.com/office/drawing/2014/main" val="185139125"/>
                  </a:ext>
                </a:extLst>
              </a:tr>
              <a:tr h="378239">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ZZ</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Albuterol Inhaler</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 puffs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As needed </a:t>
                      </a:r>
                    </a:p>
                  </a:txBody>
                  <a:tcPr marL="68580" marR="68580" marT="0" marB="0"/>
                </a:tc>
                <a:tc>
                  <a:txBody>
                    <a:bodyPr/>
                    <a:lstStyle/>
                    <a:p>
                      <a:endParaRPr lang="en-US"/>
                    </a:p>
                  </a:txBody>
                  <a:tcPr/>
                </a:tc>
                <a:extLst>
                  <a:ext uri="{0D108BD9-81ED-4DB2-BD59-A6C34878D82A}">
                    <a16:rowId xmlns:a16="http://schemas.microsoft.com/office/drawing/2014/main" val="1196724097"/>
                  </a:ext>
                </a:extLst>
              </a:tr>
              <a:tr h="370840">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YY</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Benadryl</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 tabs</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Mild allergic reaction: few hives rash, nausea</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Peanut and walnut allergy</a:t>
                      </a:r>
                    </a:p>
                  </a:txBody>
                  <a:tcPr marL="68580" marR="68580" marT="0" marB="0"/>
                </a:tc>
                <a:extLst>
                  <a:ext uri="{0D108BD9-81ED-4DB2-BD59-A6C34878D82A}">
                    <a16:rowId xmlns:a16="http://schemas.microsoft.com/office/drawing/2014/main" val="3950125280"/>
                  </a:ext>
                </a:extLst>
              </a:tr>
              <a:tr h="412358">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YY</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Epi-Pen Jr.**</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 injection</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Severe allergic reaction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See below* call 9-1-1 and parents</a:t>
                      </a:r>
                    </a:p>
                  </a:txBody>
                  <a:tcPr marL="68580" marR="68580" marT="0" marB="0"/>
                </a:tc>
                <a:extLst>
                  <a:ext uri="{0D108BD9-81ED-4DB2-BD59-A6C34878D82A}">
                    <a16:rowId xmlns:a16="http://schemas.microsoft.com/office/drawing/2014/main" val="1809718618"/>
                  </a:ext>
                </a:extLst>
              </a:tr>
              <a:tr h="375473">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ZZ</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Ritalin </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7.5 mg/1.5 tabs</a:t>
                      </a:r>
                    </a:p>
                  </a:txBody>
                  <a:tcPr marL="68580" marR="68580" marT="0" marB="0"/>
                </a:tc>
                <a:tc>
                  <a:txBody>
                    <a:bodyPr/>
                    <a:lstStyle/>
                    <a:p>
                      <a:pPr marL="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Right before lunch </a:t>
                      </a:r>
                    </a:p>
                  </a:txBody>
                  <a:tcPr marL="68580" marR="68580" marT="0" marB="0"/>
                </a:tc>
                <a:tc>
                  <a:txBody>
                    <a:bodyPr/>
                    <a:lstStyle/>
                    <a:p>
                      <a:r>
                        <a:rPr lang="en-US" sz="1400" dirty="0"/>
                        <a:t>Give with water</a:t>
                      </a:r>
                    </a:p>
                  </a:txBody>
                  <a:tcPr/>
                </a:tc>
                <a:extLst>
                  <a:ext uri="{0D108BD9-81ED-4DB2-BD59-A6C34878D82A}">
                    <a16:rowId xmlns:a16="http://schemas.microsoft.com/office/drawing/2014/main" val="1054903955"/>
                  </a:ext>
                </a:extLst>
              </a:tr>
            </a:tbl>
          </a:graphicData>
        </a:graphic>
      </p:graphicFrame>
    </p:spTree>
    <p:extLst>
      <p:ext uri="{BB962C8B-B14F-4D97-AF65-F5344CB8AC3E}">
        <p14:creationId xmlns:p14="http://schemas.microsoft.com/office/powerpoint/2010/main" val="149170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72FA2-6FD6-4E8C-A8FB-1B3410282EDA}"/>
              </a:ext>
            </a:extLst>
          </p:cNvPr>
          <p:cNvSpPr>
            <a:spLocks noGrp="1"/>
          </p:cNvSpPr>
          <p:nvPr>
            <p:ph type="title"/>
          </p:nvPr>
        </p:nvSpPr>
        <p:spPr/>
        <p:txBody>
          <a:bodyPr/>
          <a:lstStyle/>
          <a:p>
            <a:r>
              <a:rPr lang="en-US" dirty="0"/>
              <a:t>Accident Reports</a:t>
            </a:r>
          </a:p>
        </p:txBody>
      </p:sp>
      <p:sp>
        <p:nvSpPr>
          <p:cNvPr id="3" name="Content Placeholder 2">
            <a:extLst>
              <a:ext uri="{FF2B5EF4-FFF2-40B4-BE49-F238E27FC236}">
                <a16:creationId xmlns:a16="http://schemas.microsoft.com/office/drawing/2014/main" id="{1E53201F-5CB8-49D0-953B-879E2CE3554F}"/>
              </a:ext>
            </a:extLst>
          </p:cNvPr>
          <p:cNvSpPr>
            <a:spLocks noGrp="1"/>
          </p:cNvSpPr>
          <p:nvPr>
            <p:ph idx="1"/>
          </p:nvPr>
        </p:nvSpPr>
        <p:spPr/>
        <p:txBody>
          <a:bodyPr/>
          <a:lstStyle/>
          <a:p>
            <a:r>
              <a:rPr lang="en-US" dirty="0"/>
              <a:t>An accident report should be completed and sent to Kimberly Rhodes in the Department of Building Services when a student sustains an injury that the nurse believes needs medical attention or some other follow-up or the injury or could have occurred as the result of an unsafe condition.  </a:t>
            </a:r>
          </a:p>
          <a:p>
            <a:r>
              <a:rPr lang="en-US" dirty="0">
                <a:hlinkClick r:id="rId2"/>
              </a:rPr>
              <a:t>https://resources.finalsite.net/images/v1628634103/k12albemarleorg/wp03md28cgopwpzijums/Accidentreport.pdf</a:t>
            </a:r>
            <a:r>
              <a:rPr lang="en-US" dirty="0"/>
              <a:t> </a:t>
            </a:r>
          </a:p>
          <a:p>
            <a:r>
              <a:rPr lang="en-US" dirty="0"/>
              <a:t>Employees injured in an accident at school are required to submit a report through Worker’s Compensation.  HR is in the process of updating that procedure.  There it usually someone at the school other than the school nurse who is assigned to assisting employees with </a:t>
            </a:r>
            <a:r>
              <a:rPr lang="en-US"/>
              <a:t>that process.  </a:t>
            </a:r>
            <a:endParaRPr lang="en-US" dirty="0"/>
          </a:p>
          <a:p>
            <a:pPr marL="45720" indent="0">
              <a:buNone/>
            </a:pPr>
            <a:endParaRPr lang="en-US" dirty="0"/>
          </a:p>
        </p:txBody>
      </p:sp>
    </p:spTree>
    <p:extLst>
      <p:ext uri="{BB962C8B-B14F-4D97-AF65-F5344CB8AC3E}">
        <p14:creationId xmlns:p14="http://schemas.microsoft.com/office/powerpoint/2010/main" val="147603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920C-074E-4F56-898A-97E852DE2227}"/>
              </a:ext>
            </a:extLst>
          </p:cNvPr>
          <p:cNvSpPr>
            <a:spLocks noGrp="1"/>
          </p:cNvSpPr>
          <p:nvPr>
            <p:ph type="title"/>
          </p:nvPr>
        </p:nvSpPr>
        <p:spPr/>
        <p:txBody>
          <a:bodyPr/>
          <a:lstStyle/>
          <a:p>
            <a:r>
              <a:rPr lang="en-US" dirty="0"/>
              <a:t>Power School </a:t>
            </a:r>
          </a:p>
        </p:txBody>
      </p:sp>
      <p:sp>
        <p:nvSpPr>
          <p:cNvPr id="3" name="Content Placeholder 2">
            <a:extLst>
              <a:ext uri="{FF2B5EF4-FFF2-40B4-BE49-F238E27FC236}">
                <a16:creationId xmlns:a16="http://schemas.microsoft.com/office/drawing/2014/main" id="{155449A3-0195-4576-9EF2-9A5E1C70E076}"/>
              </a:ext>
            </a:extLst>
          </p:cNvPr>
          <p:cNvSpPr>
            <a:spLocks noGrp="1"/>
          </p:cNvSpPr>
          <p:nvPr>
            <p:ph idx="1"/>
          </p:nvPr>
        </p:nvSpPr>
        <p:spPr/>
        <p:txBody>
          <a:bodyPr/>
          <a:lstStyle/>
          <a:p>
            <a:r>
              <a:rPr lang="en-US" dirty="0"/>
              <a:t>Review parent health history </a:t>
            </a:r>
            <a:r>
              <a:rPr lang="en-US" i="1" dirty="0"/>
              <a:t>Custom Screens </a:t>
            </a:r>
            <a:r>
              <a:rPr lang="en-US" dirty="0"/>
              <a:t>ACPS Reg 9 - Medical</a:t>
            </a:r>
          </a:p>
          <a:p>
            <a:r>
              <a:rPr lang="en-US" dirty="0"/>
              <a:t>Enter health conditions and alerts into appropriate screen </a:t>
            </a:r>
            <a:r>
              <a:rPr lang="en-US" i="1" dirty="0"/>
              <a:t>Emergency/</a:t>
            </a:r>
            <a:r>
              <a:rPr lang="en-US" dirty="0"/>
              <a:t>Medical</a:t>
            </a:r>
          </a:p>
          <a:p>
            <a:r>
              <a:rPr lang="en-US" dirty="0"/>
              <a:t>Enter immunizations </a:t>
            </a:r>
            <a:r>
              <a:rPr lang="en-US" i="1" dirty="0"/>
              <a:t>Health – Immunizations </a:t>
            </a:r>
          </a:p>
          <a:p>
            <a:r>
              <a:rPr lang="en-US" dirty="0"/>
              <a:t>Enter clinic visit information </a:t>
            </a:r>
            <a:r>
              <a:rPr lang="en-US" i="1" dirty="0"/>
              <a:t>Health</a:t>
            </a:r>
            <a:r>
              <a:rPr lang="en-US" dirty="0"/>
              <a:t> – </a:t>
            </a:r>
            <a:r>
              <a:rPr lang="en-US" i="1" dirty="0"/>
              <a:t>Office Visit </a:t>
            </a:r>
            <a:r>
              <a:rPr lang="en-US" dirty="0"/>
              <a:t>tab</a:t>
            </a:r>
          </a:p>
          <a:p>
            <a:r>
              <a:rPr lang="en-US" dirty="0"/>
              <a:t>Enter vision and hearing screening results </a:t>
            </a:r>
            <a:r>
              <a:rPr lang="en-US" i="1" dirty="0"/>
              <a:t>Health – Screenings </a:t>
            </a:r>
            <a:r>
              <a:rPr lang="en-US" dirty="0"/>
              <a:t>tab</a:t>
            </a:r>
          </a:p>
        </p:txBody>
      </p:sp>
    </p:spTree>
    <p:extLst>
      <p:ext uri="{BB962C8B-B14F-4D97-AF65-F5344CB8AC3E}">
        <p14:creationId xmlns:p14="http://schemas.microsoft.com/office/powerpoint/2010/main" val="333482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9E8B-7C70-447C-B535-F36B157FBC83}"/>
              </a:ext>
            </a:extLst>
          </p:cNvPr>
          <p:cNvSpPr>
            <a:spLocks noGrp="1"/>
          </p:cNvSpPr>
          <p:nvPr>
            <p:ph type="title"/>
          </p:nvPr>
        </p:nvSpPr>
        <p:spPr/>
        <p:txBody>
          <a:bodyPr/>
          <a:lstStyle/>
          <a:p>
            <a:r>
              <a:rPr lang="en-US" dirty="0"/>
              <a:t>Getting Information from Power School </a:t>
            </a:r>
          </a:p>
        </p:txBody>
      </p:sp>
      <p:sp>
        <p:nvSpPr>
          <p:cNvPr id="3" name="Content Placeholder 2">
            <a:extLst>
              <a:ext uri="{FF2B5EF4-FFF2-40B4-BE49-F238E27FC236}">
                <a16:creationId xmlns:a16="http://schemas.microsoft.com/office/drawing/2014/main" id="{93458252-3C90-462B-9579-296F2A043080}"/>
              </a:ext>
            </a:extLst>
          </p:cNvPr>
          <p:cNvSpPr>
            <a:spLocks noGrp="1"/>
          </p:cNvSpPr>
          <p:nvPr>
            <p:ph idx="1"/>
          </p:nvPr>
        </p:nvSpPr>
        <p:spPr/>
        <p:txBody>
          <a:bodyPr/>
          <a:lstStyle/>
          <a:p>
            <a:pPr marL="45720" indent="0">
              <a:buNone/>
            </a:pPr>
            <a:r>
              <a:rPr lang="en-US" dirty="0"/>
              <a:t>To search for an allergy, type in this- </a:t>
            </a:r>
            <a:r>
              <a:rPr lang="en-US" i="1" dirty="0"/>
              <a:t>allergies contains nuts</a:t>
            </a:r>
            <a:r>
              <a:rPr lang="en-US" dirty="0"/>
              <a:t>.  That brings up all the students listed as nut allergies, but not peanut, which I had entered as peanut.  Be careful if you made something plural or singular.  Peanut and peanuts field different search results in that case.  Since I put those kids in the medical alert field on their emergency pages, I can type this- </a:t>
            </a:r>
            <a:r>
              <a:rPr lang="en-US" i="1" dirty="0" err="1"/>
              <a:t>Alert_Medical</a:t>
            </a:r>
            <a:r>
              <a:rPr lang="en-US" i="1" dirty="0"/>
              <a:t> contains allergy</a:t>
            </a:r>
            <a:r>
              <a:rPr lang="en-US" dirty="0"/>
              <a:t>.  Since I don’t put seasonal or other non-life threatening allergies in the alert box, that gives me a much narrower list of students.  If I want all medical alerts, type </a:t>
            </a:r>
            <a:r>
              <a:rPr lang="en-US" i="1" dirty="0" err="1"/>
              <a:t>Alert_Medical</a:t>
            </a:r>
            <a:r>
              <a:rPr lang="en-US" i="1" dirty="0"/>
              <a:t> contains @.</a:t>
            </a:r>
            <a:r>
              <a:rPr lang="en-US" dirty="0"/>
              <a:t>  The @ sign is a wild card, so if there is anything in the field, you’ll get the results.  </a:t>
            </a:r>
          </a:p>
          <a:p>
            <a:endParaRPr lang="en-US" dirty="0"/>
          </a:p>
        </p:txBody>
      </p:sp>
    </p:spTree>
    <p:extLst>
      <p:ext uri="{BB962C8B-B14F-4D97-AF65-F5344CB8AC3E}">
        <p14:creationId xmlns:p14="http://schemas.microsoft.com/office/powerpoint/2010/main" val="7906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628BE-990C-46AA-8ADA-7522D8182DF2}"/>
              </a:ext>
            </a:extLst>
          </p:cNvPr>
          <p:cNvSpPr>
            <a:spLocks noGrp="1"/>
          </p:cNvSpPr>
          <p:nvPr>
            <p:ph type="title"/>
          </p:nvPr>
        </p:nvSpPr>
        <p:spPr/>
        <p:txBody>
          <a:bodyPr/>
          <a:lstStyle/>
          <a:p>
            <a:r>
              <a:rPr lang="en-US" dirty="0"/>
              <a:t>Search in Power School </a:t>
            </a:r>
          </a:p>
        </p:txBody>
      </p:sp>
      <p:sp>
        <p:nvSpPr>
          <p:cNvPr id="3" name="Content Placeholder 2">
            <a:extLst>
              <a:ext uri="{FF2B5EF4-FFF2-40B4-BE49-F238E27FC236}">
                <a16:creationId xmlns:a16="http://schemas.microsoft.com/office/drawing/2014/main" id="{56C9B601-836F-4491-AAAF-838CE200A24A}"/>
              </a:ext>
            </a:extLst>
          </p:cNvPr>
          <p:cNvSpPr>
            <a:spLocks noGrp="1"/>
          </p:cNvSpPr>
          <p:nvPr>
            <p:ph idx="1"/>
          </p:nvPr>
        </p:nvSpPr>
        <p:spPr/>
        <p:txBody>
          <a:bodyPr/>
          <a:lstStyle/>
          <a:p>
            <a:r>
              <a:rPr lang="en-US" dirty="0"/>
              <a:t>See: </a:t>
            </a:r>
            <a:r>
              <a:rPr lang="en-US" i="1" dirty="0"/>
              <a:t>How to Search</a:t>
            </a:r>
            <a:r>
              <a:rPr lang="en-US" dirty="0"/>
              <a:t> page on the start page. </a:t>
            </a:r>
          </a:p>
          <a:p>
            <a:r>
              <a:rPr lang="en-US" dirty="0"/>
              <a:t>See: </a:t>
            </a:r>
            <a:r>
              <a:rPr lang="en-US" b="1" dirty="0"/>
              <a:t>School Nurses’ Guide to Using Power School for Basic Functions (EG Documents)</a:t>
            </a:r>
            <a:endParaRPr lang="en-US" dirty="0"/>
          </a:p>
          <a:p>
            <a:r>
              <a:rPr lang="en-US" i="1" dirty="0"/>
              <a:t>Special functions </a:t>
            </a:r>
            <a:r>
              <a:rPr lang="en-US" dirty="0"/>
              <a:t>to </a:t>
            </a:r>
            <a:r>
              <a:rPr lang="en-US" i="1" dirty="0"/>
              <a:t>health management </a:t>
            </a:r>
            <a:r>
              <a:rPr lang="en-US" dirty="0"/>
              <a:t>to </a:t>
            </a:r>
            <a:r>
              <a:rPr lang="en-US" i="1" dirty="0"/>
              <a:t>immunizations</a:t>
            </a:r>
            <a:r>
              <a:rPr lang="en-US" dirty="0"/>
              <a:t> then click any tile to see the list of students who are not compliant.  </a:t>
            </a:r>
          </a:p>
          <a:p>
            <a:endParaRPr lang="en-US" b="1" dirty="0"/>
          </a:p>
          <a:p>
            <a:pPr marL="45720" indent="0">
              <a:buNone/>
            </a:pPr>
            <a:endParaRPr lang="en-US" dirty="0"/>
          </a:p>
          <a:p>
            <a:endParaRPr lang="en-US" dirty="0"/>
          </a:p>
        </p:txBody>
      </p:sp>
    </p:spTree>
    <p:extLst>
      <p:ext uri="{BB962C8B-B14F-4D97-AF65-F5344CB8AC3E}">
        <p14:creationId xmlns:p14="http://schemas.microsoft.com/office/powerpoint/2010/main" val="149350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7E897-DDFE-4D63-A40C-9A561665EB1C}"/>
              </a:ext>
            </a:extLst>
          </p:cNvPr>
          <p:cNvSpPr>
            <a:spLocks noGrp="1"/>
          </p:cNvSpPr>
          <p:nvPr>
            <p:ph type="title"/>
          </p:nvPr>
        </p:nvSpPr>
        <p:spPr/>
        <p:txBody>
          <a:bodyPr/>
          <a:lstStyle/>
          <a:p>
            <a:r>
              <a:rPr lang="en-US" dirty="0"/>
              <a:t>COVID Management 2024 – 2025</a:t>
            </a:r>
          </a:p>
        </p:txBody>
      </p:sp>
      <p:sp>
        <p:nvSpPr>
          <p:cNvPr id="3" name="Content Placeholder 2">
            <a:extLst>
              <a:ext uri="{FF2B5EF4-FFF2-40B4-BE49-F238E27FC236}">
                <a16:creationId xmlns:a16="http://schemas.microsoft.com/office/drawing/2014/main" id="{F85069D9-FA61-48D3-BEE3-DDB1725CFE63}"/>
              </a:ext>
            </a:extLst>
          </p:cNvPr>
          <p:cNvSpPr>
            <a:spLocks noGrp="1"/>
          </p:cNvSpPr>
          <p:nvPr>
            <p:ph idx="1"/>
          </p:nvPr>
        </p:nvSpPr>
        <p:spPr/>
        <p:txBody>
          <a:bodyPr>
            <a:normAutofit/>
          </a:bodyPr>
          <a:lstStyle/>
          <a:p>
            <a:r>
              <a:rPr lang="en-US" dirty="0"/>
              <a:t>Please see ACPS’s </a:t>
            </a:r>
            <a:r>
              <a:rPr lang="en-US" dirty="0">
                <a:hlinkClick r:id="rId2"/>
              </a:rPr>
              <a:t>COVID</a:t>
            </a:r>
            <a:r>
              <a:rPr lang="en-US" dirty="0"/>
              <a:t> management at the website</a:t>
            </a:r>
          </a:p>
          <a:p>
            <a:r>
              <a:rPr lang="en-US" dirty="0"/>
              <a:t>You can see specific information at the </a:t>
            </a:r>
            <a:r>
              <a:rPr lang="en-US" dirty="0">
                <a:hlinkClick r:id="rId3"/>
              </a:rPr>
              <a:t>Mitigation Strategies </a:t>
            </a:r>
            <a:r>
              <a:rPr lang="en-US" dirty="0"/>
              <a:t>tab</a:t>
            </a:r>
          </a:p>
          <a:p>
            <a:r>
              <a:rPr lang="en-US" dirty="0"/>
              <a:t>Mitigation strategies were updated in March, 2024 in accordance with guidance from the CDC to align with strategies to prevent the transmission of any respiratory infection.  </a:t>
            </a:r>
          </a:p>
          <a:p>
            <a:r>
              <a:rPr lang="en-US" dirty="0"/>
              <a:t>The VDH will continue to provide antigen test kits that school nurses can give to staff or families.  </a:t>
            </a:r>
          </a:p>
        </p:txBody>
      </p:sp>
    </p:spTree>
    <p:extLst>
      <p:ext uri="{BB962C8B-B14F-4D97-AF65-F5344CB8AC3E}">
        <p14:creationId xmlns:p14="http://schemas.microsoft.com/office/powerpoint/2010/main" val="99458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F3C50-2413-4482-AB96-EFBC05A27CCD}"/>
              </a:ext>
            </a:extLst>
          </p:cNvPr>
          <p:cNvSpPr>
            <a:spLocks noGrp="1"/>
          </p:cNvSpPr>
          <p:nvPr>
            <p:ph type="title"/>
          </p:nvPr>
        </p:nvSpPr>
        <p:spPr/>
        <p:txBody>
          <a:bodyPr/>
          <a:lstStyle/>
          <a:p>
            <a:r>
              <a:rPr lang="en-US" dirty="0"/>
              <a:t>When the Nurse is Absent</a:t>
            </a:r>
          </a:p>
        </p:txBody>
      </p:sp>
      <p:sp>
        <p:nvSpPr>
          <p:cNvPr id="3" name="Content Placeholder 2">
            <a:extLst>
              <a:ext uri="{FF2B5EF4-FFF2-40B4-BE49-F238E27FC236}">
                <a16:creationId xmlns:a16="http://schemas.microsoft.com/office/drawing/2014/main" id="{461C6F27-5C34-43E3-89AC-44F2D2646942}"/>
              </a:ext>
            </a:extLst>
          </p:cNvPr>
          <p:cNvSpPr>
            <a:spLocks noGrp="1"/>
          </p:cNvSpPr>
          <p:nvPr>
            <p:ph idx="1"/>
          </p:nvPr>
        </p:nvSpPr>
        <p:spPr/>
        <p:txBody>
          <a:bodyPr/>
          <a:lstStyle/>
          <a:p>
            <a:r>
              <a:rPr lang="en-US" dirty="0"/>
              <a:t>Floater</a:t>
            </a:r>
          </a:p>
          <a:p>
            <a:r>
              <a:rPr lang="en-US" dirty="0"/>
              <a:t>Sub list</a:t>
            </a:r>
          </a:p>
          <a:p>
            <a:r>
              <a:rPr lang="en-US" dirty="0"/>
              <a:t>AESOPS/Frontline</a:t>
            </a:r>
          </a:p>
        </p:txBody>
      </p:sp>
    </p:spTree>
    <p:extLst>
      <p:ext uri="{BB962C8B-B14F-4D97-AF65-F5344CB8AC3E}">
        <p14:creationId xmlns:p14="http://schemas.microsoft.com/office/powerpoint/2010/main" val="6227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8D0CC-75FA-4A1B-8EFC-F6D2A89DDC36}"/>
              </a:ext>
            </a:extLst>
          </p:cNvPr>
          <p:cNvSpPr>
            <a:spLocks noGrp="1"/>
          </p:cNvSpPr>
          <p:nvPr>
            <p:ph type="title"/>
          </p:nvPr>
        </p:nvSpPr>
        <p:spPr/>
        <p:txBody>
          <a:bodyPr>
            <a:normAutofit/>
          </a:bodyPr>
          <a:lstStyle/>
          <a:p>
            <a:r>
              <a:rPr lang="en-US" sz="3600" b="1" dirty="0"/>
              <a:t>Questions? </a:t>
            </a:r>
          </a:p>
        </p:txBody>
      </p:sp>
      <p:pic>
        <p:nvPicPr>
          <p:cNvPr id="5" name="Content Placeholder 4">
            <a:extLst>
              <a:ext uri="{FF2B5EF4-FFF2-40B4-BE49-F238E27FC236}">
                <a16:creationId xmlns:a16="http://schemas.microsoft.com/office/drawing/2014/main" id="{6CB954FF-CEB4-435C-8E67-4BF98081CEE2}"/>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3140765" y="1175951"/>
            <a:ext cx="5701086" cy="4462849"/>
          </a:xfrm>
        </p:spPr>
      </p:pic>
      <p:sp>
        <p:nvSpPr>
          <p:cNvPr id="6" name="TextBox 5">
            <a:extLst>
              <a:ext uri="{FF2B5EF4-FFF2-40B4-BE49-F238E27FC236}">
                <a16:creationId xmlns:a16="http://schemas.microsoft.com/office/drawing/2014/main" id="{F09ED27C-C29E-4E13-8C7B-D222E3379B5C}"/>
              </a:ext>
            </a:extLst>
          </p:cNvPr>
          <p:cNvSpPr txBox="1"/>
          <p:nvPr/>
        </p:nvSpPr>
        <p:spPr>
          <a:xfrm>
            <a:off x="2601836" y="5638800"/>
            <a:ext cx="6988328" cy="230832"/>
          </a:xfrm>
          <a:prstGeom prst="rect">
            <a:avLst/>
          </a:prstGeom>
          <a:noFill/>
        </p:spPr>
        <p:txBody>
          <a:bodyPr wrap="square" rtlCol="0">
            <a:spAutoFit/>
          </a:bodyPr>
          <a:lstStyle/>
          <a:p>
            <a:r>
              <a:rPr lang="en-US" sz="900">
                <a:hlinkClick r:id="rId3" tooltip="https://www.pngall.com/question-mark-png/download/30074"/>
              </a:rPr>
              <a:t>This Photo</a:t>
            </a:r>
            <a:r>
              <a:rPr lang="en-US" sz="900"/>
              <a:t> by Unknown Author is licensed under </a:t>
            </a:r>
            <a:r>
              <a:rPr lang="en-US" sz="900">
                <a:hlinkClick r:id="rId4" tooltip="https://creativecommons.org/licenses/by-nc/3.0/"/>
              </a:rPr>
              <a:t>CC BY-NC</a:t>
            </a:r>
            <a:endParaRPr lang="en-US" sz="900"/>
          </a:p>
        </p:txBody>
      </p:sp>
    </p:spTree>
    <p:extLst>
      <p:ext uri="{BB962C8B-B14F-4D97-AF65-F5344CB8AC3E}">
        <p14:creationId xmlns:p14="http://schemas.microsoft.com/office/powerpoint/2010/main" val="291755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F5AFAE-B80F-42D3-94B4-729362BC1BCB}">
  <ds:schemaRefs>
    <ds:schemaRef ds:uri="http://purl.org/dc/elements/1.1/"/>
    <ds:schemaRef ds:uri="http://purl.org/dc/dcmitype/"/>
    <ds:schemaRef ds:uri="http://schemas.microsoft.com/office/2006/documentManagement/types"/>
    <ds:schemaRef ds:uri="http://purl.org/dc/terms/"/>
    <ds:schemaRef ds:uri="http://schemas.microsoft.com/office/2006/metadata/properties"/>
    <ds:schemaRef ds:uri="a4f35948-e619-41b3-aa29-22878b09cfd2"/>
    <ds:schemaRef ds:uri="http://www.w3.org/XML/1998/namespace"/>
    <ds:schemaRef ds:uri="http://schemas.microsoft.com/office/infopath/2007/PartnerControls"/>
    <ds:schemaRef ds:uri="http://schemas.openxmlformats.org/package/2006/metadata/core-properties"/>
    <ds:schemaRef ds:uri="40262f94-9f35-4ac3-9a90-690165a166b7"/>
  </ds:schemaRefs>
</ds:datastoreItem>
</file>

<file path=customXml/itemProps2.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C9A7CA-BEC5-41E5-AAE1-C9D7FC518E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20437</TotalTime>
  <Words>3378</Words>
  <Application>Microsoft Office PowerPoint</Application>
  <PresentationFormat>Widescreen</PresentationFormat>
  <Paragraphs>291</Paragraphs>
  <Slides>48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Cambria</vt:lpstr>
      <vt:lpstr>Times New Roman</vt:lpstr>
      <vt:lpstr>Back to School 16x9</vt:lpstr>
      <vt:lpstr>New School Nurse Orientation</vt:lpstr>
      <vt:lpstr>General ACPS Information</vt:lpstr>
      <vt:lpstr>History of School Nurses in ACPS</vt:lpstr>
      <vt:lpstr>History of School Nurses in ACPS continued</vt:lpstr>
      <vt:lpstr>History of School Nurses in ACPS continued</vt:lpstr>
      <vt:lpstr>History of School Nurses in ACPS continued</vt:lpstr>
      <vt:lpstr>General Information for School Nurses Overview</vt:lpstr>
      <vt:lpstr>Legislation Related to School Nurses</vt:lpstr>
      <vt:lpstr> Individuals with Disabilities Education Act</vt:lpstr>
      <vt:lpstr>Federal Educational Rights and Privacy Act (1974)- FERPA</vt:lpstr>
      <vt:lpstr>FERPA Continued</vt:lpstr>
      <vt:lpstr>Health Insurance Portability and Accountability Act (1996)- HIPAA</vt:lpstr>
      <vt:lpstr>Exceptions to the Release of Confidential Information Without Parental Consent</vt:lpstr>
      <vt:lpstr>Minor’s Right to Consent to Medical Treatment</vt:lpstr>
      <vt:lpstr>State Regulations</vt:lpstr>
      <vt:lpstr>State Regulations Continued</vt:lpstr>
      <vt:lpstr>Child Protective Services </vt:lpstr>
      <vt:lpstr>ACPS School Board Policy</vt:lpstr>
      <vt:lpstr>General Reference Information for School Nurses </vt:lpstr>
      <vt:lpstr>American Academy Of Pediatrics  Managing Infectious Diseases in Child Care and Schools In School Clinics</vt:lpstr>
      <vt:lpstr>Look for VHD VDOE Flip Chart in School Clinic</vt:lpstr>
      <vt:lpstr>School Nurse Tasks and Responsibilities  Review of Records </vt:lpstr>
      <vt:lpstr>School Health Entrance Requirements  </vt:lpstr>
      <vt:lpstr>School Health Entrance Requirements: Immunizations </vt:lpstr>
      <vt:lpstr>Minimum Requirements (Cheat Sheet)</vt:lpstr>
      <vt:lpstr>Immunizations of Special Note</vt:lpstr>
      <vt:lpstr>VIIS Statewide Immunization Registry </vt:lpstr>
      <vt:lpstr>School Nurse Tasks and Responsibilities Continued</vt:lpstr>
      <vt:lpstr>Screenings</vt:lpstr>
      <vt:lpstr>School Nurse Tasks and Responsibilities: Reports </vt:lpstr>
      <vt:lpstr> Power School</vt:lpstr>
      <vt:lpstr>English Language Learners </vt:lpstr>
      <vt:lpstr>Required Trainings </vt:lpstr>
      <vt:lpstr>VIIS Training </vt:lpstr>
      <vt:lpstr>PowerPoint Presentation</vt:lpstr>
      <vt:lpstr>Care Plan Templates </vt:lpstr>
      <vt:lpstr>Training School Staff </vt:lpstr>
      <vt:lpstr>Medication Administration JHCD</vt:lpstr>
      <vt:lpstr>Standing Orders for Emergency Medication</vt:lpstr>
      <vt:lpstr>Medication for Field Trips</vt:lpstr>
      <vt:lpstr>Field Trip Medication </vt:lpstr>
      <vt:lpstr>Accident Reports</vt:lpstr>
      <vt:lpstr>Power School </vt:lpstr>
      <vt:lpstr>Getting Information from Power School </vt:lpstr>
      <vt:lpstr>Search in Power School </vt:lpstr>
      <vt:lpstr>COVID Management 2024 – 2025</vt:lpstr>
      <vt:lpstr>When the Nurse is Absent</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School Nurse Orientation</dc:title>
  <dc:creator>Eileen Gomez</dc:creator>
  <cp:lastModifiedBy>Eileen Gomez</cp:lastModifiedBy>
  <cp:revision>99</cp:revision>
  <dcterms:created xsi:type="dcterms:W3CDTF">2022-07-06T19:38:17Z</dcterms:created>
  <dcterms:modified xsi:type="dcterms:W3CDTF">2025-11-11T16:07:06Z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