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7" r:id="rId5"/>
    <p:sldId id="258" r:id="rId6"/>
    <p:sldId id="259" r:id="rId7"/>
    <p:sldId id="305" r:id="rId8"/>
    <p:sldId id="306" r:id="rId9"/>
    <p:sldId id="365" r:id="rId10"/>
    <p:sldId id="331" r:id="rId11"/>
    <p:sldId id="311" r:id="rId12"/>
    <p:sldId id="351" r:id="rId13"/>
    <p:sldId id="338" r:id="rId14"/>
    <p:sldId id="318" r:id="rId15"/>
    <p:sldId id="366" r:id="rId16"/>
    <p:sldId id="319" r:id="rId17"/>
    <p:sldId id="302" r:id="rId18"/>
    <p:sldId id="345" r:id="rId19"/>
    <p:sldId id="277" r:id="rId20"/>
    <p:sldId id="309" r:id="rId21"/>
    <p:sldId id="369" r:id="rId22"/>
    <p:sldId id="278" r:id="rId23"/>
    <p:sldId id="373" r:id="rId24"/>
    <p:sldId id="347" r:id="rId25"/>
    <p:sldId id="285" r:id="rId26"/>
    <p:sldId id="289" r:id="rId27"/>
    <p:sldId id="360" r:id="rId28"/>
    <p:sldId id="370" r:id="rId29"/>
    <p:sldId id="358" r:id="rId30"/>
    <p:sldId id="325" r:id="rId31"/>
    <p:sldId id="299" r:id="rId32"/>
    <p:sldId id="371" r:id="rId33"/>
    <p:sldId id="374" r:id="rId34"/>
    <p:sldId id="362" r:id="rId35"/>
    <p:sldId id="372" r:id="rId36"/>
    <p:sldId id="368" r:id="rId37"/>
    <p:sldId id="363" r:id="rId38"/>
    <p:sldId id="364" r:id="rId39"/>
    <p:sldId id="357" r:id="rId4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nnie McCormick" initials="CM" lastIdx="2" clrIdx="0"/>
  <p:cmAuthor id="7" name="Eunice Powell" initials="EP" lastIdx="1" clrIdx="7">
    <p:extLst>
      <p:ext uri="{19B8F6BF-5375-455C-9EA6-DF929625EA0E}">
        <p15:presenceInfo xmlns:p15="http://schemas.microsoft.com/office/powerpoint/2012/main" userId="S-1-5-21-530780909-28726180-930774774-15790" providerId="AD"/>
      </p:ext>
    </p:extLst>
  </p:cmAuthor>
  <p:cmAuthor id="1" name="Debra LaGrone" initials="DL" lastIdx="1" clrIdx="1"/>
  <p:cmAuthor id="2" name="Susan Shogren" initials="SS" lastIdx="13" clrIdx="2"/>
  <p:cmAuthor id="3" name="Debra LaGrone" initials="DRL" lastIdx="1" clrIdx="3"/>
  <p:cmAuthor id="4" name="Debra La Grone" initials="DLG" lastIdx="9" clrIdx="4">
    <p:extLst>
      <p:ext uri="{19B8F6BF-5375-455C-9EA6-DF929625EA0E}">
        <p15:presenceInfo xmlns:p15="http://schemas.microsoft.com/office/powerpoint/2012/main" userId="S-1-5-21-530780909-28726180-930774774-35379" providerId="AD"/>
      </p:ext>
    </p:extLst>
  </p:cmAuthor>
  <p:cmAuthor id="5" name="Debra La Grone" initials="DLG [2]" lastIdx="30" clrIdx="5">
    <p:extLst>
      <p:ext uri="{19B8F6BF-5375-455C-9EA6-DF929625EA0E}">
        <p15:presenceInfo xmlns:p15="http://schemas.microsoft.com/office/powerpoint/2012/main" userId="S::lagroned@nasfaa.org::8ae4e4ee-2b87-428c-a5cd-b11307ef7362" providerId="AD"/>
      </p:ext>
    </p:extLst>
  </p:cmAuthor>
  <p:cmAuthor id="6" name="Lissa Powell" initials="LP" lastIdx="26" clrIdx="6">
    <p:extLst>
      <p:ext uri="{19B8F6BF-5375-455C-9EA6-DF929625EA0E}">
        <p15:presenceInfo xmlns:p15="http://schemas.microsoft.com/office/powerpoint/2012/main" userId="S-1-5-21-530780909-28726180-930774774-388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E00"/>
    <a:srgbClr val="F3F7FB"/>
    <a:srgbClr val="FFFFFF"/>
    <a:srgbClr val="EBFAFF"/>
    <a:srgbClr val="007CA8"/>
    <a:srgbClr val="005D7E"/>
    <a:srgbClr val="215A69"/>
    <a:srgbClr val="DCE8F4"/>
    <a:srgbClr val="EDF3FD"/>
    <a:srgbClr val="EB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38" autoAdjust="0"/>
    <p:restoredTop sz="94660"/>
  </p:normalViewPr>
  <p:slideViewPr>
    <p:cSldViewPr>
      <p:cViewPr varScale="1">
        <p:scale>
          <a:sx n="121" d="100"/>
          <a:sy n="121" d="100"/>
        </p:scale>
        <p:origin x="169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792" y="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36CBB1-CBC3-466D-A6BF-D60DAA15E5BE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AEE709-3F8F-4943-892A-BC8124B7F50C}">
      <dgm:prSet phldrT="[Text]" custT="1"/>
      <dgm:spPr>
        <a:solidFill>
          <a:srgbClr val="B5CC40"/>
        </a:solidFill>
      </dgm:spPr>
      <dgm:t>
        <a:bodyPr/>
        <a:lstStyle/>
        <a:p>
          <a:pPr algn="r"/>
          <a:r>
            <a:rPr lang="en-US" sz="2300" b="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0B6BCCAB-759D-48C8-A3EB-D44192D49530}" type="parTrans" cxnId="{759186AF-B587-4A76-A3E6-FF81C69061DB}">
      <dgm:prSet/>
      <dgm:spPr/>
      <dgm:t>
        <a:bodyPr/>
        <a:lstStyle/>
        <a:p>
          <a:endParaRPr lang="en-US"/>
        </a:p>
      </dgm:t>
    </dgm:pt>
    <dgm:pt modelId="{8AAB3066-894B-4330-B704-75E4EFDD6550}" type="sibTrans" cxnId="{759186AF-B587-4A76-A3E6-FF81C69061DB}">
      <dgm:prSet/>
      <dgm:spPr/>
      <dgm:t>
        <a:bodyPr/>
        <a:lstStyle/>
        <a:p>
          <a:endParaRPr lang="en-US"/>
        </a:p>
      </dgm:t>
    </dgm:pt>
    <dgm:pt modelId="{D95CE349-3738-4D5A-99A4-5E1073DED1B0}">
      <dgm:prSet phldrT="[Text]" custT="1"/>
      <dgm:spPr/>
      <dgm:t>
        <a:bodyPr/>
        <a:lstStyle/>
        <a:p>
          <a:r>
            <a:rPr lang="en-US" sz="2400" b="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E40D19BE-56FE-4F29-B4C2-97BBD8A4986F}" type="parTrans" cxnId="{D7C0A38E-C48E-47D3-98AA-99BADF7BC202}">
      <dgm:prSet/>
      <dgm:spPr/>
      <dgm:t>
        <a:bodyPr/>
        <a:lstStyle/>
        <a:p>
          <a:endParaRPr lang="en-US"/>
        </a:p>
      </dgm:t>
    </dgm:pt>
    <dgm:pt modelId="{E58D54BF-469A-40FE-A25C-FE27CE2550B7}" type="sibTrans" cxnId="{D7C0A38E-C48E-47D3-98AA-99BADF7BC202}">
      <dgm:prSet/>
      <dgm:spPr/>
      <dgm:t>
        <a:bodyPr/>
        <a:lstStyle/>
        <a:p>
          <a:endParaRPr lang="en-US"/>
        </a:p>
      </dgm:t>
    </dgm:pt>
    <dgm:pt modelId="{500B0A59-87F2-4A5E-86BD-2AF0605CA6DB}">
      <dgm:prSet phldrT="[Text]" custT="1"/>
      <dgm:spPr>
        <a:solidFill>
          <a:srgbClr val="FA9B32"/>
        </a:solidFill>
      </dgm:spPr>
      <dgm:t>
        <a:bodyPr/>
        <a:lstStyle/>
        <a:p>
          <a:r>
            <a:rPr lang="en-US" sz="2400" b="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9CBDA3EC-19C1-4594-9E4A-7798FAD35A6F}" type="parTrans" cxnId="{37C48A63-9A73-4992-95BD-B542C0E2381D}">
      <dgm:prSet/>
      <dgm:spPr/>
      <dgm:t>
        <a:bodyPr/>
        <a:lstStyle/>
        <a:p>
          <a:endParaRPr lang="en-US"/>
        </a:p>
      </dgm:t>
    </dgm:pt>
    <dgm:pt modelId="{6DE1C9DE-F7C8-47F0-8286-2D85A3AD9327}" type="sibTrans" cxnId="{37C48A63-9A73-4992-95BD-B542C0E2381D}">
      <dgm:prSet/>
      <dgm:spPr/>
      <dgm:t>
        <a:bodyPr/>
        <a:lstStyle/>
        <a:p>
          <a:endParaRPr lang="en-US"/>
        </a:p>
      </dgm:t>
    </dgm:pt>
    <dgm:pt modelId="{6C31F773-3646-454F-A9A3-C52ED5F7CDD4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2400" b="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E29E9FEE-1155-49BE-9B37-F135F6015C1C}" type="parTrans" cxnId="{049164F9-7B47-4067-99C6-9F49C202A960}">
      <dgm:prSet/>
      <dgm:spPr/>
      <dgm:t>
        <a:bodyPr/>
        <a:lstStyle/>
        <a:p>
          <a:endParaRPr lang="en-US"/>
        </a:p>
      </dgm:t>
    </dgm:pt>
    <dgm:pt modelId="{25C89F0F-AAA1-4C01-A56E-CA8C09B0032F}" type="sibTrans" cxnId="{049164F9-7B47-4067-99C6-9F49C202A960}">
      <dgm:prSet/>
      <dgm:spPr/>
      <dgm:t>
        <a:bodyPr/>
        <a:lstStyle/>
        <a:p>
          <a:endParaRPr lang="en-US"/>
        </a:p>
      </dgm:t>
    </dgm:pt>
    <dgm:pt modelId="{FDE745A2-7F79-4F00-AEE4-E5E8CE120FF4}" type="pres">
      <dgm:prSet presAssocID="{8D36CBB1-CBC3-466D-A6BF-D60DAA15E5BE}" presName="compositeShape" presStyleCnt="0">
        <dgm:presLayoutVars>
          <dgm:chMax val="7"/>
          <dgm:dir/>
          <dgm:resizeHandles val="exact"/>
        </dgm:presLayoutVars>
      </dgm:prSet>
      <dgm:spPr/>
    </dgm:pt>
    <dgm:pt modelId="{0A25010D-B9FB-441C-816F-969633BB2F10}" type="pres">
      <dgm:prSet presAssocID="{8D36CBB1-CBC3-466D-A6BF-D60DAA15E5BE}" presName="wedge1" presStyleLbl="node1" presStyleIdx="0" presStyleCnt="4" custScaleX="121070" custScaleY="119684" custLinFactNeighborX="-5008" custLinFactNeighborY="4190"/>
      <dgm:spPr/>
    </dgm:pt>
    <dgm:pt modelId="{08CE128E-3488-4049-A092-D34BA9EB4E7C}" type="pres">
      <dgm:prSet presAssocID="{8D36CBB1-CBC3-466D-A6BF-D60DAA15E5B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2A9E0E2-F062-49BB-8602-5660ED6764EF}" type="pres">
      <dgm:prSet presAssocID="{8D36CBB1-CBC3-466D-A6BF-D60DAA15E5BE}" presName="wedge2" presStyleLbl="node1" presStyleIdx="1" presStyleCnt="4" custScaleX="118386" custScaleY="116827"/>
      <dgm:spPr/>
    </dgm:pt>
    <dgm:pt modelId="{F0B36185-53C5-4A55-9BAF-4621CB0D6D45}" type="pres">
      <dgm:prSet presAssocID="{8D36CBB1-CBC3-466D-A6BF-D60DAA15E5B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437C0E5-3883-4F51-8AF0-A5736AFED719}" type="pres">
      <dgm:prSet presAssocID="{8D36CBB1-CBC3-466D-A6BF-D60DAA15E5BE}" presName="wedge3" presStyleLbl="node1" presStyleIdx="2" presStyleCnt="4" custScaleX="120620" custScaleY="115906"/>
      <dgm:spPr/>
    </dgm:pt>
    <dgm:pt modelId="{1988F05A-0E94-4B63-B620-2D4BF49F0D2C}" type="pres">
      <dgm:prSet presAssocID="{8D36CBB1-CBC3-466D-A6BF-D60DAA15E5B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229149F-801D-4F67-9D73-4C2AACCF82D7}" type="pres">
      <dgm:prSet presAssocID="{8D36CBB1-CBC3-466D-A6BF-D60DAA15E5BE}" presName="wedge4" presStyleLbl="node1" presStyleIdx="3" presStyleCnt="4" custScaleX="122781" custScaleY="121519"/>
      <dgm:spPr/>
    </dgm:pt>
    <dgm:pt modelId="{4CF97A5B-7EF3-4CE7-B9AA-ED7F1D335326}" type="pres">
      <dgm:prSet presAssocID="{8D36CBB1-CBC3-466D-A6BF-D60DAA15E5B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2F4250D-D8A3-44A8-A050-4AFC013B663E}" type="presOf" srcId="{6C31F773-3646-454F-A9A3-C52ED5F7CDD4}" destId="{9229149F-801D-4F67-9D73-4C2AACCF82D7}" srcOrd="0" destOrd="0" presId="urn:microsoft.com/office/officeart/2005/8/layout/chart3"/>
    <dgm:cxn modelId="{8AF9B813-459C-4C70-90EA-2C9D5291ADF4}" type="presOf" srcId="{500B0A59-87F2-4A5E-86BD-2AF0605CA6DB}" destId="{D437C0E5-3883-4F51-8AF0-A5736AFED719}" srcOrd="0" destOrd="0" presId="urn:microsoft.com/office/officeart/2005/8/layout/chart3"/>
    <dgm:cxn modelId="{1E128230-C63A-4F60-B36D-46381D8D99A2}" type="presOf" srcId="{93AEE709-3F8F-4943-892A-BC8124B7F50C}" destId="{08CE128E-3488-4049-A092-D34BA9EB4E7C}" srcOrd="1" destOrd="0" presId="urn:microsoft.com/office/officeart/2005/8/layout/chart3"/>
    <dgm:cxn modelId="{A8D82735-53CE-41A7-9F3A-4660720644B0}" type="presOf" srcId="{6C31F773-3646-454F-A9A3-C52ED5F7CDD4}" destId="{4CF97A5B-7EF3-4CE7-B9AA-ED7F1D335326}" srcOrd="1" destOrd="0" presId="urn:microsoft.com/office/officeart/2005/8/layout/chart3"/>
    <dgm:cxn modelId="{37C48A63-9A73-4992-95BD-B542C0E2381D}" srcId="{8D36CBB1-CBC3-466D-A6BF-D60DAA15E5BE}" destId="{500B0A59-87F2-4A5E-86BD-2AF0605CA6DB}" srcOrd="2" destOrd="0" parTransId="{9CBDA3EC-19C1-4594-9E4A-7798FAD35A6F}" sibTransId="{6DE1C9DE-F7C8-47F0-8286-2D85A3AD9327}"/>
    <dgm:cxn modelId="{AC487A74-0258-4239-A7BB-494C559794A1}" type="presOf" srcId="{D95CE349-3738-4D5A-99A4-5E1073DED1B0}" destId="{F0B36185-53C5-4A55-9BAF-4621CB0D6D45}" srcOrd="1" destOrd="0" presId="urn:microsoft.com/office/officeart/2005/8/layout/chart3"/>
    <dgm:cxn modelId="{40794275-62F2-48D6-9F21-A84220C255DE}" type="presOf" srcId="{93AEE709-3F8F-4943-892A-BC8124B7F50C}" destId="{0A25010D-B9FB-441C-816F-969633BB2F10}" srcOrd="0" destOrd="0" presId="urn:microsoft.com/office/officeart/2005/8/layout/chart3"/>
    <dgm:cxn modelId="{D7C0A38E-C48E-47D3-98AA-99BADF7BC202}" srcId="{8D36CBB1-CBC3-466D-A6BF-D60DAA15E5BE}" destId="{D95CE349-3738-4D5A-99A4-5E1073DED1B0}" srcOrd="1" destOrd="0" parTransId="{E40D19BE-56FE-4F29-B4C2-97BBD8A4986F}" sibTransId="{E58D54BF-469A-40FE-A25C-FE27CE2550B7}"/>
    <dgm:cxn modelId="{759186AF-B587-4A76-A3E6-FF81C69061DB}" srcId="{8D36CBB1-CBC3-466D-A6BF-D60DAA15E5BE}" destId="{93AEE709-3F8F-4943-892A-BC8124B7F50C}" srcOrd="0" destOrd="0" parTransId="{0B6BCCAB-759D-48C8-A3EB-D44192D49530}" sibTransId="{8AAB3066-894B-4330-B704-75E4EFDD6550}"/>
    <dgm:cxn modelId="{1A50AEDD-B732-47F4-B0E3-A88EA3C484A3}" type="presOf" srcId="{500B0A59-87F2-4A5E-86BD-2AF0605CA6DB}" destId="{1988F05A-0E94-4B63-B620-2D4BF49F0D2C}" srcOrd="1" destOrd="0" presId="urn:microsoft.com/office/officeart/2005/8/layout/chart3"/>
    <dgm:cxn modelId="{16F4ABED-8ABE-47B4-9165-0EB4DB19D06E}" type="presOf" srcId="{D95CE349-3738-4D5A-99A4-5E1073DED1B0}" destId="{12A9E0E2-F062-49BB-8602-5660ED6764EF}" srcOrd="0" destOrd="0" presId="urn:microsoft.com/office/officeart/2005/8/layout/chart3"/>
    <dgm:cxn modelId="{BFCA64F2-8854-4D3E-9A03-AF3723F58874}" type="presOf" srcId="{8D36CBB1-CBC3-466D-A6BF-D60DAA15E5BE}" destId="{FDE745A2-7F79-4F00-AEE4-E5E8CE120FF4}" srcOrd="0" destOrd="0" presId="urn:microsoft.com/office/officeart/2005/8/layout/chart3"/>
    <dgm:cxn modelId="{049164F9-7B47-4067-99C6-9F49C202A960}" srcId="{8D36CBB1-CBC3-466D-A6BF-D60DAA15E5BE}" destId="{6C31F773-3646-454F-A9A3-C52ED5F7CDD4}" srcOrd="3" destOrd="0" parTransId="{E29E9FEE-1155-49BE-9B37-F135F6015C1C}" sibTransId="{25C89F0F-AAA1-4C01-A56E-CA8C09B0032F}"/>
    <dgm:cxn modelId="{7AA2C558-4264-4E8F-948F-5E2CB449D813}" type="presParOf" srcId="{FDE745A2-7F79-4F00-AEE4-E5E8CE120FF4}" destId="{0A25010D-B9FB-441C-816F-969633BB2F10}" srcOrd="0" destOrd="0" presId="urn:microsoft.com/office/officeart/2005/8/layout/chart3"/>
    <dgm:cxn modelId="{4CA3BC85-59BC-40F9-AF91-925D41BC76B7}" type="presParOf" srcId="{FDE745A2-7F79-4F00-AEE4-E5E8CE120FF4}" destId="{08CE128E-3488-4049-A092-D34BA9EB4E7C}" srcOrd="1" destOrd="0" presId="urn:microsoft.com/office/officeart/2005/8/layout/chart3"/>
    <dgm:cxn modelId="{3490A645-1BC8-41E5-8E83-699CDBE2943C}" type="presParOf" srcId="{FDE745A2-7F79-4F00-AEE4-E5E8CE120FF4}" destId="{12A9E0E2-F062-49BB-8602-5660ED6764EF}" srcOrd="2" destOrd="0" presId="urn:microsoft.com/office/officeart/2005/8/layout/chart3"/>
    <dgm:cxn modelId="{976A72FE-2741-435E-9385-C9CF1A380C77}" type="presParOf" srcId="{FDE745A2-7F79-4F00-AEE4-E5E8CE120FF4}" destId="{F0B36185-53C5-4A55-9BAF-4621CB0D6D45}" srcOrd="3" destOrd="0" presId="urn:microsoft.com/office/officeart/2005/8/layout/chart3"/>
    <dgm:cxn modelId="{F189B293-6CAD-44D2-B76A-F37D03024531}" type="presParOf" srcId="{FDE745A2-7F79-4F00-AEE4-E5E8CE120FF4}" destId="{D437C0E5-3883-4F51-8AF0-A5736AFED719}" srcOrd="4" destOrd="0" presId="urn:microsoft.com/office/officeart/2005/8/layout/chart3"/>
    <dgm:cxn modelId="{BB6F6ABC-6BED-4344-A220-3CDBCB4D04B7}" type="presParOf" srcId="{FDE745A2-7F79-4F00-AEE4-E5E8CE120FF4}" destId="{1988F05A-0E94-4B63-B620-2D4BF49F0D2C}" srcOrd="5" destOrd="0" presId="urn:microsoft.com/office/officeart/2005/8/layout/chart3"/>
    <dgm:cxn modelId="{597D5C7C-8C75-40C1-AB41-CA7269AA1144}" type="presParOf" srcId="{FDE745A2-7F79-4F00-AEE4-E5E8CE120FF4}" destId="{9229149F-801D-4F67-9D73-4C2AACCF82D7}" srcOrd="6" destOrd="0" presId="urn:microsoft.com/office/officeart/2005/8/layout/chart3"/>
    <dgm:cxn modelId="{886D86F2-0A4E-4808-9C76-C913008B1A3E}" type="presParOf" srcId="{FDE745A2-7F79-4F00-AEE4-E5E8CE120FF4}" destId="{4CF97A5B-7EF3-4CE7-B9AA-ED7F1D33532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BDF003-8A0A-4D68-9AB8-6E1B85DDC2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0C5FC4-DC91-48A1-A2D7-88E5043D8AC3}">
      <dgm:prSet/>
      <dgm:spPr>
        <a:solidFill>
          <a:srgbClr val="70AC2E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gm:t>
    </dgm:pt>
    <dgm:pt modelId="{ABF0CEE0-CD65-4C7C-AC78-7EF6112789F4}" type="parTrans" cxnId="{2727DB31-1671-4593-89FA-CEC08B65F0D6}">
      <dgm:prSet/>
      <dgm:spPr/>
      <dgm:t>
        <a:bodyPr/>
        <a:lstStyle/>
        <a:p>
          <a:endParaRPr lang="en-US"/>
        </a:p>
      </dgm:t>
    </dgm:pt>
    <dgm:pt modelId="{52B91743-A731-40A3-9A88-0DBB79B76F97}" type="sibTrans" cxnId="{2727DB31-1671-4593-89FA-CEC08B65F0D6}">
      <dgm:prSet/>
      <dgm:spPr/>
      <dgm:t>
        <a:bodyPr/>
        <a:lstStyle/>
        <a:p>
          <a:endParaRPr lang="en-US"/>
        </a:p>
      </dgm:t>
    </dgm:pt>
    <dgm:pt modelId="{A9C21E41-7490-4DBE-A276-8F31FCFF04B1}">
      <dgm:prSet/>
      <dgm:spPr>
        <a:solidFill>
          <a:srgbClr val="70AC2E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Aid provided primarily based on financial need</a:t>
          </a:r>
        </a:p>
      </dgm:t>
    </dgm:pt>
    <dgm:pt modelId="{41788876-62C3-4A73-9285-A6B2604E8513}" type="parTrans" cxnId="{83E9D428-728B-438D-8030-76DFAB1E6086}">
      <dgm:prSet/>
      <dgm:spPr/>
      <dgm:t>
        <a:bodyPr/>
        <a:lstStyle/>
        <a:p>
          <a:endParaRPr lang="en-US"/>
        </a:p>
      </dgm:t>
    </dgm:pt>
    <dgm:pt modelId="{634E869B-DEF9-4718-8F61-575DC798E43A}" type="sibTrans" cxnId="{83E9D428-728B-438D-8030-76DFAB1E6086}">
      <dgm:prSet/>
      <dgm:spPr/>
      <dgm:t>
        <a:bodyPr/>
        <a:lstStyle/>
        <a:p>
          <a:endParaRPr lang="en-US"/>
        </a:p>
      </dgm:t>
    </dgm:pt>
    <dgm:pt modelId="{AECA07EE-CCA1-42B4-BC46-54B214D0886A}">
      <dgm:prSet/>
      <dgm:spPr>
        <a:solidFill>
          <a:srgbClr val="70AC2E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Must apply each</a:t>
          </a:r>
          <a:r>
            <a: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year using the FAFSA</a:t>
          </a:r>
        </a:p>
      </dgm:t>
    </dgm:pt>
    <dgm:pt modelId="{96C2188B-FE94-40B8-82F6-65F47C63F8F1}" type="parTrans" cxnId="{C365653A-CA34-44FD-AAB4-FAF7FC84D337}">
      <dgm:prSet/>
      <dgm:spPr/>
      <dgm:t>
        <a:bodyPr/>
        <a:lstStyle/>
        <a:p>
          <a:endParaRPr lang="en-US"/>
        </a:p>
      </dgm:t>
    </dgm:pt>
    <dgm:pt modelId="{9C983B0B-907B-4C1E-9444-7AF8D3289248}" type="sibTrans" cxnId="{C365653A-CA34-44FD-AAB4-FAF7FC84D337}">
      <dgm:prSet/>
      <dgm:spPr/>
      <dgm:t>
        <a:bodyPr/>
        <a:lstStyle/>
        <a:p>
          <a:endParaRPr lang="en-US"/>
        </a:p>
      </dgm:t>
    </dgm:pt>
    <dgm:pt modelId="{32C719C6-F75C-4C98-93C0-4FCCC829C94C}">
      <dgm:prSet/>
      <dgm:spPr>
        <a:solidFill>
          <a:srgbClr val="70AC2E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gm:t>
    </dgm:pt>
    <dgm:pt modelId="{1E30D7EB-96DD-4005-BBE9-08172929F098}" type="parTrans" cxnId="{FEE59612-4CF5-43C1-9A70-3A39740E17B3}">
      <dgm:prSet/>
      <dgm:spPr/>
      <dgm:t>
        <a:bodyPr/>
        <a:lstStyle/>
        <a:p>
          <a:endParaRPr lang="en-US"/>
        </a:p>
      </dgm:t>
    </dgm:pt>
    <dgm:pt modelId="{48578C9F-1C61-4984-99F1-099C3C9426DA}" type="sibTrans" cxnId="{FEE59612-4CF5-43C1-9A70-3A39740E17B3}">
      <dgm:prSet/>
      <dgm:spPr/>
      <dgm:t>
        <a:bodyPr/>
        <a:lstStyle/>
        <a:p>
          <a:endParaRPr lang="en-US"/>
        </a:p>
      </dgm:t>
    </dgm:pt>
    <dgm:pt modelId="{2A9E5141-57F2-4513-BDB4-38EEFCD64F4B}" type="pres">
      <dgm:prSet presAssocID="{A3BDF003-8A0A-4D68-9AB8-6E1B85DDC236}" presName="linear" presStyleCnt="0">
        <dgm:presLayoutVars>
          <dgm:dir/>
          <dgm:animLvl val="lvl"/>
          <dgm:resizeHandles val="exact"/>
        </dgm:presLayoutVars>
      </dgm:prSet>
      <dgm:spPr/>
    </dgm:pt>
    <dgm:pt modelId="{55F176E1-BD59-4750-90D1-8FBE8E6844B6}" type="pres">
      <dgm:prSet presAssocID="{320C5FC4-DC91-48A1-A2D7-88E5043D8AC3}" presName="parentLin" presStyleCnt="0"/>
      <dgm:spPr/>
    </dgm:pt>
    <dgm:pt modelId="{B8B102C4-A04C-4A06-8E77-BB8DD0EB0D73}" type="pres">
      <dgm:prSet presAssocID="{320C5FC4-DC91-48A1-A2D7-88E5043D8AC3}" presName="parentLeftMargin" presStyleLbl="node1" presStyleIdx="0" presStyleCnt="4"/>
      <dgm:spPr/>
    </dgm:pt>
    <dgm:pt modelId="{991E399C-0655-4F34-9471-191BD9E01090}" type="pres">
      <dgm:prSet presAssocID="{320C5FC4-DC91-48A1-A2D7-88E5043D8AC3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A6CDD9F8-B731-442D-80AB-15D8C047DE4A}" type="pres">
      <dgm:prSet presAssocID="{320C5FC4-DC91-48A1-A2D7-88E5043D8AC3}" presName="negativeSpace" presStyleCnt="0"/>
      <dgm:spPr/>
    </dgm:pt>
    <dgm:pt modelId="{A8D630D0-D1C3-4AA2-A19F-D148FBE6B0AF}" type="pres">
      <dgm:prSet presAssocID="{320C5FC4-DC91-48A1-A2D7-88E5043D8AC3}" presName="childText" presStyleLbl="conFgAcc1" presStyleIdx="0" presStyleCnt="4">
        <dgm:presLayoutVars>
          <dgm:bulletEnabled val="1"/>
        </dgm:presLayoutVars>
      </dgm:prSet>
      <dgm:spPr/>
    </dgm:pt>
    <dgm:pt modelId="{33B16C46-CF8A-49D3-9E96-977644B24DCF}" type="pres">
      <dgm:prSet presAssocID="{52B91743-A731-40A3-9A88-0DBB79B76F97}" presName="spaceBetweenRectangles" presStyleCnt="0"/>
      <dgm:spPr/>
    </dgm:pt>
    <dgm:pt modelId="{9332A4B3-FAE9-4867-85C5-39349070805A}" type="pres">
      <dgm:prSet presAssocID="{A9C21E41-7490-4DBE-A276-8F31FCFF04B1}" presName="parentLin" presStyleCnt="0"/>
      <dgm:spPr/>
    </dgm:pt>
    <dgm:pt modelId="{C5063363-48CE-4FDE-877E-E22C6C7B7FDF}" type="pres">
      <dgm:prSet presAssocID="{A9C21E41-7490-4DBE-A276-8F31FCFF04B1}" presName="parentLeftMargin" presStyleLbl="node1" presStyleIdx="0" presStyleCnt="4"/>
      <dgm:spPr/>
    </dgm:pt>
    <dgm:pt modelId="{91E0354A-B19A-4830-BD8C-214F9D62799E}" type="pres">
      <dgm:prSet presAssocID="{A9C21E41-7490-4DBE-A276-8F31FCFF04B1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45B94036-1D75-43A8-8E6D-8BFD314D0696}" type="pres">
      <dgm:prSet presAssocID="{A9C21E41-7490-4DBE-A276-8F31FCFF04B1}" presName="negativeSpace" presStyleCnt="0"/>
      <dgm:spPr/>
    </dgm:pt>
    <dgm:pt modelId="{443D72CA-1869-4825-99EF-C0B8C550FC19}" type="pres">
      <dgm:prSet presAssocID="{A9C21E41-7490-4DBE-A276-8F31FCFF04B1}" presName="childText" presStyleLbl="conFgAcc1" presStyleIdx="1" presStyleCnt="4">
        <dgm:presLayoutVars>
          <dgm:bulletEnabled val="1"/>
        </dgm:presLayoutVars>
      </dgm:prSet>
      <dgm:spPr/>
    </dgm:pt>
    <dgm:pt modelId="{EF95A155-02F7-48ED-A093-9E28D7F46867}" type="pres">
      <dgm:prSet presAssocID="{634E869B-DEF9-4718-8F61-575DC798E43A}" presName="spaceBetweenRectangles" presStyleCnt="0"/>
      <dgm:spPr/>
    </dgm:pt>
    <dgm:pt modelId="{5F5C1BD9-F7CD-4E20-962B-51466B20AB1D}" type="pres">
      <dgm:prSet presAssocID="{AECA07EE-CCA1-42B4-BC46-54B214D0886A}" presName="parentLin" presStyleCnt="0"/>
      <dgm:spPr/>
    </dgm:pt>
    <dgm:pt modelId="{2A324F0F-B19E-4236-9209-A70963A9D1EA}" type="pres">
      <dgm:prSet presAssocID="{AECA07EE-CCA1-42B4-BC46-54B214D0886A}" presName="parentLeftMargin" presStyleLbl="node1" presStyleIdx="1" presStyleCnt="4"/>
      <dgm:spPr/>
    </dgm:pt>
    <dgm:pt modelId="{28964E69-E0D1-437F-9439-D51C79C431E1}" type="pres">
      <dgm:prSet presAssocID="{AECA07EE-CCA1-42B4-BC46-54B214D0886A}" presName="parentText" presStyleLbl="node1" presStyleIdx="2" presStyleCnt="4" custScaleX="128951">
        <dgm:presLayoutVars>
          <dgm:chMax val="0"/>
          <dgm:bulletEnabled val="1"/>
        </dgm:presLayoutVars>
      </dgm:prSet>
      <dgm:spPr/>
    </dgm:pt>
    <dgm:pt modelId="{C90413FC-40DF-46E3-8E59-1AA620CFA001}" type="pres">
      <dgm:prSet presAssocID="{AECA07EE-CCA1-42B4-BC46-54B214D0886A}" presName="negativeSpace" presStyleCnt="0"/>
      <dgm:spPr/>
    </dgm:pt>
    <dgm:pt modelId="{08475D95-E27E-4029-BE42-BE3A26222AE7}" type="pres">
      <dgm:prSet presAssocID="{AECA07EE-CCA1-42B4-BC46-54B214D0886A}" presName="childText" presStyleLbl="conFgAcc1" presStyleIdx="2" presStyleCnt="4">
        <dgm:presLayoutVars>
          <dgm:bulletEnabled val="1"/>
        </dgm:presLayoutVars>
      </dgm:prSet>
      <dgm:spPr/>
    </dgm:pt>
    <dgm:pt modelId="{748DA956-20D3-47FE-A8FA-54C61CC2B36A}" type="pres">
      <dgm:prSet presAssocID="{9C983B0B-907B-4C1E-9444-7AF8D3289248}" presName="spaceBetweenRectangles" presStyleCnt="0"/>
      <dgm:spPr/>
    </dgm:pt>
    <dgm:pt modelId="{85A65C87-3D97-41F7-AB25-0E1393DAA8AB}" type="pres">
      <dgm:prSet presAssocID="{32C719C6-F75C-4C98-93C0-4FCCC829C94C}" presName="parentLin" presStyleCnt="0"/>
      <dgm:spPr/>
    </dgm:pt>
    <dgm:pt modelId="{F828B9DE-C630-4FCD-8428-6043301E4886}" type="pres">
      <dgm:prSet presAssocID="{32C719C6-F75C-4C98-93C0-4FCCC829C94C}" presName="parentLeftMargin" presStyleLbl="node1" presStyleIdx="2" presStyleCnt="4"/>
      <dgm:spPr/>
    </dgm:pt>
    <dgm:pt modelId="{AEC83111-26DC-413F-AAFF-CFC77629AE34}" type="pres">
      <dgm:prSet presAssocID="{32C719C6-F75C-4C98-93C0-4FCCC829C94C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9C0D51CE-A0CB-4C5F-8FF0-E1C9246D4D8F}" type="pres">
      <dgm:prSet presAssocID="{32C719C6-F75C-4C98-93C0-4FCCC829C94C}" presName="negativeSpace" presStyleCnt="0"/>
      <dgm:spPr/>
    </dgm:pt>
    <dgm:pt modelId="{57A60454-84D6-4BED-BEC9-12B070F1FC2E}" type="pres">
      <dgm:prSet presAssocID="{32C719C6-F75C-4C98-93C0-4FCCC829C9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EE59612-4CF5-43C1-9A70-3A39740E17B3}" srcId="{A3BDF003-8A0A-4D68-9AB8-6E1B85DDC236}" destId="{32C719C6-F75C-4C98-93C0-4FCCC829C94C}" srcOrd="3" destOrd="0" parTransId="{1E30D7EB-96DD-4005-BBE9-08172929F098}" sibTransId="{48578C9F-1C61-4984-99F1-099C3C9426DA}"/>
    <dgm:cxn modelId="{C98A5025-1947-4250-BDE1-153C9BE1B790}" type="presOf" srcId="{A9C21E41-7490-4DBE-A276-8F31FCFF04B1}" destId="{91E0354A-B19A-4830-BD8C-214F9D62799E}" srcOrd="1" destOrd="0" presId="urn:microsoft.com/office/officeart/2005/8/layout/list1"/>
    <dgm:cxn modelId="{83E9D428-728B-438D-8030-76DFAB1E6086}" srcId="{A3BDF003-8A0A-4D68-9AB8-6E1B85DDC236}" destId="{A9C21E41-7490-4DBE-A276-8F31FCFF04B1}" srcOrd="1" destOrd="0" parTransId="{41788876-62C3-4A73-9285-A6B2604E8513}" sibTransId="{634E869B-DEF9-4718-8F61-575DC798E43A}"/>
    <dgm:cxn modelId="{2727DB31-1671-4593-89FA-CEC08B65F0D6}" srcId="{A3BDF003-8A0A-4D68-9AB8-6E1B85DDC236}" destId="{320C5FC4-DC91-48A1-A2D7-88E5043D8AC3}" srcOrd="0" destOrd="0" parTransId="{ABF0CEE0-CD65-4C7C-AC78-7EF6112789F4}" sibTransId="{52B91743-A731-40A3-9A88-0DBB79B76F97}"/>
    <dgm:cxn modelId="{C365653A-CA34-44FD-AAB4-FAF7FC84D337}" srcId="{A3BDF003-8A0A-4D68-9AB8-6E1B85DDC236}" destId="{AECA07EE-CCA1-42B4-BC46-54B214D0886A}" srcOrd="2" destOrd="0" parTransId="{96C2188B-FE94-40B8-82F6-65F47C63F8F1}" sibTransId="{9C983B0B-907B-4C1E-9444-7AF8D3289248}"/>
    <dgm:cxn modelId="{88291E4C-790F-47AF-BD18-748184D83575}" type="presOf" srcId="{A9C21E41-7490-4DBE-A276-8F31FCFF04B1}" destId="{C5063363-48CE-4FDE-877E-E22C6C7B7FDF}" srcOrd="0" destOrd="0" presId="urn:microsoft.com/office/officeart/2005/8/layout/list1"/>
    <dgm:cxn modelId="{6DCC7C59-A803-448B-B8E8-6C9EF7460709}" type="presOf" srcId="{320C5FC4-DC91-48A1-A2D7-88E5043D8AC3}" destId="{991E399C-0655-4F34-9471-191BD9E01090}" srcOrd="1" destOrd="0" presId="urn:microsoft.com/office/officeart/2005/8/layout/list1"/>
    <dgm:cxn modelId="{C6D7926A-4DC2-4DB3-9763-83940866407F}" type="presOf" srcId="{AECA07EE-CCA1-42B4-BC46-54B214D0886A}" destId="{2A324F0F-B19E-4236-9209-A70963A9D1EA}" srcOrd="0" destOrd="0" presId="urn:microsoft.com/office/officeart/2005/8/layout/list1"/>
    <dgm:cxn modelId="{9426E68B-43AC-4542-B642-9C3BF6EE3052}" type="presOf" srcId="{32C719C6-F75C-4C98-93C0-4FCCC829C94C}" destId="{AEC83111-26DC-413F-AAFF-CFC77629AE34}" srcOrd="1" destOrd="0" presId="urn:microsoft.com/office/officeart/2005/8/layout/list1"/>
    <dgm:cxn modelId="{6123A197-7B79-4E48-98C1-831EC71A9E87}" type="presOf" srcId="{320C5FC4-DC91-48A1-A2D7-88E5043D8AC3}" destId="{B8B102C4-A04C-4A06-8E77-BB8DD0EB0D73}" srcOrd="0" destOrd="0" presId="urn:microsoft.com/office/officeart/2005/8/layout/list1"/>
    <dgm:cxn modelId="{B9328B9F-EDEE-499D-9500-8411BA3A5463}" type="presOf" srcId="{32C719C6-F75C-4C98-93C0-4FCCC829C94C}" destId="{F828B9DE-C630-4FCD-8428-6043301E4886}" srcOrd="0" destOrd="0" presId="urn:microsoft.com/office/officeart/2005/8/layout/list1"/>
    <dgm:cxn modelId="{75567AD6-A306-44BE-8CF9-10EB520B5D31}" type="presOf" srcId="{A3BDF003-8A0A-4D68-9AB8-6E1B85DDC236}" destId="{2A9E5141-57F2-4513-BDB4-38EEFCD64F4B}" srcOrd="0" destOrd="0" presId="urn:microsoft.com/office/officeart/2005/8/layout/list1"/>
    <dgm:cxn modelId="{B314D3D6-59E2-4C13-90E9-598864CBF85C}" type="presOf" srcId="{AECA07EE-CCA1-42B4-BC46-54B214D0886A}" destId="{28964E69-E0D1-437F-9439-D51C79C431E1}" srcOrd="1" destOrd="0" presId="urn:microsoft.com/office/officeart/2005/8/layout/list1"/>
    <dgm:cxn modelId="{6B106808-5BB1-4356-8E30-A68EC72D0C0B}" type="presParOf" srcId="{2A9E5141-57F2-4513-BDB4-38EEFCD64F4B}" destId="{55F176E1-BD59-4750-90D1-8FBE8E6844B6}" srcOrd="0" destOrd="0" presId="urn:microsoft.com/office/officeart/2005/8/layout/list1"/>
    <dgm:cxn modelId="{840B8577-3E55-48B1-BE71-28655DB0A502}" type="presParOf" srcId="{55F176E1-BD59-4750-90D1-8FBE8E6844B6}" destId="{B8B102C4-A04C-4A06-8E77-BB8DD0EB0D73}" srcOrd="0" destOrd="0" presId="urn:microsoft.com/office/officeart/2005/8/layout/list1"/>
    <dgm:cxn modelId="{75670DFE-49C5-4D1C-9141-F3059B5809C8}" type="presParOf" srcId="{55F176E1-BD59-4750-90D1-8FBE8E6844B6}" destId="{991E399C-0655-4F34-9471-191BD9E01090}" srcOrd="1" destOrd="0" presId="urn:microsoft.com/office/officeart/2005/8/layout/list1"/>
    <dgm:cxn modelId="{FE0DA9F2-4985-476B-87A9-0DB136DEE1C8}" type="presParOf" srcId="{2A9E5141-57F2-4513-BDB4-38EEFCD64F4B}" destId="{A6CDD9F8-B731-442D-80AB-15D8C047DE4A}" srcOrd="1" destOrd="0" presId="urn:microsoft.com/office/officeart/2005/8/layout/list1"/>
    <dgm:cxn modelId="{9FE35D8A-BBF4-4BFA-A470-5FF9ACF5106C}" type="presParOf" srcId="{2A9E5141-57F2-4513-BDB4-38EEFCD64F4B}" destId="{A8D630D0-D1C3-4AA2-A19F-D148FBE6B0AF}" srcOrd="2" destOrd="0" presId="urn:microsoft.com/office/officeart/2005/8/layout/list1"/>
    <dgm:cxn modelId="{BFA64751-18AA-48DC-8A7B-413AA7971680}" type="presParOf" srcId="{2A9E5141-57F2-4513-BDB4-38EEFCD64F4B}" destId="{33B16C46-CF8A-49D3-9E96-977644B24DCF}" srcOrd="3" destOrd="0" presId="urn:microsoft.com/office/officeart/2005/8/layout/list1"/>
    <dgm:cxn modelId="{57525754-A073-4490-B43F-B344F07AE664}" type="presParOf" srcId="{2A9E5141-57F2-4513-BDB4-38EEFCD64F4B}" destId="{9332A4B3-FAE9-4867-85C5-39349070805A}" srcOrd="4" destOrd="0" presId="urn:microsoft.com/office/officeart/2005/8/layout/list1"/>
    <dgm:cxn modelId="{BFBAC8F2-287C-4AB7-8005-D7412D9D9D55}" type="presParOf" srcId="{9332A4B3-FAE9-4867-85C5-39349070805A}" destId="{C5063363-48CE-4FDE-877E-E22C6C7B7FDF}" srcOrd="0" destOrd="0" presId="urn:microsoft.com/office/officeart/2005/8/layout/list1"/>
    <dgm:cxn modelId="{CC014882-F04E-438B-993A-7980623F24C3}" type="presParOf" srcId="{9332A4B3-FAE9-4867-85C5-39349070805A}" destId="{91E0354A-B19A-4830-BD8C-214F9D62799E}" srcOrd="1" destOrd="0" presId="urn:microsoft.com/office/officeart/2005/8/layout/list1"/>
    <dgm:cxn modelId="{8BCD2270-FDB1-49B7-90FA-00E45F1B5B42}" type="presParOf" srcId="{2A9E5141-57F2-4513-BDB4-38EEFCD64F4B}" destId="{45B94036-1D75-43A8-8E6D-8BFD314D0696}" srcOrd="5" destOrd="0" presId="urn:microsoft.com/office/officeart/2005/8/layout/list1"/>
    <dgm:cxn modelId="{E410D592-DE25-480E-B817-1A9A10895BC6}" type="presParOf" srcId="{2A9E5141-57F2-4513-BDB4-38EEFCD64F4B}" destId="{443D72CA-1869-4825-99EF-C0B8C550FC19}" srcOrd="6" destOrd="0" presId="urn:microsoft.com/office/officeart/2005/8/layout/list1"/>
    <dgm:cxn modelId="{0F658547-51D4-4360-8F04-3454A1E2C344}" type="presParOf" srcId="{2A9E5141-57F2-4513-BDB4-38EEFCD64F4B}" destId="{EF95A155-02F7-48ED-A093-9E28D7F46867}" srcOrd="7" destOrd="0" presId="urn:microsoft.com/office/officeart/2005/8/layout/list1"/>
    <dgm:cxn modelId="{A0D0458C-10CD-428D-92CC-A1EAC81618C5}" type="presParOf" srcId="{2A9E5141-57F2-4513-BDB4-38EEFCD64F4B}" destId="{5F5C1BD9-F7CD-4E20-962B-51466B20AB1D}" srcOrd="8" destOrd="0" presId="urn:microsoft.com/office/officeart/2005/8/layout/list1"/>
    <dgm:cxn modelId="{CBFCA163-10A5-438C-BBEB-43063AAF1FDA}" type="presParOf" srcId="{5F5C1BD9-F7CD-4E20-962B-51466B20AB1D}" destId="{2A324F0F-B19E-4236-9209-A70963A9D1EA}" srcOrd="0" destOrd="0" presId="urn:microsoft.com/office/officeart/2005/8/layout/list1"/>
    <dgm:cxn modelId="{72852973-AA6A-46A0-9B8F-C7C250D51F2C}" type="presParOf" srcId="{5F5C1BD9-F7CD-4E20-962B-51466B20AB1D}" destId="{28964E69-E0D1-437F-9439-D51C79C431E1}" srcOrd="1" destOrd="0" presId="urn:microsoft.com/office/officeart/2005/8/layout/list1"/>
    <dgm:cxn modelId="{DCAEA66F-A3CC-48D1-AA39-628B7C7AC2F2}" type="presParOf" srcId="{2A9E5141-57F2-4513-BDB4-38EEFCD64F4B}" destId="{C90413FC-40DF-46E3-8E59-1AA620CFA001}" srcOrd="9" destOrd="0" presId="urn:microsoft.com/office/officeart/2005/8/layout/list1"/>
    <dgm:cxn modelId="{FE31933D-7D66-401E-B8E4-8971F9C9A65E}" type="presParOf" srcId="{2A9E5141-57F2-4513-BDB4-38EEFCD64F4B}" destId="{08475D95-E27E-4029-BE42-BE3A26222AE7}" srcOrd="10" destOrd="0" presId="urn:microsoft.com/office/officeart/2005/8/layout/list1"/>
    <dgm:cxn modelId="{2CBEF56B-9112-43C6-AC11-F821E41D4E55}" type="presParOf" srcId="{2A9E5141-57F2-4513-BDB4-38EEFCD64F4B}" destId="{748DA956-20D3-47FE-A8FA-54C61CC2B36A}" srcOrd="11" destOrd="0" presId="urn:microsoft.com/office/officeart/2005/8/layout/list1"/>
    <dgm:cxn modelId="{80817D57-2190-410B-9624-6D804E2DE6CA}" type="presParOf" srcId="{2A9E5141-57F2-4513-BDB4-38EEFCD64F4B}" destId="{85A65C87-3D97-41F7-AB25-0E1393DAA8AB}" srcOrd="12" destOrd="0" presId="urn:microsoft.com/office/officeart/2005/8/layout/list1"/>
    <dgm:cxn modelId="{73B72E55-2972-44D4-AAD1-D92FF694285C}" type="presParOf" srcId="{85A65C87-3D97-41F7-AB25-0E1393DAA8AB}" destId="{F828B9DE-C630-4FCD-8428-6043301E4886}" srcOrd="0" destOrd="0" presId="urn:microsoft.com/office/officeart/2005/8/layout/list1"/>
    <dgm:cxn modelId="{ED583858-99DC-4649-A0D9-92920260584F}" type="presParOf" srcId="{85A65C87-3D97-41F7-AB25-0E1393DAA8AB}" destId="{AEC83111-26DC-413F-AAFF-CFC77629AE34}" srcOrd="1" destOrd="0" presId="urn:microsoft.com/office/officeart/2005/8/layout/list1"/>
    <dgm:cxn modelId="{E056227C-67A0-4C97-9528-023849BF6C7E}" type="presParOf" srcId="{2A9E5141-57F2-4513-BDB4-38EEFCD64F4B}" destId="{9C0D51CE-A0CB-4C5F-8FF0-E1C9246D4D8F}" srcOrd="13" destOrd="0" presId="urn:microsoft.com/office/officeart/2005/8/layout/list1"/>
    <dgm:cxn modelId="{9C7D7426-B387-4B37-A731-CAB81CE94D20}" type="presParOf" srcId="{2A9E5141-57F2-4513-BDB4-38EEFCD64F4B}" destId="{57A60454-84D6-4BED-BEC9-12B070F1FC2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3B3EE8-1974-4721-AEB7-E3A2FDF9382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B9543FD-99A4-4C4A-A098-21B46D24820E}">
      <dgm:prSet phldrT="[Text]" custT="1"/>
      <dgm:spPr>
        <a:solidFill>
          <a:srgbClr val="76326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Pell Grant</a:t>
          </a:r>
        </a:p>
      </dgm:t>
    </dgm:pt>
    <dgm:pt modelId="{F4417A6B-46D0-4F0B-8DDB-878FB21C5513}" type="parTrans" cxnId="{9F177B98-E774-4EDF-B051-847E236F5269}">
      <dgm:prSet/>
      <dgm:spPr/>
      <dgm:t>
        <a:bodyPr/>
        <a:lstStyle/>
        <a:p>
          <a:endParaRPr lang="en-US"/>
        </a:p>
      </dgm:t>
    </dgm:pt>
    <dgm:pt modelId="{F1488B6C-3B50-406B-BEB2-12756F04A7D4}" type="sibTrans" cxnId="{9F177B98-E774-4EDF-B051-847E236F5269}">
      <dgm:prSet/>
      <dgm:spPr/>
      <dgm:t>
        <a:bodyPr/>
        <a:lstStyle/>
        <a:p>
          <a:endParaRPr lang="en-US"/>
        </a:p>
      </dgm:t>
    </dgm:pt>
    <dgm:pt modelId="{D8C1DA9E-C270-47F3-8537-BEC065CD2B7B}">
      <dgm:prSet phldrT="[Text]" custT="1"/>
      <dgm:spPr>
        <a:solidFill>
          <a:srgbClr val="A11724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gm:t>
    </dgm:pt>
    <dgm:pt modelId="{B4F67637-F831-43C2-AE1B-6B0E8909F146}" type="parTrans" cxnId="{455C3D6A-6EA4-453A-9DCD-288D4A82C096}">
      <dgm:prSet/>
      <dgm:spPr/>
      <dgm:t>
        <a:bodyPr/>
        <a:lstStyle/>
        <a:p>
          <a:endParaRPr lang="en-US"/>
        </a:p>
      </dgm:t>
    </dgm:pt>
    <dgm:pt modelId="{860E649F-81FB-40C4-89D6-7DFC5757FB58}" type="sibTrans" cxnId="{455C3D6A-6EA4-453A-9DCD-288D4A82C096}">
      <dgm:prSet/>
      <dgm:spPr/>
      <dgm:t>
        <a:bodyPr/>
        <a:lstStyle/>
        <a:p>
          <a:endParaRPr lang="en-US"/>
        </a:p>
      </dgm:t>
    </dgm:pt>
    <dgm:pt modelId="{04FF30B7-BDDE-48C1-A20F-CEA2F054D3B1}">
      <dgm:prSet phldrT="[Text]" custT="1"/>
      <dgm:spPr>
        <a:solidFill>
          <a:srgbClr val="FA9B32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gm:t>
    </dgm:pt>
    <dgm:pt modelId="{E179DA5B-140C-471A-898C-4657F12B06A0}" type="parTrans" cxnId="{99DFE020-B470-4FD6-A2DC-8348F21B3E3B}">
      <dgm:prSet/>
      <dgm:spPr/>
      <dgm:t>
        <a:bodyPr/>
        <a:lstStyle/>
        <a:p>
          <a:endParaRPr lang="en-US"/>
        </a:p>
      </dgm:t>
    </dgm:pt>
    <dgm:pt modelId="{EB68A225-BE81-4DC1-81B8-068F9FE0209B}" type="sibTrans" cxnId="{99DFE020-B470-4FD6-A2DC-8348F21B3E3B}">
      <dgm:prSet/>
      <dgm:spPr/>
      <dgm:t>
        <a:bodyPr/>
        <a:lstStyle/>
        <a:p>
          <a:endParaRPr lang="en-US"/>
        </a:p>
      </dgm:t>
    </dgm:pt>
    <dgm:pt modelId="{AD7597D9-ABC0-4EC3-89D4-C86B04A32E7F}">
      <dgm:prSet phldrT="[Text]" custT="1"/>
      <dgm:spPr>
        <a:solidFill>
          <a:srgbClr val="56933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C53C4-E6BC-41AB-8C09-81B754E85075}" type="parTrans" cxnId="{E837D49C-A4BE-41F6-BDFE-41DEB002EE35}">
      <dgm:prSet/>
      <dgm:spPr/>
      <dgm:t>
        <a:bodyPr/>
        <a:lstStyle/>
        <a:p>
          <a:endParaRPr lang="en-US"/>
        </a:p>
      </dgm:t>
    </dgm:pt>
    <dgm:pt modelId="{5FAC9170-D1B7-4418-89E1-393E128A5BFA}" type="sibTrans" cxnId="{E837D49C-A4BE-41F6-BDFE-41DEB002EE35}">
      <dgm:prSet/>
      <dgm:spPr/>
      <dgm:t>
        <a:bodyPr/>
        <a:lstStyle/>
        <a:p>
          <a:endParaRPr lang="en-US"/>
        </a:p>
      </dgm:t>
    </dgm:pt>
    <dgm:pt modelId="{DE383FB6-D40C-4A6E-8EA2-CB8670B3E289}">
      <dgm:prSet phldrT="[Text]" custT="1"/>
      <dgm:spPr>
        <a:solidFill>
          <a:srgbClr val="0084DE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gm:t>
    </dgm:pt>
    <dgm:pt modelId="{8002DC73-3526-47C2-A76E-49BB41116437}" type="parTrans" cxnId="{A073F23F-B6FA-4747-9058-21005B902473}">
      <dgm:prSet/>
      <dgm:spPr/>
      <dgm:t>
        <a:bodyPr/>
        <a:lstStyle/>
        <a:p>
          <a:endParaRPr lang="en-US"/>
        </a:p>
      </dgm:t>
    </dgm:pt>
    <dgm:pt modelId="{F4C14619-512F-47BD-998D-77955E0F118B}" type="sibTrans" cxnId="{A073F23F-B6FA-4747-9058-21005B902473}">
      <dgm:prSet/>
      <dgm:spPr/>
      <dgm:t>
        <a:bodyPr/>
        <a:lstStyle/>
        <a:p>
          <a:endParaRPr lang="en-US"/>
        </a:p>
      </dgm:t>
    </dgm:pt>
    <dgm:pt modelId="{75ED350A-5613-4C2D-AC5E-71B325FFEAC6}">
      <dgm:prSet phldrT="[Text]" custT="1"/>
      <dgm:spPr>
        <a:solidFill>
          <a:srgbClr val="26367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PLUS Loans</a:t>
          </a:r>
        </a:p>
      </dgm:t>
    </dgm:pt>
    <dgm:pt modelId="{53771AC9-C7A3-43AA-ADCA-AFA4AC282B80}" type="parTrans" cxnId="{5D516D09-2290-41E0-B543-E949DA7A0D98}">
      <dgm:prSet/>
      <dgm:spPr/>
      <dgm:t>
        <a:bodyPr/>
        <a:lstStyle/>
        <a:p>
          <a:endParaRPr lang="en-US"/>
        </a:p>
      </dgm:t>
    </dgm:pt>
    <dgm:pt modelId="{0839E074-6D97-4F17-BD0D-5AE3195D60AA}" type="sibTrans" cxnId="{5D516D09-2290-41E0-B543-E949DA7A0D98}">
      <dgm:prSet/>
      <dgm:spPr/>
      <dgm:t>
        <a:bodyPr/>
        <a:lstStyle/>
        <a:p>
          <a:endParaRPr lang="en-US"/>
        </a:p>
      </dgm:t>
    </dgm:pt>
    <dgm:pt modelId="{8E94DB06-A882-425C-B771-3778FC160372}" type="pres">
      <dgm:prSet presAssocID="{2C3B3EE8-1974-4721-AEB7-E3A2FDF93822}" presName="diagram" presStyleCnt="0">
        <dgm:presLayoutVars>
          <dgm:dir/>
          <dgm:resizeHandles val="exact"/>
        </dgm:presLayoutVars>
      </dgm:prSet>
      <dgm:spPr/>
    </dgm:pt>
    <dgm:pt modelId="{0FD65D73-E41D-4B3E-92E7-7F2830D8FEF0}" type="pres">
      <dgm:prSet presAssocID="{0B9543FD-99A4-4C4A-A098-21B46D24820E}" presName="node" presStyleLbl="node1" presStyleIdx="0" presStyleCnt="6">
        <dgm:presLayoutVars>
          <dgm:bulletEnabled val="1"/>
        </dgm:presLayoutVars>
      </dgm:prSet>
      <dgm:spPr/>
    </dgm:pt>
    <dgm:pt modelId="{3535CC49-A102-4D8A-AEB6-B175CBD08E0C}" type="pres">
      <dgm:prSet presAssocID="{F1488B6C-3B50-406B-BEB2-12756F04A7D4}" presName="sibTrans" presStyleCnt="0"/>
      <dgm:spPr/>
    </dgm:pt>
    <dgm:pt modelId="{B0C99F12-FC81-415D-AEAD-4E552DEABC5C}" type="pres">
      <dgm:prSet presAssocID="{D8C1DA9E-C270-47F3-8537-BEC065CD2B7B}" presName="node" presStyleLbl="node1" presStyleIdx="1" presStyleCnt="6">
        <dgm:presLayoutVars>
          <dgm:bulletEnabled val="1"/>
        </dgm:presLayoutVars>
      </dgm:prSet>
      <dgm:spPr/>
    </dgm:pt>
    <dgm:pt modelId="{1A80CB66-F6F8-4D2B-A0F6-D7E51B69A853}" type="pres">
      <dgm:prSet presAssocID="{860E649F-81FB-40C4-89D6-7DFC5757FB58}" presName="sibTrans" presStyleCnt="0"/>
      <dgm:spPr/>
    </dgm:pt>
    <dgm:pt modelId="{2EEFF565-0FA5-4AFE-8EC9-CF46641B257F}" type="pres">
      <dgm:prSet presAssocID="{04FF30B7-BDDE-48C1-A20F-CEA2F054D3B1}" presName="node" presStyleLbl="node1" presStyleIdx="2" presStyleCnt="6">
        <dgm:presLayoutVars>
          <dgm:bulletEnabled val="1"/>
        </dgm:presLayoutVars>
      </dgm:prSet>
      <dgm:spPr/>
    </dgm:pt>
    <dgm:pt modelId="{3531B753-653F-4E59-B2F5-08469469C2DA}" type="pres">
      <dgm:prSet presAssocID="{EB68A225-BE81-4DC1-81B8-068F9FE0209B}" presName="sibTrans" presStyleCnt="0"/>
      <dgm:spPr/>
    </dgm:pt>
    <dgm:pt modelId="{5927B7F6-1A6B-4BE6-9A00-80A8F3451E16}" type="pres">
      <dgm:prSet presAssocID="{AD7597D9-ABC0-4EC3-89D4-C86B04A32E7F}" presName="node" presStyleLbl="node1" presStyleIdx="3" presStyleCnt="6" custLinFactNeighborX="1310" custLinFactNeighborY="750">
        <dgm:presLayoutVars>
          <dgm:bulletEnabled val="1"/>
        </dgm:presLayoutVars>
      </dgm:prSet>
      <dgm:spPr/>
    </dgm:pt>
    <dgm:pt modelId="{ED234A13-193D-4539-ADE1-4E21D01069A4}" type="pres">
      <dgm:prSet presAssocID="{5FAC9170-D1B7-4418-89E1-393E128A5BFA}" presName="sibTrans" presStyleCnt="0"/>
      <dgm:spPr/>
    </dgm:pt>
    <dgm:pt modelId="{799B4B1F-19A5-4028-A572-1E0AD4FB66AD}" type="pres">
      <dgm:prSet presAssocID="{DE383FB6-D40C-4A6E-8EA2-CB8670B3E289}" presName="node" presStyleLbl="node1" presStyleIdx="4" presStyleCnt="6">
        <dgm:presLayoutVars>
          <dgm:bulletEnabled val="1"/>
        </dgm:presLayoutVars>
      </dgm:prSet>
      <dgm:spPr/>
    </dgm:pt>
    <dgm:pt modelId="{6AD71644-83C8-4E5A-AA6A-F692A90E17DF}" type="pres">
      <dgm:prSet presAssocID="{F4C14619-512F-47BD-998D-77955E0F118B}" presName="sibTrans" presStyleCnt="0"/>
      <dgm:spPr/>
    </dgm:pt>
    <dgm:pt modelId="{F8FCE1B0-A15B-4784-82E6-5BFC1F3402C4}" type="pres">
      <dgm:prSet presAssocID="{75ED350A-5613-4C2D-AC5E-71B325FFEAC6}" presName="node" presStyleLbl="node1" presStyleIdx="5" presStyleCnt="6">
        <dgm:presLayoutVars>
          <dgm:bulletEnabled val="1"/>
        </dgm:presLayoutVars>
      </dgm:prSet>
      <dgm:spPr/>
    </dgm:pt>
  </dgm:ptLst>
  <dgm:cxnLst>
    <dgm:cxn modelId="{5D516D09-2290-41E0-B543-E949DA7A0D98}" srcId="{2C3B3EE8-1974-4721-AEB7-E3A2FDF93822}" destId="{75ED350A-5613-4C2D-AC5E-71B325FFEAC6}" srcOrd="5" destOrd="0" parTransId="{53771AC9-C7A3-43AA-ADCA-AFA4AC282B80}" sibTransId="{0839E074-6D97-4F17-BD0D-5AE3195D60AA}"/>
    <dgm:cxn modelId="{4DBC5C12-1D8F-4DD9-A1F7-916F05B1C183}" type="presOf" srcId="{D8C1DA9E-C270-47F3-8537-BEC065CD2B7B}" destId="{B0C99F12-FC81-415D-AEAD-4E552DEABC5C}" srcOrd="0" destOrd="0" presId="urn:microsoft.com/office/officeart/2005/8/layout/default"/>
    <dgm:cxn modelId="{99DFE020-B470-4FD6-A2DC-8348F21B3E3B}" srcId="{2C3B3EE8-1974-4721-AEB7-E3A2FDF93822}" destId="{04FF30B7-BDDE-48C1-A20F-CEA2F054D3B1}" srcOrd="2" destOrd="0" parTransId="{E179DA5B-140C-471A-898C-4657F12B06A0}" sibTransId="{EB68A225-BE81-4DC1-81B8-068F9FE0209B}"/>
    <dgm:cxn modelId="{A073F23F-B6FA-4747-9058-21005B902473}" srcId="{2C3B3EE8-1974-4721-AEB7-E3A2FDF93822}" destId="{DE383FB6-D40C-4A6E-8EA2-CB8670B3E289}" srcOrd="4" destOrd="0" parTransId="{8002DC73-3526-47C2-A76E-49BB41116437}" sibTransId="{F4C14619-512F-47BD-998D-77955E0F118B}"/>
    <dgm:cxn modelId="{DDBA444A-B740-40E9-82AF-55FD48683212}" type="presOf" srcId="{0B9543FD-99A4-4C4A-A098-21B46D24820E}" destId="{0FD65D73-E41D-4B3E-92E7-7F2830D8FEF0}" srcOrd="0" destOrd="0" presId="urn:microsoft.com/office/officeart/2005/8/layout/default"/>
    <dgm:cxn modelId="{3DA3A869-B775-4476-871E-902837DF26BA}" type="presOf" srcId="{DE383FB6-D40C-4A6E-8EA2-CB8670B3E289}" destId="{799B4B1F-19A5-4028-A572-1E0AD4FB66AD}" srcOrd="0" destOrd="0" presId="urn:microsoft.com/office/officeart/2005/8/layout/default"/>
    <dgm:cxn modelId="{455C3D6A-6EA4-453A-9DCD-288D4A82C096}" srcId="{2C3B3EE8-1974-4721-AEB7-E3A2FDF93822}" destId="{D8C1DA9E-C270-47F3-8537-BEC065CD2B7B}" srcOrd="1" destOrd="0" parTransId="{B4F67637-F831-43C2-AE1B-6B0E8909F146}" sibTransId="{860E649F-81FB-40C4-89D6-7DFC5757FB58}"/>
    <dgm:cxn modelId="{2B994281-7926-45FA-AA47-C4891D12FD48}" type="presOf" srcId="{75ED350A-5613-4C2D-AC5E-71B325FFEAC6}" destId="{F8FCE1B0-A15B-4784-82E6-5BFC1F3402C4}" srcOrd="0" destOrd="0" presId="urn:microsoft.com/office/officeart/2005/8/layout/default"/>
    <dgm:cxn modelId="{9F177B98-E774-4EDF-B051-847E236F5269}" srcId="{2C3B3EE8-1974-4721-AEB7-E3A2FDF93822}" destId="{0B9543FD-99A4-4C4A-A098-21B46D24820E}" srcOrd="0" destOrd="0" parTransId="{F4417A6B-46D0-4F0B-8DDB-878FB21C5513}" sibTransId="{F1488B6C-3B50-406B-BEB2-12756F04A7D4}"/>
    <dgm:cxn modelId="{212BF699-63EA-40ED-9BDD-8ED593496707}" type="presOf" srcId="{AD7597D9-ABC0-4EC3-89D4-C86B04A32E7F}" destId="{5927B7F6-1A6B-4BE6-9A00-80A8F3451E16}" srcOrd="0" destOrd="0" presId="urn:microsoft.com/office/officeart/2005/8/layout/default"/>
    <dgm:cxn modelId="{E837D49C-A4BE-41F6-BDFE-41DEB002EE35}" srcId="{2C3B3EE8-1974-4721-AEB7-E3A2FDF93822}" destId="{AD7597D9-ABC0-4EC3-89D4-C86B04A32E7F}" srcOrd="3" destOrd="0" parTransId="{932C53C4-E6BC-41AB-8C09-81B754E85075}" sibTransId="{5FAC9170-D1B7-4418-89E1-393E128A5BFA}"/>
    <dgm:cxn modelId="{AF2BE1AA-4C93-404B-B540-1BDCFB8D48BD}" type="presOf" srcId="{2C3B3EE8-1974-4721-AEB7-E3A2FDF93822}" destId="{8E94DB06-A882-425C-B771-3778FC160372}" srcOrd="0" destOrd="0" presId="urn:microsoft.com/office/officeart/2005/8/layout/default"/>
    <dgm:cxn modelId="{C5AEB1C2-5CF0-48BD-9638-BF8C33F92CDE}" type="presOf" srcId="{04FF30B7-BDDE-48C1-A20F-CEA2F054D3B1}" destId="{2EEFF565-0FA5-4AFE-8EC9-CF46641B257F}" srcOrd="0" destOrd="0" presId="urn:microsoft.com/office/officeart/2005/8/layout/default"/>
    <dgm:cxn modelId="{9C9BF22B-9247-4CB4-8EA6-940EE57D6825}" type="presParOf" srcId="{8E94DB06-A882-425C-B771-3778FC160372}" destId="{0FD65D73-E41D-4B3E-92E7-7F2830D8FEF0}" srcOrd="0" destOrd="0" presId="urn:microsoft.com/office/officeart/2005/8/layout/default"/>
    <dgm:cxn modelId="{BCC593B1-A5C9-4C1A-84CB-6E2CAE0C84C2}" type="presParOf" srcId="{8E94DB06-A882-425C-B771-3778FC160372}" destId="{3535CC49-A102-4D8A-AEB6-B175CBD08E0C}" srcOrd="1" destOrd="0" presId="urn:microsoft.com/office/officeart/2005/8/layout/default"/>
    <dgm:cxn modelId="{990C8A6C-D149-4330-A646-22D1E47E180B}" type="presParOf" srcId="{8E94DB06-A882-425C-B771-3778FC160372}" destId="{B0C99F12-FC81-415D-AEAD-4E552DEABC5C}" srcOrd="2" destOrd="0" presId="urn:microsoft.com/office/officeart/2005/8/layout/default"/>
    <dgm:cxn modelId="{A6338025-C737-4DE7-B726-A19AABC8FBDD}" type="presParOf" srcId="{8E94DB06-A882-425C-B771-3778FC160372}" destId="{1A80CB66-F6F8-4D2B-A0F6-D7E51B69A853}" srcOrd="3" destOrd="0" presId="urn:microsoft.com/office/officeart/2005/8/layout/default"/>
    <dgm:cxn modelId="{296ECE5A-191C-490B-8189-D5E32408D67D}" type="presParOf" srcId="{8E94DB06-A882-425C-B771-3778FC160372}" destId="{2EEFF565-0FA5-4AFE-8EC9-CF46641B257F}" srcOrd="4" destOrd="0" presId="urn:microsoft.com/office/officeart/2005/8/layout/default"/>
    <dgm:cxn modelId="{1723EBED-DB26-42EA-A03A-E1F7E6C99A98}" type="presParOf" srcId="{8E94DB06-A882-425C-B771-3778FC160372}" destId="{3531B753-653F-4E59-B2F5-08469469C2DA}" srcOrd="5" destOrd="0" presId="urn:microsoft.com/office/officeart/2005/8/layout/default"/>
    <dgm:cxn modelId="{9C8C247E-C18C-4EC2-AF61-A954A8DA53B9}" type="presParOf" srcId="{8E94DB06-A882-425C-B771-3778FC160372}" destId="{5927B7F6-1A6B-4BE6-9A00-80A8F3451E16}" srcOrd="6" destOrd="0" presId="urn:microsoft.com/office/officeart/2005/8/layout/default"/>
    <dgm:cxn modelId="{A5DE739B-9A8C-4E43-A445-48F16FFD54B2}" type="presParOf" srcId="{8E94DB06-A882-425C-B771-3778FC160372}" destId="{ED234A13-193D-4539-ADE1-4E21D01069A4}" srcOrd="7" destOrd="0" presId="urn:microsoft.com/office/officeart/2005/8/layout/default"/>
    <dgm:cxn modelId="{40ECB347-707C-4C03-9ED3-4CADFE0A2612}" type="presParOf" srcId="{8E94DB06-A882-425C-B771-3778FC160372}" destId="{799B4B1F-19A5-4028-A572-1E0AD4FB66AD}" srcOrd="8" destOrd="0" presId="urn:microsoft.com/office/officeart/2005/8/layout/default"/>
    <dgm:cxn modelId="{25D1CC27-56ED-48E0-A64C-C23E492A1BB1}" type="presParOf" srcId="{8E94DB06-A882-425C-B771-3778FC160372}" destId="{6AD71644-83C8-4E5A-AA6A-F692A90E17DF}" srcOrd="9" destOrd="0" presId="urn:microsoft.com/office/officeart/2005/8/layout/default"/>
    <dgm:cxn modelId="{40F0C02C-5D4A-4746-9693-D7519CB4B872}" type="presParOf" srcId="{8E94DB06-A882-425C-B771-3778FC160372}" destId="{F8FCE1B0-A15B-4784-82E6-5BFC1F3402C4}" srcOrd="10" destOrd="0" presId="urn:microsoft.com/office/officeart/2005/8/layout/defaul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D25BAA-346E-44AD-993C-8C5CC4C668D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54FCE8-71CC-4A21-B97C-1D94D4F2179D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PA Residency requirements apply – DE, MA, WV, DC, OH, VT are reciprocal states</a:t>
          </a:r>
          <a:endParaRPr lang="en-US" sz="2400" dirty="0"/>
        </a:p>
      </dgm:t>
    </dgm:pt>
    <dgm:pt modelId="{2EEE4AD9-704A-478F-85FD-F606B8C53878}" type="parTrans" cxnId="{A4062F91-7FEC-432D-B6BD-FC08FBD36BC7}">
      <dgm:prSet/>
      <dgm:spPr/>
      <dgm:t>
        <a:bodyPr/>
        <a:lstStyle/>
        <a:p>
          <a:endParaRPr lang="en-US"/>
        </a:p>
      </dgm:t>
    </dgm:pt>
    <dgm:pt modelId="{9FA4D677-1C38-4958-9A5A-732AB76D1630}" type="sibTrans" cxnId="{A4062F91-7FEC-432D-B6BD-FC08FBD36BC7}">
      <dgm:prSet/>
      <dgm:spPr/>
      <dgm:t>
        <a:bodyPr/>
        <a:lstStyle/>
        <a:p>
          <a:endParaRPr lang="en-US"/>
        </a:p>
      </dgm:t>
    </dgm:pt>
    <dgm:pt modelId="{15472666-14FD-4E66-90A5-59282B796D60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Grant provided based on need</a:t>
          </a:r>
          <a:endParaRPr lang="en-US" sz="2400" dirty="0"/>
        </a:p>
      </dgm:t>
    </dgm:pt>
    <dgm:pt modelId="{954D7FBD-B0BB-4A78-A2B6-210A17D7EA9B}" type="parTrans" cxnId="{0849ECBC-EEDE-407B-8F67-8788896B915D}">
      <dgm:prSet/>
      <dgm:spPr/>
      <dgm:t>
        <a:bodyPr/>
        <a:lstStyle/>
        <a:p>
          <a:endParaRPr lang="en-US"/>
        </a:p>
      </dgm:t>
    </dgm:pt>
    <dgm:pt modelId="{301CCDC2-296D-42B0-AA1A-592AF1F9AECD}" type="sibTrans" cxnId="{0849ECBC-EEDE-407B-8F67-8788896B915D}">
      <dgm:prSet/>
      <dgm:spPr/>
      <dgm:t>
        <a:bodyPr/>
        <a:lstStyle/>
        <a:p>
          <a:endParaRPr lang="en-US"/>
        </a:p>
      </dgm:t>
    </dgm:pt>
    <dgm:pt modelId="{B4014945-0B1F-4BCE-BB67-8F802D92601B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</a:t>
          </a:r>
        </a:p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and State Grant Form</a:t>
          </a:r>
          <a:endParaRPr lang="en-US" sz="2400" dirty="0"/>
        </a:p>
      </dgm:t>
    </dgm:pt>
    <dgm:pt modelId="{029648E2-C632-4E8B-80FF-B4641177B5CB}" type="parTrans" cxnId="{99DC4B92-4074-4460-B198-BA28AC8657B3}">
      <dgm:prSet/>
      <dgm:spPr/>
      <dgm:t>
        <a:bodyPr/>
        <a:lstStyle/>
        <a:p>
          <a:endParaRPr lang="en-US"/>
        </a:p>
      </dgm:t>
    </dgm:pt>
    <dgm:pt modelId="{2173F920-44AD-40B9-A613-3E19C5AA9484}" type="sibTrans" cxnId="{99DC4B92-4074-4460-B198-BA28AC8657B3}">
      <dgm:prSet/>
      <dgm:spPr/>
      <dgm:t>
        <a:bodyPr/>
        <a:lstStyle/>
        <a:p>
          <a:endParaRPr lang="en-US"/>
        </a:p>
      </dgm:t>
    </dgm:pt>
    <dgm:pt modelId="{9C56D217-0ED6-463D-8B80-157636739DB4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 to file FAFSA is May 1</a:t>
          </a:r>
        </a:p>
      </dgm:t>
    </dgm:pt>
    <dgm:pt modelId="{C3876975-2462-40F5-AE03-1A7E80DD7AF3}" type="parTrans" cxnId="{3EE4278F-409B-4809-BD3E-8F028E303DEB}">
      <dgm:prSet/>
      <dgm:spPr/>
      <dgm:t>
        <a:bodyPr/>
        <a:lstStyle/>
        <a:p>
          <a:endParaRPr lang="en-US"/>
        </a:p>
      </dgm:t>
    </dgm:pt>
    <dgm:pt modelId="{4D9C7DA4-AB28-45DB-9A08-FB2F68F0D48F}" type="sibTrans" cxnId="{3EE4278F-409B-4809-BD3E-8F028E303DEB}">
      <dgm:prSet/>
      <dgm:spPr/>
      <dgm:t>
        <a:bodyPr/>
        <a:lstStyle/>
        <a:p>
          <a:endParaRPr lang="en-US"/>
        </a:p>
      </dgm:t>
    </dgm:pt>
    <dgm:pt modelId="{CBEE55C5-32F6-4664-BC94-A0FA083DCAEA}" type="pres">
      <dgm:prSet presAssocID="{75D25BAA-346E-44AD-993C-8C5CC4C668D9}" presName="linear" presStyleCnt="0">
        <dgm:presLayoutVars>
          <dgm:dir/>
          <dgm:animLvl val="lvl"/>
          <dgm:resizeHandles val="exact"/>
        </dgm:presLayoutVars>
      </dgm:prSet>
      <dgm:spPr/>
    </dgm:pt>
    <dgm:pt modelId="{18F39910-6FF9-45CE-923F-DF312CBDAA37}" type="pres">
      <dgm:prSet presAssocID="{2B54FCE8-71CC-4A21-B97C-1D94D4F2179D}" presName="parentLin" presStyleCnt="0"/>
      <dgm:spPr/>
    </dgm:pt>
    <dgm:pt modelId="{767A1CA5-6793-4667-BF5E-EE969BBED722}" type="pres">
      <dgm:prSet presAssocID="{2B54FCE8-71CC-4A21-B97C-1D94D4F2179D}" presName="parentLeftMargin" presStyleLbl="node1" presStyleIdx="0" presStyleCnt="4"/>
      <dgm:spPr/>
    </dgm:pt>
    <dgm:pt modelId="{F3FB1A91-22BB-4DA1-AF64-CE0E19B66442}" type="pres">
      <dgm:prSet presAssocID="{2B54FCE8-71CC-4A21-B97C-1D94D4F2179D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5E6DF587-9B88-4C59-A9EB-FC1E4EBBD6BA}" type="pres">
      <dgm:prSet presAssocID="{2B54FCE8-71CC-4A21-B97C-1D94D4F2179D}" presName="negativeSpace" presStyleCnt="0"/>
      <dgm:spPr/>
    </dgm:pt>
    <dgm:pt modelId="{8E8E8676-D5B2-4CAA-A25D-0FF1EBD9189E}" type="pres">
      <dgm:prSet presAssocID="{2B54FCE8-71CC-4A21-B97C-1D94D4F2179D}" presName="childText" presStyleLbl="conFgAcc1" presStyleIdx="0" presStyleCnt="4">
        <dgm:presLayoutVars>
          <dgm:bulletEnabled val="1"/>
        </dgm:presLayoutVars>
      </dgm:prSet>
      <dgm:spPr/>
    </dgm:pt>
    <dgm:pt modelId="{525A0CA9-60AF-4C66-9F5B-089F2A23F039}" type="pres">
      <dgm:prSet presAssocID="{9FA4D677-1C38-4958-9A5A-732AB76D1630}" presName="spaceBetweenRectangles" presStyleCnt="0"/>
      <dgm:spPr/>
    </dgm:pt>
    <dgm:pt modelId="{A3374971-DFB5-4AFC-A9DB-7D6D10D897B7}" type="pres">
      <dgm:prSet presAssocID="{15472666-14FD-4E66-90A5-59282B796D60}" presName="parentLin" presStyleCnt="0"/>
      <dgm:spPr/>
    </dgm:pt>
    <dgm:pt modelId="{2E628566-13EB-476E-A137-724BF0DFEACF}" type="pres">
      <dgm:prSet presAssocID="{15472666-14FD-4E66-90A5-59282B796D60}" presName="parentLeftMargin" presStyleLbl="node1" presStyleIdx="0" presStyleCnt="4"/>
      <dgm:spPr/>
    </dgm:pt>
    <dgm:pt modelId="{3CC87CCC-747F-46EF-ACDA-D74B276EBF50}" type="pres">
      <dgm:prSet presAssocID="{15472666-14FD-4E66-90A5-59282B796D60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B79A34C0-9075-427D-948A-3ED5B72197BD}" type="pres">
      <dgm:prSet presAssocID="{15472666-14FD-4E66-90A5-59282B796D60}" presName="negativeSpace" presStyleCnt="0"/>
      <dgm:spPr/>
    </dgm:pt>
    <dgm:pt modelId="{35237E15-EC5D-4841-92AD-9EEF37C193D8}" type="pres">
      <dgm:prSet presAssocID="{15472666-14FD-4E66-90A5-59282B796D60}" presName="childText" presStyleLbl="conFgAcc1" presStyleIdx="1" presStyleCnt="4">
        <dgm:presLayoutVars>
          <dgm:bulletEnabled val="1"/>
        </dgm:presLayoutVars>
      </dgm:prSet>
      <dgm:spPr/>
    </dgm:pt>
    <dgm:pt modelId="{05A006AE-B9E5-4219-B036-532C367B32B6}" type="pres">
      <dgm:prSet presAssocID="{301CCDC2-296D-42B0-AA1A-592AF1F9AECD}" presName="spaceBetweenRectangles" presStyleCnt="0"/>
      <dgm:spPr/>
    </dgm:pt>
    <dgm:pt modelId="{0B5DBBC5-F615-4EA5-8BCC-2C720069756A}" type="pres">
      <dgm:prSet presAssocID="{B4014945-0B1F-4BCE-BB67-8F802D92601B}" presName="parentLin" presStyleCnt="0"/>
      <dgm:spPr/>
    </dgm:pt>
    <dgm:pt modelId="{D88E2D2E-9A71-4524-8B8A-DAE51A68E663}" type="pres">
      <dgm:prSet presAssocID="{B4014945-0B1F-4BCE-BB67-8F802D92601B}" presName="parentLeftMargin" presStyleLbl="node1" presStyleIdx="1" presStyleCnt="4"/>
      <dgm:spPr/>
    </dgm:pt>
    <dgm:pt modelId="{990CE03F-D81A-4093-A587-59A07ADA01CF}" type="pres">
      <dgm:prSet presAssocID="{B4014945-0B1F-4BCE-BB67-8F802D92601B}" presName="parentText" presStyleLbl="node1" presStyleIdx="2" presStyleCnt="4" custScaleX="128951" custScaleY="148077">
        <dgm:presLayoutVars>
          <dgm:chMax val="0"/>
          <dgm:bulletEnabled val="1"/>
        </dgm:presLayoutVars>
      </dgm:prSet>
      <dgm:spPr/>
    </dgm:pt>
    <dgm:pt modelId="{ECB724E5-DACB-4533-A399-C37BE7C5A961}" type="pres">
      <dgm:prSet presAssocID="{B4014945-0B1F-4BCE-BB67-8F802D92601B}" presName="negativeSpace" presStyleCnt="0"/>
      <dgm:spPr/>
    </dgm:pt>
    <dgm:pt modelId="{FF206E91-820A-494B-9F17-5730EDA45F3D}" type="pres">
      <dgm:prSet presAssocID="{B4014945-0B1F-4BCE-BB67-8F802D92601B}" presName="childText" presStyleLbl="conFgAcc1" presStyleIdx="2" presStyleCnt="4">
        <dgm:presLayoutVars>
          <dgm:bulletEnabled val="1"/>
        </dgm:presLayoutVars>
      </dgm:prSet>
      <dgm:spPr/>
    </dgm:pt>
    <dgm:pt modelId="{905C3AC2-A15D-4AA2-9DD8-718501BD03E8}" type="pres">
      <dgm:prSet presAssocID="{2173F920-44AD-40B9-A613-3E19C5AA9484}" presName="spaceBetweenRectangles" presStyleCnt="0"/>
      <dgm:spPr/>
    </dgm:pt>
    <dgm:pt modelId="{F4438382-34E7-42E0-B90F-6FD9F42204AA}" type="pres">
      <dgm:prSet presAssocID="{9C56D217-0ED6-463D-8B80-157636739DB4}" presName="parentLin" presStyleCnt="0"/>
      <dgm:spPr/>
    </dgm:pt>
    <dgm:pt modelId="{994652A8-F917-48BE-97AB-4A157F791A16}" type="pres">
      <dgm:prSet presAssocID="{9C56D217-0ED6-463D-8B80-157636739DB4}" presName="parentLeftMargin" presStyleLbl="node1" presStyleIdx="2" presStyleCnt="4"/>
      <dgm:spPr/>
    </dgm:pt>
    <dgm:pt modelId="{D850D7B9-887F-4915-B301-2B1D6F79C9B6}" type="pres">
      <dgm:prSet presAssocID="{9C56D217-0ED6-463D-8B80-157636739DB4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96E9B024-8192-4BB3-90BC-6F5E58DB8E3B}" type="pres">
      <dgm:prSet presAssocID="{9C56D217-0ED6-463D-8B80-157636739DB4}" presName="negativeSpace" presStyleCnt="0"/>
      <dgm:spPr/>
    </dgm:pt>
    <dgm:pt modelId="{778C2142-6B6C-4AF9-9B50-FEE5414E21E6}" type="pres">
      <dgm:prSet presAssocID="{9C56D217-0ED6-463D-8B80-157636739DB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0141D06-57BC-4488-B3EB-7ABC0FF5852B}" type="presOf" srcId="{15472666-14FD-4E66-90A5-59282B796D60}" destId="{2E628566-13EB-476E-A137-724BF0DFEACF}" srcOrd="0" destOrd="0" presId="urn:microsoft.com/office/officeart/2005/8/layout/list1"/>
    <dgm:cxn modelId="{5936BD0F-593B-4483-B206-A8474B7DBB00}" type="presOf" srcId="{B4014945-0B1F-4BCE-BB67-8F802D92601B}" destId="{990CE03F-D81A-4093-A587-59A07ADA01CF}" srcOrd="1" destOrd="0" presId="urn:microsoft.com/office/officeart/2005/8/layout/list1"/>
    <dgm:cxn modelId="{47148A12-D109-4F0D-8292-7073E775324A}" type="presOf" srcId="{15472666-14FD-4E66-90A5-59282B796D60}" destId="{3CC87CCC-747F-46EF-ACDA-D74B276EBF50}" srcOrd="1" destOrd="0" presId="urn:microsoft.com/office/officeart/2005/8/layout/list1"/>
    <dgm:cxn modelId="{6A1A7220-153C-4E8B-B446-DCE52AA5D229}" type="presOf" srcId="{75D25BAA-346E-44AD-993C-8C5CC4C668D9}" destId="{CBEE55C5-32F6-4664-BC94-A0FA083DCAEA}" srcOrd="0" destOrd="0" presId="urn:microsoft.com/office/officeart/2005/8/layout/list1"/>
    <dgm:cxn modelId="{C9013F29-D634-4451-AD28-ED6CC82051BE}" type="presOf" srcId="{2B54FCE8-71CC-4A21-B97C-1D94D4F2179D}" destId="{767A1CA5-6793-4667-BF5E-EE969BBED722}" srcOrd="0" destOrd="0" presId="urn:microsoft.com/office/officeart/2005/8/layout/list1"/>
    <dgm:cxn modelId="{3800003E-8B3B-422C-8177-B0E15DA2733D}" type="presOf" srcId="{B4014945-0B1F-4BCE-BB67-8F802D92601B}" destId="{D88E2D2E-9A71-4524-8B8A-DAE51A68E663}" srcOrd="0" destOrd="0" presId="urn:microsoft.com/office/officeart/2005/8/layout/list1"/>
    <dgm:cxn modelId="{3EE4278F-409B-4809-BD3E-8F028E303DEB}" srcId="{75D25BAA-346E-44AD-993C-8C5CC4C668D9}" destId="{9C56D217-0ED6-463D-8B80-157636739DB4}" srcOrd="3" destOrd="0" parTransId="{C3876975-2462-40F5-AE03-1A7E80DD7AF3}" sibTransId="{4D9C7DA4-AB28-45DB-9A08-FB2F68F0D48F}"/>
    <dgm:cxn modelId="{A4062F91-7FEC-432D-B6BD-FC08FBD36BC7}" srcId="{75D25BAA-346E-44AD-993C-8C5CC4C668D9}" destId="{2B54FCE8-71CC-4A21-B97C-1D94D4F2179D}" srcOrd="0" destOrd="0" parTransId="{2EEE4AD9-704A-478F-85FD-F606B8C53878}" sibTransId="{9FA4D677-1C38-4958-9A5A-732AB76D1630}"/>
    <dgm:cxn modelId="{99DC4B92-4074-4460-B198-BA28AC8657B3}" srcId="{75D25BAA-346E-44AD-993C-8C5CC4C668D9}" destId="{B4014945-0B1F-4BCE-BB67-8F802D92601B}" srcOrd="2" destOrd="0" parTransId="{029648E2-C632-4E8B-80FF-B4641177B5CB}" sibTransId="{2173F920-44AD-40B9-A613-3E19C5AA9484}"/>
    <dgm:cxn modelId="{0849ECBC-EEDE-407B-8F67-8788896B915D}" srcId="{75D25BAA-346E-44AD-993C-8C5CC4C668D9}" destId="{15472666-14FD-4E66-90A5-59282B796D60}" srcOrd="1" destOrd="0" parTransId="{954D7FBD-B0BB-4A78-A2B6-210A17D7EA9B}" sibTransId="{301CCDC2-296D-42B0-AA1A-592AF1F9AECD}"/>
    <dgm:cxn modelId="{502E11C8-3773-4A3C-9FF9-727D319FB1DD}" type="presOf" srcId="{9C56D217-0ED6-463D-8B80-157636739DB4}" destId="{994652A8-F917-48BE-97AB-4A157F791A16}" srcOrd="0" destOrd="0" presId="urn:microsoft.com/office/officeart/2005/8/layout/list1"/>
    <dgm:cxn modelId="{B1333AE1-D7C6-49B3-A8BD-BD5D142CB49E}" type="presOf" srcId="{9C56D217-0ED6-463D-8B80-157636739DB4}" destId="{D850D7B9-887F-4915-B301-2B1D6F79C9B6}" srcOrd="1" destOrd="0" presId="urn:microsoft.com/office/officeart/2005/8/layout/list1"/>
    <dgm:cxn modelId="{6976FBE6-1AEE-4A01-8DE0-448FF58A2F09}" type="presOf" srcId="{2B54FCE8-71CC-4A21-B97C-1D94D4F2179D}" destId="{F3FB1A91-22BB-4DA1-AF64-CE0E19B66442}" srcOrd="1" destOrd="0" presId="urn:microsoft.com/office/officeart/2005/8/layout/list1"/>
    <dgm:cxn modelId="{983F61D2-367F-49E6-83F7-F031AA650E99}" type="presParOf" srcId="{CBEE55C5-32F6-4664-BC94-A0FA083DCAEA}" destId="{18F39910-6FF9-45CE-923F-DF312CBDAA37}" srcOrd="0" destOrd="0" presId="urn:microsoft.com/office/officeart/2005/8/layout/list1"/>
    <dgm:cxn modelId="{B2DCD7EF-14E7-4811-8BAE-A138255B986E}" type="presParOf" srcId="{18F39910-6FF9-45CE-923F-DF312CBDAA37}" destId="{767A1CA5-6793-4667-BF5E-EE969BBED722}" srcOrd="0" destOrd="0" presId="urn:microsoft.com/office/officeart/2005/8/layout/list1"/>
    <dgm:cxn modelId="{2E85F8CC-E4A4-4F57-B09C-CDC16B7DD4B4}" type="presParOf" srcId="{18F39910-6FF9-45CE-923F-DF312CBDAA37}" destId="{F3FB1A91-22BB-4DA1-AF64-CE0E19B66442}" srcOrd="1" destOrd="0" presId="urn:microsoft.com/office/officeart/2005/8/layout/list1"/>
    <dgm:cxn modelId="{54D6CA86-2868-4548-AF8E-ED369C7480EA}" type="presParOf" srcId="{CBEE55C5-32F6-4664-BC94-A0FA083DCAEA}" destId="{5E6DF587-9B88-4C59-A9EB-FC1E4EBBD6BA}" srcOrd="1" destOrd="0" presId="urn:microsoft.com/office/officeart/2005/8/layout/list1"/>
    <dgm:cxn modelId="{CD44E48A-9979-4B11-A0AD-7D22807C7BED}" type="presParOf" srcId="{CBEE55C5-32F6-4664-BC94-A0FA083DCAEA}" destId="{8E8E8676-D5B2-4CAA-A25D-0FF1EBD9189E}" srcOrd="2" destOrd="0" presId="urn:microsoft.com/office/officeart/2005/8/layout/list1"/>
    <dgm:cxn modelId="{89E8150F-4D4B-49E1-9D4C-84EB672C4B25}" type="presParOf" srcId="{CBEE55C5-32F6-4664-BC94-A0FA083DCAEA}" destId="{525A0CA9-60AF-4C66-9F5B-089F2A23F039}" srcOrd="3" destOrd="0" presId="urn:microsoft.com/office/officeart/2005/8/layout/list1"/>
    <dgm:cxn modelId="{E19F1430-5733-4E06-99EF-C319C6827A2C}" type="presParOf" srcId="{CBEE55C5-32F6-4664-BC94-A0FA083DCAEA}" destId="{A3374971-DFB5-4AFC-A9DB-7D6D10D897B7}" srcOrd="4" destOrd="0" presId="urn:microsoft.com/office/officeart/2005/8/layout/list1"/>
    <dgm:cxn modelId="{D2AD7BF1-BC64-4003-8E64-EDBDF3BD70DE}" type="presParOf" srcId="{A3374971-DFB5-4AFC-A9DB-7D6D10D897B7}" destId="{2E628566-13EB-476E-A137-724BF0DFEACF}" srcOrd="0" destOrd="0" presId="urn:microsoft.com/office/officeart/2005/8/layout/list1"/>
    <dgm:cxn modelId="{05C43D19-FA54-499C-833C-B401DAF3D2C8}" type="presParOf" srcId="{A3374971-DFB5-4AFC-A9DB-7D6D10D897B7}" destId="{3CC87CCC-747F-46EF-ACDA-D74B276EBF50}" srcOrd="1" destOrd="0" presId="urn:microsoft.com/office/officeart/2005/8/layout/list1"/>
    <dgm:cxn modelId="{0383363F-8422-4D8D-B3DB-1FB205B11969}" type="presParOf" srcId="{CBEE55C5-32F6-4664-BC94-A0FA083DCAEA}" destId="{B79A34C0-9075-427D-948A-3ED5B72197BD}" srcOrd="5" destOrd="0" presId="urn:microsoft.com/office/officeart/2005/8/layout/list1"/>
    <dgm:cxn modelId="{427417D6-71A5-4063-89D5-B9A975C737E1}" type="presParOf" srcId="{CBEE55C5-32F6-4664-BC94-A0FA083DCAEA}" destId="{35237E15-EC5D-4841-92AD-9EEF37C193D8}" srcOrd="6" destOrd="0" presId="urn:microsoft.com/office/officeart/2005/8/layout/list1"/>
    <dgm:cxn modelId="{45C307A7-7D78-441F-A693-D850631387E7}" type="presParOf" srcId="{CBEE55C5-32F6-4664-BC94-A0FA083DCAEA}" destId="{05A006AE-B9E5-4219-B036-532C367B32B6}" srcOrd="7" destOrd="0" presId="urn:microsoft.com/office/officeart/2005/8/layout/list1"/>
    <dgm:cxn modelId="{EF5FB9D3-A8C0-4BB7-8800-A8A79D253661}" type="presParOf" srcId="{CBEE55C5-32F6-4664-BC94-A0FA083DCAEA}" destId="{0B5DBBC5-F615-4EA5-8BCC-2C720069756A}" srcOrd="8" destOrd="0" presId="urn:microsoft.com/office/officeart/2005/8/layout/list1"/>
    <dgm:cxn modelId="{16F0138A-675E-47C1-9B75-A7F880353A72}" type="presParOf" srcId="{0B5DBBC5-F615-4EA5-8BCC-2C720069756A}" destId="{D88E2D2E-9A71-4524-8B8A-DAE51A68E663}" srcOrd="0" destOrd="0" presId="urn:microsoft.com/office/officeart/2005/8/layout/list1"/>
    <dgm:cxn modelId="{EEF8F29F-BE1F-44A0-8BFA-72F7729678D2}" type="presParOf" srcId="{0B5DBBC5-F615-4EA5-8BCC-2C720069756A}" destId="{990CE03F-D81A-4093-A587-59A07ADA01CF}" srcOrd="1" destOrd="0" presId="urn:microsoft.com/office/officeart/2005/8/layout/list1"/>
    <dgm:cxn modelId="{E6A084E0-6535-43F9-8C11-72CDB1945881}" type="presParOf" srcId="{CBEE55C5-32F6-4664-BC94-A0FA083DCAEA}" destId="{ECB724E5-DACB-4533-A399-C37BE7C5A961}" srcOrd="9" destOrd="0" presId="urn:microsoft.com/office/officeart/2005/8/layout/list1"/>
    <dgm:cxn modelId="{71143F2C-833D-4F74-9E44-2B6FDB609002}" type="presParOf" srcId="{CBEE55C5-32F6-4664-BC94-A0FA083DCAEA}" destId="{FF206E91-820A-494B-9F17-5730EDA45F3D}" srcOrd="10" destOrd="0" presId="urn:microsoft.com/office/officeart/2005/8/layout/list1"/>
    <dgm:cxn modelId="{B81AC15D-4D0E-48BB-9651-654198491FE4}" type="presParOf" srcId="{CBEE55C5-32F6-4664-BC94-A0FA083DCAEA}" destId="{905C3AC2-A15D-4AA2-9DD8-718501BD03E8}" srcOrd="11" destOrd="0" presId="urn:microsoft.com/office/officeart/2005/8/layout/list1"/>
    <dgm:cxn modelId="{D74C2AA8-D23B-49A7-896D-9878FCA7D536}" type="presParOf" srcId="{CBEE55C5-32F6-4664-BC94-A0FA083DCAEA}" destId="{F4438382-34E7-42E0-B90F-6FD9F42204AA}" srcOrd="12" destOrd="0" presId="urn:microsoft.com/office/officeart/2005/8/layout/list1"/>
    <dgm:cxn modelId="{115FB70E-D9F8-4F20-A176-A478DB9A3FB7}" type="presParOf" srcId="{F4438382-34E7-42E0-B90F-6FD9F42204AA}" destId="{994652A8-F917-48BE-97AB-4A157F791A16}" srcOrd="0" destOrd="0" presId="urn:microsoft.com/office/officeart/2005/8/layout/list1"/>
    <dgm:cxn modelId="{41D0C678-4D5C-498F-B898-BFBC340B1F21}" type="presParOf" srcId="{F4438382-34E7-42E0-B90F-6FD9F42204AA}" destId="{D850D7B9-887F-4915-B301-2B1D6F79C9B6}" srcOrd="1" destOrd="0" presId="urn:microsoft.com/office/officeart/2005/8/layout/list1"/>
    <dgm:cxn modelId="{CECADBD9-EF02-442A-B980-A71F12630BDB}" type="presParOf" srcId="{CBEE55C5-32F6-4664-BC94-A0FA083DCAEA}" destId="{96E9B024-8192-4BB3-90BC-6F5E58DB8E3B}" srcOrd="13" destOrd="0" presId="urn:microsoft.com/office/officeart/2005/8/layout/list1"/>
    <dgm:cxn modelId="{87F5D372-DE49-4C7A-952B-967AC781E83B}" type="presParOf" srcId="{CBEE55C5-32F6-4664-BC94-A0FA083DCAEA}" destId="{778C2142-6B6C-4AF9-9B50-FEE5414E21E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A064A7-4668-497F-933D-F900F6530E8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159B44-1FB3-4F2F-9CEA-BD4CB77D0D24}">
      <dgm:prSet custT="1"/>
      <dgm:spPr>
        <a:solidFill>
          <a:srgbClr val="900261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provided based on both merit and need</a:t>
          </a:r>
        </a:p>
      </dgm:t>
    </dgm:pt>
    <dgm:pt modelId="{C4CED71E-14D4-4494-9F24-A181A9B684DE}" type="parTrans" cxnId="{F81415A4-C9F6-4D91-98C6-65E7BADA060C}">
      <dgm:prSet/>
      <dgm:spPr/>
      <dgm:t>
        <a:bodyPr/>
        <a:lstStyle/>
        <a:p>
          <a:endParaRPr lang="en-US"/>
        </a:p>
      </dgm:t>
    </dgm:pt>
    <dgm:pt modelId="{2723EE55-51D8-4434-8753-D206536FCA40}" type="sibTrans" cxnId="{F81415A4-C9F6-4D91-98C6-65E7BADA060C}">
      <dgm:prSet/>
      <dgm:spPr/>
      <dgm:t>
        <a:bodyPr/>
        <a:lstStyle/>
        <a:p>
          <a:endParaRPr lang="en-US"/>
        </a:p>
      </dgm:t>
    </dgm:pt>
    <dgm:pt modelId="{99948537-F34D-4D68-9124-FF52C949E65B}">
      <dgm:prSet custT="1"/>
      <dgm:spPr>
        <a:solidFill>
          <a:srgbClr val="900261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may be gift aid or self-help aid</a:t>
          </a:r>
        </a:p>
      </dgm:t>
    </dgm:pt>
    <dgm:pt modelId="{00252C67-C72B-486B-9809-D09EDA18E571}" type="parTrans" cxnId="{C3C3BB30-7ACB-4D44-BA32-46FA8C6482AC}">
      <dgm:prSet/>
      <dgm:spPr/>
      <dgm:t>
        <a:bodyPr/>
        <a:lstStyle/>
        <a:p>
          <a:endParaRPr lang="en-US"/>
        </a:p>
      </dgm:t>
    </dgm:pt>
    <dgm:pt modelId="{077E636A-FE7C-4D65-AD4A-503951E4A7A5}" type="sibTrans" cxnId="{C3C3BB30-7ACB-4D44-BA32-46FA8C6482AC}">
      <dgm:prSet/>
      <dgm:spPr/>
      <dgm:t>
        <a:bodyPr/>
        <a:lstStyle/>
        <a:p>
          <a:endParaRPr lang="en-US"/>
        </a:p>
      </dgm:t>
    </dgm:pt>
    <dgm:pt modelId="{C90281A5-DF05-45FF-B457-DF6BA90190CC}">
      <dgm:prSet custT="1"/>
      <dgm:spPr>
        <a:solidFill>
          <a:srgbClr val="900261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and/or institutional applications</a:t>
          </a:r>
        </a:p>
      </dgm:t>
    </dgm:pt>
    <dgm:pt modelId="{17C6580A-D60A-498C-9A95-3D4184BD0109}" type="parTrans" cxnId="{EE99A9C8-B64A-43B7-A221-12099BD007AA}">
      <dgm:prSet/>
      <dgm:spPr/>
      <dgm:t>
        <a:bodyPr/>
        <a:lstStyle/>
        <a:p>
          <a:endParaRPr lang="en-US"/>
        </a:p>
      </dgm:t>
    </dgm:pt>
    <dgm:pt modelId="{DCE4FA3F-430D-4340-9A9D-DF6863CE046C}" type="sibTrans" cxnId="{EE99A9C8-B64A-43B7-A221-12099BD007AA}">
      <dgm:prSet/>
      <dgm:spPr/>
      <dgm:t>
        <a:bodyPr/>
        <a:lstStyle/>
        <a:p>
          <a:endParaRPr lang="en-US"/>
        </a:p>
      </dgm:t>
    </dgm:pt>
    <dgm:pt modelId="{C597B4E2-B097-43FB-99EC-B56A0D9BDDDA}">
      <dgm:prSet custT="1"/>
      <dgm:spPr>
        <a:solidFill>
          <a:srgbClr val="900261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and application requirements                 vary by institution</a:t>
          </a:r>
        </a:p>
      </dgm:t>
    </dgm:pt>
    <dgm:pt modelId="{4E8D902F-9919-4DDB-B6E8-DC43E929741E}" type="parTrans" cxnId="{E2D4B7F1-F79C-49D8-BDB9-4E0F0D9934E1}">
      <dgm:prSet/>
      <dgm:spPr/>
      <dgm:t>
        <a:bodyPr/>
        <a:lstStyle/>
        <a:p>
          <a:endParaRPr lang="en-US"/>
        </a:p>
      </dgm:t>
    </dgm:pt>
    <dgm:pt modelId="{0F360640-6489-4B39-9746-F49B70D37A1B}" type="sibTrans" cxnId="{E2D4B7F1-F79C-49D8-BDB9-4E0F0D9934E1}">
      <dgm:prSet/>
      <dgm:spPr/>
      <dgm:t>
        <a:bodyPr/>
        <a:lstStyle/>
        <a:p>
          <a:endParaRPr lang="en-US"/>
        </a:p>
      </dgm:t>
    </dgm:pt>
    <dgm:pt modelId="{4D4E7444-5BE4-466B-B87F-53635CFA988F}" type="pres">
      <dgm:prSet presAssocID="{BDA064A7-4668-497F-933D-F900F6530E85}" presName="linear" presStyleCnt="0">
        <dgm:presLayoutVars>
          <dgm:dir/>
          <dgm:animLvl val="lvl"/>
          <dgm:resizeHandles val="exact"/>
        </dgm:presLayoutVars>
      </dgm:prSet>
      <dgm:spPr/>
    </dgm:pt>
    <dgm:pt modelId="{D3781593-7CD0-41E5-A5FA-4E5F3DFD2958}" type="pres">
      <dgm:prSet presAssocID="{D9159B44-1FB3-4F2F-9CEA-BD4CB77D0D24}" presName="parentLin" presStyleCnt="0"/>
      <dgm:spPr/>
    </dgm:pt>
    <dgm:pt modelId="{02848B37-14DB-427B-8F67-4F9AE94DB5BF}" type="pres">
      <dgm:prSet presAssocID="{D9159B44-1FB3-4F2F-9CEA-BD4CB77D0D24}" presName="parentLeftMargin" presStyleLbl="node1" presStyleIdx="0" presStyleCnt="4"/>
      <dgm:spPr/>
    </dgm:pt>
    <dgm:pt modelId="{070FE7C7-5477-4BEF-9F11-BDB6731053F7}" type="pres">
      <dgm:prSet presAssocID="{D9159B44-1FB3-4F2F-9CEA-BD4CB77D0D24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615A0166-D051-459D-8835-7773923D87E0}" type="pres">
      <dgm:prSet presAssocID="{D9159B44-1FB3-4F2F-9CEA-BD4CB77D0D24}" presName="negativeSpace" presStyleCnt="0"/>
      <dgm:spPr/>
    </dgm:pt>
    <dgm:pt modelId="{A899B944-4D8F-42CE-89E3-403427862269}" type="pres">
      <dgm:prSet presAssocID="{D9159B44-1FB3-4F2F-9CEA-BD4CB77D0D24}" presName="childText" presStyleLbl="conFgAcc1" presStyleIdx="0" presStyleCnt="4">
        <dgm:presLayoutVars>
          <dgm:bulletEnabled val="1"/>
        </dgm:presLayoutVars>
      </dgm:prSet>
      <dgm:spPr/>
    </dgm:pt>
    <dgm:pt modelId="{81DD951C-AAA0-4AFC-8125-E92138F1D573}" type="pres">
      <dgm:prSet presAssocID="{2723EE55-51D8-4434-8753-D206536FCA40}" presName="spaceBetweenRectangles" presStyleCnt="0"/>
      <dgm:spPr/>
    </dgm:pt>
    <dgm:pt modelId="{ABEA1FBD-87B9-4A45-8929-7E122FE01231}" type="pres">
      <dgm:prSet presAssocID="{99948537-F34D-4D68-9124-FF52C949E65B}" presName="parentLin" presStyleCnt="0"/>
      <dgm:spPr/>
    </dgm:pt>
    <dgm:pt modelId="{84AFEE82-1375-40A1-9F33-516CA0642548}" type="pres">
      <dgm:prSet presAssocID="{99948537-F34D-4D68-9124-FF52C949E65B}" presName="parentLeftMargin" presStyleLbl="node1" presStyleIdx="0" presStyleCnt="4"/>
      <dgm:spPr/>
    </dgm:pt>
    <dgm:pt modelId="{7C23BC3B-C491-4ABF-B2C6-22075572E781}" type="pres">
      <dgm:prSet presAssocID="{99948537-F34D-4D68-9124-FF52C949E65B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17F6442B-7CDF-4B43-BB74-28E6F5F038D0}" type="pres">
      <dgm:prSet presAssocID="{99948537-F34D-4D68-9124-FF52C949E65B}" presName="negativeSpace" presStyleCnt="0"/>
      <dgm:spPr/>
    </dgm:pt>
    <dgm:pt modelId="{4D3EE73A-68BC-42AB-B251-8A5A02D4F627}" type="pres">
      <dgm:prSet presAssocID="{99948537-F34D-4D68-9124-FF52C949E65B}" presName="childText" presStyleLbl="conFgAcc1" presStyleIdx="1" presStyleCnt="4">
        <dgm:presLayoutVars>
          <dgm:bulletEnabled val="1"/>
        </dgm:presLayoutVars>
      </dgm:prSet>
      <dgm:spPr/>
    </dgm:pt>
    <dgm:pt modelId="{26E0E1CD-9F31-4B32-B4FF-EB62D5DF4A9B}" type="pres">
      <dgm:prSet presAssocID="{077E636A-FE7C-4D65-AD4A-503951E4A7A5}" presName="spaceBetweenRectangles" presStyleCnt="0"/>
      <dgm:spPr/>
    </dgm:pt>
    <dgm:pt modelId="{DA7347FE-6777-4879-9CA7-0AC68D1A3F7C}" type="pres">
      <dgm:prSet presAssocID="{C90281A5-DF05-45FF-B457-DF6BA90190CC}" presName="parentLin" presStyleCnt="0"/>
      <dgm:spPr/>
    </dgm:pt>
    <dgm:pt modelId="{5AA18E8C-AD83-4C05-A274-3B5E2DBA2AA7}" type="pres">
      <dgm:prSet presAssocID="{C90281A5-DF05-45FF-B457-DF6BA90190CC}" presName="parentLeftMargin" presStyleLbl="node1" presStyleIdx="1" presStyleCnt="4"/>
      <dgm:spPr/>
    </dgm:pt>
    <dgm:pt modelId="{270A60C1-93ED-47F7-B4BD-B0D65B8AAC27}" type="pres">
      <dgm:prSet presAssocID="{C90281A5-DF05-45FF-B457-DF6BA90190CC}" presName="parentText" presStyleLbl="node1" presStyleIdx="2" presStyleCnt="4" custScaleX="128951">
        <dgm:presLayoutVars>
          <dgm:chMax val="0"/>
          <dgm:bulletEnabled val="1"/>
        </dgm:presLayoutVars>
      </dgm:prSet>
      <dgm:spPr/>
    </dgm:pt>
    <dgm:pt modelId="{089B9276-C144-4B3E-AE44-7D128D31D341}" type="pres">
      <dgm:prSet presAssocID="{C90281A5-DF05-45FF-B457-DF6BA90190CC}" presName="negativeSpace" presStyleCnt="0"/>
      <dgm:spPr/>
    </dgm:pt>
    <dgm:pt modelId="{EA3F7FBD-8ACA-4128-A928-7274DE21FB79}" type="pres">
      <dgm:prSet presAssocID="{C90281A5-DF05-45FF-B457-DF6BA90190CC}" presName="childText" presStyleLbl="conFgAcc1" presStyleIdx="2" presStyleCnt="4">
        <dgm:presLayoutVars>
          <dgm:bulletEnabled val="1"/>
        </dgm:presLayoutVars>
      </dgm:prSet>
      <dgm:spPr/>
    </dgm:pt>
    <dgm:pt modelId="{83760CAD-C3F8-4D78-B495-11211FC1BB31}" type="pres">
      <dgm:prSet presAssocID="{DCE4FA3F-430D-4340-9A9D-DF6863CE046C}" presName="spaceBetweenRectangles" presStyleCnt="0"/>
      <dgm:spPr/>
    </dgm:pt>
    <dgm:pt modelId="{1AB04C36-A86D-41BC-B087-2CCC82C2F478}" type="pres">
      <dgm:prSet presAssocID="{C597B4E2-B097-43FB-99EC-B56A0D9BDDDA}" presName="parentLin" presStyleCnt="0"/>
      <dgm:spPr/>
    </dgm:pt>
    <dgm:pt modelId="{72A75F27-0357-4B44-BAED-5DC2D8591A5D}" type="pres">
      <dgm:prSet presAssocID="{C597B4E2-B097-43FB-99EC-B56A0D9BDDDA}" presName="parentLeftMargin" presStyleLbl="node1" presStyleIdx="2" presStyleCnt="4"/>
      <dgm:spPr/>
    </dgm:pt>
    <dgm:pt modelId="{D6B6BC7F-D9DE-4ED7-9048-E31A76AF7358}" type="pres">
      <dgm:prSet presAssocID="{C597B4E2-B097-43FB-99EC-B56A0D9BDDDA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626BAB90-8FC2-47DE-9E07-825A001D89F2}" type="pres">
      <dgm:prSet presAssocID="{C597B4E2-B097-43FB-99EC-B56A0D9BDDDA}" presName="negativeSpace" presStyleCnt="0"/>
      <dgm:spPr/>
    </dgm:pt>
    <dgm:pt modelId="{41F457A7-B02D-463E-B929-EB8BE70C64ED}" type="pres">
      <dgm:prSet presAssocID="{C597B4E2-B097-43FB-99EC-B56A0D9BDDD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FB21E04-41A4-4FAE-8721-560C2B58DEB8}" type="presOf" srcId="{D9159B44-1FB3-4F2F-9CEA-BD4CB77D0D24}" destId="{070FE7C7-5477-4BEF-9F11-BDB6731053F7}" srcOrd="1" destOrd="0" presId="urn:microsoft.com/office/officeart/2005/8/layout/list1"/>
    <dgm:cxn modelId="{F5C3231F-A012-40A0-9F5F-E079027C55A8}" type="presOf" srcId="{BDA064A7-4668-497F-933D-F900F6530E85}" destId="{4D4E7444-5BE4-466B-B87F-53635CFA988F}" srcOrd="0" destOrd="0" presId="urn:microsoft.com/office/officeart/2005/8/layout/list1"/>
    <dgm:cxn modelId="{C3C3BB30-7ACB-4D44-BA32-46FA8C6482AC}" srcId="{BDA064A7-4668-497F-933D-F900F6530E85}" destId="{99948537-F34D-4D68-9124-FF52C949E65B}" srcOrd="1" destOrd="0" parTransId="{00252C67-C72B-486B-9809-D09EDA18E571}" sibTransId="{077E636A-FE7C-4D65-AD4A-503951E4A7A5}"/>
    <dgm:cxn modelId="{789A9B8A-DA32-4448-A3B0-A2D410EBDC5E}" type="presOf" srcId="{99948537-F34D-4D68-9124-FF52C949E65B}" destId="{7C23BC3B-C491-4ABF-B2C6-22075572E781}" srcOrd="1" destOrd="0" presId="urn:microsoft.com/office/officeart/2005/8/layout/list1"/>
    <dgm:cxn modelId="{F81415A4-C9F6-4D91-98C6-65E7BADA060C}" srcId="{BDA064A7-4668-497F-933D-F900F6530E85}" destId="{D9159B44-1FB3-4F2F-9CEA-BD4CB77D0D24}" srcOrd="0" destOrd="0" parTransId="{C4CED71E-14D4-4494-9F24-A181A9B684DE}" sibTransId="{2723EE55-51D8-4434-8753-D206536FCA40}"/>
    <dgm:cxn modelId="{90BDB8AC-18AC-4D8D-B74B-1BCEAEAE4348}" type="presOf" srcId="{C597B4E2-B097-43FB-99EC-B56A0D9BDDDA}" destId="{72A75F27-0357-4B44-BAED-5DC2D8591A5D}" srcOrd="0" destOrd="0" presId="urn:microsoft.com/office/officeart/2005/8/layout/list1"/>
    <dgm:cxn modelId="{EE99A9C8-B64A-43B7-A221-12099BD007AA}" srcId="{BDA064A7-4668-497F-933D-F900F6530E85}" destId="{C90281A5-DF05-45FF-B457-DF6BA90190CC}" srcOrd="2" destOrd="0" parTransId="{17C6580A-D60A-498C-9A95-3D4184BD0109}" sibTransId="{DCE4FA3F-430D-4340-9A9D-DF6863CE046C}"/>
    <dgm:cxn modelId="{A7AF2ED2-38F8-4F12-8B47-50B459A0D09A}" type="presOf" srcId="{C90281A5-DF05-45FF-B457-DF6BA90190CC}" destId="{5AA18E8C-AD83-4C05-A274-3B5E2DBA2AA7}" srcOrd="0" destOrd="0" presId="urn:microsoft.com/office/officeart/2005/8/layout/list1"/>
    <dgm:cxn modelId="{3D3487DB-B8F6-41FD-95A6-B8A8E389C2ED}" type="presOf" srcId="{C90281A5-DF05-45FF-B457-DF6BA90190CC}" destId="{270A60C1-93ED-47F7-B4BD-B0D65B8AAC27}" srcOrd="1" destOrd="0" presId="urn:microsoft.com/office/officeart/2005/8/layout/list1"/>
    <dgm:cxn modelId="{33D978DC-3477-4B8A-AC3A-9F122948683E}" type="presOf" srcId="{99948537-F34D-4D68-9124-FF52C949E65B}" destId="{84AFEE82-1375-40A1-9F33-516CA0642548}" srcOrd="0" destOrd="0" presId="urn:microsoft.com/office/officeart/2005/8/layout/list1"/>
    <dgm:cxn modelId="{DEAF3FDD-80C1-4A34-B78F-EFFA8C41ED12}" type="presOf" srcId="{D9159B44-1FB3-4F2F-9CEA-BD4CB77D0D24}" destId="{02848B37-14DB-427B-8F67-4F9AE94DB5BF}" srcOrd="0" destOrd="0" presId="urn:microsoft.com/office/officeart/2005/8/layout/list1"/>
    <dgm:cxn modelId="{E60E4FE5-51EB-4BE2-9AA6-F690A9B02F2B}" type="presOf" srcId="{C597B4E2-B097-43FB-99EC-B56A0D9BDDDA}" destId="{D6B6BC7F-D9DE-4ED7-9048-E31A76AF7358}" srcOrd="1" destOrd="0" presId="urn:microsoft.com/office/officeart/2005/8/layout/list1"/>
    <dgm:cxn modelId="{E2D4B7F1-F79C-49D8-BDB9-4E0F0D9934E1}" srcId="{BDA064A7-4668-497F-933D-F900F6530E85}" destId="{C597B4E2-B097-43FB-99EC-B56A0D9BDDDA}" srcOrd="3" destOrd="0" parTransId="{4E8D902F-9919-4DDB-B6E8-DC43E929741E}" sibTransId="{0F360640-6489-4B39-9746-F49B70D37A1B}"/>
    <dgm:cxn modelId="{2E5B54E0-731F-49E4-B56D-DABE99453CAE}" type="presParOf" srcId="{4D4E7444-5BE4-466B-B87F-53635CFA988F}" destId="{D3781593-7CD0-41E5-A5FA-4E5F3DFD2958}" srcOrd="0" destOrd="0" presId="urn:microsoft.com/office/officeart/2005/8/layout/list1"/>
    <dgm:cxn modelId="{D5D44456-8C6B-4ECC-8AA1-4E5DB6305927}" type="presParOf" srcId="{D3781593-7CD0-41E5-A5FA-4E5F3DFD2958}" destId="{02848B37-14DB-427B-8F67-4F9AE94DB5BF}" srcOrd="0" destOrd="0" presId="urn:microsoft.com/office/officeart/2005/8/layout/list1"/>
    <dgm:cxn modelId="{586574F4-972E-4F16-BF7F-476060B4C45B}" type="presParOf" srcId="{D3781593-7CD0-41E5-A5FA-4E5F3DFD2958}" destId="{070FE7C7-5477-4BEF-9F11-BDB6731053F7}" srcOrd="1" destOrd="0" presId="urn:microsoft.com/office/officeart/2005/8/layout/list1"/>
    <dgm:cxn modelId="{D820E8CD-5E54-4054-B152-1AFBC5C723ED}" type="presParOf" srcId="{4D4E7444-5BE4-466B-B87F-53635CFA988F}" destId="{615A0166-D051-459D-8835-7773923D87E0}" srcOrd="1" destOrd="0" presId="urn:microsoft.com/office/officeart/2005/8/layout/list1"/>
    <dgm:cxn modelId="{2B201D48-E9A4-47BA-9072-2055DD741A37}" type="presParOf" srcId="{4D4E7444-5BE4-466B-B87F-53635CFA988F}" destId="{A899B944-4D8F-42CE-89E3-403427862269}" srcOrd="2" destOrd="0" presId="urn:microsoft.com/office/officeart/2005/8/layout/list1"/>
    <dgm:cxn modelId="{6029CB43-FAFC-43B9-BCC6-CA43D2DDA475}" type="presParOf" srcId="{4D4E7444-5BE4-466B-B87F-53635CFA988F}" destId="{81DD951C-AAA0-4AFC-8125-E92138F1D573}" srcOrd="3" destOrd="0" presId="urn:microsoft.com/office/officeart/2005/8/layout/list1"/>
    <dgm:cxn modelId="{596D7FE2-765C-476E-BDD1-0F895B479AC3}" type="presParOf" srcId="{4D4E7444-5BE4-466B-B87F-53635CFA988F}" destId="{ABEA1FBD-87B9-4A45-8929-7E122FE01231}" srcOrd="4" destOrd="0" presId="urn:microsoft.com/office/officeart/2005/8/layout/list1"/>
    <dgm:cxn modelId="{F55ED70C-5464-49B4-B057-8C2825CB924C}" type="presParOf" srcId="{ABEA1FBD-87B9-4A45-8929-7E122FE01231}" destId="{84AFEE82-1375-40A1-9F33-516CA0642548}" srcOrd="0" destOrd="0" presId="urn:microsoft.com/office/officeart/2005/8/layout/list1"/>
    <dgm:cxn modelId="{D11C4ABA-DE12-4363-90C9-7E0D968A1BAE}" type="presParOf" srcId="{ABEA1FBD-87B9-4A45-8929-7E122FE01231}" destId="{7C23BC3B-C491-4ABF-B2C6-22075572E781}" srcOrd="1" destOrd="0" presId="urn:microsoft.com/office/officeart/2005/8/layout/list1"/>
    <dgm:cxn modelId="{83BA5982-3ADB-4722-AAD6-30B10380B889}" type="presParOf" srcId="{4D4E7444-5BE4-466B-B87F-53635CFA988F}" destId="{17F6442B-7CDF-4B43-BB74-28E6F5F038D0}" srcOrd="5" destOrd="0" presId="urn:microsoft.com/office/officeart/2005/8/layout/list1"/>
    <dgm:cxn modelId="{EEBDA64D-3D42-48D7-8B31-C24EF51FC202}" type="presParOf" srcId="{4D4E7444-5BE4-466B-B87F-53635CFA988F}" destId="{4D3EE73A-68BC-42AB-B251-8A5A02D4F627}" srcOrd="6" destOrd="0" presId="urn:microsoft.com/office/officeart/2005/8/layout/list1"/>
    <dgm:cxn modelId="{49AFA8A7-8F4C-4360-8792-0C42B969A38E}" type="presParOf" srcId="{4D4E7444-5BE4-466B-B87F-53635CFA988F}" destId="{26E0E1CD-9F31-4B32-B4FF-EB62D5DF4A9B}" srcOrd="7" destOrd="0" presId="urn:microsoft.com/office/officeart/2005/8/layout/list1"/>
    <dgm:cxn modelId="{34AFDF45-0E32-480D-956A-E762FA12ABAA}" type="presParOf" srcId="{4D4E7444-5BE4-466B-B87F-53635CFA988F}" destId="{DA7347FE-6777-4879-9CA7-0AC68D1A3F7C}" srcOrd="8" destOrd="0" presId="urn:microsoft.com/office/officeart/2005/8/layout/list1"/>
    <dgm:cxn modelId="{9BDDC047-0001-4261-B422-C79BFDCE1382}" type="presParOf" srcId="{DA7347FE-6777-4879-9CA7-0AC68D1A3F7C}" destId="{5AA18E8C-AD83-4C05-A274-3B5E2DBA2AA7}" srcOrd="0" destOrd="0" presId="urn:microsoft.com/office/officeart/2005/8/layout/list1"/>
    <dgm:cxn modelId="{FA16EFA9-1FF2-443F-A429-007F23F78830}" type="presParOf" srcId="{DA7347FE-6777-4879-9CA7-0AC68D1A3F7C}" destId="{270A60C1-93ED-47F7-B4BD-B0D65B8AAC27}" srcOrd="1" destOrd="0" presId="urn:microsoft.com/office/officeart/2005/8/layout/list1"/>
    <dgm:cxn modelId="{D51ED3D0-D0B3-4CD0-A0A6-A85FB9F4B4F1}" type="presParOf" srcId="{4D4E7444-5BE4-466B-B87F-53635CFA988F}" destId="{089B9276-C144-4B3E-AE44-7D128D31D341}" srcOrd="9" destOrd="0" presId="urn:microsoft.com/office/officeart/2005/8/layout/list1"/>
    <dgm:cxn modelId="{2D412651-13DE-4DB0-8DC3-A125513E9538}" type="presParOf" srcId="{4D4E7444-5BE4-466B-B87F-53635CFA988F}" destId="{EA3F7FBD-8ACA-4128-A928-7274DE21FB79}" srcOrd="10" destOrd="0" presId="urn:microsoft.com/office/officeart/2005/8/layout/list1"/>
    <dgm:cxn modelId="{0FE8524F-0335-4EAC-89B8-DBCF83FE5429}" type="presParOf" srcId="{4D4E7444-5BE4-466B-B87F-53635CFA988F}" destId="{83760CAD-C3F8-4D78-B495-11211FC1BB31}" srcOrd="11" destOrd="0" presId="urn:microsoft.com/office/officeart/2005/8/layout/list1"/>
    <dgm:cxn modelId="{255EFFDF-6F52-4A1C-8B2E-EB9B75DB59A7}" type="presParOf" srcId="{4D4E7444-5BE4-466B-B87F-53635CFA988F}" destId="{1AB04C36-A86D-41BC-B087-2CCC82C2F478}" srcOrd="12" destOrd="0" presId="urn:microsoft.com/office/officeart/2005/8/layout/list1"/>
    <dgm:cxn modelId="{F29A2AF2-660A-4B63-BE00-FE41515C6769}" type="presParOf" srcId="{1AB04C36-A86D-41BC-B087-2CCC82C2F478}" destId="{72A75F27-0357-4B44-BAED-5DC2D8591A5D}" srcOrd="0" destOrd="0" presId="urn:microsoft.com/office/officeart/2005/8/layout/list1"/>
    <dgm:cxn modelId="{E4281D90-4A4F-43D2-B1FB-587684A8B300}" type="presParOf" srcId="{1AB04C36-A86D-41BC-B087-2CCC82C2F478}" destId="{D6B6BC7F-D9DE-4ED7-9048-E31A76AF7358}" srcOrd="1" destOrd="0" presId="urn:microsoft.com/office/officeart/2005/8/layout/list1"/>
    <dgm:cxn modelId="{EC0B77E6-879F-4055-AC1C-F7145C02EF10}" type="presParOf" srcId="{4D4E7444-5BE4-466B-B87F-53635CFA988F}" destId="{626BAB90-8FC2-47DE-9E07-825A001D89F2}" srcOrd="13" destOrd="0" presId="urn:microsoft.com/office/officeart/2005/8/layout/list1"/>
    <dgm:cxn modelId="{6B62EA57-931C-48D2-8AD2-B40BDA209412}" type="presParOf" srcId="{4D4E7444-5BE4-466B-B87F-53635CFA988F}" destId="{41F457A7-B02D-463E-B929-EB8BE70C64E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F56BE6-B13A-49F2-9FE6-05D7EBE0FE1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28F46B-C49C-4555-8321-0FB8E1A4888F}">
      <dgm:prSet custT="1"/>
      <dgm:spPr>
        <a:solidFill>
          <a:srgbClr val="1B418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Foundations, businesses, churches, civic, and charitable organizations</a:t>
          </a:r>
        </a:p>
      </dgm:t>
    </dgm:pt>
    <dgm:pt modelId="{7F866F8A-8B65-4C5B-9C59-2C14D6462F27}" type="parTrans" cxnId="{B9583FB3-DC8F-49EE-938D-F552E91D428E}">
      <dgm:prSet/>
      <dgm:spPr/>
      <dgm:t>
        <a:bodyPr/>
        <a:lstStyle/>
        <a:p>
          <a:endParaRPr lang="en-US"/>
        </a:p>
      </dgm:t>
    </dgm:pt>
    <dgm:pt modelId="{7FDBE478-646F-43CE-9E0C-81C58822F9E3}" type="sibTrans" cxnId="{B9583FB3-DC8F-49EE-938D-F552E91D428E}">
      <dgm:prSet/>
      <dgm:spPr/>
      <dgm:t>
        <a:bodyPr/>
        <a:lstStyle/>
        <a:p>
          <a:endParaRPr lang="en-US"/>
        </a:p>
      </dgm:t>
    </dgm:pt>
    <dgm:pt modelId="{82C81F24-574C-4A36-8880-365387949A0B}">
      <dgm:prSet custT="1"/>
      <dgm:spPr>
        <a:solidFill>
          <a:srgbClr val="1B418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and applications procedures vary</a:t>
          </a:r>
        </a:p>
      </dgm:t>
    </dgm:pt>
    <dgm:pt modelId="{C1F6A6DA-118D-487C-BC6D-8A617C03D83A}" type="parTrans" cxnId="{181C45F6-DBA9-4FBA-9A60-7F6EF746C494}">
      <dgm:prSet/>
      <dgm:spPr/>
      <dgm:t>
        <a:bodyPr/>
        <a:lstStyle/>
        <a:p>
          <a:endParaRPr lang="en-US"/>
        </a:p>
      </dgm:t>
    </dgm:pt>
    <dgm:pt modelId="{995CA235-E8EA-4D3A-9EA3-595F3018FA98}" type="sibTrans" cxnId="{181C45F6-DBA9-4FBA-9A60-7F6EF746C494}">
      <dgm:prSet/>
      <dgm:spPr/>
      <dgm:t>
        <a:bodyPr/>
        <a:lstStyle/>
        <a:p>
          <a:endParaRPr lang="en-US"/>
        </a:p>
      </dgm:t>
    </dgm:pt>
    <dgm:pt modelId="{23912EF5-A8E8-4A71-AD84-ED3AA8E7FF94}">
      <dgm:prSet custT="1"/>
      <dgm:spPr>
        <a:solidFill>
          <a:srgbClr val="1B418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Begin researching private sources early – High School Counseling Office is a great resource</a:t>
          </a:r>
        </a:p>
      </dgm:t>
    </dgm:pt>
    <dgm:pt modelId="{87FDBF7C-B1E8-46E1-9DF6-C8C908F04DF9}" type="parTrans" cxnId="{6498A5A6-2AEB-4340-87E6-0B0BDBCE3627}">
      <dgm:prSet/>
      <dgm:spPr/>
      <dgm:t>
        <a:bodyPr/>
        <a:lstStyle/>
        <a:p>
          <a:endParaRPr lang="en-US"/>
        </a:p>
      </dgm:t>
    </dgm:pt>
    <dgm:pt modelId="{55DC4AD2-0F54-45A6-B310-A15F511C77BC}" type="sibTrans" cxnId="{6498A5A6-2AEB-4340-87E6-0B0BDBCE3627}">
      <dgm:prSet/>
      <dgm:spPr/>
      <dgm:t>
        <a:bodyPr/>
        <a:lstStyle/>
        <a:p>
          <a:endParaRPr lang="en-US"/>
        </a:p>
      </dgm:t>
    </dgm:pt>
    <dgm:pt modelId="{82B13EF8-D7C7-4152-8505-D01150203D7D}" type="pres">
      <dgm:prSet presAssocID="{A6F56BE6-B13A-49F2-9FE6-05D7EBE0FE12}" presName="linear" presStyleCnt="0">
        <dgm:presLayoutVars>
          <dgm:dir/>
          <dgm:animLvl val="lvl"/>
          <dgm:resizeHandles val="exact"/>
        </dgm:presLayoutVars>
      </dgm:prSet>
      <dgm:spPr/>
    </dgm:pt>
    <dgm:pt modelId="{4B23D49E-2ED8-4AD4-B622-7BE0F32F321D}" type="pres">
      <dgm:prSet presAssocID="{E428F46B-C49C-4555-8321-0FB8E1A4888F}" presName="parentLin" presStyleCnt="0"/>
      <dgm:spPr/>
    </dgm:pt>
    <dgm:pt modelId="{050186A9-C2F1-43DB-B041-3A1EC3F5CCA6}" type="pres">
      <dgm:prSet presAssocID="{E428F46B-C49C-4555-8321-0FB8E1A4888F}" presName="parentLeftMargin" presStyleLbl="node1" presStyleIdx="0" presStyleCnt="3"/>
      <dgm:spPr/>
    </dgm:pt>
    <dgm:pt modelId="{08BF9578-761B-4DF2-AF24-B14ECC4BF20B}" type="pres">
      <dgm:prSet presAssocID="{E428F46B-C49C-4555-8321-0FB8E1A4888F}" presName="parentText" presStyleLbl="node1" presStyleIdx="0" presStyleCnt="3" custScaleX="128951">
        <dgm:presLayoutVars>
          <dgm:chMax val="0"/>
          <dgm:bulletEnabled val="1"/>
        </dgm:presLayoutVars>
      </dgm:prSet>
      <dgm:spPr/>
    </dgm:pt>
    <dgm:pt modelId="{596AA650-662D-4CFC-B33F-659BF7E8CD7E}" type="pres">
      <dgm:prSet presAssocID="{E428F46B-C49C-4555-8321-0FB8E1A4888F}" presName="negativeSpace" presStyleCnt="0"/>
      <dgm:spPr/>
    </dgm:pt>
    <dgm:pt modelId="{1ADBB7A1-94BB-4CB2-A0E5-E64E0DE1D074}" type="pres">
      <dgm:prSet presAssocID="{E428F46B-C49C-4555-8321-0FB8E1A4888F}" presName="childText" presStyleLbl="conFgAcc1" presStyleIdx="0" presStyleCnt="3" custLinFactNeighborX="885">
        <dgm:presLayoutVars>
          <dgm:bulletEnabled val="1"/>
        </dgm:presLayoutVars>
      </dgm:prSet>
      <dgm:spPr/>
    </dgm:pt>
    <dgm:pt modelId="{3B9B6EBC-F1D8-496D-A30F-3E6A000B6B67}" type="pres">
      <dgm:prSet presAssocID="{7FDBE478-646F-43CE-9E0C-81C58822F9E3}" presName="spaceBetweenRectangles" presStyleCnt="0"/>
      <dgm:spPr/>
    </dgm:pt>
    <dgm:pt modelId="{BE2F5D4E-BBA6-4853-B942-3AA433A448B0}" type="pres">
      <dgm:prSet presAssocID="{82C81F24-574C-4A36-8880-365387949A0B}" presName="parentLin" presStyleCnt="0"/>
      <dgm:spPr/>
    </dgm:pt>
    <dgm:pt modelId="{85F7257E-BA98-430B-900A-64853F159001}" type="pres">
      <dgm:prSet presAssocID="{82C81F24-574C-4A36-8880-365387949A0B}" presName="parentLeftMargin" presStyleLbl="node1" presStyleIdx="0" presStyleCnt="3"/>
      <dgm:spPr/>
    </dgm:pt>
    <dgm:pt modelId="{A51398EB-5674-43A2-B85A-C15B3A897C11}" type="pres">
      <dgm:prSet presAssocID="{82C81F24-574C-4A36-8880-365387949A0B}" presName="parentText" presStyleLbl="node1" presStyleIdx="1" presStyleCnt="3" custScaleX="128951">
        <dgm:presLayoutVars>
          <dgm:chMax val="0"/>
          <dgm:bulletEnabled val="1"/>
        </dgm:presLayoutVars>
      </dgm:prSet>
      <dgm:spPr/>
    </dgm:pt>
    <dgm:pt modelId="{1CFBFF35-CBA4-44B3-ABB5-01CBADD2847D}" type="pres">
      <dgm:prSet presAssocID="{82C81F24-574C-4A36-8880-365387949A0B}" presName="negativeSpace" presStyleCnt="0"/>
      <dgm:spPr/>
    </dgm:pt>
    <dgm:pt modelId="{E8F38A3F-CBE3-473C-84A5-953BEABFC1C6}" type="pres">
      <dgm:prSet presAssocID="{82C81F24-574C-4A36-8880-365387949A0B}" presName="childText" presStyleLbl="conFgAcc1" presStyleIdx="1" presStyleCnt="3">
        <dgm:presLayoutVars>
          <dgm:bulletEnabled val="1"/>
        </dgm:presLayoutVars>
      </dgm:prSet>
      <dgm:spPr/>
    </dgm:pt>
    <dgm:pt modelId="{8DE2FDEC-73A8-47BA-8F12-08074A593A32}" type="pres">
      <dgm:prSet presAssocID="{995CA235-E8EA-4D3A-9EA3-595F3018FA98}" presName="spaceBetweenRectangles" presStyleCnt="0"/>
      <dgm:spPr/>
    </dgm:pt>
    <dgm:pt modelId="{8303AC56-4A55-4986-898B-A9FA750F4882}" type="pres">
      <dgm:prSet presAssocID="{23912EF5-A8E8-4A71-AD84-ED3AA8E7FF94}" presName="parentLin" presStyleCnt="0"/>
      <dgm:spPr/>
    </dgm:pt>
    <dgm:pt modelId="{00EEABC2-BDFA-4BB0-910F-AF28783A96B3}" type="pres">
      <dgm:prSet presAssocID="{23912EF5-A8E8-4A71-AD84-ED3AA8E7FF94}" presName="parentLeftMargin" presStyleLbl="node1" presStyleIdx="1" presStyleCnt="3"/>
      <dgm:spPr/>
    </dgm:pt>
    <dgm:pt modelId="{23F19194-6187-4C6F-BA65-E0AA07B13BAC}" type="pres">
      <dgm:prSet presAssocID="{23912EF5-A8E8-4A71-AD84-ED3AA8E7FF94}" presName="parentText" presStyleLbl="node1" presStyleIdx="2" presStyleCnt="3" custScaleX="128951">
        <dgm:presLayoutVars>
          <dgm:chMax val="0"/>
          <dgm:bulletEnabled val="1"/>
        </dgm:presLayoutVars>
      </dgm:prSet>
      <dgm:spPr/>
    </dgm:pt>
    <dgm:pt modelId="{AC58EBBB-0AFF-44EE-AD27-5E45DA07A93F}" type="pres">
      <dgm:prSet presAssocID="{23912EF5-A8E8-4A71-AD84-ED3AA8E7FF94}" presName="negativeSpace" presStyleCnt="0"/>
      <dgm:spPr/>
    </dgm:pt>
    <dgm:pt modelId="{4D806934-682E-475D-AD26-41467F256281}" type="pres">
      <dgm:prSet presAssocID="{23912EF5-A8E8-4A71-AD84-ED3AA8E7FF9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5DCAB4C-5BEA-4FAE-9AE7-BB5A8E84A5C9}" type="presOf" srcId="{23912EF5-A8E8-4A71-AD84-ED3AA8E7FF94}" destId="{00EEABC2-BDFA-4BB0-910F-AF28783A96B3}" srcOrd="0" destOrd="0" presId="urn:microsoft.com/office/officeart/2005/8/layout/list1"/>
    <dgm:cxn modelId="{5B1AA78E-2810-434A-BC29-7E697BC8B3AA}" type="presOf" srcId="{E428F46B-C49C-4555-8321-0FB8E1A4888F}" destId="{08BF9578-761B-4DF2-AF24-B14ECC4BF20B}" srcOrd="1" destOrd="0" presId="urn:microsoft.com/office/officeart/2005/8/layout/list1"/>
    <dgm:cxn modelId="{6498A5A6-2AEB-4340-87E6-0B0BDBCE3627}" srcId="{A6F56BE6-B13A-49F2-9FE6-05D7EBE0FE12}" destId="{23912EF5-A8E8-4A71-AD84-ED3AA8E7FF94}" srcOrd="2" destOrd="0" parTransId="{87FDBF7C-B1E8-46E1-9DF6-C8C908F04DF9}" sibTransId="{55DC4AD2-0F54-45A6-B310-A15F511C77BC}"/>
    <dgm:cxn modelId="{05332AA8-A01C-44C6-BBC1-67D369D4BEC2}" type="presOf" srcId="{A6F56BE6-B13A-49F2-9FE6-05D7EBE0FE12}" destId="{82B13EF8-D7C7-4152-8505-D01150203D7D}" srcOrd="0" destOrd="0" presId="urn:microsoft.com/office/officeart/2005/8/layout/list1"/>
    <dgm:cxn modelId="{B9583FB3-DC8F-49EE-938D-F552E91D428E}" srcId="{A6F56BE6-B13A-49F2-9FE6-05D7EBE0FE12}" destId="{E428F46B-C49C-4555-8321-0FB8E1A4888F}" srcOrd="0" destOrd="0" parTransId="{7F866F8A-8B65-4C5B-9C59-2C14D6462F27}" sibTransId="{7FDBE478-646F-43CE-9E0C-81C58822F9E3}"/>
    <dgm:cxn modelId="{DC50B8C3-0C88-4050-A6CF-0B8AE0D77FE8}" type="presOf" srcId="{E428F46B-C49C-4555-8321-0FB8E1A4888F}" destId="{050186A9-C2F1-43DB-B041-3A1EC3F5CCA6}" srcOrd="0" destOrd="0" presId="urn:microsoft.com/office/officeart/2005/8/layout/list1"/>
    <dgm:cxn modelId="{2B0F71D1-80A7-4478-BB27-BC8CEEB58178}" type="presOf" srcId="{23912EF5-A8E8-4A71-AD84-ED3AA8E7FF94}" destId="{23F19194-6187-4C6F-BA65-E0AA07B13BAC}" srcOrd="1" destOrd="0" presId="urn:microsoft.com/office/officeart/2005/8/layout/list1"/>
    <dgm:cxn modelId="{35F634E6-0671-41E0-975F-850EB56853D5}" type="presOf" srcId="{82C81F24-574C-4A36-8880-365387949A0B}" destId="{A51398EB-5674-43A2-B85A-C15B3A897C11}" srcOrd="1" destOrd="0" presId="urn:microsoft.com/office/officeart/2005/8/layout/list1"/>
    <dgm:cxn modelId="{467207F4-5358-431B-8D22-11C885D84C50}" type="presOf" srcId="{82C81F24-574C-4A36-8880-365387949A0B}" destId="{85F7257E-BA98-430B-900A-64853F159001}" srcOrd="0" destOrd="0" presId="urn:microsoft.com/office/officeart/2005/8/layout/list1"/>
    <dgm:cxn modelId="{181C45F6-DBA9-4FBA-9A60-7F6EF746C494}" srcId="{A6F56BE6-B13A-49F2-9FE6-05D7EBE0FE12}" destId="{82C81F24-574C-4A36-8880-365387949A0B}" srcOrd="1" destOrd="0" parTransId="{C1F6A6DA-118D-487C-BC6D-8A617C03D83A}" sibTransId="{995CA235-E8EA-4D3A-9EA3-595F3018FA98}"/>
    <dgm:cxn modelId="{DDD53C12-A096-4F29-85EF-E5724C8353B0}" type="presParOf" srcId="{82B13EF8-D7C7-4152-8505-D01150203D7D}" destId="{4B23D49E-2ED8-4AD4-B622-7BE0F32F321D}" srcOrd="0" destOrd="0" presId="urn:microsoft.com/office/officeart/2005/8/layout/list1"/>
    <dgm:cxn modelId="{7174C746-B5A2-4C80-8976-506253045B0F}" type="presParOf" srcId="{4B23D49E-2ED8-4AD4-B622-7BE0F32F321D}" destId="{050186A9-C2F1-43DB-B041-3A1EC3F5CCA6}" srcOrd="0" destOrd="0" presId="urn:microsoft.com/office/officeart/2005/8/layout/list1"/>
    <dgm:cxn modelId="{A0A6680F-EB32-4E74-B2DF-BCE23B5272B6}" type="presParOf" srcId="{4B23D49E-2ED8-4AD4-B622-7BE0F32F321D}" destId="{08BF9578-761B-4DF2-AF24-B14ECC4BF20B}" srcOrd="1" destOrd="0" presId="urn:microsoft.com/office/officeart/2005/8/layout/list1"/>
    <dgm:cxn modelId="{F5893237-4B54-42C7-82B0-960B5B839186}" type="presParOf" srcId="{82B13EF8-D7C7-4152-8505-D01150203D7D}" destId="{596AA650-662D-4CFC-B33F-659BF7E8CD7E}" srcOrd="1" destOrd="0" presId="urn:microsoft.com/office/officeart/2005/8/layout/list1"/>
    <dgm:cxn modelId="{C0B0CC78-CD2C-4692-8182-5BB0C06B813C}" type="presParOf" srcId="{82B13EF8-D7C7-4152-8505-D01150203D7D}" destId="{1ADBB7A1-94BB-4CB2-A0E5-E64E0DE1D074}" srcOrd="2" destOrd="0" presId="urn:microsoft.com/office/officeart/2005/8/layout/list1"/>
    <dgm:cxn modelId="{F84FA6F7-E0B9-40A7-8C86-F099FDD073C4}" type="presParOf" srcId="{82B13EF8-D7C7-4152-8505-D01150203D7D}" destId="{3B9B6EBC-F1D8-496D-A30F-3E6A000B6B67}" srcOrd="3" destOrd="0" presId="urn:microsoft.com/office/officeart/2005/8/layout/list1"/>
    <dgm:cxn modelId="{32FEE62B-61F5-4A57-80B2-409E01AA82C6}" type="presParOf" srcId="{82B13EF8-D7C7-4152-8505-D01150203D7D}" destId="{BE2F5D4E-BBA6-4853-B942-3AA433A448B0}" srcOrd="4" destOrd="0" presId="urn:microsoft.com/office/officeart/2005/8/layout/list1"/>
    <dgm:cxn modelId="{C3D1B1B5-437D-4BB2-86A1-43DBFE69BF5C}" type="presParOf" srcId="{BE2F5D4E-BBA6-4853-B942-3AA433A448B0}" destId="{85F7257E-BA98-430B-900A-64853F159001}" srcOrd="0" destOrd="0" presId="urn:microsoft.com/office/officeart/2005/8/layout/list1"/>
    <dgm:cxn modelId="{192FBD98-7975-46AA-A342-6288A8C597B9}" type="presParOf" srcId="{BE2F5D4E-BBA6-4853-B942-3AA433A448B0}" destId="{A51398EB-5674-43A2-B85A-C15B3A897C11}" srcOrd="1" destOrd="0" presId="urn:microsoft.com/office/officeart/2005/8/layout/list1"/>
    <dgm:cxn modelId="{6F68691A-8A3D-4014-B86C-BD5BB94D157F}" type="presParOf" srcId="{82B13EF8-D7C7-4152-8505-D01150203D7D}" destId="{1CFBFF35-CBA4-44B3-ABB5-01CBADD2847D}" srcOrd="5" destOrd="0" presId="urn:microsoft.com/office/officeart/2005/8/layout/list1"/>
    <dgm:cxn modelId="{B520DC7C-FF77-458D-9B25-AEED94C87D89}" type="presParOf" srcId="{82B13EF8-D7C7-4152-8505-D01150203D7D}" destId="{E8F38A3F-CBE3-473C-84A5-953BEABFC1C6}" srcOrd="6" destOrd="0" presId="urn:microsoft.com/office/officeart/2005/8/layout/list1"/>
    <dgm:cxn modelId="{010F1C39-19DE-4487-AE75-84C703974D77}" type="presParOf" srcId="{82B13EF8-D7C7-4152-8505-D01150203D7D}" destId="{8DE2FDEC-73A8-47BA-8F12-08074A593A32}" srcOrd="7" destOrd="0" presId="urn:microsoft.com/office/officeart/2005/8/layout/list1"/>
    <dgm:cxn modelId="{00F2606A-4EF3-42E5-BE0F-4046DF96B241}" type="presParOf" srcId="{82B13EF8-D7C7-4152-8505-D01150203D7D}" destId="{8303AC56-4A55-4986-898B-A9FA750F4882}" srcOrd="8" destOrd="0" presId="urn:microsoft.com/office/officeart/2005/8/layout/list1"/>
    <dgm:cxn modelId="{1BAB5C25-C87D-4C87-A07A-36FAAD5145A2}" type="presParOf" srcId="{8303AC56-4A55-4986-898B-A9FA750F4882}" destId="{00EEABC2-BDFA-4BB0-910F-AF28783A96B3}" srcOrd="0" destOrd="0" presId="urn:microsoft.com/office/officeart/2005/8/layout/list1"/>
    <dgm:cxn modelId="{2C6AAA39-8D77-4EF5-85DA-28514E4458E0}" type="presParOf" srcId="{8303AC56-4A55-4986-898B-A9FA750F4882}" destId="{23F19194-6187-4C6F-BA65-E0AA07B13BAC}" srcOrd="1" destOrd="0" presId="urn:microsoft.com/office/officeart/2005/8/layout/list1"/>
    <dgm:cxn modelId="{EEE6CB12-8452-4549-8B49-A5B853330ADA}" type="presParOf" srcId="{82B13EF8-D7C7-4152-8505-D01150203D7D}" destId="{AC58EBBB-0AFF-44EE-AD27-5E45DA07A93F}" srcOrd="9" destOrd="0" presId="urn:microsoft.com/office/officeart/2005/8/layout/list1"/>
    <dgm:cxn modelId="{F53D2388-EA5E-4D61-8136-2C6A3990E129}" type="presParOf" srcId="{82B13EF8-D7C7-4152-8505-D01150203D7D}" destId="{4D806934-682E-475D-AD26-41467F25628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5010D-B9FB-441C-816F-969633BB2F10}">
      <dsp:nvSpPr>
        <dsp:cNvPr id="0" name=""/>
        <dsp:cNvSpPr/>
      </dsp:nvSpPr>
      <dsp:spPr>
        <a:xfrm>
          <a:off x="1042825" y="51825"/>
          <a:ext cx="4804658" cy="4749654"/>
        </a:xfrm>
        <a:prstGeom prst="pie">
          <a:avLst>
            <a:gd name="adj1" fmla="val 16200000"/>
            <a:gd name="adj2" fmla="val 0"/>
          </a:avLst>
        </a:prstGeom>
        <a:solidFill>
          <a:srgbClr val="B5CC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kern="120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3500065" y="930511"/>
        <a:ext cx="1773147" cy="1413587"/>
      </dsp:txXfrm>
    </dsp:sp>
    <dsp:sp modelId="{12A9E0E2-F062-49BB-8602-5660ED6764EF}">
      <dsp:nvSpPr>
        <dsp:cNvPr id="0" name=""/>
        <dsp:cNvSpPr/>
      </dsp:nvSpPr>
      <dsp:spPr>
        <a:xfrm>
          <a:off x="1127581" y="109478"/>
          <a:ext cx="4698143" cy="4636274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3560548" y="2510407"/>
        <a:ext cx="1733838" cy="1379843"/>
      </dsp:txXfrm>
    </dsp:sp>
    <dsp:sp modelId="{D437C0E5-3883-4F51-8AF0-A5736AFED719}">
      <dsp:nvSpPr>
        <dsp:cNvPr id="0" name=""/>
        <dsp:cNvSpPr/>
      </dsp:nvSpPr>
      <dsp:spPr>
        <a:xfrm>
          <a:off x="1083253" y="127753"/>
          <a:ext cx="4786799" cy="4599724"/>
        </a:xfrm>
        <a:prstGeom prst="pie">
          <a:avLst>
            <a:gd name="adj1" fmla="val 5400000"/>
            <a:gd name="adj2" fmla="val 10800000"/>
          </a:avLst>
        </a:prstGeom>
        <a:solidFill>
          <a:srgbClr val="FA9B3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1624617" y="2509754"/>
        <a:ext cx="1766557" cy="1368965"/>
      </dsp:txXfrm>
    </dsp:sp>
    <dsp:sp modelId="{9229149F-801D-4F67-9D73-4C2AACCF82D7}">
      <dsp:nvSpPr>
        <dsp:cNvPr id="0" name=""/>
        <dsp:cNvSpPr/>
      </dsp:nvSpPr>
      <dsp:spPr>
        <a:xfrm>
          <a:off x="1040373" y="16378"/>
          <a:ext cx="4872559" cy="4822476"/>
        </a:xfrm>
        <a:prstGeom prst="pie">
          <a:avLst>
            <a:gd name="adj1" fmla="val 10800000"/>
            <a:gd name="adj2" fmla="val 1620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1591437" y="906239"/>
        <a:ext cx="1798206" cy="1435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630D0-D1C3-4AA2-A19F-D148FBE6B0AF}">
      <dsp:nvSpPr>
        <dsp:cNvPr id="0" name=""/>
        <dsp:cNvSpPr/>
      </dsp:nvSpPr>
      <dsp:spPr>
        <a:xfrm>
          <a:off x="0" y="416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E399C-0655-4F34-9471-191BD9E01090}">
      <dsp:nvSpPr>
        <dsp:cNvPr id="0" name=""/>
        <dsp:cNvSpPr/>
      </dsp:nvSpPr>
      <dsp:spPr>
        <a:xfrm>
          <a:off x="430530" y="47400"/>
          <a:ext cx="7772418" cy="738000"/>
        </a:xfrm>
        <a:prstGeom prst="roundRect">
          <a:avLst/>
        </a:prstGeom>
        <a:solidFill>
          <a:srgbClr val="70AC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sp:txBody>
      <dsp:txXfrm>
        <a:off x="466556" y="83426"/>
        <a:ext cx="7700366" cy="665948"/>
      </dsp:txXfrm>
    </dsp:sp>
    <dsp:sp modelId="{443D72CA-1869-4825-99EF-C0B8C550FC19}">
      <dsp:nvSpPr>
        <dsp:cNvPr id="0" name=""/>
        <dsp:cNvSpPr/>
      </dsp:nvSpPr>
      <dsp:spPr>
        <a:xfrm>
          <a:off x="0" y="1550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0354A-B19A-4830-BD8C-214F9D62799E}">
      <dsp:nvSpPr>
        <dsp:cNvPr id="0" name=""/>
        <dsp:cNvSpPr/>
      </dsp:nvSpPr>
      <dsp:spPr>
        <a:xfrm>
          <a:off x="430530" y="1181400"/>
          <a:ext cx="7772418" cy="738000"/>
        </a:xfrm>
        <a:prstGeom prst="roundRect">
          <a:avLst/>
        </a:prstGeom>
        <a:solidFill>
          <a:srgbClr val="70AC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Aid provided primarily based on financial need</a:t>
          </a:r>
        </a:p>
      </dsp:txBody>
      <dsp:txXfrm>
        <a:off x="466556" y="1217426"/>
        <a:ext cx="7700366" cy="665948"/>
      </dsp:txXfrm>
    </dsp:sp>
    <dsp:sp modelId="{08475D95-E27E-4029-BE42-BE3A26222AE7}">
      <dsp:nvSpPr>
        <dsp:cNvPr id="0" name=""/>
        <dsp:cNvSpPr/>
      </dsp:nvSpPr>
      <dsp:spPr>
        <a:xfrm>
          <a:off x="0" y="2684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64E69-E0D1-437F-9439-D51C79C431E1}">
      <dsp:nvSpPr>
        <dsp:cNvPr id="0" name=""/>
        <dsp:cNvSpPr/>
      </dsp:nvSpPr>
      <dsp:spPr>
        <a:xfrm>
          <a:off x="430530" y="2315400"/>
          <a:ext cx="7772418" cy="738000"/>
        </a:xfrm>
        <a:prstGeom prst="roundRect">
          <a:avLst/>
        </a:prstGeom>
        <a:solidFill>
          <a:srgbClr val="70AC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Must apply each</a:t>
          </a:r>
          <a:r>
            <a:rPr lang="en-US" sz="25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year using the FAFSA</a:t>
          </a:r>
        </a:p>
      </dsp:txBody>
      <dsp:txXfrm>
        <a:off x="466556" y="2351426"/>
        <a:ext cx="7700366" cy="665948"/>
      </dsp:txXfrm>
    </dsp:sp>
    <dsp:sp modelId="{57A60454-84D6-4BED-BEC9-12B070F1FC2E}">
      <dsp:nvSpPr>
        <dsp:cNvPr id="0" name=""/>
        <dsp:cNvSpPr/>
      </dsp:nvSpPr>
      <dsp:spPr>
        <a:xfrm>
          <a:off x="0" y="3818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83111-26DC-413F-AAFF-CFC77629AE34}">
      <dsp:nvSpPr>
        <dsp:cNvPr id="0" name=""/>
        <dsp:cNvSpPr/>
      </dsp:nvSpPr>
      <dsp:spPr>
        <a:xfrm>
          <a:off x="430530" y="3449400"/>
          <a:ext cx="7772418" cy="738000"/>
        </a:xfrm>
        <a:prstGeom prst="roundRect">
          <a:avLst/>
        </a:prstGeom>
        <a:solidFill>
          <a:srgbClr val="70AC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sp:txBody>
      <dsp:txXfrm>
        <a:off x="466556" y="3485426"/>
        <a:ext cx="7700366" cy="665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5D73-E41D-4B3E-92E7-7F2830D8FEF0}">
      <dsp:nvSpPr>
        <dsp:cNvPr id="0" name=""/>
        <dsp:cNvSpPr/>
      </dsp:nvSpPr>
      <dsp:spPr>
        <a:xfrm>
          <a:off x="0" y="614600"/>
          <a:ext cx="2547937" cy="1528762"/>
        </a:xfrm>
        <a:prstGeom prst="rect">
          <a:avLst/>
        </a:prstGeom>
        <a:solidFill>
          <a:srgbClr val="7632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Pell Grant</a:t>
          </a:r>
        </a:p>
      </dsp:txBody>
      <dsp:txXfrm>
        <a:off x="0" y="614600"/>
        <a:ext cx="2547937" cy="1528762"/>
      </dsp:txXfrm>
    </dsp:sp>
    <dsp:sp modelId="{B0C99F12-FC81-415D-AEAD-4E552DEABC5C}">
      <dsp:nvSpPr>
        <dsp:cNvPr id="0" name=""/>
        <dsp:cNvSpPr/>
      </dsp:nvSpPr>
      <dsp:spPr>
        <a:xfrm>
          <a:off x="2802731" y="614600"/>
          <a:ext cx="2547937" cy="1528762"/>
        </a:xfrm>
        <a:prstGeom prst="rect">
          <a:avLst/>
        </a:prstGeom>
        <a:solidFill>
          <a:srgbClr val="A1172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sp:txBody>
      <dsp:txXfrm>
        <a:off x="2802731" y="614600"/>
        <a:ext cx="2547937" cy="1528762"/>
      </dsp:txXfrm>
    </dsp:sp>
    <dsp:sp modelId="{2EEFF565-0FA5-4AFE-8EC9-CF46641B257F}">
      <dsp:nvSpPr>
        <dsp:cNvPr id="0" name=""/>
        <dsp:cNvSpPr/>
      </dsp:nvSpPr>
      <dsp:spPr>
        <a:xfrm>
          <a:off x="5605462" y="614600"/>
          <a:ext cx="2547937" cy="1528762"/>
        </a:xfrm>
        <a:prstGeom prst="rect">
          <a:avLst/>
        </a:prstGeom>
        <a:solidFill>
          <a:srgbClr val="FA9B3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sp:txBody>
      <dsp:txXfrm>
        <a:off x="5605462" y="614600"/>
        <a:ext cx="2547937" cy="1528762"/>
      </dsp:txXfrm>
    </dsp:sp>
    <dsp:sp modelId="{5927B7F6-1A6B-4BE6-9A00-80A8F3451E16}">
      <dsp:nvSpPr>
        <dsp:cNvPr id="0" name=""/>
        <dsp:cNvSpPr/>
      </dsp:nvSpPr>
      <dsp:spPr>
        <a:xfrm>
          <a:off x="33377" y="2409622"/>
          <a:ext cx="2547937" cy="1528762"/>
        </a:xfrm>
        <a:prstGeom prst="rect">
          <a:avLst/>
        </a:prstGeom>
        <a:solidFill>
          <a:srgbClr val="5693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377" y="2409622"/>
        <a:ext cx="2547937" cy="1528762"/>
      </dsp:txXfrm>
    </dsp:sp>
    <dsp:sp modelId="{799B4B1F-19A5-4028-A572-1E0AD4FB66AD}">
      <dsp:nvSpPr>
        <dsp:cNvPr id="0" name=""/>
        <dsp:cNvSpPr/>
      </dsp:nvSpPr>
      <dsp:spPr>
        <a:xfrm>
          <a:off x="2802731" y="2398156"/>
          <a:ext cx="2547937" cy="1528762"/>
        </a:xfrm>
        <a:prstGeom prst="rect">
          <a:avLst/>
        </a:prstGeom>
        <a:solidFill>
          <a:srgbClr val="0084D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sp:txBody>
      <dsp:txXfrm>
        <a:off x="2802731" y="2398156"/>
        <a:ext cx="2547937" cy="1528762"/>
      </dsp:txXfrm>
    </dsp:sp>
    <dsp:sp modelId="{F8FCE1B0-A15B-4784-82E6-5BFC1F3402C4}">
      <dsp:nvSpPr>
        <dsp:cNvPr id="0" name=""/>
        <dsp:cNvSpPr/>
      </dsp:nvSpPr>
      <dsp:spPr>
        <a:xfrm>
          <a:off x="5605462" y="2398156"/>
          <a:ext cx="2547937" cy="1528762"/>
        </a:xfrm>
        <a:prstGeom prst="rect">
          <a:avLst/>
        </a:prstGeom>
        <a:solidFill>
          <a:srgbClr val="26367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PLUS Loans</a:t>
          </a:r>
        </a:p>
      </dsp:txBody>
      <dsp:txXfrm>
        <a:off x="5605462" y="2398156"/>
        <a:ext cx="2547937" cy="15287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E8676-D5B2-4CAA-A25D-0FF1EBD9189E}">
      <dsp:nvSpPr>
        <dsp:cNvPr id="0" name=""/>
        <dsp:cNvSpPr/>
      </dsp:nvSpPr>
      <dsp:spPr>
        <a:xfrm>
          <a:off x="0" y="395552"/>
          <a:ext cx="8610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B1A91-22BB-4DA1-AF64-CE0E19B66442}">
      <dsp:nvSpPr>
        <dsp:cNvPr id="0" name=""/>
        <dsp:cNvSpPr/>
      </dsp:nvSpPr>
      <dsp:spPr>
        <a:xfrm>
          <a:off x="430530" y="41312"/>
          <a:ext cx="7772418" cy="70848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PA Residency requirements apply – DE, MA, WV, DC, OH, VT are reciprocal states</a:t>
          </a:r>
          <a:endParaRPr lang="en-US" sz="2400" kern="1200" dirty="0"/>
        </a:p>
      </dsp:txBody>
      <dsp:txXfrm>
        <a:off x="465115" y="75897"/>
        <a:ext cx="7703248" cy="639310"/>
      </dsp:txXfrm>
    </dsp:sp>
    <dsp:sp modelId="{35237E15-EC5D-4841-92AD-9EEF37C193D8}">
      <dsp:nvSpPr>
        <dsp:cNvPr id="0" name=""/>
        <dsp:cNvSpPr/>
      </dsp:nvSpPr>
      <dsp:spPr>
        <a:xfrm>
          <a:off x="0" y="1484192"/>
          <a:ext cx="8610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87CCC-747F-46EF-ACDA-D74B276EBF50}">
      <dsp:nvSpPr>
        <dsp:cNvPr id="0" name=""/>
        <dsp:cNvSpPr/>
      </dsp:nvSpPr>
      <dsp:spPr>
        <a:xfrm>
          <a:off x="430530" y="1129952"/>
          <a:ext cx="7772418" cy="70848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Grant provided based on need</a:t>
          </a:r>
          <a:endParaRPr lang="en-US" sz="2400" kern="1200" dirty="0"/>
        </a:p>
      </dsp:txBody>
      <dsp:txXfrm>
        <a:off x="465115" y="1164537"/>
        <a:ext cx="7703248" cy="639310"/>
      </dsp:txXfrm>
    </dsp:sp>
    <dsp:sp modelId="{FF206E91-820A-494B-9F17-5730EDA45F3D}">
      <dsp:nvSpPr>
        <dsp:cNvPr id="0" name=""/>
        <dsp:cNvSpPr/>
      </dsp:nvSpPr>
      <dsp:spPr>
        <a:xfrm>
          <a:off x="0" y="2913447"/>
          <a:ext cx="8610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CE03F-D81A-4093-A587-59A07ADA01CF}">
      <dsp:nvSpPr>
        <dsp:cNvPr id="0" name=""/>
        <dsp:cNvSpPr/>
      </dsp:nvSpPr>
      <dsp:spPr>
        <a:xfrm>
          <a:off x="430530" y="2218592"/>
          <a:ext cx="7772418" cy="1049095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and State Grant Form</a:t>
          </a:r>
          <a:endParaRPr lang="en-US" sz="2400" kern="1200" dirty="0"/>
        </a:p>
      </dsp:txBody>
      <dsp:txXfrm>
        <a:off x="481743" y="2269805"/>
        <a:ext cx="7669992" cy="946669"/>
      </dsp:txXfrm>
    </dsp:sp>
    <dsp:sp modelId="{778C2142-6B6C-4AF9-9B50-FEE5414E21E6}">
      <dsp:nvSpPr>
        <dsp:cNvPr id="0" name=""/>
        <dsp:cNvSpPr/>
      </dsp:nvSpPr>
      <dsp:spPr>
        <a:xfrm>
          <a:off x="0" y="4002087"/>
          <a:ext cx="8610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0D7B9-887F-4915-B301-2B1D6F79C9B6}">
      <dsp:nvSpPr>
        <dsp:cNvPr id="0" name=""/>
        <dsp:cNvSpPr/>
      </dsp:nvSpPr>
      <dsp:spPr>
        <a:xfrm>
          <a:off x="430530" y="3647847"/>
          <a:ext cx="7772418" cy="70848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 to file FAFSA is May 1</a:t>
          </a:r>
        </a:p>
      </dsp:txBody>
      <dsp:txXfrm>
        <a:off x="465115" y="3682432"/>
        <a:ext cx="7703248" cy="6393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9B944-4D8F-42CE-89E3-403427862269}">
      <dsp:nvSpPr>
        <dsp:cNvPr id="0" name=""/>
        <dsp:cNvSpPr/>
      </dsp:nvSpPr>
      <dsp:spPr>
        <a:xfrm>
          <a:off x="0" y="45743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FE7C7-5477-4BEF-9F11-BDB6731053F7}">
      <dsp:nvSpPr>
        <dsp:cNvPr id="0" name=""/>
        <dsp:cNvSpPr/>
      </dsp:nvSpPr>
      <dsp:spPr>
        <a:xfrm>
          <a:off x="430530" y="73679"/>
          <a:ext cx="7772418" cy="767520"/>
        </a:xfrm>
        <a:prstGeom prst="roundRect">
          <a:avLst/>
        </a:prstGeom>
        <a:solidFill>
          <a:srgbClr val="9002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provided based on both merit and need</a:t>
          </a:r>
        </a:p>
      </dsp:txBody>
      <dsp:txXfrm>
        <a:off x="467997" y="111146"/>
        <a:ext cx="7697484" cy="692586"/>
      </dsp:txXfrm>
    </dsp:sp>
    <dsp:sp modelId="{4D3EE73A-68BC-42AB-B251-8A5A02D4F627}">
      <dsp:nvSpPr>
        <dsp:cNvPr id="0" name=""/>
        <dsp:cNvSpPr/>
      </dsp:nvSpPr>
      <dsp:spPr>
        <a:xfrm>
          <a:off x="0" y="163679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23BC3B-C491-4ABF-B2C6-22075572E781}">
      <dsp:nvSpPr>
        <dsp:cNvPr id="0" name=""/>
        <dsp:cNvSpPr/>
      </dsp:nvSpPr>
      <dsp:spPr>
        <a:xfrm>
          <a:off x="430530" y="1253039"/>
          <a:ext cx="7772418" cy="767520"/>
        </a:xfrm>
        <a:prstGeom prst="roundRect">
          <a:avLst/>
        </a:prstGeom>
        <a:solidFill>
          <a:srgbClr val="9002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may be gift aid or self-help aid</a:t>
          </a:r>
        </a:p>
      </dsp:txBody>
      <dsp:txXfrm>
        <a:off x="467997" y="1290506"/>
        <a:ext cx="7697484" cy="692586"/>
      </dsp:txXfrm>
    </dsp:sp>
    <dsp:sp modelId="{EA3F7FBD-8ACA-4128-A928-7274DE21FB79}">
      <dsp:nvSpPr>
        <dsp:cNvPr id="0" name=""/>
        <dsp:cNvSpPr/>
      </dsp:nvSpPr>
      <dsp:spPr>
        <a:xfrm>
          <a:off x="0" y="281615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A60C1-93ED-47F7-B4BD-B0D65B8AAC27}">
      <dsp:nvSpPr>
        <dsp:cNvPr id="0" name=""/>
        <dsp:cNvSpPr/>
      </dsp:nvSpPr>
      <dsp:spPr>
        <a:xfrm>
          <a:off x="430530" y="2432400"/>
          <a:ext cx="7772418" cy="767520"/>
        </a:xfrm>
        <a:prstGeom prst="roundRect">
          <a:avLst/>
        </a:prstGeom>
        <a:solidFill>
          <a:srgbClr val="9002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and/or institutional applications</a:t>
          </a:r>
        </a:p>
      </dsp:txBody>
      <dsp:txXfrm>
        <a:off x="467997" y="2469867"/>
        <a:ext cx="7697484" cy="692586"/>
      </dsp:txXfrm>
    </dsp:sp>
    <dsp:sp modelId="{41F457A7-B02D-463E-B929-EB8BE70C64ED}">
      <dsp:nvSpPr>
        <dsp:cNvPr id="0" name=""/>
        <dsp:cNvSpPr/>
      </dsp:nvSpPr>
      <dsp:spPr>
        <a:xfrm>
          <a:off x="0" y="3995520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B6BC7F-D9DE-4ED7-9048-E31A76AF7358}">
      <dsp:nvSpPr>
        <dsp:cNvPr id="0" name=""/>
        <dsp:cNvSpPr/>
      </dsp:nvSpPr>
      <dsp:spPr>
        <a:xfrm>
          <a:off x="430530" y="3611759"/>
          <a:ext cx="7772418" cy="767520"/>
        </a:xfrm>
        <a:prstGeom prst="roundRect">
          <a:avLst/>
        </a:prstGeom>
        <a:solidFill>
          <a:srgbClr val="9002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and application requirements                 vary by institution</a:t>
          </a:r>
        </a:p>
      </dsp:txBody>
      <dsp:txXfrm>
        <a:off x="467997" y="3649226"/>
        <a:ext cx="7697484" cy="6925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BB7A1-94BB-4CB2-A0E5-E64E0DE1D074}">
      <dsp:nvSpPr>
        <dsp:cNvPr id="0" name=""/>
        <dsp:cNvSpPr/>
      </dsp:nvSpPr>
      <dsp:spPr>
        <a:xfrm>
          <a:off x="0" y="54326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F9578-761B-4DF2-AF24-B14ECC4BF20B}">
      <dsp:nvSpPr>
        <dsp:cNvPr id="0" name=""/>
        <dsp:cNvSpPr/>
      </dsp:nvSpPr>
      <dsp:spPr>
        <a:xfrm>
          <a:off x="430530" y="41421"/>
          <a:ext cx="7772418" cy="1003680"/>
        </a:xfrm>
        <a:prstGeom prst="roundRect">
          <a:avLst/>
        </a:prstGeom>
        <a:solidFill>
          <a:srgbClr val="1B41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Foundations, businesses, churches, civic, and charitable organizations</a:t>
          </a:r>
        </a:p>
      </dsp:txBody>
      <dsp:txXfrm>
        <a:off x="479526" y="90417"/>
        <a:ext cx="7674426" cy="905688"/>
      </dsp:txXfrm>
    </dsp:sp>
    <dsp:sp modelId="{E8F38A3F-CBE3-473C-84A5-953BEABFC1C6}">
      <dsp:nvSpPr>
        <dsp:cNvPr id="0" name=""/>
        <dsp:cNvSpPr/>
      </dsp:nvSpPr>
      <dsp:spPr>
        <a:xfrm>
          <a:off x="0" y="208550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98EB-5674-43A2-B85A-C15B3A897C11}">
      <dsp:nvSpPr>
        <dsp:cNvPr id="0" name=""/>
        <dsp:cNvSpPr/>
      </dsp:nvSpPr>
      <dsp:spPr>
        <a:xfrm>
          <a:off x="430530" y="1583661"/>
          <a:ext cx="7772418" cy="1003680"/>
        </a:xfrm>
        <a:prstGeom prst="roundRect">
          <a:avLst/>
        </a:prstGeom>
        <a:solidFill>
          <a:srgbClr val="1B41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and applications procedures vary</a:t>
          </a:r>
        </a:p>
      </dsp:txBody>
      <dsp:txXfrm>
        <a:off x="479526" y="1632657"/>
        <a:ext cx="7674426" cy="905688"/>
      </dsp:txXfrm>
    </dsp:sp>
    <dsp:sp modelId="{4D806934-682E-475D-AD26-41467F256281}">
      <dsp:nvSpPr>
        <dsp:cNvPr id="0" name=""/>
        <dsp:cNvSpPr/>
      </dsp:nvSpPr>
      <dsp:spPr>
        <a:xfrm>
          <a:off x="0" y="362774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19194-6187-4C6F-BA65-E0AA07B13BAC}">
      <dsp:nvSpPr>
        <dsp:cNvPr id="0" name=""/>
        <dsp:cNvSpPr/>
      </dsp:nvSpPr>
      <dsp:spPr>
        <a:xfrm>
          <a:off x="430530" y="3125901"/>
          <a:ext cx="7772418" cy="1003680"/>
        </a:xfrm>
        <a:prstGeom prst="roundRect">
          <a:avLst/>
        </a:prstGeom>
        <a:solidFill>
          <a:srgbClr val="1B41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Begin researching private sources early – High School Counseling Office is a great resource</a:t>
          </a:r>
        </a:p>
      </dsp:txBody>
      <dsp:txXfrm>
        <a:off x="479526" y="3174897"/>
        <a:ext cx="7674426" cy="90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5787" y="8723444"/>
            <a:ext cx="6698827" cy="464820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24954" y="8909051"/>
            <a:ext cx="6729660" cy="4048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4235" tIns="47116" rIns="94235" bIns="47116">
            <a:spAutoFit/>
          </a:bodyPr>
          <a:lstStyle/>
          <a:p>
            <a:pPr defTabSz="941683" eaLnBrk="0" hangingPunct="0">
              <a:spcBef>
                <a:spcPct val="50000"/>
              </a:spcBef>
              <a:defRPr/>
            </a:pPr>
            <a:r>
              <a:rPr lang="en-US" sz="1000" dirty="0">
                <a:solidFill>
                  <a:schemeClr val="bg1"/>
                </a:solidFill>
              </a:rPr>
              <a:t>© 2021 NASFAA                                                                                       </a:t>
            </a:r>
            <a:fld id="{5A4E40A0-19A0-4F29-A9C5-577C813A7B7F}" type="slidenum">
              <a:rPr lang="en-US" sz="1000">
                <a:solidFill>
                  <a:schemeClr val="bg1"/>
                </a:solidFill>
              </a:rPr>
              <a:pPr defTabSz="941683" eaLnBrk="0" hangingPunct="0">
                <a:spcBef>
                  <a:spcPct val="50000"/>
                </a:spcBef>
                <a:defRPr/>
              </a:pPr>
              <a:t>‹#›</a:t>
            </a:fld>
            <a:r>
              <a:rPr lang="en-US" sz="1000" dirty="0">
                <a:solidFill>
                  <a:schemeClr val="bg1"/>
                </a:solidFill>
              </a:rPr>
              <a:t>                                                                        What You Need to Know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" y="292127"/>
            <a:ext cx="7010400" cy="3776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4235" tIns="47116" rIns="94235" bIns="47116">
            <a:spAutoFit/>
          </a:bodyPr>
          <a:lstStyle/>
          <a:p>
            <a:pPr algn="ctr" defTabSz="941683" eaLnBrk="0" hangingPunct="0">
              <a:defRPr/>
            </a:pPr>
            <a: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Need to Know About Financial Aid</a:t>
            </a:r>
          </a:p>
        </p:txBody>
      </p:sp>
    </p:spTree>
    <p:extLst>
      <p:ext uri="{BB962C8B-B14F-4D97-AF65-F5344CB8AC3E}">
        <p14:creationId xmlns:p14="http://schemas.microsoft.com/office/powerpoint/2010/main" val="114920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9T12:36:40.85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27 91,'4'0,"6"0,0-4,3-1,3-1,-1-2,1 0,2 1,1 2,-2-2,0 0,0 1,-1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9" tIns="46585" rIns="93169" bIns="4658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9" tIns="46585" rIns="93169" bIns="46585" rtlCol="0"/>
          <a:lstStyle>
            <a:lvl1pPr algn="r">
              <a:defRPr sz="1200"/>
            </a:lvl1pPr>
          </a:lstStyle>
          <a:p>
            <a:fld id="{D8B9A4EA-07C7-4A62-8053-FD0A2A4690A2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9" tIns="46585" rIns="93169" bIns="4658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69" tIns="46585" rIns="93169" bIns="465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69" tIns="46585" rIns="93169" bIns="4658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3169" tIns="46585" rIns="93169" bIns="46585" rtlCol="0" anchor="b"/>
          <a:lstStyle>
            <a:lvl1pPr algn="r">
              <a:defRPr sz="1200"/>
            </a:lvl1pPr>
          </a:lstStyle>
          <a:p>
            <a:fld id="{D5A7F8C3-B5D2-4565-BB39-641E547D4F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47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FDEBE571-D673-48C8-8A68-3EF44DB84E6C}" type="slidenum">
              <a:rPr lang="en-US" smtClean="0"/>
              <a:pPr defTabSz="930671"/>
              <a:t>1</a:t>
            </a:fld>
            <a:endParaRPr lang="en-US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67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8A85F2B9-2469-4CE0-8E58-DFD2E4B24016}" type="slidenum">
              <a:rPr lang="en-US" smtClean="0"/>
              <a:pPr defTabSz="930671"/>
              <a:t>2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BD271A48-0907-4B9A-9683-94634E7A37DB}" type="slidenum">
              <a:rPr lang="en-US" smtClean="0"/>
              <a:pPr defTabSz="930671"/>
              <a:t>3</a:t>
            </a:fld>
            <a:endParaRPr lang="en-US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47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78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89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7EE7D3F6-36E4-42CD-87C2-DDB3181D1136}" type="slidenum">
              <a:rPr lang="en-US" smtClean="0"/>
              <a:pPr defTabSz="930671"/>
              <a:t>7</a:t>
            </a:fld>
            <a:endParaRPr lang="en-US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26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E2C2C794-09DB-4635-850F-C1C8EA25A36E}" type="slidenum">
              <a:rPr lang="en-US" smtClean="0"/>
              <a:pPr defTabSz="930671"/>
              <a:t>10</a:t>
            </a:fld>
            <a:endParaRPr lang="en-US" dirty="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279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541D4124-FFB0-4186-B8F0-DF6C784D1086}" type="slidenum">
              <a:rPr lang="en-US" smtClean="0"/>
              <a:pPr defTabSz="930671"/>
              <a:t>14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70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7F24611B-E88E-43C3-B3A9-16ADB40B3606}" type="slidenum">
              <a:rPr lang="en-US" smtClean="0"/>
              <a:pPr defTabSz="930671"/>
              <a:t>15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66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878036FA-F945-4F03-9DA4-50F6603CFA53}" type="slidenum">
              <a:rPr lang="en-US" smtClean="0"/>
              <a:pPr defTabSz="930671"/>
              <a:t>16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383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41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43121-A89E-69C6-B43D-AE34A00C1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F9A75388-2FBE-F2B2-06A2-A06483738E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878036FA-F945-4F03-9DA4-50F6603CFA53}" type="slidenum">
              <a:rPr lang="en-US" smtClean="0"/>
              <a:pPr defTabSz="930671"/>
              <a:t>18</a:t>
            </a:fld>
            <a:endParaRPr lang="en-US" dirty="0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2BABCADA-23E2-C04D-51DF-B8F4C1F89A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02FD3B2-674D-83C9-32EC-8189C780C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804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CCC6CFD0-DC60-458C-AE52-4B994E19B42C}" type="slidenum">
              <a:rPr lang="en-US" smtClean="0"/>
              <a:pPr defTabSz="930671"/>
              <a:t>19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84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B18E4-DE90-B2A0-E125-5E5213858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828E34EF-281E-3D82-6807-49DCF0336B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CCC6CFD0-DC60-458C-AE52-4B994E19B42C}" type="slidenum">
              <a:rPr lang="en-US" smtClean="0"/>
              <a:pPr defTabSz="930671"/>
              <a:t>20</a:t>
            </a:fld>
            <a:endParaRPr lang="en-US" dirty="0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409D09B9-4618-3855-C251-B8ACB91FC6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63EBAE71-5D40-769A-4204-F37ADCF9D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7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CCC6CFD0-DC60-458C-AE52-4B994E19B42C}" type="slidenum">
              <a:rPr lang="en-US" smtClean="0"/>
              <a:pPr defTabSz="930671"/>
              <a:t>21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23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821CF2FE-FD55-4EEC-9023-A5156ABE4C1F}" type="slidenum">
              <a:rPr lang="en-US" smtClean="0"/>
              <a:pPr defTabSz="930671"/>
              <a:t>22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18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59F7DB87-13D1-4C33-B263-04655F864FF9}" type="slidenum">
              <a:rPr lang="en-US" smtClean="0"/>
              <a:pPr defTabSz="930671"/>
              <a:t>23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03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671"/>
            <a:fld id="{EE228228-AC28-4E68-A247-8929559E1C66}" type="slidenum">
              <a:rPr lang="en-US" smtClean="0"/>
              <a:pPr defTabSz="930671"/>
              <a:t>28</a:t>
            </a:fld>
            <a:endParaRPr 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901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96F7D-7298-5F94-D366-2A7CEB581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7248C-06F7-612C-230B-1B04A9E0A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981C0-E95E-8195-B716-11EA55E4C8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3FFB9-B306-0BD1-591B-8657846F0B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607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49549-73BA-6F7B-737C-C9DF67088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70571-7B93-17DF-7D7E-D6624975E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35327-AF0D-40B8-DC07-3EC342F47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A43B9-C187-CB73-7460-500E51DEB2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252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60779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572000"/>
          </a:xfrm>
        </p:spPr>
        <p:txBody>
          <a:bodyPr/>
          <a:lstStyle>
            <a:lvl1pPr>
              <a:buClr>
                <a:srgbClr val="005B99"/>
              </a:buClr>
              <a:defRPr/>
            </a:lvl1pPr>
            <a:lvl2pPr>
              <a:buClr>
                <a:srgbClr val="005B99"/>
              </a:buClr>
              <a:defRPr/>
            </a:lvl2pPr>
            <a:lvl3pPr>
              <a:buClr>
                <a:srgbClr val="005B99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lnSpc>
                <a:spcPct val="90000"/>
              </a:lnSpc>
              <a:defRPr sz="3600">
                <a:solidFill>
                  <a:srgbClr val="005B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9067800" y="586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843877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516143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4725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74705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18246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25607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5086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1317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43114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69806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96592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 userDrawn="1"/>
        </p:nvSpPr>
        <p:spPr bwMode="auto">
          <a:xfrm>
            <a:off x="381000" y="76200"/>
            <a:ext cx="8382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005B99"/>
                </a:solidFill>
              </a:rPr>
              <a:t>National Association of Student </a:t>
            </a:r>
            <a:br>
              <a:rPr lang="en-US" sz="2800" b="1" dirty="0">
                <a:solidFill>
                  <a:srgbClr val="005B99"/>
                </a:solidFill>
              </a:rPr>
            </a:br>
            <a:r>
              <a:rPr lang="en-US" sz="2800" b="1" dirty="0">
                <a:solidFill>
                  <a:srgbClr val="005B99"/>
                </a:solidFill>
              </a:rPr>
              <a:t>Financial Aid Administrators Presents …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676400"/>
            <a:ext cx="7772400" cy="33528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184728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47800"/>
            <a:ext cx="41529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1529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1466725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6705600"/>
            <a:ext cx="9144000" cy="15240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3B9C9E-32B9-455D-AFFA-35C08D0AA290}"/>
              </a:ext>
            </a:extLst>
          </p:cNvPr>
          <p:cNvCxnSpPr/>
          <p:nvPr userDrawn="1"/>
        </p:nvCxnSpPr>
        <p:spPr>
          <a:xfrm>
            <a:off x="0" y="6705600"/>
            <a:ext cx="9144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04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39B7D3C-C1BE-418A-8BDF-F41A62C7C285}"/>
              </a:ext>
            </a:extLst>
          </p:cNvPr>
          <p:cNvSpPr/>
          <p:nvPr userDrawn="1"/>
        </p:nvSpPr>
        <p:spPr bwMode="auto">
          <a:xfrm>
            <a:off x="0" y="6705600"/>
            <a:ext cx="9144000" cy="18288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39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705600"/>
            <a:ext cx="9144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26B4DC-8A4D-41F6-B433-87F84CB5F4F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29497"/>
            <a:ext cx="1766886" cy="433387"/>
          </a:xfrm>
          <a:prstGeom prst="rect">
            <a:avLst/>
          </a:prstGeom>
        </p:spPr>
      </p:pic>
      <p:sp>
        <p:nvSpPr>
          <p:cNvPr id="15" name="Rectangle 70">
            <a:extLst>
              <a:ext uri="{FF2B5EF4-FFF2-40B4-BE49-F238E27FC236}">
                <a16:creationId xmlns:a16="http://schemas.microsoft.com/office/drawing/2014/main" id="{D29F7C9B-CF1C-4EE6-9575-0B446D5FFE8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715000" y="6400800"/>
            <a:ext cx="3429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© 2021 NASFAA   Slide </a:t>
            </a:r>
            <a:fld id="{3E8EC1CB-C9E7-4076-8034-5D4E4E9EDADC}" type="slidenum">
              <a:rPr lang="en-US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653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4" r:id="rId15"/>
  </p:sldLayoutIdLst>
  <p:transition spd="slow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5B99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563" indent="-284163" algn="l" defTabSz="914400" rtl="0" eaLnBrk="1" latinLnBrk="0" hangingPunct="1">
        <a:spcBef>
          <a:spcPct val="20000"/>
        </a:spcBef>
        <a:buSzPct val="8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aid.gov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aid.gov/fsa-id/create-account/launch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cmowl@harrisburgu.edu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152400" y="1295400"/>
            <a:ext cx="8839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4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Understanding the Basics: 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4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What You Need to Know About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4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Financial Aid</a:t>
            </a:r>
          </a:p>
          <a:p>
            <a:pPr algn="ctr">
              <a:spcBef>
                <a:spcPct val="20000"/>
              </a:spcBef>
              <a:defRPr/>
            </a:pPr>
            <a:endParaRPr lang="en-US" sz="3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US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Christopher Mowl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Director of Financial Aid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3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Harrisburg University </a:t>
            </a:r>
          </a:p>
          <a:p>
            <a:pPr>
              <a:spcBef>
                <a:spcPct val="20000"/>
              </a:spcBef>
              <a:defRPr/>
            </a:pP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994C9F0-1F54-7EF5-C38F-62F2147A5E01}"/>
                  </a:ext>
                </a:extLst>
              </p14:cNvPr>
              <p14:cNvContentPartPr/>
              <p14:nvPr/>
            </p14:nvContentPartPr>
            <p14:xfrm>
              <a:off x="7054890" y="6544136"/>
              <a:ext cx="68040" cy="24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994C9F0-1F54-7EF5-C38F-62F2147A5E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00890" y="6436136"/>
                <a:ext cx="175680" cy="2401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B30D0A3D-F856-6F51-4AC8-2CF5FC4CA559}"/>
              </a:ext>
            </a:extLst>
          </p:cNvPr>
          <p:cNvSpPr/>
          <p:nvPr/>
        </p:nvSpPr>
        <p:spPr>
          <a:xfrm>
            <a:off x="6934200" y="6400800"/>
            <a:ext cx="1524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4544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133165" y="1066800"/>
            <a:ext cx="88392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What is financial aid?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Determining financial need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Categories and sources of financial aid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Free Application for Federal Student Aid (FAFSA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Special circumstances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Financial aid offer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Topics We Will Discuss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CF019D-3E71-E557-B7E1-1C58CF39AE44}"/>
              </a:ext>
            </a:extLst>
          </p:cNvPr>
          <p:cNvSpPr/>
          <p:nvPr/>
        </p:nvSpPr>
        <p:spPr>
          <a:xfrm>
            <a:off x="69342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55537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380999" y="1447800"/>
            <a:ext cx="5410201" cy="42672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Tx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Financial aid consists of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funds provided to students and families to help pay for postsecondary educational expenses. </a:t>
            </a:r>
          </a:p>
          <a:p>
            <a:pPr marL="0" indent="0" eaLnBrk="1" hangingPunct="1">
              <a:buFontTx/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Includes grants, scholarships, loans, and student employment</a:t>
            </a:r>
          </a:p>
          <a:p>
            <a:pPr marL="0" indent="0" eaLnBrk="1" hangingPunct="1">
              <a:buFontTx/>
              <a:buNone/>
            </a:pPr>
            <a:endParaRPr lang="en-US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219200"/>
          </a:xfrm>
        </p:spPr>
        <p:txBody>
          <a:bodyPr/>
          <a:lstStyle/>
          <a:p>
            <a:pPr eaLnBrk="1" hangingPunct="1"/>
            <a:r>
              <a:rPr lang="en-US" dirty="0"/>
              <a:t>What Is Financial Aid?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474304"/>
            <a:ext cx="3314700" cy="33147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27B4EC-C841-C053-DDD6-A367D20DA13D}"/>
              </a:ext>
            </a:extLst>
          </p:cNvPr>
          <p:cNvSpPr/>
          <p:nvPr/>
        </p:nvSpPr>
        <p:spPr>
          <a:xfrm>
            <a:off x="6934200" y="6400800"/>
            <a:ext cx="15240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8005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980671"/>
              </p:ext>
            </p:extLst>
          </p:nvPr>
        </p:nvGraphicFramePr>
        <p:xfrm>
          <a:off x="685800" y="1905000"/>
          <a:ext cx="7772400" cy="2971800"/>
        </p:xfrm>
        <a:graphic>
          <a:graphicData uri="http://schemas.openxmlformats.org/drawingml/2006/table">
            <a:tbl>
              <a:tblPr firstRow="1" firstCol="1" bandRow="1" bandCol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77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68325" algn="l"/>
                        </a:tabLst>
                      </a:pPr>
                      <a:r>
                        <a:rPr lang="en-US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	</a:t>
                      </a: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Cost of attendance (COA)</a:t>
                      </a:r>
                      <a:endParaRPr lang="en-US" sz="36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68325" algn="l"/>
                        </a:tabLst>
                      </a:pP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– 	</a:t>
                      </a:r>
                      <a:r>
                        <a:rPr lang="en-US" sz="3200" u="non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Student Aid Index (SAI)</a:t>
                      </a:r>
                      <a:endParaRPr lang="en-US" sz="3600" u="none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68325" algn="l"/>
                        </a:tabLst>
                      </a:pP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=	Financial need</a:t>
                      </a:r>
                      <a:endParaRPr lang="en-US" sz="36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rgbClr val="1774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>
            <a:cxnSpLocks/>
          </p:cNvCxnSpPr>
          <p:nvPr/>
        </p:nvCxnSpPr>
        <p:spPr>
          <a:xfrm>
            <a:off x="838200" y="3810000"/>
            <a:ext cx="74676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BD0CBDF2-E40C-4F34-9137-8F40CEBE67CA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0"/>
            <a:ext cx="8839200" cy="12192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Financial Need?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FC6EA3-A9A3-5233-A0A8-4E1378A02E91}"/>
              </a:ext>
            </a:extLst>
          </p:cNvPr>
          <p:cNvSpPr/>
          <p:nvPr/>
        </p:nvSpPr>
        <p:spPr>
          <a:xfrm>
            <a:off x="6934200" y="6477000"/>
            <a:ext cx="14478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13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55456A23-69BA-4151-9ABC-1A209A2A3136}"/>
              </a:ext>
            </a:extLst>
          </p:cNvPr>
          <p:cNvSpPr/>
          <p:nvPr/>
        </p:nvSpPr>
        <p:spPr>
          <a:xfrm>
            <a:off x="551903" y="4918947"/>
            <a:ext cx="104829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E0FFA9E-B79F-4A6A-B22E-B164473D6D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73" y="4918947"/>
            <a:ext cx="643653" cy="643653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DBE9B5D-146B-48A6-97DE-5B70C26389EA}"/>
              </a:ext>
            </a:extLst>
          </p:cNvPr>
          <p:cNvSpPr/>
          <p:nvPr/>
        </p:nvSpPr>
        <p:spPr>
          <a:xfrm>
            <a:off x="551904" y="4051580"/>
            <a:ext cx="104829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25015EF-B030-4189-B416-8215C88101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94" y="4038600"/>
            <a:ext cx="685800" cy="6858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A534659-B095-4EA6-B9DB-1E822C700081}"/>
              </a:ext>
            </a:extLst>
          </p:cNvPr>
          <p:cNvSpPr/>
          <p:nvPr/>
        </p:nvSpPr>
        <p:spPr>
          <a:xfrm>
            <a:off x="559255" y="3166347"/>
            <a:ext cx="1040945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B0A180-BAF3-47B4-883C-58D8435FD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407" y="3213853"/>
            <a:ext cx="548640" cy="54864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CB52162-430D-4D01-9AC6-6D30DCD6E2A1}"/>
              </a:ext>
            </a:extLst>
          </p:cNvPr>
          <p:cNvSpPr/>
          <p:nvPr/>
        </p:nvSpPr>
        <p:spPr>
          <a:xfrm>
            <a:off x="559255" y="2251947"/>
            <a:ext cx="1040945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461CE08-B4E3-450C-9815-778051893F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27" y="2230873"/>
            <a:ext cx="685800" cy="6858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32B4D95-7685-4620-AEC0-212D76DB2883}"/>
              </a:ext>
            </a:extLst>
          </p:cNvPr>
          <p:cNvSpPr/>
          <p:nvPr/>
        </p:nvSpPr>
        <p:spPr>
          <a:xfrm>
            <a:off x="588914" y="1320072"/>
            <a:ext cx="101128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3B1F862-BA6A-49F1-9AE3-DD415174AA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57" y="1270305"/>
            <a:ext cx="685800" cy="685800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CDBB8244-E54F-41B7-872F-11880F5BC007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"/>
            <a:ext cx="8839200" cy="12192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Cost of Attendance (COA)?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820D46-66BE-4433-B3B3-5FC9D12D96C0}"/>
              </a:ext>
            </a:extLst>
          </p:cNvPr>
          <p:cNvSpPr txBox="1"/>
          <p:nvPr/>
        </p:nvSpPr>
        <p:spPr>
          <a:xfrm>
            <a:off x="1650546" y="1440505"/>
            <a:ext cx="2731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Tuition and fees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E0CDED-68AD-44F6-8362-1D20BF15E726}"/>
              </a:ext>
            </a:extLst>
          </p:cNvPr>
          <p:cNvSpPr txBox="1"/>
          <p:nvPr/>
        </p:nvSpPr>
        <p:spPr>
          <a:xfrm>
            <a:off x="1697634" y="2286000"/>
            <a:ext cx="3005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Housing and food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5E1B35-08E2-46B1-975F-72BF9CF164EA}"/>
              </a:ext>
            </a:extLst>
          </p:cNvPr>
          <p:cNvSpPr txBox="1"/>
          <p:nvPr/>
        </p:nvSpPr>
        <p:spPr>
          <a:xfrm>
            <a:off x="1697634" y="3210580"/>
            <a:ext cx="3304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Books and supplies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DEF5A4-DB84-4C8D-9A41-69B188EF06A6}"/>
              </a:ext>
            </a:extLst>
          </p:cNvPr>
          <p:cNvSpPr txBox="1"/>
          <p:nvPr/>
        </p:nvSpPr>
        <p:spPr>
          <a:xfrm>
            <a:off x="1712874" y="4124980"/>
            <a:ext cx="249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5284D6-EB8E-49A2-89BC-A534E14BD58B}"/>
              </a:ext>
            </a:extLst>
          </p:cNvPr>
          <p:cNvSpPr txBox="1"/>
          <p:nvPr/>
        </p:nvSpPr>
        <p:spPr>
          <a:xfrm>
            <a:off x="1735734" y="4963180"/>
            <a:ext cx="6588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Miscellaneous personal expenses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40A93E-FB27-5A18-CA85-8144C17ADB88}"/>
              </a:ext>
            </a:extLst>
          </p:cNvPr>
          <p:cNvSpPr/>
          <p:nvPr/>
        </p:nvSpPr>
        <p:spPr>
          <a:xfrm>
            <a:off x="69342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79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227D5-04DC-40ED-8A70-5ABB1F69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2B620-F7D8-4EC9-AD30-2546D7703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0000"/>
                </a:solidFill>
              </a:rPr>
              <a:t>Do not rule out an institution based on cost without going through the financial aid process.</a:t>
            </a:r>
          </a:p>
          <a:p>
            <a:r>
              <a:rPr lang="en-US" dirty="0"/>
              <a:t>Many institutions no longer require an application fee</a:t>
            </a:r>
          </a:p>
          <a:p>
            <a:r>
              <a:rPr lang="en-US" dirty="0"/>
              <a:t>The FAFSA is free</a:t>
            </a:r>
          </a:p>
          <a:p>
            <a:r>
              <a:rPr lang="en-US" dirty="0"/>
              <a:t>Many private institutions are offering generous grants and scholarships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353692-813C-5C6A-EFF9-9A89AE04DE9A}"/>
              </a:ext>
            </a:extLst>
          </p:cNvPr>
          <p:cNvSpPr/>
          <p:nvPr/>
        </p:nvSpPr>
        <p:spPr>
          <a:xfrm>
            <a:off x="7010400" y="6400800"/>
            <a:ext cx="13716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30446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Categories of Financial Aid</a:t>
            </a:r>
          </a:p>
        </p:txBody>
      </p: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5F500A2C-4B26-425A-B4E3-FDEAB5C3572F}"/>
              </a:ext>
            </a:extLst>
          </p:cNvPr>
          <p:cNvSpPr/>
          <p:nvPr/>
        </p:nvSpPr>
        <p:spPr>
          <a:xfrm>
            <a:off x="1447800" y="1981200"/>
            <a:ext cx="2667000" cy="3314700"/>
          </a:xfrm>
          <a:prstGeom prst="flowChartMagneticDisk">
            <a:avLst/>
          </a:prstGeom>
          <a:solidFill>
            <a:srgbClr val="005B99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Need-based aid</a:t>
            </a:r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CBB6264D-DBEC-4CB1-9D0B-D0BE0EF3CAFC}"/>
              </a:ext>
            </a:extLst>
          </p:cNvPr>
          <p:cNvSpPr/>
          <p:nvPr/>
        </p:nvSpPr>
        <p:spPr>
          <a:xfrm>
            <a:off x="4953000" y="1981200"/>
            <a:ext cx="2667000" cy="3314700"/>
          </a:xfrm>
          <a:prstGeom prst="flowChartMagneticDisk">
            <a:avLst/>
          </a:prstGeom>
          <a:solidFill>
            <a:srgbClr val="0079CC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Non-need-based aid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11AFBB-1B44-5407-ED92-EE83D401B61B}"/>
              </a:ext>
            </a:extLst>
          </p:cNvPr>
          <p:cNvSpPr/>
          <p:nvPr/>
        </p:nvSpPr>
        <p:spPr>
          <a:xfrm>
            <a:off x="6934200" y="6477000"/>
            <a:ext cx="14478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56341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5704A-948E-4FC3-BF40-A46DA927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Financial Aid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1441179-1F6A-4797-9264-08B5453F48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34312"/>
              </p:ext>
            </p:extLst>
          </p:nvPr>
        </p:nvGraphicFramePr>
        <p:xfrm>
          <a:off x="1028700" y="1143000"/>
          <a:ext cx="7086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1">
            <a:extLst>
              <a:ext uri="{FF2B5EF4-FFF2-40B4-BE49-F238E27FC236}">
                <a16:creationId xmlns:a16="http://schemas.microsoft.com/office/drawing/2014/main" id="{56618372-FFB9-4F47-96B3-7E0DBEE2446F}"/>
              </a:ext>
            </a:extLst>
          </p:cNvPr>
          <p:cNvSpPr>
            <a:spLocks/>
          </p:cNvSpPr>
          <p:nvPr/>
        </p:nvSpPr>
        <p:spPr bwMode="auto">
          <a:xfrm>
            <a:off x="67437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Right Brace 1">
            <a:extLst>
              <a:ext uri="{FF2B5EF4-FFF2-40B4-BE49-F238E27FC236}">
                <a16:creationId xmlns:a16="http://schemas.microsoft.com/office/drawing/2014/main" id="{5F781D37-6C01-4441-8E10-F692C26D8D2B}"/>
              </a:ext>
            </a:extLst>
          </p:cNvPr>
          <p:cNvSpPr>
            <a:spLocks/>
          </p:cNvSpPr>
          <p:nvPr/>
        </p:nvSpPr>
        <p:spPr bwMode="auto">
          <a:xfrm flipH="1">
            <a:off x="15240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60E8B5-3A15-4ACB-99FA-802EF2164844}"/>
              </a:ext>
            </a:extLst>
          </p:cNvPr>
          <p:cNvSpPr txBox="1"/>
          <p:nvPr/>
        </p:nvSpPr>
        <p:spPr>
          <a:xfrm>
            <a:off x="7372350" y="33432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94B3F4-D3DC-4C35-AE92-EB070FB38FAA}"/>
              </a:ext>
            </a:extLst>
          </p:cNvPr>
          <p:cNvSpPr txBox="1"/>
          <p:nvPr/>
        </p:nvSpPr>
        <p:spPr>
          <a:xfrm>
            <a:off x="100445" y="3089701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28B773-32A7-8FA4-6CE4-32D7B4B38BD0}"/>
              </a:ext>
            </a:extLst>
          </p:cNvPr>
          <p:cNvSpPr/>
          <p:nvPr/>
        </p:nvSpPr>
        <p:spPr>
          <a:xfrm>
            <a:off x="7010400" y="6400800"/>
            <a:ext cx="1371600" cy="25286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62666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6ACE746-39D5-443C-A348-D9F47A9553C5}"/>
              </a:ext>
            </a:extLst>
          </p:cNvPr>
          <p:cNvSpPr>
            <a:spLocks noChangeAspect="1"/>
          </p:cNvSpPr>
          <p:nvPr/>
        </p:nvSpPr>
        <p:spPr>
          <a:xfrm>
            <a:off x="2667000" y="1600200"/>
            <a:ext cx="4114800" cy="411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Financial Aid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F802F6-2AC1-458A-97D1-724FB0D5A8DD}"/>
              </a:ext>
            </a:extLst>
          </p:cNvPr>
          <p:cNvSpPr/>
          <p:nvPr/>
        </p:nvSpPr>
        <p:spPr>
          <a:xfrm>
            <a:off x="3581400" y="1143000"/>
            <a:ext cx="2286000" cy="1097280"/>
          </a:xfrm>
          <a:prstGeom prst="roundRect">
            <a:avLst/>
          </a:prstGeom>
          <a:solidFill>
            <a:srgbClr val="70AC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Federal Government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6C2856-6045-4D2B-8A2C-BABE45A104D6}"/>
              </a:ext>
            </a:extLst>
          </p:cNvPr>
          <p:cNvSpPr/>
          <p:nvPr/>
        </p:nvSpPr>
        <p:spPr>
          <a:xfrm>
            <a:off x="5638800" y="2588623"/>
            <a:ext cx="2286000" cy="109728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86BE0F-FDFD-4AD9-B5A7-83E9EB0175E5}"/>
              </a:ext>
            </a:extLst>
          </p:cNvPr>
          <p:cNvSpPr/>
          <p:nvPr/>
        </p:nvSpPr>
        <p:spPr>
          <a:xfrm>
            <a:off x="5257800" y="4343400"/>
            <a:ext cx="2286000" cy="1097280"/>
          </a:xfrm>
          <a:prstGeom prst="roundRect">
            <a:avLst/>
          </a:prstGeom>
          <a:solidFill>
            <a:srgbClr val="9002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College and Universities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D71047-7555-47AA-ADA3-E79A7E50F23D}"/>
              </a:ext>
            </a:extLst>
          </p:cNvPr>
          <p:cNvSpPr/>
          <p:nvPr/>
        </p:nvSpPr>
        <p:spPr>
          <a:xfrm>
            <a:off x="2057400" y="4343400"/>
            <a:ext cx="2286000" cy="109728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Private Sources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349136-4240-4CAF-ABC9-4C6829FD2E9C}"/>
              </a:ext>
            </a:extLst>
          </p:cNvPr>
          <p:cNvSpPr/>
          <p:nvPr/>
        </p:nvSpPr>
        <p:spPr>
          <a:xfrm>
            <a:off x="1524000" y="2588623"/>
            <a:ext cx="2286000" cy="109728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Employers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6C59AD-6533-EC41-44C1-6288A4D6054C}"/>
              </a:ext>
            </a:extLst>
          </p:cNvPr>
          <p:cNvSpPr/>
          <p:nvPr/>
        </p:nvSpPr>
        <p:spPr>
          <a:xfrm>
            <a:off x="6934200" y="6477000"/>
            <a:ext cx="13716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99789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Federal Government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ED2379B-3C5B-4ADE-9366-A32603B80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6981736"/>
              </p:ext>
            </p:extLst>
          </p:nvPr>
        </p:nvGraphicFramePr>
        <p:xfrm>
          <a:off x="228600" y="1143000"/>
          <a:ext cx="8610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1F93F0F-568E-0CCC-0246-B252383483F9}"/>
              </a:ext>
            </a:extLst>
          </p:cNvPr>
          <p:cNvSpPr/>
          <p:nvPr/>
        </p:nvSpPr>
        <p:spPr>
          <a:xfrm>
            <a:off x="68580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59839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Student Aid Programs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57E276D-AAE0-4CF8-8449-8D76081146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6977814"/>
              </p:ext>
            </p:extLst>
          </p:nvPr>
        </p:nvGraphicFramePr>
        <p:xfrm>
          <a:off x="381000" y="1295400"/>
          <a:ext cx="8153400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2429772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3B61C-7809-46AF-A63E-4FCA8C7E9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Federal Direct Student Loans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1EF4C-B262-43C1-9CC3-3DA20DF017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038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3000" b="1" dirty="0"/>
              <a:t>Subsidized (Sub)</a:t>
            </a:r>
            <a:r>
              <a:rPr lang="en-US" sz="3000" dirty="0"/>
              <a:t>:</a:t>
            </a:r>
          </a:p>
          <a:p>
            <a:pPr>
              <a:lnSpc>
                <a:spcPct val="90000"/>
              </a:lnSpc>
            </a:pPr>
            <a:r>
              <a:rPr lang="en-US" dirty="0"/>
              <a:t>Based on financial need</a:t>
            </a:r>
          </a:p>
          <a:p>
            <a:pPr>
              <a:lnSpc>
                <a:spcPct val="90000"/>
              </a:lnSpc>
            </a:pPr>
            <a:r>
              <a:rPr lang="en-US" dirty="0"/>
              <a:t>Interest-free while enrolled</a:t>
            </a:r>
          </a:p>
          <a:p>
            <a:pPr marL="0" indent="0">
              <a:lnSpc>
                <a:spcPct val="90000"/>
              </a:lnSpc>
              <a:buNone/>
            </a:pPr>
            <a:endParaRPr lang="en-US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3000" b="1" dirty="0"/>
              <a:t>Unsubsidized (Unsub)</a:t>
            </a:r>
            <a:r>
              <a:rPr lang="en-US" sz="3000" dirty="0"/>
              <a:t>:</a:t>
            </a:r>
          </a:p>
          <a:p>
            <a:pPr>
              <a:lnSpc>
                <a:spcPct val="90000"/>
              </a:lnSpc>
            </a:pPr>
            <a:r>
              <a:rPr lang="en-US" dirty="0"/>
              <a:t>Interest accrues while enrolled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Fixed Interest Rate 2025-26 – 6.39% and 1.057% origination fee (up front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fee)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EF3B961-78F2-4E14-9985-13A944129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14800" y="1143000"/>
            <a:ext cx="4724400" cy="5334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/>
              <a:t>Borrowing Limits</a:t>
            </a:r>
            <a:endParaRPr lang="en-US" sz="3000" u="sng" dirty="0"/>
          </a:p>
          <a:p>
            <a:pPr marL="0" indent="0">
              <a:buNone/>
            </a:pPr>
            <a:r>
              <a:rPr lang="en-US" sz="2800" u="sng" dirty="0"/>
              <a:t>Freshmen</a:t>
            </a:r>
          </a:p>
          <a:p>
            <a:pPr marL="0" indent="0">
              <a:buNone/>
            </a:pPr>
            <a:r>
              <a:rPr lang="en-US" dirty="0"/>
              <a:t>$3,500 sub + $2,000 unsub</a:t>
            </a:r>
          </a:p>
          <a:p>
            <a:pPr marL="0" indent="0">
              <a:buNone/>
            </a:pPr>
            <a:r>
              <a:rPr lang="en-US" sz="2800" u="sng" dirty="0"/>
              <a:t>Sophomore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$4,500 sub + $2,000 unsub</a:t>
            </a:r>
          </a:p>
          <a:p>
            <a:pPr marL="0" indent="0">
              <a:buNone/>
            </a:pPr>
            <a:r>
              <a:rPr lang="en-US" u="sng" dirty="0"/>
              <a:t>Junior and Senior </a:t>
            </a:r>
            <a:endParaRPr lang="en-US" dirty="0"/>
          </a:p>
          <a:p>
            <a:pPr marL="0" indent="0">
              <a:buNone/>
            </a:pPr>
            <a:r>
              <a:rPr lang="en-US" sz="2800" dirty="0"/>
              <a:t>$5,500 sub + $2,000 unsub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Aggregate max for undergraduate degree is $31,000 ($23,000 in sub)</a:t>
            </a:r>
          </a:p>
          <a:p>
            <a:pPr marL="0" indent="0">
              <a:buNone/>
            </a:pPr>
            <a:r>
              <a:rPr lang="en-US" dirty="0"/>
              <a:t>Repayment begins 6 months after graduation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67151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D352E-7E2F-40E8-BA8E-492D350230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128184"/>
              </p:ext>
            </p:extLst>
          </p:nvPr>
        </p:nvGraphicFramePr>
        <p:xfrm>
          <a:off x="228600" y="1219200"/>
          <a:ext cx="8610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8127FA-C0EF-4A1A-9893-80E02174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 State Grant - PHEAA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55FE23-2AB2-327D-1497-888AD5138049}"/>
              </a:ext>
            </a:extLst>
          </p:cNvPr>
          <p:cNvSpPr/>
          <p:nvPr/>
        </p:nvSpPr>
        <p:spPr>
          <a:xfrm>
            <a:off x="6858000" y="6400800"/>
            <a:ext cx="15240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938777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Colleges and Universities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40F9E33-DE8E-407C-A0AE-ECFEE72DF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4517101"/>
              </p:ext>
            </p:extLst>
          </p:nvPr>
        </p:nvGraphicFramePr>
        <p:xfrm>
          <a:off x="228600" y="1143000"/>
          <a:ext cx="8610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230A18A-500D-CE1F-B03F-1D2A6337A790}"/>
              </a:ext>
            </a:extLst>
          </p:cNvPr>
          <p:cNvSpPr/>
          <p:nvPr/>
        </p:nvSpPr>
        <p:spPr>
          <a:xfrm>
            <a:off x="6858000" y="6477000"/>
            <a:ext cx="14478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148529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B159C0A-6D28-44AC-8D0B-4D4E0F405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8195712"/>
              </p:ext>
            </p:extLst>
          </p:nvPr>
        </p:nvGraphicFramePr>
        <p:xfrm>
          <a:off x="228600" y="1295400"/>
          <a:ext cx="8610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Sources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1169A1-863C-6450-AE24-C25D1CC969FE}"/>
              </a:ext>
            </a:extLst>
          </p:cNvPr>
          <p:cNvSpPr/>
          <p:nvPr/>
        </p:nvSpPr>
        <p:spPr>
          <a:xfrm>
            <a:off x="6858000" y="6400800"/>
            <a:ext cx="15240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50095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Collects demographic and financial information</a:t>
            </a:r>
          </a:p>
          <a:p>
            <a:pPr eaLnBrk="1" hangingPunct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 used to calculate the Student Aid Index (SAI)</a:t>
            </a:r>
          </a:p>
          <a:p>
            <a:pPr eaLnBrk="1" hangingPunct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use SAI to determine financial need</a:t>
            </a:r>
            <a:endParaRPr lang="en-US" strike="sngStrike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Available in 11 different languages. 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8F3D0C-F7D9-273B-6E12-28D9715AA770}"/>
              </a:ext>
            </a:extLst>
          </p:cNvPr>
          <p:cNvSpPr/>
          <p:nvPr/>
        </p:nvSpPr>
        <p:spPr>
          <a:xfrm>
            <a:off x="68580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68676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547794" y="1620645"/>
            <a:ext cx="3349558" cy="4255165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FA9B32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>
                <a:latin typeface="Arial" charset="0"/>
                <a:ea typeface="Arial" charset="0"/>
                <a:cs typeface="Arial" charset="0"/>
              </a:rPr>
              <a:t>Measurement of student’s and family’s ability to pay postsecondary educational expenses</a:t>
            </a:r>
          </a:p>
        </p:txBody>
      </p:sp>
      <p:sp>
        <p:nvSpPr>
          <p:cNvPr id="13" name="Freeform 12"/>
          <p:cNvSpPr/>
          <p:nvPr/>
        </p:nvSpPr>
        <p:spPr>
          <a:xfrm>
            <a:off x="5181600" y="1620645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Student contribution</a:t>
            </a:r>
          </a:p>
        </p:txBody>
      </p:sp>
      <p:sp>
        <p:nvSpPr>
          <p:cNvPr id="14" name="Freeform 13"/>
          <p:cNvSpPr/>
          <p:nvPr/>
        </p:nvSpPr>
        <p:spPr>
          <a:xfrm>
            <a:off x="5181600" y="4047010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Parent contribution</a:t>
            </a:r>
          </a:p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i="1" dirty="0">
                <a:latin typeface="Arial" charset="0"/>
                <a:ea typeface="Arial" charset="0"/>
                <a:cs typeface="Arial" charset="0"/>
              </a:rPr>
              <a:t>(for dependent students)</a:t>
            </a:r>
            <a:endParaRPr lang="en-US" sz="2400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Left Brace 1"/>
          <p:cNvSpPr/>
          <p:nvPr/>
        </p:nvSpPr>
        <p:spPr>
          <a:xfrm>
            <a:off x="4267200" y="2529027"/>
            <a:ext cx="457200" cy="2438400"/>
          </a:xfrm>
          <a:prstGeom prst="leftBrace">
            <a:avLst/>
          </a:prstGeom>
          <a:ln w="38100">
            <a:solidFill>
              <a:srgbClr val="005B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57150">
                <a:solidFill>
                  <a:schemeClr val="tx1"/>
                </a:solidFill>
              </a:ln>
              <a:solidFill>
                <a:srgbClr val="005B99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6465BB8-DF46-44E7-B0C0-6B606367070C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0"/>
            <a:ext cx="8915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Student Aid Index(SAI)?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B0011C-EC5F-BB9A-BE4D-6D359735CCAB}"/>
              </a:ext>
            </a:extLst>
          </p:cNvPr>
          <p:cNvSpPr/>
          <p:nvPr/>
        </p:nvSpPr>
        <p:spPr>
          <a:xfrm>
            <a:off x="69342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04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7B9BF-2C3A-CB5B-8040-AF7E1BCC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>
            <a:extLst>
              <a:ext uri="{FF2B5EF4-FFF2-40B4-BE49-F238E27FC236}">
                <a16:creationId xmlns:a16="http://schemas.microsoft.com/office/drawing/2014/main" id="{0516A9F9-2499-1E3D-DD2D-798AF5B8AE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Contributors: Parent, Parent’s Spouse (bio parent or step-parent), Student Spouse, etc.</a:t>
            </a:r>
          </a:p>
          <a:p>
            <a:pPr>
              <a:lnSpc>
                <a:spcPct val="12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Contributors will receive invite once student completes their portion of the FAFSA.    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369" name="Rectangle 2">
            <a:extLst>
              <a:ext uri="{FF2B5EF4-FFF2-40B4-BE49-F238E27FC236}">
                <a16:creationId xmlns:a16="http://schemas.microsoft.com/office/drawing/2014/main" id="{6A23E1AE-38B4-85FE-F30A-C01D7C15DD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D3EED2-A125-D8AA-4727-C4D4523763BF}"/>
              </a:ext>
            </a:extLst>
          </p:cNvPr>
          <p:cNvSpPr/>
          <p:nvPr/>
        </p:nvSpPr>
        <p:spPr>
          <a:xfrm>
            <a:off x="68580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91973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686800" cy="4525963"/>
          </a:xfrm>
        </p:spPr>
        <p:txBody>
          <a:bodyPr>
            <a:normAutofit fontScale="92500"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Dependent or Independent Student? 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Generally, students under the age of 24 are considered “dependent” and therefore parent information is required on the FAFSA. 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Certain conditions can grant a student “independent” status if under the age of 24. Examples: Foster care, legal guardianship, homeless status, veteran, married, has dependents. 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“Special Circumstances” can allow a financial aid office to grant a student independent status.  Parent refusal to complete a FAFSA is not one of these special circumstances. </a:t>
            </a:r>
          </a:p>
          <a:p>
            <a:pPr lvl="1">
              <a:spcBef>
                <a:spcPct val="50000"/>
              </a:spcBef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2FDC77-05FC-D751-EBE6-AF7C43A98ADA}"/>
              </a:ext>
            </a:extLst>
          </p:cNvPr>
          <p:cNvSpPr/>
          <p:nvPr/>
        </p:nvSpPr>
        <p:spPr>
          <a:xfrm>
            <a:off x="6781800" y="6400800"/>
            <a:ext cx="15240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87259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4253E-1528-7699-1EEE-9F82D493F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D56DC8CB-73F8-F7B7-4923-56647D25DD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686800" cy="4525963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the 2026-27 academic year, the FAFSA may be filed beginning on October 1st, 2025  </a:t>
            </a:r>
            <a:endParaRPr lang="en-US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may set FAFSA priority dates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Two ways to complete the FAFSA: </a:t>
            </a:r>
          </a:p>
          <a:p>
            <a:pPr lvl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Online at studentaid.gov </a:t>
            </a:r>
          </a:p>
          <a:p>
            <a:pPr lvl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Paper FAFSA</a:t>
            </a:r>
          </a:p>
        </p:txBody>
      </p:sp>
      <p:sp>
        <p:nvSpPr>
          <p:cNvPr id="60417" name="Rectangle 2">
            <a:extLst>
              <a:ext uri="{FF2B5EF4-FFF2-40B4-BE49-F238E27FC236}">
                <a16:creationId xmlns:a16="http://schemas.microsoft.com/office/drawing/2014/main" id="{694F7644-51CE-54C5-242A-9A4E09839D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8454B6-0B33-B564-B96E-97E0532EC15E}"/>
              </a:ext>
            </a:extLst>
          </p:cNvPr>
          <p:cNvSpPr/>
          <p:nvPr/>
        </p:nvSpPr>
        <p:spPr>
          <a:xfrm>
            <a:off x="6781800" y="6400800"/>
            <a:ext cx="15240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27892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FAFSA Online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FD1D72-9DA3-4830-847D-BE8F68B04BFC}"/>
              </a:ext>
            </a:extLst>
          </p:cNvPr>
          <p:cNvSpPr/>
          <p:nvPr/>
        </p:nvSpPr>
        <p:spPr>
          <a:xfrm>
            <a:off x="6781800" y="6400800"/>
            <a:ext cx="152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B81646-0BFC-48A2-B42F-B887030D539B}"/>
              </a:ext>
            </a:extLst>
          </p:cNvPr>
          <p:cNvSpPr/>
          <p:nvPr/>
        </p:nvSpPr>
        <p:spPr>
          <a:xfrm>
            <a:off x="2819400" y="5514945"/>
            <a:ext cx="37515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https://studentaid.gov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0C499-A658-7926-E48A-FC00B3FC1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942945"/>
            <a:ext cx="7086600" cy="460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44782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610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FSA User </a:t>
            </a:r>
            <a:r>
              <a:rPr lang="en-US" dirty="0">
                <a:solidFill>
                  <a:schemeClr val="tx2"/>
                </a:solidFill>
              </a:rPr>
              <a:t>ID</a:t>
            </a:r>
          </a:p>
        </p:txBody>
      </p:sp>
      <p:sp>
        <p:nvSpPr>
          <p:cNvPr id="747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599" y="1295400"/>
            <a:ext cx="4895849" cy="4876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900"/>
              </a:spcBef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Used for FAFSA completion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and allows access to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certain U.S. Department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of Education websites</a:t>
            </a:r>
          </a:p>
          <a:p>
            <a:pPr eaLnBrk="1" hangingPunct="1">
              <a:lnSpc>
                <a:spcPct val="110000"/>
              </a:lnSpc>
              <a:spcBef>
                <a:spcPts val="900"/>
              </a:spcBef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May be used by students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and contributors throughout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financial aid process,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including subsequent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school years</a:t>
            </a:r>
          </a:p>
          <a:p>
            <a:pPr eaLnBrk="1" hangingPunct="1">
              <a:lnSpc>
                <a:spcPct val="110000"/>
              </a:lnSpc>
              <a:spcBef>
                <a:spcPts val="900"/>
              </a:spcBef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Students and contributors should create their FSA ID 4 days prior to filing the FAFSA</a:t>
            </a:r>
          </a:p>
          <a:p>
            <a:pPr>
              <a:lnSpc>
                <a:spcPct val="110000"/>
              </a:lnSpc>
              <a:spcBef>
                <a:spcPts val="9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Apply at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https://studentaid.gov/fsa-id/create-account/launch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8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4755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748528" y="3567178"/>
            <a:ext cx="28444" cy="28444"/>
          </a:xfrm>
        </p:spPr>
      </p:pic>
      <p:pic>
        <p:nvPicPr>
          <p:cNvPr id="7475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reate an Account (FSA ID)">
            <a:extLst>
              <a:ext uri="{FF2B5EF4-FFF2-40B4-BE49-F238E27FC236}">
                <a16:creationId xmlns:a16="http://schemas.microsoft.com/office/drawing/2014/main" id="{D1FAC8F3-5405-407B-B5FF-65B1C807D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571500"/>
            <a:ext cx="3659259" cy="45780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02E6BD6-F748-2CE6-B40C-F59AE4454908}"/>
              </a:ext>
            </a:extLst>
          </p:cNvPr>
          <p:cNvSpPr/>
          <p:nvPr/>
        </p:nvSpPr>
        <p:spPr>
          <a:xfrm>
            <a:off x="6748528" y="6400800"/>
            <a:ext cx="1557272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39391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spcBef>
                <a:spcPts val="2400"/>
              </a:spcBef>
              <a:buClr>
                <a:srgbClr val="005B99"/>
              </a:buClr>
              <a:tabLst>
                <a:tab pos="292100" algn="l"/>
              </a:tabLs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Tax, income, and other financial information – For 2026-27 FAFSA, 2024 figures are used.</a:t>
            </a:r>
          </a:p>
          <a:p>
            <a:pPr eaLnBrk="1" hangingPunct="1">
              <a:spcBef>
                <a:spcPts val="2400"/>
              </a:spcBef>
              <a:buClr>
                <a:srgbClr val="005B99"/>
              </a:buClr>
              <a:tabLst>
                <a:tab pos="292100" algn="l"/>
              </a:tabLs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info imported into FAFSA electronically  </a:t>
            </a:r>
          </a:p>
          <a:p>
            <a:pPr eaLnBrk="1" hangingPunct="1">
              <a:spcBef>
                <a:spcPts val="2400"/>
              </a:spcBef>
              <a:buClr>
                <a:srgbClr val="005B99"/>
              </a:buClr>
              <a:tabLst>
                <a:tab pos="292100" algn="l"/>
              </a:tabLs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Family size</a:t>
            </a:r>
          </a:p>
          <a:p>
            <a:pPr eaLnBrk="1" hangingPunct="1">
              <a:spcBef>
                <a:spcPts val="2400"/>
              </a:spcBef>
              <a:buClr>
                <a:srgbClr val="005B99"/>
              </a:buClr>
              <a:tabLst>
                <a:tab pos="292100" algn="l"/>
              </a:tabLs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 – business and farm no longer included</a:t>
            </a:r>
          </a:p>
          <a:p>
            <a:pPr eaLnBrk="1" hangingPunct="1">
              <a:spcBef>
                <a:spcPts val="2400"/>
              </a:spcBef>
              <a:buClr>
                <a:srgbClr val="005B99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Fewer untaxed income questions</a:t>
            </a:r>
          </a:p>
          <a:p>
            <a:pPr eaLnBrk="1" hangingPunct="1">
              <a:spcBef>
                <a:spcPts val="2400"/>
              </a:spcBef>
              <a:buClr>
                <a:srgbClr val="005B99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list up to 20 schools</a:t>
            </a:r>
          </a:p>
          <a:p>
            <a:pPr eaLnBrk="1" hangingPunct="1">
              <a:spcBef>
                <a:spcPts val="3000"/>
              </a:spcBef>
              <a:buFontTx/>
              <a:buNone/>
              <a:defRPr/>
            </a:pPr>
            <a:endParaRPr lang="en-US" dirty="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Information About Parents of</a:t>
            </a:r>
            <a:br>
              <a:rPr lang="en-US" dirty="0"/>
            </a:br>
            <a:r>
              <a:rPr lang="en-US" dirty="0"/>
              <a:t>Dependent Students and the Student</a:t>
            </a:r>
          </a:p>
        </p:txBody>
      </p:sp>
    </p:spTree>
    <p:extLst>
      <p:ext uri="{BB962C8B-B14F-4D97-AF65-F5344CB8AC3E}">
        <p14:creationId xmlns:p14="http://schemas.microsoft.com/office/powerpoint/2010/main" val="1350657443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9B630C-06D1-4050-9CF6-789A8F353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Report as of the day you file the FAFSA and do not update</a:t>
            </a:r>
          </a:p>
          <a:p>
            <a:pPr lvl="1"/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Exclude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primary residence, qualified retirement plans, value of insurance policies, personal property</a:t>
            </a:r>
          </a:p>
          <a:p>
            <a:pPr lvl="1"/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Include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value of college savings plans/529 or pre-paid tuition plan for only the child going to college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Child support received reported as asset, not income.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Student assets weigh more heavily on SAI calculation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12C9D3-35A8-4746-B69A-0F456A924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Assets </a:t>
            </a:r>
          </a:p>
        </p:txBody>
      </p:sp>
    </p:spTree>
    <p:extLst>
      <p:ext uri="{BB962C8B-B14F-4D97-AF65-F5344CB8AC3E}">
        <p14:creationId xmlns:p14="http://schemas.microsoft.com/office/powerpoint/2010/main" val="2838411940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CD2BB-9B77-4AC7-6CBF-D0FC79170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E6F12B-DCA3-9A63-DFB0-25564C328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FAFSAs may be selected by the Department of Education for verification.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Review is performed by the Financial Aid Office of the school.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Possible Requested Documents: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2024 Tax Transcripts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Verification Worksheet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Identity Verification Documents 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EF4E62-8BB9-4BA2-6FCF-66CB3BC0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 </a:t>
            </a:r>
          </a:p>
        </p:txBody>
      </p:sp>
    </p:spTree>
    <p:extLst>
      <p:ext uri="{BB962C8B-B14F-4D97-AF65-F5344CB8AC3E}">
        <p14:creationId xmlns:p14="http://schemas.microsoft.com/office/powerpoint/2010/main" val="3468202933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96D4E4-1040-4440-BBF3-0FCE4BD00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Report current marital status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Divorced/Separated/Never Married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 who provides the greater portion of student’s financial support files the FAFSA (even if the student does not live with them)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remarried, stepparent’s information must be included.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D6DBAC-3A69-4C24-8EA8-C455DB848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Marital Status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039E2B-9AC6-1D27-4118-452472E957EC}"/>
              </a:ext>
            </a:extLst>
          </p:cNvPr>
          <p:cNvSpPr/>
          <p:nvPr/>
        </p:nvSpPr>
        <p:spPr>
          <a:xfrm>
            <a:off x="6781800" y="6400800"/>
            <a:ext cx="15240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97838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Email Notification of FSS Processing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693633" y="1095329"/>
            <a:ext cx="4131625" cy="47244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Provides access to electronic FSS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FAFSA Submission Summary. 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Sent to student email.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Retain this notification.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CFDD42-A071-43D5-945E-B14E551294D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" r="4701"/>
          <a:stretch/>
        </p:blipFill>
        <p:spPr bwMode="auto">
          <a:xfrm>
            <a:off x="609600" y="1031081"/>
            <a:ext cx="3857307" cy="4795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3E2002-1EA2-89E5-64CB-27B7E876263E}"/>
              </a:ext>
            </a:extLst>
          </p:cNvPr>
          <p:cNvSpPr/>
          <p:nvPr/>
        </p:nvSpPr>
        <p:spPr>
          <a:xfrm>
            <a:off x="68580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42741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ts val="1800"/>
              </a:spcBef>
              <a:spcAft>
                <a:spcPts val="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Conditions exist that cannot be documented with the FAFSA</a:t>
            </a:r>
          </a:p>
          <a:p>
            <a:pPr eaLnBrk="1" hangingPunct="1">
              <a:spcBef>
                <a:spcPts val="1800"/>
              </a:spcBef>
              <a:spcAft>
                <a:spcPts val="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Send written explanation and documentation to your college’s financial aid office</a:t>
            </a:r>
          </a:p>
          <a:p>
            <a:pPr eaLnBrk="1" hangingPunct="1">
              <a:spcBef>
                <a:spcPts val="1800"/>
              </a:spcBef>
              <a:spcAft>
                <a:spcPts val="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College will review and request additional information if necessary</a:t>
            </a:r>
          </a:p>
          <a:p>
            <a:pPr eaLnBrk="1" hangingPunct="1">
              <a:spcBef>
                <a:spcPts val="1800"/>
              </a:spcBef>
              <a:spcAft>
                <a:spcPts val="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Decisions are final and cannot be appealed to U.S. Department of Education</a:t>
            </a:r>
          </a:p>
        </p:txBody>
      </p:sp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000" dirty="0"/>
              <a:t>Special Circumstances &amp; Professional Judgment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A0C5D2-4533-2D35-C043-45AC2ED11021}"/>
              </a:ext>
            </a:extLst>
          </p:cNvPr>
          <p:cNvSpPr/>
          <p:nvPr/>
        </p:nvSpPr>
        <p:spPr>
          <a:xfrm>
            <a:off x="68580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08311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CA62-93B0-B5D6-621C-1B056D4CD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802BC714-DC9A-C091-9CEC-69E4A017D75C}"/>
              </a:ext>
            </a:extLst>
          </p:cNvPr>
          <p:cNvSpPr/>
          <p:nvPr/>
        </p:nvSpPr>
        <p:spPr>
          <a:xfrm>
            <a:off x="551903" y="4918947"/>
            <a:ext cx="104829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2C4020D-5228-C2EE-C2B6-41D4CCE584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73" y="4918947"/>
            <a:ext cx="643653" cy="643653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0EDC16C-09EC-3EEA-FF21-1BBAD9CAFBD2}"/>
              </a:ext>
            </a:extLst>
          </p:cNvPr>
          <p:cNvSpPr/>
          <p:nvPr/>
        </p:nvSpPr>
        <p:spPr>
          <a:xfrm>
            <a:off x="551904" y="4051580"/>
            <a:ext cx="104829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8555E7D-0D60-EBD7-50E3-48201631BA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94" y="4038600"/>
            <a:ext cx="685800" cy="6858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583C797-291A-FB5A-BBB3-1C479C1C2CE5}"/>
              </a:ext>
            </a:extLst>
          </p:cNvPr>
          <p:cNvSpPr/>
          <p:nvPr/>
        </p:nvSpPr>
        <p:spPr>
          <a:xfrm>
            <a:off x="559255" y="3166347"/>
            <a:ext cx="1040945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BEAAC5A-5175-1AA9-FAA2-3281B93C6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407" y="3213853"/>
            <a:ext cx="548640" cy="54864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7F919F0-C2C4-0867-3B9F-DF51188964BC}"/>
              </a:ext>
            </a:extLst>
          </p:cNvPr>
          <p:cNvSpPr/>
          <p:nvPr/>
        </p:nvSpPr>
        <p:spPr>
          <a:xfrm>
            <a:off x="559255" y="2251947"/>
            <a:ext cx="1040945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591A2A6-9CB1-11C2-D200-CEFDF45F63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27" y="2230873"/>
            <a:ext cx="685800" cy="6858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890BC0E2-0FB7-C61F-E2CC-A00E4EB3668B}"/>
              </a:ext>
            </a:extLst>
          </p:cNvPr>
          <p:cNvSpPr/>
          <p:nvPr/>
        </p:nvSpPr>
        <p:spPr>
          <a:xfrm>
            <a:off x="588914" y="1320072"/>
            <a:ext cx="101128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0B039E6-28FB-99F7-9F2D-F208077743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57" y="1270305"/>
            <a:ext cx="685800" cy="685800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6A8BFA4E-4E44-4F0D-1770-58E86DA304EA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"/>
            <a:ext cx="8839200" cy="12192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Cost of Attendance (COA)?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8E55B9-82E0-D87D-A1FF-4A812B2F0A02}"/>
              </a:ext>
            </a:extLst>
          </p:cNvPr>
          <p:cNvSpPr txBox="1"/>
          <p:nvPr/>
        </p:nvSpPr>
        <p:spPr>
          <a:xfrm>
            <a:off x="1650546" y="1440505"/>
            <a:ext cx="5664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Tuition and fees – Direct Cost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40A2AE-7E5E-72E2-9A0D-6D048D57E697}"/>
              </a:ext>
            </a:extLst>
          </p:cNvPr>
          <p:cNvSpPr txBox="1"/>
          <p:nvPr/>
        </p:nvSpPr>
        <p:spPr>
          <a:xfrm>
            <a:off x="1697634" y="2286000"/>
            <a:ext cx="7065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Housing and food – Direct or Indirect Cost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E879F9-93F6-3884-D833-02FF0D13E346}"/>
              </a:ext>
            </a:extLst>
          </p:cNvPr>
          <p:cNvSpPr txBox="1"/>
          <p:nvPr/>
        </p:nvSpPr>
        <p:spPr>
          <a:xfrm>
            <a:off x="1697634" y="3210580"/>
            <a:ext cx="653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Books and supplies – Indirect Cost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49E1C9-6AE9-52FF-D968-7EE8490FD136}"/>
              </a:ext>
            </a:extLst>
          </p:cNvPr>
          <p:cNvSpPr txBox="1"/>
          <p:nvPr/>
        </p:nvSpPr>
        <p:spPr>
          <a:xfrm>
            <a:off x="1712874" y="4124980"/>
            <a:ext cx="6516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Transportation - Indirect Cost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04FD1-0C13-550B-53CB-256B0A0B30D4}"/>
              </a:ext>
            </a:extLst>
          </p:cNvPr>
          <p:cNvSpPr txBox="1"/>
          <p:nvPr/>
        </p:nvSpPr>
        <p:spPr>
          <a:xfrm>
            <a:off x="1735734" y="4963180"/>
            <a:ext cx="65885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Miscellaneous personal expenses - Indirect Cost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3A4095-B12A-BBD5-F1BF-75E633FC34E0}"/>
              </a:ext>
            </a:extLst>
          </p:cNvPr>
          <p:cNvSpPr/>
          <p:nvPr/>
        </p:nvSpPr>
        <p:spPr>
          <a:xfrm>
            <a:off x="69342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47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93814-7775-98FB-9BBE-B3921A107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A647D4D6-7FA1-8F2F-0124-D141F29A926C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"/>
            <a:ext cx="8839200" cy="12192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Cost of Attendance (COA)?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DC5176-867B-92F8-57E4-2043A4D95BD5}"/>
              </a:ext>
            </a:extLst>
          </p:cNvPr>
          <p:cNvSpPr/>
          <p:nvPr/>
        </p:nvSpPr>
        <p:spPr>
          <a:xfrm>
            <a:off x="69342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798262-0B08-BA54-A661-81A416F0F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6" y="1066800"/>
            <a:ext cx="8725824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9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3A6A-DF2C-4A46-9DE9-D95639C7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Aid Offer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A6879-0CAB-478C-A9DE-AE4151288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Beginning winter of senior year, institutions will begin sending/releasing financial aid offers to students who are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Admitted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completed all aid applications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aid offer will detail the types and amounts of aid for which the student is eligible to receive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sure to compare both out-of-pocket expenses and types of aid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BF4197-FF42-7516-8AC4-063CDEA44FE6}"/>
              </a:ext>
            </a:extLst>
          </p:cNvPr>
          <p:cNvSpPr/>
          <p:nvPr/>
        </p:nvSpPr>
        <p:spPr>
          <a:xfrm>
            <a:off x="6858000" y="6400800"/>
            <a:ext cx="14478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31602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96354-8EEC-E2A1-7BC4-A9067F72A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AB3172D-CE85-910C-8D9F-10FFEDEBC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9"/>
            <a:ext cx="4643266" cy="5867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4DE9FE-1090-711E-B0A4-28D0C98A9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471" y="0"/>
            <a:ext cx="4574561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566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FEDE8E-6EE6-D289-9828-1A76711D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-381000"/>
            <a:ext cx="88392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College Financing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EA4EC2-11E5-3CAA-76C1-E289E60C9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57200"/>
            <a:ext cx="4343400" cy="624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44151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DB04D7-BBDB-413B-8DD2-238D79C91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Payment Plan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Federal Parent PLUS Loan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8.94% fixed interest rate (25-26) resets July 1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4.2% origination (up front) fee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Private Student Loan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is the borrower, credit-worthy cosigner required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Fixed and variable rates available from banks/credit unions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Institution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provide a list of recommended lenders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881C54-053E-42CA-A6F4-149E72CBF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Financing Options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15E79F-C937-3634-18AE-B34A7AA56E79}"/>
              </a:ext>
            </a:extLst>
          </p:cNvPr>
          <p:cNvSpPr/>
          <p:nvPr/>
        </p:nvSpPr>
        <p:spPr>
          <a:xfrm>
            <a:off x="6858000" y="6477000"/>
            <a:ext cx="14478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82894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2F4440-3DA1-4175-A359-05E6048D9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Make Satisfactory Academic Progress (SAP)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Meet scholarship GPA requirements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File the FAFSA/institutional applications each year by the deadlines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Financial Aid Office is a great resource!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HERE TO HELP YOU!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0F3D90-1FAB-43F3-8F29-4D0299998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Maintaining Financial Aid Eligibility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222901-493D-E498-6CE4-59242AAAE916}"/>
              </a:ext>
            </a:extLst>
          </p:cNvPr>
          <p:cNvSpPr/>
          <p:nvPr/>
        </p:nvSpPr>
        <p:spPr>
          <a:xfrm>
            <a:off x="6858000" y="6324600"/>
            <a:ext cx="1447800" cy="304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4479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A00DF9D-45D8-4233-8425-07E1EC960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5867400" cy="1162050"/>
          </a:xfrm>
        </p:spPr>
        <p:txBody>
          <a:bodyPr anchor="b">
            <a:noAutofit/>
          </a:bodyPr>
          <a:lstStyle/>
          <a:p>
            <a:r>
              <a:rPr lang="en-US" sz="3000" dirty="0"/>
              <a:t>Thank you for attending!</a:t>
            </a:r>
            <a:br>
              <a:rPr lang="en-US" sz="3000" dirty="0"/>
            </a:br>
            <a:endParaRPr lang="en-US" sz="3000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2C0D2CF-5739-4276-A159-0AAABAE58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495800" cy="469106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endParaRPr lang="en-US" sz="2500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sz="2500" dirty="0"/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2500" dirty="0">
                <a:solidFill>
                  <a:schemeClr val="tx1"/>
                </a:solidFill>
              </a:rPr>
              <a:t>Christopher Mowl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2500" dirty="0"/>
              <a:t>Director of Financial Aid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2500" dirty="0"/>
              <a:t>Harrisburg University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2500" dirty="0"/>
              <a:t>P: 717-901-5115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2500" dirty="0"/>
              <a:t>E: </a:t>
            </a:r>
            <a:r>
              <a:rPr lang="en-US" sz="2500" dirty="0">
                <a:hlinkClick r:id="rId2"/>
              </a:rPr>
              <a:t>cmowl@harrisburgu.edu</a:t>
            </a:r>
            <a:r>
              <a:rPr lang="en-US" sz="2500" dirty="0"/>
              <a:t> 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en-US" sz="2500" dirty="0"/>
          </a:p>
          <a:p>
            <a:pPr algn="ctr" eaLnBrk="1" hangingPunct="1">
              <a:lnSpc>
                <a:spcPct val="80000"/>
              </a:lnSpc>
              <a:defRPr/>
            </a:pPr>
            <a:endParaRPr lang="en-US" sz="25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feigert\AppData\Local\Microsoft\Windows\Temporary Internet Files\Content.IE5\Q6WLK9D0\MC900441498[1].png">
            <a:extLst>
              <a:ext uri="{FF2B5EF4-FFF2-40B4-BE49-F238E27FC236}">
                <a16:creationId xmlns:a16="http://schemas.microsoft.com/office/drawing/2014/main" id="{C33B594A-F783-4AB7-8501-70439C95A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2125" y="731837"/>
            <a:ext cx="5111750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5B3C06-662B-98AF-AE13-95E9699026C9}"/>
              </a:ext>
            </a:extLst>
          </p:cNvPr>
          <p:cNvSpPr/>
          <p:nvPr/>
        </p:nvSpPr>
        <p:spPr>
          <a:xfrm>
            <a:off x="6858000" y="6400800"/>
            <a:ext cx="1447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3810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F135D6BA01934D8D680D6DE9F6DF1B" ma:contentTypeVersion="15" ma:contentTypeDescription="Create a new document." ma:contentTypeScope="" ma:versionID="a3970c7f164b7f4f7b3bfb363329ee03">
  <xsd:schema xmlns:xsd="http://www.w3.org/2001/XMLSchema" xmlns:xs="http://www.w3.org/2001/XMLSchema" xmlns:p="http://schemas.microsoft.com/office/2006/metadata/properties" xmlns:ns2="210936d0-5958-405d-a7c3-25e691691b44" xmlns:ns3="45223954-9b2e-4164-885e-d95d7d2af9b1" targetNamespace="http://schemas.microsoft.com/office/2006/metadata/properties" ma:root="true" ma:fieldsID="c80bcb83c718969c250483499d77aceb" ns2:_="" ns3:_="">
    <xsd:import namespace="210936d0-5958-405d-a7c3-25e691691b44"/>
    <xsd:import namespace="45223954-9b2e-4164-885e-d95d7d2af9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0936d0-5958-405d-a7c3-25e691691b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57b69f6-e5c2-4bd2-9a41-b144f3b247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223954-9b2e-4164-885e-d95d7d2af9b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a2f67e-c94e-4848-a9c4-98a304400e10}" ma:internalName="TaxCatchAll" ma:showField="CatchAllData" ma:web="45223954-9b2e-4164-885e-d95d7d2af9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223954-9b2e-4164-885e-d95d7d2af9b1" xsi:nil="true"/>
    <lcf76f155ced4ddcb4097134ff3c332f xmlns="210936d0-5958-405d-a7c3-25e691691b4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33C98B-D940-44B3-A412-2AF19405E8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0936d0-5958-405d-a7c3-25e691691b44"/>
    <ds:schemaRef ds:uri="45223954-9b2e-4164-885e-d95d7d2af9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D80152-BB9C-4E99-BDE6-92AF7E7D4892}">
  <ds:schemaRefs>
    <ds:schemaRef ds:uri="http://schemas.microsoft.com/office/2006/metadata/properties"/>
    <ds:schemaRef ds:uri="http://schemas.microsoft.com/office/infopath/2007/PartnerControls"/>
    <ds:schemaRef ds:uri="45223954-9b2e-4164-885e-d95d7d2af9b1"/>
    <ds:schemaRef ds:uri="210936d0-5958-405d-a7c3-25e691691b44"/>
  </ds:schemaRefs>
</ds:datastoreItem>
</file>

<file path=customXml/itemProps3.xml><?xml version="1.0" encoding="utf-8"?>
<ds:datastoreItem xmlns:ds="http://schemas.openxmlformats.org/officeDocument/2006/customXml" ds:itemID="{36033AA8-5DA4-467D-9114-7272C7D2E4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63252</TotalTime>
  <Words>1340</Words>
  <Application>Microsoft Macintosh PowerPoint</Application>
  <PresentationFormat>On-screen Show (4:3)</PresentationFormat>
  <Paragraphs>220</Paragraphs>
  <Slides>36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Verdana</vt:lpstr>
      <vt:lpstr>Wingdings</vt:lpstr>
      <vt:lpstr>Office Theme</vt:lpstr>
      <vt:lpstr>PowerPoint Presentation</vt:lpstr>
      <vt:lpstr>Topics We Will Discuss</vt:lpstr>
      <vt:lpstr>What Is Financial Aid?</vt:lpstr>
      <vt:lpstr>PowerPoint Presentation</vt:lpstr>
      <vt:lpstr>PowerPoint Presentation</vt:lpstr>
      <vt:lpstr>Important Note</vt:lpstr>
      <vt:lpstr>Categories of Financial Aid</vt:lpstr>
      <vt:lpstr>Types of Financial Aid</vt:lpstr>
      <vt:lpstr>Sources of Financial Aid</vt:lpstr>
      <vt:lpstr>Federal Government</vt:lpstr>
      <vt:lpstr>Federal Student Aid Programs</vt:lpstr>
      <vt:lpstr>Federal Direct Student Loans</vt:lpstr>
      <vt:lpstr>PA State Grant - PHEAA</vt:lpstr>
      <vt:lpstr>Colleges and Universities</vt:lpstr>
      <vt:lpstr>Private Sources</vt:lpstr>
      <vt:lpstr>Free Application for Federal Student Aid (FAFSA®)</vt:lpstr>
      <vt:lpstr>PowerPoint Presentation</vt:lpstr>
      <vt:lpstr>Free Application for Federal Student Aid (FAFSA®)</vt:lpstr>
      <vt:lpstr>Free Application for Federal Student Aid (FAFSA®)</vt:lpstr>
      <vt:lpstr>Free Application for Federal Student Aid (FAFSA®)</vt:lpstr>
      <vt:lpstr>FAFSA Online</vt:lpstr>
      <vt:lpstr>FSA User ID</vt:lpstr>
      <vt:lpstr>Information About Parents of Dependent Students and the Student</vt:lpstr>
      <vt:lpstr>Assets </vt:lpstr>
      <vt:lpstr>Verification </vt:lpstr>
      <vt:lpstr>Marital Status</vt:lpstr>
      <vt:lpstr>Email Notification of FSS Processing</vt:lpstr>
      <vt:lpstr>Special Circumstances &amp; Professional Judgment</vt:lpstr>
      <vt:lpstr>PowerPoint Presentation</vt:lpstr>
      <vt:lpstr>PowerPoint Presentation</vt:lpstr>
      <vt:lpstr>Financial Aid Offer</vt:lpstr>
      <vt:lpstr>PowerPoint Presentation</vt:lpstr>
      <vt:lpstr>College Financing Plan</vt:lpstr>
      <vt:lpstr>Financing Options</vt:lpstr>
      <vt:lpstr>Maintaining Financial Aid Eligibility</vt:lpstr>
      <vt:lpstr>Thank you for attending!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NASFAA's What You Need to Know About Financial Aid Slideshow Handout</dc:title>
  <dc:creator>National Association of Student Financial Aid Administrators</dc:creator>
  <cp:lastModifiedBy>Gergenti, Allison</cp:lastModifiedBy>
  <cp:revision>449</cp:revision>
  <cp:lastPrinted>2022-09-22T12:58:43Z</cp:lastPrinted>
  <dcterms:created xsi:type="dcterms:W3CDTF">2013-09-17T18:31:42Z</dcterms:created>
  <dcterms:modified xsi:type="dcterms:W3CDTF">2025-11-11T12:47:44Z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0x0101001EF135D6BA01934D8D680D6DE9F6DF1B</vt:lpwstr>
  </property>
  <property fmtid="{D5CDD505-2E9C-101B-9397-08002B2CF9AE}" pid="3" name="MediaServiceImageTags">
    <vt:lpwstr/>
  </property>
</Properties>
</file>