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7" r:id="rId1"/>
  </p:sldMasterIdLst>
  <p:notesMasterIdLst>
    <p:notesMasterId r:id="rId16"/>
  </p:notesMasterIdLst>
  <p:sldIdLst>
    <p:sldId id="256" r:id="rId2"/>
    <p:sldId id="278" r:id="rId3"/>
    <p:sldId id="288" r:id="rId4"/>
    <p:sldId id="289" r:id="rId5"/>
    <p:sldId id="290" r:id="rId6"/>
    <p:sldId id="298" r:id="rId7"/>
    <p:sldId id="291" r:id="rId8"/>
    <p:sldId id="292" r:id="rId9"/>
    <p:sldId id="293" r:id="rId10"/>
    <p:sldId id="294" r:id="rId11"/>
    <p:sldId id="295" r:id="rId12"/>
    <p:sldId id="297" r:id="rId13"/>
    <p:sldId id="299" r:id="rId14"/>
    <p:sldId id="277" r:id="rId15"/>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99FF99"/>
    <a:srgbClr val="5588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406" autoAdjust="0"/>
    <p:restoredTop sz="91111" autoAdjust="0"/>
  </p:normalViewPr>
  <p:slideViewPr>
    <p:cSldViewPr snapToGrid="0">
      <p:cViewPr varScale="1">
        <p:scale>
          <a:sx n="87" d="100"/>
          <a:sy n="87" d="100"/>
        </p:scale>
        <p:origin x="102" y="96"/>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p:scale>
          <a:sx n="125" d="100"/>
          <a:sy n="125" d="100"/>
        </p:scale>
        <p:origin x="2868" y="-178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92339290-E607-4B21-AFE2-7F962369D4D3}" type="datetimeFigureOut">
              <a:rPr lang="en-US" smtClean="0"/>
              <a:t>12/3/2018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EFDBED1A-2AB2-45E8-9405-68CB7FF74F7A}" type="slidenum">
              <a:rPr lang="en-US" smtClean="0"/>
              <a:t>‹#›</a:t>
            </a:fld>
            <a:endParaRPr lang="en-US"/>
          </a:p>
        </p:txBody>
      </p:sp>
    </p:spTree>
    <p:extLst>
      <p:ext uri="{BB962C8B-B14F-4D97-AF65-F5344CB8AC3E}">
        <p14:creationId xmlns:p14="http://schemas.microsoft.com/office/powerpoint/2010/main" val="4159048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a:xfrm>
            <a:off x="701040" y="4473892"/>
            <a:ext cx="5608320" cy="4151948"/>
          </a:xfrm>
        </p:spPr>
        <p:txBody>
          <a:bodyPr/>
          <a:lstStyle/>
          <a:p>
            <a:endParaRPr lang="en-US" dirty="0"/>
          </a:p>
        </p:txBody>
      </p:sp>
      <p:sp>
        <p:nvSpPr>
          <p:cNvPr id="4" name="Slide Number Placeholder 3"/>
          <p:cNvSpPr>
            <a:spLocks noGrp="1"/>
          </p:cNvSpPr>
          <p:nvPr>
            <p:ph type="sldNum" sz="quarter" idx="10"/>
          </p:nvPr>
        </p:nvSpPr>
        <p:spPr/>
        <p:txBody>
          <a:bodyPr/>
          <a:lstStyle/>
          <a:p>
            <a:fld id="{EFDBED1A-2AB2-45E8-9405-68CB7FF74F7A}" type="slidenum">
              <a:rPr lang="en-US" smtClean="0"/>
              <a:t>1</a:t>
            </a:fld>
            <a:endParaRPr lang="en-US"/>
          </a:p>
        </p:txBody>
      </p:sp>
    </p:spTree>
    <p:extLst>
      <p:ext uri="{BB962C8B-B14F-4D97-AF65-F5344CB8AC3E}">
        <p14:creationId xmlns:p14="http://schemas.microsoft.com/office/powerpoint/2010/main" val="1511560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9" r="1557" b="31121"/>
          <a:stretch/>
        </p:blipFill>
        <p:spPr>
          <a:xfrm>
            <a:off x="0" y="-25050"/>
            <a:ext cx="9144000" cy="4609576"/>
          </a:xfrm>
          <a:prstGeom prst="rect">
            <a:avLst/>
          </a:prstGeom>
        </p:spPr>
      </p:pic>
    </p:spTree>
    <p:extLst>
      <p:ext uri="{BB962C8B-B14F-4D97-AF65-F5344CB8AC3E}">
        <p14:creationId xmlns:p14="http://schemas.microsoft.com/office/powerpoint/2010/main" val="2875295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2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31" b="165"/>
          <a:stretch/>
        </p:blipFill>
        <p:spPr bwMode="auto">
          <a:xfrm>
            <a:off x="12696" y="-413360"/>
            <a:ext cx="9131304" cy="49888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774453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3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group of high school students performing with violins in a traditional mariachi costume. "/>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25110"/>
          <a:stretch/>
        </p:blipFill>
        <p:spPr>
          <a:xfrm>
            <a:off x="-1" y="-1"/>
            <a:ext cx="9157394" cy="4572001"/>
          </a:xfrm>
          <a:prstGeom prst="rect">
            <a:avLst/>
          </a:prstGeom>
        </p:spPr>
      </p:pic>
    </p:spTree>
    <p:extLst>
      <p:ext uri="{BB962C8B-B14F-4D97-AF65-F5344CB8AC3E}">
        <p14:creationId xmlns:p14="http://schemas.microsoft.com/office/powerpoint/2010/main" val="3179114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4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66" b="18472"/>
          <a:stretch/>
        </p:blipFill>
        <p:spPr>
          <a:xfrm>
            <a:off x="0" y="1"/>
            <a:ext cx="9141210" cy="4684733"/>
          </a:xfrm>
          <a:prstGeom prst="rect">
            <a:avLst/>
          </a:prstGeom>
        </p:spPr>
      </p:pic>
    </p:spTree>
    <p:extLst>
      <p:ext uri="{BB962C8B-B14F-4D97-AF65-F5344CB8AC3E}">
        <p14:creationId xmlns:p14="http://schemas.microsoft.com/office/powerpoint/2010/main" val="2458891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8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0000"/>
                    <a:lumOff val="10000"/>
                  </a:schemeClr>
                </a:solidFill>
              </a:defRPr>
            </a:lvl1pPr>
            <a:lvl2pPr marL="457189" indent="0" algn="ctr">
              <a:buNone/>
              <a:defRPr sz="1600"/>
            </a:lvl2pPr>
            <a:lvl3pPr marL="914377" indent="0" algn="ctr">
              <a:buNone/>
              <a:defRPr sz="16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569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latin typeface="Century Gothic" panose="020B0502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Garamond" panose="02020404030301010803" pitchFamily="18" charset="0"/>
              </a:defRPr>
            </a:lvl1pPr>
            <a:lvl2pPr>
              <a:defRPr>
                <a:latin typeface="Garamond" panose="02020404030301010803" pitchFamily="18" charset="0"/>
              </a:defRPr>
            </a:lvl2pPr>
            <a:lvl3pPr>
              <a:defRPr>
                <a:latin typeface="Garamond" panose="02020404030301010803" pitchFamily="18" charset="0"/>
              </a:defRPr>
            </a:lvl3pPr>
            <a:lvl4pPr>
              <a:defRPr>
                <a:latin typeface="Garamond" panose="02020404030301010803" pitchFamily="18" charset="0"/>
              </a:defRPr>
            </a:lvl4pPr>
            <a:lvl5pPr>
              <a:defRPr>
                <a:latin typeface="Garamond" panose="02020404030301010803" pitchFamily="18" charset="0"/>
              </a:defRPr>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877185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9144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457189" indent="0">
              <a:buNone/>
              <a:defRPr sz="16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643AB5E-CB7F-44C5-A4EA-57639DF27480}"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8434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643AB5E-CB7F-44C5-A4EA-57639DF27480}"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532656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2">
                    <a:lumMod val="75000"/>
                  </a:schemeClr>
                </a:solidFill>
                <a:latin typeface="+mn-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2">
                    <a:lumMod val="75000"/>
                  </a:schemeClr>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lvl="0" indent="0" algn="l" defTabSz="914377" rtl="0" eaLnBrk="1" latinLnBrk="0" hangingPunct="1">
              <a:lnSpc>
                <a:spcPct val="90000"/>
              </a:lnSpc>
              <a:spcBef>
                <a:spcPts val="1800"/>
              </a:spcBef>
              <a:buNone/>
            </a:pPr>
            <a:r>
              <a:rPr lang="en-US" smtClean="0"/>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643AB5E-CB7F-44C5-A4EA-57639DF27480}" type="datetimeFigureOut">
              <a:rPr lang="en-US" smtClean="0"/>
              <a:t>12/3/2018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515227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643AB5E-CB7F-44C5-A4EA-57639DF27480}" type="datetimeFigureOut">
              <a:rPr lang="en-US" smtClean="0"/>
              <a:t>12/3/2018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338893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43AB5E-CB7F-44C5-A4EA-57639DF27480}" type="datetimeFigureOut">
              <a:rPr lang="en-US" smtClean="0"/>
              <a:t>12/3/2018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320206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smtClean="0"/>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643AB5E-CB7F-44C5-A4EA-57639DF27480}"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2184771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2">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0000"/>
                    <a:lumOff val="10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6643AB5E-CB7F-44C5-A4EA-57639DF27480}"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120FE0-A6D1-4A26-8843-D9DA9385EB3A}" type="slidenum">
              <a:rPr lang="en-US" smtClean="0"/>
              <a:t>‹#›</a:t>
            </a:fld>
            <a:endParaRPr lang="en-US"/>
          </a:p>
        </p:txBody>
      </p:sp>
      <p:cxnSp>
        <p:nvCxnSpPr>
          <p:cNvPr id="9" name="Straight Connector 8"/>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4039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spTree>
    <p:extLst>
      <p:ext uri="{BB962C8B-B14F-4D97-AF65-F5344CB8AC3E}">
        <p14:creationId xmlns:p14="http://schemas.microsoft.com/office/powerpoint/2010/main" val="13325085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43AB5E-CB7F-44C5-A4EA-57639DF27480}"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0120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12" name="Picture 11" descr="A group of five elementary children sitting at a table outside of a school classroom and smiling for the camera.">
            <a:extLst>
              <a:ext uri="{FF2B5EF4-FFF2-40B4-BE49-F238E27FC236}">
                <a16:creationId xmlns:a16="http://schemas.microsoft.com/office/drawing/2014/main" id="{175621AB-A404-4B2B-A37E-16B4C5AD715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1557" b="489"/>
          <a:stretch/>
        </p:blipFill>
        <p:spPr>
          <a:xfrm>
            <a:off x="0" y="-1"/>
            <a:ext cx="6314303" cy="4559154"/>
          </a:xfrm>
          <a:prstGeom prst="rect">
            <a:avLst/>
          </a:prstGeom>
        </p:spPr>
      </p:pic>
    </p:spTree>
    <p:extLst>
      <p:ext uri="{BB962C8B-B14F-4D97-AF65-F5344CB8AC3E}">
        <p14:creationId xmlns:p14="http://schemas.microsoft.com/office/powerpoint/2010/main" val="22640746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5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9" name="Picture 8" descr="A teacher assisting a young elementary school student with her project.  The student is biting her lip in deep concentration."/>
          <p:cNvPicPr>
            <a:picLocks noChangeAspect="1"/>
          </p:cNvPicPr>
          <p:nvPr userDrawn="1"/>
        </p:nvPicPr>
        <p:blipFill rotWithShape="1">
          <a:blip r:embed="rId3" cstate="hqprint">
            <a:extLst>
              <a:ext uri="{28A0092B-C50C-407E-A947-70E740481C1C}">
                <a14:useLocalDpi xmlns:a14="http://schemas.microsoft.com/office/drawing/2010/main" val="0"/>
              </a:ext>
            </a:extLst>
          </a:blip>
          <a:srcRect l="1892" t="-89" b="202"/>
          <a:stretch/>
        </p:blipFill>
        <p:spPr>
          <a:xfrm>
            <a:off x="-1" y="-1"/>
            <a:ext cx="6292363" cy="4575505"/>
          </a:xfrm>
          <a:prstGeom prst="rect">
            <a:avLst/>
          </a:prstGeom>
        </p:spPr>
      </p:pic>
    </p:spTree>
    <p:extLst>
      <p:ext uri="{BB962C8B-B14F-4D97-AF65-F5344CB8AC3E}">
        <p14:creationId xmlns:p14="http://schemas.microsoft.com/office/powerpoint/2010/main" val="29018728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6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10" name="Picture 9" descr="A group of high school students performing with violins in a traditional mariachi costume. "/>
          <p:cNvPicPr>
            <a:picLocks noChangeAspect="1"/>
          </p:cNvPicPr>
          <p:nvPr userDrawn="1"/>
        </p:nvPicPr>
        <p:blipFill rotWithShape="1">
          <a:blip r:embed="rId3" cstate="print">
            <a:extLst>
              <a:ext uri="{28A0092B-C50C-407E-A947-70E740481C1C}">
                <a14:useLocalDpi xmlns:a14="http://schemas.microsoft.com/office/drawing/2010/main" val="0"/>
              </a:ext>
            </a:extLst>
          </a:blip>
          <a:srcRect l="3058" r="5289" b="112"/>
          <a:stretch/>
        </p:blipFill>
        <p:spPr>
          <a:xfrm>
            <a:off x="8093" y="-8092"/>
            <a:ext cx="6303695" cy="4580092"/>
          </a:xfrm>
          <a:prstGeom prst="rect">
            <a:avLst/>
          </a:prstGeom>
        </p:spPr>
      </p:pic>
    </p:spTree>
    <p:extLst>
      <p:ext uri="{BB962C8B-B14F-4D97-AF65-F5344CB8AC3E}">
        <p14:creationId xmlns:p14="http://schemas.microsoft.com/office/powerpoint/2010/main" val="27980979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7_Title Slide">
    <p:spTree>
      <p:nvGrpSpPr>
        <p:cNvPr id="1" name=""/>
        <p:cNvGrpSpPr/>
        <p:nvPr/>
      </p:nvGrpSpPr>
      <p:grpSpPr>
        <a:xfrm>
          <a:off x="0" y="0"/>
          <a:ext cx="0" cy="0"/>
          <a:chOff x="0" y="0"/>
          <a:chExt cx="0" cy="0"/>
        </a:xfrm>
      </p:grpSpPr>
      <p:sp>
        <p:nvSpPr>
          <p:cNvPr id="7" name="Rectangle 6"/>
          <p:cNvSpPr/>
          <p:nvPr/>
        </p:nvSpPr>
        <p:spPr>
          <a:xfrm>
            <a:off x="0" y="-1"/>
            <a:ext cx="9144000" cy="4572001"/>
          </a:xfrm>
          <a:prstGeom prst="rect">
            <a:avLst/>
          </a:prstGeom>
          <a:solidFill>
            <a:srgbClr val="5588BB"/>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p:cNvSpPr>
            <a:spLocks noGrp="1"/>
          </p:cNvSpPr>
          <p:nvPr>
            <p:ph type="dt" sz="half" idx="10"/>
          </p:nvPr>
        </p:nvSpPr>
        <p:spPr/>
        <p:txBody>
          <a:bodyPr/>
          <a:lstStyle>
            <a:lvl1pPr algn="l">
              <a:defRPr/>
            </a:lvl1pPr>
          </a:lstStyle>
          <a:p>
            <a:fld id="{6643AB5E-CB7F-44C5-A4EA-57639DF27480}"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120FE0-A6D1-4A26-8843-D9DA9385EB3A}" type="slidenum">
              <a:rPr lang="en-US" smtClean="0"/>
              <a:t>‹#›</a:t>
            </a:fld>
            <a:endParaRPr lang="en-US"/>
          </a:p>
        </p:txBody>
      </p:sp>
      <p:cxnSp>
        <p:nvCxnSpPr>
          <p:cNvPr id="8" name="Straight Connector 7"/>
          <p:cNvCxnSpPr/>
          <p:nvPr/>
        </p:nvCxnSpPr>
        <p:spPr>
          <a:xfrm flipV="1">
            <a:off x="629013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6776622" y="5140413"/>
            <a:ext cx="1885464" cy="1072643"/>
          </a:xfrm>
          <a:prstGeom prst="rect">
            <a:avLst/>
          </a:prstGeom>
        </p:spPr>
      </p:pic>
      <p:pic>
        <p:nvPicPr>
          <p:cNvPr id="9" name="Picture 8" descr="A look at the back of a high school valedictorian giving his commencement speech in front of a large theater audience of graduates and their families."/>
          <p:cNvPicPr>
            <a:picLocks noChangeAspect="1"/>
          </p:cNvPicPr>
          <p:nvPr userDrawn="1"/>
        </p:nvPicPr>
        <p:blipFill rotWithShape="1">
          <a:blip r:embed="rId3" cstate="print">
            <a:extLst>
              <a:ext uri="{28A0092B-C50C-407E-A947-70E740481C1C}">
                <a14:useLocalDpi xmlns:a14="http://schemas.microsoft.com/office/drawing/2010/main" val="0"/>
              </a:ext>
            </a:extLst>
          </a:blip>
          <a:srcRect t="9956" b="-1"/>
          <a:stretch/>
        </p:blipFill>
        <p:spPr>
          <a:xfrm>
            <a:off x="0" y="-5976"/>
            <a:ext cx="6356195" cy="4578777"/>
          </a:xfrm>
          <a:prstGeom prst="rect">
            <a:avLst/>
          </a:prstGeom>
        </p:spPr>
      </p:pic>
    </p:spTree>
    <p:extLst>
      <p:ext uri="{BB962C8B-B14F-4D97-AF65-F5344CB8AC3E}">
        <p14:creationId xmlns:p14="http://schemas.microsoft.com/office/powerpoint/2010/main" val="3384639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6643AB5E-CB7F-44C5-A4EA-57639DF27480}" type="datetimeFigureOut">
              <a:rPr lang="en-US" smtClean="0"/>
              <a:pPr/>
              <a:t>12/3/2018</a:t>
            </a:fld>
            <a:endParaRPr lang="en-US" dirty="0"/>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7120FE0-A6D1-4A26-8843-D9DA9385EB3A}"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193316"/>
      </p:ext>
    </p:extLst>
  </p:cSld>
  <p:clrMap bg1="lt1" tx1="dk1" bg2="lt2" tx2="dk2" accent1="accent1" accent2="accent2" accent3="accent3" accent4="accent4" accent5="accent5" accent6="accent6" hlink="hlink" folHlink="folHlink"/>
  <p:sldLayoutIdLst>
    <p:sldLayoutId id="2147483888" r:id="rId1"/>
    <p:sldLayoutId id="2147483900" r:id="rId2"/>
    <p:sldLayoutId id="2147483901" r:id="rId3"/>
    <p:sldLayoutId id="2147483902" r:id="rId4"/>
    <p:sldLayoutId id="2147483906"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 id="2147483897" r:id="rId14"/>
    <p:sldLayoutId id="2147483898" r:id="rId15"/>
    <p:sldLayoutId id="2147483899" r:id="rId16"/>
    <p:sldLayoutId id="2147483903" r:id="rId17"/>
    <p:sldLayoutId id="2147483904" r:id="rId18"/>
    <p:sldLayoutId id="2147483905" r:id="rId19"/>
  </p:sldLayoutIdLst>
  <p:txStyles>
    <p:titleStyle>
      <a:lvl1pPr algn="l" defTabSz="914377" rtl="0" eaLnBrk="1" latinLnBrk="0" hangingPunct="1">
        <a:lnSpc>
          <a:spcPct val="80000"/>
        </a:lnSpc>
        <a:spcBef>
          <a:spcPct val="0"/>
        </a:spcBef>
        <a:buNone/>
        <a:defRPr sz="4000" kern="1200" cap="all" spc="100" baseline="0">
          <a:solidFill>
            <a:schemeClr val="tx1">
              <a:lumMod val="90000"/>
              <a:lumOff val="10000"/>
            </a:schemeClr>
          </a:solidFill>
          <a:latin typeface="Century Gothic" panose="020B0502020202020204" pitchFamily="34" charset="0"/>
          <a:ea typeface="+mj-ea"/>
          <a:cs typeface="+mj-cs"/>
        </a:defRPr>
      </a:lvl1pPr>
    </p:titleStyle>
    <p:bodyStyle>
      <a:lvl1pPr marL="91440" indent="-91440" algn="l" defTabSz="914377"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Garamond" panose="02020404030301010803" pitchFamily="18" charset="0"/>
          <a:ea typeface="+mn-ea"/>
          <a:cs typeface="+mn-cs"/>
        </a:defRPr>
      </a:lvl1pPr>
      <a:lvl2pPr marL="26517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Garamond" panose="02020404030301010803" pitchFamily="18" charset="0"/>
          <a:ea typeface="+mn-ea"/>
          <a:cs typeface="+mn-cs"/>
        </a:defRPr>
      </a:lvl2pPr>
      <a:lvl3pPr marL="4480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3pPr>
      <a:lvl4pPr marL="59436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4pPr>
      <a:lvl5pPr marL="77724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5pPr>
      <a:lvl6pPr marL="91440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rgbClr val="009900"/>
          </a:fgClr>
          <a:bgClr>
            <a:schemeClr val="bg1"/>
          </a:bgClr>
        </a:pattFill>
        <a:effectLst/>
      </p:bgPr>
    </p:bg>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17E68446-4038-49B5-B8A1-4A76145B2593}"/>
              </a:ext>
            </a:extLst>
          </p:cNvPr>
          <p:cNvSpPr txBox="1">
            <a:spLocks/>
          </p:cNvSpPr>
          <p:nvPr/>
        </p:nvSpPr>
        <p:spPr>
          <a:xfrm>
            <a:off x="435429" y="4887686"/>
            <a:ext cx="5690507" cy="1451667"/>
          </a:xfrm>
          <a:prstGeom prst="rect">
            <a:avLst/>
          </a:prstGeom>
        </p:spPr>
        <p:txBody>
          <a:bodyPr vert="horz" lIns="68580" tIns="34290" rIns="68580" bIns="34290" rtlCol="0" anchor="ctr">
            <a:normAutofit/>
          </a:bodyPr>
          <a:lstStyle>
            <a:lvl1pPr marL="0" indent="0" algn="l" defTabSz="914400" rtl="0" eaLnBrk="1" latinLnBrk="0" hangingPunct="1">
              <a:lnSpc>
                <a:spcPct val="100000"/>
              </a:lnSpc>
              <a:spcBef>
                <a:spcPts val="0"/>
              </a:spcBef>
              <a:spcAft>
                <a:spcPts val="200"/>
              </a:spcAft>
              <a:buClr>
                <a:schemeClr val="accent2"/>
              </a:buClr>
              <a:buSzPct val="100000"/>
              <a:buFont typeface="Tw Cen MT" panose="020B0602020104020603" pitchFamily="34" charset="0"/>
              <a:buNone/>
              <a:defRPr sz="1800" kern="1200">
                <a:solidFill>
                  <a:schemeClr val="tx1">
                    <a:lumMod val="90000"/>
                    <a:lumOff val="10000"/>
                  </a:schemeClr>
                </a:solidFill>
                <a:latin typeface="Garamond" panose="02020404030301010803" pitchFamily="18" charset="0"/>
                <a:ea typeface="+mn-ea"/>
                <a:cs typeface="+mn-cs"/>
              </a:defRPr>
            </a:lvl1pPr>
            <a:lvl2pPr marL="4572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2pPr>
            <a:lvl3pPr marL="9144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3pPr>
            <a:lvl4pPr marL="13716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4pPr>
            <a:lvl5pPr marL="18288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Garamond" panose="02020404030301010803" pitchFamily="18" charset="0"/>
                <a:ea typeface="+mn-ea"/>
                <a:cs typeface="+mn-cs"/>
              </a:defRPr>
            </a:lvl5pPr>
            <a:lvl6pPr marL="22860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9pPr>
          </a:lstStyle>
          <a:p>
            <a:pPr algn="r"/>
            <a:r>
              <a:rPr lang="en-US" sz="2325" dirty="0"/>
              <a:t> </a:t>
            </a:r>
            <a:r>
              <a:rPr lang="en-US" sz="2325" dirty="0" smtClean="0">
                <a:solidFill>
                  <a:srgbClr val="009900"/>
                </a:solidFill>
              </a:rPr>
              <a:t>School/</a:t>
            </a:r>
            <a:r>
              <a:rPr lang="en-US" sz="2325" dirty="0" err="1" smtClean="0">
                <a:solidFill>
                  <a:srgbClr val="009900"/>
                </a:solidFill>
              </a:rPr>
              <a:t>Escuela</a:t>
            </a:r>
            <a:r>
              <a:rPr lang="en-US" sz="2325" dirty="0" smtClean="0">
                <a:solidFill>
                  <a:srgbClr val="009900"/>
                </a:solidFill>
              </a:rPr>
              <a:t>: Virgin Valley High School</a:t>
            </a:r>
            <a:endParaRPr lang="en-US" sz="2325" dirty="0">
              <a:solidFill>
                <a:srgbClr val="009900"/>
              </a:solidFill>
            </a:endParaRPr>
          </a:p>
          <a:p>
            <a:pPr algn="r"/>
            <a:r>
              <a:rPr lang="en-US" sz="2325" dirty="0">
                <a:solidFill>
                  <a:srgbClr val="009900"/>
                </a:solidFill>
              </a:rPr>
              <a:t>Date/</a:t>
            </a:r>
            <a:r>
              <a:rPr lang="en-US" sz="2325" dirty="0" err="1">
                <a:solidFill>
                  <a:srgbClr val="009900"/>
                </a:solidFill>
              </a:rPr>
              <a:t>Fecha</a:t>
            </a:r>
            <a:r>
              <a:rPr lang="en-US" sz="2325" dirty="0" smtClean="0">
                <a:solidFill>
                  <a:srgbClr val="009900"/>
                </a:solidFill>
              </a:rPr>
              <a:t>: </a:t>
            </a:r>
            <a:r>
              <a:rPr lang="en-US" sz="2325" smtClean="0">
                <a:solidFill>
                  <a:srgbClr val="009900"/>
                </a:solidFill>
              </a:rPr>
              <a:t>August </a:t>
            </a:r>
            <a:r>
              <a:rPr lang="en-US" sz="2325" smtClean="0">
                <a:solidFill>
                  <a:srgbClr val="009900"/>
                </a:solidFill>
              </a:rPr>
              <a:t>- </a:t>
            </a:r>
            <a:r>
              <a:rPr lang="en-US" sz="2325" dirty="0" smtClean="0">
                <a:solidFill>
                  <a:srgbClr val="009900"/>
                </a:solidFill>
              </a:rPr>
              <a:t>2018</a:t>
            </a:r>
            <a:endParaRPr lang="en-US" sz="2325" dirty="0">
              <a:solidFill>
                <a:srgbClr val="009900"/>
              </a:solidFill>
            </a:endParaRPr>
          </a:p>
          <a:p>
            <a:pPr algn="r"/>
            <a:r>
              <a:rPr lang="en-US" sz="2325" dirty="0" smtClean="0">
                <a:solidFill>
                  <a:srgbClr val="009900"/>
                </a:solidFill>
              </a:rPr>
              <a:t>Presenter </a:t>
            </a:r>
            <a:r>
              <a:rPr lang="en-US" sz="2325" dirty="0" smtClean="0">
                <a:solidFill>
                  <a:srgbClr val="009900"/>
                </a:solidFill>
              </a:rPr>
              <a:t>Name: Vonda Humphrey</a:t>
            </a:r>
            <a:endParaRPr lang="en-US" sz="2325" dirty="0">
              <a:solidFill>
                <a:srgbClr val="009900"/>
              </a:solidFill>
            </a:endParaRPr>
          </a:p>
        </p:txBody>
      </p:sp>
      <p:sp>
        <p:nvSpPr>
          <p:cNvPr id="3" name="Title 1">
            <a:extLst>
              <a:ext uri="{FF2B5EF4-FFF2-40B4-BE49-F238E27FC236}">
                <a16:creationId xmlns:a16="http://schemas.microsoft.com/office/drawing/2014/main" id="{7FB9CBFE-D626-4E14-8995-469CEB216559}"/>
              </a:ext>
            </a:extLst>
          </p:cNvPr>
          <p:cNvSpPr txBox="1">
            <a:spLocks/>
          </p:cNvSpPr>
          <p:nvPr/>
        </p:nvSpPr>
        <p:spPr>
          <a:xfrm>
            <a:off x="6323682" y="0"/>
            <a:ext cx="2820317" cy="4594034"/>
          </a:xfrm>
          <a:prstGeom prst="rect">
            <a:avLst/>
          </a:prstGeom>
          <a:solidFill>
            <a:srgbClr val="009900"/>
          </a:solidFill>
        </p:spPr>
        <p:txBody>
          <a:bodyPr vert="horz" lIns="68580" tIns="34290" rIns="68580" bIns="34290" rtlCol="0" anchor="ctr">
            <a:noAutofit/>
          </a:bodyPr>
          <a:lstStyle>
            <a:lvl1pPr algn="l" defTabSz="914400" rtl="0" eaLnBrk="1" latinLnBrk="0" hangingPunct="1">
              <a:lnSpc>
                <a:spcPct val="80000"/>
              </a:lnSpc>
              <a:spcBef>
                <a:spcPct val="0"/>
              </a:spcBef>
              <a:buNone/>
              <a:defRPr sz="4000" kern="1200" cap="all" spc="100" baseline="0">
                <a:solidFill>
                  <a:schemeClr val="tx1">
                    <a:lumMod val="90000"/>
                    <a:lumOff val="10000"/>
                  </a:schemeClr>
                </a:solidFill>
                <a:latin typeface="Century Gothic" panose="020B0502020202020204" pitchFamily="34" charset="0"/>
                <a:ea typeface="+mj-ea"/>
                <a:cs typeface="+mj-cs"/>
              </a:defRPr>
            </a:lvl1pPr>
          </a:lstStyle>
          <a:p>
            <a:r>
              <a:rPr lang="en-US" sz="2400" b="1" dirty="0">
                <a:solidFill>
                  <a:schemeClr val="bg1"/>
                </a:solidFill>
              </a:rPr>
              <a:t>Annual </a:t>
            </a:r>
            <a:endParaRPr lang="en-US" sz="2400" b="1" dirty="0" smtClean="0">
              <a:solidFill>
                <a:schemeClr val="bg1"/>
              </a:solidFill>
            </a:endParaRPr>
          </a:p>
          <a:p>
            <a:r>
              <a:rPr lang="en-US" sz="2400" b="1" dirty="0" smtClean="0">
                <a:solidFill>
                  <a:schemeClr val="bg1"/>
                </a:solidFill>
              </a:rPr>
              <a:t>Title </a:t>
            </a:r>
            <a:r>
              <a:rPr lang="en-US" sz="2400" b="1" dirty="0">
                <a:solidFill>
                  <a:schemeClr val="bg1"/>
                </a:solidFill>
              </a:rPr>
              <a:t>I </a:t>
            </a:r>
            <a:r>
              <a:rPr lang="en-US" sz="2400" b="1" dirty="0" smtClean="0">
                <a:solidFill>
                  <a:schemeClr val="bg1"/>
                </a:solidFill>
              </a:rPr>
              <a:t>Parent </a:t>
            </a:r>
            <a:r>
              <a:rPr lang="en-US" sz="2400" b="1" dirty="0">
                <a:solidFill>
                  <a:schemeClr val="bg1"/>
                </a:solidFill>
              </a:rPr>
              <a:t>Meeting: </a:t>
            </a:r>
            <a:br>
              <a:rPr lang="en-US" sz="2400" b="1" dirty="0">
                <a:solidFill>
                  <a:schemeClr val="bg1"/>
                </a:solidFill>
              </a:rPr>
            </a:br>
            <a:r>
              <a:rPr lang="en-US" sz="2400" b="1" dirty="0">
                <a:solidFill>
                  <a:schemeClr val="bg1"/>
                </a:solidFill>
              </a:rPr>
              <a:t/>
            </a:r>
            <a:br>
              <a:rPr lang="en-US" sz="2400" b="1" dirty="0">
                <a:solidFill>
                  <a:schemeClr val="bg1"/>
                </a:solidFill>
              </a:rPr>
            </a:br>
            <a:r>
              <a:rPr lang="en-US" sz="2400" b="1" dirty="0">
                <a:solidFill>
                  <a:schemeClr val="bg1"/>
                </a:solidFill>
              </a:rPr>
              <a:t>(</a:t>
            </a:r>
            <a:r>
              <a:rPr lang="en-US" sz="2400" b="1" dirty="0" err="1">
                <a:solidFill>
                  <a:schemeClr val="bg1"/>
                </a:solidFill>
              </a:rPr>
              <a:t>Reunión</a:t>
            </a:r>
            <a:r>
              <a:rPr lang="en-US" sz="2400" b="1" dirty="0">
                <a:solidFill>
                  <a:schemeClr val="bg1"/>
                </a:solidFill>
              </a:rPr>
              <a:t> </a:t>
            </a:r>
            <a:r>
              <a:rPr lang="en-US" sz="2400" b="1" dirty="0" err="1">
                <a:solidFill>
                  <a:schemeClr val="bg1"/>
                </a:solidFill>
              </a:rPr>
              <a:t>Anual</a:t>
            </a:r>
            <a:r>
              <a:rPr lang="en-US" sz="2400" b="1" dirty="0">
                <a:solidFill>
                  <a:schemeClr val="bg1"/>
                </a:solidFill>
              </a:rPr>
              <a:t> de Padres de </a:t>
            </a:r>
            <a:r>
              <a:rPr lang="en-US" sz="2400" b="1" dirty="0" err="1">
                <a:solidFill>
                  <a:schemeClr val="bg1"/>
                </a:solidFill>
              </a:rPr>
              <a:t>Titulo</a:t>
            </a:r>
            <a:r>
              <a:rPr lang="en-US" sz="2400" b="1" dirty="0">
                <a:solidFill>
                  <a:schemeClr val="bg1"/>
                </a:solidFill>
              </a:rPr>
              <a:t> I)</a:t>
            </a:r>
          </a:p>
        </p:txBody>
      </p:sp>
    </p:spTree>
    <p:extLst>
      <p:ext uri="{BB962C8B-B14F-4D97-AF65-F5344CB8AC3E}">
        <p14:creationId xmlns:p14="http://schemas.microsoft.com/office/powerpoint/2010/main" val="3764114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286000"/>
            <a:ext cx="3553533" cy="4023360"/>
          </a:xfrm>
        </p:spPr>
        <p:txBody>
          <a:bodyPr>
            <a:normAutofit/>
          </a:bodyPr>
          <a:lstStyle/>
          <a:p>
            <a:pPr marL="457200" lvl="1" indent="-457200">
              <a:buClr>
                <a:srgbClr val="5588BB"/>
              </a:buClr>
              <a:buFont typeface="Wingdings" panose="05000000000000000000" pitchFamily="2" charset="2"/>
              <a:buChar char="§"/>
            </a:pPr>
            <a:r>
              <a:rPr lang="en-US" altLang="en-US" sz="2100" dirty="0" smtClean="0">
                <a:solidFill>
                  <a:srgbClr val="009900"/>
                </a:solidFill>
              </a:rPr>
              <a:t>Federal </a:t>
            </a:r>
            <a:r>
              <a:rPr lang="en-US" altLang="en-US" sz="2100" dirty="0">
                <a:solidFill>
                  <a:srgbClr val="009900"/>
                </a:solidFill>
              </a:rPr>
              <a:t>legislation passed to allow for the use of methods and instructional strategies to strengthen the academic program in the school, increase the amount and quality of learning, and help provide an enriched and accelerated curriculum, which may include programs, activities, and courses necessary to provide a well-rounded education.</a:t>
            </a:r>
          </a:p>
        </p:txBody>
      </p:sp>
      <p:sp>
        <p:nvSpPr>
          <p:cNvPr id="6" name="Content Placeholder 4"/>
          <p:cNvSpPr txBox="1">
            <a:spLocks/>
          </p:cNvSpPr>
          <p:nvPr/>
        </p:nvSpPr>
        <p:spPr>
          <a:xfrm>
            <a:off x="4824894" y="2275114"/>
            <a:ext cx="3553533" cy="4023360"/>
          </a:xfrm>
          <a:prstGeom prst="rect">
            <a:avLst/>
          </a:prstGeom>
        </p:spPr>
        <p:txBody>
          <a:bodyPr vert="horz" lIns="45720" tIns="45720" rIns="45720" bIns="45720" rtlCol="0">
            <a:normAutofit lnSpcReduction="10000"/>
          </a:bodyPr>
          <a:lstStyle>
            <a:lvl1pPr marL="91440" indent="-91440" algn="l" defTabSz="914377"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000" kern="1200">
                <a:solidFill>
                  <a:schemeClr val="tx1"/>
                </a:solidFill>
                <a:latin typeface="Garamond" panose="02020404030301010803" pitchFamily="18" charset="0"/>
                <a:ea typeface="+mn-ea"/>
                <a:cs typeface="+mn-cs"/>
              </a:defRPr>
            </a:lvl1pPr>
            <a:lvl2pPr marL="26517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600" kern="1200">
                <a:solidFill>
                  <a:schemeClr val="tx1"/>
                </a:solidFill>
                <a:latin typeface="Garamond" panose="02020404030301010803" pitchFamily="18" charset="0"/>
                <a:ea typeface="+mn-ea"/>
                <a:cs typeface="+mn-cs"/>
              </a:defRPr>
            </a:lvl2pPr>
            <a:lvl3pPr marL="4480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3pPr>
            <a:lvl4pPr marL="59436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4pPr>
            <a:lvl5pPr marL="77724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Garamond" panose="02020404030301010803" pitchFamily="18" charset="0"/>
                <a:ea typeface="+mn-ea"/>
                <a:cs typeface="+mn-cs"/>
              </a:defRPr>
            </a:lvl5pPr>
            <a:lvl6pPr marL="914400"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6pPr>
            <a:lvl7pPr marL="1060704"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7pPr>
            <a:lvl8pPr marL="1216152"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8pPr>
            <a:lvl9pPr marL="1362456" indent="-137157" algn="l" defTabSz="914377" rtl="0" eaLnBrk="1" latinLnBrk="0" hangingPunct="1">
              <a:lnSpc>
                <a:spcPct val="90000"/>
              </a:lnSpc>
              <a:spcBef>
                <a:spcPts val="200"/>
              </a:spcBef>
              <a:spcAft>
                <a:spcPts val="400"/>
              </a:spcAft>
              <a:buClr>
                <a:schemeClr val="accent2"/>
              </a:buClr>
              <a:buFont typeface="Wingdings 3" pitchFamily="18" charset="2"/>
              <a:buChar char=""/>
              <a:defRPr sz="1200" kern="1200">
                <a:solidFill>
                  <a:schemeClr val="tx1"/>
                </a:solidFill>
                <a:latin typeface="+mn-lt"/>
                <a:ea typeface="+mn-ea"/>
                <a:cs typeface="+mn-cs"/>
              </a:defRPr>
            </a:lvl9pPr>
          </a:lstStyle>
          <a:p>
            <a:pPr marL="457200" indent="-457200">
              <a:buClr>
                <a:srgbClr val="5588BB"/>
              </a:buClr>
              <a:buFont typeface="Wingdings" panose="05000000000000000000" pitchFamily="2" charset="2"/>
              <a:buChar char="§"/>
            </a:pPr>
            <a:r>
              <a:rPr lang="es-ES" sz="2100" dirty="0">
                <a:solidFill>
                  <a:srgbClr val="5588BB"/>
                </a:solidFill>
              </a:rPr>
              <a:t>La legislación federal aprobó permitir el uso de métodos y estrategias de enseñanza para fortalecer el programa académico en la escuela, aumentar la cantidad y la calidad del aprendizaje y ayudar a proporcionar un currículo enriquecido y acelerado, que pueden incluir programas, actividades y cursos necesarios para proporcionar una educación completa.</a:t>
            </a:r>
          </a:p>
          <a:p>
            <a:endParaRPr lang="en-US" dirty="0"/>
          </a:p>
        </p:txBody>
      </p:sp>
      <p:sp>
        <p:nvSpPr>
          <p:cNvPr id="9" name="Rectangle 8"/>
          <p:cNvSpPr/>
          <p:nvPr/>
        </p:nvSpPr>
        <p:spPr>
          <a:xfrm>
            <a:off x="859970" y="824377"/>
            <a:ext cx="7913915" cy="1400383"/>
          </a:xfrm>
          <a:prstGeom prst="rect">
            <a:avLst/>
          </a:prstGeom>
        </p:spPr>
        <p:txBody>
          <a:bodyPr wrap="square">
            <a:spAutoFit/>
          </a:bodyPr>
          <a:lstStyle/>
          <a:p>
            <a:r>
              <a:rPr lang="en-US" sz="2900" b="1" cap="all" spc="100" dirty="0">
                <a:ln w="500">
                  <a:solidFill>
                    <a:schemeClr val="tx2">
                      <a:shade val="20000"/>
                      <a:satMod val="120000"/>
                    </a:schemeClr>
                  </a:solidFill>
                </a:ln>
                <a:solidFill>
                  <a:srgbClr val="54381C"/>
                </a:solidFill>
                <a:latin typeface="Candara" pitchFamily="34" charset="0"/>
                <a:ea typeface="+mj-ea"/>
                <a:cs typeface="+mj-cs"/>
              </a:rPr>
              <a:t>The Every Student Succeeds Act (ESSA): </a:t>
            </a:r>
            <a:r>
              <a:rPr lang="en-US" sz="2400" dirty="0">
                <a:solidFill>
                  <a:srgbClr val="422C16"/>
                </a:solidFill>
                <a:latin typeface="Candara" panose="020E0502030303020204" pitchFamily="34" charset="0"/>
              </a:rPr>
              <a:t/>
            </a:r>
            <a:br>
              <a:rPr lang="en-US" sz="2400" dirty="0">
                <a:solidFill>
                  <a:srgbClr val="422C16"/>
                </a:solidFill>
                <a:latin typeface="Candara" panose="020E0502030303020204" pitchFamily="34" charset="0"/>
              </a:rPr>
            </a:br>
            <a:r>
              <a:rPr lang="en-US" sz="2800" dirty="0">
                <a:solidFill>
                  <a:srgbClr val="5588BB"/>
                </a:solidFill>
                <a:latin typeface="Candara" panose="020E0502030303020204" pitchFamily="34" charset="0"/>
              </a:rPr>
              <a:t>(La Ley-</a:t>
            </a:r>
            <a:r>
              <a:rPr lang="en-US" sz="2800" dirty="0" err="1">
                <a:solidFill>
                  <a:srgbClr val="5588BB"/>
                </a:solidFill>
                <a:latin typeface="Candara" panose="020E0502030303020204" pitchFamily="34" charset="0"/>
              </a:rPr>
              <a:t>cada</a:t>
            </a:r>
            <a:r>
              <a:rPr lang="en-US" sz="2800" dirty="0">
                <a:solidFill>
                  <a:srgbClr val="5588BB"/>
                </a:solidFill>
                <a:latin typeface="Candara" panose="020E0502030303020204" pitchFamily="34" charset="0"/>
              </a:rPr>
              <a:t> </a:t>
            </a:r>
            <a:r>
              <a:rPr lang="en-US" sz="2800" dirty="0" err="1">
                <a:solidFill>
                  <a:srgbClr val="5588BB"/>
                </a:solidFill>
                <a:latin typeface="Candara" panose="020E0502030303020204" pitchFamily="34" charset="0"/>
              </a:rPr>
              <a:t>estudiante</a:t>
            </a:r>
            <a:r>
              <a:rPr lang="en-US" sz="2800" dirty="0">
                <a:solidFill>
                  <a:srgbClr val="5588BB"/>
                </a:solidFill>
                <a:latin typeface="Candara" panose="020E0502030303020204" pitchFamily="34" charset="0"/>
              </a:rPr>
              <a:t> </a:t>
            </a:r>
            <a:r>
              <a:rPr lang="en-US" sz="2800" dirty="0" err="1">
                <a:solidFill>
                  <a:srgbClr val="5588BB"/>
                </a:solidFill>
                <a:latin typeface="Candara" panose="020E0502030303020204" pitchFamily="34" charset="0"/>
              </a:rPr>
              <a:t>tenga</a:t>
            </a:r>
            <a:r>
              <a:rPr lang="en-US" sz="2800" dirty="0">
                <a:solidFill>
                  <a:srgbClr val="5588BB"/>
                </a:solidFill>
                <a:latin typeface="Candara" panose="020E0502030303020204" pitchFamily="34" charset="0"/>
              </a:rPr>
              <a:t> </a:t>
            </a:r>
            <a:r>
              <a:rPr lang="en-US" sz="2800" dirty="0" err="1" smtClean="0">
                <a:solidFill>
                  <a:srgbClr val="5588BB"/>
                </a:solidFill>
                <a:latin typeface="Candara" panose="020E0502030303020204" pitchFamily="34" charset="0"/>
              </a:rPr>
              <a:t>exito</a:t>
            </a:r>
            <a:r>
              <a:rPr lang="es-ES" sz="2800" dirty="0" smtClean="0">
                <a:solidFill>
                  <a:srgbClr val="5588BB"/>
                </a:solidFill>
                <a:latin typeface="Candara" panose="020E0502030303020204" pitchFamily="34" charset="0"/>
              </a:rPr>
              <a:t> </a:t>
            </a:r>
          </a:p>
          <a:p>
            <a:r>
              <a:rPr lang="es-ES" sz="2800" i="1" dirty="0" smtClean="0">
                <a:solidFill>
                  <a:srgbClr val="5588BB"/>
                </a:solidFill>
                <a:latin typeface="Candara" panose="020E0502030303020204" pitchFamily="34" charset="0"/>
              </a:rPr>
              <a:t>ESSA </a:t>
            </a:r>
            <a:r>
              <a:rPr lang="es-ES" sz="2800" i="1" dirty="0">
                <a:solidFill>
                  <a:srgbClr val="5588BB"/>
                </a:solidFill>
                <a:latin typeface="Candara" panose="020E0502030303020204" pitchFamily="34" charset="0"/>
              </a:rPr>
              <a:t>por sus siglas en ingles</a:t>
            </a:r>
            <a:r>
              <a:rPr lang="en-US" sz="2800" dirty="0">
                <a:solidFill>
                  <a:srgbClr val="5588BB"/>
                </a:solidFill>
                <a:latin typeface="Candara" panose="020E0502030303020204" pitchFamily="34" charset="0"/>
              </a:rPr>
              <a:t>)</a:t>
            </a:r>
            <a:endParaRPr lang="en-US" sz="2800" dirty="0">
              <a:solidFill>
                <a:srgbClr val="5588BB"/>
              </a:solidFill>
            </a:endParaRPr>
          </a:p>
        </p:txBody>
      </p:sp>
    </p:spTree>
    <p:extLst>
      <p:ext uri="{BB962C8B-B14F-4D97-AF65-F5344CB8AC3E}">
        <p14:creationId xmlns:p14="http://schemas.microsoft.com/office/powerpoint/2010/main" val="36830096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286000"/>
            <a:ext cx="7788075" cy="4023360"/>
          </a:xfrm>
        </p:spPr>
        <p:txBody>
          <a:bodyPr>
            <a:normAutofit/>
          </a:bodyPr>
          <a:lstStyle/>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r>
              <a:rPr lang="en-US" sz="3200" dirty="0">
                <a:solidFill>
                  <a:srgbClr val="009900"/>
                </a:solidFill>
                <a:latin typeface="Garamond"/>
              </a:rPr>
              <a:t>Title I is a </a:t>
            </a:r>
            <a:r>
              <a:rPr lang="en-US" sz="3200" dirty="0" smtClean="0">
                <a:solidFill>
                  <a:srgbClr val="009900"/>
                </a:solidFill>
                <a:latin typeface="Garamond"/>
              </a:rPr>
              <a:t>federally </a:t>
            </a:r>
            <a:r>
              <a:rPr lang="en-US" sz="3200" dirty="0">
                <a:solidFill>
                  <a:srgbClr val="009900"/>
                </a:solidFill>
                <a:latin typeface="Garamond"/>
              </a:rPr>
              <a:t>funded </a:t>
            </a:r>
            <a:r>
              <a:rPr lang="en-US" sz="3200" dirty="0" smtClean="0">
                <a:solidFill>
                  <a:srgbClr val="009900"/>
                </a:solidFill>
                <a:latin typeface="Garamond"/>
              </a:rPr>
              <a:t>academic </a:t>
            </a:r>
            <a:r>
              <a:rPr lang="en-US" sz="3200" dirty="0">
                <a:solidFill>
                  <a:srgbClr val="009900"/>
                </a:solidFill>
                <a:latin typeface="Garamond"/>
              </a:rPr>
              <a:t>assistance program for schools.</a:t>
            </a:r>
            <a:r>
              <a:rPr lang="en-US" sz="2800" dirty="0">
                <a:solidFill>
                  <a:srgbClr val="009900"/>
                </a:solidFill>
                <a:latin typeface="Garamond"/>
              </a:rPr>
              <a:t> </a:t>
            </a:r>
            <a:r>
              <a:rPr lang="en-US" sz="2600" dirty="0">
                <a:solidFill>
                  <a:srgbClr val="5588BB"/>
                </a:solidFill>
                <a:latin typeface="Garamond"/>
              </a:rPr>
              <a:t>(</a:t>
            </a:r>
            <a:r>
              <a:rPr lang="es-MX" sz="2600" dirty="0">
                <a:solidFill>
                  <a:srgbClr val="5588BB"/>
                </a:solidFill>
                <a:latin typeface="Garamond"/>
              </a:rPr>
              <a:t>Titulo I- es un programa de fondos Federales para la asistencia académica de las escuelas</a:t>
            </a:r>
            <a:r>
              <a:rPr lang="es-MX" sz="2600" dirty="0" smtClean="0">
                <a:solidFill>
                  <a:srgbClr val="5588BB"/>
                </a:solidFill>
                <a:latin typeface="Garamond"/>
              </a:rPr>
              <a:t>.)</a:t>
            </a: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r>
              <a:rPr lang="es-MX" sz="3200" dirty="0" err="1">
                <a:solidFill>
                  <a:srgbClr val="009900"/>
                </a:solidFill>
                <a:latin typeface="Garamond"/>
              </a:rPr>
              <a:t>The</a:t>
            </a:r>
            <a:r>
              <a:rPr lang="es-MX" sz="3200" dirty="0">
                <a:solidFill>
                  <a:srgbClr val="009900"/>
                </a:solidFill>
                <a:latin typeface="Garamond"/>
              </a:rPr>
              <a:t> </a:t>
            </a:r>
            <a:r>
              <a:rPr lang="es-MX" sz="3200" dirty="0" err="1">
                <a:solidFill>
                  <a:srgbClr val="009900"/>
                </a:solidFill>
                <a:latin typeface="Garamond"/>
              </a:rPr>
              <a:t>goal</a:t>
            </a:r>
            <a:r>
              <a:rPr lang="es-MX" sz="3200" dirty="0">
                <a:solidFill>
                  <a:srgbClr val="009900"/>
                </a:solidFill>
                <a:latin typeface="Garamond"/>
              </a:rPr>
              <a:t> of </a:t>
            </a:r>
            <a:r>
              <a:rPr lang="es-MX" sz="3200" dirty="0" err="1">
                <a:solidFill>
                  <a:srgbClr val="009900"/>
                </a:solidFill>
                <a:latin typeface="Garamond"/>
              </a:rPr>
              <a:t>Title</a:t>
            </a:r>
            <a:r>
              <a:rPr lang="es-MX" sz="3200" dirty="0">
                <a:solidFill>
                  <a:srgbClr val="009900"/>
                </a:solidFill>
                <a:latin typeface="Garamond"/>
              </a:rPr>
              <a:t> I </a:t>
            </a:r>
            <a:r>
              <a:rPr lang="es-MX" sz="3200" dirty="0" err="1">
                <a:solidFill>
                  <a:srgbClr val="009900"/>
                </a:solidFill>
                <a:latin typeface="Garamond"/>
              </a:rPr>
              <a:t>is</a:t>
            </a:r>
            <a:r>
              <a:rPr lang="es-MX" sz="3200" dirty="0">
                <a:solidFill>
                  <a:srgbClr val="009900"/>
                </a:solidFill>
                <a:latin typeface="Garamond"/>
              </a:rPr>
              <a:t> to </a:t>
            </a:r>
            <a:r>
              <a:rPr lang="es-MX" sz="3200" dirty="0" err="1">
                <a:solidFill>
                  <a:srgbClr val="009900"/>
                </a:solidFill>
                <a:latin typeface="Garamond"/>
              </a:rPr>
              <a:t>ensure</a:t>
            </a:r>
            <a:r>
              <a:rPr lang="es-MX" sz="3200" dirty="0">
                <a:solidFill>
                  <a:srgbClr val="009900"/>
                </a:solidFill>
                <a:latin typeface="Garamond"/>
              </a:rPr>
              <a:t> </a:t>
            </a:r>
            <a:r>
              <a:rPr lang="es-MX" sz="3200" dirty="0" err="1">
                <a:solidFill>
                  <a:srgbClr val="009900"/>
                </a:solidFill>
                <a:latin typeface="Garamond"/>
              </a:rPr>
              <a:t>high</a:t>
            </a:r>
            <a:r>
              <a:rPr lang="es-MX" sz="3200" dirty="0">
                <a:solidFill>
                  <a:srgbClr val="009900"/>
                </a:solidFill>
                <a:latin typeface="Garamond"/>
              </a:rPr>
              <a:t> </a:t>
            </a:r>
            <a:r>
              <a:rPr lang="es-MX" sz="3200" dirty="0" err="1">
                <a:solidFill>
                  <a:srgbClr val="009900"/>
                </a:solidFill>
                <a:latin typeface="Garamond"/>
              </a:rPr>
              <a:t>quality</a:t>
            </a:r>
            <a:r>
              <a:rPr lang="es-MX" sz="3200" dirty="0">
                <a:solidFill>
                  <a:srgbClr val="009900"/>
                </a:solidFill>
                <a:latin typeface="Garamond"/>
              </a:rPr>
              <a:t> </a:t>
            </a:r>
            <a:r>
              <a:rPr lang="es-MX" sz="3200" dirty="0" err="1">
                <a:solidFill>
                  <a:srgbClr val="009900"/>
                </a:solidFill>
                <a:latin typeface="Garamond"/>
              </a:rPr>
              <a:t>well-rounded</a:t>
            </a:r>
            <a:r>
              <a:rPr lang="es-MX" sz="3200" dirty="0">
                <a:solidFill>
                  <a:srgbClr val="009900"/>
                </a:solidFill>
                <a:latin typeface="Garamond"/>
              </a:rPr>
              <a:t> </a:t>
            </a:r>
            <a:r>
              <a:rPr lang="es-MX" sz="3200" dirty="0" err="1">
                <a:solidFill>
                  <a:srgbClr val="009900"/>
                </a:solidFill>
                <a:latin typeface="Garamond"/>
              </a:rPr>
              <a:t>education</a:t>
            </a:r>
            <a:r>
              <a:rPr lang="es-MX" sz="3200" dirty="0">
                <a:solidFill>
                  <a:srgbClr val="009900"/>
                </a:solidFill>
                <a:latin typeface="Garamond"/>
              </a:rPr>
              <a:t> </a:t>
            </a:r>
            <a:r>
              <a:rPr lang="es-MX" sz="3200" dirty="0" err="1">
                <a:solidFill>
                  <a:srgbClr val="009900"/>
                </a:solidFill>
                <a:latin typeface="Garamond"/>
              </a:rPr>
              <a:t>for</a:t>
            </a:r>
            <a:r>
              <a:rPr lang="es-MX" sz="3200" dirty="0">
                <a:solidFill>
                  <a:srgbClr val="009900"/>
                </a:solidFill>
                <a:latin typeface="Garamond"/>
              </a:rPr>
              <a:t> </a:t>
            </a:r>
            <a:r>
              <a:rPr lang="es-MX" sz="3200" dirty="0" err="1">
                <a:solidFill>
                  <a:srgbClr val="009900"/>
                </a:solidFill>
                <a:latin typeface="Garamond"/>
              </a:rPr>
              <a:t>every</a:t>
            </a:r>
            <a:r>
              <a:rPr lang="es-MX" sz="3200" dirty="0">
                <a:solidFill>
                  <a:srgbClr val="009900"/>
                </a:solidFill>
                <a:latin typeface="Garamond"/>
              </a:rPr>
              <a:t> </a:t>
            </a:r>
            <a:r>
              <a:rPr lang="es-MX" sz="3200" dirty="0" err="1">
                <a:solidFill>
                  <a:srgbClr val="009900"/>
                </a:solidFill>
                <a:latin typeface="Garamond"/>
              </a:rPr>
              <a:t>child</a:t>
            </a:r>
            <a:r>
              <a:rPr lang="es-MX" sz="3200" dirty="0">
                <a:solidFill>
                  <a:srgbClr val="009900"/>
                </a:solidFill>
                <a:latin typeface="Garamond"/>
              </a:rPr>
              <a:t>. </a:t>
            </a:r>
            <a:r>
              <a:rPr lang="es-MX" sz="2600" dirty="0">
                <a:solidFill>
                  <a:srgbClr val="5588BB"/>
                </a:solidFill>
                <a:latin typeface="Garamond"/>
              </a:rPr>
              <a:t>(La meta de Titulo I- es asegurar una alta educación de alta calidad para cada uno de los </a:t>
            </a:r>
            <a:r>
              <a:rPr lang="es-MX" sz="2600" dirty="0" smtClean="0">
                <a:solidFill>
                  <a:srgbClr val="5588BB"/>
                </a:solidFill>
                <a:latin typeface="Garamond"/>
              </a:rPr>
              <a:t>niños/as.)</a:t>
            </a:r>
            <a:endParaRPr lang="es-MX" sz="2600" dirty="0">
              <a:solidFill>
                <a:srgbClr val="5588BB"/>
              </a:solidFill>
              <a:latin typeface="Garamond"/>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endParaRPr lang="es-MX" sz="2600" dirty="0">
              <a:solidFill>
                <a:srgbClr val="83992A">
                  <a:lumMod val="75000"/>
                </a:srgbClr>
              </a:solidFill>
              <a:latin typeface="Garamond"/>
            </a:endParaRPr>
          </a:p>
        </p:txBody>
      </p:sp>
      <p:sp>
        <p:nvSpPr>
          <p:cNvPr id="8" name="Rectangle 7"/>
          <p:cNvSpPr/>
          <p:nvPr/>
        </p:nvSpPr>
        <p:spPr>
          <a:xfrm>
            <a:off x="1153886" y="852492"/>
            <a:ext cx="4572000" cy="1138773"/>
          </a:xfrm>
          <a:prstGeom prst="rect">
            <a:avLst/>
          </a:prstGeom>
        </p:spPr>
        <p:txBody>
          <a:bodyPr>
            <a:spAutoFit/>
          </a:bodyPr>
          <a:lstStyle/>
          <a:p>
            <a:r>
              <a:rPr lang="en-US" sz="4000" b="1" cap="all" spc="100" dirty="0">
                <a:ln w="500">
                  <a:solidFill>
                    <a:schemeClr val="tx2">
                      <a:shade val="20000"/>
                      <a:satMod val="120000"/>
                    </a:schemeClr>
                  </a:solidFill>
                </a:ln>
                <a:solidFill>
                  <a:srgbClr val="54381C"/>
                </a:solidFill>
                <a:latin typeface="Candara" pitchFamily="34" charset="0"/>
                <a:ea typeface="+mj-ea"/>
                <a:cs typeface="+mj-cs"/>
              </a:rPr>
              <a:t>What is Title I? </a:t>
            </a:r>
            <a:r>
              <a:rPr lang="en-US" sz="2800" b="1" cap="all" dirty="0">
                <a:ln w="500">
                  <a:solidFill>
                    <a:schemeClr val="tx2">
                      <a:shade val="20000"/>
                      <a:satMod val="120000"/>
                    </a:schemeClr>
                  </a:solidFill>
                </a:ln>
                <a:solidFill>
                  <a:srgbClr val="54381C"/>
                </a:solidFill>
                <a:latin typeface="Candara" pitchFamily="34" charset="0"/>
              </a:rPr>
              <a:t/>
            </a:r>
            <a:br>
              <a:rPr lang="en-US" sz="2800" b="1" cap="all" dirty="0">
                <a:ln w="500">
                  <a:solidFill>
                    <a:schemeClr val="tx2">
                      <a:shade val="20000"/>
                      <a:satMod val="120000"/>
                    </a:schemeClr>
                  </a:solidFill>
                </a:ln>
                <a:solidFill>
                  <a:srgbClr val="54381C"/>
                </a:solidFill>
                <a:latin typeface="Candara" pitchFamily="34" charset="0"/>
              </a:rPr>
            </a:br>
            <a:r>
              <a:rPr lang="en-US" sz="2800" cap="all" dirty="0">
                <a:solidFill>
                  <a:srgbClr val="5588BB"/>
                </a:solidFill>
                <a:latin typeface="Candara" panose="020E0502030303020204" pitchFamily="34" charset="0"/>
              </a:rPr>
              <a:t>(</a:t>
            </a:r>
            <a:r>
              <a:rPr lang="es-MX" sz="2800" cap="all" dirty="0">
                <a:solidFill>
                  <a:srgbClr val="5588BB"/>
                </a:solidFill>
                <a:latin typeface="Candara" panose="020E0502030303020204" pitchFamily="34" charset="0"/>
              </a:rPr>
              <a:t>¿Qué es Titulo I</a:t>
            </a:r>
            <a:r>
              <a:rPr lang="en-US" sz="2800" cap="all" dirty="0">
                <a:solidFill>
                  <a:srgbClr val="5588BB"/>
                </a:solidFill>
                <a:latin typeface="Candara" panose="020E0502030303020204" pitchFamily="34" charset="0"/>
              </a:rPr>
              <a:t>?)</a:t>
            </a:r>
            <a:endParaRPr lang="en-US" sz="2800" dirty="0">
              <a:solidFill>
                <a:srgbClr val="5588BB"/>
              </a:solidFill>
            </a:endParaRPr>
          </a:p>
        </p:txBody>
      </p:sp>
    </p:spTree>
    <p:extLst>
      <p:ext uri="{BB962C8B-B14F-4D97-AF65-F5344CB8AC3E}">
        <p14:creationId xmlns:p14="http://schemas.microsoft.com/office/powerpoint/2010/main" val="4969196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5" y="585216"/>
            <a:ext cx="8016676" cy="1499616"/>
          </a:xfrm>
        </p:spPr>
        <p:txBody>
          <a:bodyPr>
            <a:normAutofit/>
          </a:bodyPr>
          <a:lstStyle/>
          <a:p>
            <a:r>
              <a:rPr lang="en-US" b="1" dirty="0">
                <a:ln w="500">
                  <a:solidFill>
                    <a:schemeClr val="tx2">
                      <a:shade val="20000"/>
                      <a:satMod val="120000"/>
                    </a:schemeClr>
                  </a:solidFill>
                </a:ln>
                <a:solidFill>
                  <a:srgbClr val="54381C"/>
                </a:solidFill>
                <a:latin typeface="Candara" pitchFamily="34" charset="0"/>
              </a:rPr>
              <a:t>ESSA   </a:t>
            </a:r>
            <a:r>
              <a:rPr lang="en-US" sz="8800" b="1" dirty="0">
                <a:ln w="500">
                  <a:solidFill>
                    <a:schemeClr val="tx2">
                      <a:shade val="20000"/>
                      <a:satMod val="120000"/>
                    </a:schemeClr>
                  </a:solidFill>
                </a:ln>
                <a:solidFill>
                  <a:srgbClr val="54381C"/>
                </a:solidFill>
                <a:latin typeface="Candara" pitchFamily="34" charset="0"/>
              </a:rPr>
              <a:t/>
            </a:r>
            <a:br>
              <a:rPr lang="en-US" sz="8800" b="1" dirty="0">
                <a:ln w="500">
                  <a:solidFill>
                    <a:schemeClr val="tx2">
                      <a:shade val="20000"/>
                      <a:satMod val="120000"/>
                    </a:schemeClr>
                  </a:solidFill>
                </a:ln>
                <a:solidFill>
                  <a:srgbClr val="54381C"/>
                </a:solidFill>
                <a:latin typeface="Candara" pitchFamily="34" charset="0"/>
              </a:rPr>
            </a:br>
            <a:r>
              <a:rPr lang="en-US" sz="2200" cap="none" spc="0" dirty="0">
                <a:ln w="3175" cmpd="sng">
                  <a:noFill/>
                </a:ln>
                <a:solidFill>
                  <a:srgbClr val="5588BB"/>
                </a:solidFill>
                <a:latin typeface="Candara" panose="020E0502030303020204" pitchFamily="34" charset="0"/>
              </a:rPr>
              <a:t>(La Ley-</a:t>
            </a:r>
            <a:r>
              <a:rPr lang="en-US" sz="2200" cap="none" spc="0" dirty="0" err="1">
                <a:ln w="3175" cmpd="sng">
                  <a:noFill/>
                </a:ln>
                <a:solidFill>
                  <a:srgbClr val="5588BB"/>
                </a:solidFill>
                <a:latin typeface="Candara" panose="020E0502030303020204" pitchFamily="34" charset="0"/>
              </a:rPr>
              <a:t>cada</a:t>
            </a:r>
            <a:r>
              <a:rPr lang="en-US" sz="2200" cap="none" spc="0" dirty="0">
                <a:ln w="3175" cmpd="sng">
                  <a:noFill/>
                </a:ln>
                <a:solidFill>
                  <a:srgbClr val="5588BB"/>
                </a:solidFill>
                <a:latin typeface="Candara" panose="020E0502030303020204" pitchFamily="34" charset="0"/>
              </a:rPr>
              <a:t> </a:t>
            </a:r>
            <a:r>
              <a:rPr lang="en-US" sz="2200" cap="none" spc="0" dirty="0" err="1">
                <a:ln w="3175" cmpd="sng">
                  <a:noFill/>
                </a:ln>
                <a:solidFill>
                  <a:srgbClr val="5588BB"/>
                </a:solidFill>
                <a:latin typeface="Candara" panose="020E0502030303020204" pitchFamily="34" charset="0"/>
              </a:rPr>
              <a:t>estudiante</a:t>
            </a:r>
            <a:r>
              <a:rPr lang="en-US" sz="2200" cap="none" spc="0" dirty="0">
                <a:ln w="3175" cmpd="sng">
                  <a:noFill/>
                </a:ln>
                <a:solidFill>
                  <a:srgbClr val="5588BB"/>
                </a:solidFill>
                <a:latin typeface="Candara" panose="020E0502030303020204" pitchFamily="34" charset="0"/>
              </a:rPr>
              <a:t> </a:t>
            </a:r>
            <a:r>
              <a:rPr lang="en-US" sz="2200" cap="none" spc="0" dirty="0" err="1">
                <a:ln w="3175" cmpd="sng">
                  <a:noFill/>
                </a:ln>
                <a:solidFill>
                  <a:srgbClr val="5588BB"/>
                </a:solidFill>
                <a:latin typeface="Candara" panose="020E0502030303020204" pitchFamily="34" charset="0"/>
              </a:rPr>
              <a:t>tenga</a:t>
            </a:r>
            <a:r>
              <a:rPr lang="en-US" sz="2200" cap="none" spc="0" dirty="0">
                <a:ln w="3175" cmpd="sng">
                  <a:noFill/>
                </a:ln>
                <a:solidFill>
                  <a:srgbClr val="5588BB"/>
                </a:solidFill>
                <a:latin typeface="Candara" panose="020E0502030303020204" pitchFamily="34" charset="0"/>
              </a:rPr>
              <a:t> </a:t>
            </a:r>
            <a:r>
              <a:rPr lang="en-US" sz="2200" cap="none" spc="0" dirty="0" err="1">
                <a:ln w="3175" cmpd="sng">
                  <a:noFill/>
                </a:ln>
                <a:solidFill>
                  <a:srgbClr val="5588BB"/>
                </a:solidFill>
                <a:latin typeface="Candara" panose="020E0502030303020204" pitchFamily="34" charset="0"/>
              </a:rPr>
              <a:t>éxito</a:t>
            </a:r>
            <a:r>
              <a:rPr lang="en-US" sz="2200" cap="none" spc="0" dirty="0">
                <a:ln w="3175" cmpd="sng">
                  <a:noFill/>
                </a:ln>
                <a:solidFill>
                  <a:srgbClr val="5588BB"/>
                </a:solidFill>
                <a:latin typeface="Candara" panose="020E0502030303020204" pitchFamily="34" charset="0"/>
              </a:rPr>
              <a:t> </a:t>
            </a:r>
            <a:r>
              <a:rPr lang="es-ES" sz="2200" cap="none" spc="0" dirty="0">
                <a:ln w="3175" cmpd="sng">
                  <a:noFill/>
                </a:ln>
                <a:solidFill>
                  <a:srgbClr val="5588BB"/>
                </a:solidFill>
                <a:latin typeface="Candara" panose="020E0502030303020204" pitchFamily="34" charset="0"/>
              </a:rPr>
              <a:t>– </a:t>
            </a:r>
            <a:r>
              <a:rPr lang="es-ES" sz="2200" i="1" cap="none" spc="0" dirty="0">
                <a:ln w="3175" cmpd="sng">
                  <a:noFill/>
                </a:ln>
                <a:solidFill>
                  <a:srgbClr val="5588BB"/>
                </a:solidFill>
                <a:latin typeface="Candara" panose="020E0502030303020204" pitchFamily="34" charset="0"/>
              </a:rPr>
              <a:t>ESSA por sus siglas en ingles</a:t>
            </a:r>
            <a:r>
              <a:rPr lang="en-US" sz="2200" cap="none" spc="0" dirty="0">
                <a:ln w="3175" cmpd="sng">
                  <a:noFill/>
                </a:ln>
                <a:solidFill>
                  <a:srgbClr val="5588BB"/>
                </a:solidFill>
                <a:latin typeface="Candara" panose="020E0502030303020204" pitchFamily="34" charset="0"/>
              </a:rPr>
              <a:t>)</a:t>
            </a:r>
            <a:endParaRPr lang="en-US" sz="2200" dirty="0">
              <a:solidFill>
                <a:srgbClr val="5588BB"/>
              </a:solidFill>
              <a:latin typeface="Candara" panose="020E0502030303020204" pitchFamily="34" charset="0"/>
            </a:endParaRPr>
          </a:p>
        </p:txBody>
      </p:sp>
      <p:pic>
        <p:nvPicPr>
          <p:cNvPr id="3" name="Picture 2"/>
          <p:cNvPicPr>
            <a:picLocks noChangeAspect="1"/>
          </p:cNvPicPr>
          <p:nvPr/>
        </p:nvPicPr>
        <p:blipFill>
          <a:blip r:embed="rId2"/>
          <a:stretch>
            <a:fillRect/>
          </a:stretch>
        </p:blipFill>
        <p:spPr>
          <a:xfrm>
            <a:off x="642258" y="1807029"/>
            <a:ext cx="7826828" cy="5127171"/>
          </a:xfrm>
          <a:prstGeom prst="rect">
            <a:avLst/>
          </a:prstGeom>
        </p:spPr>
      </p:pic>
      <p:sp>
        <p:nvSpPr>
          <p:cNvPr id="4" name="TextBox 3"/>
          <p:cNvSpPr txBox="1"/>
          <p:nvPr/>
        </p:nvSpPr>
        <p:spPr>
          <a:xfrm>
            <a:off x="642258" y="1971122"/>
            <a:ext cx="2449286" cy="1384995"/>
          </a:xfrm>
          <a:prstGeom prst="rect">
            <a:avLst/>
          </a:prstGeom>
          <a:noFill/>
        </p:spPr>
        <p:txBody>
          <a:bodyPr wrap="square" rtlCol="0">
            <a:spAutoFit/>
          </a:bodyPr>
          <a:lstStyle/>
          <a:p>
            <a:pPr algn="ctr"/>
            <a:r>
              <a:rPr lang="en-US" sz="2400" b="1" cap="all" dirty="0">
                <a:ln w="500">
                  <a:solidFill>
                    <a:schemeClr val="tx2">
                      <a:shade val="20000"/>
                      <a:satMod val="120000"/>
                    </a:schemeClr>
                  </a:solidFill>
                </a:ln>
                <a:solidFill>
                  <a:srgbClr val="54381C"/>
                </a:solidFill>
                <a:latin typeface="Candara" pitchFamily="34" charset="0"/>
              </a:rPr>
              <a:t>For Schools, ESSA:</a:t>
            </a:r>
            <a:br>
              <a:rPr lang="en-US" sz="2400" b="1" cap="all" dirty="0">
                <a:ln w="500">
                  <a:solidFill>
                    <a:schemeClr val="tx2">
                      <a:shade val="20000"/>
                      <a:satMod val="120000"/>
                    </a:schemeClr>
                  </a:solidFill>
                </a:ln>
                <a:solidFill>
                  <a:srgbClr val="54381C"/>
                </a:solidFill>
                <a:latin typeface="Candara" pitchFamily="34" charset="0"/>
              </a:rPr>
            </a:br>
            <a:r>
              <a:rPr lang="en-US" dirty="0">
                <a:solidFill>
                  <a:schemeClr val="bg1"/>
                </a:solidFill>
                <a:latin typeface="Candara" panose="020E0502030303020204" pitchFamily="34" charset="0"/>
              </a:rPr>
              <a:t>(ESSA Para Las </a:t>
            </a:r>
            <a:r>
              <a:rPr lang="en-US" dirty="0" err="1">
                <a:solidFill>
                  <a:schemeClr val="bg1"/>
                </a:solidFill>
                <a:latin typeface="Candara" panose="020E0502030303020204" pitchFamily="34" charset="0"/>
              </a:rPr>
              <a:t>Escuelas</a:t>
            </a:r>
            <a:r>
              <a:rPr lang="en-US" dirty="0">
                <a:solidFill>
                  <a:schemeClr val="bg1"/>
                </a:solidFill>
                <a:latin typeface="Candara" panose="020E0502030303020204" pitchFamily="34" charset="0"/>
              </a:rPr>
              <a:t>)</a:t>
            </a:r>
          </a:p>
        </p:txBody>
      </p:sp>
      <p:sp>
        <p:nvSpPr>
          <p:cNvPr id="6" name="Rectangle 5"/>
          <p:cNvSpPr/>
          <p:nvPr/>
        </p:nvSpPr>
        <p:spPr>
          <a:xfrm>
            <a:off x="3369129" y="1960774"/>
            <a:ext cx="2329543" cy="1384995"/>
          </a:xfrm>
          <a:prstGeom prst="rect">
            <a:avLst/>
          </a:prstGeom>
        </p:spPr>
        <p:txBody>
          <a:bodyPr wrap="square">
            <a:spAutoFit/>
          </a:bodyPr>
          <a:lstStyle/>
          <a:p>
            <a:pPr algn="ctr"/>
            <a:r>
              <a:rPr lang="en-US" sz="2400" b="1" cap="all" dirty="0" smtClean="0">
                <a:ln w="500">
                  <a:solidFill>
                    <a:schemeClr val="tx2">
                      <a:shade val="20000"/>
                      <a:satMod val="120000"/>
                    </a:schemeClr>
                  </a:solidFill>
                </a:ln>
                <a:solidFill>
                  <a:srgbClr val="54381C"/>
                </a:solidFill>
                <a:latin typeface="Candara" pitchFamily="34" charset="0"/>
              </a:rPr>
              <a:t>For Parents, ESSA:</a:t>
            </a:r>
            <a:br>
              <a:rPr lang="en-US" sz="2400" b="1" cap="all" dirty="0" smtClean="0">
                <a:ln w="500">
                  <a:solidFill>
                    <a:schemeClr val="tx2">
                      <a:shade val="20000"/>
                      <a:satMod val="120000"/>
                    </a:schemeClr>
                  </a:solidFill>
                </a:ln>
                <a:solidFill>
                  <a:srgbClr val="54381C"/>
                </a:solidFill>
                <a:latin typeface="Candara" pitchFamily="34" charset="0"/>
              </a:rPr>
            </a:br>
            <a:r>
              <a:rPr lang="en-US" dirty="0" smtClean="0">
                <a:solidFill>
                  <a:schemeClr val="bg1"/>
                </a:solidFill>
                <a:latin typeface="Candara" panose="020E0502030303020204" pitchFamily="34" charset="0"/>
              </a:rPr>
              <a:t>(ESSA Para Los Padres)</a:t>
            </a:r>
            <a:endParaRPr lang="en-US" dirty="0">
              <a:solidFill>
                <a:schemeClr val="bg1"/>
              </a:solidFill>
              <a:latin typeface="Candara" panose="020E0502030303020204" pitchFamily="34" charset="0"/>
            </a:endParaRPr>
          </a:p>
        </p:txBody>
      </p:sp>
      <p:sp>
        <p:nvSpPr>
          <p:cNvPr id="7" name="Rectangle 6"/>
          <p:cNvSpPr/>
          <p:nvPr/>
        </p:nvSpPr>
        <p:spPr>
          <a:xfrm>
            <a:off x="6019799" y="1976916"/>
            <a:ext cx="2329543" cy="1384995"/>
          </a:xfrm>
          <a:prstGeom prst="rect">
            <a:avLst/>
          </a:prstGeom>
        </p:spPr>
        <p:txBody>
          <a:bodyPr wrap="square">
            <a:spAutoFit/>
          </a:bodyPr>
          <a:lstStyle/>
          <a:p>
            <a:pPr algn="ctr"/>
            <a:r>
              <a:rPr lang="en-US" sz="2400" b="1" cap="all" dirty="0">
                <a:ln w="500">
                  <a:solidFill>
                    <a:schemeClr val="tx2">
                      <a:shade val="20000"/>
                      <a:satMod val="120000"/>
                    </a:schemeClr>
                  </a:solidFill>
                </a:ln>
                <a:solidFill>
                  <a:srgbClr val="54381C"/>
                </a:solidFill>
                <a:latin typeface="Candara" pitchFamily="34" charset="0"/>
              </a:rPr>
              <a:t>For Students, ESSA:</a:t>
            </a:r>
            <a:r>
              <a:rPr lang="en-US" b="1" cap="all" dirty="0">
                <a:ln w="500">
                  <a:solidFill>
                    <a:schemeClr val="tx2">
                      <a:shade val="20000"/>
                      <a:satMod val="120000"/>
                    </a:schemeClr>
                  </a:solidFill>
                </a:ln>
                <a:solidFill>
                  <a:srgbClr val="54381C"/>
                </a:solidFill>
                <a:latin typeface="Candara" pitchFamily="34" charset="0"/>
              </a:rPr>
              <a:t/>
            </a:r>
            <a:br>
              <a:rPr lang="en-US" b="1" cap="all" dirty="0">
                <a:ln w="500">
                  <a:solidFill>
                    <a:schemeClr val="tx2">
                      <a:shade val="20000"/>
                      <a:satMod val="120000"/>
                    </a:schemeClr>
                  </a:solidFill>
                </a:ln>
                <a:solidFill>
                  <a:srgbClr val="54381C"/>
                </a:solidFill>
                <a:latin typeface="Candara" pitchFamily="34" charset="0"/>
              </a:rPr>
            </a:br>
            <a:r>
              <a:rPr lang="en-US" dirty="0">
                <a:solidFill>
                  <a:schemeClr val="bg1"/>
                </a:solidFill>
                <a:latin typeface="Candara" panose="020E0502030303020204" pitchFamily="34" charset="0"/>
              </a:rPr>
              <a:t>(ESSA Para Los </a:t>
            </a:r>
            <a:r>
              <a:rPr lang="en-US" dirty="0" err="1">
                <a:solidFill>
                  <a:schemeClr val="bg1"/>
                </a:solidFill>
                <a:latin typeface="Candara" panose="020E0502030303020204" pitchFamily="34" charset="0"/>
              </a:rPr>
              <a:t>Estudiantes</a:t>
            </a:r>
            <a:r>
              <a:rPr lang="en-US" dirty="0">
                <a:solidFill>
                  <a:schemeClr val="bg1"/>
                </a:solidFill>
                <a:latin typeface="Candara" panose="020E0502030303020204" pitchFamily="34" charset="0"/>
              </a:rPr>
              <a:t>)</a:t>
            </a:r>
          </a:p>
        </p:txBody>
      </p:sp>
      <p:sp>
        <p:nvSpPr>
          <p:cNvPr id="8" name="TextBox 7"/>
          <p:cNvSpPr txBox="1"/>
          <p:nvPr/>
        </p:nvSpPr>
        <p:spPr>
          <a:xfrm>
            <a:off x="642258" y="3362884"/>
            <a:ext cx="2449286" cy="2585323"/>
          </a:xfrm>
          <a:prstGeom prst="rect">
            <a:avLst/>
          </a:prstGeom>
          <a:noFill/>
        </p:spPr>
        <p:txBody>
          <a:bodyPr wrap="square" rtlCol="0">
            <a:spAutoFit/>
          </a:bodyPr>
          <a:lstStyle/>
          <a:p>
            <a:pPr lvl="0" defTabSz="914400">
              <a:defRPr/>
            </a:pPr>
            <a:r>
              <a:rPr lang="en-US" altLang="en-US" dirty="0">
                <a:solidFill>
                  <a:srgbClr val="54381C"/>
                </a:solidFill>
                <a:latin typeface="Garamond"/>
              </a:rPr>
              <a:t>Ensures schools measure student progress using approved tests.</a:t>
            </a:r>
            <a:r>
              <a:rPr lang="en-US" altLang="en-US" dirty="0">
                <a:solidFill>
                  <a:srgbClr val="0000FF"/>
                </a:solidFill>
                <a:latin typeface="Garamond"/>
              </a:rPr>
              <a:t> </a:t>
            </a:r>
          </a:p>
          <a:p>
            <a:pPr lvl="0" defTabSz="914400">
              <a:defRPr/>
            </a:pPr>
            <a:endParaRPr lang="en-US" altLang="en-US" dirty="0">
              <a:solidFill>
                <a:srgbClr val="5588BB"/>
              </a:solidFill>
              <a:latin typeface="Garamond"/>
            </a:endParaRPr>
          </a:p>
          <a:p>
            <a:pPr lvl="0" defTabSz="914400">
              <a:defRPr/>
            </a:pPr>
            <a:r>
              <a:rPr lang="en-US" altLang="en-US" dirty="0">
                <a:solidFill>
                  <a:srgbClr val="5588BB"/>
                </a:solidFill>
                <a:latin typeface="Garamond"/>
              </a:rPr>
              <a:t>(</a:t>
            </a:r>
            <a:r>
              <a:rPr lang="es-MX" altLang="en-US" dirty="0">
                <a:solidFill>
                  <a:srgbClr val="5588BB"/>
                </a:solidFill>
                <a:latin typeface="Garamond"/>
              </a:rPr>
              <a:t>Asegura que las escuelas midan el progreso de los estudiantes utilizando exámenes aprobados.)</a:t>
            </a:r>
            <a:endParaRPr lang="en-US" altLang="en-US" dirty="0">
              <a:solidFill>
                <a:srgbClr val="5588BB"/>
              </a:solidFill>
              <a:latin typeface="Garamond"/>
            </a:endParaRPr>
          </a:p>
          <a:p>
            <a:endParaRPr lang="en-US" dirty="0">
              <a:solidFill>
                <a:srgbClr val="5588BB"/>
              </a:solidFill>
            </a:endParaRPr>
          </a:p>
        </p:txBody>
      </p:sp>
      <p:sp>
        <p:nvSpPr>
          <p:cNvPr id="9" name="TextBox 8"/>
          <p:cNvSpPr txBox="1"/>
          <p:nvPr/>
        </p:nvSpPr>
        <p:spPr>
          <a:xfrm>
            <a:off x="3322865" y="3353505"/>
            <a:ext cx="2479222" cy="3877985"/>
          </a:xfrm>
          <a:prstGeom prst="rect">
            <a:avLst/>
          </a:prstGeom>
          <a:noFill/>
        </p:spPr>
        <p:txBody>
          <a:bodyPr wrap="square" rtlCol="0">
            <a:spAutoFit/>
          </a:bodyPr>
          <a:lstStyle/>
          <a:p>
            <a:pPr defTabSz="914400">
              <a:defRPr/>
            </a:pPr>
            <a:r>
              <a:rPr lang="en-US" altLang="en-US" dirty="0">
                <a:solidFill>
                  <a:srgbClr val="54381C"/>
                </a:solidFill>
                <a:latin typeface="Garamond"/>
              </a:rPr>
              <a:t>Provides student progress reports to allow parents to learn how their child is performing according to grade-level academic standards. </a:t>
            </a:r>
          </a:p>
          <a:p>
            <a:pPr defTabSz="914400">
              <a:defRPr/>
            </a:pPr>
            <a:endParaRPr lang="en-US" altLang="en-US" sz="1050" dirty="0">
              <a:solidFill>
                <a:srgbClr val="54381C"/>
              </a:solidFill>
              <a:latin typeface="Garamond"/>
            </a:endParaRPr>
          </a:p>
          <a:p>
            <a:pPr defTabSz="914400">
              <a:defRPr/>
            </a:pPr>
            <a:r>
              <a:rPr lang="en-US" altLang="en-US" sz="1500" dirty="0">
                <a:solidFill>
                  <a:srgbClr val="5588BB"/>
                </a:solidFill>
                <a:latin typeface="Garamond"/>
              </a:rPr>
              <a:t>(</a:t>
            </a:r>
            <a:r>
              <a:rPr lang="es-MX" altLang="en-US" sz="1500" dirty="0">
                <a:solidFill>
                  <a:srgbClr val="5588BB"/>
                </a:solidFill>
                <a:latin typeface="Garamond"/>
              </a:rPr>
              <a:t>Provee a los estudiantes informes de progreso que les permite a los padres aprender como es que su hijo/a se esta desempeñando de acuerdo al nivel de grado de las normas académicas.)</a:t>
            </a:r>
            <a:endParaRPr lang="en-US" altLang="en-US" sz="1500" dirty="0">
              <a:solidFill>
                <a:srgbClr val="5588BB"/>
              </a:solidFill>
              <a:latin typeface="Garamond"/>
            </a:endParaRPr>
          </a:p>
          <a:p>
            <a:pPr defTabSz="914400">
              <a:defRPr/>
            </a:pPr>
            <a:endParaRPr lang="en-US" dirty="0">
              <a:solidFill>
                <a:srgbClr val="54381C"/>
              </a:solidFill>
              <a:latin typeface="Garamond"/>
            </a:endParaRPr>
          </a:p>
        </p:txBody>
      </p:sp>
      <p:sp>
        <p:nvSpPr>
          <p:cNvPr id="10" name="TextBox 9"/>
          <p:cNvSpPr txBox="1"/>
          <p:nvPr/>
        </p:nvSpPr>
        <p:spPr>
          <a:xfrm>
            <a:off x="5999389" y="3393662"/>
            <a:ext cx="2469697" cy="2554545"/>
          </a:xfrm>
          <a:prstGeom prst="rect">
            <a:avLst/>
          </a:prstGeom>
          <a:noFill/>
        </p:spPr>
        <p:txBody>
          <a:bodyPr wrap="square" rtlCol="0">
            <a:spAutoFit/>
          </a:bodyPr>
          <a:lstStyle/>
          <a:p>
            <a:pPr defTabSz="914400">
              <a:defRPr/>
            </a:pPr>
            <a:r>
              <a:rPr lang="en-US" altLang="en-US" sz="2000" dirty="0">
                <a:solidFill>
                  <a:srgbClr val="54381C"/>
                </a:solidFill>
                <a:latin typeface="Garamond"/>
              </a:rPr>
              <a:t>Sets high expectations for academic achievement. </a:t>
            </a:r>
          </a:p>
          <a:p>
            <a:pPr defTabSz="914400">
              <a:defRPr/>
            </a:pPr>
            <a:endParaRPr lang="en-US" altLang="en-US" sz="2000" dirty="0">
              <a:solidFill>
                <a:srgbClr val="54381C"/>
              </a:solidFill>
              <a:latin typeface="Garamond"/>
            </a:endParaRPr>
          </a:p>
          <a:p>
            <a:pPr defTabSz="914400">
              <a:defRPr/>
            </a:pPr>
            <a:r>
              <a:rPr lang="en-US" altLang="en-US" sz="2000" dirty="0">
                <a:solidFill>
                  <a:srgbClr val="5588BB"/>
                </a:solidFill>
                <a:latin typeface="Garamond"/>
              </a:rPr>
              <a:t>(</a:t>
            </a:r>
            <a:r>
              <a:rPr lang="es-MX" altLang="en-US" sz="2000" dirty="0">
                <a:solidFill>
                  <a:srgbClr val="5588BB"/>
                </a:solidFill>
                <a:latin typeface="Garamond"/>
              </a:rPr>
              <a:t>Fija expectativas altas para el logro académico.)</a:t>
            </a:r>
            <a:endParaRPr lang="en-US" altLang="en-US" sz="2000" dirty="0">
              <a:solidFill>
                <a:srgbClr val="5588BB"/>
              </a:solidFill>
              <a:latin typeface="Garamond"/>
            </a:endParaRPr>
          </a:p>
          <a:p>
            <a:pPr defTabSz="914400">
              <a:defRPr/>
            </a:pPr>
            <a:endParaRPr lang="en-US" sz="2000" dirty="0">
              <a:solidFill>
                <a:srgbClr val="54381C"/>
              </a:solidFill>
              <a:latin typeface="Garamond"/>
            </a:endParaRPr>
          </a:p>
        </p:txBody>
      </p:sp>
    </p:spTree>
    <p:extLst>
      <p:ext uri="{BB962C8B-B14F-4D97-AF65-F5344CB8AC3E}">
        <p14:creationId xmlns:p14="http://schemas.microsoft.com/office/powerpoint/2010/main" val="10194039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5" y="585216"/>
            <a:ext cx="8016676" cy="1499616"/>
          </a:xfrm>
        </p:spPr>
        <p:txBody>
          <a:bodyPr>
            <a:normAutofit/>
          </a:bodyPr>
          <a:lstStyle/>
          <a:p>
            <a:r>
              <a:rPr lang="en-US" b="1" dirty="0">
                <a:ln w="500">
                  <a:solidFill>
                    <a:srgbClr val="DADADA">
                      <a:shade val="20000"/>
                      <a:satMod val="120000"/>
                    </a:srgbClr>
                  </a:solidFill>
                </a:ln>
                <a:solidFill>
                  <a:srgbClr val="54381C"/>
                </a:solidFill>
                <a:latin typeface="Candara" pitchFamily="34" charset="0"/>
              </a:rPr>
              <a:t>ESSA  </a:t>
            </a:r>
            <a:r>
              <a:rPr lang="en-US" b="1" dirty="0">
                <a:ln w="500">
                  <a:solidFill>
                    <a:schemeClr val="tx2">
                      <a:shade val="20000"/>
                      <a:satMod val="120000"/>
                    </a:schemeClr>
                  </a:solidFill>
                </a:ln>
                <a:solidFill>
                  <a:srgbClr val="54381C"/>
                </a:solidFill>
                <a:latin typeface="Candara" pitchFamily="34" charset="0"/>
              </a:rPr>
              <a:t> </a:t>
            </a:r>
            <a:r>
              <a:rPr lang="en-US" sz="8800" b="1" dirty="0">
                <a:ln w="500">
                  <a:solidFill>
                    <a:schemeClr val="tx2">
                      <a:shade val="20000"/>
                      <a:satMod val="120000"/>
                    </a:schemeClr>
                  </a:solidFill>
                </a:ln>
                <a:solidFill>
                  <a:srgbClr val="54381C"/>
                </a:solidFill>
                <a:latin typeface="Candara" pitchFamily="34" charset="0"/>
              </a:rPr>
              <a:t/>
            </a:r>
            <a:br>
              <a:rPr lang="en-US" sz="8800" b="1" dirty="0">
                <a:ln w="500">
                  <a:solidFill>
                    <a:schemeClr val="tx2">
                      <a:shade val="20000"/>
                      <a:satMod val="120000"/>
                    </a:schemeClr>
                  </a:solidFill>
                </a:ln>
                <a:solidFill>
                  <a:srgbClr val="54381C"/>
                </a:solidFill>
                <a:latin typeface="Candara" pitchFamily="34" charset="0"/>
              </a:rPr>
            </a:br>
            <a:r>
              <a:rPr lang="en-US" sz="2200" cap="none" spc="0" dirty="0">
                <a:ln w="3175" cmpd="sng">
                  <a:noFill/>
                </a:ln>
                <a:solidFill>
                  <a:srgbClr val="5588BB"/>
                </a:solidFill>
                <a:latin typeface="Candara" panose="020E0502030303020204" pitchFamily="34" charset="0"/>
              </a:rPr>
              <a:t>(La Ley-</a:t>
            </a:r>
            <a:r>
              <a:rPr lang="en-US" sz="2200" cap="none" spc="0" dirty="0" err="1">
                <a:ln w="3175" cmpd="sng">
                  <a:noFill/>
                </a:ln>
                <a:solidFill>
                  <a:srgbClr val="5588BB"/>
                </a:solidFill>
                <a:latin typeface="Candara" panose="020E0502030303020204" pitchFamily="34" charset="0"/>
              </a:rPr>
              <a:t>cada</a:t>
            </a:r>
            <a:r>
              <a:rPr lang="en-US" sz="2200" cap="none" spc="0" dirty="0">
                <a:ln w="3175" cmpd="sng">
                  <a:noFill/>
                </a:ln>
                <a:solidFill>
                  <a:srgbClr val="5588BB"/>
                </a:solidFill>
                <a:latin typeface="Candara" panose="020E0502030303020204" pitchFamily="34" charset="0"/>
              </a:rPr>
              <a:t> </a:t>
            </a:r>
            <a:r>
              <a:rPr lang="en-US" sz="2200" cap="none" spc="0" dirty="0" err="1">
                <a:ln w="3175" cmpd="sng">
                  <a:noFill/>
                </a:ln>
                <a:solidFill>
                  <a:srgbClr val="5588BB"/>
                </a:solidFill>
                <a:latin typeface="Candara" panose="020E0502030303020204" pitchFamily="34" charset="0"/>
              </a:rPr>
              <a:t>estudiante</a:t>
            </a:r>
            <a:r>
              <a:rPr lang="en-US" sz="2200" cap="none" spc="0" dirty="0">
                <a:ln w="3175" cmpd="sng">
                  <a:noFill/>
                </a:ln>
                <a:solidFill>
                  <a:srgbClr val="5588BB"/>
                </a:solidFill>
                <a:latin typeface="Candara" panose="020E0502030303020204" pitchFamily="34" charset="0"/>
              </a:rPr>
              <a:t> </a:t>
            </a:r>
            <a:r>
              <a:rPr lang="en-US" sz="2200" cap="none" spc="0" dirty="0" err="1">
                <a:ln w="3175" cmpd="sng">
                  <a:noFill/>
                </a:ln>
                <a:solidFill>
                  <a:srgbClr val="5588BB"/>
                </a:solidFill>
                <a:latin typeface="Candara" panose="020E0502030303020204" pitchFamily="34" charset="0"/>
              </a:rPr>
              <a:t>tenga</a:t>
            </a:r>
            <a:r>
              <a:rPr lang="en-US" sz="2200" cap="none" spc="0" dirty="0">
                <a:ln w="3175" cmpd="sng">
                  <a:noFill/>
                </a:ln>
                <a:solidFill>
                  <a:srgbClr val="5588BB"/>
                </a:solidFill>
                <a:latin typeface="Candara" panose="020E0502030303020204" pitchFamily="34" charset="0"/>
              </a:rPr>
              <a:t> </a:t>
            </a:r>
            <a:r>
              <a:rPr lang="en-US" sz="2200" cap="none" spc="0" dirty="0" err="1">
                <a:ln w="3175" cmpd="sng">
                  <a:noFill/>
                </a:ln>
                <a:solidFill>
                  <a:srgbClr val="5588BB"/>
                </a:solidFill>
                <a:latin typeface="Candara" panose="020E0502030303020204" pitchFamily="34" charset="0"/>
              </a:rPr>
              <a:t>éxito</a:t>
            </a:r>
            <a:r>
              <a:rPr lang="en-US" sz="2200" cap="none" spc="0" dirty="0">
                <a:ln w="3175" cmpd="sng">
                  <a:noFill/>
                </a:ln>
                <a:solidFill>
                  <a:srgbClr val="5588BB"/>
                </a:solidFill>
                <a:latin typeface="Candara" panose="020E0502030303020204" pitchFamily="34" charset="0"/>
              </a:rPr>
              <a:t> </a:t>
            </a:r>
            <a:r>
              <a:rPr lang="es-ES" sz="2200" cap="none" spc="0" dirty="0">
                <a:ln w="3175" cmpd="sng">
                  <a:noFill/>
                </a:ln>
                <a:solidFill>
                  <a:srgbClr val="5588BB"/>
                </a:solidFill>
                <a:latin typeface="Candara" panose="020E0502030303020204" pitchFamily="34" charset="0"/>
              </a:rPr>
              <a:t>– </a:t>
            </a:r>
            <a:r>
              <a:rPr lang="es-ES" sz="2200" i="1" cap="none" spc="0" dirty="0">
                <a:ln w="3175" cmpd="sng">
                  <a:noFill/>
                </a:ln>
                <a:solidFill>
                  <a:srgbClr val="5588BB"/>
                </a:solidFill>
                <a:latin typeface="Candara" panose="020E0502030303020204" pitchFamily="34" charset="0"/>
              </a:rPr>
              <a:t>ESSA por sus siglas en ingles</a:t>
            </a:r>
            <a:r>
              <a:rPr lang="en-US" sz="2200" cap="none" spc="0" dirty="0">
                <a:ln w="3175" cmpd="sng">
                  <a:noFill/>
                </a:ln>
                <a:solidFill>
                  <a:srgbClr val="5588BB"/>
                </a:solidFill>
                <a:latin typeface="Candara" panose="020E0502030303020204" pitchFamily="34" charset="0"/>
              </a:rPr>
              <a:t>)</a:t>
            </a:r>
            <a:endParaRPr lang="en-US" sz="2200" dirty="0">
              <a:solidFill>
                <a:srgbClr val="5588BB"/>
              </a:solidFill>
              <a:latin typeface="Candara" panose="020E0502030303020204" pitchFamily="34" charset="0"/>
            </a:endParaRPr>
          </a:p>
        </p:txBody>
      </p:sp>
      <p:pic>
        <p:nvPicPr>
          <p:cNvPr id="3" name="Picture 2"/>
          <p:cNvPicPr>
            <a:picLocks noChangeAspect="1"/>
          </p:cNvPicPr>
          <p:nvPr/>
        </p:nvPicPr>
        <p:blipFill>
          <a:blip r:embed="rId2"/>
          <a:stretch>
            <a:fillRect/>
          </a:stretch>
        </p:blipFill>
        <p:spPr>
          <a:xfrm>
            <a:off x="642258" y="1817914"/>
            <a:ext cx="7826828" cy="4898571"/>
          </a:xfrm>
          <a:prstGeom prst="rect">
            <a:avLst/>
          </a:prstGeom>
        </p:spPr>
      </p:pic>
      <p:sp>
        <p:nvSpPr>
          <p:cNvPr id="4" name="TextBox 3"/>
          <p:cNvSpPr txBox="1"/>
          <p:nvPr/>
        </p:nvSpPr>
        <p:spPr>
          <a:xfrm>
            <a:off x="642258" y="1943959"/>
            <a:ext cx="2449286" cy="1384995"/>
          </a:xfrm>
          <a:prstGeom prst="rect">
            <a:avLst/>
          </a:prstGeom>
          <a:noFill/>
        </p:spPr>
        <p:txBody>
          <a:bodyPr wrap="square" rtlCol="0">
            <a:spAutoFit/>
          </a:bodyPr>
          <a:lstStyle/>
          <a:p>
            <a:pPr algn="ctr"/>
            <a:r>
              <a:rPr lang="en-US" sz="2400" b="1" cap="all" dirty="0">
                <a:ln w="500">
                  <a:solidFill>
                    <a:schemeClr val="tx2">
                      <a:shade val="20000"/>
                      <a:satMod val="120000"/>
                    </a:schemeClr>
                  </a:solidFill>
                </a:ln>
                <a:solidFill>
                  <a:srgbClr val="54381C"/>
                </a:solidFill>
                <a:latin typeface="Candara" pitchFamily="34" charset="0"/>
              </a:rPr>
              <a:t>For Schools, ESSA:</a:t>
            </a:r>
            <a:br>
              <a:rPr lang="en-US" sz="2400" b="1" cap="all" dirty="0">
                <a:ln w="500">
                  <a:solidFill>
                    <a:schemeClr val="tx2">
                      <a:shade val="20000"/>
                      <a:satMod val="120000"/>
                    </a:schemeClr>
                  </a:solidFill>
                </a:ln>
                <a:solidFill>
                  <a:srgbClr val="54381C"/>
                </a:solidFill>
                <a:latin typeface="Candara" pitchFamily="34" charset="0"/>
              </a:rPr>
            </a:br>
            <a:r>
              <a:rPr lang="en-US" dirty="0">
                <a:solidFill>
                  <a:schemeClr val="bg1"/>
                </a:solidFill>
                <a:latin typeface="Candara" panose="020E0502030303020204" pitchFamily="34" charset="0"/>
              </a:rPr>
              <a:t>(ESSA Para Las </a:t>
            </a:r>
            <a:r>
              <a:rPr lang="en-US" dirty="0" err="1">
                <a:solidFill>
                  <a:schemeClr val="bg1"/>
                </a:solidFill>
                <a:latin typeface="Candara" panose="020E0502030303020204" pitchFamily="34" charset="0"/>
              </a:rPr>
              <a:t>Escuelas</a:t>
            </a:r>
            <a:r>
              <a:rPr lang="en-US" dirty="0">
                <a:solidFill>
                  <a:schemeClr val="bg1"/>
                </a:solidFill>
                <a:latin typeface="Candara" panose="020E0502030303020204" pitchFamily="34" charset="0"/>
              </a:rPr>
              <a:t>)</a:t>
            </a:r>
          </a:p>
        </p:txBody>
      </p:sp>
      <p:sp>
        <p:nvSpPr>
          <p:cNvPr id="6" name="Rectangle 5"/>
          <p:cNvSpPr/>
          <p:nvPr/>
        </p:nvSpPr>
        <p:spPr>
          <a:xfrm>
            <a:off x="3412671" y="1944497"/>
            <a:ext cx="2329543" cy="1384995"/>
          </a:xfrm>
          <a:prstGeom prst="rect">
            <a:avLst/>
          </a:prstGeom>
        </p:spPr>
        <p:txBody>
          <a:bodyPr wrap="square">
            <a:spAutoFit/>
          </a:bodyPr>
          <a:lstStyle/>
          <a:p>
            <a:pPr algn="ctr"/>
            <a:r>
              <a:rPr lang="en-US" sz="2400" b="1" cap="all" dirty="0" smtClean="0">
                <a:ln w="500">
                  <a:solidFill>
                    <a:schemeClr val="tx2">
                      <a:shade val="20000"/>
                      <a:satMod val="120000"/>
                    </a:schemeClr>
                  </a:solidFill>
                </a:ln>
                <a:solidFill>
                  <a:srgbClr val="54381C"/>
                </a:solidFill>
                <a:latin typeface="Candara" pitchFamily="34" charset="0"/>
              </a:rPr>
              <a:t>For Parents, ESSA:</a:t>
            </a:r>
            <a:br>
              <a:rPr lang="en-US" sz="2400" b="1" cap="all" dirty="0" smtClean="0">
                <a:ln w="500">
                  <a:solidFill>
                    <a:schemeClr val="tx2">
                      <a:shade val="20000"/>
                      <a:satMod val="120000"/>
                    </a:schemeClr>
                  </a:solidFill>
                </a:ln>
                <a:solidFill>
                  <a:srgbClr val="54381C"/>
                </a:solidFill>
                <a:latin typeface="Candara" pitchFamily="34" charset="0"/>
              </a:rPr>
            </a:br>
            <a:r>
              <a:rPr lang="en-US" dirty="0" smtClean="0">
                <a:solidFill>
                  <a:schemeClr val="bg1"/>
                </a:solidFill>
                <a:latin typeface="Candara" panose="020E0502030303020204" pitchFamily="34" charset="0"/>
              </a:rPr>
              <a:t>(ESSA Para Los Padres)</a:t>
            </a:r>
            <a:endParaRPr lang="en-US" dirty="0">
              <a:solidFill>
                <a:schemeClr val="bg1"/>
              </a:solidFill>
              <a:latin typeface="Candara" panose="020E0502030303020204" pitchFamily="34" charset="0"/>
            </a:endParaRPr>
          </a:p>
        </p:txBody>
      </p:sp>
      <p:sp>
        <p:nvSpPr>
          <p:cNvPr id="7" name="Rectangle 6"/>
          <p:cNvSpPr/>
          <p:nvPr/>
        </p:nvSpPr>
        <p:spPr>
          <a:xfrm>
            <a:off x="6014357" y="1972889"/>
            <a:ext cx="2329543" cy="1384995"/>
          </a:xfrm>
          <a:prstGeom prst="rect">
            <a:avLst/>
          </a:prstGeom>
        </p:spPr>
        <p:txBody>
          <a:bodyPr wrap="square">
            <a:spAutoFit/>
          </a:bodyPr>
          <a:lstStyle/>
          <a:p>
            <a:pPr algn="ctr"/>
            <a:r>
              <a:rPr lang="en-US" sz="2400" b="1" cap="all" dirty="0">
                <a:ln w="500">
                  <a:solidFill>
                    <a:schemeClr val="tx2">
                      <a:shade val="20000"/>
                      <a:satMod val="120000"/>
                    </a:schemeClr>
                  </a:solidFill>
                </a:ln>
                <a:solidFill>
                  <a:srgbClr val="54381C"/>
                </a:solidFill>
                <a:latin typeface="Candara" pitchFamily="34" charset="0"/>
              </a:rPr>
              <a:t>For Students, ESSA:</a:t>
            </a:r>
            <a:r>
              <a:rPr lang="en-US" b="1" cap="all" dirty="0">
                <a:ln w="500">
                  <a:solidFill>
                    <a:schemeClr val="tx2">
                      <a:shade val="20000"/>
                      <a:satMod val="120000"/>
                    </a:schemeClr>
                  </a:solidFill>
                </a:ln>
                <a:solidFill>
                  <a:srgbClr val="54381C"/>
                </a:solidFill>
                <a:latin typeface="Candara" pitchFamily="34" charset="0"/>
              </a:rPr>
              <a:t/>
            </a:r>
            <a:br>
              <a:rPr lang="en-US" b="1" cap="all" dirty="0">
                <a:ln w="500">
                  <a:solidFill>
                    <a:schemeClr val="tx2">
                      <a:shade val="20000"/>
                      <a:satMod val="120000"/>
                    </a:schemeClr>
                  </a:solidFill>
                </a:ln>
                <a:solidFill>
                  <a:srgbClr val="54381C"/>
                </a:solidFill>
                <a:latin typeface="Candara" pitchFamily="34" charset="0"/>
              </a:rPr>
            </a:br>
            <a:r>
              <a:rPr lang="en-US" dirty="0">
                <a:solidFill>
                  <a:schemeClr val="bg1"/>
                </a:solidFill>
                <a:latin typeface="Candara" panose="020E0502030303020204" pitchFamily="34" charset="0"/>
              </a:rPr>
              <a:t>(ESSA Para Los </a:t>
            </a:r>
            <a:r>
              <a:rPr lang="en-US" dirty="0" err="1">
                <a:solidFill>
                  <a:schemeClr val="bg1"/>
                </a:solidFill>
                <a:latin typeface="Candara" panose="020E0502030303020204" pitchFamily="34" charset="0"/>
              </a:rPr>
              <a:t>Estudiantes</a:t>
            </a:r>
            <a:r>
              <a:rPr lang="en-US" dirty="0">
                <a:solidFill>
                  <a:schemeClr val="bg1"/>
                </a:solidFill>
                <a:latin typeface="Candara" panose="020E0502030303020204" pitchFamily="34" charset="0"/>
              </a:rPr>
              <a:t>)</a:t>
            </a:r>
          </a:p>
        </p:txBody>
      </p:sp>
      <p:sp>
        <p:nvSpPr>
          <p:cNvPr id="8" name="TextBox 7"/>
          <p:cNvSpPr txBox="1"/>
          <p:nvPr/>
        </p:nvSpPr>
        <p:spPr>
          <a:xfrm>
            <a:off x="685799" y="3392102"/>
            <a:ext cx="2449286" cy="2339102"/>
          </a:xfrm>
          <a:prstGeom prst="rect">
            <a:avLst/>
          </a:prstGeom>
          <a:noFill/>
        </p:spPr>
        <p:txBody>
          <a:bodyPr wrap="square" rtlCol="0">
            <a:spAutoFit/>
          </a:bodyPr>
          <a:lstStyle/>
          <a:p>
            <a:pPr lvl="0">
              <a:lnSpc>
                <a:spcPct val="80000"/>
              </a:lnSpc>
            </a:pPr>
            <a:r>
              <a:rPr lang="en-US" altLang="en-US" sz="2000" dirty="0">
                <a:solidFill>
                  <a:srgbClr val="54381C"/>
                </a:solidFill>
                <a:latin typeface="Garamond"/>
              </a:rPr>
              <a:t>Ensures schools issue reports charting school performance. </a:t>
            </a:r>
          </a:p>
          <a:p>
            <a:pPr lvl="0">
              <a:lnSpc>
                <a:spcPct val="80000"/>
              </a:lnSpc>
            </a:pPr>
            <a:endParaRPr lang="en-US" altLang="en-US" sz="2000" dirty="0">
              <a:solidFill>
                <a:srgbClr val="5588BB"/>
              </a:solidFill>
              <a:latin typeface="Garamond"/>
            </a:endParaRPr>
          </a:p>
          <a:p>
            <a:pPr lvl="0">
              <a:lnSpc>
                <a:spcPct val="80000"/>
              </a:lnSpc>
            </a:pPr>
            <a:r>
              <a:rPr lang="en-US" altLang="en-US" sz="2000" dirty="0">
                <a:solidFill>
                  <a:srgbClr val="5588BB"/>
                </a:solidFill>
                <a:latin typeface="Garamond"/>
              </a:rPr>
              <a:t>(</a:t>
            </a:r>
            <a:r>
              <a:rPr lang="es-MX" altLang="en-US" sz="2000" dirty="0">
                <a:solidFill>
                  <a:srgbClr val="5588BB"/>
                </a:solidFill>
                <a:latin typeface="Garamond"/>
              </a:rPr>
              <a:t>Asegura que las escuelas distribuyan reportes del rendimiento escolar.)</a:t>
            </a:r>
            <a:endParaRPr lang="en-US" altLang="en-US" sz="2000" dirty="0">
              <a:solidFill>
                <a:srgbClr val="5588BB"/>
              </a:solidFill>
              <a:latin typeface="Garamond"/>
            </a:endParaRPr>
          </a:p>
          <a:p>
            <a:endParaRPr lang="en-US" dirty="0"/>
          </a:p>
        </p:txBody>
      </p:sp>
      <p:sp>
        <p:nvSpPr>
          <p:cNvPr id="9" name="TextBox 8"/>
          <p:cNvSpPr txBox="1"/>
          <p:nvPr/>
        </p:nvSpPr>
        <p:spPr>
          <a:xfrm>
            <a:off x="3341914" y="3315456"/>
            <a:ext cx="2471056" cy="3631763"/>
          </a:xfrm>
          <a:prstGeom prst="rect">
            <a:avLst/>
          </a:prstGeom>
          <a:noFill/>
        </p:spPr>
        <p:txBody>
          <a:bodyPr wrap="square" rtlCol="0">
            <a:spAutoFit/>
          </a:bodyPr>
          <a:lstStyle/>
          <a:p>
            <a:pPr lvl="0" defTabSz="914400">
              <a:defRPr/>
            </a:pPr>
            <a:r>
              <a:rPr lang="en-US" altLang="en-US" sz="2000" dirty="0">
                <a:solidFill>
                  <a:srgbClr val="54381C"/>
                </a:solidFill>
                <a:latin typeface="Garamond"/>
              </a:rPr>
              <a:t>Provides school report cards to inform parents of how well their child’s school is performing.</a:t>
            </a:r>
            <a:r>
              <a:rPr lang="en-US" altLang="en-US" sz="2000" dirty="0">
                <a:solidFill>
                  <a:srgbClr val="0000FF"/>
                </a:solidFill>
                <a:latin typeface="Garamond"/>
              </a:rPr>
              <a:t> </a:t>
            </a:r>
          </a:p>
          <a:p>
            <a:pPr lvl="0" defTabSz="914400">
              <a:defRPr/>
            </a:pPr>
            <a:endParaRPr lang="en-US" altLang="en-US" sz="1000" dirty="0">
              <a:solidFill>
                <a:srgbClr val="0000FF"/>
              </a:solidFill>
              <a:latin typeface="Garamond"/>
            </a:endParaRPr>
          </a:p>
          <a:p>
            <a:pPr lvl="0" defTabSz="914400">
              <a:defRPr/>
            </a:pPr>
            <a:r>
              <a:rPr lang="en-US" altLang="en-US" sz="1700" dirty="0">
                <a:solidFill>
                  <a:srgbClr val="5588BB"/>
                </a:solidFill>
                <a:latin typeface="Garamond"/>
              </a:rPr>
              <a:t>(</a:t>
            </a:r>
            <a:r>
              <a:rPr lang="es-ES" altLang="en-US" sz="1700" dirty="0">
                <a:solidFill>
                  <a:srgbClr val="5588BB"/>
                </a:solidFill>
                <a:latin typeface="Garamond"/>
              </a:rPr>
              <a:t>Proveer</a:t>
            </a:r>
            <a:r>
              <a:rPr lang="en-US" altLang="en-US" sz="1700" dirty="0">
                <a:solidFill>
                  <a:srgbClr val="5588BB"/>
                </a:solidFill>
                <a:latin typeface="Garamond"/>
              </a:rPr>
              <a:t> </a:t>
            </a:r>
            <a:r>
              <a:rPr lang="es-ES" altLang="en-US" sz="1700" dirty="0">
                <a:solidFill>
                  <a:srgbClr val="5588BB"/>
                </a:solidFill>
                <a:latin typeface="Garamond"/>
              </a:rPr>
              <a:t>boletas</a:t>
            </a:r>
            <a:r>
              <a:rPr lang="en-US" altLang="en-US" sz="1700" dirty="0">
                <a:solidFill>
                  <a:srgbClr val="5588BB"/>
                </a:solidFill>
                <a:latin typeface="Garamond"/>
              </a:rPr>
              <a:t> de </a:t>
            </a:r>
            <a:r>
              <a:rPr lang="es-ES" altLang="en-US" sz="1700" dirty="0">
                <a:solidFill>
                  <a:srgbClr val="5588BB"/>
                </a:solidFill>
                <a:latin typeface="Garamond"/>
              </a:rPr>
              <a:t>calificaciones</a:t>
            </a:r>
            <a:r>
              <a:rPr lang="en-US" altLang="en-US" sz="1700" dirty="0">
                <a:solidFill>
                  <a:srgbClr val="5588BB"/>
                </a:solidFill>
                <a:latin typeface="Garamond"/>
              </a:rPr>
              <a:t> </a:t>
            </a:r>
            <a:r>
              <a:rPr lang="es-ES" altLang="en-US" sz="1700" dirty="0">
                <a:solidFill>
                  <a:srgbClr val="5588BB"/>
                </a:solidFill>
                <a:latin typeface="Garamond"/>
              </a:rPr>
              <a:t>escolares</a:t>
            </a:r>
            <a:r>
              <a:rPr lang="en-US" altLang="en-US" sz="1700" dirty="0">
                <a:solidFill>
                  <a:srgbClr val="5588BB"/>
                </a:solidFill>
                <a:latin typeface="Garamond"/>
              </a:rPr>
              <a:t> </a:t>
            </a:r>
            <a:r>
              <a:rPr lang="es-ES" altLang="en-US" sz="1700" dirty="0">
                <a:solidFill>
                  <a:srgbClr val="5588BB"/>
                </a:solidFill>
                <a:latin typeface="Garamond"/>
              </a:rPr>
              <a:t>informándoles </a:t>
            </a:r>
            <a:r>
              <a:rPr lang="en-US" altLang="en-US" sz="1700" dirty="0">
                <a:solidFill>
                  <a:srgbClr val="5588BB"/>
                </a:solidFill>
                <a:latin typeface="Garamond"/>
              </a:rPr>
              <a:t>a </a:t>
            </a:r>
            <a:r>
              <a:rPr lang="en-US" altLang="en-US" sz="1700" dirty="0" err="1">
                <a:solidFill>
                  <a:srgbClr val="5588BB"/>
                </a:solidFill>
                <a:latin typeface="Garamond"/>
              </a:rPr>
              <a:t>los</a:t>
            </a:r>
            <a:r>
              <a:rPr lang="en-US" altLang="en-US" sz="1700" dirty="0">
                <a:solidFill>
                  <a:srgbClr val="5588BB"/>
                </a:solidFill>
                <a:latin typeface="Garamond"/>
              </a:rPr>
              <a:t> padres de </a:t>
            </a:r>
            <a:r>
              <a:rPr lang="es-ES" altLang="en-US" sz="1700" dirty="0">
                <a:solidFill>
                  <a:srgbClr val="5588BB"/>
                </a:solidFill>
                <a:latin typeface="Garamond"/>
              </a:rPr>
              <a:t>que</a:t>
            </a:r>
            <a:r>
              <a:rPr lang="en-US" altLang="en-US" sz="1700" dirty="0">
                <a:solidFill>
                  <a:srgbClr val="5588BB"/>
                </a:solidFill>
                <a:latin typeface="Garamond"/>
              </a:rPr>
              <a:t> tan </a:t>
            </a:r>
            <a:r>
              <a:rPr lang="es-ES" altLang="en-US" sz="1700" dirty="0">
                <a:solidFill>
                  <a:srgbClr val="5588BB"/>
                </a:solidFill>
                <a:latin typeface="Garamond"/>
              </a:rPr>
              <a:t>adecuadamente</a:t>
            </a:r>
            <a:r>
              <a:rPr lang="en-US" altLang="en-US" sz="1700" dirty="0">
                <a:solidFill>
                  <a:srgbClr val="5588BB"/>
                </a:solidFill>
                <a:latin typeface="Garamond"/>
              </a:rPr>
              <a:t> </a:t>
            </a:r>
            <a:r>
              <a:rPr lang="es-ES" altLang="en-US" sz="1700" dirty="0">
                <a:solidFill>
                  <a:srgbClr val="5588BB"/>
                </a:solidFill>
                <a:latin typeface="Garamond"/>
              </a:rPr>
              <a:t>esta</a:t>
            </a:r>
            <a:r>
              <a:rPr lang="en-US" altLang="en-US" sz="1700" dirty="0">
                <a:solidFill>
                  <a:srgbClr val="5588BB"/>
                </a:solidFill>
                <a:latin typeface="Garamond"/>
              </a:rPr>
              <a:t> </a:t>
            </a:r>
            <a:r>
              <a:rPr lang="es-ES" altLang="en-US" sz="1700" dirty="0">
                <a:solidFill>
                  <a:srgbClr val="5588BB"/>
                </a:solidFill>
                <a:latin typeface="Garamond"/>
              </a:rPr>
              <a:t>rindiendo</a:t>
            </a:r>
            <a:r>
              <a:rPr lang="en-US" altLang="en-US" sz="1700" dirty="0">
                <a:solidFill>
                  <a:srgbClr val="5588BB"/>
                </a:solidFill>
                <a:latin typeface="Garamond"/>
              </a:rPr>
              <a:t> la </a:t>
            </a:r>
            <a:r>
              <a:rPr lang="es-ES" altLang="en-US" sz="1700" dirty="0">
                <a:solidFill>
                  <a:srgbClr val="5588BB"/>
                </a:solidFill>
                <a:latin typeface="Garamond"/>
              </a:rPr>
              <a:t>escuela</a:t>
            </a:r>
            <a:r>
              <a:rPr lang="en-US" altLang="en-US" sz="1700" dirty="0">
                <a:solidFill>
                  <a:srgbClr val="5588BB"/>
                </a:solidFill>
                <a:latin typeface="Garamond"/>
              </a:rPr>
              <a:t> del </a:t>
            </a:r>
            <a:r>
              <a:rPr lang="es-ES" altLang="en-US" sz="1700" dirty="0">
                <a:solidFill>
                  <a:srgbClr val="5588BB"/>
                </a:solidFill>
                <a:latin typeface="Garamond"/>
              </a:rPr>
              <a:t>estudiante</a:t>
            </a:r>
            <a:r>
              <a:rPr lang="en-US" altLang="en-US" sz="1700" dirty="0">
                <a:solidFill>
                  <a:srgbClr val="5588BB"/>
                </a:solidFill>
                <a:latin typeface="Garamond"/>
              </a:rPr>
              <a:t>.)</a:t>
            </a:r>
          </a:p>
          <a:p>
            <a:endParaRPr lang="en-US" dirty="0"/>
          </a:p>
        </p:txBody>
      </p:sp>
      <p:sp>
        <p:nvSpPr>
          <p:cNvPr id="10" name="TextBox 9"/>
          <p:cNvSpPr txBox="1"/>
          <p:nvPr/>
        </p:nvSpPr>
        <p:spPr>
          <a:xfrm>
            <a:off x="5951763" y="3315456"/>
            <a:ext cx="2449286" cy="2800767"/>
          </a:xfrm>
          <a:prstGeom prst="rect">
            <a:avLst/>
          </a:prstGeom>
          <a:noFill/>
        </p:spPr>
        <p:txBody>
          <a:bodyPr wrap="square" rtlCol="0">
            <a:spAutoFit/>
          </a:bodyPr>
          <a:lstStyle/>
          <a:p>
            <a:pPr lvl="0" defTabSz="914400">
              <a:defRPr/>
            </a:pPr>
            <a:r>
              <a:rPr lang="en-US" sz="2000" dirty="0">
                <a:solidFill>
                  <a:srgbClr val="54381C"/>
                </a:solidFill>
                <a:latin typeface="Garamond"/>
              </a:rPr>
              <a:t>Requires yearly testing for Grades 3-8 and High School. </a:t>
            </a:r>
          </a:p>
          <a:p>
            <a:pPr lvl="0" defTabSz="914400">
              <a:defRPr/>
            </a:pPr>
            <a:endParaRPr lang="en-US" sz="2000" dirty="0">
              <a:solidFill>
                <a:srgbClr val="54381C"/>
              </a:solidFill>
              <a:latin typeface="Garamond"/>
            </a:endParaRPr>
          </a:p>
          <a:p>
            <a:pPr lvl="0" defTabSz="914400">
              <a:defRPr/>
            </a:pPr>
            <a:r>
              <a:rPr lang="en-US" sz="2000" dirty="0">
                <a:solidFill>
                  <a:srgbClr val="5588BB"/>
                </a:solidFill>
                <a:latin typeface="Garamond"/>
              </a:rPr>
              <a:t>(</a:t>
            </a:r>
            <a:r>
              <a:rPr lang="es-MX" sz="2000" dirty="0">
                <a:solidFill>
                  <a:srgbClr val="5588BB"/>
                </a:solidFill>
                <a:latin typeface="Garamond"/>
              </a:rPr>
              <a:t>Requiere exámenes anualmente para los Grados 3ro al 8to y la preparatoria.)</a:t>
            </a:r>
            <a:endParaRPr lang="en-US" sz="2000" dirty="0">
              <a:solidFill>
                <a:srgbClr val="5588BB"/>
              </a:solidFill>
              <a:latin typeface="Garamond"/>
            </a:endParaRPr>
          </a:p>
          <a:p>
            <a:endParaRPr lang="en-US" sz="1600" dirty="0"/>
          </a:p>
        </p:txBody>
      </p:sp>
    </p:spTree>
    <p:extLst>
      <p:ext uri="{BB962C8B-B14F-4D97-AF65-F5344CB8AC3E}">
        <p14:creationId xmlns:p14="http://schemas.microsoft.com/office/powerpoint/2010/main" val="32343919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5" y="585216"/>
            <a:ext cx="8016676" cy="1499616"/>
          </a:xfrm>
        </p:spPr>
        <p:txBody>
          <a:bodyPr>
            <a:normAutofit/>
          </a:bodyPr>
          <a:lstStyle/>
          <a:p>
            <a:r>
              <a:rPr lang="en-US" b="1" dirty="0">
                <a:ln w="500">
                  <a:solidFill>
                    <a:srgbClr val="DADADA">
                      <a:shade val="20000"/>
                      <a:satMod val="120000"/>
                    </a:srgbClr>
                  </a:solidFill>
                </a:ln>
                <a:solidFill>
                  <a:srgbClr val="54381C"/>
                </a:solidFill>
                <a:latin typeface="Candara" pitchFamily="34" charset="0"/>
              </a:rPr>
              <a:t>ESSA  </a:t>
            </a:r>
            <a:r>
              <a:rPr lang="en-US" b="1" dirty="0">
                <a:ln w="500">
                  <a:solidFill>
                    <a:schemeClr val="tx2">
                      <a:shade val="20000"/>
                      <a:satMod val="120000"/>
                    </a:schemeClr>
                  </a:solidFill>
                </a:ln>
                <a:solidFill>
                  <a:srgbClr val="54381C"/>
                </a:solidFill>
                <a:latin typeface="Candara" pitchFamily="34" charset="0"/>
              </a:rPr>
              <a:t> </a:t>
            </a:r>
            <a:r>
              <a:rPr lang="en-US" sz="8800" b="1" dirty="0">
                <a:ln w="500">
                  <a:solidFill>
                    <a:schemeClr val="tx2">
                      <a:shade val="20000"/>
                      <a:satMod val="120000"/>
                    </a:schemeClr>
                  </a:solidFill>
                </a:ln>
                <a:solidFill>
                  <a:srgbClr val="54381C"/>
                </a:solidFill>
                <a:latin typeface="Candara" pitchFamily="34" charset="0"/>
              </a:rPr>
              <a:t/>
            </a:r>
            <a:br>
              <a:rPr lang="en-US" sz="8800" b="1" dirty="0">
                <a:ln w="500">
                  <a:solidFill>
                    <a:schemeClr val="tx2">
                      <a:shade val="20000"/>
                      <a:satMod val="120000"/>
                    </a:schemeClr>
                  </a:solidFill>
                </a:ln>
                <a:solidFill>
                  <a:srgbClr val="54381C"/>
                </a:solidFill>
                <a:latin typeface="Candara" pitchFamily="34" charset="0"/>
              </a:rPr>
            </a:br>
            <a:r>
              <a:rPr lang="en-US" sz="2200" cap="none" spc="0" dirty="0">
                <a:ln w="3175" cmpd="sng">
                  <a:noFill/>
                </a:ln>
                <a:solidFill>
                  <a:srgbClr val="5588BB"/>
                </a:solidFill>
                <a:latin typeface="Candara" panose="020E0502030303020204" pitchFamily="34" charset="0"/>
              </a:rPr>
              <a:t>(La Ley-</a:t>
            </a:r>
            <a:r>
              <a:rPr lang="en-US" sz="2200" cap="none" spc="0" dirty="0" err="1">
                <a:ln w="3175" cmpd="sng">
                  <a:noFill/>
                </a:ln>
                <a:solidFill>
                  <a:srgbClr val="5588BB"/>
                </a:solidFill>
                <a:latin typeface="Candara" panose="020E0502030303020204" pitchFamily="34" charset="0"/>
              </a:rPr>
              <a:t>cada</a:t>
            </a:r>
            <a:r>
              <a:rPr lang="en-US" sz="2200" cap="none" spc="0" dirty="0">
                <a:ln w="3175" cmpd="sng">
                  <a:noFill/>
                </a:ln>
                <a:solidFill>
                  <a:srgbClr val="5588BB"/>
                </a:solidFill>
                <a:latin typeface="Candara" panose="020E0502030303020204" pitchFamily="34" charset="0"/>
              </a:rPr>
              <a:t> </a:t>
            </a:r>
            <a:r>
              <a:rPr lang="en-US" sz="2200" cap="none" spc="0" dirty="0" err="1">
                <a:ln w="3175" cmpd="sng">
                  <a:noFill/>
                </a:ln>
                <a:solidFill>
                  <a:srgbClr val="5588BB"/>
                </a:solidFill>
                <a:latin typeface="Candara" panose="020E0502030303020204" pitchFamily="34" charset="0"/>
              </a:rPr>
              <a:t>estudiante</a:t>
            </a:r>
            <a:r>
              <a:rPr lang="en-US" sz="2200" cap="none" spc="0" dirty="0">
                <a:ln w="3175" cmpd="sng">
                  <a:noFill/>
                </a:ln>
                <a:solidFill>
                  <a:srgbClr val="5588BB"/>
                </a:solidFill>
                <a:latin typeface="Candara" panose="020E0502030303020204" pitchFamily="34" charset="0"/>
              </a:rPr>
              <a:t> </a:t>
            </a:r>
            <a:r>
              <a:rPr lang="en-US" sz="2200" cap="none" spc="0" dirty="0" err="1">
                <a:ln w="3175" cmpd="sng">
                  <a:noFill/>
                </a:ln>
                <a:solidFill>
                  <a:srgbClr val="5588BB"/>
                </a:solidFill>
                <a:latin typeface="Candara" panose="020E0502030303020204" pitchFamily="34" charset="0"/>
              </a:rPr>
              <a:t>tenga</a:t>
            </a:r>
            <a:r>
              <a:rPr lang="en-US" sz="2200" cap="none" spc="0" dirty="0">
                <a:ln w="3175" cmpd="sng">
                  <a:noFill/>
                </a:ln>
                <a:solidFill>
                  <a:srgbClr val="5588BB"/>
                </a:solidFill>
                <a:latin typeface="Candara" panose="020E0502030303020204" pitchFamily="34" charset="0"/>
              </a:rPr>
              <a:t> </a:t>
            </a:r>
            <a:r>
              <a:rPr lang="en-US" sz="2200" cap="none" spc="0" dirty="0" err="1">
                <a:ln w="3175" cmpd="sng">
                  <a:noFill/>
                </a:ln>
                <a:solidFill>
                  <a:srgbClr val="5588BB"/>
                </a:solidFill>
                <a:latin typeface="Candara" panose="020E0502030303020204" pitchFamily="34" charset="0"/>
              </a:rPr>
              <a:t>éxito</a:t>
            </a:r>
            <a:r>
              <a:rPr lang="en-US" sz="2200" cap="none" spc="0" dirty="0">
                <a:ln w="3175" cmpd="sng">
                  <a:noFill/>
                </a:ln>
                <a:solidFill>
                  <a:srgbClr val="5588BB"/>
                </a:solidFill>
                <a:latin typeface="Candara" panose="020E0502030303020204" pitchFamily="34" charset="0"/>
              </a:rPr>
              <a:t> </a:t>
            </a:r>
            <a:r>
              <a:rPr lang="es-ES" sz="2200" cap="none" spc="0" dirty="0">
                <a:ln w="3175" cmpd="sng">
                  <a:noFill/>
                </a:ln>
                <a:solidFill>
                  <a:srgbClr val="5588BB"/>
                </a:solidFill>
                <a:latin typeface="Candara" panose="020E0502030303020204" pitchFamily="34" charset="0"/>
              </a:rPr>
              <a:t>– </a:t>
            </a:r>
            <a:r>
              <a:rPr lang="es-ES" sz="2200" i="1" cap="none" spc="0" dirty="0">
                <a:ln w="3175" cmpd="sng">
                  <a:noFill/>
                </a:ln>
                <a:solidFill>
                  <a:srgbClr val="5588BB"/>
                </a:solidFill>
                <a:latin typeface="Candara" panose="020E0502030303020204" pitchFamily="34" charset="0"/>
              </a:rPr>
              <a:t>ESSA por sus siglas en ingles</a:t>
            </a:r>
            <a:r>
              <a:rPr lang="en-US" sz="2200" cap="none" spc="0" dirty="0">
                <a:ln w="3175" cmpd="sng">
                  <a:noFill/>
                </a:ln>
                <a:solidFill>
                  <a:srgbClr val="5588BB"/>
                </a:solidFill>
                <a:latin typeface="Candara" panose="020E0502030303020204" pitchFamily="34" charset="0"/>
              </a:rPr>
              <a:t>)</a:t>
            </a:r>
            <a:endParaRPr lang="en-US" sz="2200" dirty="0">
              <a:solidFill>
                <a:srgbClr val="5588BB"/>
              </a:solidFill>
              <a:latin typeface="Candara" panose="020E0502030303020204" pitchFamily="34" charset="0"/>
            </a:endParaRPr>
          </a:p>
        </p:txBody>
      </p:sp>
      <p:pic>
        <p:nvPicPr>
          <p:cNvPr id="3" name="Picture 2"/>
          <p:cNvPicPr>
            <a:picLocks noChangeAspect="1"/>
          </p:cNvPicPr>
          <p:nvPr/>
        </p:nvPicPr>
        <p:blipFill>
          <a:blip r:embed="rId2"/>
          <a:stretch>
            <a:fillRect/>
          </a:stretch>
        </p:blipFill>
        <p:spPr>
          <a:xfrm>
            <a:off x="642258" y="1817914"/>
            <a:ext cx="7826828" cy="4898571"/>
          </a:xfrm>
          <a:prstGeom prst="rect">
            <a:avLst/>
          </a:prstGeom>
        </p:spPr>
      </p:pic>
      <p:sp>
        <p:nvSpPr>
          <p:cNvPr id="4" name="TextBox 3"/>
          <p:cNvSpPr txBox="1"/>
          <p:nvPr/>
        </p:nvSpPr>
        <p:spPr>
          <a:xfrm>
            <a:off x="642258" y="1943959"/>
            <a:ext cx="2449286" cy="1384995"/>
          </a:xfrm>
          <a:prstGeom prst="rect">
            <a:avLst/>
          </a:prstGeom>
          <a:noFill/>
        </p:spPr>
        <p:txBody>
          <a:bodyPr wrap="square" rtlCol="0">
            <a:spAutoFit/>
          </a:bodyPr>
          <a:lstStyle/>
          <a:p>
            <a:pPr algn="ctr"/>
            <a:r>
              <a:rPr lang="en-US" sz="2400" b="1" cap="all" dirty="0">
                <a:ln w="500">
                  <a:solidFill>
                    <a:schemeClr val="tx2">
                      <a:shade val="20000"/>
                      <a:satMod val="120000"/>
                    </a:schemeClr>
                  </a:solidFill>
                </a:ln>
                <a:solidFill>
                  <a:srgbClr val="54381C"/>
                </a:solidFill>
                <a:latin typeface="Candara" pitchFamily="34" charset="0"/>
              </a:rPr>
              <a:t>For Schools, ESSA:</a:t>
            </a:r>
            <a:br>
              <a:rPr lang="en-US" sz="2400" b="1" cap="all" dirty="0">
                <a:ln w="500">
                  <a:solidFill>
                    <a:schemeClr val="tx2">
                      <a:shade val="20000"/>
                      <a:satMod val="120000"/>
                    </a:schemeClr>
                  </a:solidFill>
                </a:ln>
                <a:solidFill>
                  <a:srgbClr val="54381C"/>
                </a:solidFill>
                <a:latin typeface="Candara" pitchFamily="34" charset="0"/>
              </a:rPr>
            </a:br>
            <a:r>
              <a:rPr lang="en-US" dirty="0">
                <a:solidFill>
                  <a:schemeClr val="bg1"/>
                </a:solidFill>
                <a:latin typeface="Candara" panose="020E0502030303020204" pitchFamily="34" charset="0"/>
              </a:rPr>
              <a:t>(ESSA Para Las </a:t>
            </a:r>
            <a:r>
              <a:rPr lang="en-US" dirty="0" err="1">
                <a:solidFill>
                  <a:schemeClr val="bg1"/>
                </a:solidFill>
                <a:latin typeface="Candara" panose="020E0502030303020204" pitchFamily="34" charset="0"/>
              </a:rPr>
              <a:t>Escuelas</a:t>
            </a:r>
            <a:r>
              <a:rPr lang="en-US" dirty="0">
                <a:solidFill>
                  <a:schemeClr val="bg1"/>
                </a:solidFill>
                <a:latin typeface="Candara" panose="020E0502030303020204" pitchFamily="34" charset="0"/>
              </a:rPr>
              <a:t>)</a:t>
            </a:r>
          </a:p>
        </p:txBody>
      </p:sp>
      <p:sp>
        <p:nvSpPr>
          <p:cNvPr id="6" name="Rectangle 5"/>
          <p:cNvSpPr/>
          <p:nvPr/>
        </p:nvSpPr>
        <p:spPr>
          <a:xfrm>
            <a:off x="3412671" y="1944497"/>
            <a:ext cx="2329543" cy="1384995"/>
          </a:xfrm>
          <a:prstGeom prst="rect">
            <a:avLst/>
          </a:prstGeom>
        </p:spPr>
        <p:txBody>
          <a:bodyPr wrap="square">
            <a:spAutoFit/>
          </a:bodyPr>
          <a:lstStyle/>
          <a:p>
            <a:pPr algn="ctr"/>
            <a:r>
              <a:rPr lang="en-US" sz="2400" b="1" cap="all" dirty="0" smtClean="0">
                <a:ln w="500">
                  <a:solidFill>
                    <a:schemeClr val="tx2">
                      <a:shade val="20000"/>
                      <a:satMod val="120000"/>
                    </a:schemeClr>
                  </a:solidFill>
                </a:ln>
                <a:solidFill>
                  <a:srgbClr val="54381C"/>
                </a:solidFill>
                <a:latin typeface="Candara" pitchFamily="34" charset="0"/>
              </a:rPr>
              <a:t>For Parents, ESSA:</a:t>
            </a:r>
            <a:br>
              <a:rPr lang="en-US" sz="2400" b="1" cap="all" dirty="0" smtClean="0">
                <a:ln w="500">
                  <a:solidFill>
                    <a:schemeClr val="tx2">
                      <a:shade val="20000"/>
                      <a:satMod val="120000"/>
                    </a:schemeClr>
                  </a:solidFill>
                </a:ln>
                <a:solidFill>
                  <a:srgbClr val="54381C"/>
                </a:solidFill>
                <a:latin typeface="Candara" pitchFamily="34" charset="0"/>
              </a:rPr>
            </a:br>
            <a:r>
              <a:rPr lang="en-US" dirty="0" smtClean="0">
                <a:solidFill>
                  <a:schemeClr val="bg1"/>
                </a:solidFill>
                <a:latin typeface="Candara" panose="020E0502030303020204" pitchFamily="34" charset="0"/>
              </a:rPr>
              <a:t>(ESSA Para Los Padres)</a:t>
            </a:r>
            <a:endParaRPr lang="en-US" dirty="0">
              <a:solidFill>
                <a:schemeClr val="bg1"/>
              </a:solidFill>
              <a:latin typeface="Candara" panose="020E0502030303020204" pitchFamily="34" charset="0"/>
            </a:endParaRPr>
          </a:p>
        </p:txBody>
      </p:sp>
      <p:sp>
        <p:nvSpPr>
          <p:cNvPr id="7" name="Rectangle 6"/>
          <p:cNvSpPr/>
          <p:nvPr/>
        </p:nvSpPr>
        <p:spPr>
          <a:xfrm>
            <a:off x="6014357" y="1972889"/>
            <a:ext cx="2329543" cy="1384995"/>
          </a:xfrm>
          <a:prstGeom prst="rect">
            <a:avLst/>
          </a:prstGeom>
        </p:spPr>
        <p:txBody>
          <a:bodyPr wrap="square">
            <a:spAutoFit/>
          </a:bodyPr>
          <a:lstStyle/>
          <a:p>
            <a:pPr algn="ctr"/>
            <a:r>
              <a:rPr lang="en-US" sz="2400" b="1" cap="all" dirty="0">
                <a:ln w="500">
                  <a:solidFill>
                    <a:schemeClr val="tx2">
                      <a:shade val="20000"/>
                      <a:satMod val="120000"/>
                    </a:schemeClr>
                  </a:solidFill>
                </a:ln>
                <a:solidFill>
                  <a:srgbClr val="54381C"/>
                </a:solidFill>
                <a:latin typeface="Candara" pitchFamily="34" charset="0"/>
              </a:rPr>
              <a:t>For Students, ESSA:</a:t>
            </a:r>
            <a:r>
              <a:rPr lang="en-US" b="1" cap="all" dirty="0">
                <a:ln w="500">
                  <a:solidFill>
                    <a:schemeClr val="tx2">
                      <a:shade val="20000"/>
                      <a:satMod val="120000"/>
                    </a:schemeClr>
                  </a:solidFill>
                </a:ln>
                <a:solidFill>
                  <a:srgbClr val="54381C"/>
                </a:solidFill>
                <a:latin typeface="Candara" pitchFamily="34" charset="0"/>
              </a:rPr>
              <a:t/>
            </a:r>
            <a:br>
              <a:rPr lang="en-US" b="1" cap="all" dirty="0">
                <a:ln w="500">
                  <a:solidFill>
                    <a:schemeClr val="tx2">
                      <a:shade val="20000"/>
                      <a:satMod val="120000"/>
                    </a:schemeClr>
                  </a:solidFill>
                </a:ln>
                <a:solidFill>
                  <a:srgbClr val="54381C"/>
                </a:solidFill>
                <a:latin typeface="Candara" pitchFamily="34" charset="0"/>
              </a:rPr>
            </a:br>
            <a:r>
              <a:rPr lang="en-US" dirty="0">
                <a:solidFill>
                  <a:schemeClr val="bg1"/>
                </a:solidFill>
                <a:latin typeface="Candara" panose="020E0502030303020204" pitchFamily="34" charset="0"/>
              </a:rPr>
              <a:t>(ESSA Para Los </a:t>
            </a:r>
            <a:r>
              <a:rPr lang="en-US" dirty="0" err="1">
                <a:solidFill>
                  <a:schemeClr val="bg1"/>
                </a:solidFill>
                <a:latin typeface="Candara" panose="020E0502030303020204" pitchFamily="34" charset="0"/>
              </a:rPr>
              <a:t>Estudiantes</a:t>
            </a:r>
            <a:r>
              <a:rPr lang="en-US" dirty="0">
                <a:solidFill>
                  <a:schemeClr val="bg1"/>
                </a:solidFill>
                <a:latin typeface="Candara" panose="020E0502030303020204" pitchFamily="34" charset="0"/>
              </a:rPr>
              <a:t>)</a:t>
            </a:r>
          </a:p>
        </p:txBody>
      </p:sp>
      <p:sp>
        <p:nvSpPr>
          <p:cNvPr id="8" name="TextBox 7"/>
          <p:cNvSpPr txBox="1"/>
          <p:nvPr/>
        </p:nvSpPr>
        <p:spPr>
          <a:xfrm>
            <a:off x="685799" y="3392102"/>
            <a:ext cx="2449286" cy="3524042"/>
          </a:xfrm>
          <a:prstGeom prst="rect">
            <a:avLst/>
          </a:prstGeom>
          <a:noFill/>
        </p:spPr>
        <p:txBody>
          <a:bodyPr wrap="square" rtlCol="0">
            <a:spAutoFit/>
          </a:bodyPr>
          <a:lstStyle/>
          <a:p>
            <a:pPr lvl="0" defTabSz="914400">
              <a:defRPr/>
            </a:pPr>
            <a:r>
              <a:rPr lang="en-US" altLang="en-US" sz="2000" dirty="0">
                <a:solidFill>
                  <a:srgbClr val="54381C"/>
                </a:solidFill>
                <a:latin typeface="Garamond"/>
              </a:rPr>
              <a:t>Provides teacher training and professional development to improve instruction. </a:t>
            </a:r>
          </a:p>
          <a:p>
            <a:pPr lvl="0" defTabSz="914400">
              <a:defRPr/>
            </a:pPr>
            <a:endParaRPr lang="en-US" altLang="en-US" sz="1000" dirty="0">
              <a:solidFill>
                <a:srgbClr val="54381C"/>
              </a:solidFill>
              <a:latin typeface="Garamond"/>
            </a:endParaRPr>
          </a:p>
          <a:p>
            <a:pPr lvl="0" defTabSz="914400">
              <a:defRPr/>
            </a:pPr>
            <a:r>
              <a:rPr lang="en-US" altLang="en-US" sz="1900" dirty="0">
                <a:solidFill>
                  <a:srgbClr val="5588BB"/>
                </a:solidFill>
                <a:latin typeface="Garamond"/>
              </a:rPr>
              <a:t>(</a:t>
            </a:r>
            <a:r>
              <a:rPr lang="es-MX" altLang="en-US" sz="1900" dirty="0">
                <a:solidFill>
                  <a:srgbClr val="5588BB"/>
                </a:solidFill>
                <a:latin typeface="Garamond"/>
              </a:rPr>
              <a:t>Provee entrenamiento y capacitación profesional a los maestros para mejorar la enseñanza.)</a:t>
            </a:r>
          </a:p>
          <a:p>
            <a:endParaRPr lang="en-US" dirty="0"/>
          </a:p>
        </p:txBody>
      </p:sp>
      <p:sp>
        <p:nvSpPr>
          <p:cNvPr id="9" name="TextBox 8"/>
          <p:cNvSpPr txBox="1"/>
          <p:nvPr/>
        </p:nvSpPr>
        <p:spPr>
          <a:xfrm>
            <a:off x="3341914" y="3315456"/>
            <a:ext cx="2471056" cy="3139321"/>
          </a:xfrm>
          <a:prstGeom prst="rect">
            <a:avLst/>
          </a:prstGeom>
          <a:noFill/>
        </p:spPr>
        <p:txBody>
          <a:bodyPr wrap="square" rtlCol="0">
            <a:spAutoFit/>
          </a:bodyPr>
          <a:lstStyle/>
          <a:p>
            <a:pPr lvl="0" defTabSz="914400">
              <a:defRPr/>
            </a:pPr>
            <a:r>
              <a:rPr lang="en-US" altLang="en-US" sz="2000" dirty="0">
                <a:solidFill>
                  <a:srgbClr val="54381C"/>
                </a:solidFill>
                <a:latin typeface="Garamond"/>
              </a:rPr>
              <a:t>Provides information on the qualifications of their child’s teacher. </a:t>
            </a:r>
          </a:p>
          <a:p>
            <a:pPr lvl="0" defTabSz="914400">
              <a:defRPr/>
            </a:pPr>
            <a:endParaRPr lang="en-US" altLang="en-US" sz="1400" dirty="0">
              <a:solidFill>
                <a:srgbClr val="54381C"/>
              </a:solidFill>
              <a:latin typeface="Garamond"/>
            </a:endParaRPr>
          </a:p>
          <a:p>
            <a:pPr lvl="0" defTabSz="914400">
              <a:defRPr/>
            </a:pPr>
            <a:r>
              <a:rPr lang="en-US" altLang="en-US" sz="2000" dirty="0">
                <a:solidFill>
                  <a:srgbClr val="5588BB"/>
                </a:solidFill>
                <a:latin typeface="Garamond"/>
              </a:rPr>
              <a:t>(</a:t>
            </a:r>
            <a:r>
              <a:rPr lang="es-MX" altLang="en-US" sz="2000" dirty="0">
                <a:solidFill>
                  <a:srgbClr val="5588BB"/>
                </a:solidFill>
                <a:latin typeface="Garamond"/>
              </a:rPr>
              <a:t>Provee </a:t>
            </a:r>
            <a:r>
              <a:rPr lang="es-ES" altLang="en-US" sz="2000" dirty="0">
                <a:solidFill>
                  <a:srgbClr val="5588BB"/>
                </a:solidFill>
                <a:latin typeface="Garamond"/>
              </a:rPr>
              <a:t>información</a:t>
            </a:r>
            <a:r>
              <a:rPr lang="es-MX" altLang="en-US" sz="2000" dirty="0">
                <a:solidFill>
                  <a:srgbClr val="5588BB"/>
                </a:solidFill>
                <a:latin typeface="Garamond"/>
              </a:rPr>
              <a:t> tocante a las cualificaciones del maestro del estudiante.)</a:t>
            </a:r>
            <a:endParaRPr lang="en-US" altLang="en-US" sz="2000" dirty="0">
              <a:solidFill>
                <a:srgbClr val="5588BB"/>
              </a:solidFill>
              <a:latin typeface="Garamond"/>
            </a:endParaRPr>
          </a:p>
          <a:p>
            <a:endParaRPr lang="en-US" dirty="0"/>
          </a:p>
        </p:txBody>
      </p:sp>
      <p:sp>
        <p:nvSpPr>
          <p:cNvPr id="10" name="TextBox 9"/>
          <p:cNvSpPr txBox="1"/>
          <p:nvPr/>
        </p:nvSpPr>
        <p:spPr>
          <a:xfrm>
            <a:off x="5951763" y="3315456"/>
            <a:ext cx="2449286" cy="3539430"/>
          </a:xfrm>
          <a:prstGeom prst="rect">
            <a:avLst/>
          </a:prstGeom>
          <a:noFill/>
        </p:spPr>
        <p:txBody>
          <a:bodyPr wrap="square" rtlCol="0">
            <a:spAutoFit/>
          </a:bodyPr>
          <a:lstStyle/>
          <a:p>
            <a:pPr lvl="0" defTabSz="914400">
              <a:defRPr/>
            </a:pPr>
            <a:r>
              <a:rPr lang="en-US" altLang="en-US" dirty="0">
                <a:solidFill>
                  <a:srgbClr val="54381C"/>
                </a:solidFill>
                <a:latin typeface="Garamond"/>
              </a:rPr>
              <a:t>Provides teachers who are licensed by the state of Nevada and use proven teaching methods.</a:t>
            </a:r>
            <a:r>
              <a:rPr lang="en-US" altLang="en-US" dirty="0">
                <a:solidFill>
                  <a:srgbClr val="0000FF"/>
                </a:solidFill>
                <a:latin typeface="Garamond"/>
              </a:rPr>
              <a:t> </a:t>
            </a:r>
          </a:p>
          <a:p>
            <a:pPr lvl="0" defTabSz="914400">
              <a:defRPr/>
            </a:pPr>
            <a:endParaRPr lang="en-US" altLang="en-US" sz="1200" dirty="0">
              <a:solidFill>
                <a:srgbClr val="5588BB"/>
              </a:solidFill>
              <a:latin typeface="Garamond"/>
            </a:endParaRPr>
          </a:p>
          <a:p>
            <a:pPr lvl="0" defTabSz="914400">
              <a:defRPr/>
            </a:pPr>
            <a:r>
              <a:rPr lang="en-US" altLang="en-US" sz="2000" dirty="0">
                <a:solidFill>
                  <a:srgbClr val="5588BB"/>
                </a:solidFill>
                <a:latin typeface="Garamond"/>
              </a:rPr>
              <a:t>(</a:t>
            </a:r>
            <a:r>
              <a:rPr lang="es-MX" altLang="en-US" sz="2000" dirty="0">
                <a:solidFill>
                  <a:srgbClr val="5588BB"/>
                </a:solidFill>
                <a:latin typeface="Garamond"/>
              </a:rPr>
              <a:t>Provee maestros con licencia por el estado de Nevada los cuales utilizan métodos de enseñanza aprobados.)</a:t>
            </a:r>
          </a:p>
          <a:p>
            <a:endParaRPr lang="en-US" sz="1600" dirty="0"/>
          </a:p>
        </p:txBody>
      </p:sp>
    </p:spTree>
    <p:extLst>
      <p:ext uri="{BB962C8B-B14F-4D97-AF65-F5344CB8AC3E}">
        <p14:creationId xmlns:p14="http://schemas.microsoft.com/office/powerpoint/2010/main" val="36898978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286000"/>
            <a:ext cx="7788075" cy="4023360"/>
          </a:xfrm>
        </p:spPr>
        <p:txBody>
          <a:bodyPr>
            <a:normAutofit/>
          </a:bodyPr>
          <a:lstStyle/>
          <a:p>
            <a:pPr marL="0" lvl="0" indent="0" defTabSz="457200">
              <a:lnSpc>
                <a:spcPct val="100000"/>
              </a:lnSpc>
              <a:spcBef>
                <a:spcPts val="600"/>
              </a:spcBef>
              <a:spcAft>
                <a:spcPts val="600"/>
              </a:spcAft>
              <a:buClr>
                <a:srgbClr val="5588BB"/>
              </a:buClr>
              <a:buSzPct val="115000"/>
              <a:buNone/>
              <a:defRPr/>
            </a:pPr>
            <a:r>
              <a:rPr lang="en-US" altLang="en-US" sz="2600" dirty="0" smtClean="0">
                <a:solidFill>
                  <a:srgbClr val="009900"/>
                </a:solidFill>
                <a:latin typeface="Garamond"/>
              </a:rPr>
              <a:t>What </a:t>
            </a:r>
            <a:r>
              <a:rPr lang="en-US" altLang="en-US" sz="2600" dirty="0">
                <a:solidFill>
                  <a:srgbClr val="009900"/>
                </a:solidFill>
                <a:latin typeface="Garamond"/>
              </a:rPr>
              <a:t>does Title I provide at my child’s school? </a:t>
            </a:r>
            <a:r>
              <a:rPr lang="en-US" altLang="en-US" sz="2200" dirty="0">
                <a:solidFill>
                  <a:srgbClr val="5588BB"/>
                </a:solidFill>
                <a:latin typeface="Garamond"/>
              </a:rPr>
              <a:t>(¿</a:t>
            </a:r>
            <a:r>
              <a:rPr lang="es-MX" altLang="en-US" sz="2200" dirty="0">
                <a:solidFill>
                  <a:srgbClr val="5588BB"/>
                </a:solidFill>
                <a:latin typeface="Garamond"/>
              </a:rPr>
              <a:t>Qué es </a:t>
            </a:r>
            <a:r>
              <a:rPr lang="es-MX" altLang="en-US" sz="2200" dirty="0" smtClean="0">
                <a:solidFill>
                  <a:srgbClr val="5588BB"/>
                </a:solidFill>
                <a:latin typeface="Garamond"/>
              </a:rPr>
              <a:t> lo </a:t>
            </a:r>
            <a:r>
              <a:rPr lang="es-MX" altLang="en-US" sz="2200" dirty="0">
                <a:solidFill>
                  <a:srgbClr val="5588BB"/>
                </a:solidFill>
                <a:latin typeface="Garamond"/>
              </a:rPr>
              <a:t>que Titulo I le provee a la escuela de mi hijo/a</a:t>
            </a:r>
            <a:r>
              <a:rPr lang="es-MX" altLang="en-US" sz="2200" dirty="0" smtClean="0">
                <a:solidFill>
                  <a:srgbClr val="5588BB"/>
                </a:solidFill>
                <a:latin typeface="Garamond"/>
              </a:rPr>
              <a:t>?)</a:t>
            </a:r>
          </a:p>
          <a:p>
            <a:pPr lvl="0" defTabSz="457200">
              <a:lnSpc>
                <a:spcPct val="100000"/>
              </a:lnSpc>
              <a:spcBef>
                <a:spcPct val="0"/>
              </a:spcBef>
              <a:spcAft>
                <a:spcPts val="600"/>
              </a:spcAft>
              <a:buClr>
                <a:srgbClr val="5588BB"/>
              </a:buClr>
              <a:buSzPct val="115000"/>
              <a:buFont typeface="Wingdings" panose="05000000000000000000" pitchFamily="2" charset="2"/>
              <a:buChar char="§"/>
              <a:defRPr/>
            </a:pPr>
            <a:endParaRPr lang="es-MX" altLang="en-US" sz="2200" dirty="0">
              <a:solidFill>
                <a:srgbClr val="5588BB"/>
              </a:solidFill>
              <a:latin typeface="Garamond"/>
            </a:endParaRPr>
          </a:p>
          <a:p>
            <a:pPr marL="845820" lvl="3" indent="-342900" defTabSz="457200">
              <a:lnSpc>
                <a:spcPct val="100000"/>
              </a:lnSpc>
              <a:spcBef>
                <a:spcPct val="0"/>
              </a:spcBef>
              <a:spcAft>
                <a:spcPts val="600"/>
              </a:spcAft>
              <a:buClr>
                <a:srgbClr val="5588BB"/>
              </a:buClr>
              <a:buSzPct val="115000"/>
              <a:buFont typeface="Wingdings" panose="05000000000000000000" pitchFamily="2" charset="2"/>
              <a:buChar char="§"/>
              <a:defRPr/>
            </a:pPr>
            <a:r>
              <a:rPr lang="en-US" altLang="en-US" sz="2400" dirty="0">
                <a:solidFill>
                  <a:srgbClr val="009900"/>
                </a:solidFill>
                <a:latin typeface="Garamond"/>
              </a:rPr>
              <a:t>Funds are used for: </a:t>
            </a:r>
            <a:r>
              <a:rPr lang="en-US" altLang="en-US" sz="2400" dirty="0">
                <a:solidFill>
                  <a:srgbClr val="5588BB"/>
                </a:solidFill>
                <a:latin typeface="Garamond"/>
              </a:rPr>
              <a:t>(</a:t>
            </a:r>
            <a:r>
              <a:rPr lang="es-MX" altLang="en-US" sz="2400" dirty="0">
                <a:solidFill>
                  <a:srgbClr val="5588BB"/>
                </a:solidFill>
                <a:latin typeface="Garamond"/>
              </a:rPr>
              <a:t>Los fondos se utilizan para)</a:t>
            </a:r>
            <a:endParaRPr lang="en-US" altLang="en-US" sz="2400" dirty="0">
              <a:solidFill>
                <a:srgbClr val="5588BB"/>
              </a:solidFill>
              <a:latin typeface="Garamond"/>
            </a:endParaRPr>
          </a:p>
          <a:p>
            <a:pPr lvl="8">
              <a:lnSpc>
                <a:spcPct val="80000"/>
              </a:lnSpc>
              <a:buClr>
                <a:srgbClr val="5588BB"/>
              </a:buClr>
              <a:buFont typeface="Wingdings" panose="05000000000000000000" pitchFamily="2" charset="2"/>
              <a:buChar char="§"/>
              <a:defRPr/>
            </a:pPr>
            <a:r>
              <a:rPr lang="en-US" altLang="en-US" sz="2400" dirty="0" smtClean="0">
                <a:solidFill>
                  <a:schemeClr val="accent2"/>
                </a:solidFill>
                <a:latin typeface="Garamond"/>
              </a:rPr>
              <a:t>Funds are for additional classes to support students through class size reduction and a program of credit recovery ( Los </a:t>
            </a:r>
            <a:r>
              <a:rPr lang="en-US" altLang="en-US" sz="2400" dirty="0" err="1" smtClean="0">
                <a:solidFill>
                  <a:schemeClr val="accent2"/>
                </a:solidFill>
                <a:latin typeface="Garamond"/>
              </a:rPr>
              <a:t>fondos</a:t>
            </a:r>
            <a:r>
              <a:rPr lang="en-US" altLang="en-US" sz="2400" dirty="0" smtClean="0">
                <a:solidFill>
                  <a:schemeClr val="accent2"/>
                </a:solidFill>
                <a:latin typeface="Garamond"/>
              </a:rPr>
              <a:t> son para </a:t>
            </a:r>
            <a:r>
              <a:rPr lang="en-US" altLang="en-US" sz="2400" dirty="0" err="1" smtClean="0">
                <a:solidFill>
                  <a:schemeClr val="accent2"/>
                </a:solidFill>
                <a:latin typeface="Garamond"/>
              </a:rPr>
              <a:t>apoyar</a:t>
            </a:r>
            <a:r>
              <a:rPr lang="en-US" altLang="en-US" sz="2400" dirty="0" smtClean="0">
                <a:solidFill>
                  <a:schemeClr val="accent2"/>
                </a:solidFill>
                <a:latin typeface="Garamond"/>
              </a:rPr>
              <a:t> la </a:t>
            </a:r>
            <a:r>
              <a:rPr lang="en-US" altLang="en-US" sz="2400" dirty="0" err="1" smtClean="0">
                <a:solidFill>
                  <a:schemeClr val="accent2"/>
                </a:solidFill>
                <a:latin typeface="Garamond"/>
              </a:rPr>
              <a:t>reduccion</a:t>
            </a:r>
            <a:r>
              <a:rPr lang="en-US" altLang="en-US" sz="2400" dirty="0" smtClean="0">
                <a:solidFill>
                  <a:schemeClr val="accent2"/>
                </a:solidFill>
                <a:latin typeface="Garamond"/>
              </a:rPr>
              <a:t> del </a:t>
            </a:r>
            <a:r>
              <a:rPr lang="en-US" altLang="en-US" sz="2400" dirty="0" err="1" smtClean="0">
                <a:solidFill>
                  <a:schemeClr val="accent2"/>
                </a:solidFill>
                <a:latin typeface="Garamond"/>
              </a:rPr>
              <a:t>tamaño</a:t>
            </a:r>
            <a:r>
              <a:rPr lang="en-US" altLang="en-US" sz="2400" dirty="0" smtClean="0">
                <a:solidFill>
                  <a:schemeClr val="accent2"/>
                </a:solidFill>
                <a:latin typeface="Garamond"/>
              </a:rPr>
              <a:t> de las </a:t>
            </a:r>
            <a:r>
              <a:rPr lang="en-US" altLang="en-US" sz="2400" dirty="0" err="1" smtClean="0">
                <a:solidFill>
                  <a:schemeClr val="accent2"/>
                </a:solidFill>
                <a:latin typeface="Garamond"/>
              </a:rPr>
              <a:t>clases</a:t>
            </a:r>
            <a:r>
              <a:rPr lang="en-US" altLang="en-US" sz="2400" dirty="0" smtClean="0">
                <a:solidFill>
                  <a:schemeClr val="accent2"/>
                </a:solidFill>
                <a:latin typeface="Garamond"/>
              </a:rPr>
              <a:t> del </a:t>
            </a:r>
            <a:r>
              <a:rPr lang="en-US" altLang="en-US" sz="2400" dirty="0" err="1" smtClean="0">
                <a:solidFill>
                  <a:schemeClr val="accent2"/>
                </a:solidFill>
                <a:latin typeface="Garamond"/>
              </a:rPr>
              <a:t>programa</a:t>
            </a:r>
            <a:r>
              <a:rPr lang="en-US" altLang="en-US" sz="2400" dirty="0" smtClean="0">
                <a:solidFill>
                  <a:schemeClr val="accent2"/>
                </a:solidFill>
                <a:latin typeface="Garamond"/>
              </a:rPr>
              <a:t> de </a:t>
            </a:r>
            <a:r>
              <a:rPr lang="en-US" altLang="en-US" sz="2400" dirty="0" err="1" smtClean="0">
                <a:solidFill>
                  <a:schemeClr val="accent2"/>
                </a:solidFill>
                <a:latin typeface="Garamond"/>
              </a:rPr>
              <a:t>recuperacion</a:t>
            </a:r>
            <a:r>
              <a:rPr lang="en-US" altLang="en-US" sz="2400" dirty="0">
                <a:solidFill>
                  <a:schemeClr val="accent2"/>
                </a:solidFill>
                <a:latin typeface="Garamond"/>
              </a:rPr>
              <a:t> </a:t>
            </a:r>
            <a:r>
              <a:rPr lang="en-US" altLang="en-US" sz="2400" dirty="0" smtClean="0">
                <a:solidFill>
                  <a:schemeClr val="accent2"/>
                </a:solidFill>
                <a:latin typeface="Garamond"/>
              </a:rPr>
              <a:t>de </a:t>
            </a:r>
            <a:r>
              <a:rPr lang="en-US" altLang="en-US" sz="2400" dirty="0" err="1" smtClean="0">
                <a:solidFill>
                  <a:schemeClr val="accent2"/>
                </a:solidFill>
                <a:latin typeface="Garamond"/>
              </a:rPr>
              <a:t>creditos</a:t>
            </a:r>
            <a:r>
              <a:rPr lang="en-US" altLang="en-US" sz="2400" dirty="0" smtClean="0">
                <a:solidFill>
                  <a:schemeClr val="accent2"/>
                </a:solidFill>
                <a:latin typeface="Garamond"/>
              </a:rPr>
              <a:t>)</a:t>
            </a:r>
            <a:endParaRPr lang="en-US" altLang="en-US" sz="2400" dirty="0">
              <a:solidFill>
                <a:schemeClr val="accent2"/>
              </a:solidFill>
              <a:latin typeface="Garamond"/>
            </a:endParaRP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endParaRPr lang="es-MX" sz="2600" dirty="0">
              <a:solidFill>
                <a:srgbClr val="83992A">
                  <a:lumMod val="75000"/>
                </a:srgbClr>
              </a:solidFill>
              <a:latin typeface="Garamond"/>
            </a:endParaRPr>
          </a:p>
        </p:txBody>
      </p:sp>
      <p:sp>
        <p:nvSpPr>
          <p:cNvPr id="8" name="Rectangle 7"/>
          <p:cNvSpPr/>
          <p:nvPr/>
        </p:nvSpPr>
        <p:spPr>
          <a:xfrm>
            <a:off x="925285" y="645664"/>
            <a:ext cx="6651171" cy="1184940"/>
          </a:xfrm>
          <a:prstGeom prst="rect">
            <a:avLst/>
          </a:prstGeom>
        </p:spPr>
        <p:txBody>
          <a:bodyPr wrap="square">
            <a:spAutoFit/>
          </a:bodyPr>
          <a:lstStyle/>
          <a:p>
            <a:r>
              <a:rPr lang="en-US" sz="4000" b="1" cap="all" dirty="0">
                <a:ln w="500">
                  <a:solidFill>
                    <a:srgbClr val="DADADA">
                      <a:shade val="20000"/>
                      <a:satMod val="120000"/>
                    </a:srgbClr>
                  </a:solidFill>
                </a:ln>
                <a:solidFill>
                  <a:srgbClr val="54381C"/>
                </a:solidFill>
                <a:latin typeface="Candara" pitchFamily="34" charset="0"/>
                <a:ea typeface="+mj-ea"/>
                <a:cs typeface="+mj-cs"/>
              </a:rPr>
              <a:t>The Title I Program:</a:t>
            </a:r>
            <a:r>
              <a:rPr lang="en-US" sz="6600" b="1" cap="all" dirty="0">
                <a:ln w="500">
                  <a:solidFill>
                    <a:srgbClr val="DADADA">
                      <a:shade val="20000"/>
                      <a:satMod val="120000"/>
                    </a:srgbClr>
                  </a:solidFill>
                </a:ln>
                <a:solidFill>
                  <a:srgbClr val="83992A">
                    <a:lumMod val="75000"/>
                  </a:srgbClr>
                </a:solidFill>
                <a:latin typeface="Candara" panose="020E0502030303020204" pitchFamily="34" charset="0"/>
                <a:ea typeface="+mj-ea"/>
                <a:cs typeface="+mj-cs"/>
              </a:rPr>
              <a:t/>
            </a:r>
            <a:br>
              <a:rPr lang="en-US" sz="6600" b="1" cap="all" dirty="0">
                <a:ln w="500">
                  <a:solidFill>
                    <a:srgbClr val="DADADA">
                      <a:shade val="20000"/>
                      <a:satMod val="120000"/>
                    </a:srgbClr>
                  </a:solidFill>
                </a:ln>
                <a:solidFill>
                  <a:srgbClr val="83992A">
                    <a:lumMod val="75000"/>
                  </a:srgbClr>
                </a:solidFill>
                <a:latin typeface="Candara" panose="020E0502030303020204" pitchFamily="34" charset="0"/>
                <a:ea typeface="+mj-ea"/>
                <a:cs typeface="+mj-cs"/>
              </a:rPr>
            </a:br>
            <a:r>
              <a:rPr lang="en-US" sz="3100" cap="all" dirty="0">
                <a:ln w="500">
                  <a:solidFill>
                    <a:srgbClr val="DADADA">
                      <a:shade val="20000"/>
                      <a:satMod val="120000"/>
                    </a:srgbClr>
                  </a:solidFill>
                </a:ln>
                <a:solidFill>
                  <a:srgbClr val="5588BB"/>
                </a:solidFill>
                <a:latin typeface="Candara" panose="020E0502030303020204" pitchFamily="34" charset="0"/>
                <a:ea typeface="+mj-ea"/>
                <a:cs typeface="+mj-cs"/>
              </a:rPr>
              <a:t>(</a:t>
            </a:r>
            <a:r>
              <a:rPr lang="en-US" sz="3100" dirty="0">
                <a:ln w="3175" cmpd="sng">
                  <a:noFill/>
                </a:ln>
                <a:solidFill>
                  <a:srgbClr val="5588BB"/>
                </a:solidFill>
                <a:latin typeface="Candara" panose="020E0502030303020204" pitchFamily="34" charset="0"/>
                <a:ea typeface="+mj-ea"/>
                <a:cs typeface="+mj-cs"/>
              </a:rPr>
              <a:t>El </a:t>
            </a:r>
            <a:r>
              <a:rPr lang="en-US" sz="3100" dirty="0" err="1">
                <a:ln w="3175" cmpd="sng">
                  <a:noFill/>
                </a:ln>
                <a:solidFill>
                  <a:srgbClr val="5588BB"/>
                </a:solidFill>
                <a:latin typeface="Candara" panose="020E0502030303020204" pitchFamily="34" charset="0"/>
                <a:ea typeface="+mj-ea"/>
                <a:cs typeface="+mj-cs"/>
              </a:rPr>
              <a:t>Programa</a:t>
            </a:r>
            <a:r>
              <a:rPr lang="en-US" sz="3100" dirty="0">
                <a:ln w="3175" cmpd="sng">
                  <a:noFill/>
                </a:ln>
                <a:solidFill>
                  <a:srgbClr val="5588BB"/>
                </a:solidFill>
                <a:latin typeface="Candara" panose="020E0502030303020204" pitchFamily="34" charset="0"/>
                <a:ea typeface="+mj-ea"/>
                <a:cs typeface="+mj-cs"/>
              </a:rPr>
              <a:t> de </a:t>
            </a:r>
            <a:r>
              <a:rPr lang="en-US" sz="3100" dirty="0" err="1">
                <a:ln w="3175" cmpd="sng">
                  <a:noFill/>
                </a:ln>
                <a:solidFill>
                  <a:srgbClr val="5588BB"/>
                </a:solidFill>
                <a:latin typeface="Candara" panose="020E0502030303020204" pitchFamily="34" charset="0"/>
                <a:ea typeface="+mj-ea"/>
                <a:cs typeface="+mj-cs"/>
              </a:rPr>
              <a:t>Titulo</a:t>
            </a:r>
            <a:r>
              <a:rPr lang="en-US" sz="3100" dirty="0">
                <a:ln w="3175" cmpd="sng">
                  <a:noFill/>
                </a:ln>
                <a:solidFill>
                  <a:srgbClr val="5588BB"/>
                </a:solidFill>
                <a:latin typeface="Candara" panose="020E0502030303020204" pitchFamily="34" charset="0"/>
                <a:ea typeface="+mj-ea"/>
                <a:cs typeface="+mj-cs"/>
              </a:rPr>
              <a:t> I</a:t>
            </a:r>
            <a:r>
              <a:rPr lang="es-MX" sz="3100" cap="all" dirty="0">
                <a:ln w="500">
                  <a:solidFill>
                    <a:srgbClr val="DADADA">
                      <a:shade val="20000"/>
                      <a:satMod val="120000"/>
                    </a:srgbClr>
                  </a:solidFill>
                </a:ln>
                <a:solidFill>
                  <a:srgbClr val="5588BB"/>
                </a:solidFill>
                <a:latin typeface="Candara" panose="020E0502030303020204" pitchFamily="34" charset="0"/>
                <a:ea typeface="+mj-ea"/>
                <a:cs typeface="+mj-cs"/>
              </a:rPr>
              <a:t>)</a:t>
            </a:r>
            <a:endParaRPr lang="en-US" sz="2800" dirty="0">
              <a:solidFill>
                <a:srgbClr val="5588BB"/>
              </a:solidFill>
            </a:endParaRPr>
          </a:p>
        </p:txBody>
      </p:sp>
    </p:spTree>
    <p:extLst>
      <p:ext uri="{BB962C8B-B14F-4D97-AF65-F5344CB8AC3E}">
        <p14:creationId xmlns:p14="http://schemas.microsoft.com/office/powerpoint/2010/main" val="34890496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286000"/>
            <a:ext cx="7788075" cy="4023360"/>
          </a:xfrm>
        </p:spPr>
        <p:txBody>
          <a:bodyPr>
            <a:normAutofit/>
          </a:bodyPr>
          <a:lstStyle/>
          <a:p>
            <a:pPr marL="578358" lvl="1" indent="-342900" defTabSz="457200">
              <a:lnSpc>
                <a:spcPct val="100000"/>
              </a:lnSpc>
              <a:spcBef>
                <a:spcPct val="20000"/>
              </a:spcBef>
              <a:spcAft>
                <a:spcPts val="0"/>
              </a:spcAft>
              <a:buClr>
                <a:srgbClr val="5588BB"/>
              </a:buClr>
              <a:buSzPct val="115000"/>
              <a:buFont typeface="Wingdings" panose="05000000000000000000" pitchFamily="2" charset="2"/>
              <a:buChar char="§"/>
              <a:defRPr/>
            </a:pPr>
            <a:r>
              <a:rPr lang="en-US" sz="2400" dirty="0" smtClean="0">
                <a:solidFill>
                  <a:srgbClr val="009900"/>
                </a:solidFill>
                <a:latin typeface="Garamond"/>
              </a:rPr>
              <a:t>Parents </a:t>
            </a:r>
            <a:r>
              <a:rPr lang="en-US" sz="2400" dirty="0">
                <a:solidFill>
                  <a:srgbClr val="009900"/>
                </a:solidFill>
                <a:latin typeface="Garamond"/>
              </a:rPr>
              <a:t>and teachers work as a team to monitor each child’s progress and to support their academic and social growth. </a:t>
            </a:r>
            <a:r>
              <a:rPr lang="en-US" sz="2400" dirty="0">
                <a:solidFill>
                  <a:srgbClr val="5588BB"/>
                </a:solidFill>
                <a:latin typeface="Garamond"/>
              </a:rPr>
              <a:t>(Los </a:t>
            </a:r>
            <a:r>
              <a:rPr lang="es-ES" sz="2400" dirty="0">
                <a:solidFill>
                  <a:srgbClr val="5588BB"/>
                </a:solidFill>
                <a:latin typeface="Garamond"/>
              </a:rPr>
              <a:t>padres</a:t>
            </a:r>
            <a:r>
              <a:rPr lang="en-US" sz="2400" dirty="0">
                <a:solidFill>
                  <a:srgbClr val="5588BB"/>
                </a:solidFill>
                <a:latin typeface="Garamond"/>
              </a:rPr>
              <a:t> y </a:t>
            </a:r>
            <a:r>
              <a:rPr lang="en-US" sz="2400" dirty="0" err="1">
                <a:solidFill>
                  <a:srgbClr val="5588BB"/>
                </a:solidFill>
                <a:latin typeface="Garamond"/>
              </a:rPr>
              <a:t>los</a:t>
            </a:r>
            <a:r>
              <a:rPr lang="en-US" sz="2400" dirty="0">
                <a:solidFill>
                  <a:srgbClr val="5588BB"/>
                </a:solidFill>
                <a:latin typeface="Garamond"/>
              </a:rPr>
              <a:t> maestros </a:t>
            </a:r>
            <a:r>
              <a:rPr lang="es-ES" sz="2400" dirty="0">
                <a:solidFill>
                  <a:srgbClr val="5588BB"/>
                </a:solidFill>
                <a:latin typeface="Garamond"/>
              </a:rPr>
              <a:t>trabajan</a:t>
            </a:r>
            <a:r>
              <a:rPr lang="en-US" sz="2400" dirty="0">
                <a:solidFill>
                  <a:srgbClr val="5588BB"/>
                </a:solidFill>
                <a:latin typeface="Garamond"/>
              </a:rPr>
              <a:t> </a:t>
            </a:r>
            <a:r>
              <a:rPr lang="es-ES" sz="2400" dirty="0">
                <a:solidFill>
                  <a:srgbClr val="5588BB"/>
                </a:solidFill>
                <a:latin typeface="Garamond"/>
              </a:rPr>
              <a:t>como</a:t>
            </a:r>
            <a:r>
              <a:rPr lang="en-US" sz="2400" dirty="0">
                <a:solidFill>
                  <a:srgbClr val="5588BB"/>
                </a:solidFill>
                <a:latin typeface="Garamond"/>
              </a:rPr>
              <a:t> </a:t>
            </a:r>
            <a:r>
              <a:rPr lang="es-ES" sz="2400" dirty="0">
                <a:solidFill>
                  <a:srgbClr val="5588BB"/>
                </a:solidFill>
                <a:latin typeface="Garamond"/>
              </a:rPr>
              <a:t>equipo</a:t>
            </a:r>
            <a:r>
              <a:rPr lang="en-US" sz="2400" dirty="0">
                <a:solidFill>
                  <a:srgbClr val="5588BB"/>
                </a:solidFill>
                <a:latin typeface="Garamond"/>
              </a:rPr>
              <a:t> </a:t>
            </a:r>
            <a:r>
              <a:rPr lang="es-ES" sz="2400" dirty="0">
                <a:solidFill>
                  <a:srgbClr val="5588BB"/>
                </a:solidFill>
                <a:latin typeface="Garamond"/>
              </a:rPr>
              <a:t>para</a:t>
            </a:r>
            <a:r>
              <a:rPr lang="en-US" sz="2400" dirty="0">
                <a:solidFill>
                  <a:srgbClr val="5588BB"/>
                </a:solidFill>
                <a:latin typeface="Garamond"/>
              </a:rPr>
              <a:t> </a:t>
            </a:r>
            <a:r>
              <a:rPr lang="es-ES" sz="2400" dirty="0">
                <a:solidFill>
                  <a:srgbClr val="5588BB"/>
                </a:solidFill>
                <a:latin typeface="Garamond"/>
              </a:rPr>
              <a:t>monitorear</a:t>
            </a:r>
            <a:r>
              <a:rPr lang="en-US" sz="2400" dirty="0">
                <a:solidFill>
                  <a:srgbClr val="5588BB"/>
                </a:solidFill>
                <a:latin typeface="Garamond"/>
              </a:rPr>
              <a:t> el </a:t>
            </a:r>
            <a:r>
              <a:rPr lang="es-ES" sz="2400" dirty="0">
                <a:solidFill>
                  <a:srgbClr val="5588BB"/>
                </a:solidFill>
                <a:latin typeface="Garamond"/>
              </a:rPr>
              <a:t>progreso</a:t>
            </a:r>
            <a:r>
              <a:rPr lang="en-US" sz="2400" dirty="0">
                <a:solidFill>
                  <a:srgbClr val="5588BB"/>
                </a:solidFill>
                <a:latin typeface="Garamond"/>
              </a:rPr>
              <a:t> de </a:t>
            </a:r>
            <a:r>
              <a:rPr lang="es-ES" sz="2400" dirty="0">
                <a:solidFill>
                  <a:srgbClr val="5588BB"/>
                </a:solidFill>
                <a:latin typeface="Garamond"/>
              </a:rPr>
              <a:t>cada</a:t>
            </a:r>
            <a:r>
              <a:rPr lang="en-US" sz="2400" dirty="0">
                <a:solidFill>
                  <a:srgbClr val="5588BB"/>
                </a:solidFill>
                <a:latin typeface="Garamond"/>
              </a:rPr>
              <a:t> </a:t>
            </a:r>
            <a:r>
              <a:rPr lang="es-ES" sz="2400" dirty="0">
                <a:solidFill>
                  <a:srgbClr val="5588BB"/>
                </a:solidFill>
                <a:latin typeface="Garamond"/>
              </a:rPr>
              <a:t>niño/a</a:t>
            </a:r>
            <a:r>
              <a:rPr lang="en-US" sz="2400" dirty="0">
                <a:solidFill>
                  <a:srgbClr val="5588BB"/>
                </a:solidFill>
                <a:latin typeface="Garamond"/>
              </a:rPr>
              <a:t> y </a:t>
            </a:r>
            <a:r>
              <a:rPr lang="es-ES" sz="2400" dirty="0">
                <a:solidFill>
                  <a:srgbClr val="5588BB"/>
                </a:solidFill>
                <a:latin typeface="Garamond"/>
              </a:rPr>
              <a:t>para</a:t>
            </a:r>
            <a:r>
              <a:rPr lang="en-US" sz="2400" dirty="0">
                <a:solidFill>
                  <a:srgbClr val="5588BB"/>
                </a:solidFill>
                <a:latin typeface="Garamond"/>
              </a:rPr>
              <a:t> </a:t>
            </a:r>
            <a:r>
              <a:rPr lang="es-ES" sz="2400" dirty="0">
                <a:solidFill>
                  <a:srgbClr val="5588BB"/>
                </a:solidFill>
                <a:latin typeface="Garamond"/>
              </a:rPr>
              <a:t>apoyar</a:t>
            </a:r>
            <a:r>
              <a:rPr lang="en-US" sz="2400" dirty="0">
                <a:solidFill>
                  <a:srgbClr val="5588BB"/>
                </a:solidFill>
                <a:latin typeface="Garamond"/>
              </a:rPr>
              <a:t> </a:t>
            </a:r>
            <a:r>
              <a:rPr lang="es-ES" sz="2400" dirty="0">
                <a:solidFill>
                  <a:srgbClr val="5588BB"/>
                </a:solidFill>
                <a:latin typeface="Garamond"/>
              </a:rPr>
              <a:t>su</a:t>
            </a:r>
            <a:r>
              <a:rPr lang="en-US" sz="2400" dirty="0">
                <a:solidFill>
                  <a:srgbClr val="5588BB"/>
                </a:solidFill>
                <a:latin typeface="Garamond"/>
              </a:rPr>
              <a:t> </a:t>
            </a:r>
            <a:r>
              <a:rPr lang="es-ES" sz="2400" dirty="0">
                <a:solidFill>
                  <a:srgbClr val="5588BB"/>
                </a:solidFill>
                <a:latin typeface="Garamond"/>
              </a:rPr>
              <a:t>crecimiento</a:t>
            </a:r>
            <a:r>
              <a:rPr lang="en-US" sz="2400" dirty="0">
                <a:solidFill>
                  <a:srgbClr val="5588BB"/>
                </a:solidFill>
                <a:latin typeface="Garamond"/>
              </a:rPr>
              <a:t> </a:t>
            </a:r>
            <a:r>
              <a:rPr lang="es-ES" sz="2400" dirty="0">
                <a:solidFill>
                  <a:srgbClr val="5588BB"/>
                </a:solidFill>
                <a:latin typeface="Garamond"/>
              </a:rPr>
              <a:t>académico</a:t>
            </a:r>
            <a:r>
              <a:rPr lang="en-US" sz="2400" dirty="0">
                <a:solidFill>
                  <a:srgbClr val="5588BB"/>
                </a:solidFill>
                <a:latin typeface="Garamond"/>
              </a:rPr>
              <a:t> y social.)</a:t>
            </a:r>
          </a:p>
          <a:p>
            <a:pPr marL="578358" lvl="1" indent="-342900" defTabSz="457200">
              <a:lnSpc>
                <a:spcPct val="100000"/>
              </a:lnSpc>
              <a:spcBef>
                <a:spcPct val="20000"/>
              </a:spcBef>
              <a:spcAft>
                <a:spcPts val="0"/>
              </a:spcAft>
              <a:buClr>
                <a:srgbClr val="5588BB"/>
              </a:buClr>
              <a:buSzPct val="115000"/>
              <a:buFont typeface="Wingdings" panose="05000000000000000000" pitchFamily="2" charset="2"/>
              <a:buChar char="§"/>
              <a:defRPr/>
            </a:pPr>
            <a:r>
              <a:rPr lang="en-US" sz="2400" dirty="0">
                <a:solidFill>
                  <a:srgbClr val="009900"/>
                </a:solidFill>
                <a:latin typeface="Garamond"/>
              </a:rPr>
              <a:t>Parent </a:t>
            </a:r>
            <a:r>
              <a:rPr lang="en-US" sz="2400" dirty="0" smtClean="0">
                <a:solidFill>
                  <a:srgbClr val="009900"/>
                </a:solidFill>
                <a:latin typeface="Garamond"/>
              </a:rPr>
              <a:t>opportunities for engagement are </a:t>
            </a:r>
            <a:r>
              <a:rPr lang="en-US" sz="2400" dirty="0">
                <a:solidFill>
                  <a:srgbClr val="009900"/>
                </a:solidFill>
                <a:latin typeface="Garamond"/>
              </a:rPr>
              <a:t>provided </a:t>
            </a:r>
            <a:r>
              <a:rPr lang="en-US" sz="2400" dirty="0" smtClean="0">
                <a:solidFill>
                  <a:srgbClr val="009900"/>
                </a:solidFill>
                <a:latin typeface="Garamond"/>
              </a:rPr>
              <a:t>in </a:t>
            </a:r>
            <a:r>
              <a:rPr lang="en-US" sz="2400" dirty="0" smtClean="0">
                <a:solidFill>
                  <a:srgbClr val="009900"/>
                </a:solidFill>
              </a:rPr>
              <a:t>Tailgate </a:t>
            </a:r>
            <a:r>
              <a:rPr lang="en-US" sz="2400" dirty="0">
                <a:solidFill>
                  <a:srgbClr val="009900"/>
                </a:solidFill>
              </a:rPr>
              <a:t>BBQ’s, Concerts, Scholarship Nights, </a:t>
            </a:r>
            <a:r>
              <a:rPr lang="en-US" sz="2400" dirty="0" smtClean="0">
                <a:solidFill>
                  <a:srgbClr val="009900"/>
                </a:solidFill>
              </a:rPr>
              <a:t>and through social media </a:t>
            </a:r>
            <a:r>
              <a:rPr lang="en-US" sz="2400" dirty="0">
                <a:solidFill>
                  <a:srgbClr val="009900"/>
                </a:solidFill>
              </a:rPr>
              <a:t>Facebook, VVHS App, and Twitter. </a:t>
            </a:r>
            <a:r>
              <a:rPr lang="en-US" sz="2400" dirty="0" smtClean="0">
                <a:solidFill>
                  <a:srgbClr val="5588BB"/>
                </a:solidFill>
                <a:latin typeface="Garamond"/>
              </a:rPr>
              <a:t>(</a:t>
            </a:r>
            <a:r>
              <a:rPr lang="es-MX" sz="2400" dirty="0">
                <a:solidFill>
                  <a:srgbClr val="5588BB"/>
                </a:solidFill>
                <a:latin typeface="Garamond"/>
              </a:rPr>
              <a:t>Se proveen clases para los padres en las Matemáticas, Lectoescritura y Técnicas de Estudio.)</a:t>
            </a:r>
          </a:p>
          <a:p>
            <a:pPr marL="740664" indent="-457200" defTabSz="457200">
              <a:lnSpc>
                <a:spcPct val="100000"/>
              </a:lnSpc>
              <a:spcBef>
                <a:spcPts val="0"/>
              </a:spcBef>
              <a:spcAft>
                <a:spcPts val="600"/>
              </a:spcAft>
              <a:buClr>
                <a:schemeClr val="accent1">
                  <a:lumMod val="40000"/>
                  <a:lumOff val="60000"/>
                </a:schemeClr>
              </a:buClr>
              <a:buSzPct val="115000"/>
              <a:buFont typeface="Wingdings" panose="05000000000000000000" pitchFamily="2" charset="2"/>
              <a:buChar char="§"/>
              <a:defRPr/>
            </a:pPr>
            <a:endParaRPr lang="es-MX" sz="2600" dirty="0">
              <a:solidFill>
                <a:srgbClr val="83992A">
                  <a:lumMod val="75000"/>
                </a:srgbClr>
              </a:solidFill>
              <a:latin typeface="Garamond"/>
            </a:endParaRPr>
          </a:p>
        </p:txBody>
      </p:sp>
      <p:sp>
        <p:nvSpPr>
          <p:cNvPr id="8" name="Rectangle 7"/>
          <p:cNvSpPr/>
          <p:nvPr/>
        </p:nvSpPr>
        <p:spPr>
          <a:xfrm>
            <a:off x="925285" y="634778"/>
            <a:ext cx="6651171" cy="1184940"/>
          </a:xfrm>
          <a:prstGeom prst="rect">
            <a:avLst/>
          </a:prstGeom>
        </p:spPr>
        <p:txBody>
          <a:bodyPr wrap="square">
            <a:spAutoFit/>
          </a:bodyPr>
          <a:lstStyle/>
          <a:p>
            <a:r>
              <a:rPr lang="en-US" sz="4000" b="1" cap="all" dirty="0">
                <a:ln w="500">
                  <a:solidFill>
                    <a:srgbClr val="DADADA">
                      <a:shade val="20000"/>
                      <a:satMod val="120000"/>
                    </a:srgbClr>
                  </a:solidFill>
                </a:ln>
                <a:solidFill>
                  <a:srgbClr val="54381C"/>
                </a:solidFill>
                <a:latin typeface="Candara" pitchFamily="34" charset="0"/>
                <a:ea typeface="+mj-ea"/>
                <a:cs typeface="+mj-cs"/>
              </a:rPr>
              <a:t>The Title I Program:</a:t>
            </a:r>
            <a:r>
              <a:rPr lang="en-US" sz="6600" b="1" cap="all" dirty="0">
                <a:ln w="500">
                  <a:solidFill>
                    <a:srgbClr val="DADADA">
                      <a:shade val="20000"/>
                      <a:satMod val="120000"/>
                    </a:srgbClr>
                  </a:solidFill>
                </a:ln>
                <a:solidFill>
                  <a:srgbClr val="83992A">
                    <a:lumMod val="75000"/>
                  </a:srgbClr>
                </a:solidFill>
                <a:latin typeface="Candara" panose="020E0502030303020204" pitchFamily="34" charset="0"/>
                <a:ea typeface="+mj-ea"/>
                <a:cs typeface="+mj-cs"/>
              </a:rPr>
              <a:t/>
            </a:r>
            <a:br>
              <a:rPr lang="en-US" sz="6600" b="1" cap="all" dirty="0">
                <a:ln w="500">
                  <a:solidFill>
                    <a:srgbClr val="DADADA">
                      <a:shade val="20000"/>
                      <a:satMod val="120000"/>
                    </a:srgbClr>
                  </a:solidFill>
                </a:ln>
                <a:solidFill>
                  <a:srgbClr val="83992A">
                    <a:lumMod val="75000"/>
                  </a:srgbClr>
                </a:solidFill>
                <a:latin typeface="Candara" panose="020E0502030303020204" pitchFamily="34" charset="0"/>
                <a:ea typeface="+mj-ea"/>
                <a:cs typeface="+mj-cs"/>
              </a:rPr>
            </a:br>
            <a:r>
              <a:rPr lang="en-US" sz="3100" cap="all" dirty="0">
                <a:ln w="500">
                  <a:solidFill>
                    <a:srgbClr val="DADADA">
                      <a:shade val="20000"/>
                      <a:satMod val="120000"/>
                    </a:srgbClr>
                  </a:solidFill>
                </a:ln>
                <a:solidFill>
                  <a:srgbClr val="5588BB"/>
                </a:solidFill>
                <a:latin typeface="Candara" panose="020E0502030303020204" pitchFamily="34" charset="0"/>
                <a:ea typeface="+mj-ea"/>
                <a:cs typeface="+mj-cs"/>
              </a:rPr>
              <a:t>(</a:t>
            </a:r>
            <a:r>
              <a:rPr lang="en-US" sz="3100" dirty="0">
                <a:ln w="3175" cmpd="sng">
                  <a:noFill/>
                </a:ln>
                <a:solidFill>
                  <a:srgbClr val="5588BB"/>
                </a:solidFill>
                <a:latin typeface="Candara" panose="020E0502030303020204" pitchFamily="34" charset="0"/>
                <a:ea typeface="+mj-ea"/>
                <a:cs typeface="+mj-cs"/>
              </a:rPr>
              <a:t>El </a:t>
            </a:r>
            <a:r>
              <a:rPr lang="en-US" sz="3100" dirty="0" err="1">
                <a:ln w="3175" cmpd="sng">
                  <a:noFill/>
                </a:ln>
                <a:solidFill>
                  <a:srgbClr val="5588BB"/>
                </a:solidFill>
                <a:latin typeface="Candara" panose="020E0502030303020204" pitchFamily="34" charset="0"/>
                <a:ea typeface="+mj-ea"/>
                <a:cs typeface="+mj-cs"/>
              </a:rPr>
              <a:t>Programa</a:t>
            </a:r>
            <a:r>
              <a:rPr lang="en-US" sz="3100" dirty="0">
                <a:ln w="3175" cmpd="sng">
                  <a:noFill/>
                </a:ln>
                <a:solidFill>
                  <a:srgbClr val="5588BB"/>
                </a:solidFill>
                <a:latin typeface="Candara" panose="020E0502030303020204" pitchFamily="34" charset="0"/>
                <a:ea typeface="+mj-ea"/>
                <a:cs typeface="+mj-cs"/>
              </a:rPr>
              <a:t> de </a:t>
            </a:r>
            <a:r>
              <a:rPr lang="en-US" sz="3100" dirty="0" err="1">
                <a:ln w="3175" cmpd="sng">
                  <a:noFill/>
                </a:ln>
                <a:solidFill>
                  <a:srgbClr val="5588BB"/>
                </a:solidFill>
                <a:latin typeface="Candara" panose="020E0502030303020204" pitchFamily="34" charset="0"/>
                <a:ea typeface="+mj-ea"/>
                <a:cs typeface="+mj-cs"/>
              </a:rPr>
              <a:t>Titulo</a:t>
            </a:r>
            <a:r>
              <a:rPr lang="en-US" sz="3100" dirty="0">
                <a:ln w="3175" cmpd="sng">
                  <a:noFill/>
                </a:ln>
                <a:solidFill>
                  <a:srgbClr val="5588BB"/>
                </a:solidFill>
                <a:latin typeface="Candara" panose="020E0502030303020204" pitchFamily="34" charset="0"/>
                <a:ea typeface="+mj-ea"/>
                <a:cs typeface="+mj-cs"/>
              </a:rPr>
              <a:t> I</a:t>
            </a:r>
            <a:r>
              <a:rPr lang="es-MX" sz="3100" cap="all" dirty="0">
                <a:ln w="500">
                  <a:solidFill>
                    <a:srgbClr val="DADADA">
                      <a:shade val="20000"/>
                      <a:satMod val="120000"/>
                    </a:srgbClr>
                  </a:solidFill>
                </a:ln>
                <a:solidFill>
                  <a:srgbClr val="5588BB"/>
                </a:solidFill>
                <a:latin typeface="Candara" panose="020E0502030303020204" pitchFamily="34" charset="0"/>
                <a:ea typeface="+mj-ea"/>
                <a:cs typeface="+mj-cs"/>
              </a:rPr>
              <a:t>)</a:t>
            </a:r>
            <a:endParaRPr lang="en-US" sz="2800" dirty="0">
              <a:solidFill>
                <a:srgbClr val="5588BB"/>
              </a:solidFill>
            </a:endParaRPr>
          </a:p>
        </p:txBody>
      </p:sp>
    </p:spTree>
    <p:extLst>
      <p:ext uri="{BB962C8B-B14F-4D97-AF65-F5344CB8AC3E}">
        <p14:creationId xmlns:p14="http://schemas.microsoft.com/office/powerpoint/2010/main" val="10291657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286000"/>
            <a:ext cx="7864275" cy="4023360"/>
          </a:xfrm>
        </p:spPr>
        <p:txBody>
          <a:bodyPr>
            <a:normAutofit/>
          </a:bodyPr>
          <a:lstStyle/>
          <a:p>
            <a:pPr marL="0" indent="0">
              <a:spcAft>
                <a:spcPts val="0"/>
              </a:spcAft>
              <a:buNone/>
              <a:defRPr/>
            </a:pPr>
            <a:r>
              <a:rPr lang="en-US" sz="2800" dirty="0">
                <a:solidFill>
                  <a:srgbClr val="009900"/>
                </a:solidFill>
              </a:rPr>
              <a:t>What are the parents’ rights and responsibilities under Title I? </a:t>
            </a:r>
            <a:r>
              <a:rPr lang="es-MX" sz="2800" dirty="0">
                <a:solidFill>
                  <a:srgbClr val="5588BB"/>
                </a:solidFill>
              </a:rPr>
              <a:t>(¿Cuáles son los derechos de los padres y sus responsabilidades debajo Titulo I</a:t>
            </a:r>
            <a:r>
              <a:rPr lang="en-US" sz="2800" dirty="0" smtClean="0">
                <a:solidFill>
                  <a:srgbClr val="5588BB"/>
                </a:solidFill>
              </a:rPr>
              <a:t>?)</a:t>
            </a:r>
          </a:p>
          <a:p>
            <a:pPr marL="0" indent="0">
              <a:spcAft>
                <a:spcPts val="0"/>
              </a:spcAft>
              <a:buNone/>
              <a:defRPr/>
            </a:pPr>
            <a:endParaRPr lang="en-US" sz="1050" dirty="0">
              <a:solidFill>
                <a:srgbClr val="5588BB"/>
              </a:solidFill>
            </a:endParaRPr>
          </a:p>
          <a:p>
            <a:pPr marL="630936" lvl="1" indent="-457200">
              <a:buFont typeface="Wingdings" panose="05000000000000000000" pitchFamily="2" charset="2"/>
              <a:buChar char="§"/>
              <a:defRPr/>
            </a:pPr>
            <a:r>
              <a:rPr lang="en-US" sz="2400" dirty="0">
                <a:solidFill>
                  <a:srgbClr val="009900"/>
                </a:solidFill>
              </a:rPr>
              <a:t>The </a:t>
            </a:r>
            <a:r>
              <a:rPr lang="en-US" sz="2400" u="sng" dirty="0">
                <a:solidFill>
                  <a:srgbClr val="009900"/>
                </a:solidFill>
              </a:rPr>
              <a:t>right</a:t>
            </a:r>
            <a:r>
              <a:rPr lang="en-US" sz="2400" dirty="0">
                <a:solidFill>
                  <a:srgbClr val="009900"/>
                </a:solidFill>
              </a:rPr>
              <a:t> to receive periodic progress reports on the child and the school. </a:t>
            </a:r>
            <a:r>
              <a:rPr lang="en-US" sz="2400" dirty="0">
                <a:solidFill>
                  <a:srgbClr val="5588BB"/>
                </a:solidFill>
              </a:rPr>
              <a:t>(</a:t>
            </a:r>
            <a:r>
              <a:rPr lang="es-ES" sz="2400" dirty="0">
                <a:solidFill>
                  <a:srgbClr val="5588BB"/>
                </a:solidFill>
              </a:rPr>
              <a:t>El </a:t>
            </a:r>
            <a:r>
              <a:rPr lang="es-ES" sz="2400" u="sng" dirty="0">
                <a:solidFill>
                  <a:srgbClr val="5588BB"/>
                </a:solidFill>
              </a:rPr>
              <a:t>derecho</a:t>
            </a:r>
            <a:r>
              <a:rPr lang="es-ES" sz="2400" dirty="0">
                <a:solidFill>
                  <a:srgbClr val="5588BB"/>
                </a:solidFill>
              </a:rPr>
              <a:t> de recibir informes de progreso académico del niño/a y de la escuela periódicamente.</a:t>
            </a:r>
          </a:p>
          <a:p>
            <a:pPr marL="630936" lvl="1" indent="-457200">
              <a:buFont typeface="Wingdings" panose="05000000000000000000" pitchFamily="2" charset="2"/>
              <a:buChar char="§"/>
              <a:defRPr/>
            </a:pPr>
            <a:r>
              <a:rPr lang="en-US" sz="2400" dirty="0">
                <a:solidFill>
                  <a:srgbClr val="009900"/>
                </a:solidFill>
              </a:rPr>
              <a:t>The </a:t>
            </a:r>
            <a:r>
              <a:rPr lang="en-US" sz="2400" u="sng" dirty="0">
                <a:solidFill>
                  <a:srgbClr val="009900"/>
                </a:solidFill>
              </a:rPr>
              <a:t>right</a:t>
            </a:r>
            <a:r>
              <a:rPr lang="en-US" sz="2400" dirty="0">
                <a:solidFill>
                  <a:srgbClr val="009900"/>
                </a:solidFill>
              </a:rPr>
              <a:t> to request information about the qualifications of their child’s teacher</a:t>
            </a:r>
            <a:r>
              <a:rPr lang="en-US" sz="2400" dirty="0">
                <a:solidFill>
                  <a:srgbClr val="5588BB"/>
                </a:solidFill>
              </a:rPr>
              <a:t>. (</a:t>
            </a:r>
            <a:r>
              <a:rPr lang="es-MX" sz="2400" dirty="0">
                <a:solidFill>
                  <a:srgbClr val="5588BB"/>
                </a:solidFill>
              </a:rPr>
              <a:t>El </a:t>
            </a:r>
            <a:r>
              <a:rPr lang="es-MX" sz="2400" u="sng" dirty="0">
                <a:solidFill>
                  <a:srgbClr val="5588BB"/>
                </a:solidFill>
              </a:rPr>
              <a:t>derecho</a:t>
            </a:r>
            <a:r>
              <a:rPr lang="es-MX" sz="2400" dirty="0">
                <a:solidFill>
                  <a:srgbClr val="5588BB"/>
                </a:solidFill>
              </a:rPr>
              <a:t> de solicitar información acerca de las credenciales del maestro de su hijo/a</a:t>
            </a:r>
            <a:r>
              <a:rPr lang="es-MX" sz="2400" dirty="0" smtClean="0">
                <a:solidFill>
                  <a:srgbClr val="5588BB"/>
                </a:solidFill>
              </a:rPr>
              <a:t>.)</a:t>
            </a:r>
            <a:endParaRPr lang="en-US" sz="2400" dirty="0">
              <a:solidFill>
                <a:srgbClr val="5588BB"/>
              </a:solidFill>
            </a:endParaRPr>
          </a:p>
        </p:txBody>
      </p:sp>
      <p:sp>
        <p:nvSpPr>
          <p:cNvPr id="8" name="Rectangle 7"/>
          <p:cNvSpPr/>
          <p:nvPr/>
        </p:nvSpPr>
        <p:spPr>
          <a:xfrm>
            <a:off x="947057" y="667434"/>
            <a:ext cx="6651171" cy="1184940"/>
          </a:xfrm>
          <a:prstGeom prst="rect">
            <a:avLst/>
          </a:prstGeom>
        </p:spPr>
        <p:txBody>
          <a:bodyPr wrap="square">
            <a:spAutoFit/>
          </a:bodyPr>
          <a:lstStyle/>
          <a:p>
            <a:r>
              <a:rPr lang="en-US" sz="4000" b="1" cap="all" dirty="0">
                <a:ln w="500">
                  <a:solidFill>
                    <a:srgbClr val="DADADA">
                      <a:shade val="20000"/>
                      <a:satMod val="120000"/>
                    </a:srgbClr>
                  </a:solidFill>
                </a:ln>
                <a:solidFill>
                  <a:srgbClr val="54381C"/>
                </a:solidFill>
                <a:latin typeface="Candara" pitchFamily="34" charset="0"/>
                <a:ea typeface="+mj-ea"/>
                <a:cs typeface="+mj-cs"/>
              </a:rPr>
              <a:t>The Title I Program:</a:t>
            </a:r>
            <a:r>
              <a:rPr lang="en-US" sz="6600" b="1" cap="all" dirty="0">
                <a:ln w="500">
                  <a:solidFill>
                    <a:srgbClr val="DADADA">
                      <a:shade val="20000"/>
                      <a:satMod val="120000"/>
                    </a:srgbClr>
                  </a:solidFill>
                </a:ln>
                <a:solidFill>
                  <a:srgbClr val="83992A">
                    <a:lumMod val="75000"/>
                  </a:srgbClr>
                </a:solidFill>
                <a:latin typeface="Candara" panose="020E0502030303020204" pitchFamily="34" charset="0"/>
                <a:ea typeface="+mj-ea"/>
                <a:cs typeface="+mj-cs"/>
              </a:rPr>
              <a:t/>
            </a:r>
            <a:br>
              <a:rPr lang="en-US" sz="6600" b="1" cap="all" dirty="0">
                <a:ln w="500">
                  <a:solidFill>
                    <a:srgbClr val="DADADA">
                      <a:shade val="20000"/>
                      <a:satMod val="120000"/>
                    </a:srgbClr>
                  </a:solidFill>
                </a:ln>
                <a:solidFill>
                  <a:srgbClr val="83992A">
                    <a:lumMod val="75000"/>
                  </a:srgbClr>
                </a:solidFill>
                <a:latin typeface="Candara" panose="020E0502030303020204" pitchFamily="34" charset="0"/>
                <a:ea typeface="+mj-ea"/>
                <a:cs typeface="+mj-cs"/>
              </a:rPr>
            </a:br>
            <a:r>
              <a:rPr lang="en-US" sz="3100" cap="all" dirty="0">
                <a:ln w="500">
                  <a:solidFill>
                    <a:srgbClr val="DADADA">
                      <a:shade val="20000"/>
                      <a:satMod val="120000"/>
                    </a:srgbClr>
                  </a:solidFill>
                </a:ln>
                <a:solidFill>
                  <a:srgbClr val="5588BB"/>
                </a:solidFill>
                <a:latin typeface="Candara" panose="020E0502030303020204" pitchFamily="34" charset="0"/>
                <a:ea typeface="+mj-ea"/>
                <a:cs typeface="+mj-cs"/>
              </a:rPr>
              <a:t>(</a:t>
            </a:r>
            <a:r>
              <a:rPr lang="en-US" sz="3100" dirty="0">
                <a:ln w="3175" cmpd="sng">
                  <a:noFill/>
                </a:ln>
                <a:solidFill>
                  <a:srgbClr val="5588BB"/>
                </a:solidFill>
                <a:latin typeface="Candara" panose="020E0502030303020204" pitchFamily="34" charset="0"/>
                <a:ea typeface="+mj-ea"/>
                <a:cs typeface="+mj-cs"/>
              </a:rPr>
              <a:t>El </a:t>
            </a:r>
            <a:r>
              <a:rPr lang="en-US" sz="3100" dirty="0" err="1">
                <a:ln w="3175" cmpd="sng">
                  <a:noFill/>
                </a:ln>
                <a:solidFill>
                  <a:srgbClr val="5588BB"/>
                </a:solidFill>
                <a:latin typeface="Candara" panose="020E0502030303020204" pitchFamily="34" charset="0"/>
                <a:ea typeface="+mj-ea"/>
                <a:cs typeface="+mj-cs"/>
              </a:rPr>
              <a:t>Programa</a:t>
            </a:r>
            <a:r>
              <a:rPr lang="en-US" sz="3100" dirty="0">
                <a:ln w="3175" cmpd="sng">
                  <a:noFill/>
                </a:ln>
                <a:solidFill>
                  <a:srgbClr val="5588BB"/>
                </a:solidFill>
                <a:latin typeface="Candara" panose="020E0502030303020204" pitchFamily="34" charset="0"/>
                <a:ea typeface="+mj-ea"/>
                <a:cs typeface="+mj-cs"/>
              </a:rPr>
              <a:t> de </a:t>
            </a:r>
            <a:r>
              <a:rPr lang="en-US" sz="3100" dirty="0" err="1">
                <a:ln w="3175" cmpd="sng">
                  <a:noFill/>
                </a:ln>
                <a:solidFill>
                  <a:srgbClr val="5588BB"/>
                </a:solidFill>
                <a:latin typeface="Candara" panose="020E0502030303020204" pitchFamily="34" charset="0"/>
                <a:ea typeface="+mj-ea"/>
                <a:cs typeface="+mj-cs"/>
              </a:rPr>
              <a:t>Titulo</a:t>
            </a:r>
            <a:r>
              <a:rPr lang="en-US" sz="3100" dirty="0">
                <a:ln w="3175" cmpd="sng">
                  <a:noFill/>
                </a:ln>
                <a:solidFill>
                  <a:srgbClr val="5588BB"/>
                </a:solidFill>
                <a:latin typeface="Candara" panose="020E0502030303020204" pitchFamily="34" charset="0"/>
                <a:ea typeface="+mj-ea"/>
                <a:cs typeface="+mj-cs"/>
              </a:rPr>
              <a:t> I</a:t>
            </a:r>
            <a:r>
              <a:rPr lang="es-MX" sz="3100" cap="all" dirty="0">
                <a:ln w="500">
                  <a:solidFill>
                    <a:srgbClr val="DADADA">
                      <a:shade val="20000"/>
                      <a:satMod val="120000"/>
                    </a:srgbClr>
                  </a:solidFill>
                </a:ln>
                <a:solidFill>
                  <a:srgbClr val="5588BB"/>
                </a:solidFill>
                <a:latin typeface="Candara" panose="020E0502030303020204" pitchFamily="34" charset="0"/>
                <a:ea typeface="+mj-ea"/>
                <a:cs typeface="+mj-cs"/>
              </a:rPr>
              <a:t>)</a:t>
            </a:r>
            <a:endParaRPr lang="en-US" sz="2800" dirty="0">
              <a:solidFill>
                <a:srgbClr val="5588BB"/>
              </a:solidFill>
            </a:endParaRPr>
          </a:p>
        </p:txBody>
      </p:sp>
    </p:spTree>
    <p:extLst>
      <p:ext uri="{BB962C8B-B14F-4D97-AF65-F5344CB8AC3E}">
        <p14:creationId xmlns:p14="http://schemas.microsoft.com/office/powerpoint/2010/main" val="12640835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800753" y="2079172"/>
            <a:ext cx="7788075" cy="4023360"/>
          </a:xfrm>
        </p:spPr>
        <p:txBody>
          <a:bodyPr>
            <a:noAutofit/>
          </a:bodyPr>
          <a:lstStyle/>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2400" dirty="0">
                <a:solidFill>
                  <a:srgbClr val="009900"/>
                </a:solidFill>
              </a:rPr>
              <a:t>The </a:t>
            </a:r>
            <a:r>
              <a:rPr lang="en-US" sz="2400" u="sng" dirty="0">
                <a:solidFill>
                  <a:srgbClr val="009900"/>
                </a:solidFill>
              </a:rPr>
              <a:t>right</a:t>
            </a:r>
            <a:r>
              <a:rPr lang="en-US" sz="2400" dirty="0">
                <a:solidFill>
                  <a:srgbClr val="009900"/>
                </a:solidFill>
              </a:rPr>
              <a:t> to help decide if the school’s Title I program is meeting the needs of their child. </a:t>
            </a:r>
            <a:r>
              <a:rPr lang="en-US" sz="2400" dirty="0">
                <a:solidFill>
                  <a:srgbClr val="5588BB"/>
                </a:solidFill>
              </a:rPr>
              <a:t>(</a:t>
            </a:r>
            <a:r>
              <a:rPr lang="es-MX" sz="2400" dirty="0">
                <a:solidFill>
                  <a:srgbClr val="5588BB"/>
                </a:solidFill>
              </a:rPr>
              <a:t>El </a:t>
            </a:r>
            <a:r>
              <a:rPr lang="es-MX" sz="2400" u="sng" dirty="0">
                <a:solidFill>
                  <a:srgbClr val="5588BB"/>
                </a:solidFill>
              </a:rPr>
              <a:t>derecho</a:t>
            </a:r>
            <a:r>
              <a:rPr lang="es-MX" sz="2400" dirty="0">
                <a:solidFill>
                  <a:srgbClr val="5588BB"/>
                </a:solidFill>
              </a:rPr>
              <a:t> de ayudar a decidir si el programa de Titulo I dentro de la escuela esta llenando las necesidades de su hijo/a.)</a:t>
            </a:r>
            <a:endParaRPr lang="en-US" sz="2400" dirty="0">
              <a:solidFill>
                <a:srgbClr val="5588BB"/>
              </a:solidFill>
            </a:endParaRPr>
          </a:p>
          <a:p>
            <a:pPr marL="406908" lvl="1" indent="-171450" defTabSz="457200">
              <a:spcBef>
                <a:spcPct val="20000"/>
              </a:spcBef>
              <a:spcAft>
                <a:spcPts val="0"/>
              </a:spcAft>
              <a:buClr>
                <a:srgbClr val="5588BB"/>
              </a:buClr>
              <a:buSzPct val="115000"/>
              <a:buFont typeface="Wingdings" panose="05000000000000000000" pitchFamily="2" charset="2"/>
              <a:buChar char="§"/>
              <a:defRPr/>
            </a:pPr>
            <a:endParaRPr lang="en-US" sz="1000" dirty="0">
              <a:solidFill>
                <a:srgbClr val="A8BF4D"/>
              </a:solidFill>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2400" dirty="0">
                <a:solidFill>
                  <a:srgbClr val="009900"/>
                </a:solidFill>
              </a:rPr>
              <a:t>The </a:t>
            </a:r>
            <a:r>
              <a:rPr lang="en-US" sz="2400" u="sng" dirty="0">
                <a:solidFill>
                  <a:srgbClr val="009900"/>
                </a:solidFill>
              </a:rPr>
              <a:t>right</a:t>
            </a:r>
            <a:r>
              <a:rPr lang="en-US" sz="2400" dirty="0">
                <a:solidFill>
                  <a:srgbClr val="009900"/>
                </a:solidFill>
              </a:rPr>
              <a:t> to offer suggestions for academic improvement and increased parental involvement. </a:t>
            </a:r>
            <a:r>
              <a:rPr lang="en-US" sz="2400" dirty="0">
                <a:solidFill>
                  <a:srgbClr val="5588BB"/>
                </a:solidFill>
              </a:rPr>
              <a:t>(</a:t>
            </a:r>
            <a:r>
              <a:rPr lang="es-MX" sz="2400" dirty="0">
                <a:solidFill>
                  <a:srgbClr val="5588BB"/>
                </a:solidFill>
              </a:rPr>
              <a:t>El </a:t>
            </a:r>
            <a:r>
              <a:rPr lang="es-MX" sz="2400" u="sng" dirty="0">
                <a:solidFill>
                  <a:srgbClr val="5588BB"/>
                </a:solidFill>
              </a:rPr>
              <a:t>derecho</a:t>
            </a:r>
            <a:r>
              <a:rPr lang="es-MX" sz="2400" dirty="0">
                <a:solidFill>
                  <a:srgbClr val="5588BB"/>
                </a:solidFill>
              </a:rPr>
              <a:t> de ofrecer sugerencias para un mejoramiento académico y aumentar la participación de los padres.)</a:t>
            </a:r>
          </a:p>
          <a:p>
            <a:pPr marL="406908" lvl="1" indent="-171450" defTabSz="457200">
              <a:spcBef>
                <a:spcPct val="20000"/>
              </a:spcBef>
              <a:spcAft>
                <a:spcPts val="0"/>
              </a:spcAft>
              <a:buClr>
                <a:srgbClr val="5588BB"/>
              </a:buClr>
              <a:buSzPct val="115000"/>
              <a:buFont typeface="Wingdings" panose="05000000000000000000" pitchFamily="2" charset="2"/>
              <a:buChar char="§"/>
              <a:defRPr/>
            </a:pPr>
            <a:endParaRPr lang="en-US" sz="1000" dirty="0">
              <a:solidFill>
                <a:prstClr val="white">
                  <a:lumMod val="85000"/>
                  <a:lumOff val="15000"/>
                </a:prstClr>
              </a:solidFill>
            </a:endParaRPr>
          </a:p>
          <a:p>
            <a:pPr marL="578358" lvl="1" indent="-342900" defTabSz="457200">
              <a:spcBef>
                <a:spcPct val="20000"/>
              </a:spcBef>
              <a:spcAft>
                <a:spcPts val="0"/>
              </a:spcAft>
              <a:buClr>
                <a:srgbClr val="5588BB"/>
              </a:buClr>
              <a:buSzPct val="115000"/>
              <a:buFont typeface="Wingdings" panose="05000000000000000000" pitchFamily="2" charset="2"/>
              <a:buChar char="§"/>
              <a:defRPr/>
            </a:pPr>
            <a:r>
              <a:rPr lang="en-US" sz="2400" dirty="0">
                <a:solidFill>
                  <a:srgbClr val="009900"/>
                </a:solidFill>
              </a:rPr>
              <a:t>The </a:t>
            </a:r>
            <a:r>
              <a:rPr lang="en-US" sz="2400" u="sng" dirty="0">
                <a:solidFill>
                  <a:srgbClr val="009900"/>
                </a:solidFill>
              </a:rPr>
              <a:t>responsibility</a:t>
            </a:r>
            <a:r>
              <a:rPr lang="en-US" sz="2400" dirty="0">
                <a:solidFill>
                  <a:srgbClr val="009900"/>
                </a:solidFill>
              </a:rPr>
              <a:t> to share information with the teacher about their child’s interests and abilities. </a:t>
            </a:r>
            <a:r>
              <a:rPr lang="en-US" sz="2400" dirty="0">
                <a:solidFill>
                  <a:srgbClr val="5588BB"/>
                </a:solidFill>
              </a:rPr>
              <a:t>(</a:t>
            </a:r>
            <a:r>
              <a:rPr lang="es-MX" sz="2400" dirty="0">
                <a:solidFill>
                  <a:srgbClr val="5588BB"/>
                </a:solidFill>
              </a:rPr>
              <a:t>La </a:t>
            </a:r>
            <a:r>
              <a:rPr lang="es-MX" sz="2400" u="sng" dirty="0">
                <a:solidFill>
                  <a:srgbClr val="5588BB"/>
                </a:solidFill>
              </a:rPr>
              <a:t>responsabilidad</a:t>
            </a:r>
            <a:r>
              <a:rPr lang="es-MX" sz="2400" dirty="0">
                <a:solidFill>
                  <a:srgbClr val="5588BB"/>
                </a:solidFill>
              </a:rPr>
              <a:t> de compartir información con el maestro tocante a los intereses y las habilidades del niño/a.)</a:t>
            </a:r>
            <a:endParaRPr lang="en-US" sz="2400" dirty="0">
              <a:solidFill>
                <a:srgbClr val="5588BB"/>
              </a:solidFill>
            </a:endParaRPr>
          </a:p>
          <a:p>
            <a:pPr marL="0" lvl="0" indent="0" defTabSz="457200">
              <a:lnSpc>
                <a:spcPct val="100000"/>
              </a:lnSpc>
              <a:spcBef>
                <a:spcPct val="20000"/>
              </a:spcBef>
              <a:spcAft>
                <a:spcPts val="0"/>
              </a:spcAft>
              <a:buClr>
                <a:srgbClr val="83992A"/>
              </a:buClr>
              <a:buSzPct val="115000"/>
              <a:buNone/>
              <a:defRPr/>
            </a:pPr>
            <a:endParaRPr lang="en-US" sz="2400" dirty="0">
              <a:solidFill>
                <a:srgbClr val="5588BB"/>
              </a:solidFill>
              <a:latin typeface="Garamond"/>
            </a:endParaRPr>
          </a:p>
        </p:txBody>
      </p:sp>
      <p:sp>
        <p:nvSpPr>
          <p:cNvPr id="8" name="Rectangle 7"/>
          <p:cNvSpPr/>
          <p:nvPr/>
        </p:nvSpPr>
        <p:spPr>
          <a:xfrm>
            <a:off x="914399" y="613006"/>
            <a:ext cx="6651171" cy="1184940"/>
          </a:xfrm>
          <a:prstGeom prst="rect">
            <a:avLst/>
          </a:prstGeom>
        </p:spPr>
        <p:txBody>
          <a:bodyPr wrap="square">
            <a:spAutoFit/>
          </a:bodyPr>
          <a:lstStyle/>
          <a:p>
            <a:r>
              <a:rPr lang="en-US" sz="4000" b="1" cap="all" dirty="0">
                <a:ln w="500">
                  <a:solidFill>
                    <a:srgbClr val="DADADA">
                      <a:shade val="20000"/>
                      <a:satMod val="120000"/>
                    </a:srgbClr>
                  </a:solidFill>
                </a:ln>
                <a:solidFill>
                  <a:srgbClr val="54381C"/>
                </a:solidFill>
                <a:latin typeface="Candara" pitchFamily="34" charset="0"/>
                <a:ea typeface="+mj-ea"/>
                <a:cs typeface="+mj-cs"/>
              </a:rPr>
              <a:t>The Title I Program:</a:t>
            </a:r>
            <a:r>
              <a:rPr lang="en-US" sz="6600" b="1" cap="all" dirty="0">
                <a:ln w="500">
                  <a:solidFill>
                    <a:srgbClr val="DADADA">
                      <a:shade val="20000"/>
                      <a:satMod val="120000"/>
                    </a:srgbClr>
                  </a:solidFill>
                </a:ln>
                <a:solidFill>
                  <a:srgbClr val="83992A">
                    <a:lumMod val="75000"/>
                  </a:srgbClr>
                </a:solidFill>
                <a:latin typeface="Candara" panose="020E0502030303020204" pitchFamily="34" charset="0"/>
                <a:ea typeface="+mj-ea"/>
                <a:cs typeface="+mj-cs"/>
              </a:rPr>
              <a:t/>
            </a:r>
            <a:br>
              <a:rPr lang="en-US" sz="6600" b="1" cap="all" dirty="0">
                <a:ln w="500">
                  <a:solidFill>
                    <a:srgbClr val="DADADA">
                      <a:shade val="20000"/>
                      <a:satMod val="120000"/>
                    </a:srgbClr>
                  </a:solidFill>
                </a:ln>
                <a:solidFill>
                  <a:srgbClr val="83992A">
                    <a:lumMod val="75000"/>
                  </a:srgbClr>
                </a:solidFill>
                <a:latin typeface="Candara" panose="020E0502030303020204" pitchFamily="34" charset="0"/>
                <a:ea typeface="+mj-ea"/>
                <a:cs typeface="+mj-cs"/>
              </a:rPr>
            </a:br>
            <a:r>
              <a:rPr lang="en-US" sz="3100" cap="all" dirty="0">
                <a:ln w="500">
                  <a:solidFill>
                    <a:srgbClr val="DADADA">
                      <a:shade val="20000"/>
                      <a:satMod val="120000"/>
                    </a:srgbClr>
                  </a:solidFill>
                </a:ln>
                <a:solidFill>
                  <a:srgbClr val="5588BB"/>
                </a:solidFill>
                <a:latin typeface="Candara" panose="020E0502030303020204" pitchFamily="34" charset="0"/>
                <a:ea typeface="+mj-ea"/>
                <a:cs typeface="+mj-cs"/>
              </a:rPr>
              <a:t>(</a:t>
            </a:r>
            <a:r>
              <a:rPr lang="en-US" sz="3100" dirty="0">
                <a:ln w="3175" cmpd="sng">
                  <a:noFill/>
                </a:ln>
                <a:solidFill>
                  <a:srgbClr val="5588BB"/>
                </a:solidFill>
                <a:latin typeface="Candara" panose="020E0502030303020204" pitchFamily="34" charset="0"/>
                <a:ea typeface="+mj-ea"/>
                <a:cs typeface="+mj-cs"/>
              </a:rPr>
              <a:t>El </a:t>
            </a:r>
            <a:r>
              <a:rPr lang="en-US" sz="3100" dirty="0" err="1">
                <a:ln w="3175" cmpd="sng">
                  <a:noFill/>
                </a:ln>
                <a:solidFill>
                  <a:srgbClr val="5588BB"/>
                </a:solidFill>
                <a:latin typeface="Candara" panose="020E0502030303020204" pitchFamily="34" charset="0"/>
                <a:ea typeface="+mj-ea"/>
                <a:cs typeface="+mj-cs"/>
              </a:rPr>
              <a:t>Programa</a:t>
            </a:r>
            <a:r>
              <a:rPr lang="en-US" sz="3100" dirty="0">
                <a:ln w="3175" cmpd="sng">
                  <a:noFill/>
                </a:ln>
                <a:solidFill>
                  <a:srgbClr val="5588BB"/>
                </a:solidFill>
                <a:latin typeface="Candara" panose="020E0502030303020204" pitchFamily="34" charset="0"/>
                <a:ea typeface="+mj-ea"/>
                <a:cs typeface="+mj-cs"/>
              </a:rPr>
              <a:t> de </a:t>
            </a:r>
            <a:r>
              <a:rPr lang="en-US" sz="3100" dirty="0" err="1">
                <a:ln w="3175" cmpd="sng">
                  <a:noFill/>
                </a:ln>
                <a:solidFill>
                  <a:srgbClr val="5588BB"/>
                </a:solidFill>
                <a:latin typeface="Candara" panose="020E0502030303020204" pitchFamily="34" charset="0"/>
                <a:ea typeface="+mj-ea"/>
                <a:cs typeface="+mj-cs"/>
              </a:rPr>
              <a:t>Titulo</a:t>
            </a:r>
            <a:r>
              <a:rPr lang="en-US" sz="3100" dirty="0">
                <a:ln w="3175" cmpd="sng">
                  <a:noFill/>
                </a:ln>
                <a:solidFill>
                  <a:srgbClr val="5588BB"/>
                </a:solidFill>
                <a:latin typeface="Candara" panose="020E0502030303020204" pitchFamily="34" charset="0"/>
                <a:ea typeface="+mj-ea"/>
                <a:cs typeface="+mj-cs"/>
              </a:rPr>
              <a:t> I</a:t>
            </a:r>
            <a:r>
              <a:rPr lang="es-MX" sz="3100" cap="all" dirty="0">
                <a:ln w="500">
                  <a:solidFill>
                    <a:srgbClr val="DADADA">
                      <a:shade val="20000"/>
                      <a:satMod val="120000"/>
                    </a:srgbClr>
                  </a:solidFill>
                </a:ln>
                <a:solidFill>
                  <a:srgbClr val="5588BB"/>
                </a:solidFill>
                <a:latin typeface="Candara" panose="020E0502030303020204" pitchFamily="34" charset="0"/>
                <a:ea typeface="+mj-ea"/>
                <a:cs typeface="+mj-cs"/>
              </a:rPr>
              <a:t>)</a:t>
            </a:r>
            <a:endParaRPr lang="en-US" sz="2800" dirty="0">
              <a:solidFill>
                <a:srgbClr val="5588BB"/>
              </a:solidFill>
            </a:endParaRPr>
          </a:p>
        </p:txBody>
      </p:sp>
    </p:spTree>
    <p:extLst>
      <p:ext uri="{BB962C8B-B14F-4D97-AF65-F5344CB8AC3E}">
        <p14:creationId xmlns:p14="http://schemas.microsoft.com/office/powerpoint/2010/main" val="4145866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286000"/>
            <a:ext cx="7788075" cy="4023360"/>
          </a:xfrm>
        </p:spPr>
        <p:txBody>
          <a:bodyPr>
            <a:normAutofit fontScale="92500" lnSpcReduction="20000"/>
          </a:bodyPr>
          <a:lstStyle/>
          <a:p>
            <a:pPr marL="692658" lvl="1" indent="-457200">
              <a:spcAft>
                <a:spcPts val="0"/>
              </a:spcAft>
              <a:buClr>
                <a:srgbClr val="5588BB"/>
              </a:buClr>
              <a:buFont typeface="Wingdings" panose="05000000000000000000" pitchFamily="2" charset="2"/>
              <a:buChar char="§"/>
              <a:defRPr/>
            </a:pPr>
            <a:r>
              <a:rPr lang="en-US" sz="2600" dirty="0">
                <a:solidFill>
                  <a:srgbClr val="009900"/>
                </a:solidFill>
              </a:rPr>
              <a:t>The </a:t>
            </a:r>
            <a:r>
              <a:rPr lang="en-US" sz="2600" u="sng" dirty="0">
                <a:solidFill>
                  <a:srgbClr val="009900"/>
                </a:solidFill>
              </a:rPr>
              <a:t>responsibility</a:t>
            </a:r>
            <a:r>
              <a:rPr lang="en-US" sz="2600" dirty="0">
                <a:solidFill>
                  <a:srgbClr val="009900"/>
                </a:solidFill>
              </a:rPr>
              <a:t> to ensure their child attends school regularly, completes all homework and classroom assignments, and adheres to the district’s Educational Accord, Honor Code, and school behavior policies. </a:t>
            </a:r>
            <a:r>
              <a:rPr lang="en-US" sz="2600" dirty="0">
                <a:solidFill>
                  <a:srgbClr val="5588BB"/>
                </a:solidFill>
              </a:rPr>
              <a:t>(</a:t>
            </a:r>
            <a:r>
              <a:rPr lang="es-ES" sz="2600" dirty="0">
                <a:solidFill>
                  <a:srgbClr val="5588BB"/>
                </a:solidFill>
              </a:rPr>
              <a:t>La </a:t>
            </a:r>
            <a:r>
              <a:rPr lang="es-ES" sz="2600" u="sng" dirty="0">
                <a:solidFill>
                  <a:srgbClr val="5588BB"/>
                </a:solidFill>
              </a:rPr>
              <a:t>responsabilidad</a:t>
            </a:r>
            <a:r>
              <a:rPr lang="es-ES" sz="2600" dirty="0">
                <a:solidFill>
                  <a:srgbClr val="5588BB"/>
                </a:solidFill>
              </a:rPr>
              <a:t> de asegurar que sus hijos asistan a la escuela regularmente, completen todas las tareas y en las del aula, y se adhiere al Acuerdo de la Educación del distrito, código de honor, y las normas de conducta en la escuela.</a:t>
            </a:r>
            <a:endParaRPr lang="en-US" sz="2600" dirty="0">
              <a:solidFill>
                <a:srgbClr val="5588BB"/>
              </a:solidFill>
            </a:endParaRPr>
          </a:p>
          <a:p>
            <a:pPr marL="841251" lvl="1" indent="-457200">
              <a:spcAft>
                <a:spcPts val="0"/>
              </a:spcAft>
              <a:buClr>
                <a:srgbClr val="5588BB"/>
              </a:buClr>
              <a:buFont typeface="Wingdings" panose="05000000000000000000" pitchFamily="2" charset="2"/>
              <a:buChar char="§"/>
              <a:defRPr/>
            </a:pPr>
            <a:endParaRPr lang="es-MX" sz="2600" dirty="0">
              <a:solidFill>
                <a:srgbClr val="422C16"/>
              </a:solidFill>
            </a:endParaRPr>
          </a:p>
          <a:p>
            <a:pPr marL="692658" lvl="1" indent="-457200">
              <a:spcAft>
                <a:spcPts val="0"/>
              </a:spcAft>
              <a:buClr>
                <a:srgbClr val="5588BB"/>
              </a:buClr>
              <a:buFont typeface="Wingdings" panose="05000000000000000000" pitchFamily="2" charset="2"/>
              <a:buChar char="§"/>
              <a:defRPr/>
            </a:pPr>
            <a:r>
              <a:rPr lang="en-US" sz="2600" dirty="0">
                <a:solidFill>
                  <a:srgbClr val="009900"/>
                </a:solidFill>
              </a:rPr>
              <a:t>The </a:t>
            </a:r>
            <a:r>
              <a:rPr lang="en-US" sz="2600" u="sng" dirty="0">
                <a:solidFill>
                  <a:srgbClr val="009900"/>
                </a:solidFill>
              </a:rPr>
              <a:t>responsibility</a:t>
            </a:r>
            <a:r>
              <a:rPr lang="en-US" sz="2600" dirty="0">
                <a:solidFill>
                  <a:srgbClr val="009900"/>
                </a:solidFill>
              </a:rPr>
              <a:t> to attend parent conferences and to communicate regularly with the school concerning their child’s academic progress. </a:t>
            </a:r>
            <a:r>
              <a:rPr lang="en-US" sz="2600" dirty="0">
                <a:solidFill>
                  <a:srgbClr val="5588BB"/>
                </a:solidFill>
              </a:rPr>
              <a:t>(La </a:t>
            </a:r>
            <a:r>
              <a:rPr lang="es-ES" sz="2600" u="sng" dirty="0">
                <a:solidFill>
                  <a:srgbClr val="5588BB"/>
                </a:solidFill>
              </a:rPr>
              <a:t>responsabilidad</a:t>
            </a:r>
            <a:r>
              <a:rPr lang="en-US" sz="2600" dirty="0">
                <a:solidFill>
                  <a:srgbClr val="5588BB"/>
                </a:solidFill>
              </a:rPr>
              <a:t> de </a:t>
            </a:r>
            <a:r>
              <a:rPr lang="es-ES" sz="2600" dirty="0">
                <a:solidFill>
                  <a:srgbClr val="5588BB"/>
                </a:solidFill>
              </a:rPr>
              <a:t>asistir</a:t>
            </a:r>
            <a:r>
              <a:rPr lang="en-US" sz="2600" dirty="0">
                <a:solidFill>
                  <a:srgbClr val="5588BB"/>
                </a:solidFill>
              </a:rPr>
              <a:t> a </a:t>
            </a:r>
            <a:r>
              <a:rPr lang="es-ES" sz="2600" dirty="0">
                <a:solidFill>
                  <a:srgbClr val="5588BB"/>
                </a:solidFill>
              </a:rPr>
              <a:t>conferencias</a:t>
            </a:r>
            <a:r>
              <a:rPr lang="en-US" sz="2600" dirty="0">
                <a:solidFill>
                  <a:srgbClr val="5588BB"/>
                </a:solidFill>
              </a:rPr>
              <a:t> de padres y de </a:t>
            </a:r>
            <a:r>
              <a:rPr lang="es-ES" sz="2600" dirty="0">
                <a:solidFill>
                  <a:srgbClr val="5588BB"/>
                </a:solidFill>
              </a:rPr>
              <a:t>comunicarse</a:t>
            </a:r>
            <a:r>
              <a:rPr lang="en-US" sz="2600" dirty="0">
                <a:solidFill>
                  <a:srgbClr val="5588BB"/>
                </a:solidFill>
              </a:rPr>
              <a:t> </a:t>
            </a:r>
            <a:r>
              <a:rPr lang="es-ES" sz="2600" dirty="0">
                <a:solidFill>
                  <a:srgbClr val="5588BB"/>
                </a:solidFill>
              </a:rPr>
              <a:t>regularmente</a:t>
            </a:r>
            <a:r>
              <a:rPr lang="en-US" sz="2600" dirty="0">
                <a:solidFill>
                  <a:srgbClr val="5588BB"/>
                </a:solidFill>
              </a:rPr>
              <a:t> con la </a:t>
            </a:r>
            <a:r>
              <a:rPr lang="es-ES" sz="2600" dirty="0">
                <a:solidFill>
                  <a:srgbClr val="5588BB"/>
                </a:solidFill>
              </a:rPr>
              <a:t>escuela</a:t>
            </a:r>
            <a:r>
              <a:rPr lang="en-US" sz="2600" dirty="0">
                <a:solidFill>
                  <a:srgbClr val="5588BB"/>
                </a:solidFill>
              </a:rPr>
              <a:t> </a:t>
            </a:r>
            <a:r>
              <a:rPr lang="es-ES" sz="2600" dirty="0">
                <a:solidFill>
                  <a:srgbClr val="5588BB"/>
                </a:solidFill>
              </a:rPr>
              <a:t>acerca del</a:t>
            </a:r>
            <a:r>
              <a:rPr lang="en-US" sz="2600" dirty="0">
                <a:solidFill>
                  <a:srgbClr val="5588BB"/>
                </a:solidFill>
              </a:rPr>
              <a:t> </a:t>
            </a:r>
            <a:r>
              <a:rPr lang="es-ES" sz="2600" dirty="0">
                <a:solidFill>
                  <a:srgbClr val="5588BB"/>
                </a:solidFill>
              </a:rPr>
              <a:t>progreso</a:t>
            </a:r>
            <a:r>
              <a:rPr lang="en-US" sz="2600" dirty="0">
                <a:solidFill>
                  <a:srgbClr val="5588BB"/>
                </a:solidFill>
              </a:rPr>
              <a:t> </a:t>
            </a:r>
            <a:r>
              <a:rPr lang="es-ES" sz="2600" dirty="0">
                <a:solidFill>
                  <a:srgbClr val="5588BB"/>
                </a:solidFill>
              </a:rPr>
              <a:t>académico</a:t>
            </a:r>
            <a:r>
              <a:rPr lang="en-US" sz="2600" dirty="0">
                <a:solidFill>
                  <a:srgbClr val="5588BB"/>
                </a:solidFill>
              </a:rPr>
              <a:t> de </a:t>
            </a:r>
            <a:r>
              <a:rPr lang="es-ES" sz="2600" dirty="0">
                <a:solidFill>
                  <a:srgbClr val="5588BB"/>
                </a:solidFill>
              </a:rPr>
              <a:t>sus</a:t>
            </a:r>
            <a:r>
              <a:rPr lang="en-US" sz="2600" dirty="0">
                <a:solidFill>
                  <a:srgbClr val="5588BB"/>
                </a:solidFill>
              </a:rPr>
              <a:t> </a:t>
            </a:r>
            <a:r>
              <a:rPr lang="es-ES" sz="2600" dirty="0">
                <a:solidFill>
                  <a:srgbClr val="5588BB"/>
                </a:solidFill>
              </a:rPr>
              <a:t>niños</a:t>
            </a:r>
            <a:r>
              <a:rPr lang="en-US" sz="2600" dirty="0">
                <a:solidFill>
                  <a:srgbClr val="5588BB"/>
                </a:solidFill>
              </a:rPr>
              <a:t>.)</a:t>
            </a:r>
          </a:p>
          <a:p>
            <a:pPr lvl="0" defTabSz="457200">
              <a:lnSpc>
                <a:spcPct val="100000"/>
              </a:lnSpc>
              <a:spcBef>
                <a:spcPct val="20000"/>
              </a:spcBef>
              <a:spcAft>
                <a:spcPts val="0"/>
              </a:spcAft>
              <a:buClr>
                <a:srgbClr val="5588BB"/>
              </a:buClr>
              <a:buSzPct val="115000"/>
              <a:buFont typeface="Wingdings" panose="05000000000000000000" pitchFamily="2" charset="2"/>
              <a:buChar char="§"/>
              <a:defRPr/>
            </a:pPr>
            <a:endParaRPr lang="en-US" sz="2400" dirty="0">
              <a:solidFill>
                <a:srgbClr val="5588BB"/>
              </a:solidFill>
              <a:latin typeface="Garamond"/>
            </a:endParaRPr>
          </a:p>
        </p:txBody>
      </p:sp>
      <p:sp>
        <p:nvSpPr>
          <p:cNvPr id="8" name="Rectangle 7"/>
          <p:cNvSpPr/>
          <p:nvPr/>
        </p:nvSpPr>
        <p:spPr>
          <a:xfrm>
            <a:off x="914399" y="613006"/>
            <a:ext cx="6651171" cy="1184940"/>
          </a:xfrm>
          <a:prstGeom prst="rect">
            <a:avLst/>
          </a:prstGeom>
        </p:spPr>
        <p:txBody>
          <a:bodyPr wrap="square">
            <a:spAutoFit/>
          </a:bodyPr>
          <a:lstStyle/>
          <a:p>
            <a:r>
              <a:rPr lang="en-US" sz="4000" b="1" cap="all" dirty="0">
                <a:ln w="500">
                  <a:solidFill>
                    <a:srgbClr val="DADADA">
                      <a:shade val="20000"/>
                      <a:satMod val="120000"/>
                    </a:srgbClr>
                  </a:solidFill>
                </a:ln>
                <a:solidFill>
                  <a:srgbClr val="54381C"/>
                </a:solidFill>
                <a:latin typeface="Candara" pitchFamily="34" charset="0"/>
                <a:ea typeface="+mj-ea"/>
                <a:cs typeface="+mj-cs"/>
              </a:rPr>
              <a:t>The Title I Program:</a:t>
            </a:r>
            <a:r>
              <a:rPr lang="en-US" sz="6600" b="1" cap="all" dirty="0">
                <a:ln w="500">
                  <a:solidFill>
                    <a:srgbClr val="DADADA">
                      <a:shade val="20000"/>
                      <a:satMod val="120000"/>
                    </a:srgbClr>
                  </a:solidFill>
                </a:ln>
                <a:solidFill>
                  <a:srgbClr val="83992A">
                    <a:lumMod val="75000"/>
                  </a:srgbClr>
                </a:solidFill>
                <a:latin typeface="Candara" panose="020E0502030303020204" pitchFamily="34" charset="0"/>
                <a:ea typeface="+mj-ea"/>
                <a:cs typeface="+mj-cs"/>
              </a:rPr>
              <a:t/>
            </a:r>
            <a:br>
              <a:rPr lang="en-US" sz="6600" b="1" cap="all" dirty="0">
                <a:ln w="500">
                  <a:solidFill>
                    <a:srgbClr val="DADADA">
                      <a:shade val="20000"/>
                      <a:satMod val="120000"/>
                    </a:srgbClr>
                  </a:solidFill>
                </a:ln>
                <a:solidFill>
                  <a:srgbClr val="83992A">
                    <a:lumMod val="75000"/>
                  </a:srgbClr>
                </a:solidFill>
                <a:latin typeface="Candara" panose="020E0502030303020204" pitchFamily="34" charset="0"/>
                <a:ea typeface="+mj-ea"/>
                <a:cs typeface="+mj-cs"/>
              </a:rPr>
            </a:br>
            <a:r>
              <a:rPr lang="en-US" sz="3100" cap="all" dirty="0">
                <a:ln w="500">
                  <a:solidFill>
                    <a:srgbClr val="DADADA">
                      <a:shade val="20000"/>
                      <a:satMod val="120000"/>
                    </a:srgbClr>
                  </a:solidFill>
                </a:ln>
                <a:solidFill>
                  <a:srgbClr val="5588BB"/>
                </a:solidFill>
                <a:latin typeface="Candara" panose="020E0502030303020204" pitchFamily="34" charset="0"/>
                <a:ea typeface="+mj-ea"/>
                <a:cs typeface="+mj-cs"/>
              </a:rPr>
              <a:t>(</a:t>
            </a:r>
            <a:r>
              <a:rPr lang="en-US" sz="3100" dirty="0">
                <a:ln w="3175" cmpd="sng">
                  <a:noFill/>
                </a:ln>
                <a:solidFill>
                  <a:srgbClr val="5588BB"/>
                </a:solidFill>
                <a:latin typeface="Candara" panose="020E0502030303020204" pitchFamily="34" charset="0"/>
                <a:ea typeface="+mj-ea"/>
                <a:cs typeface="+mj-cs"/>
              </a:rPr>
              <a:t>El </a:t>
            </a:r>
            <a:r>
              <a:rPr lang="en-US" sz="3100" dirty="0" err="1">
                <a:ln w="3175" cmpd="sng">
                  <a:noFill/>
                </a:ln>
                <a:solidFill>
                  <a:srgbClr val="5588BB"/>
                </a:solidFill>
                <a:latin typeface="Candara" panose="020E0502030303020204" pitchFamily="34" charset="0"/>
                <a:ea typeface="+mj-ea"/>
                <a:cs typeface="+mj-cs"/>
              </a:rPr>
              <a:t>Programa</a:t>
            </a:r>
            <a:r>
              <a:rPr lang="en-US" sz="3100" dirty="0">
                <a:ln w="3175" cmpd="sng">
                  <a:noFill/>
                </a:ln>
                <a:solidFill>
                  <a:srgbClr val="5588BB"/>
                </a:solidFill>
                <a:latin typeface="Candara" panose="020E0502030303020204" pitchFamily="34" charset="0"/>
                <a:ea typeface="+mj-ea"/>
                <a:cs typeface="+mj-cs"/>
              </a:rPr>
              <a:t> de </a:t>
            </a:r>
            <a:r>
              <a:rPr lang="en-US" sz="3100" dirty="0" err="1">
                <a:ln w="3175" cmpd="sng">
                  <a:noFill/>
                </a:ln>
                <a:solidFill>
                  <a:srgbClr val="5588BB"/>
                </a:solidFill>
                <a:latin typeface="Candara" panose="020E0502030303020204" pitchFamily="34" charset="0"/>
                <a:ea typeface="+mj-ea"/>
                <a:cs typeface="+mj-cs"/>
              </a:rPr>
              <a:t>Titulo</a:t>
            </a:r>
            <a:r>
              <a:rPr lang="en-US" sz="3100" dirty="0">
                <a:ln w="3175" cmpd="sng">
                  <a:noFill/>
                </a:ln>
                <a:solidFill>
                  <a:srgbClr val="5588BB"/>
                </a:solidFill>
                <a:latin typeface="Candara" panose="020E0502030303020204" pitchFamily="34" charset="0"/>
                <a:ea typeface="+mj-ea"/>
                <a:cs typeface="+mj-cs"/>
              </a:rPr>
              <a:t> I</a:t>
            </a:r>
            <a:r>
              <a:rPr lang="es-MX" sz="3100" cap="all" dirty="0">
                <a:ln w="500">
                  <a:solidFill>
                    <a:srgbClr val="DADADA">
                      <a:shade val="20000"/>
                      <a:satMod val="120000"/>
                    </a:srgbClr>
                  </a:solidFill>
                </a:ln>
                <a:solidFill>
                  <a:srgbClr val="5588BB"/>
                </a:solidFill>
                <a:latin typeface="Candara" panose="020E0502030303020204" pitchFamily="34" charset="0"/>
                <a:ea typeface="+mj-ea"/>
                <a:cs typeface="+mj-cs"/>
              </a:rPr>
              <a:t>)</a:t>
            </a:r>
            <a:endParaRPr lang="en-US" sz="2800" dirty="0">
              <a:solidFill>
                <a:srgbClr val="5588BB"/>
              </a:solidFill>
            </a:endParaRPr>
          </a:p>
        </p:txBody>
      </p:sp>
    </p:spTree>
    <p:extLst>
      <p:ext uri="{BB962C8B-B14F-4D97-AF65-F5344CB8AC3E}">
        <p14:creationId xmlns:p14="http://schemas.microsoft.com/office/powerpoint/2010/main" val="10408055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768096" y="2286000"/>
            <a:ext cx="7788075" cy="4023360"/>
          </a:xfrm>
        </p:spPr>
        <p:txBody>
          <a:bodyPr>
            <a:normAutofit/>
          </a:bodyPr>
          <a:lstStyle/>
          <a:p>
            <a:pPr marL="0" lvl="0" indent="0" defTabSz="457200">
              <a:lnSpc>
                <a:spcPct val="100000"/>
              </a:lnSpc>
              <a:spcBef>
                <a:spcPct val="20000"/>
              </a:spcBef>
              <a:spcAft>
                <a:spcPts val="600"/>
              </a:spcAft>
              <a:buClr>
                <a:srgbClr val="83992A"/>
              </a:buClr>
              <a:buSzPct val="115000"/>
              <a:buNone/>
              <a:defRPr/>
            </a:pPr>
            <a:r>
              <a:rPr lang="en-US" altLang="en-US" sz="2400" b="1" dirty="0">
                <a:solidFill>
                  <a:srgbClr val="422C16"/>
                </a:solidFill>
                <a:latin typeface="Garamond"/>
              </a:rPr>
              <a:t>Last year’s survey results</a:t>
            </a:r>
            <a:r>
              <a:rPr lang="en-US" altLang="en-US" sz="2400" b="1" dirty="0">
                <a:solidFill>
                  <a:srgbClr val="0000FF"/>
                </a:solidFill>
                <a:latin typeface="Garamond"/>
              </a:rPr>
              <a:t> </a:t>
            </a:r>
          </a:p>
          <a:p>
            <a:pPr marL="0" lvl="0" indent="0" defTabSz="457200">
              <a:lnSpc>
                <a:spcPct val="100000"/>
              </a:lnSpc>
              <a:spcBef>
                <a:spcPct val="20000"/>
              </a:spcBef>
              <a:spcAft>
                <a:spcPts val="600"/>
              </a:spcAft>
              <a:buClr>
                <a:srgbClr val="83992A"/>
              </a:buClr>
              <a:buSzPct val="115000"/>
              <a:buNone/>
              <a:defRPr/>
            </a:pPr>
            <a:r>
              <a:rPr lang="en-US" altLang="en-US" sz="2400" dirty="0" smtClean="0">
                <a:solidFill>
                  <a:srgbClr val="009900"/>
                </a:solidFill>
                <a:latin typeface="Garamond"/>
              </a:rPr>
              <a:t>Please see attached documents ( Favor de </a:t>
            </a:r>
            <a:r>
              <a:rPr lang="en-US" altLang="en-US" sz="2400" dirty="0" err="1" smtClean="0">
                <a:solidFill>
                  <a:srgbClr val="009900"/>
                </a:solidFill>
                <a:latin typeface="Garamond"/>
              </a:rPr>
              <a:t>ver</a:t>
            </a:r>
            <a:r>
              <a:rPr lang="en-US" altLang="en-US" sz="2400" dirty="0" smtClean="0">
                <a:solidFill>
                  <a:srgbClr val="009900"/>
                </a:solidFill>
                <a:latin typeface="Garamond"/>
              </a:rPr>
              <a:t> el </a:t>
            </a:r>
            <a:r>
              <a:rPr lang="en-US" altLang="en-US" sz="2400" dirty="0" err="1" smtClean="0">
                <a:solidFill>
                  <a:srgbClr val="009900"/>
                </a:solidFill>
                <a:latin typeface="Garamond"/>
              </a:rPr>
              <a:t>documento</a:t>
            </a:r>
            <a:r>
              <a:rPr lang="en-US" altLang="en-US" sz="2400" dirty="0" smtClean="0">
                <a:solidFill>
                  <a:srgbClr val="009900"/>
                </a:solidFill>
                <a:latin typeface="Garamond"/>
              </a:rPr>
              <a:t> </a:t>
            </a:r>
            <a:r>
              <a:rPr lang="en-US" altLang="en-US" sz="2400" dirty="0" err="1" smtClean="0">
                <a:solidFill>
                  <a:srgbClr val="009900"/>
                </a:solidFill>
                <a:latin typeface="Garamond"/>
              </a:rPr>
              <a:t>apegado</a:t>
            </a:r>
            <a:r>
              <a:rPr lang="en-US" altLang="en-US" sz="2400" dirty="0" smtClean="0">
                <a:solidFill>
                  <a:schemeClr val="accent2"/>
                </a:solidFill>
                <a:latin typeface="Garamond"/>
              </a:rPr>
              <a:t>)</a:t>
            </a:r>
            <a:endParaRPr lang="en-US" altLang="en-US" sz="2400" dirty="0">
              <a:solidFill>
                <a:schemeClr val="accent2"/>
              </a:solidFill>
              <a:latin typeface="Garamond"/>
            </a:endParaRPr>
          </a:p>
          <a:p>
            <a:pPr marL="285750" lvl="0" indent="-285750" defTabSz="457200">
              <a:lnSpc>
                <a:spcPct val="100000"/>
              </a:lnSpc>
              <a:spcBef>
                <a:spcPct val="20000"/>
              </a:spcBef>
              <a:spcAft>
                <a:spcPts val="600"/>
              </a:spcAft>
              <a:buClr>
                <a:srgbClr val="83992A"/>
              </a:buClr>
              <a:buSzPct val="115000"/>
              <a:buFont typeface="Arial"/>
              <a:buChar char="•"/>
              <a:defRPr/>
            </a:pPr>
            <a:endParaRPr lang="en-US" altLang="en-US" sz="2400" dirty="0">
              <a:solidFill>
                <a:srgbClr val="422C16"/>
              </a:solidFill>
              <a:latin typeface="Garamond"/>
            </a:endParaRPr>
          </a:p>
          <a:p>
            <a:pPr marL="0" lvl="0" indent="0" defTabSz="457200">
              <a:lnSpc>
                <a:spcPct val="100000"/>
              </a:lnSpc>
              <a:spcBef>
                <a:spcPct val="20000"/>
              </a:spcBef>
              <a:spcAft>
                <a:spcPts val="600"/>
              </a:spcAft>
              <a:buClr>
                <a:srgbClr val="83992A"/>
              </a:buClr>
              <a:buSzPct val="115000"/>
              <a:buNone/>
              <a:defRPr/>
            </a:pPr>
            <a:r>
              <a:rPr lang="en-US" altLang="en-US" sz="2400" dirty="0">
                <a:solidFill>
                  <a:srgbClr val="009900"/>
                </a:solidFill>
                <a:latin typeface="Garamond"/>
              </a:rPr>
              <a:t>Let’s review the Parent and Family Engagement Policy currently in place. </a:t>
            </a:r>
            <a:r>
              <a:rPr lang="en-US" altLang="en-US" sz="2200" dirty="0">
                <a:solidFill>
                  <a:srgbClr val="5588BB"/>
                </a:solidFill>
                <a:latin typeface="Garamond"/>
              </a:rPr>
              <a:t>(</a:t>
            </a:r>
            <a:r>
              <a:rPr lang="es-MX" altLang="en-US" sz="2200" dirty="0">
                <a:solidFill>
                  <a:srgbClr val="5588BB"/>
                </a:solidFill>
                <a:latin typeface="Garamond"/>
              </a:rPr>
              <a:t>Revisemos la Norma de Participación de los Padres actualmente implementada.)</a:t>
            </a:r>
            <a:endParaRPr lang="en-US" altLang="en-US" sz="2200" dirty="0">
              <a:solidFill>
                <a:srgbClr val="5588BB"/>
              </a:solidFill>
              <a:latin typeface="Garamond"/>
            </a:endParaRPr>
          </a:p>
          <a:p>
            <a:pPr marL="0" lvl="0" indent="0" defTabSz="457200">
              <a:lnSpc>
                <a:spcPct val="100000"/>
              </a:lnSpc>
              <a:spcBef>
                <a:spcPct val="20000"/>
              </a:spcBef>
              <a:spcAft>
                <a:spcPts val="0"/>
              </a:spcAft>
              <a:buClr>
                <a:srgbClr val="5588BB"/>
              </a:buClr>
              <a:buSzPct val="115000"/>
              <a:buNone/>
              <a:defRPr/>
            </a:pPr>
            <a:endParaRPr lang="en-US" sz="2400" dirty="0">
              <a:solidFill>
                <a:srgbClr val="5588BB"/>
              </a:solidFill>
              <a:latin typeface="Garamond"/>
            </a:endParaRPr>
          </a:p>
        </p:txBody>
      </p:sp>
      <p:sp>
        <p:nvSpPr>
          <p:cNvPr id="8" name="Rectangle 7"/>
          <p:cNvSpPr/>
          <p:nvPr/>
        </p:nvSpPr>
        <p:spPr>
          <a:xfrm>
            <a:off x="859970" y="362635"/>
            <a:ext cx="8066315" cy="1754326"/>
          </a:xfrm>
          <a:prstGeom prst="rect">
            <a:avLst/>
          </a:prstGeom>
        </p:spPr>
        <p:txBody>
          <a:bodyPr wrap="square">
            <a:spAutoFit/>
          </a:bodyPr>
          <a:lstStyle/>
          <a:p>
            <a:r>
              <a:rPr lang="en-US" sz="3000" b="1" cap="all" dirty="0">
                <a:ln w="500">
                  <a:solidFill>
                    <a:srgbClr val="DADADA">
                      <a:shade val="20000"/>
                      <a:satMod val="120000"/>
                    </a:srgbClr>
                  </a:solidFill>
                </a:ln>
                <a:solidFill>
                  <a:srgbClr val="54381C"/>
                </a:solidFill>
                <a:latin typeface="Candara" pitchFamily="34" charset="0"/>
                <a:ea typeface="+mj-ea"/>
                <a:cs typeface="+mj-cs"/>
              </a:rPr>
              <a:t>The District’s Survey results &amp; School’s Parent And Family Engagement Policy: </a:t>
            </a:r>
            <a:r>
              <a:rPr lang="en-US" sz="3200" dirty="0">
                <a:ln w="3175" cmpd="sng">
                  <a:noFill/>
                </a:ln>
                <a:solidFill>
                  <a:srgbClr val="83992A">
                    <a:lumMod val="75000"/>
                  </a:srgbClr>
                </a:solidFill>
                <a:latin typeface="Candara" panose="020E0502030303020204" pitchFamily="34" charset="0"/>
                <a:ea typeface="+mj-ea"/>
                <a:cs typeface="+mj-cs"/>
              </a:rPr>
              <a:t/>
            </a:r>
            <a:br>
              <a:rPr lang="en-US" sz="3200" dirty="0">
                <a:ln w="3175" cmpd="sng">
                  <a:noFill/>
                </a:ln>
                <a:solidFill>
                  <a:srgbClr val="83992A">
                    <a:lumMod val="75000"/>
                  </a:srgbClr>
                </a:solidFill>
                <a:latin typeface="Candara" panose="020E0502030303020204" pitchFamily="34" charset="0"/>
                <a:ea typeface="+mj-ea"/>
                <a:cs typeface="+mj-cs"/>
              </a:rPr>
            </a:br>
            <a:r>
              <a:rPr lang="en-US" sz="2400" dirty="0">
                <a:ln w="3175" cmpd="sng">
                  <a:noFill/>
                </a:ln>
                <a:solidFill>
                  <a:srgbClr val="5588BB"/>
                </a:solidFill>
                <a:latin typeface="Candara" panose="020E0502030303020204" pitchFamily="34" charset="0"/>
                <a:ea typeface="+mj-ea"/>
                <a:cs typeface="+mj-cs"/>
              </a:rPr>
              <a:t>(</a:t>
            </a:r>
            <a:r>
              <a:rPr lang="es-ES" sz="2400" dirty="0">
                <a:ln w="3175" cmpd="sng">
                  <a:noFill/>
                </a:ln>
                <a:solidFill>
                  <a:srgbClr val="5588BB"/>
                </a:solidFill>
                <a:latin typeface="Candara" panose="020E0502030303020204" pitchFamily="34" charset="0"/>
                <a:ea typeface="+mj-ea"/>
                <a:cs typeface="+mj-cs"/>
              </a:rPr>
              <a:t>Los resultados del estudio del Distrito y la Póliza de Participación de Padres de la escuela?</a:t>
            </a:r>
            <a:r>
              <a:rPr lang="en-US" sz="2400" dirty="0">
                <a:ln w="3175" cmpd="sng">
                  <a:noFill/>
                </a:ln>
                <a:solidFill>
                  <a:srgbClr val="5588BB"/>
                </a:solidFill>
                <a:latin typeface="Candara" panose="020E0502030303020204" pitchFamily="34" charset="0"/>
                <a:ea typeface="+mj-ea"/>
                <a:cs typeface="+mj-cs"/>
              </a:rPr>
              <a:t>)</a:t>
            </a:r>
            <a:endParaRPr lang="en-US" sz="2800" dirty="0">
              <a:solidFill>
                <a:srgbClr val="5588BB"/>
              </a:solidFill>
            </a:endParaRPr>
          </a:p>
        </p:txBody>
      </p:sp>
    </p:spTree>
    <p:extLst>
      <p:ext uri="{BB962C8B-B14F-4D97-AF65-F5344CB8AC3E}">
        <p14:creationId xmlns:p14="http://schemas.microsoft.com/office/powerpoint/2010/main" val="22375876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pc="0" dirty="0">
                <a:ln w="500">
                  <a:solidFill>
                    <a:srgbClr val="DADADA">
                      <a:shade val="20000"/>
                      <a:satMod val="120000"/>
                    </a:srgbClr>
                  </a:solidFill>
                </a:ln>
                <a:solidFill>
                  <a:srgbClr val="54381C"/>
                </a:solidFill>
                <a:latin typeface="Candara" pitchFamily="34" charset="0"/>
              </a:rPr>
              <a:t>Thank you for attending</a:t>
            </a:r>
            <a:r>
              <a:rPr lang="en-US" sz="6500" cap="none" spc="0" dirty="0">
                <a:ln w="3175" cmpd="sng">
                  <a:noFill/>
                </a:ln>
                <a:solidFill>
                  <a:srgbClr val="83992A">
                    <a:lumMod val="75000"/>
                  </a:srgbClr>
                </a:solidFill>
                <a:latin typeface="Candara" panose="020E0502030303020204" pitchFamily="34" charset="0"/>
              </a:rPr>
              <a:t/>
            </a:r>
            <a:br>
              <a:rPr lang="en-US" sz="6500" cap="none" spc="0" dirty="0">
                <a:ln w="3175" cmpd="sng">
                  <a:noFill/>
                </a:ln>
                <a:solidFill>
                  <a:srgbClr val="83992A">
                    <a:lumMod val="75000"/>
                  </a:srgbClr>
                </a:solidFill>
                <a:latin typeface="Candara" panose="020E0502030303020204" pitchFamily="34" charset="0"/>
              </a:rPr>
            </a:br>
            <a:r>
              <a:rPr lang="en-US" sz="3100" cap="none" spc="0" dirty="0">
                <a:ln w="3175" cmpd="sng">
                  <a:noFill/>
                </a:ln>
                <a:solidFill>
                  <a:srgbClr val="5588BB"/>
                </a:solidFill>
                <a:latin typeface="Candara" panose="020E0502030303020204" pitchFamily="34" charset="0"/>
              </a:rPr>
              <a:t>(Gracias </a:t>
            </a:r>
            <a:r>
              <a:rPr lang="en-US" sz="3100" cap="none" spc="0" dirty="0" err="1">
                <a:ln w="3175" cmpd="sng">
                  <a:noFill/>
                </a:ln>
                <a:solidFill>
                  <a:srgbClr val="5588BB"/>
                </a:solidFill>
                <a:latin typeface="Candara" panose="020E0502030303020204" pitchFamily="34" charset="0"/>
              </a:rPr>
              <a:t>por</a:t>
            </a:r>
            <a:r>
              <a:rPr lang="en-US" sz="3100" cap="none" spc="0" dirty="0">
                <a:ln w="3175" cmpd="sng">
                  <a:noFill/>
                </a:ln>
                <a:solidFill>
                  <a:srgbClr val="5588BB"/>
                </a:solidFill>
                <a:latin typeface="Candara" panose="020E0502030303020204" pitchFamily="34" charset="0"/>
              </a:rPr>
              <a:t> </a:t>
            </a:r>
            <a:r>
              <a:rPr lang="es-ES" sz="3100" cap="none" spc="0" dirty="0">
                <a:ln w="3175" cmpd="sng">
                  <a:noFill/>
                </a:ln>
                <a:solidFill>
                  <a:srgbClr val="5588BB"/>
                </a:solidFill>
                <a:latin typeface="Candara" panose="020E0502030303020204" pitchFamily="34" charset="0"/>
              </a:rPr>
              <a:t>Asistir</a:t>
            </a:r>
            <a:r>
              <a:rPr lang="en-US" sz="3100" cap="none" spc="0" dirty="0">
                <a:ln w="3175" cmpd="sng">
                  <a:noFill/>
                </a:ln>
                <a:solidFill>
                  <a:srgbClr val="5588BB"/>
                </a:solidFill>
                <a:latin typeface="Candara" panose="020E0502030303020204" pitchFamily="34" charset="0"/>
              </a:rPr>
              <a:t>)</a:t>
            </a:r>
            <a:endParaRPr lang="en-US" sz="3100" dirty="0">
              <a:solidFill>
                <a:srgbClr val="5588BB"/>
              </a:solidFill>
            </a:endParaRPr>
          </a:p>
        </p:txBody>
      </p:sp>
      <p:sp>
        <p:nvSpPr>
          <p:cNvPr id="3" name="Content Placeholder 2"/>
          <p:cNvSpPr>
            <a:spLocks noGrp="1"/>
          </p:cNvSpPr>
          <p:nvPr>
            <p:ph idx="1"/>
          </p:nvPr>
        </p:nvSpPr>
        <p:spPr/>
        <p:txBody>
          <a:bodyPr/>
          <a:lstStyle/>
          <a:p>
            <a:pPr marL="285750" lvl="0" indent="-285750" algn="ctr" defTabSz="457200">
              <a:lnSpc>
                <a:spcPct val="80000"/>
              </a:lnSpc>
              <a:spcBef>
                <a:spcPct val="20000"/>
              </a:spcBef>
              <a:spcAft>
                <a:spcPts val="600"/>
              </a:spcAft>
              <a:buClr>
                <a:srgbClr val="83992A"/>
              </a:buClr>
              <a:buSzPct val="115000"/>
              <a:buNone/>
              <a:defRPr/>
            </a:pPr>
            <a:r>
              <a:rPr lang="en-US" altLang="en-US" sz="2200" dirty="0">
                <a:solidFill>
                  <a:srgbClr val="009900"/>
                </a:solidFill>
                <a:latin typeface="Garamond"/>
              </a:rPr>
              <a:t>Please fill out your evaluations and turn them in before you leave. Your input is essential to your child’s success!</a:t>
            </a:r>
          </a:p>
          <a:p>
            <a:pPr marL="285750" lvl="0" indent="-285750" defTabSz="457200">
              <a:lnSpc>
                <a:spcPct val="80000"/>
              </a:lnSpc>
              <a:spcBef>
                <a:spcPct val="20000"/>
              </a:spcBef>
              <a:spcAft>
                <a:spcPts val="600"/>
              </a:spcAft>
              <a:buClr>
                <a:srgbClr val="83992A"/>
              </a:buClr>
              <a:buSzPct val="115000"/>
              <a:buNone/>
              <a:defRPr/>
            </a:pPr>
            <a:endParaRPr lang="en-US" altLang="en-US" sz="1700" dirty="0">
              <a:solidFill>
                <a:srgbClr val="54381C"/>
              </a:solidFill>
              <a:latin typeface="Garamond"/>
            </a:endParaRPr>
          </a:p>
          <a:p>
            <a:pPr marL="285750" lvl="0" indent="-285750" algn="ctr" defTabSz="457200">
              <a:lnSpc>
                <a:spcPct val="80000"/>
              </a:lnSpc>
              <a:spcBef>
                <a:spcPct val="20000"/>
              </a:spcBef>
              <a:spcAft>
                <a:spcPts val="600"/>
              </a:spcAft>
              <a:buClr>
                <a:srgbClr val="83992A"/>
              </a:buClr>
              <a:buSzPct val="115000"/>
              <a:buNone/>
              <a:defRPr/>
            </a:pPr>
            <a:r>
              <a:rPr lang="es-MX" altLang="en-US" sz="2200" dirty="0">
                <a:solidFill>
                  <a:srgbClr val="5588BB"/>
                </a:solidFill>
                <a:latin typeface="Garamond"/>
              </a:rPr>
              <a:t> Favor de llenar su evaluación y entréguela antes de irse.  </a:t>
            </a:r>
          </a:p>
          <a:p>
            <a:pPr marL="285750" lvl="0" indent="-285750" algn="ctr" defTabSz="457200">
              <a:lnSpc>
                <a:spcPct val="80000"/>
              </a:lnSpc>
              <a:spcBef>
                <a:spcPct val="20000"/>
              </a:spcBef>
              <a:spcAft>
                <a:spcPts val="600"/>
              </a:spcAft>
              <a:buClr>
                <a:srgbClr val="83992A"/>
              </a:buClr>
              <a:buSzPct val="115000"/>
              <a:buNone/>
              <a:defRPr/>
            </a:pPr>
            <a:r>
              <a:rPr lang="es-MX" altLang="en-US" sz="2200" dirty="0">
                <a:solidFill>
                  <a:srgbClr val="5588BB"/>
                </a:solidFill>
                <a:latin typeface="Garamond"/>
              </a:rPr>
              <a:t>!Su aportación es esencial para el éxito de su hijo/a</a:t>
            </a:r>
            <a:r>
              <a:rPr lang="en-US" altLang="en-US" sz="2200" dirty="0">
                <a:solidFill>
                  <a:srgbClr val="5588BB"/>
                </a:solidFill>
                <a:latin typeface="Garamond"/>
              </a:rPr>
              <a:t>!</a:t>
            </a:r>
          </a:p>
          <a:p>
            <a:pPr marL="285750" lvl="0" indent="-285750" algn="ctr" defTabSz="457200">
              <a:lnSpc>
                <a:spcPct val="80000"/>
              </a:lnSpc>
              <a:spcBef>
                <a:spcPct val="20000"/>
              </a:spcBef>
              <a:spcAft>
                <a:spcPts val="600"/>
              </a:spcAft>
              <a:buClr>
                <a:srgbClr val="83992A"/>
              </a:buClr>
              <a:buSzPct val="115000"/>
              <a:buNone/>
              <a:defRPr/>
            </a:pPr>
            <a:endParaRPr lang="en-US" altLang="en-US" sz="2200" dirty="0">
              <a:solidFill>
                <a:srgbClr val="83992A">
                  <a:lumMod val="75000"/>
                </a:srgbClr>
              </a:solidFill>
              <a:latin typeface="Garamond"/>
            </a:endParaRPr>
          </a:p>
          <a:p>
            <a:pPr marL="285750" indent="-285750" algn="ctr" defTabSz="457200">
              <a:lnSpc>
                <a:spcPct val="80000"/>
              </a:lnSpc>
              <a:spcBef>
                <a:spcPct val="20000"/>
              </a:spcBef>
              <a:spcAft>
                <a:spcPts val="600"/>
              </a:spcAft>
              <a:buClr>
                <a:srgbClr val="83992A"/>
              </a:buClr>
              <a:buSzPct val="115000"/>
              <a:buNone/>
              <a:defRPr/>
            </a:pPr>
            <a:endParaRPr lang="en-US" altLang="en-US" sz="2200" dirty="0">
              <a:solidFill>
                <a:srgbClr val="54381C"/>
              </a:solidFill>
              <a:latin typeface="Garamond"/>
            </a:endParaRPr>
          </a:p>
          <a:p>
            <a:pPr marL="285750" indent="-285750" algn="ctr" defTabSz="457200">
              <a:lnSpc>
                <a:spcPct val="80000"/>
              </a:lnSpc>
              <a:spcBef>
                <a:spcPct val="20000"/>
              </a:spcBef>
              <a:spcAft>
                <a:spcPts val="600"/>
              </a:spcAft>
              <a:buClr>
                <a:srgbClr val="83992A"/>
              </a:buClr>
              <a:buSzPct val="115000"/>
              <a:buNone/>
              <a:defRPr/>
            </a:pPr>
            <a:r>
              <a:rPr lang="en-US" altLang="en-US" sz="2200" dirty="0">
                <a:solidFill>
                  <a:srgbClr val="54381C"/>
                </a:solidFill>
                <a:latin typeface="Garamond"/>
              </a:rPr>
              <a:t>For questions, please call:</a:t>
            </a:r>
          </a:p>
          <a:p>
            <a:pPr marL="285750" indent="-285750" algn="ctr" defTabSz="457200">
              <a:lnSpc>
                <a:spcPct val="80000"/>
              </a:lnSpc>
              <a:spcBef>
                <a:spcPct val="20000"/>
              </a:spcBef>
              <a:spcAft>
                <a:spcPts val="600"/>
              </a:spcAft>
              <a:buClr>
                <a:srgbClr val="83992A"/>
              </a:buClr>
              <a:buSzPct val="115000"/>
              <a:buNone/>
              <a:defRPr/>
            </a:pPr>
            <a:r>
              <a:rPr lang="en-US" altLang="en-US" sz="2200" dirty="0">
                <a:solidFill>
                  <a:srgbClr val="54381C"/>
                </a:solidFill>
                <a:latin typeface="Garamond"/>
              </a:rPr>
              <a:t>Title I </a:t>
            </a:r>
            <a:r>
              <a:rPr lang="en-US" altLang="en-US" sz="2200" dirty="0" smtClean="0">
                <a:solidFill>
                  <a:srgbClr val="54381C"/>
                </a:solidFill>
                <a:latin typeface="Garamond"/>
              </a:rPr>
              <a:t>Services Department</a:t>
            </a:r>
            <a:r>
              <a:rPr lang="en-US" altLang="en-US" sz="2200" dirty="0">
                <a:solidFill>
                  <a:srgbClr val="54381C"/>
                </a:solidFill>
                <a:latin typeface="Garamond"/>
              </a:rPr>
              <a:t>, Clark County School District</a:t>
            </a:r>
          </a:p>
          <a:p>
            <a:pPr marL="285750" indent="-285750" algn="ctr" defTabSz="457200">
              <a:lnSpc>
                <a:spcPct val="80000"/>
              </a:lnSpc>
              <a:spcBef>
                <a:spcPct val="20000"/>
              </a:spcBef>
              <a:spcAft>
                <a:spcPts val="600"/>
              </a:spcAft>
              <a:buClr>
                <a:srgbClr val="83992A"/>
              </a:buClr>
              <a:buSzPct val="115000"/>
              <a:buNone/>
              <a:defRPr/>
            </a:pPr>
            <a:r>
              <a:rPr lang="en-US" altLang="en-US" sz="2200" dirty="0">
                <a:solidFill>
                  <a:srgbClr val="54381C"/>
                </a:solidFill>
                <a:latin typeface="Garamond"/>
              </a:rPr>
              <a:t>702-799-3850</a:t>
            </a:r>
          </a:p>
        </p:txBody>
      </p:sp>
    </p:spTree>
    <p:extLst>
      <p:ext uri="{BB962C8B-B14F-4D97-AF65-F5344CB8AC3E}">
        <p14:creationId xmlns:p14="http://schemas.microsoft.com/office/powerpoint/2010/main" val="28823922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6339" y="626301"/>
            <a:ext cx="4054721" cy="5473874"/>
          </a:xfrm>
          <a:prstGeom prst="rect">
            <a:avLst/>
          </a:prstGeom>
        </p:spPr>
      </p:pic>
    </p:spTree>
    <p:extLst>
      <p:ext uri="{BB962C8B-B14F-4D97-AF65-F5344CB8AC3E}">
        <p14:creationId xmlns:p14="http://schemas.microsoft.com/office/powerpoint/2010/main" val="28320260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CCSD Brand">
      <a:dk1>
        <a:sysClr val="windowText" lastClr="000000"/>
      </a:dk1>
      <a:lt1>
        <a:sysClr val="window" lastClr="FFFFFF"/>
      </a:lt1>
      <a:dk2>
        <a:srgbClr val="3E5874"/>
      </a:dk2>
      <a:lt2>
        <a:srgbClr val="DDDDDD"/>
      </a:lt2>
      <a:accent1>
        <a:srgbClr val="000F9F"/>
      </a:accent1>
      <a:accent2>
        <a:srgbClr val="2683C6"/>
      </a:accent2>
      <a:accent3>
        <a:srgbClr val="FF6D25"/>
      </a:accent3>
      <a:accent4>
        <a:srgbClr val="3E5874"/>
      </a:accent4>
      <a:accent5>
        <a:srgbClr val="3E5874"/>
      </a:accent5>
      <a:accent6>
        <a:srgbClr val="5588BB"/>
      </a:accent6>
      <a:hlink>
        <a:srgbClr val="FF6D25"/>
      </a:hlink>
      <a:folHlink>
        <a:srgbClr val="DDDDDD"/>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3331</TotalTime>
  <Words>1144</Words>
  <Application>Microsoft Office PowerPoint</Application>
  <PresentationFormat>On-screen Show (4:3)</PresentationFormat>
  <Paragraphs>90</Paragraphs>
  <Slides>14</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Arial</vt:lpstr>
      <vt:lpstr>Calibri</vt:lpstr>
      <vt:lpstr>Candara</vt:lpstr>
      <vt:lpstr>Century Gothic</vt:lpstr>
      <vt:lpstr>Garamond</vt:lpstr>
      <vt:lpstr>Tw Cen MT</vt:lpstr>
      <vt:lpstr>Tw Cen MT Condensed</vt:lpstr>
      <vt:lpstr>Wingdings</vt:lpstr>
      <vt:lpstr>Wingdings 3</vt:lpstr>
      <vt:lpstr>Integral</vt:lpstr>
      <vt:lpstr>PowerPoint Presentation</vt:lpstr>
      <vt:lpstr>PowerPoint Presentation</vt:lpstr>
      <vt:lpstr>PowerPoint Presentation</vt:lpstr>
      <vt:lpstr>ESSA    (La Ley-cada estudiante tenga éxito – ESSA por sus siglas en ingles)</vt:lpstr>
      <vt:lpstr>ESSA    (La Ley-cada estudiante tenga éxito – ESSA por sus siglas en ingles)</vt:lpstr>
      <vt:lpstr>ESSA    (La Ley-cada estudiante tenga éxito – ESSA por sus siglas en ingles)</vt:lpstr>
      <vt:lpstr>PowerPoint Presentation</vt:lpstr>
      <vt:lpstr>PowerPoint Presentation</vt:lpstr>
      <vt:lpstr>PowerPoint Presentation</vt:lpstr>
      <vt:lpstr>PowerPoint Presentation</vt:lpstr>
      <vt:lpstr>PowerPoint Presentation</vt:lpstr>
      <vt:lpstr>PowerPoint Presentation</vt:lpstr>
      <vt:lpstr>Thank you for attending (Gracias por Asistir)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Reorganization of the Clark County School District</dc:title>
  <dc:creator>Ballard, Kellie</dc:creator>
  <cp:lastModifiedBy>Kazek, Michael T</cp:lastModifiedBy>
  <cp:revision>89</cp:revision>
  <cp:lastPrinted>2018-07-23T15:13:41Z</cp:lastPrinted>
  <dcterms:created xsi:type="dcterms:W3CDTF">2018-07-16T15:51:20Z</dcterms:created>
  <dcterms:modified xsi:type="dcterms:W3CDTF">2018-12-03T20:02:32Z</dcterms:modified>
</cp:coreProperties>
</file>