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8" r:id="rId4"/>
  </p:sldMasterIdLst>
  <p:notesMasterIdLst>
    <p:notesMasterId r:id="rId24"/>
  </p:notesMasterIdLst>
  <p:sldIdLst>
    <p:sldId id="451" r:id="rId5"/>
    <p:sldId id="257" r:id="rId6"/>
    <p:sldId id="259" r:id="rId7"/>
    <p:sldId id="277" r:id="rId8"/>
    <p:sldId id="292" r:id="rId9"/>
    <p:sldId id="293" r:id="rId10"/>
    <p:sldId id="278" r:id="rId11"/>
    <p:sldId id="260" r:id="rId12"/>
    <p:sldId id="262" r:id="rId13"/>
    <p:sldId id="266" r:id="rId14"/>
    <p:sldId id="263" r:id="rId15"/>
    <p:sldId id="267" r:id="rId16"/>
    <p:sldId id="264" r:id="rId17"/>
    <p:sldId id="270" r:id="rId18"/>
    <p:sldId id="265" r:id="rId19"/>
    <p:sldId id="269" r:id="rId20"/>
    <p:sldId id="282" r:id="rId21"/>
    <p:sldId id="283" r:id="rId22"/>
    <p:sldId id="311" r:id="rId2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D869C13-CD33-4068-960F-8E51C831EBC3}" v="1" dt="2025-11-09T11:32:52.94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86805" autoAdjust="0"/>
  </p:normalViewPr>
  <p:slideViewPr>
    <p:cSldViewPr snapToGrid="0">
      <p:cViewPr varScale="1">
        <p:scale>
          <a:sx n="71" d="100"/>
          <a:sy n="71" d="100"/>
        </p:scale>
        <p:origin x="1109" y="6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viewProps" Target="viewProp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notesMaster" Target="notesMasters/notesMaster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theme" Target="theme/theme1.xml"/><Relationship Id="rId30"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 Campbell-Birch (SOU)" userId="ad98be16-9aed-4ef3-8a0d-029d039f9fb2" providerId="ADAL" clId="{0D869C13-CD33-4068-960F-8E51C831EBC3}"/>
    <pc:docChg chg="delSld modSld">
      <pc:chgData name="S Campbell-Birch (SOU)" userId="ad98be16-9aed-4ef3-8a0d-029d039f9fb2" providerId="ADAL" clId="{0D869C13-CD33-4068-960F-8E51C831EBC3}" dt="2025-11-09T11:33:01.528" v="2" actId="47"/>
      <pc:docMkLst>
        <pc:docMk/>
      </pc:docMkLst>
      <pc:sldChg chg="del">
        <pc:chgData name="S Campbell-Birch (SOU)" userId="ad98be16-9aed-4ef3-8a0d-029d039f9fb2" providerId="ADAL" clId="{0D869C13-CD33-4068-960F-8E51C831EBC3}" dt="2025-11-09T11:33:01.528" v="2" actId="47"/>
        <pc:sldMkLst>
          <pc:docMk/>
          <pc:sldMk cId="109857222" sldId="256"/>
        </pc:sldMkLst>
      </pc:sldChg>
      <pc:sldChg chg="addSp modSp mod">
        <pc:chgData name="S Campbell-Birch (SOU)" userId="ad98be16-9aed-4ef3-8a0d-029d039f9fb2" providerId="ADAL" clId="{0D869C13-CD33-4068-960F-8E51C831EBC3}" dt="2025-11-09T11:32:59.346" v="1" actId="1076"/>
        <pc:sldMkLst>
          <pc:docMk/>
          <pc:sldMk cId="1716349361" sldId="451"/>
        </pc:sldMkLst>
        <pc:picChg chg="add mod">
          <ac:chgData name="S Campbell-Birch (SOU)" userId="ad98be16-9aed-4ef3-8a0d-029d039f9fb2" providerId="ADAL" clId="{0D869C13-CD33-4068-960F-8E51C831EBC3}" dt="2025-11-09T11:32:59.346" v="1" actId="1076"/>
          <ac:picMkLst>
            <pc:docMk/>
            <pc:sldMk cId="1716349361" sldId="451"/>
            <ac:picMk id="9" creationId="{F5314005-6FA6-8795-B040-22C0AF7F32C8}"/>
          </ac:picMkLst>
        </pc:picChg>
      </pc:sldChg>
    </pc:docChg>
  </pc:docChgLst>
  <pc:docChgLst>
    <pc:chgData name="C Jenkins (SOU)" userId="9ce06cbc-ba59-45b5-bb19-ba5ab4adad0e" providerId="ADAL" clId="{A36C1506-30A6-4E0D-BDD0-22B7232E789E}"/>
    <pc:docChg chg="custSel modSld">
      <pc:chgData name="C Jenkins (SOU)" userId="9ce06cbc-ba59-45b5-bb19-ba5ab4adad0e" providerId="ADAL" clId="{A36C1506-30A6-4E0D-BDD0-22B7232E789E}" dt="2025-10-22T10:42:58.616" v="251" actId="5793"/>
      <pc:docMkLst>
        <pc:docMk/>
      </pc:docMkLst>
      <pc:sldChg chg="modSp mod">
        <pc:chgData name="C Jenkins (SOU)" userId="9ce06cbc-ba59-45b5-bb19-ba5ab4adad0e" providerId="ADAL" clId="{A36C1506-30A6-4E0D-BDD0-22B7232E789E}" dt="2025-10-22T10:40:42.488" v="0" actId="313"/>
        <pc:sldMkLst>
          <pc:docMk/>
          <pc:sldMk cId="428444894" sldId="269"/>
        </pc:sldMkLst>
        <pc:spChg chg="mod">
          <ac:chgData name="C Jenkins (SOU)" userId="9ce06cbc-ba59-45b5-bb19-ba5ab4adad0e" providerId="ADAL" clId="{A36C1506-30A6-4E0D-BDD0-22B7232E789E}" dt="2025-10-22T10:40:42.488" v="0" actId="313"/>
          <ac:spMkLst>
            <pc:docMk/>
            <pc:sldMk cId="428444894" sldId="269"/>
            <ac:spMk id="2" creationId="{C447104C-92AB-8340-E07A-B4DB5139ABA2}"/>
          </ac:spMkLst>
        </pc:spChg>
      </pc:sldChg>
      <pc:sldChg chg="modSp mod">
        <pc:chgData name="C Jenkins (SOU)" userId="9ce06cbc-ba59-45b5-bb19-ba5ab4adad0e" providerId="ADAL" clId="{A36C1506-30A6-4E0D-BDD0-22B7232E789E}" dt="2025-10-22T10:40:45.355" v="1" actId="313"/>
        <pc:sldMkLst>
          <pc:docMk/>
          <pc:sldMk cId="3165780148" sldId="270"/>
        </pc:sldMkLst>
        <pc:spChg chg="mod">
          <ac:chgData name="C Jenkins (SOU)" userId="9ce06cbc-ba59-45b5-bb19-ba5ab4adad0e" providerId="ADAL" clId="{A36C1506-30A6-4E0D-BDD0-22B7232E789E}" dt="2025-10-22T10:40:45.355" v="1" actId="313"/>
          <ac:spMkLst>
            <pc:docMk/>
            <pc:sldMk cId="3165780148" sldId="270"/>
            <ac:spMk id="2" creationId="{C447104C-92AB-8340-E07A-B4DB5139ABA2}"/>
          </ac:spMkLst>
        </pc:spChg>
      </pc:sldChg>
      <pc:sldChg chg="modSp mod">
        <pc:chgData name="C Jenkins (SOU)" userId="9ce06cbc-ba59-45b5-bb19-ba5ab4adad0e" providerId="ADAL" clId="{A36C1506-30A6-4E0D-BDD0-22B7232E789E}" dt="2025-10-22T10:42:58.616" v="251" actId="5793"/>
        <pc:sldMkLst>
          <pc:docMk/>
          <pc:sldMk cId="3499636005" sldId="311"/>
        </pc:sldMkLst>
        <pc:spChg chg="mod">
          <ac:chgData name="C Jenkins (SOU)" userId="9ce06cbc-ba59-45b5-bb19-ba5ab4adad0e" providerId="ADAL" clId="{A36C1506-30A6-4E0D-BDD0-22B7232E789E}" dt="2025-10-22T10:42:58.616" v="251" actId="5793"/>
          <ac:spMkLst>
            <pc:docMk/>
            <pc:sldMk cId="3499636005" sldId="311"/>
            <ac:spMk id="3" creationId="{54B2AE92-4882-0B30-E4A6-260D87A0723A}"/>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E3DACD9-E569-4558-AF00-DBC36A133499}" type="datetimeFigureOut">
              <a:t>11/9/2025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46E13BE-96BC-4CF8-B5F6-6DA63B2D6A53}" type="slidenum">
              <a:t>‹#›</a:t>
            </a:fld>
            <a:endParaRPr lang="en-US"/>
          </a:p>
        </p:txBody>
      </p:sp>
    </p:spTree>
    <p:extLst>
      <p:ext uri="{BB962C8B-B14F-4D97-AF65-F5344CB8AC3E}">
        <p14:creationId xmlns:p14="http://schemas.microsoft.com/office/powerpoint/2010/main" val="289980301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algn="l" rtl="0" eaLnBrk="1" fontAlgn="t" latinLnBrk="0" hangingPunct="1">
              <a:spcBef>
                <a:spcPts val="0"/>
              </a:spcBef>
              <a:spcAft>
                <a:spcPts val="0"/>
              </a:spcAft>
            </a:pPr>
            <a:r>
              <a:rPr lang="en-GB" sz="1800" b="1" i="0" u="none" strike="noStrike" kern="1200" dirty="0">
                <a:solidFill>
                  <a:srgbClr val="FFFFFF"/>
                </a:solidFill>
                <a:effectLst/>
                <a:highlight>
                  <a:srgbClr val="F8B323"/>
                </a:highlight>
                <a:latin typeface="Gill Sans MT" panose="020B0502020104020203" pitchFamily="34" charset="0"/>
              </a:rPr>
              <a:t>Grade</a:t>
            </a:r>
            <a:endParaRPr lang="en-GB" sz="1800" b="0" i="0" u="none" strike="noStrike" dirty="0">
              <a:effectLst/>
              <a:highlight>
                <a:srgbClr val="F8B323"/>
              </a:highlight>
              <a:latin typeface="Arial" panose="020B0604020202020204" pitchFamily="34" charset="0"/>
            </a:endParaRPr>
          </a:p>
          <a:p>
            <a:pPr marL="0" algn="l" rtl="0" eaLnBrk="1" fontAlgn="t" latinLnBrk="0" hangingPunct="1">
              <a:spcBef>
                <a:spcPts val="0"/>
              </a:spcBef>
              <a:spcAft>
                <a:spcPts val="0"/>
              </a:spcAft>
            </a:pPr>
            <a:r>
              <a:rPr lang="en-GB" sz="1800" b="1" i="0" u="none" strike="noStrike" kern="1200" dirty="0">
                <a:solidFill>
                  <a:srgbClr val="FFFFFF"/>
                </a:solidFill>
                <a:effectLst/>
                <a:highlight>
                  <a:srgbClr val="F8B323"/>
                </a:highlight>
                <a:latin typeface="Gill Sans MT" panose="020B0502020104020203" pitchFamily="34" charset="0"/>
              </a:rPr>
              <a:t>Points</a:t>
            </a:r>
            <a:endParaRPr lang="en-GB" sz="1800" b="0" i="0" u="none" strike="noStrike" dirty="0">
              <a:effectLst/>
              <a:highlight>
                <a:srgbClr val="F8B323"/>
              </a:highlight>
              <a:latin typeface="Arial" panose="020B0604020202020204" pitchFamily="34" charset="0"/>
            </a:endParaRPr>
          </a:p>
          <a:p>
            <a:pPr marL="0" algn="l" rtl="0" eaLnBrk="1" fontAlgn="t" latinLnBrk="0" hangingPunct="1">
              <a:spcBef>
                <a:spcPts val="0"/>
              </a:spcBef>
              <a:spcAft>
                <a:spcPts val="0"/>
              </a:spcAft>
            </a:pPr>
            <a:r>
              <a:rPr lang="en-GB" sz="1800" b="0" i="0" u="none" strike="noStrike" kern="1200" dirty="0">
                <a:solidFill>
                  <a:srgbClr val="000000"/>
                </a:solidFill>
                <a:effectLst/>
                <a:highlight>
                  <a:srgbClr val="FCE5CC"/>
                </a:highlight>
                <a:latin typeface="Gill Sans MT" panose="020B0502020104020203" pitchFamily="34" charset="0"/>
              </a:rPr>
              <a:t>U</a:t>
            </a:r>
            <a:endParaRPr lang="en-GB" sz="1800" b="0" i="0" u="none" strike="noStrike" dirty="0">
              <a:effectLst/>
              <a:highlight>
                <a:srgbClr val="FCE5CC"/>
              </a:highlight>
              <a:latin typeface="Arial" panose="020B0604020202020204" pitchFamily="34" charset="0"/>
            </a:endParaRPr>
          </a:p>
          <a:p>
            <a:pPr marL="0" algn="l" rtl="0" eaLnBrk="1" fontAlgn="t" latinLnBrk="0" hangingPunct="1">
              <a:spcBef>
                <a:spcPts val="0"/>
              </a:spcBef>
              <a:spcAft>
                <a:spcPts val="0"/>
              </a:spcAft>
            </a:pPr>
            <a:r>
              <a:rPr lang="en-GB" sz="1800" b="0" i="0" u="none" strike="noStrike" kern="1200" dirty="0">
                <a:solidFill>
                  <a:srgbClr val="000000"/>
                </a:solidFill>
                <a:effectLst/>
                <a:highlight>
                  <a:srgbClr val="FCE5CC"/>
                </a:highlight>
                <a:latin typeface="Gill Sans MT" panose="020B0502020104020203" pitchFamily="34" charset="0"/>
              </a:rPr>
              <a:t>0</a:t>
            </a:r>
            <a:endParaRPr lang="en-GB" sz="1800" b="0" i="0" u="none" strike="noStrike" dirty="0">
              <a:effectLst/>
              <a:highlight>
                <a:srgbClr val="FCE5CC"/>
              </a:highlight>
              <a:latin typeface="Arial" panose="020B0604020202020204" pitchFamily="34" charset="0"/>
            </a:endParaRPr>
          </a:p>
          <a:p>
            <a:pPr marL="0" algn="l" rtl="0" eaLnBrk="1" fontAlgn="t" latinLnBrk="0" hangingPunct="1">
              <a:spcBef>
                <a:spcPts val="0"/>
              </a:spcBef>
              <a:spcAft>
                <a:spcPts val="0"/>
              </a:spcAft>
            </a:pPr>
            <a:r>
              <a:rPr lang="en-GB" sz="1800" b="0" i="0" u="none" strike="noStrike" kern="1200" dirty="0">
                <a:solidFill>
                  <a:srgbClr val="000000"/>
                </a:solidFill>
                <a:effectLst/>
                <a:highlight>
                  <a:srgbClr val="FEF2E8"/>
                </a:highlight>
                <a:latin typeface="Gill Sans MT" panose="020B0502020104020203" pitchFamily="34" charset="0"/>
              </a:rPr>
              <a:t>Pass</a:t>
            </a:r>
            <a:endParaRPr lang="en-GB" sz="1800" b="0" i="0" u="none" strike="noStrike" dirty="0">
              <a:effectLst/>
              <a:highlight>
                <a:srgbClr val="FEF2E8"/>
              </a:highlight>
              <a:latin typeface="Arial" panose="020B0604020202020204" pitchFamily="34" charset="0"/>
            </a:endParaRPr>
          </a:p>
          <a:p>
            <a:pPr marL="0" algn="l" rtl="0" eaLnBrk="1" fontAlgn="t" latinLnBrk="0" hangingPunct="1">
              <a:spcBef>
                <a:spcPts val="0"/>
              </a:spcBef>
              <a:spcAft>
                <a:spcPts val="0"/>
              </a:spcAft>
            </a:pPr>
            <a:r>
              <a:rPr lang="en-GB" sz="1800" b="0" i="0" u="none" strike="noStrike" kern="1200" dirty="0">
                <a:solidFill>
                  <a:srgbClr val="000000"/>
                </a:solidFill>
                <a:effectLst/>
                <a:highlight>
                  <a:srgbClr val="FEF2E8"/>
                </a:highlight>
                <a:latin typeface="Gill Sans MT" panose="020B0502020104020203" pitchFamily="34" charset="0"/>
              </a:rPr>
              <a:t>36</a:t>
            </a:r>
            <a:endParaRPr lang="en-GB" sz="1800" b="0" i="0" u="none" strike="noStrike" dirty="0">
              <a:effectLst/>
              <a:highlight>
                <a:srgbClr val="FEF2E8"/>
              </a:highlight>
              <a:latin typeface="Arial" panose="020B0604020202020204" pitchFamily="34" charset="0"/>
            </a:endParaRPr>
          </a:p>
          <a:p>
            <a:pPr marL="0" algn="l" rtl="0" eaLnBrk="1" fontAlgn="t" latinLnBrk="0" hangingPunct="1">
              <a:spcBef>
                <a:spcPts val="0"/>
              </a:spcBef>
              <a:spcAft>
                <a:spcPts val="0"/>
              </a:spcAft>
            </a:pPr>
            <a:r>
              <a:rPr lang="en-GB" sz="1800" b="0" i="0" u="none" strike="noStrike" kern="1200" dirty="0">
                <a:solidFill>
                  <a:srgbClr val="000000"/>
                </a:solidFill>
                <a:effectLst/>
                <a:highlight>
                  <a:srgbClr val="FCE5CC"/>
                </a:highlight>
                <a:latin typeface="Gill Sans MT" panose="020B0502020104020203" pitchFamily="34" charset="0"/>
              </a:rPr>
              <a:t>Merit</a:t>
            </a:r>
            <a:endParaRPr lang="en-GB" sz="1800" b="0" i="0" u="none" strike="noStrike" dirty="0">
              <a:effectLst/>
              <a:highlight>
                <a:srgbClr val="FCE5CC"/>
              </a:highlight>
              <a:latin typeface="Arial" panose="020B0604020202020204" pitchFamily="34" charset="0"/>
            </a:endParaRPr>
          </a:p>
          <a:p>
            <a:pPr marL="0" algn="l" rtl="0" eaLnBrk="1" fontAlgn="t" latinLnBrk="0" hangingPunct="1">
              <a:spcBef>
                <a:spcPts val="0"/>
              </a:spcBef>
              <a:spcAft>
                <a:spcPts val="0"/>
              </a:spcAft>
            </a:pPr>
            <a:r>
              <a:rPr lang="en-GB" sz="1800" b="0" i="0" u="none" strike="noStrike" kern="1200" dirty="0">
                <a:solidFill>
                  <a:srgbClr val="000000"/>
                </a:solidFill>
                <a:effectLst/>
                <a:highlight>
                  <a:srgbClr val="FCE5CC"/>
                </a:highlight>
                <a:latin typeface="Gill Sans MT" panose="020B0502020104020203" pitchFamily="34" charset="0"/>
              </a:rPr>
              <a:t>52</a:t>
            </a:r>
            <a:endParaRPr lang="en-GB" sz="1800" b="0" i="0" u="none" strike="noStrike" dirty="0">
              <a:effectLst/>
              <a:highlight>
                <a:srgbClr val="FCE5CC"/>
              </a:highlight>
              <a:latin typeface="Arial" panose="020B0604020202020204" pitchFamily="34" charset="0"/>
            </a:endParaRPr>
          </a:p>
          <a:p>
            <a:pPr marL="0" algn="l" rtl="0" eaLnBrk="1" fontAlgn="t" latinLnBrk="0" hangingPunct="1">
              <a:spcBef>
                <a:spcPts val="0"/>
              </a:spcBef>
              <a:spcAft>
                <a:spcPts val="0"/>
              </a:spcAft>
            </a:pPr>
            <a:r>
              <a:rPr lang="en-GB" sz="1800" b="0" i="0" u="none" strike="noStrike" kern="1200" dirty="0">
                <a:solidFill>
                  <a:srgbClr val="000000"/>
                </a:solidFill>
                <a:effectLst/>
                <a:highlight>
                  <a:srgbClr val="FEF2E8"/>
                </a:highlight>
                <a:latin typeface="Gill Sans MT" panose="020B0502020104020203" pitchFamily="34" charset="0"/>
              </a:rPr>
              <a:t>Distinction</a:t>
            </a:r>
            <a:endParaRPr lang="en-GB" sz="1800" b="0" i="0" u="none" strike="noStrike" dirty="0">
              <a:effectLst/>
              <a:highlight>
                <a:srgbClr val="FEF2E8"/>
              </a:highlight>
              <a:latin typeface="Arial" panose="020B0604020202020204" pitchFamily="34" charset="0"/>
            </a:endParaRPr>
          </a:p>
          <a:p>
            <a:pPr marL="0" algn="l" rtl="0" eaLnBrk="1" fontAlgn="t" latinLnBrk="0" hangingPunct="1">
              <a:spcBef>
                <a:spcPts val="0"/>
              </a:spcBef>
              <a:spcAft>
                <a:spcPts val="0"/>
              </a:spcAft>
            </a:pPr>
            <a:r>
              <a:rPr lang="en-GB" sz="1800" b="0" i="0" u="none" strike="noStrike" kern="1200" dirty="0">
                <a:solidFill>
                  <a:srgbClr val="000000"/>
                </a:solidFill>
                <a:effectLst/>
                <a:highlight>
                  <a:srgbClr val="FEF2E8"/>
                </a:highlight>
                <a:latin typeface="Gill Sans MT" panose="020B0502020104020203" pitchFamily="34" charset="0"/>
              </a:rPr>
              <a:t>74</a:t>
            </a:r>
            <a:endParaRPr lang="en-GB" sz="1800" b="0" i="0" u="none" strike="noStrike" dirty="0">
              <a:effectLst/>
              <a:highlight>
                <a:srgbClr val="FEF2E8"/>
              </a:highlight>
              <a:latin typeface="Arial" panose="020B0604020202020204" pitchFamily="34" charset="0"/>
            </a:endParaRPr>
          </a:p>
          <a:p>
            <a:pPr marL="0" algn="l" rtl="0" eaLnBrk="1" fontAlgn="t" latinLnBrk="0" hangingPunct="1">
              <a:spcBef>
                <a:spcPts val="0"/>
              </a:spcBef>
              <a:spcAft>
                <a:spcPts val="0"/>
              </a:spcAft>
            </a:pPr>
            <a:r>
              <a:rPr lang="en-GB" sz="1800" b="0" i="0" u="none" strike="noStrike" kern="1200" dirty="0">
                <a:solidFill>
                  <a:srgbClr val="000000"/>
                </a:solidFill>
                <a:effectLst/>
                <a:highlight>
                  <a:srgbClr val="FCE5CC"/>
                </a:highlight>
                <a:latin typeface="Gill Sans MT" panose="020B0502020104020203" pitchFamily="34" charset="0"/>
              </a:rPr>
              <a:t>Distinction *</a:t>
            </a:r>
            <a:endParaRPr lang="en-GB" sz="1800" b="0" i="0" u="none" strike="noStrike" dirty="0">
              <a:effectLst/>
              <a:highlight>
                <a:srgbClr val="FCE5CC"/>
              </a:highlight>
              <a:latin typeface="Arial" panose="020B0604020202020204" pitchFamily="34" charset="0"/>
            </a:endParaRPr>
          </a:p>
          <a:p>
            <a:pPr marL="0" algn="l" rtl="0" eaLnBrk="1" fontAlgn="t" latinLnBrk="0" hangingPunct="1">
              <a:spcBef>
                <a:spcPts val="0"/>
              </a:spcBef>
              <a:spcAft>
                <a:spcPts val="0"/>
              </a:spcAft>
            </a:pPr>
            <a:r>
              <a:rPr lang="en-GB" sz="1800" b="0" i="0" u="none" strike="noStrike" kern="1200" dirty="0">
                <a:solidFill>
                  <a:srgbClr val="000000"/>
                </a:solidFill>
                <a:effectLst/>
                <a:highlight>
                  <a:srgbClr val="FCE5CC"/>
                </a:highlight>
                <a:latin typeface="Gill Sans MT" panose="020B0502020104020203" pitchFamily="34" charset="0"/>
              </a:rPr>
              <a:t>90</a:t>
            </a:r>
            <a:endParaRPr lang="en-GB" sz="1800" b="0" i="0" u="none" strike="noStrike" dirty="0">
              <a:effectLst/>
              <a:highlight>
                <a:srgbClr val="FCE5CC"/>
              </a:highlight>
              <a:latin typeface="Arial" panose="020B0604020202020204" pitchFamily="34" charset="0"/>
            </a:endParaRPr>
          </a:p>
          <a:p>
            <a:endParaRPr lang="en-GB" dirty="0"/>
          </a:p>
        </p:txBody>
      </p:sp>
      <p:sp>
        <p:nvSpPr>
          <p:cNvPr id="4" name="Slide Number Placeholder 3"/>
          <p:cNvSpPr>
            <a:spLocks noGrp="1"/>
          </p:cNvSpPr>
          <p:nvPr>
            <p:ph type="sldNum" sz="quarter" idx="5"/>
          </p:nvPr>
        </p:nvSpPr>
        <p:spPr/>
        <p:txBody>
          <a:bodyPr/>
          <a:lstStyle/>
          <a:p>
            <a:fld id="{446E13BE-96BC-4CF8-B5F6-6DA63B2D6A53}" type="slidenum">
              <a:rPr lang="en-GB" smtClean="0"/>
              <a:t>7</a:t>
            </a:fld>
            <a:endParaRPr lang="en-GB"/>
          </a:p>
        </p:txBody>
      </p:sp>
    </p:spTree>
    <p:extLst>
      <p:ext uri="{BB962C8B-B14F-4D97-AF65-F5344CB8AC3E}">
        <p14:creationId xmlns:p14="http://schemas.microsoft.com/office/powerpoint/2010/main" val="369090141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Normalization is a process used in relational databases to organize data to minimize redundancy and improve data integrity.</a:t>
            </a:r>
          </a:p>
        </p:txBody>
      </p:sp>
      <p:sp>
        <p:nvSpPr>
          <p:cNvPr id="4" name="Slide Number Placeholder 3"/>
          <p:cNvSpPr>
            <a:spLocks noGrp="1"/>
          </p:cNvSpPr>
          <p:nvPr>
            <p:ph type="sldNum" sz="quarter" idx="5"/>
          </p:nvPr>
        </p:nvSpPr>
        <p:spPr/>
        <p:txBody>
          <a:bodyPr/>
          <a:lstStyle/>
          <a:p>
            <a:fld id="{446E13BE-96BC-4CF8-B5F6-6DA63B2D6A53}" type="slidenum">
              <a:t>16</a:t>
            </a:fld>
            <a:endParaRPr lang="en-US"/>
          </a:p>
        </p:txBody>
      </p:sp>
    </p:spTree>
    <p:extLst>
      <p:ext uri="{BB962C8B-B14F-4D97-AF65-F5344CB8AC3E}">
        <p14:creationId xmlns:p14="http://schemas.microsoft.com/office/powerpoint/2010/main" val="19904825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640AAD-80AF-40E7-BE3F-43D32FC68ED4}"/>
              </a:ext>
            </a:extLst>
          </p:cNvPr>
          <p:cNvSpPr>
            <a:spLocks noGrp="1"/>
          </p:cNvSpPr>
          <p:nvPr>
            <p:ph type="ctrTitle"/>
          </p:nvPr>
        </p:nvSpPr>
        <p:spPr>
          <a:xfrm>
            <a:off x="1524000" y="1122363"/>
            <a:ext cx="9144000" cy="2387600"/>
          </a:xfrm>
        </p:spPr>
        <p:txBody>
          <a:bodyPr anchor="b"/>
          <a:lstStyle>
            <a:lvl1pPr algn="l">
              <a:defRPr sz="6000" b="1" i="0" cap="all" baseline="0"/>
            </a:lvl1pPr>
          </a:lstStyle>
          <a:p>
            <a:r>
              <a:rPr lang="en-US"/>
              <a:t>Click to edit Master title style</a:t>
            </a:r>
          </a:p>
        </p:txBody>
      </p:sp>
      <p:sp>
        <p:nvSpPr>
          <p:cNvPr id="3" name="Subtitle 2">
            <a:extLst>
              <a:ext uri="{FF2B5EF4-FFF2-40B4-BE49-F238E27FC236}">
                <a16:creationId xmlns:a16="http://schemas.microsoft.com/office/drawing/2014/main" id="{EC80FBD9-0977-4B2B-9318-30774BB0947C}"/>
              </a:ext>
            </a:extLst>
          </p:cNvPr>
          <p:cNvSpPr>
            <a:spLocks noGrp="1"/>
          </p:cNvSpPr>
          <p:nvPr>
            <p:ph type="subTitle" idx="1"/>
          </p:nvPr>
        </p:nvSpPr>
        <p:spPr>
          <a:xfrm>
            <a:off x="1524000" y="3602038"/>
            <a:ext cx="9144000" cy="1655762"/>
          </a:xfrm>
        </p:spPr>
        <p:txBody>
          <a:bodyPr/>
          <a:lstStyle>
            <a:lvl1pPr marL="0" indent="0" algn="l">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9CE66DA5-7751-4D3D-B753-58DF3B418763}"/>
              </a:ext>
            </a:extLst>
          </p:cNvPr>
          <p:cNvSpPr>
            <a:spLocks noGrp="1"/>
          </p:cNvSpPr>
          <p:nvPr>
            <p:ph type="dt" sz="half" idx="10"/>
          </p:nvPr>
        </p:nvSpPr>
        <p:spPr/>
        <p:txBody>
          <a:bodyPr/>
          <a:lstStyle/>
          <a:p>
            <a:fld id="{6A4B53A7-3209-46A6-9454-F38EAC8F11E7}" type="datetimeFigureOut">
              <a:rPr lang="en-US" smtClean="0"/>
              <a:t>11/9/2025</a:t>
            </a:fld>
            <a:endParaRPr lang="en-US"/>
          </a:p>
        </p:txBody>
      </p:sp>
      <p:sp>
        <p:nvSpPr>
          <p:cNvPr id="5" name="Footer Placeholder 4">
            <a:extLst>
              <a:ext uri="{FF2B5EF4-FFF2-40B4-BE49-F238E27FC236}">
                <a16:creationId xmlns:a16="http://schemas.microsoft.com/office/drawing/2014/main" id="{7F8C2A2A-62DB-40C0-8AE7-CB9B98649BB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401EAA4-F44C-4C1F-B8E3-1A3005300F50}"/>
              </a:ext>
            </a:extLst>
          </p:cNvPr>
          <p:cNvSpPr>
            <a:spLocks noGrp="1"/>
          </p:cNvSpPr>
          <p:nvPr>
            <p:ph type="sldNum" sz="quarter" idx="12"/>
          </p:nvPr>
        </p:nvSpPr>
        <p:spPr/>
        <p:txBody>
          <a:bodyPr/>
          <a:lstStyle/>
          <a:p>
            <a:fld id="{27CE633F-9882-4A5C-83A2-1109D0C73261}" type="slidenum">
              <a:rPr lang="en-US" smtClean="0"/>
              <a:t>‹#›</a:t>
            </a:fld>
            <a:endParaRPr lang="en-US"/>
          </a:p>
        </p:txBody>
      </p:sp>
      <p:cxnSp>
        <p:nvCxnSpPr>
          <p:cNvPr id="11" name="Straight Connector 10">
            <a:extLst>
              <a:ext uri="{FF2B5EF4-FFF2-40B4-BE49-F238E27FC236}">
                <a16:creationId xmlns:a16="http://schemas.microsoft.com/office/drawing/2014/main" id="{D1B787A8-0D67-4B7E-9B48-86BD906AB6B5}"/>
              </a:ext>
            </a:extLst>
          </p:cNvPr>
          <p:cNvCxnSpPr>
            <a:cxnSpLocks/>
          </p:cNvCxnSpPr>
          <p:nvPr/>
        </p:nvCxnSpPr>
        <p:spPr>
          <a:xfrm>
            <a:off x="715890" y="1114050"/>
            <a:ext cx="0" cy="5735637"/>
          </a:xfrm>
          <a:prstGeom prst="line">
            <a:avLst/>
          </a:prstGeom>
          <a:ln w="25400" cap="sq">
            <a:gradFill flip="none" rotWithShape="1">
              <a:gsLst>
                <a:gs pos="0">
                  <a:schemeClr val="accent2"/>
                </a:gs>
                <a:gs pos="100000">
                  <a:schemeClr val="accent4"/>
                </a:gs>
              </a:gsLst>
              <a:lin ang="16200000" scaled="1"/>
              <a:tileRect/>
            </a:gra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8680648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96CF8C-1EA0-4E47-AC60-CAC3B80A3C5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28CABF8-19D8-4F3C-994F-4D35EC7A2C3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097BB2D-4E2C-4490-A2A3-4B68BCC5D2F9}"/>
              </a:ext>
            </a:extLst>
          </p:cNvPr>
          <p:cNvSpPr>
            <a:spLocks noGrp="1"/>
          </p:cNvSpPr>
          <p:nvPr>
            <p:ph type="dt" sz="half" idx="10"/>
          </p:nvPr>
        </p:nvSpPr>
        <p:spPr/>
        <p:txBody>
          <a:bodyPr/>
          <a:lstStyle/>
          <a:p>
            <a:fld id="{6A4B53A7-3209-46A6-9454-F38EAC8F11E7}" type="datetimeFigureOut">
              <a:rPr lang="en-US" smtClean="0"/>
              <a:t>11/9/2025</a:t>
            </a:fld>
            <a:endParaRPr lang="en-US"/>
          </a:p>
        </p:txBody>
      </p:sp>
      <p:sp>
        <p:nvSpPr>
          <p:cNvPr id="5" name="Footer Placeholder 4">
            <a:extLst>
              <a:ext uri="{FF2B5EF4-FFF2-40B4-BE49-F238E27FC236}">
                <a16:creationId xmlns:a16="http://schemas.microsoft.com/office/drawing/2014/main" id="{6140F15D-DD72-46D5-BF0F-F5064710700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266FD4D-815A-431C-ADEF-DE6F236F617F}"/>
              </a:ext>
            </a:extLst>
          </p:cNvPr>
          <p:cNvSpPr>
            <a:spLocks noGrp="1"/>
          </p:cNvSpPr>
          <p:nvPr>
            <p:ph type="sldNum" sz="quarter" idx="12"/>
          </p:nvPr>
        </p:nvSpPr>
        <p:spPr/>
        <p:txBody>
          <a:bodyPr/>
          <a:lstStyle/>
          <a:p>
            <a:fld id="{27CE633F-9882-4A5C-83A2-1109D0C73261}" type="slidenum">
              <a:rPr lang="en-US" smtClean="0"/>
              <a:t>‹#›</a:t>
            </a:fld>
            <a:endParaRPr lang="en-US"/>
          </a:p>
        </p:txBody>
      </p:sp>
      <p:cxnSp>
        <p:nvCxnSpPr>
          <p:cNvPr id="7" name="Straight Connector 6">
            <a:extLst>
              <a:ext uri="{FF2B5EF4-FFF2-40B4-BE49-F238E27FC236}">
                <a16:creationId xmlns:a16="http://schemas.microsoft.com/office/drawing/2014/main" id="{5C05CAAB-DBA2-4548-AD5F-01BB97FBB207}"/>
              </a:ext>
            </a:extLst>
          </p:cNvPr>
          <p:cNvCxnSpPr>
            <a:cxnSpLocks/>
          </p:cNvCxnSpPr>
          <p:nvPr/>
        </p:nvCxnSpPr>
        <p:spPr>
          <a:xfrm>
            <a:off x="715890" y="356812"/>
            <a:ext cx="0" cy="6492875"/>
          </a:xfrm>
          <a:prstGeom prst="line">
            <a:avLst/>
          </a:prstGeom>
          <a:ln w="25400" cap="sq">
            <a:gradFill flip="none" rotWithShape="1">
              <a:gsLst>
                <a:gs pos="0">
                  <a:schemeClr val="accent2"/>
                </a:gs>
                <a:gs pos="100000">
                  <a:schemeClr val="accent4"/>
                </a:gs>
              </a:gsLst>
              <a:lin ang="16200000" scaled="1"/>
              <a:tileRect/>
            </a:gra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2121042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5FC2D1-D3FE-4B37-8740-57444421FDBF}"/>
              </a:ext>
            </a:extLst>
          </p:cNvPr>
          <p:cNvSpPr>
            <a:spLocks noGrp="1"/>
          </p:cNvSpPr>
          <p:nvPr>
            <p:ph type="title"/>
          </p:nvPr>
        </p:nvSpPr>
        <p:spPr>
          <a:xfrm>
            <a:off x="831850" y="1709738"/>
            <a:ext cx="10515600" cy="2852737"/>
          </a:xfrm>
        </p:spPr>
        <p:txBody>
          <a:bodyPr anchor="b"/>
          <a:lstStyle>
            <a:lvl1pPr>
              <a:defRPr sz="6000" b="1" i="0" cap="all" baseline="0"/>
            </a:lvl1pPr>
          </a:lstStyle>
          <a:p>
            <a:r>
              <a:rPr lang="en-US"/>
              <a:t>Click to edit Master title style</a:t>
            </a:r>
          </a:p>
        </p:txBody>
      </p:sp>
      <p:sp>
        <p:nvSpPr>
          <p:cNvPr id="3" name="Text Placeholder 2">
            <a:extLst>
              <a:ext uri="{FF2B5EF4-FFF2-40B4-BE49-F238E27FC236}">
                <a16:creationId xmlns:a16="http://schemas.microsoft.com/office/drawing/2014/main" id="{BA5AF550-086C-426E-A374-85DB3957017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59A58988-AD39-4AE9-8E6A-0907F0BE2673}"/>
              </a:ext>
            </a:extLst>
          </p:cNvPr>
          <p:cNvSpPr>
            <a:spLocks noGrp="1"/>
          </p:cNvSpPr>
          <p:nvPr>
            <p:ph type="dt" sz="half" idx="10"/>
          </p:nvPr>
        </p:nvSpPr>
        <p:spPr/>
        <p:txBody>
          <a:bodyPr/>
          <a:lstStyle/>
          <a:p>
            <a:fld id="{6A4B53A7-3209-46A6-9454-F38EAC8F11E7}" type="datetimeFigureOut">
              <a:rPr lang="en-US" smtClean="0"/>
              <a:t>11/9/2025</a:t>
            </a:fld>
            <a:endParaRPr lang="en-US"/>
          </a:p>
        </p:txBody>
      </p:sp>
      <p:sp>
        <p:nvSpPr>
          <p:cNvPr id="5" name="Footer Placeholder 4">
            <a:extLst>
              <a:ext uri="{FF2B5EF4-FFF2-40B4-BE49-F238E27FC236}">
                <a16:creationId xmlns:a16="http://schemas.microsoft.com/office/drawing/2014/main" id="{1D366319-82EE-408E-819F-8F8E6DBA7A5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F21C8A6-777F-496D-8620-AE52BFC33FC4}"/>
              </a:ext>
            </a:extLst>
          </p:cNvPr>
          <p:cNvSpPr>
            <a:spLocks noGrp="1"/>
          </p:cNvSpPr>
          <p:nvPr>
            <p:ph type="sldNum" sz="quarter" idx="12"/>
          </p:nvPr>
        </p:nvSpPr>
        <p:spPr/>
        <p:txBody>
          <a:bodyPr/>
          <a:lstStyle/>
          <a:p>
            <a:fld id="{27CE633F-9882-4A5C-83A2-1109D0C73261}" type="slidenum">
              <a:rPr lang="en-US" smtClean="0"/>
              <a:t>‹#›</a:t>
            </a:fld>
            <a:endParaRPr lang="en-US"/>
          </a:p>
        </p:txBody>
      </p:sp>
      <p:cxnSp>
        <p:nvCxnSpPr>
          <p:cNvPr id="9" name="Straight Connector 8">
            <a:extLst>
              <a:ext uri="{FF2B5EF4-FFF2-40B4-BE49-F238E27FC236}">
                <a16:creationId xmlns:a16="http://schemas.microsoft.com/office/drawing/2014/main" id="{C031F83B-57A8-4533-981C-D1FFAD2B6B6F}"/>
              </a:ext>
            </a:extLst>
          </p:cNvPr>
          <p:cNvCxnSpPr>
            <a:cxnSpLocks/>
          </p:cNvCxnSpPr>
          <p:nvPr/>
        </p:nvCxnSpPr>
        <p:spPr>
          <a:xfrm>
            <a:off x="715890" y="1701425"/>
            <a:ext cx="0" cy="5148262"/>
          </a:xfrm>
          <a:prstGeom prst="line">
            <a:avLst/>
          </a:prstGeom>
          <a:ln w="25400" cap="sq">
            <a:gradFill flip="none" rotWithShape="1">
              <a:gsLst>
                <a:gs pos="0">
                  <a:schemeClr val="accent2"/>
                </a:gs>
                <a:gs pos="100000">
                  <a:schemeClr val="accent4"/>
                </a:gs>
              </a:gsLst>
              <a:lin ang="16200000" scaled="1"/>
              <a:tileRect/>
            </a:gra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8082534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257166-6921-4546-BA2C-99E464681F4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95B9122-6371-4049-B57A-33DED7DA2F76}"/>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BA14555D-0753-4312-A26B-2338813F9BB1}"/>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03D8FDCB-69DA-4A8F-8B91-5CFF77897C27}"/>
              </a:ext>
            </a:extLst>
          </p:cNvPr>
          <p:cNvSpPr>
            <a:spLocks noGrp="1"/>
          </p:cNvSpPr>
          <p:nvPr>
            <p:ph type="dt" sz="half" idx="10"/>
          </p:nvPr>
        </p:nvSpPr>
        <p:spPr/>
        <p:txBody>
          <a:bodyPr/>
          <a:lstStyle/>
          <a:p>
            <a:fld id="{6A4B53A7-3209-46A6-9454-F38EAC8F11E7}" type="datetimeFigureOut">
              <a:rPr lang="en-US" smtClean="0"/>
              <a:t>11/9/2025</a:t>
            </a:fld>
            <a:endParaRPr lang="en-US"/>
          </a:p>
        </p:txBody>
      </p:sp>
      <p:sp>
        <p:nvSpPr>
          <p:cNvPr id="6" name="Footer Placeholder 5">
            <a:extLst>
              <a:ext uri="{FF2B5EF4-FFF2-40B4-BE49-F238E27FC236}">
                <a16:creationId xmlns:a16="http://schemas.microsoft.com/office/drawing/2014/main" id="{91AC8C07-E0D3-4464-AE3C-25730D75C8E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C2596A6-734E-4AE0-BFB8-3089137BF8E8}"/>
              </a:ext>
            </a:extLst>
          </p:cNvPr>
          <p:cNvSpPr>
            <a:spLocks noGrp="1"/>
          </p:cNvSpPr>
          <p:nvPr>
            <p:ph type="sldNum" sz="quarter" idx="12"/>
          </p:nvPr>
        </p:nvSpPr>
        <p:spPr/>
        <p:txBody>
          <a:bodyPr/>
          <a:lstStyle/>
          <a:p>
            <a:fld id="{27CE633F-9882-4A5C-83A2-1109D0C73261}" type="slidenum">
              <a:rPr lang="en-US" smtClean="0"/>
              <a:t>‹#›</a:t>
            </a:fld>
            <a:endParaRPr lang="en-US"/>
          </a:p>
        </p:txBody>
      </p:sp>
      <p:cxnSp>
        <p:nvCxnSpPr>
          <p:cNvPr id="8" name="Straight Connector 7">
            <a:extLst>
              <a:ext uri="{FF2B5EF4-FFF2-40B4-BE49-F238E27FC236}">
                <a16:creationId xmlns:a16="http://schemas.microsoft.com/office/drawing/2014/main" id="{3FB7E8F4-3FB3-45AB-A381-9093CA95AAEE}"/>
              </a:ext>
            </a:extLst>
          </p:cNvPr>
          <p:cNvCxnSpPr>
            <a:cxnSpLocks/>
          </p:cNvCxnSpPr>
          <p:nvPr/>
        </p:nvCxnSpPr>
        <p:spPr>
          <a:xfrm>
            <a:off x="715890" y="356812"/>
            <a:ext cx="0" cy="6492875"/>
          </a:xfrm>
          <a:prstGeom prst="line">
            <a:avLst/>
          </a:prstGeom>
          <a:ln w="25400" cap="sq">
            <a:gradFill flip="none" rotWithShape="1">
              <a:gsLst>
                <a:gs pos="0">
                  <a:schemeClr val="accent2"/>
                </a:gs>
                <a:gs pos="100000">
                  <a:schemeClr val="accent4"/>
                </a:gs>
              </a:gsLst>
              <a:lin ang="16200000" scaled="1"/>
              <a:tileRect/>
            </a:gra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2886971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F057AE-3B3B-4261-B912-BF9EB9A58C36}"/>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72A2D237-A706-4712-90CA-B04517CBBE0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8DE39CA1-2B6D-427E-9688-9093D5865CB7}"/>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F3D53357-616B-47F4-944B-F979FE96635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D7EA593-3036-4FB5-94B4-D9431DF04871}"/>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E86B3EF2-2C04-480F-A570-14E520DD00DE}"/>
              </a:ext>
            </a:extLst>
          </p:cNvPr>
          <p:cNvSpPr>
            <a:spLocks noGrp="1"/>
          </p:cNvSpPr>
          <p:nvPr>
            <p:ph type="dt" sz="half" idx="10"/>
          </p:nvPr>
        </p:nvSpPr>
        <p:spPr/>
        <p:txBody>
          <a:bodyPr/>
          <a:lstStyle/>
          <a:p>
            <a:fld id="{6A4B53A7-3209-46A6-9454-F38EAC8F11E7}" type="datetimeFigureOut">
              <a:rPr lang="en-US" smtClean="0"/>
              <a:t>11/9/2025</a:t>
            </a:fld>
            <a:endParaRPr lang="en-US"/>
          </a:p>
        </p:txBody>
      </p:sp>
      <p:sp>
        <p:nvSpPr>
          <p:cNvPr id="8" name="Footer Placeholder 7">
            <a:extLst>
              <a:ext uri="{FF2B5EF4-FFF2-40B4-BE49-F238E27FC236}">
                <a16:creationId xmlns:a16="http://schemas.microsoft.com/office/drawing/2014/main" id="{1CF5783E-3073-4F4D-8B9C-C5B18DDA5A35}"/>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F1A75FE3-6719-4790-AA00-251BC2A6E5AF}"/>
              </a:ext>
            </a:extLst>
          </p:cNvPr>
          <p:cNvSpPr>
            <a:spLocks noGrp="1"/>
          </p:cNvSpPr>
          <p:nvPr>
            <p:ph type="sldNum" sz="quarter" idx="12"/>
          </p:nvPr>
        </p:nvSpPr>
        <p:spPr/>
        <p:txBody>
          <a:bodyPr/>
          <a:lstStyle/>
          <a:p>
            <a:fld id="{27CE633F-9882-4A5C-83A2-1109D0C73261}" type="slidenum">
              <a:rPr lang="en-US" smtClean="0"/>
              <a:t>‹#›</a:t>
            </a:fld>
            <a:endParaRPr lang="en-US"/>
          </a:p>
        </p:txBody>
      </p:sp>
      <p:cxnSp>
        <p:nvCxnSpPr>
          <p:cNvPr id="10" name="Straight Connector 9">
            <a:extLst>
              <a:ext uri="{FF2B5EF4-FFF2-40B4-BE49-F238E27FC236}">
                <a16:creationId xmlns:a16="http://schemas.microsoft.com/office/drawing/2014/main" id="{160F34ED-DA60-4CC2-B735-B0EC5D9FEA35}"/>
              </a:ext>
            </a:extLst>
          </p:cNvPr>
          <p:cNvCxnSpPr>
            <a:cxnSpLocks/>
          </p:cNvCxnSpPr>
          <p:nvPr/>
        </p:nvCxnSpPr>
        <p:spPr>
          <a:xfrm>
            <a:off x="715890" y="356812"/>
            <a:ext cx="0" cy="6492875"/>
          </a:xfrm>
          <a:prstGeom prst="line">
            <a:avLst/>
          </a:prstGeom>
          <a:ln w="25400" cap="sq">
            <a:gradFill flip="none" rotWithShape="1">
              <a:gsLst>
                <a:gs pos="0">
                  <a:schemeClr val="accent2"/>
                </a:gs>
                <a:gs pos="100000">
                  <a:schemeClr val="accent4"/>
                </a:gs>
              </a:gsLst>
              <a:lin ang="16200000" scaled="1"/>
              <a:tileRect/>
            </a:gra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8611697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69F227-D21C-48B3-828A-6BFA9585E82F}"/>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8DF1DFFF-E5C5-43DF-B71C-7270DB97372C}"/>
              </a:ext>
            </a:extLst>
          </p:cNvPr>
          <p:cNvSpPr>
            <a:spLocks noGrp="1"/>
          </p:cNvSpPr>
          <p:nvPr>
            <p:ph type="dt" sz="half" idx="10"/>
          </p:nvPr>
        </p:nvSpPr>
        <p:spPr/>
        <p:txBody>
          <a:bodyPr/>
          <a:lstStyle/>
          <a:p>
            <a:fld id="{6A4B53A7-3209-46A6-9454-F38EAC8F11E7}" type="datetimeFigureOut">
              <a:rPr lang="en-US" smtClean="0"/>
              <a:t>11/9/2025</a:t>
            </a:fld>
            <a:endParaRPr lang="en-US"/>
          </a:p>
        </p:txBody>
      </p:sp>
      <p:sp>
        <p:nvSpPr>
          <p:cNvPr id="4" name="Footer Placeholder 3">
            <a:extLst>
              <a:ext uri="{FF2B5EF4-FFF2-40B4-BE49-F238E27FC236}">
                <a16:creationId xmlns:a16="http://schemas.microsoft.com/office/drawing/2014/main" id="{7EBC03C0-6EB7-4633-967C-12C35768BB58}"/>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30FF4306-91CD-4B7B-8A53-34BE8F997581}"/>
              </a:ext>
            </a:extLst>
          </p:cNvPr>
          <p:cNvSpPr>
            <a:spLocks noGrp="1"/>
          </p:cNvSpPr>
          <p:nvPr>
            <p:ph type="sldNum" sz="quarter" idx="12"/>
          </p:nvPr>
        </p:nvSpPr>
        <p:spPr/>
        <p:txBody>
          <a:bodyPr/>
          <a:lstStyle/>
          <a:p>
            <a:fld id="{27CE633F-9882-4A5C-83A2-1109D0C73261}" type="slidenum">
              <a:rPr lang="en-US" smtClean="0"/>
              <a:t>‹#›</a:t>
            </a:fld>
            <a:endParaRPr lang="en-US"/>
          </a:p>
        </p:txBody>
      </p:sp>
      <p:cxnSp>
        <p:nvCxnSpPr>
          <p:cNvPr id="6" name="Straight Connector 5">
            <a:extLst>
              <a:ext uri="{FF2B5EF4-FFF2-40B4-BE49-F238E27FC236}">
                <a16:creationId xmlns:a16="http://schemas.microsoft.com/office/drawing/2014/main" id="{57596AF9-469C-436D-B7D2-77952EF1825E}"/>
              </a:ext>
            </a:extLst>
          </p:cNvPr>
          <p:cNvCxnSpPr>
            <a:cxnSpLocks/>
          </p:cNvCxnSpPr>
          <p:nvPr/>
        </p:nvCxnSpPr>
        <p:spPr>
          <a:xfrm>
            <a:off x="715890" y="356812"/>
            <a:ext cx="0" cy="6492875"/>
          </a:xfrm>
          <a:prstGeom prst="line">
            <a:avLst/>
          </a:prstGeom>
          <a:ln w="25400" cap="sq">
            <a:gradFill flip="none" rotWithShape="1">
              <a:gsLst>
                <a:gs pos="0">
                  <a:schemeClr val="accent2"/>
                </a:gs>
                <a:gs pos="100000">
                  <a:schemeClr val="accent4"/>
                </a:gs>
              </a:gsLst>
              <a:lin ang="16200000" scaled="1"/>
              <a:tileRect/>
            </a:gra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048565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DFF36D6-399B-43E3-84DD-9FC5119ECCE9}"/>
              </a:ext>
            </a:extLst>
          </p:cNvPr>
          <p:cNvSpPr>
            <a:spLocks noGrp="1"/>
          </p:cNvSpPr>
          <p:nvPr>
            <p:ph type="dt" sz="half" idx="10"/>
          </p:nvPr>
        </p:nvSpPr>
        <p:spPr/>
        <p:txBody>
          <a:bodyPr/>
          <a:lstStyle/>
          <a:p>
            <a:fld id="{6A4B53A7-3209-46A6-9454-F38EAC8F11E7}" type="datetimeFigureOut">
              <a:rPr lang="en-US" smtClean="0"/>
              <a:t>11/9/2025</a:t>
            </a:fld>
            <a:endParaRPr lang="en-US"/>
          </a:p>
        </p:txBody>
      </p:sp>
      <p:sp>
        <p:nvSpPr>
          <p:cNvPr id="3" name="Footer Placeholder 2">
            <a:extLst>
              <a:ext uri="{FF2B5EF4-FFF2-40B4-BE49-F238E27FC236}">
                <a16:creationId xmlns:a16="http://schemas.microsoft.com/office/drawing/2014/main" id="{50234AB7-3B85-4028-A500-5A1BDBF45C56}"/>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AC1F40F0-9909-442F-BBA4-409D061ED027}"/>
              </a:ext>
            </a:extLst>
          </p:cNvPr>
          <p:cNvSpPr>
            <a:spLocks noGrp="1"/>
          </p:cNvSpPr>
          <p:nvPr>
            <p:ph type="sldNum" sz="quarter" idx="12"/>
          </p:nvPr>
        </p:nvSpPr>
        <p:spPr/>
        <p:txBody>
          <a:bodyPr/>
          <a:lstStyle/>
          <a:p>
            <a:fld id="{27CE633F-9882-4A5C-83A2-1109D0C73261}" type="slidenum">
              <a:rPr lang="en-US" smtClean="0"/>
              <a:t>‹#›</a:t>
            </a:fld>
            <a:endParaRPr lang="en-US"/>
          </a:p>
        </p:txBody>
      </p:sp>
      <p:cxnSp>
        <p:nvCxnSpPr>
          <p:cNvPr id="5" name="Straight Connector 4">
            <a:extLst>
              <a:ext uri="{FF2B5EF4-FFF2-40B4-BE49-F238E27FC236}">
                <a16:creationId xmlns:a16="http://schemas.microsoft.com/office/drawing/2014/main" id="{353C1207-D1C8-49E3-8837-E2B89D366FAE}"/>
              </a:ext>
            </a:extLst>
          </p:cNvPr>
          <p:cNvCxnSpPr>
            <a:cxnSpLocks/>
          </p:cNvCxnSpPr>
          <p:nvPr/>
        </p:nvCxnSpPr>
        <p:spPr>
          <a:xfrm>
            <a:off x="715890" y="356812"/>
            <a:ext cx="0" cy="6492875"/>
          </a:xfrm>
          <a:prstGeom prst="line">
            <a:avLst/>
          </a:prstGeom>
          <a:ln w="25400" cap="sq">
            <a:gradFill flip="none" rotWithShape="1">
              <a:gsLst>
                <a:gs pos="0">
                  <a:schemeClr val="accent2"/>
                </a:gs>
                <a:gs pos="100000">
                  <a:schemeClr val="accent4"/>
                </a:gs>
              </a:gsLst>
              <a:lin ang="16200000" scaled="1"/>
              <a:tileRect/>
            </a:gra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2012486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40F214-646F-4D81-AD12-65628EC987D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4EF71768-C3FA-49EF-99EF-06E6C3B2846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92DA6F24-ED6C-4D12-A9D6-EE37FBD6869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8E6AACE-FAFB-4934-8E3C-AB5B216353D8}"/>
              </a:ext>
            </a:extLst>
          </p:cNvPr>
          <p:cNvSpPr>
            <a:spLocks noGrp="1"/>
          </p:cNvSpPr>
          <p:nvPr>
            <p:ph type="dt" sz="half" idx="10"/>
          </p:nvPr>
        </p:nvSpPr>
        <p:spPr/>
        <p:txBody>
          <a:bodyPr/>
          <a:lstStyle/>
          <a:p>
            <a:fld id="{6A4B53A7-3209-46A6-9454-F38EAC8F11E7}" type="datetimeFigureOut">
              <a:rPr lang="en-US" smtClean="0"/>
              <a:t>11/9/2025</a:t>
            </a:fld>
            <a:endParaRPr lang="en-US"/>
          </a:p>
        </p:txBody>
      </p:sp>
      <p:sp>
        <p:nvSpPr>
          <p:cNvPr id="6" name="Footer Placeholder 5">
            <a:extLst>
              <a:ext uri="{FF2B5EF4-FFF2-40B4-BE49-F238E27FC236}">
                <a16:creationId xmlns:a16="http://schemas.microsoft.com/office/drawing/2014/main" id="{181533EA-D0F8-4C79-8721-F190DE2D2DC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059BAC9-F101-4394-BBA4-3D21A3497126}"/>
              </a:ext>
            </a:extLst>
          </p:cNvPr>
          <p:cNvSpPr>
            <a:spLocks noGrp="1"/>
          </p:cNvSpPr>
          <p:nvPr>
            <p:ph type="sldNum" sz="quarter" idx="12"/>
          </p:nvPr>
        </p:nvSpPr>
        <p:spPr/>
        <p:txBody>
          <a:bodyPr/>
          <a:lstStyle/>
          <a:p>
            <a:fld id="{27CE633F-9882-4A5C-83A2-1109D0C73261}" type="slidenum">
              <a:rPr lang="en-US" smtClean="0"/>
              <a:t>‹#›</a:t>
            </a:fld>
            <a:endParaRPr lang="en-US"/>
          </a:p>
        </p:txBody>
      </p:sp>
      <p:cxnSp>
        <p:nvCxnSpPr>
          <p:cNvPr id="8" name="Straight Connector 7">
            <a:extLst>
              <a:ext uri="{FF2B5EF4-FFF2-40B4-BE49-F238E27FC236}">
                <a16:creationId xmlns:a16="http://schemas.microsoft.com/office/drawing/2014/main" id="{0F3A79C9-7EDC-44F6-AC48-5DD98A7695AD}"/>
              </a:ext>
            </a:extLst>
          </p:cNvPr>
          <p:cNvCxnSpPr>
            <a:cxnSpLocks/>
          </p:cNvCxnSpPr>
          <p:nvPr/>
        </p:nvCxnSpPr>
        <p:spPr>
          <a:xfrm>
            <a:off x="715890" y="356812"/>
            <a:ext cx="0" cy="6492875"/>
          </a:xfrm>
          <a:prstGeom prst="line">
            <a:avLst/>
          </a:prstGeom>
          <a:ln w="25400" cap="sq">
            <a:gradFill flip="none" rotWithShape="1">
              <a:gsLst>
                <a:gs pos="0">
                  <a:schemeClr val="accent2"/>
                </a:gs>
                <a:gs pos="100000">
                  <a:schemeClr val="accent4"/>
                </a:gs>
              </a:gsLst>
              <a:lin ang="16200000" scaled="1"/>
              <a:tileRect/>
            </a:gra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7918871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4CB71F-B6C2-4866-BC97-304F78816E4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C55ED73B-8413-478D-80D7-B78B69763B6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91BDF226-1B94-4D2D-98B3-7B932FB17DA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00C4E9A-CA29-4CCD-ACFA-B29F80FBA163}"/>
              </a:ext>
            </a:extLst>
          </p:cNvPr>
          <p:cNvSpPr>
            <a:spLocks noGrp="1"/>
          </p:cNvSpPr>
          <p:nvPr>
            <p:ph type="dt" sz="half" idx="10"/>
          </p:nvPr>
        </p:nvSpPr>
        <p:spPr/>
        <p:txBody>
          <a:bodyPr/>
          <a:lstStyle/>
          <a:p>
            <a:fld id="{6A4B53A7-3209-46A6-9454-F38EAC8F11E7}" type="datetimeFigureOut">
              <a:rPr lang="en-US" smtClean="0"/>
              <a:t>11/9/2025</a:t>
            </a:fld>
            <a:endParaRPr lang="en-US"/>
          </a:p>
        </p:txBody>
      </p:sp>
      <p:sp>
        <p:nvSpPr>
          <p:cNvPr id="6" name="Footer Placeholder 5">
            <a:extLst>
              <a:ext uri="{FF2B5EF4-FFF2-40B4-BE49-F238E27FC236}">
                <a16:creationId xmlns:a16="http://schemas.microsoft.com/office/drawing/2014/main" id="{71A5B7BE-3F1B-4FF3-B1D7-6E39B99D07B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42F18F1-E27E-470E-AE13-4755DEE63A32}"/>
              </a:ext>
            </a:extLst>
          </p:cNvPr>
          <p:cNvSpPr>
            <a:spLocks noGrp="1"/>
          </p:cNvSpPr>
          <p:nvPr>
            <p:ph type="sldNum" sz="quarter" idx="12"/>
          </p:nvPr>
        </p:nvSpPr>
        <p:spPr/>
        <p:txBody>
          <a:bodyPr/>
          <a:lstStyle/>
          <a:p>
            <a:fld id="{27CE633F-9882-4A5C-83A2-1109D0C73261}" type="slidenum">
              <a:rPr lang="en-US" smtClean="0"/>
              <a:t>‹#›</a:t>
            </a:fld>
            <a:endParaRPr lang="en-US"/>
          </a:p>
        </p:txBody>
      </p:sp>
      <p:cxnSp>
        <p:nvCxnSpPr>
          <p:cNvPr id="8" name="Straight Connector 7">
            <a:extLst>
              <a:ext uri="{FF2B5EF4-FFF2-40B4-BE49-F238E27FC236}">
                <a16:creationId xmlns:a16="http://schemas.microsoft.com/office/drawing/2014/main" id="{00F08750-B7F2-4119-B151-68DE77481335}"/>
              </a:ext>
            </a:extLst>
          </p:cNvPr>
          <p:cNvCxnSpPr>
            <a:cxnSpLocks/>
          </p:cNvCxnSpPr>
          <p:nvPr/>
        </p:nvCxnSpPr>
        <p:spPr>
          <a:xfrm>
            <a:off x="715890" y="356812"/>
            <a:ext cx="0" cy="6492875"/>
          </a:xfrm>
          <a:prstGeom prst="line">
            <a:avLst/>
          </a:prstGeom>
          <a:ln w="25400" cap="sq">
            <a:gradFill flip="none" rotWithShape="1">
              <a:gsLst>
                <a:gs pos="0">
                  <a:schemeClr val="accent2"/>
                </a:gs>
                <a:gs pos="100000">
                  <a:schemeClr val="accent4"/>
                </a:gs>
              </a:gsLst>
              <a:lin ang="16200000" scaled="1"/>
              <a:tileRect/>
            </a:gra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8984066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6AD429-654B-4F0E-94E9-6FEF8EC67EF3}"/>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768D60B2-06F5-4567-BE1F-BBA5270537B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216F6F2-8269-4B80-8EE3-81FEE0F9DFA6}"/>
              </a:ext>
            </a:extLst>
          </p:cNvPr>
          <p:cNvSpPr>
            <a:spLocks noGrp="1"/>
          </p:cNvSpPr>
          <p:nvPr>
            <p:ph type="dt" sz="half" idx="10"/>
          </p:nvPr>
        </p:nvSpPr>
        <p:spPr/>
        <p:txBody>
          <a:bodyPr/>
          <a:lstStyle/>
          <a:p>
            <a:fld id="{6A4B53A7-3209-46A6-9454-F38EAC8F11E7}" type="datetimeFigureOut">
              <a:rPr lang="en-US" smtClean="0"/>
              <a:t>11/9/2025</a:t>
            </a:fld>
            <a:endParaRPr lang="en-US"/>
          </a:p>
        </p:txBody>
      </p:sp>
      <p:sp>
        <p:nvSpPr>
          <p:cNvPr id="5" name="Footer Placeholder 4">
            <a:extLst>
              <a:ext uri="{FF2B5EF4-FFF2-40B4-BE49-F238E27FC236}">
                <a16:creationId xmlns:a16="http://schemas.microsoft.com/office/drawing/2014/main" id="{56BC86E4-3EDE-4EB4-B1A3-A1198AADD17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41752B0-ACEC-49EF-8131-FCF35BC5CD35}"/>
              </a:ext>
            </a:extLst>
          </p:cNvPr>
          <p:cNvSpPr>
            <a:spLocks noGrp="1"/>
          </p:cNvSpPr>
          <p:nvPr>
            <p:ph type="sldNum" sz="quarter" idx="12"/>
          </p:nvPr>
        </p:nvSpPr>
        <p:spPr/>
        <p:txBody>
          <a:bodyPr/>
          <a:lstStyle/>
          <a:p>
            <a:fld id="{27CE633F-9882-4A5C-83A2-1109D0C73261}" type="slidenum">
              <a:rPr lang="en-US" smtClean="0"/>
              <a:t>‹#›</a:t>
            </a:fld>
            <a:endParaRPr lang="en-US"/>
          </a:p>
        </p:txBody>
      </p:sp>
      <p:cxnSp>
        <p:nvCxnSpPr>
          <p:cNvPr id="7" name="Straight Connector 6">
            <a:extLst>
              <a:ext uri="{FF2B5EF4-FFF2-40B4-BE49-F238E27FC236}">
                <a16:creationId xmlns:a16="http://schemas.microsoft.com/office/drawing/2014/main" id="{1A0462E3-375D-4E76-8886-69E06985D069}"/>
              </a:ext>
            </a:extLst>
          </p:cNvPr>
          <p:cNvCxnSpPr>
            <a:cxnSpLocks/>
          </p:cNvCxnSpPr>
          <p:nvPr/>
        </p:nvCxnSpPr>
        <p:spPr>
          <a:xfrm>
            <a:off x="715890" y="356812"/>
            <a:ext cx="0" cy="6492875"/>
          </a:xfrm>
          <a:prstGeom prst="line">
            <a:avLst/>
          </a:prstGeom>
          <a:ln w="25400" cap="sq">
            <a:gradFill flip="none" rotWithShape="1">
              <a:gsLst>
                <a:gs pos="0">
                  <a:schemeClr val="accent2"/>
                </a:gs>
                <a:gs pos="100000">
                  <a:schemeClr val="accent4"/>
                </a:gs>
              </a:gsLst>
              <a:lin ang="16200000" scaled="1"/>
              <a:tileRect/>
            </a:gra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5908413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423B094-F480-477B-901C-7181F88C076D}"/>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1D052089-A920-4E52-98DC-8A5DC7B0ACCE}"/>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4A074FE-F1B4-421F-A66E-FA351C8F99E9}"/>
              </a:ext>
            </a:extLst>
          </p:cNvPr>
          <p:cNvSpPr>
            <a:spLocks noGrp="1"/>
          </p:cNvSpPr>
          <p:nvPr>
            <p:ph type="dt" sz="half" idx="10"/>
          </p:nvPr>
        </p:nvSpPr>
        <p:spPr/>
        <p:txBody>
          <a:bodyPr/>
          <a:lstStyle/>
          <a:p>
            <a:fld id="{6A4B53A7-3209-46A6-9454-F38EAC8F11E7}" type="datetimeFigureOut">
              <a:rPr lang="en-US" smtClean="0"/>
              <a:t>11/9/2025</a:t>
            </a:fld>
            <a:endParaRPr lang="en-US"/>
          </a:p>
        </p:txBody>
      </p:sp>
      <p:sp>
        <p:nvSpPr>
          <p:cNvPr id="5" name="Footer Placeholder 4">
            <a:extLst>
              <a:ext uri="{FF2B5EF4-FFF2-40B4-BE49-F238E27FC236}">
                <a16:creationId xmlns:a16="http://schemas.microsoft.com/office/drawing/2014/main" id="{34D764BA-3AB2-45FD-ABCB-975B3FDDF27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6FB3FEF-8252-49FD-82F2-3E5FABC65F9A}"/>
              </a:ext>
            </a:extLst>
          </p:cNvPr>
          <p:cNvSpPr>
            <a:spLocks noGrp="1"/>
          </p:cNvSpPr>
          <p:nvPr>
            <p:ph type="sldNum" sz="quarter" idx="12"/>
          </p:nvPr>
        </p:nvSpPr>
        <p:spPr/>
        <p:txBody>
          <a:bodyPr/>
          <a:lstStyle/>
          <a:p>
            <a:fld id="{27CE633F-9882-4A5C-83A2-1109D0C73261}" type="slidenum">
              <a:rPr lang="en-US" smtClean="0"/>
              <a:t>‹#›</a:t>
            </a:fld>
            <a:endParaRPr lang="en-US"/>
          </a:p>
        </p:txBody>
      </p:sp>
      <p:cxnSp>
        <p:nvCxnSpPr>
          <p:cNvPr id="7" name="Straight Connector 6">
            <a:extLst>
              <a:ext uri="{FF2B5EF4-FFF2-40B4-BE49-F238E27FC236}">
                <a16:creationId xmlns:a16="http://schemas.microsoft.com/office/drawing/2014/main" id="{0AEB5C65-83BB-4EBD-AD22-EDA8489D0F5D}"/>
              </a:ext>
            </a:extLst>
          </p:cNvPr>
          <p:cNvCxnSpPr>
            <a:cxnSpLocks/>
          </p:cNvCxnSpPr>
          <p:nvPr/>
        </p:nvCxnSpPr>
        <p:spPr>
          <a:xfrm flipV="1">
            <a:off x="8313" y="261865"/>
            <a:ext cx="11353802" cy="1"/>
          </a:xfrm>
          <a:prstGeom prst="line">
            <a:avLst/>
          </a:prstGeom>
          <a:ln w="25400" cap="sq">
            <a:gradFill flip="none" rotWithShape="1">
              <a:gsLst>
                <a:gs pos="0">
                  <a:schemeClr val="accent2"/>
                </a:gs>
                <a:gs pos="100000">
                  <a:schemeClr val="accent4"/>
                </a:gs>
              </a:gsLst>
              <a:lin ang="0" scaled="1"/>
              <a:tileRect/>
            </a:gra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3210453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FDA4224-F4E4-47A4-ACF7-2317493908A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31679907-DC49-4B86-A34C-C97DBC26A93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5DBC8A0-34FC-4B6E-B42B-A721267D890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b="1" i="0" cap="all" spc="100" baseline="0">
                <a:solidFill>
                  <a:schemeClr val="tx1">
                    <a:tint val="75000"/>
                  </a:schemeClr>
                </a:solidFill>
              </a:defRPr>
            </a:lvl1pPr>
          </a:lstStyle>
          <a:p>
            <a:fld id="{6A4B53A7-3209-46A6-9454-F38EAC8F11E7}" type="datetimeFigureOut">
              <a:rPr lang="en-US" smtClean="0"/>
              <a:pPr/>
              <a:t>11/9/2025</a:t>
            </a:fld>
            <a:endParaRPr lang="en-US"/>
          </a:p>
        </p:txBody>
      </p:sp>
      <p:sp>
        <p:nvSpPr>
          <p:cNvPr id="5" name="Footer Placeholder 4">
            <a:extLst>
              <a:ext uri="{FF2B5EF4-FFF2-40B4-BE49-F238E27FC236}">
                <a16:creationId xmlns:a16="http://schemas.microsoft.com/office/drawing/2014/main" id="{609AC0B6-4CC4-4E41-8A4D-F62E17F2857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b="1" i="0" cap="all" spc="100" baseline="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F6C0E9BD-90BD-46AE-8A0D-06796ADB760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b="1" i="0" cap="all" spc="100" baseline="0">
                <a:solidFill>
                  <a:schemeClr val="tx1">
                    <a:tint val="75000"/>
                  </a:schemeClr>
                </a:solidFill>
              </a:defRPr>
            </a:lvl1pPr>
          </a:lstStyle>
          <a:p>
            <a:fld id="{27CE633F-9882-4A5C-83A2-1109D0C73261}" type="slidenum">
              <a:rPr lang="en-US" smtClean="0"/>
              <a:pPr/>
              <a:t>‹#›</a:t>
            </a:fld>
            <a:endParaRPr lang="en-US"/>
          </a:p>
        </p:txBody>
      </p:sp>
    </p:spTree>
    <p:extLst>
      <p:ext uri="{BB962C8B-B14F-4D97-AF65-F5344CB8AC3E}">
        <p14:creationId xmlns:p14="http://schemas.microsoft.com/office/powerpoint/2010/main" val="75810782"/>
      </p:ext>
    </p:extLst>
  </p:cSld>
  <p:clrMap bg1="lt1" tx1="dk1" bg2="lt2" tx2="dk2" accent1="accent1" accent2="accent2" accent3="accent3" accent4="accent4" accent5="accent5" accent6="accent6" hlink="hlink" folHlink="folHlink"/>
  <p:sldLayoutIdLst>
    <p:sldLayoutId id="2147483693" r:id="rId1"/>
    <p:sldLayoutId id="2147483694" r:id="rId2"/>
    <p:sldLayoutId id="2147483695" r:id="rId3"/>
    <p:sldLayoutId id="2147483696" r:id="rId4"/>
    <p:sldLayoutId id="2147483697" r:id="rId5"/>
    <p:sldLayoutId id="2147483691" r:id="rId6"/>
    <p:sldLayoutId id="2147483687" r:id="rId7"/>
    <p:sldLayoutId id="2147483688" r:id="rId8"/>
    <p:sldLayoutId id="2147483689" r:id="rId9"/>
    <p:sldLayoutId id="2147483690" r:id="rId10"/>
    <p:sldLayoutId id="2147483692" r:id="rId11"/>
  </p:sldLayoutIdLst>
  <p:txStyles>
    <p:titleStyle>
      <a:lvl1pPr algn="l" defTabSz="914400" rtl="0" eaLnBrk="1" latinLnBrk="0" hangingPunct="1">
        <a:lnSpc>
          <a:spcPct val="90000"/>
        </a:lnSpc>
        <a:spcBef>
          <a:spcPct val="0"/>
        </a:spcBef>
        <a:buNone/>
        <a:defRPr sz="48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32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hyperlink" Target="https://qualifications.pearson.com/en/support/support-topics/understanding-our-qualifications/comparing-btec-to-other-qualifications/btec-ucas-points.html" TargetMode="External"/></Relationships>
</file>

<file path=ppt/slides/_rels/slide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 6">
            <a:extLst>
              <a:ext uri="{FF2B5EF4-FFF2-40B4-BE49-F238E27FC236}">
                <a16:creationId xmlns:a16="http://schemas.microsoft.com/office/drawing/2014/main" id="{5CAD0846-F8D7-5129-9D64-4315CCEE0DDB}"/>
              </a:ext>
            </a:extLst>
          </p:cNvPr>
          <p:cNvGrpSpPr/>
          <p:nvPr/>
        </p:nvGrpSpPr>
        <p:grpSpPr>
          <a:xfrm>
            <a:off x="1616528" y="0"/>
            <a:ext cx="9144000" cy="6824779"/>
            <a:chOff x="1616528" y="0"/>
            <a:chExt cx="9144000" cy="6824779"/>
          </a:xfrm>
        </p:grpSpPr>
        <p:grpSp>
          <p:nvGrpSpPr>
            <p:cNvPr id="2" name="Group 1">
              <a:extLst>
                <a:ext uri="{FF2B5EF4-FFF2-40B4-BE49-F238E27FC236}">
                  <a16:creationId xmlns:a16="http://schemas.microsoft.com/office/drawing/2014/main" id="{E77152CD-2A99-2528-4BD3-3C224572CE9C}"/>
                </a:ext>
              </a:extLst>
            </p:cNvPr>
            <p:cNvGrpSpPr/>
            <p:nvPr/>
          </p:nvGrpSpPr>
          <p:grpSpPr>
            <a:xfrm>
              <a:off x="1616528" y="0"/>
              <a:ext cx="9144000" cy="6824779"/>
              <a:chOff x="129093" y="1559858"/>
              <a:chExt cx="9144000" cy="6824779"/>
            </a:xfrm>
          </p:grpSpPr>
          <p:pic>
            <p:nvPicPr>
              <p:cNvPr id="3" name="Picture 2">
                <a:extLst>
                  <a:ext uri="{FF2B5EF4-FFF2-40B4-BE49-F238E27FC236}">
                    <a16:creationId xmlns:a16="http://schemas.microsoft.com/office/drawing/2014/main" id="{0556426F-3715-0A2C-8BF4-E032173EBA89}"/>
                  </a:ext>
                </a:extLst>
              </p:cNvPr>
              <p:cNvPicPr>
                <a:picLocks noChangeAspect="1"/>
              </p:cNvPicPr>
              <p:nvPr/>
            </p:nvPicPr>
            <p:blipFill>
              <a:blip r:embed="rId2"/>
              <a:stretch>
                <a:fillRect/>
              </a:stretch>
            </p:blipFill>
            <p:spPr>
              <a:xfrm>
                <a:off x="129093" y="8024592"/>
                <a:ext cx="4722608" cy="360045"/>
              </a:xfrm>
              <a:prstGeom prst="rect">
                <a:avLst/>
              </a:prstGeom>
            </p:spPr>
          </p:pic>
          <p:pic>
            <p:nvPicPr>
              <p:cNvPr id="4" name="Picture 3">
                <a:extLst>
                  <a:ext uri="{FF2B5EF4-FFF2-40B4-BE49-F238E27FC236}">
                    <a16:creationId xmlns:a16="http://schemas.microsoft.com/office/drawing/2014/main" id="{36D52D54-3B79-B550-A028-D67C0B5FC60B}"/>
                  </a:ext>
                </a:extLst>
              </p:cNvPr>
              <p:cNvPicPr>
                <a:picLocks noChangeAspect="1"/>
              </p:cNvPicPr>
              <p:nvPr/>
            </p:nvPicPr>
            <p:blipFill>
              <a:blip r:embed="rId3"/>
              <a:stretch>
                <a:fillRect/>
              </a:stretch>
            </p:blipFill>
            <p:spPr>
              <a:xfrm>
                <a:off x="4883973" y="8137749"/>
                <a:ext cx="4389120" cy="246888"/>
              </a:xfrm>
              <a:prstGeom prst="rect">
                <a:avLst/>
              </a:prstGeom>
            </p:spPr>
          </p:pic>
          <p:pic>
            <p:nvPicPr>
              <p:cNvPr id="5" name="Picture 4">
                <a:extLst>
                  <a:ext uri="{FF2B5EF4-FFF2-40B4-BE49-F238E27FC236}">
                    <a16:creationId xmlns:a16="http://schemas.microsoft.com/office/drawing/2014/main" id="{BA4B1827-CA1D-385F-29D6-20629812BE6E}"/>
                  </a:ext>
                </a:extLst>
              </p:cNvPr>
              <p:cNvPicPr>
                <a:picLocks noChangeAspect="1"/>
              </p:cNvPicPr>
              <p:nvPr/>
            </p:nvPicPr>
            <p:blipFill>
              <a:blip r:embed="rId4"/>
              <a:srcRect r="1059"/>
              <a:stretch/>
            </p:blipFill>
            <p:spPr>
              <a:xfrm>
                <a:off x="129093" y="1559858"/>
                <a:ext cx="9144000" cy="2000923"/>
              </a:xfrm>
              <a:prstGeom prst="rect">
                <a:avLst/>
              </a:prstGeom>
            </p:spPr>
          </p:pic>
        </p:grpSp>
        <p:sp>
          <p:nvSpPr>
            <p:cNvPr id="6" name="Rectangle 5">
              <a:extLst>
                <a:ext uri="{FF2B5EF4-FFF2-40B4-BE49-F238E27FC236}">
                  <a16:creationId xmlns:a16="http://schemas.microsoft.com/office/drawing/2014/main" id="{5B1BC768-5924-526D-3DA1-F4F6BE9EDB7D}"/>
                </a:ext>
              </a:extLst>
            </p:cNvPr>
            <p:cNvSpPr/>
            <p:nvPr/>
          </p:nvSpPr>
          <p:spPr>
            <a:xfrm>
              <a:off x="1616528" y="2091403"/>
              <a:ext cx="9144000" cy="2308324"/>
            </a:xfrm>
            <a:prstGeom prst="rect">
              <a:avLst/>
            </a:prstGeom>
            <a:noFill/>
          </p:spPr>
          <p:txBody>
            <a:bodyPr wrap="square" lIns="91440" tIns="45720" rIns="91440" bIns="45720">
              <a:spAutoFit/>
            </a:bodyPr>
            <a:lstStyle/>
            <a:p>
              <a:pPr algn="ctr" defTabSz="457177"/>
              <a:r>
                <a:rPr lang="en-US" sz="7200" dirty="0">
                  <a:ln w="0"/>
                  <a:solidFill>
                    <a:prstClr val="black"/>
                  </a:solidFill>
                  <a:effectLst>
                    <a:outerShdw blurRad="38100" dist="19050" dir="2700000" algn="tl" rotWithShape="0">
                      <a:prstClr val="black">
                        <a:alpha val="40000"/>
                      </a:prstClr>
                    </a:outerShdw>
                  </a:effectLst>
                  <a:latin typeface="Maiandra GD" panose="020E0502030308020204" pitchFamily="34" charset="0"/>
                  <a:ea typeface="ヒラギノ明朝 ProN W3" pitchFamily="-84" charset="-128"/>
                  <a:sym typeface="Georgia" panose="02040502050405020303" pitchFamily="18" charset="0"/>
                </a:rPr>
                <a:t>Welcome to </a:t>
              </a:r>
            </a:p>
            <a:p>
              <a:pPr algn="ctr" defTabSz="457177"/>
              <a:r>
                <a:rPr lang="en-US" sz="7200" dirty="0">
                  <a:ln w="0"/>
                  <a:solidFill>
                    <a:prstClr val="black"/>
                  </a:solidFill>
                  <a:effectLst>
                    <a:outerShdw blurRad="38100" dist="19050" dir="2700000" algn="tl" rotWithShape="0">
                      <a:prstClr val="black">
                        <a:alpha val="40000"/>
                      </a:prstClr>
                    </a:outerShdw>
                  </a:effectLst>
                  <a:latin typeface="Maiandra GD" panose="020E0502030308020204" pitchFamily="34" charset="0"/>
                  <a:ea typeface="ヒラギノ明朝 ProN W3" pitchFamily="-84" charset="-128"/>
                  <a:sym typeface="Georgia" panose="02040502050405020303" pitchFamily="18" charset="0"/>
                </a:rPr>
                <a:t>Level 3 BTEC IT</a:t>
              </a:r>
            </a:p>
          </p:txBody>
        </p:sp>
      </p:grpSp>
      <p:sp>
        <p:nvSpPr>
          <p:cNvPr id="8" name="TextBox 7">
            <a:extLst>
              <a:ext uri="{FF2B5EF4-FFF2-40B4-BE49-F238E27FC236}">
                <a16:creationId xmlns:a16="http://schemas.microsoft.com/office/drawing/2014/main" id="{0C2512CB-CBFE-B939-D81B-E7CE2409A1E1}"/>
              </a:ext>
            </a:extLst>
          </p:cNvPr>
          <p:cNvSpPr txBox="1"/>
          <p:nvPr/>
        </p:nvSpPr>
        <p:spPr>
          <a:xfrm>
            <a:off x="3733632" y="592190"/>
            <a:ext cx="2703159" cy="466710"/>
          </a:xfrm>
          <a:prstGeom prst="rect">
            <a:avLst/>
          </a:prstGeom>
          <a:solidFill>
            <a:schemeClr val="bg1"/>
          </a:solidFill>
        </p:spPr>
        <p:txBody>
          <a:bodyPr wrap="square" rtlCol="0">
            <a:spAutoFit/>
          </a:bodyPr>
          <a:lstStyle/>
          <a:p>
            <a:pPr defTabSz="457177"/>
            <a:endParaRPr lang="en-GB" dirty="0">
              <a:solidFill>
                <a:prstClr val="black"/>
              </a:solidFill>
              <a:latin typeface="Calibri"/>
              <a:ea typeface="ヒラギノ明朝 ProN W3" pitchFamily="-84" charset="-128"/>
              <a:sym typeface="Georgia" panose="02040502050405020303" pitchFamily="18" charset="0"/>
            </a:endParaRPr>
          </a:p>
        </p:txBody>
      </p:sp>
      <p:pic>
        <p:nvPicPr>
          <p:cNvPr id="9" name="Picture 8" descr="A computer screen shot of a computer&#10;&#10;Description automatically generated">
            <a:extLst>
              <a:ext uri="{FF2B5EF4-FFF2-40B4-BE49-F238E27FC236}">
                <a16:creationId xmlns:a16="http://schemas.microsoft.com/office/drawing/2014/main" id="{F5314005-6FA6-8795-B040-22C0AF7F32C8}"/>
              </a:ext>
            </a:extLst>
          </p:cNvPr>
          <p:cNvPicPr>
            <a:picLocks noChangeAspect="1"/>
          </p:cNvPicPr>
          <p:nvPr/>
        </p:nvPicPr>
        <p:blipFill>
          <a:blip r:embed="rId5"/>
          <a:srcRect l="21085" t="37723" r="18976" b="42761"/>
          <a:stretch/>
        </p:blipFill>
        <p:spPr>
          <a:xfrm>
            <a:off x="1616528" y="3245565"/>
            <a:ext cx="10279916" cy="2502951"/>
          </a:xfrm>
          <a:prstGeom prst="rect">
            <a:avLst/>
          </a:prstGeom>
        </p:spPr>
      </p:pic>
    </p:spTree>
    <p:extLst>
      <p:ext uri="{BB962C8B-B14F-4D97-AF65-F5344CB8AC3E}">
        <p14:creationId xmlns:p14="http://schemas.microsoft.com/office/powerpoint/2010/main" val="171634936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6F648D-7EF6-0E8B-BD6C-B59E3A7789D4}"/>
              </a:ext>
            </a:extLst>
          </p:cNvPr>
          <p:cNvSpPr>
            <a:spLocks noGrp="1"/>
          </p:cNvSpPr>
          <p:nvPr>
            <p:ph type="title"/>
          </p:nvPr>
        </p:nvSpPr>
        <p:spPr>
          <a:xfrm>
            <a:off x="1039483" y="5691"/>
            <a:ext cx="10515600" cy="1325563"/>
          </a:xfrm>
        </p:spPr>
        <p:txBody>
          <a:bodyPr>
            <a:normAutofit/>
          </a:bodyPr>
          <a:lstStyle/>
          <a:p>
            <a:pPr algn="just"/>
            <a:r>
              <a:rPr lang="en-US" u="sng"/>
              <a:t>BTEC Nationals </a:t>
            </a:r>
          </a:p>
        </p:txBody>
      </p:sp>
      <p:sp>
        <p:nvSpPr>
          <p:cNvPr id="3" name="Content Placeholder 2">
            <a:extLst>
              <a:ext uri="{FF2B5EF4-FFF2-40B4-BE49-F238E27FC236}">
                <a16:creationId xmlns:a16="http://schemas.microsoft.com/office/drawing/2014/main" id="{F3C32D80-87E9-F629-4CEC-57933535A50F}"/>
              </a:ext>
            </a:extLst>
          </p:cNvPr>
          <p:cNvSpPr>
            <a:spLocks noGrp="1"/>
          </p:cNvSpPr>
          <p:nvPr>
            <p:ph idx="1"/>
          </p:nvPr>
        </p:nvSpPr>
        <p:spPr>
          <a:xfrm>
            <a:off x="838200" y="1509324"/>
            <a:ext cx="10932543" cy="4667639"/>
          </a:xfrm>
        </p:spPr>
        <p:txBody>
          <a:bodyPr vert="horz" lIns="91440" tIns="45720" rIns="91440" bIns="45720" rtlCol="0" anchor="t">
            <a:normAutofit fontScale="85000" lnSpcReduction="10000"/>
          </a:bodyPr>
          <a:lstStyle/>
          <a:p>
            <a:pPr marL="0" indent="0">
              <a:buNone/>
            </a:pPr>
            <a:r>
              <a:rPr lang="en-US">
                <a:ea typeface="+mn-lt"/>
                <a:cs typeface="+mn-lt"/>
              </a:rPr>
              <a:t>BTEC Nationals are widely </a:t>
            </a:r>
            <a:r>
              <a:rPr lang="en-US" err="1">
                <a:ea typeface="+mn-lt"/>
                <a:cs typeface="+mn-lt"/>
              </a:rPr>
              <a:t>recognised</a:t>
            </a:r>
            <a:r>
              <a:rPr lang="en-US">
                <a:ea typeface="+mn-lt"/>
                <a:cs typeface="+mn-lt"/>
              </a:rPr>
              <a:t> by higher education and industry as the vocational qualification of choice at Level 3. </a:t>
            </a:r>
          </a:p>
          <a:p>
            <a:pPr marL="0" indent="0">
              <a:buNone/>
            </a:pPr>
            <a:endParaRPr lang="en-US">
              <a:ea typeface="+mn-lt"/>
              <a:cs typeface="+mn-lt"/>
            </a:endParaRPr>
          </a:p>
          <a:p>
            <a:pPr marL="0" indent="0">
              <a:buNone/>
            </a:pPr>
            <a:r>
              <a:rPr lang="en-US">
                <a:ea typeface="+mn-lt"/>
                <a:cs typeface="+mn-lt"/>
              </a:rPr>
              <a:t>They provide students with meaningful and practical learning experiences across a range of career sectors to prepare them to progress to higher education as a route to graduate-level employment. </a:t>
            </a:r>
          </a:p>
          <a:p>
            <a:pPr marL="0" indent="0">
              <a:buNone/>
            </a:pPr>
            <a:endParaRPr lang="en-US">
              <a:ea typeface="+mn-lt"/>
              <a:cs typeface="+mn-lt"/>
            </a:endParaRPr>
          </a:p>
          <a:p>
            <a:pPr marL="0" indent="0">
              <a:buNone/>
            </a:pPr>
            <a:r>
              <a:rPr lang="en-US">
                <a:ea typeface="+mn-lt"/>
                <a:cs typeface="+mn-lt"/>
              </a:rPr>
              <a:t>Recent data has shown that one in five adults of working age in the UK has a BTEC qualification. What’s more, well over 90,000 BTEC students apply to UK universities every year and their BTEC Nationals are accepted by over 150 UK universities and other higher education institutions for relevant degree </a:t>
            </a:r>
            <a:r>
              <a:rPr lang="en-US" err="1">
                <a:ea typeface="+mn-lt"/>
                <a:cs typeface="+mn-lt"/>
              </a:rPr>
              <a:t>programmes</a:t>
            </a:r>
            <a:r>
              <a:rPr lang="en-US">
                <a:ea typeface="+mn-lt"/>
                <a:cs typeface="+mn-lt"/>
              </a:rPr>
              <a:t> either on their own or in combination with A Levels.</a:t>
            </a:r>
            <a:endParaRPr lang="en-US"/>
          </a:p>
        </p:txBody>
      </p:sp>
    </p:spTree>
    <p:extLst>
      <p:ext uri="{BB962C8B-B14F-4D97-AF65-F5344CB8AC3E}">
        <p14:creationId xmlns:p14="http://schemas.microsoft.com/office/powerpoint/2010/main" val="71652926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30FDD0-BA1F-BA66-DD16-F6D667D96ABF}"/>
              </a:ext>
            </a:extLst>
          </p:cNvPr>
          <p:cNvSpPr>
            <a:spLocks noGrp="1"/>
          </p:cNvSpPr>
          <p:nvPr>
            <p:ph type="title"/>
          </p:nvPr>
        </p:nvSpPr>
        <p:spPr/>
        <p:txBody>
          <a:bodyPr/>
          <a:lstStyle/>
          <a:p>
            <a:r>
              <a:rPr lang="en-US" sz="3200" u="sng">
                <a:ea typeface="+mj-lt"/>
                <a:cs typeface="+mj-lt"/>
              </a:rPr>
              <a:t>Why are BTECs so successful?</a:t>
            </a:r>
            <a:endParaRPr lang="en-US" u="sng">
              <a:ea typeface="+mj-lt"/>
              <a:cs typeface="+mj-lt"/>
            </a:endParaRPr>
          </a:p>
        </p:txBody>
      </p:sp>
      <p:sp>
        <p:nvSpPr>
          <p:cNvPr id="3" name="Content Placeholder 2">
            <a:extLst>
              <a:ext uri="{FF2B5EF4-FFF2-40B4-BE49-F238E27FC236}">
                <a16:creationId xmlns:a16="http://schemas.microsoft.com/office/drawing/2014/main" id="{97A117D3-54AC-93B7-B8AF-92A1E3C9502E}"/>
              </a:ext>
            </a:extLst>
          </p:cNvPr>
          <p:cNvSpPr>
            <a:spLocks noGrp="1"/>
          </p:cNvSpPr>
          <p:nvPr>
            <p:ph idx="1"/>
          </p:nvPr>
        </p:nvSpPr>
        <p:spPr/>
        <p:txBody>
          <a:bodyPr vert="horz" lIns="91440" tIns="45720" rIns="91440" bIns="45720" rtlCol="0" anchor="t">
            <a:normAutofit/>
          </a:bodyPr>
          <a:lstStyle/>
          <a:p>
            <a:r>
              <a:rPr lang="en-US">
                <a:ea typeface="+mn-lt"/>
                <a:cs typeface="+mn-lt"/>
              </a:rPr>
              <a:t>BTECs embody a fundamentally student-</a:t>
            </a:r>
            <a:r>
              <a:rPr lang="en-US" err="1">
                <a:ea typeface="+mn-lt"/>
                <a:cs typeface="+mn-lt"/>
              </a:rPr>
              <a:t>centred</a:t>
            </a:r>
            <a:r>
              <a:rPr lang="en-US">
                <a:ea typeface="+mn-lt"/>
                <a:cs typeface="+mn-lt"/>
              </a:rPr>
              <a:t> approach to the curriculum, with a flexible, unit-based structure and knowledge applied through a balanced combination of assignments and examinations. They enable the holistic development of the practical, interpersonal and thinking skills required to succeed in higher education and employment.</a:t>
            </a:r>
            <a:endParaRPr lang="en-US"/>
          </a:p>
        </p:txBody>
      </p:sp>
    </p:spTree>
    <p:extLst>
      <p:ext uri="{BB962C8B-B14F-4D97-AF65-F5344CB8AC3E}">
        <p14:creationId xmlns:p14="http://schemas.microsoft.com/office/powerpoint/2010/main" val="154945294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99309B-D07E-85B4-28DA-83923F090D3A}"/>
              </a:ext>
            </a:extLst>
          </p:cNvPr>
          <p:cNvSpPr>
            <a:spLocks noGrp="1"/>
          </p:cNvSpPr>
          <p:nvPr>
            <p:ph type="title"/>
          </p:nvPr>
        </p:nvSpPr>
        <p:spPr>
          <a:xfrm>
            <a:off x="838200" y="-3969"/>
            <a:ext cx="10515600" cy="1325563"/>
          </a:xfrm>
        </p:spPr>
        <p:txBody>
          <a:bodyPr>
            <a:normAutofit/>
          </a:bodyPr>
          <a:lstStyle/>
          <a:p>
            <a:r>
              <a:rPr lang="en-US" sz="4000" u="sng"/>
              <a:t>Transferable Skills</a:t>
            </a:r>
          </a:p>
        </p:txBody>
      </p:sp>
      <p:sp>
        <p:nvSpPr>
          <p:cNvPr id="3" name="Content Placeholder 2">
            <a:extLst>
              <a:ext uri="{FF2B5EF4-FFF2-40B4-BE49-F238E27FC236}">
                <a16:creationId xmlns:a16="http://schemas.microsoft.com/office/drawing/2014/main" id="{E6D21D45-D6DD-259E-F1E0-72BC2AA8E5EB}"/>
              </a:ext>
            </a:extLst>
          </p:cNvPr>
          <p:cNvSpPr>
            <a:spLocks noGrp="1"/>
          </p:cNvSpPr>
          <p:nvPr>
            <p:ph idx="1"/>
          </p:nvPr>
        </p:nvSpPr>
        <p:spPr>
          <a:xfrm>
            <a:off x="838200" y="1004094"/>
            <a:ext cx="11229974" cy="4351338"/>
          </a:xfrm>
        </p:spPr>
        <p:txBody>
          <a:bodyPr vert="horz" lIns="91440" tIns="45720" rIns="91440" bIns="45720" rtlCol="0" anchor="t">
            <a:noAutofit/>
          </a:bodyPr>
          <a:lstStyle/>
          <a:p>
            <a:pPr marL="0" indent="0">
              <a:buNone/>
            </a:pPr>
            <a:r>
              <a:rPr lang="en-US" sz="2600" b="1" u="sng">
                <a:ea typeface="+mn-lt"/>
                <a:cs typeface="+mn-lt"/>
              </a:rPr>
              <a:t>Managing Yourself:</a:t>
            </a:r>
            <a:r>
              <a:rPr lang="en-US" sz="2600" u="sng">
                <a:ea typeface="+mn-lt"/>
                <a:cs typeface="+mn-lt"/>
              </a:rPr>
              <a:t> </a:t>
            </a:r>
            <a:br>
              <a:rPr lang="en-US" sz="2600">
                <a:ea typeface="+mn-lt"/>
                <a:cs typeface="+mn-lt"/>
              </a:rPr>
            </a:br>
            <a:r>
              <a:rPr lang="en-US" sz="2600">
                <a:ea typeface="+mn-lt"/>
                <a:cs typeface="+mn-lt"/>
              </a:rPr>
              <a:t>(1) Taking personal responsibility; (2) Personal strengths and resilience; </a:t>
            </a:r>
            <a:br>
              <a:rPr lang="en-US" sz="2600">
                <a:ea typeface="+mn-lt"/>
                <a:cs typeface="+mn-lt"/>
              </a:rPr>
            </a:br>
            <a:r>
              <a:rPr lang="en-US" sz="2600">
                <a:ea typeface="+mn-lt"/>
                <a:cs typeface="+mn-lt"/>
              </a:rPr>
              <a:t>(3) Career orientation planning; (4) Personal goal setting</a:t>
            </a:r>
            <a:endParaRPr lang="en-US" sz="2600"/>
          </a:p>
          <a:p>
            <a:pPr marL="0" indent="0">
              <a:buNone/>
            </a:pPr>
            <a:br>
              <a:rPr lang="en-US" sz="2600" b="1">
                <a:ea typeface="+mn-lt"/>
                <a:cs typeface="+mn-lt"/>
              </a:rPr>
            </a:br>
            <a:r>
              <a:rPr lang="en-US" sz="2600" b="1" u="sng">
                <a:ea typeface="+mn-lt"/>
                <a:cs typeface="+mn-lt"/>
              </a:rPr>
              <a:t>Effective Learning:</a:t>
            </a:r>
            <a:r>
              <a:rPr lang="en-US" sz="2600" u="sng">
                <a:ea typeface="+mn-lt"/>
                <a:cs typeface="+mn-lt"/>
              </a:rPr>
              <a:t> </a:t>
            </a:r>
            <a:br>
              <a:rPr lang="en-US" sz="2600">
                <a:ea typeface="+mn-lt"/>
                <a:cs typeface="+mn-lt"/>
              </a:rPr>
            </a:br>
            <a:r>
              <a:rPr lang="en-US" sz="2600">
                <a:ea typeface="+mn-lt"/>
                <a:cs typeface="+mn-lt"/>
              </a:rPr>
              <a:t>(1) Managing own learning; (2) Continuous learning; </a:t>
            </a:r>
            <a:endParaRPr lang="en-US" sz="2600"/>
          </a:p>
          <a:p>
            <a:pPr marL="0" indent="0">
              <a:buNone/>
            </a:pPr>
            <a:r>
              <a:rPr lang="en-US" sz="2600">
                <a:ea typeface="+mn-lt"/>
                <a:cs typeface="+mn-lt"/>
              </a:rPr>
              <a:t>(3) Secondary research skills (4) Primary research skills</a:t>
            </a:r>
            <a:endParaRPr lang="en-US" sz="2600"/>
          </a:p>
          <a:p>
            <a:pPr marL="0" indent="0">
              <a:buNone/>
            </a:pPr>
            <a:br>
              <a:rPr lang="en-US" sz="2600">
                <a:ea typeface="+mn-lt"/>
                <a:cs typeface="+mn-lt"/>
              </a:rPr>
            </a:br>
            <a:r>
              <a:rPr lang="en-US" sz="2600" b="1" u="sng">
                <a:ea typeface="+mn-lt"/>
                <a:cs typeface="+mn-lt"/>
              </a:rPr>
              <a:t>Interpersonal Skills: </a:t>
            </a:r>
            <a:br>
              <a:rPr lang="en-US" sz="2600" b="1">
                <a:ea typeface="+mn-lt"/>
                <a:cs typeface="+mn-lt"/>
              </a:rPr>
            </a:br>
            <a:r>
              <a:rPr lang="en-US" sz="2600">
                <a:ea typeface="+mn-lt"/>
                <a:cs typeface="+mn-lt"/>
              </a:rPr>
              <a:t>(1) Written communications; (2) Verbal and non-verbal communications; </a:t>
            </a:r>
            <a:br>
              <a:rPr lang="en-US" sz="2600">
                <a:ea typeface="+mn-lt"/>
                <a:cs typeface="+mn-lt"/>
              </a:rPr>
            </a:br>
            <a:r>
              <a:rPr lang="en-US" sz="2600">
                <a:ea typeface="+mn-lt"/>
                <a:cs typeface="+mn-lt"/>
              </a:rPr>
              <a:t>(3) Teamwork; (4) Cultural and social intelligence</a:t>
            </a:r>
            <a:br>
              <a:rPr lang="en-US" sz="2600">
                <a:ea typeface="+mn-lt"/>
                <a:cs typeface="+mn-lt"/>
              </a:rPr>
            </a:br>
            <a:endParaRPr lang="en-US" sz="2600"/>
          </a:p>
          <a:p>
            <a:pPr marL="0" indent="0">
              <a:buNone/>
            </a:pPr>
            <a:r>
              <a:rPr lang="en-US" sz="2600" b="1" u="sng">
                <a:ea typeface="+mn-lt"/>
                <a:cs typeface="+mn-lt"/>
              </a:rPr>
              <a:t>Solving Problems: </a:t>
            </a:r>
            <a:br>
              <a:rPr lang="en-US" sz="2600" b="1">
                <a:ea typeface="+mn-lt"/>
                <a:cs typeface="+mn-lt"/>
              </a:rPr>
            </a:br>
            <a:r>
              <a:rPr lang="en-US" sz="2600">
                <a:ea typeface="+mn-lt"/>
                <a:cs typeface="+mn-lt"/>
              </a:rPr>
              <a:t>(1) Critical thinking (2) Problem solving; (3) Creativity and innovation</a:t>
            </a:r>
            <a:endParaRPr lang="en-US" sz="2600"/>
          </a:p>
        </p:txBody>
      </p:sp>
    </p:spTree>
    <p:extLst>
      <p:ext uri="{BB962C8B-B14F-4D97-AF65-F5344CB8AC3E}">
        <p14:creationId xmlns:p14="http://schemas.microsoft.com/office/powerpoint/2010/main" val="2253106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A3B8FF-8926-698D-F92F-967689F1C5A5}"/>
              </a:ext>
            </a:extLst>
          </p:cNvPr>
          <p:cNvSpPr>
            <a:spLocks noGrp="1"/>
          </p:cNvSpPr>
          <p:nvPr>
            <p:ph type="title"/>
          </p:nvPr>
        </p:nvSpPr>
        <p:spPr/>
        <p:txBody>
          <a:bodyPr/>
          <a:lstStyle/>
          <a:p>
            <a:r>
              <a:rPr lang="en-GB" dirty="0"/>
              <a:t>How the course is graded</a:t>
            </a:r>
          </a:p>
        </p:txBody>
      </p:sp>
      <p:sp>
        <p:nvSpPr>
          <p:cNvPr id="5" name="Text Placeholder 4">
            <a:extLst>
              <a:ext uri="{FF2B5EF4-FFF2-40B4-BE49-F238E27FC236}">
                <a16:creationId xmlns:a16="http://schemas.microsoft.com/office/drawing/2014/main" id="{5FDF99E3-BFC1-682A-F06A-982204808231}"/>
              </a:ext>
            </a:extLst>
          </p:cNvPr>
          <p:cNvSpPr>
            <a:spLocks noGrp="1"/>
          </p:cNvSpPr>
          <p:nvPr>
            <p:ph type="body" idx="1"/>
          </p:nvPr>
        </p:nvSpPr>
        <p:spPr/>
        <p:txBody>
          <a:bodyPr/>
          <a:lstStyle/>
          <a:p>
            <a:r>
              <a:rPr lang="en-GB" dirty="0"/>
              <a:t>Exam Units</a:t>
            </a:r>
          </a:p>
          <a:p>
            <a:endParaRPr lang="en-GB" dirty="0"/>
          </a:p>
        </p:txBody>
      </p:sp>
      <p:sp>
        <p:nvSpPr>
          <p:cNvPr id="6" name="Text Placeholder 5">
            <a:extLst>
              <a:ext uri="{FF2B5EF4-FFF2-40B4-BE49-F238E27FC236}">
                <a16:creationId xmlns:a16="http://schemas.microsoft.com/office/drawing/2014/main" id="{4293CE74-8315-4723-922B-742D0670468F}"/>
              </a:ext>
            </a:extLst>
          </p:cNvPr>
          <p:cNvSpPr>
            <a:spLocks noGrp="1"/>
          </p:cNvSpPr>
          <p:nvPr>
            <p:ph type="body" sz="quarter" idx="3"/>
          </p:nvPr>
        </p:nvSpPr>
        <p:spPr>
          <a:xfrm>
            <a:off x="6624828" y="1874517"/>
            <a:ext cx="4800600" cy="632529"/>
          </a:xfrm>
        </p:spPr>
        <p:txBody>
          <a:bodyPr/>
          <a:lstStyle/>
          <a:p>
            <a:r>
              <a:rPr lang="en-GB" dirty="0"/>
              <a:t>Coursework</a:t>
            </a:r>
          </a:p>
        </p:txBody>
      </p:sp>
      <p:graphicFrame>
        <p:nvGraphicFramePr>
          <p:cNvPr id="4" name="Table 3">
            <a:extLst>
              <a:ext uri="{FF2B5EF4-FFF2-40B4-BE49-F238E27FC236}">
                <a16:creationId xmlns:a16="http://schemas.microsoft.com/office/drawing/2014/main" id="{17331F63-1F04-08E1-0FAC-9B7B0FF0A531}"/>
              </a:ext>
            </a:extLst>
          </p:cNvPr>
          <p:cNvGraphicFramePr>
            <a:graphicFrameLocks noGrp="1"/>
          </p:cNvGraphicFramePr>
          <p:nvPr/>
        </p:nvGraphicFramePr>
        <p:xfrm>
          <a:off x="1251678" y="2911411"/>
          <a:ext cx="3569704" cy="2225040"/>
        </p:xfrm>
        <a:graphic>
          <a:graphicData uri="http://schemas.openxmlformats.org/drawingml/2006/table">
            <a:tbl>
              <a:tblPr firstRow="1" bandRow="1">
                <a:tableStyleId>{5C22544A-7EE6-4342-B048-85BDC9FD1C3A}</a:tableStyleId>
              </a:tblPr>
              <a:tblGrid>
                <a:gridCol w="1352372">
                  <a:extLst>
                    <a:ext uri="{9D8B030D-6E8A-4147-A177-3AD203B41FA5}">
                      <a16:colId xmlns:a16="http://schemas.microsoft.com/office/drawing/2014/main" val="1330570565"/>
                    </a:ext>
                  </a:extLst>
                </a:gridCol>
                <a:gridCol w="2217332">
                  <a:extLst>
                    <a:ext uri="{9D8B030D-6E8A-4147-A177-3AD203B41FA5}">
                      <a16:colId xmlns:a16="http://schemas.microsoft.com/office/drawing/2014/main" val="4236713030"/>
                    </a:ext>
                  </a:extLst>
                </a:gridCol>
              </a:tblGrid>
              <a:tr h="370840">
                <a:tc>
                  <a:txBody>
                    <a:bodyPr/>
                    <a:lstStyle/>
                    <a:p>
                      <a:r>
                        <a:rPr lang="en-GB" dirty="0"/>
                        <a:t>Grade</a:t>
                      </a:r>
                    </a:p>
                  </a:txBody>
                  <a:tcPr/>
                </a:tc>
                <a:tc>
                  <a:txBody>
                    <a:bodyPr/>
                    <a:lstStyle/>
                    <a:p>
                      <a:r>
                        <a:rPr lang="en-GB" dirty="0"/>
                        <a:t>Points</a:t>
                      </a:r>
                    </a:p>
                  </a:txBody>
                  <a:tcPr/>
                </a:tc>
                <a:extLst>
                  <a:ext uri="{0D108BD9-81ED-4DB2-BD59-A6C34878D82A}">
                    <a16:rowId xmlns:a16="http://schemas.microsoft.com/office/drawing/2014/main" val="2234531279"/>
                  </a:ext>
                </a:extLst>
              </a:tr>
              <a:tr h="370840">
                <a:tc>
                  <a:txBody>
                    <a:bodyPr/>
                    <a:lstStyle/>
                    <a:p>
                      <a:r>
                        <a:rPr lang="en-GB" dirty="0"/>
                        <a:t>U</a:t>
                      </a:r>
                    </a:p>
                  </a:txBody>
                  <a:tcPr/>
                </a:tc>
                <a:tc>
                  <a:txBody>
                    <a:bodyPr/>
                    <a:lstStyle/>
                    <a:p>
                      <a:r>
                        <a:rPr lang="en-GB" dirty="0"/>
                        <a:t>0</a:t>
                      </a:r>
                    </a:p>
                  </a:txBody>
                  <a:tcPr/>
                </a:tc>
                <a:extLst>
                  <a:ext uri="{0D108BD9-81ED-4DB2-BD59-A6C34878D82A}">
                    <a16:rowId xmlns:a16="http://schemas.microsoft.com/office/drawing/2014/main" val="3056003713"/>
                  </a:ext>
                </a:extLst>
              </a:tr>
              <a:tr h="370840">
                <a:tc>
                  <a:txBody>
                    <a:bodyPr/>
                    <a:lstStyle/>
                    <a:p>
                      <a:r>
                        <a:rPr lang="en-GB" dirty="0"/>
                        <a:t>Near Pass</a:t>
                      </a:r>
                    </a:p>
                  </a:txBody>
                  <a:tcPr/>
                </a:tc>
                <a:tc>
                  <a:txBody>
                    <a:bodyPr/>
                    <a:lstStyle/>
                    <a:p>
                      <a:r>
                        <a:rPr lang="en-GB" dirty="0"/>
                        <a:t>8</a:t>
                      </a:r>
                    </a:p>
                  </a:txBody>
                  <a:tcPr/>
                </a:tc>
                <a:extLst>
                  <a:ext uri="{0D108BD9-81ED-4DB2-BD59-A6C34878D82A}">
                    <a16:rowId xmlns:a16="http://schemas.microsoft.com/office/drawing/2014/main" val="614296761"/>
                  </a:ext>
                </a:extLst>
              </a:tr>
              <a:tr h="370840">
                <a:tc>
                  <a:txBody>
                    <a:bodyPr/>
                    <a:lstStyle/>
                    <a:p>
                      <a:r>
                        <a:rPr lang="en-GB" dirty="0"/>
                        <a:t>Pass</a:t>
                      </a:r>
                    </a:p>
                  </a:txBody>
                  <a:tcPr/>
                </a:tc>
                <a:tc>
                  <a:txBody>
                    <a:bodyPr/>
                    <a:lstStyle/>
                    <a:p>
                      <a:r>
                        <a:rPr lang="en-GB" dirty="0"/>
                        <a:t>12</a:t>
                      </a:r>
                    </a:p>
                  </a:txBody>
                  <a:tcPr/>
                </a:tc>
                <a:extLst>
                  <a:ext uri="{0D108BD9-81ED-4DB2-BD59-A6C34878D82A}">
                    <a16:rowId xmlns:a16="http://schemas.microsoft.com/office/drawing/2014/main" val="2612340367"/>
                  </a:ext>
                </a:extLst>
              </a:tr>
              <a:tr h="370840">
                <a:tc>
                  <a:txBody>
                    <a:bodyPr/>
                    <a:lstStyle/>
                    <a:p>
                      <a:r>
                        <a:rPr lang="en-GB" dirty="0"/>
                        <a:t>Merit</a:t>
                      </a:r>
                    </a:p>
                  </a:txBody>
                  <a:tcPr/>
                </a:tc>
                <a:tc>
                  <a:txBody>
                    <a:bodyPr/>
                    <a:lstStyle/>
                    <a:p>
                      <a:r>
                        <a:rPr lang="en-GB" dirty="0"/>
                        <a:t>20</a:t>
                      </a:r>
                    </a:p>
                  </a:txBody>
                  <a:tcPr/>
                </a:tc>
                <a:extLst>
                  <a:ext uri="{0D108BD9-81ED-4DB2-BD59-A6C34878D82A}">
                    <a16:rowId xmlns:a16="http://schemas.microsoft.com/office/drawing/2014/main" val="1855065701"/>
                  </a:ext>
                </a:extLst>
              </a:tr>
              <a:tr h="370840">
                <a:tc>
                  <a:txBody>
                    <a:bodyPr/>
                    <a:lstStyle/>
                    <a:p>
                      <a:r>
                        <a:rPr lang="en-GB" dirty="0"/>
                        <a:t>Distinction</a:t>
                      </a:r>
                    </a:p>
                  </a:txBody>
                  <a:tcPr/>
                </a:tc>
                <a:tc>
                  <a:txBody>
                    <a:bodyPr/>
                    <a:lstStyle/>
                    <a:p>
                      <a:r>
                        <a:rPr lang="en-GB" dirty="0"/>
                        <a:t>32</a:t>
                      </a:r>
                    </a:p>
                  </a:txBody>
                  <a:tcPr/>
                </a:tc>
                <a:extLst>
                  <a:ext uri="{0D108BD9-81ED-4DB2-BD59-A6C34878D82A}">
                    <a16:rowId xmlns:a16="http://schemas.microsoft.com/office/drawing/2014/main" val="539988815"/>
                  </a:ext>
                </a:extLst>
              </a:tr>
            </a:tbl>
          </a:graphicData>
        </a:graphic>
      </p:graphicFrame>
      <p:graphicFrame>
        <p:nvGraphicFramePr>
          <p:cNvPr id="8" name="Table 7">
            <a:extLst>
              <a:ext uri="{FF2B5EF4-FFF2-40B4-BE49-F238E27FC236}">
                <a16:creationId xmlns:a16="http://schemas.microsoft.com/office/drawing/2014/main" id="{CEA91D5E-226E-7966-67EB-4D8FE0B72A26}"/>
              </a:ext>
            </a:extLst>
          </p:cNvPr>
          <p:cNvGraphicFramePr>
            <a:graphicFrameLocks noGrp="1"/>
          </p:cNvGraphicFramePr>
          <p:nvPr/>
        </p:nvGraphicFramePr>
        <p:xfrm>
          <a:off x="6339078" y="2911411"/>
          <a:ext cx="3569704" cy="1854200"/>
        </p:xfrm>
        <a:graphic>
          <a:graphicData uri="http://schemas.openxmlformats.org/drawingml/2006/table">
            <a:tbl>
              <a:tblPr firstRow="1" bandRow="1">
                <a:tableStyleId>{5C22544A-7EE6-4342-B048-85BDC9FD1C3A}</a:tableStyleId>
              </a:tblPr>
              <a:tblGrid>
                <a:gridCol w="1352372">
                  <a:extLst>
                    <a:ext uri="{9D8B030D-6E8A-4147-A177-3AD203B41FA5}">
                      <a16:colId xmlns:a16="http://schemas.microsoft.com/office/drawing/2014/main" val="1330570565"/>
                    </a:ext>
                  </a:extLst>
                </a:gridCol>
                <a:gridCol w="2217332">
                  <a:extLst>
                    <a:ext uri="{9D8B030D-6E8A-4147-A177-3AD203B41FA5}">
                      <a16:colId xmlns:a16="http://schemas.microsoft.com/office/drawing/2014/main" val="4236713030"/>
                    </a:ext>
                  </a:extLst>
                </a:gridCol>
              </a:tblGrid>
              <a:tr h="370840">
                <a:tc>
                  <a:txBody>
                    <a:bodyPr/>
                    <a:lstStyle/>
                    <a:p>
                      <a:r>
                        <a:rPr lang="en-GB" dirty="0"/>
                        <a:t>Grade</a:t>
                      </a:r>
                    </a:p>
                  </a:txBody>
                  <a:tcPr/>
                </a:tc>
                <a:tc>
                  <a:txBody>
                    <a:bodyPr/>
                    <a:lstStyle/>
                    <a:p>
                      <a:r>
                        <a:rPr lang="en-GB" dirty="0"/>
                        <a:t>Points</a:t>
                      </a:r>
                    </a:p>
                  </a:txBody>
                  <a:tcPr/>
                </a:tc>
                <a:extLst>
                  <a:ext uri="{0D108BD9-81ED-4DB2-BD59-A6C34878D82A}">
                    <a16:rowId xmlns:a16="http://schemas.microsoft.com/office/drawing/2014/main" val="2234531279"/>
                  </a:ext>
                </a:extLst>
              </a:tr>
              <a:tr h="370840">
                <a:tc>
                  <a:txBody>
                    <a:bodyPr/>
                    <a:lstStyle/>
                    <a:p>
                      <a:r>
                        <a:rPr lang="en-GB" dirty="0"/>
                        <a:t>U</a:t>
                      </a:r>
                    </a:p>
                  </a:txBody>
                  <a:tcPr/>
                </a:tc>
                <a:tc>
                  <a:txBody>
                    <a:bodyPr/>
                    <a:lstStyle/>
                    <a:p>
                      <a:r>
                        <a:rPr lang="en-GB" dirty="0"/>
                        <a:t>0</a:t>
                      </a:r>
                    </a:p>
                  </a:txBody>
                  <a:tcPr/>
                </a:tc>
                <a:extLst>
                  <a:ext uri="{0D108BD9-81ED-4DB2-BD59-A6C34878D82A}">
                    <a16:rowId xmlns:a16="http://schemas.microsoft.com/office/drawing/2014/main" val="3056003713"/>
                  </a:ext>
                </a:extLst>
              </a:tr>
              <a:tr h="370840">
                <a:tc>
                  <a:txBody>
                    <a:bodyPr/>
                    <a:lstStyle/>
                    <a:p>
                      <a:r>
                        <a:rPr lang="en-GB" dirty="0"/>
                        <a:t>Pass</a:t>
                      </a:r>
                    </a:p>
                  </a:txBody>
                  <a:tcPr/>
                </a:tc>
                <a:tc>
                  <a:txBody>
                    <a:bodyPr/>
                    <a:lstStyle/>
                    <a:p>
                      <a:r>
                        <a:rPr lang="en-GB" dirty="0"/>
                        <a:t>6</a:t>
                      </a:r>
                    </a:p>
                  </a:txBody>
                  <a:tcPr/>
                </a:tc>
                <a:extLst>
                  <a:ext uri="{0D108BD9-81ED-4DB2-BD59-A6C34878D82A}">
                    <a16:rowId xmlns:a16="http://schemas.microsoft.com/office/drawing/2014/main" val="2612340367"/>
                  </a:ext>
                </a:extLst>
              </a:tr>
              <a:tr h="370840">
                <a:tc>
                  <a:txBody>
                    <a:bodyPr/>
                    <a:lstStyle/>
                    <a:p>
                      <a:r>
                        <a:rPr lang="en-GB" dirty="0"/>
                        <a:t>Merit</a:t>
                      </a:r>
                    </a:p>
                  </a:txBody>
                  <a:tcPr/>
                </a:tc>
                <a:tc>
                  <a:txBody>
                    <a:bodyPr/>
                    <a:lstStyle/>
                    <a:p>
                      <a:r>
                        <a:rPr lang="en-GB" dirty="0"/>
                        <a:t>10</a:t>
                      </a:r>
                    </a:p>
                  </a:txBody>
                  <a:tcPr/>
                </a:tc>
                <a:extLst>
                  <a:ext uri="{0D108BD9-81ED-4DB2-BD59-A6C34878D82A}">
                    <a16:rowId xmlns:a16="http://schemas.microsoft.com/office/drawing/2014/main" val="1855065701"/>
                  </a:ext>
                </a:extLst>
              </a:tr>
              <a:tr h="370840">
                <a:tc>
                  <a:txBody>
                    <a:bodyPr/>
                    <a:lstStyle/>
                    <a:p>
                      <a:r>
                        <a:rPr lang="en-GB" dirty="0"/>
                        <a:t>Distinction</a:t>
                      </a:r>
                    </a:p>
                  </a:txBody>
                  <a:tcPr/>
                </a:tc>
                <a:tc>
                  <a:txBody>
                    <a:bodyPr/>
                    <a:lstStyle/>
                    <a:p>
                      <a:r>
                        <a:rPr lang="en-GB" dirty="0"/>
                        <a:t>16</a:t>
                      </a:r>
                    </a:p>
                  </a:txBody>
                  <a:tcPr/>
                </a:tc>
                <a:extLst>
                  <a:ext uri="{0D108BD9-81ED-4DB2-BD59-A6C34878D82A}">
                    <a16:rowId xmlns:a16="http://schemas.microsoft.com/office/drawing/2014/main" val="539988815"/>
                  </a:ext>
                </a:extLst>
              </a:tr>
            </a:tbl>
          </a:graphicData>
        </a:graphic>
      </p:graphicFrame>
    </p:spTree>
    <p:extLst>
      <p:ext uri="{BB962C8B-B14F-4D97-AF65-F5344CB8AC3E}">
        <p14:creationId xmlns:p14="http://schemas.microsoft.com/office/powerpoint/2010/main" val="79937885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440E74-73D5-4AA5-3A0F-75B310F8403F}"/>
              </a:ext>
            </a:extLst>
          </p:cNvPr>
          <p:cNvSpPr>
            <a:spLocks noGrp="1"/>
          </p:cNvSpPr>
          <p:nvPr>
            <p:ph type="title"/>
          </p:nvPr>
        </p:nvSpPr>
        <p:spPr/>
        <p:txBody>
          <a:bodyPr/>
          <a:lstStyle/>
          <a:p>
            <a:r>
              <a:rPr lang="en-GB" dirty="0"/>
              <a:t>Overall Grading – Aug 2025</a:t>
            </a:r>
          </a:p>
        </p:txBody>
      </p:sp>
      <p:graphicFrame>
        <p:nvGraphicFramePr>
          <p:cNvPr id="6" name="Table 5">
            <a:extLst>
              <a:ext uri="{FF2B5EF4-FFF2-40B4-BE49-F238E27FC236}">
                <a16:creationId xmlns:a16="http://schemas.microsoft.com/office/drawing/2014/main" id="{A7B30FDB-F9E7-AC9B-573D-81F38DE305CB}"/>
              </a:ext>
            </a:extLst>
          </p:cNvPr>
          <p:cNvGraphicFramePr>
            <a:graphicFrameLocks noGrp="1"/>
          </p:cNvGraphicFramePr>
          <p:nvPr/>
        </p:nvGraphicFramePr>
        <p:xfrm>
          <a:off x="2302786" y="2163264"/>
          <a:ext cx="6785795" cy="2945898"/>
        </p:xfrm>
        <a:graphic>
          <a:graphicData uri="http://schemas.openxmlformats.org/drawingml/2006/table">
            <a:tbl>
              <a:tblPr firstRow="1" bandRow="1">
                <a:tableStyleId>{5C22544A-7EE6-4342-B048-85BDC9FD1C3A}</a:tableStyleId>
              </a:tblPr>
              <a:tblGrid>
                <a:gridCol w="3580778">
                  <a:extLst>
                    <a:ext uri="{9D8B030D-6E8A-4147-A177-3AD203B41FA5}">
                      <a16:colId xmlns:a16="http://schemas.microsoft.com/office/drawing/2014/main" val="1330570565"/>
                    </a:ext>
                  </a:extLst>
                </a:gridCol>
                <a:gridCol w="3205017">
                  <a:extLst>
                    <a:ext uri="{9D8B030D-6E8A-4147-A177-3AD203B41FA5}">
                      <a16:colId xmlns:a16="http://schemas.microsoft.com/office/drawing/2014/main" val="4236713030"/>
                    </a:ext>
                  </a:extLst>
                </a:gridCol>
              </a:tblGrid>
              <a:tr h="490983">
                <a:tc>
                  <a:txBody>
                    <a:bodyPr/>
                    <a:lstStyle/>
                    <a:p>
                      <a:r>
                        <a:rPr lang="en-GB" dirty="0"/>
                        <a:t>Grade</a:t>
                      </a:r>
                    </a:p>
                  </a:txBody>
                  <a:tcPr/>
                </a:tc>
                <a:tc>
                  <a:txBody>
                    <a:bodyPr/>
                    <a:lstStyle/>
                    <a:p>
                      <a:r>
                        <a:rPr lang="en-GB" dirty="0"/>
                        <a:t>Points</a:t>
                      </a:r>
                    </a:p>
                  </a:txBody>
                  <a:tcPr/>
                </a:tc>
                <a:extLst>
                  <a:ext uri="{0D108BD9-81ED-4DB2-BD59-A6C34878D82A}">
                    <a16:rowId xmlns:a16="http://schemas.microsoft.com/office/drawing/2014/main" val="2234531279"/>
                  </a:ext>
                </a:extLst>
              </a:tr>
              <a:tr h="490983">
                <a:tc>
                  <a:txBody>
                    <a:bodyPr/>
                    <a:lstStyle/>
                    <a:p>
                      <a:r>
                        <a:rPr lang="en-GB" dirty="0"/>
                        <a:t>U</a:t>
                      </a:r>
                    </a:p>
                  </a:txBody>
                  <a:tcPr/>
                </a:tc>
                <a:tc>
                  <a:txBody>
                    <a:bodyPr/>
                    <a:lstStyle/>
                    <a:p>
                      <a:r>
                        <a:rPr lang="en-GB" dirty="0"/>
                        <a:t>0</a:t>
                      </a:r>
                    </a:p>
                  </a:txBody>
                  <a:tcPr/>
                </a:tc>
                <a:extLst>
                  <a:ext uri="{0D108BD9-81ED-4DB2-BD59-A6C34878D82A}">
                    <a16:rowId xmlns:a16="http://schemas.microsoft.com/office/drawing/2014/main" val="3056003713"/>
                  </a:ext>
                </a:extLst>
              </a:tr>
              <a:tr h="490983">
                <a:tc>
                  <a:txBody>
                    <a:bodyPr/>
                    <a:lstStyle/>
                    <a:p>
                      <a:r>
                        <a:rPr lang="en-GB" dirty="0"/>
                        <a:t>Pass</a:t>
                      </a:r>
                    </a:p>
                  </a:txBody>
                  <a:tcPr/>
                </a:tc>
                <a:tc>
                  <a:txBody>
                    <a:bodyPr/>
                    <a:lstStyle/>
                    <a:p>
                      <a:r>
                        <a:rPr lang="en-GB" dirty="0"/>
                        <a:t>36</a:t>
                      </a:r>
                    </a:p>
                  </a:txBody>
                  <a:tcPr/>
                </a:tc>
                <a:extLst>
                  <a:ext uri="{0D108BD9-81ED-4DB2-BD59-A6C34878D82A}">
                    <a16:rowId xmlns:a16="http://schemas.microsoft.com/office/drawing/2014/main" val="2612340367"/>
                  </a:ext>
                </a:extLst>
              </a:tr>
              <a:tr h="490983">
                <a:tc>
                  <a:txBody>
                    <a:bodyPr/>
                    <a:lstStyle/>
                    <a:p>
                      <a:r>
                        <a:rPr lang="en-GB" dirty="0"/>
                        <a:t>Merit</a:t>
                      </a:r>
                    </a:p>
                  </a:txBody>
                  <a:tcPr/>
                </a:tc>
                <a:tc>
                  <a:txBody>
                    <a:bodyPr/>
                    <a:lstStyle/>
                    <a:p>
                      <a:r>
                        <a:rPr lang="en-GB" dirty="0"/>
                        <a:t>52</a:t>
                      </a:r>
                    </a:p>
                  </a:txBody>
                  <a:tcPr/>
                </a:tc>
                <a:extLst>
                  <a:ext uri="{0D108BD9-81ED-4DB2-BD59-A6C34878D82A}">
                    <a16:rowId xmlns:a16="http://schemas.microsoft.com/office/drawing/2014/main" val="1855065701"/>
                  </a:ext>
                </a:extLst>
              </a:tr>
              <a:tr h="490983">
                <a:tc>
                  <a:txBody>
                    <a:bodyPr/>
                    <a:lstStyle/>
                    <a:p>
                      <a:r>
                        <a:rPr lang="en-GB" dirty="0"/>
                        <a:t>Distinction</a:t>
                      </a:r>
                    </a:p>
                  </a:txBody>
                  <a:tcPr/>
                </a:tc>
                <a:tc>
                  <a:txBody>
                    <a:bodyPr/>
                    <a:lstStyle/>
                    <a:p>
                      <a:r>
                        <a:rPr lang="en-GB" dirty="0"/>
                        <a:t>74</a:t>
                      </a:r>
                    </a:p>
                  </a:txBody>
                  <a:tcPr/>
                </a:tc>
                <a:extLst>
                  <a:ext uri="{0D108BD9-81ED-4DB2-BD59-A6C34878D82A}">
                    <a16:rowId xmlns:a16="http://schemas.microsoft.com/office/drawing/2014/main" val="539988815"/>
                  </a:ext>
                </a:extLst>
              </a:tr>
              <a:tr h="490983">
                <a:tc>
                  <a:txBody>
                    <a:bodyPr/>
                    <a:lstStyle/>
                    <a:p>
                      <a:r>
                        <a:rPr lang="en-GB" dirty="0"/>
                        <a:t>Distinction *</a:t>
                      </a:r>
                    </a:p>
                  </a:txBody>
                  <a:tcPr/>
                </a:tc>
                <a:tc>
                  <a:txBody>
                    <a:bodyPr/>
                    <a:lstStyle/>
                    <a:p>
                      <a:r>
                        <a:rPr lang="en-GB" dirty="0"/>
                        <a:t>90</a:t>
                      </a:r>
                    </a:p>
                  </a:txBody>
                  <a:tcPr/>
                </a:tc>
                <a:extLst>
                  <a:ext uri="{0D108BD9-81ED-4DB2-BD59-A6C34878D82A}">
                    <a16:rowId xmlns:a16="http://schemas.microsoft.com/office/drawing/2014/main" val="3856145545"/>
                  </a:ext>
                </a:extLst>
              </a:tr>
            </a:tbl>
          </a:graphicData>
        </a:graphic>
      </p:graphicFrame>
    </p:spTree>
    <p:extLst>
      <p:ext uri="{BB962C8B-B14F-4D97-AF65-F5344CB8AC3E}">
        <p14:creationId xmlns:p14="http://schemas.microsoft.com/office/powerpoint/2010/main" val="6449870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B439F6-03C6-A96C-E346-B81AED230B6C}"/>
              </a:ext>
            </a:extLst>
          </p:cNvPr>
          <p:cNvSpPr>
            <a:spLocks noGrp="1"/>
          </p:cNvSpPr>
          <p:nvPr>
            <p:ph type="title"/>
          </p:nvPr>
        </p:nvSpPr>
        <p:spPr>
          <a:xfrm>
            <a:off x="838200" y="183155"/>
            <a:ext cx="10515600" cy="1325563"/>
          </a:xfrm>
        </p:spPr>
        <p:txBody>
          <a:bodyPr/>
          <a:lstStyle/>
          <a:p>
            <a:r>
              <a:rPr lang="en-US" u="sng"/>
              <a:t>Does a BTEC award UCAS points?</a:t>
            </a:r>
          </a:p>
        </p:txBody>
      </p:sp>
      <p:pic>
        <p:nvPicPr>
          <p:cNvPr id="4" name="Content Placeholder 3" descr="A screenshot of a computer&#10;&#10;Description automatically generated">
            <a:extLst>
              <a:ext uri="{FF2B5EF4-FFF2-40B4-BE49-F238E27FC236}">
                <a16:creationId xmlns:a16="http://schemas.microsoft.com/office/drawing/2014/main" id="{D6B89A63-8E9C-B538-78D8-A79D1FA966E5}"/>
              </a:ext>
            </a:extLst>
          </p:cNvPr>
          <p:cNvPicPr>
            <a:picLocks noGrp="1" noChangeAspect="1"/>
          </p:cNvPicPr>
          <p:nvPr>
            <p:ph idx="1"/>
          </p:nvPr>
        </p:nvPicPr>
        <p:blipFill>
          <a:blip r:embed="rId3"/>
          <a:stretch>
            <a:fillRect/>
          </a:stretch>
        </p:blipFill>
        <p:spPr>
          <a:xfrm>
            <a:off x="947879" y="1801090"/>
            <a:ext cx="6429375" cy="3990975"/>
          </a:xfrm>
          <a:prstGeom prst="rect">
            <a:avLst/>
          </a:prstGeom>
          <a:ln w="127000" cap="sq">
            <a:solidFill>
              <a:srgbClr val="000000"/>
            </a:solidFill>
            <a:miter lim="800000"/>
          </a:ln>
          <a:effectLst>
            <a:outerShdw blurRad="57150" dist="50800" dir="2700000" algn="tl" rotWithShape="0">
              <a:srgbClr val="000000">
                <a:alpha val="40000"/>
              </a:srgbClr>
            </a:outerShdw>
          </a:effectLst>
        </p:spPr>
      </p:pic>
      <p:sp>
        <p:nvSpPr>
          <p:cNvPr id="5" name="TextBox 4">
            <a:extLst>
              <a:ext uri="{FF2B5EF4-FFF2-40B4-BE49-F238E27FC236}">
                <a16:creationId xmlns:a16="http://schemas.microsoft.com/office/drawing/2014/main" id="{168E47A0-0F6F-77AB-202A-13D7BFF9EEF3}"/>
              </a:ext>
            </a:extLst>
          </p:cNvPr>
          <p:cNvSpPr txBox="1"/>
          <p:nvPr/>
        </p:nvSpPr>
        <p:spPr>
          <a:xfrm>
            <a:off x="7913786" y="1710442"/>
            <a:ext cx="3607040" cy="397031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800"/>
              <a:t>The BTEC Nationals extended certificate awards the exact same UCAS points as a full A level course.</a:t>
            </a:r>
          </a:p>
          <a:p>
            <a:endParaRPr lang="en-US" sz="2800"/>
          </a:p>
          <a:p>
            <a:r>
              <a:rPr lang="en-US" sz="2800"/>
              <a:t>So, if you are planning on attending university, no need to worry!</a:t>
            </a:r>
          </a:p>
        </p:txBody>
      </p:sp>
      <p:sp>
        <p:nvSpPr>
          <p:cNvPr id="7" name="TextBox 6">
            <a:extLst>
              <a:ext uri="{FF2B5EF4-FFF2-40B4-BE49-F238E27FC236}">
                <a16:creationId xmlns:a16="http://schemas.microsoft.com/office/drawing/2014/main" id="{36A51DA2-B4BA-7498-6E8E-39C904876D3F}"/>
              </a:ext>
            </a:extLst>
          </p:cNvPr>
          <p:cNvSpPr txBox="1"/>
          <p:nvPr/>
        </p:nvSpPr>
        <p:spPr>
          <a:xfrm>
            <a:off x="2540759" y="6157415"/>
            <a:ext cx="5359021"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a:hlinkClick r:id="rId4"/>
              </a:rPr>
              <a:t>BTEC and UCAS points | Pearson qualifications</a:t>
            </a:r>
            <a:endParaRPr lang="en-US"/>
          </a:p>
        </p:txBody>
      </p:sp>
    </p:spTree>
    <p:extLst>
      <p:ext uri="{BB962C8B-B14F-4D97-AF65-F5344CB8AC3E}">
        <p14:creationId xmlns:p14="http://schemas.microsoft.com/office/powerpoint/2010/main" val="406544878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13D176-DFA4-1070-5D4B-4E3AD383C042}"/>
              </a:ext>
            </a:extLst>
          </p:cNvPr>
          <p:cNvSpPr>
            <a:spLocks noGrp="1"/>
          </p:cNvSpPr>
          <p:nvPr>
            <p:ph type="title"/>
          </p:nvPr>
        </p:nvSpPr>
        <p:spPr/>
        <p:txBody>
          <a:bodyPr/>
          <a:lstStyle/>
          <a:p>
            <a:r>
              <a:rPr lang="en-US" u="sng"/>
              <a:t>What will I be doing?</a:t>
            </a:r>
          </a:p>
        </p:txBody>
      </p:sp>
      <p:pic>
        <p:nvPicPr>
          <p:cNvPr id="4" name="Content Placeholder 3" descr="A screenshot of a computer&#10;&#10;Description automatically generated">
            <a:extLst>
              <a:ext uri="{FF2B5EF4-FFF2-40B4-BE49-F238E27FC236}">
                <a16:creationId xmlns:a16="http://schemas.microsoft.com/office/drawing/2014/main" id="{DD332577-3585-E373-58E6-0BCEB55582C5}"/>
              </a:ext>
            </a:extLst>
          </p:cNvPr>
          <p:cNvPicPr>
            <a:picLocks noGrp="1" noChangeAspect="1"/>
          </p:cNvPicPr>
          <p:nvPr>
            <p:ph idx="1"/>
          </p:nvPr>
        </p:nvPicPr>
        <p:blipFill>
          <a:blip r:embed="rId2"/>
          <a:srcRect l="24894" t="49341" r="22108" b="24390"/>
          <a:stretch/>
        </p:blipFill>
        <p:spPr>
          <a:xfrm>
            <a:off x="812825" y="1706308"/>
            <a:ext cx="11863074" cy="4338401"/>
          </a:xfrm>
          <a:prstGeom prst="rect">
            <a:avLst/>
          </a:prstGeom>
          <a:ln w="127000" cap="sq">
            <a:solidFill>
              <a:srgbClr val="000000"/>
            </a:solidFill>
            <a:miter lim="800000"/>
          </a:ln>
          <a:effectLst>
            <a:outerShdw blurRad="57150" dist="50800" dir="2700000" algn="tl" rotWithShape="0">
              <a:srgbClr val="000000">
                <a:alpha val="40000"/>
              </a:srgbClr>
            </a:outerShdw>
          </a:effectLst>
        </p:spPr>
      </p:pic>
    </p:spTree>
    <p:extLst>
      <p:ext uri="{BB962C8B-B14F-4D97-AF65-F5344CB8AC3E}">
        <p14:creationId xmlns:p14="http://schemas.microsoft.com/office/powerpoint/2010/main" val="403092798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6C2B56-4E6E-5D95-5969-383B08EDCE9A}"/>
              </a:ext>
            </a:extLst>
          </p:cNvPr>
          <p:cNvSpPr>
            <a:spLocks noGrp="1"/>
          </p:cNvSpPr>
          <p:nvPr>
            <p:ph type="title"/>
          </p:nvPr>
        </p:nvSpPr>
        <p:spPr>
          <a:xfrm>
            <a:off x="769961" y="-271770"/>
            <a:ext cx="10515600" cy="1325563"/>
          </a:xfrm>
        </p:spPr>
        <p:txBody>
          <a:bodyPr/>
          <a:lstStyle/>
          <a:p>
            <a:r>
              <a:rPr lang="en-US" u="sng"/>
              <a:t>Information Technology Systems</a:t>
            </a:r>
          </a:p>
        </p:txBody>
      </p:sp>
      <p:sp>
        <p:nvSpPr>
          <p:cNvPr id="3" name="Content Placeholder 2">
            <a:extLst>
              <a:ext uri="{FF2B5EF4-FFF2-40B4-BE49-F238E27FC236}">
                <a16:creationId xmlns:a16="http://schemas.microsoft.com/office/drawing/2014/main" id="{916B1508-5554-6CAC-ECA8-1A94F1516CD5}"/>
              </a:ext>
            </a:extLst>
          </p:cNvPr>
          <p:cNvSpPr>
            <a:spLocks noGrp="1"/>
          </p:cNvSpPr>
          <p:nvPr>
            <p:ph idx="1"/>
          </p:nvPr>
        </p:nvSpPr>
        <p:spPr>
          <a:xfrm>
            <a:off x="838200" y="3308854"/>
            <a:ext cx="11033184" cy="4437602"/>
          </a:xfrm>
        </p:spPr>
        <p:txBody>
          <a:bodyPr vert="horz" lIns="91440" tIns="45720" rIns="91440" bIns="45720" rtlCol="0" anchor="t">
            <a:normAutofit/>
          </a:bodyPr>
          <a:lstStyle/>
          <a:p>
            <a:pPr marL="0" indent="0">
              <a:buNone/>
            </a:pPr>
            <a:r>
              <a:rPr lang="en-US" sz="2400">
                <a:solidFill>
                  <a:srgbClr val="FF0000"/>
                </a:solidFill>
                <a:ea typeface="+mn-lt"/>
                <a:cs typeface="+mn-lt"/>
              </a:rPr>
              <a:t>AO1 </a:t>
            </a:r>
            <a:r>
              <a:rPr lang="en-US" sz="2400" b="1">
                <a:ea typeface="+mn-lt"/>
                <a:cs typeface="+mn-lt"/>
              </a:rPr>
              <a:t>Demonstrate </a:t>
            </a:r>
            <a:r>
              <a:rPr lang="en-US" sz="2400">
                <a:ea typeface="+mn-lt"/>
                <a:cs typeface="+mn-lt"/>
              </a:rPr>
              <a:t>knowledge and understanding of information technology systems, terminology, concepts and processes. </a:t>
            </a:r>
          </a:p>
          <a:p>
            <a:pPr marL="0" indent="0">
              <a:buNone/>
            </a:pPr>
            <a:endParaRPr lang="en-US" sz="2400">
              <a:ea typeface="+mn-lt"/>
              <a:cs typeface="+mn-lt"/>
            </a:endParaRPr>
          </a:p>
          <a:p>
            <a:pPr marL="0" indent="0">
              <a:buNone/>
            </a:pPr>
            <a:r>
              <a:rPr lang="en-US" sz="2400">
                <a:solidFill>
                  <a:srgbClr val="FF0000"/>
                </a:solidFill>
                <a:ea typeface="+mn-lt"/>
                <a:cs typeface="+mn-lt"/>
              </a:rPr>
              <a:t>AO2</a:t>
            </a:r>
            <a:r>
              <a:rPr lang="en-US" sz="2400">
                <a:ea typeface="+mn-lt"/>
                <a:cs typeface="+mn-lt"/>
              </a:rPr>
              <a:t> </a:t>
            </a:r>
            <a:r>
              <a:rPr lang="en-US" sz="2400" b="1">
                <a:ea typeface="+mn-lt"/>
                <a:cs typeface="+mn-lt"/>
              </a:rPr>
              <a:t>Apply </a:t>
            </a:r>
            <a:r>
              <a:rPr lang="en-US" sz="2400">
                <a:ea typeface="+mn-lt"/>
                <a:cs typeface="+mn-lt"/>
              </a:rPr>
              <a:t>knowledge and understanding of information technology systems, terminology, concepts and processes.</a:t>
            </a:r>
          </a:p>
          <a:p>
            <a:pPr marL="0" indent="0">
              <a:buNone/>
            </a:pPr>
            <a:endParaRPr lang="en-US" sz="2400">
              <a:ea typeface="+mn-lt"/>
              <a:cs typeface="+mn-lt"/>
            </a:endParaRPr>
          </a:p>
          <a:p>
            <a:pPr marL="0" indent="0">
              <a:buNone/>
            </a:pPr>
            <a:r>
              <a:rPr lang="en-US" sz="2400">
                <a:ea typeface="+mn-lt"/>
                <a:cs typeface="+mn-lt"/>
              </a:rPr>
              <a:t> </a:t>
            </a:r>
            <a:r>
              <a:rPr lang="en-US" sz="2400">
                <a:solidFill>
                  <a:srgbClr val="FF0000"/>
                </a:solidFill>
                <a:ea typeface="+mn-lt"/>
                <a:cs typeface="+mn-lt"/>
              </a:rPr>
              <a:t>AO3</a:t>
            </a:r>
            <a:r>
              <a:rPr lang="en-US" sz="2400">
                <a:ea typeface="+mn-lt"/>
                <a:cs typeface="+mn-lt"/>
              </a:rPr>
              <a:t> </a:t>
            </a:r>
            <a:r>
              <a:rPr lang="en-US" sz="2400" b="1">
                <a:ea typeface="+mn-lt"/>
                <a:cs typeface="+mn-lt"/>
              </a:rPr>
              <a:t>Analyse </a:t>
            </a:r>
            <a:r>
              <a:rPr lang="en-US" sz="2400">
                <a:ea typeface="+mn-lt"/>
                <a:cs typeface="+mn-lt"/>
              </a:rPr>
              <a:t>and </a:t>
            </a:r>
            <a:r>
              <a:rPr lang="en-US" sz="2400" b="1">
                <a:ea typeface="+mn-lt"/>
                <a:cs typeface="+mn-lt"/>
              </a:rPr>
              <a:t>evaluate </a:t>
            </a:r>
            <a:r>
              <a:rPr lang="en-US" sz="2400">
                <a:ea typeface="+mn-lt"/>
                <a:cs typeface="+mn-lt"/>
              </a:rPr>
              <a:t>the factors and implications of information technology systems.</a:t>
            </a:r>
            <a:endParaRPr lang="en-US" sz="2400"/>
          </a:p>
        </p:txBody>
      </p:sp>
      <p:sp>
        <p:nvSpPr>
          <p:cNvPr id="4" name="Oval 3">
            <a:extLst>
              <a:ext uri="{FF2B5EF4-FFF2-40B4-BE49-F238E27FC236}">
                <a16:creationId xmlns:a16="http://schemas.microsoft.com/office/drawing/2014/main" id="{B6B66765-819D-7E21-22C5-114AE41EF158}"/>
              </a:ext>
            </a:extLst>
          </p:cNvPr>
          <p:cNvSpPr/>
          <p:nvPr/>
        </p:nvSpPr>
        <p:spPr>
          <a:xfrm>
            <a:off x="10217985" y="-1810"/>
            <a:ext cx="1645227" cy="969818"/>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a:t>2hr 15min 90mark EXAM</a:t>
            </a:r>
          </a:p>
        </p:txBody>
      </p:sp>
      <p:sp>
        <p:nvSpPr>
          <p:cNvPr id="5" name="TextBox 4">
            <a:extLst>
              <a:ext uri="{FF2B5EF4-FFF2-40B4-BE49-F238E27FC236}">
                <a16:creationId xmlns:a16="http://schemas.microsoft.com/office/drawing/2014/main" id="{E0156E5C-8A3F-88C6-1329-A95909A12D66}"/>
              </a:ext>
            </a:extLst>
          </p:cNvPr>
          <p:cNvSpPr txBox="1"/>
          <p:nvPr/>
        </p:nvSpPr>
        <p:spPr>
          <a:xfrm>
            <a:off x="841730" y="1056468"/>
            <a:ext cx="9993885" cy="156966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sz="2400">
                <a:solidFill>
                  <a:srgbClr val="002060"/>
                </a:solidFill>
              </a:rPr>
              <a:t> Students will study the role of Information Technology (IT) systems and the implications of their use in personal and professional situations. Students will gain knowledge and understanding of issues relating to the use of IT in personal and professional situations. </a:t>
            </a:r>
          </a:p>
        </p:txBody>
      </p:sp>
    </p:spTree>
    <p:extLst>
      <p:ext uri="{BB962C8B-B14F-4D97-AF65-F5344CB8AC3E}">
        <p14:creationId xmlns:p14="http://schemas.microsoft.com/office/powerpoint/2010/main" val="93593557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47104C-92AB-8340-E07A-B4DB5139ABA2}"/>
              </a:ext>
            </a:extLst>
          </p:cNvPr>
          <p:cNvSpPr>
            <a:spLocks noGrp="1"/>
          </p:cNvSpPr>
          <p:nvPr>
            <p:ph type="title"/>
          </p:nvPr>
        </p:nvSpPr>
        <p:spPr>
          <a:xfrm>
            <a:off x="838200" y="-281856"/>
            <a:ext cx="10515600" cy="1325563"/>
          </a:xfrm>
        </p:spPr>
        <p:txBody>
          <a:bodyPr/>
          <a:lstStyle/>
          <a:p>
            <a:r>
              <a:rPr lang="en-US" u="sng"/>
              <a:t>Exam Questions example</a:t>
            </a:r>
          </a:p>
        </p:txBody>
      </p:sp>
      <p:pic>
        <p:nvPicPr>
          <p:cNvPr id="4" name="Content Placeholder 3" descr="A screenshot of a computer&#10;&#10;Description automatically generated">
            <a:extLst>
              <a:ext uri="{FF2B5EF4-FFF2-40B4-BE49-F238E27FC236}">
                <a16:creationId xmlns:a16="http://schemas.microsoft.com/office/drawing/2014/main" id="{CE45C976-7672-3F64-EEF9-AADDD939B7C0}"/>
              </a:ext>
            </a:extLst>
          </p:cNvPr>
          <p:cNvPicPr>
            <a:picLocks noGrp="1" noChangeAspect="1"/>
          </p:cNvPicPr>
          <p:nvPr>
            <p:ph idx="1"/>
          </p:nvPr>
        </p:nvPicPr>
        <p:blipFill>
          <a:blip r:embed="rId2"/>
          <a:srcRect l="22087" t="19681" r="28455" b="45833"/>
          <a:stretch/>
        </p:blipFill>
        <p:spPr>
          <a:xfrm>
            <a:off x="255797" y="859961"/>
            <a:ext cx="5844615" cy="304438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6" name="Content Placeholder 3" descr="A screenshot of a computer&#10;&#10;Description automatically generated">
            <a:extLst>
              <a:ext uri="{FF2B5EF4-FFF2-40B4-BE49-F238E27FC236}">
                <a16:creationId xmlns:a16="http://schemas.microsoft.com/office/drawing/2014/main" id="{3947F323-137F-CA3D-3828-AB1F5628B1A1}"/>
              </a:ext>
            </a:extLst>
          </p:cNvPr>
          <p:cNvPicPr>
            <a:picLocks noChangeAspect="1"/>
          </p:cNvPicPr>
          <p:nvPr/>
        </p:nvPicPr>
        <p:blipFill>
          <a:blip r:embed="rId2"/>
          <a:srcRect l="22057" t="55624" r="28417" b="9222"/>
          <a:stretch/>
        </p:blipFill>
        <p:spPr>
          <a:xfrm>
            <a:off x="244467" y="3901880"/>
            <a:ext cx="5841592" cy="3039926"/>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3" name="Picture 2" descr="A white paper with black text&#10;&#10;Description automatically generated">
            <a:extLst>
              <a:ext uri="{FF2B5EF4-FFF2-40B4-BE49-F238E27FC236}">
                <a16:creationId xmlns:a16="http://schemas.microsoft.com/office/drawing/2014/main" id="{785C651C-0EDC-2E26-BC50-BD0BBB4F9A39}"/>
              </a:ext>
            </a:extLst>
          </p:cNvPr>
          <p:cNvPicPr>
            <a:picLocks noChangeAspect="1"/>
          </p:cNvPicPr>
          <p:nvPr/>
        </p:nvPicPr>
        <p:blipFill>
          <a:blip r:embed="rId3"/>
          <a:srcRect l="-79" r="6915" b="284"/>
          <a:stretch/>
        </p:blipFill>
        <p:spPr>
          <a:xfrm>
            <a:off x="6096632" y="1716561"/>
            <a:ext cx="5975963" cy="3982194"/>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3969487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C83871-64C0-F5FA-A1F6-F8D758C0AF07}"/>
              </a:ext>
            </a:extLst>
          </p:cNvPr>
          <p:cNvSpPr>
            <a:spLocks noGrp="1"/>
          </p:cNvSpPr>
          <p:nvPr>
            <p:ph type="title"/>
          </p:nvPr>
        </p:nvSpPr>
        <p:spPr>
          <a:xfrm>
            <a:off x="838200" y="-123920"/>
            <a:ext cx="10515600" cy="1325563"/>
          </a:xfrm>
        </p:spPr>
        <p:txBody>
          <a:bodyPr>
            <a:normAutofit/>
          </a:bodyPr>
          <a:lstStyle/>
          <a:p>
            <a:r>
              <a:rPr lang="en-US" sz="4400" u="sng"/>
              <a:t>Cyber Security and Incident Management</a:t>
            </a:r>
          </a:p>
        </p:txBody>
      </p:sp>
      <p:sp>
        <p:nvSpPr>
          <p:cNvPr id="3" name="Content Placeholder 2">
            <a:extLst>
              <a:ext uri="{FF2B5EF4-FFF2-40B4-BE49-F238E27FC236}">
                <a16:creationId xmlns:a16="http://schemas.microsoft.com/office/drawing/2014/main" id="{7FD2F5AF-B59E-4D4C-2953-CF594436FF36}"/>
              </a:ext>
            </a:extLst>
          </p:cNvPr>
          <p:cNvSpPr>
            <a:spLocks noGrp="1"/>
          </p:cNvSpPr>
          <p:nvPr>
            <p:ph idx="1"/>
          </p:nvPr>
        </p:nvSpPr>
        <p:spPr>
          <a:xfrm>
            <a:off x="838200" y="1211476"/>
            <a:ext cx="10515600" cy="4351338"/>
          </a:xfrm>
        </p:spPr>
        <p:txBody>
          <a:bodyPr vert="horz" lIns="91440" tIns="45720" rIns="91440" bIns="45720" rtlCol="0" anchor="t">
            <a:normAutofit/>
          </a:bodyPr>
          <a:lstStyle/>
          <a:p>
            <a:pPr marL="0" indent="0">
              <a:buNone/>
            </a:pPr>
            <a:r>
              <a:rPr lang="en-US" sz="2400">
                <a:solidFill>
                  <a:srgbClr val="002060"/>
                </a:solidFill>
                <a:ea typeface="+mn-lt"/>
                <a:cs typeface="+mn-lt"/>
              </a:rPr>
              <a:t>Students will study cyber security threats and vulnerabilities, the methods used to protect </a:t>
            </a:r>
            <a:r>
              <a:rPr lang="en-US" sz="2400" err="1">
                <a:solidFill>
                  <a:srgbClr val="002060"/>
                </a:solidFill>
                <a:ea typeface="+mn-lt"/>
                <a:cs typeface="+mn-lt"/>
              </a:rPr>
              <a:t>organisations</a:t>
            </a:r>
            <a:r>
              <a:rPr lang="en-US" sz="2400">
                <a:solidFill>
                  <a:srgbClr val="002060"/>
                </a:solidFill>
                <a:ea typeface="+mn-lt"/>
                <a:cs typeface="+mn-lt"/>
              </a:rPr>
              <a:t> against threats and managing security incidents. </a:t>
            </a:r>
          </a:p>
        </p:txBody>
      </p:sp>
      <p:sp>
        <p:nvSpPr>
          <p:cNvPr id="5" name="Oval 4">
            <a:extLst>
              <a:ext uri="{FF2B5EF4-FFF2-40B4-BE49-F238E27FC236}">
                <a16:creationId xmlns:a16="http://schemas.microsoft.com/office/drawing/2014/main" id="{C0A5565D-B192-F0DC-EA28-F7F5C40EDBFD}"/>
              </a:ext>
            </a:extLst>
          </p:cNvPr>
          <p:cNvSpPr/>
          <p:nvPr/>
        </p:nvSpPr>
        <p:spPr>
          <a:xfrm>
            <a:off x="10544158" y="58489"/>
            <a:ext cx="1645227" cy="969818"/>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t>EXAM</a:t>
            </a:r>
          </a:p>
        </p:txBody>
      </p:sp>
      <p:sp>
        <p:nvSpPr>
          <p:cNvPr id="4" name="TextBox 3">
            <a:extLst>
              <a:ext uri="{FF2B5EF4-FFF2-40B4-BE49-F238E27FC236}">
                <a16:creationId xmlns:a16="http://schemas.microsoft.com/office/drawing/2014/main" id="{BB167B39-D80C-D520-C982-1BF31CC4C525}"/>
              </a:ext>
            </a:extLst>
          </p:cNvPr>
          <p:cNvSpPr txBox="1"/>
          <p:nvPr/>
        </p:nvSpPr>
        <p:spPr>
          <a:xfrm>
            <a:off x="870146" y="2546457"/>
            <a:ext cx="10556920" cy="415498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a:solidFill>
                  <a:srgbClr val="FF0000"/>
                </a:solidFill>
                <a:ea typeface="+mn-lt"/>
                <a:cs typeface="+mn-lt"/>
              </a:rPr>
              <a:t>AO1 </a:t>
            </a:r>
            <a:r>
              <a:rPr lang="en-US" sz="2400" b="1">
                <a:ea typeface="+mn-lt"/>
                <a:cs typeface="+mn-lt"/>
              </a:rPr>
              <a:t>Demonstrate </a:t>
            </a:r>
            <a:r>
              <a:rPr lang="en-US" sz="2400">
                <a:ea typeface="+mn-lt"/>
                <a:cs typeface="+mn-lt"/>
              </a:rPr>
              <a:t>knowledge and understanding of cyber security terms, security threats, system vulnerabilities and security protection methods, forensic procedures and implications resulting from threats. </a:t>
            </a:r>
            <a:br>
              <a:rPr lang="en-US" sz="2400">
                <a:ea typeface="+mn-lt"/>
                <a:cs typeface="+mn-lt"/>
              </a:rPr>
            </a:br>
            <a:br>
              <a:rPr lang="en-US" sz="2400">
                <a:ea typeface="+mn-lt"/>
                <a:cs typeface="+mn-lt"/>
              </a:rPr>
            </a:br>
            <a:r>
              <a:rPr lang="en-US" sz="2400">
                <a:solidFill>
                  <a:srgbClr val="FF0000"/>
                </a:solidFill>
                <a:ea typeface="+mn-lt"/>
                <a:cs typeface="+mn-lt"/>
              </a:rPr>
              <a:t>AO2 </a:t>
            </a:r>
            <a:r>
              <a:rPr lang="en-US" sz="2400" b="1">
                <a:ea typeface="+mn-lt"/>
                <a:cs typeface="+mn-lt"/>
              </a:rPr>
              <a:t>Apply </a:t>
            </a:r>
            <a:r>
              <a:rPr lang="en-US" sz="2400">
                <a:ea typeface="+mn-lt"/>
                <a:cs typeface="+mn-lt"/>
              </a:rPr>
              <a:t>knowledge and understanding to security threats, system vulnerabilities and security protection methods, forensic procedures and implications by selecting appropriate security tools and methods. </a:t>
            </a:r>
            <a:br>
              <a:rPr lang="en-US" sz="2400">
                <a:ea typeface="+mn-lt"/>
                <a:cs typeface="+mn-lt"/>
              </a:rPr>
            </a:br>
            <a:br>
              <a:rPr lang="en-US" sz="2400">
                <a:ea typeface="+mn-lt"/>
                <a:cs typeface="+mn-lt"/>
              </a:rPr>
            </a:br>
            <a:r>
              <a:rPr lang="en-US" sz="2400">
                <a:solidFill>
                  <a:srgbClr val="FF0000"/>
                </a:solidFill>
                <a:ea typeface="+mn-lt"/>
                <a:cs typeface="+mn-lt"/>
              </a:rPr>
              <a:t>AO3 </a:t>
            </a:r>
            <a:r>
              <a:rPr lang="en-US" sz="2400" b="1">
                <a:ea typeface="+mn-lt"/>
                <a:cs typeface="+mn-lt"/>
              </a:rPr>
              <a:t>Analyse </a:t>
            </a:r>
            <a:r>
              <a:rPr lang="en-US" sz="2400">
                <a:ea typeface="+mn-lt"/>
                <a:cs typeface="+mn-lt"/>
              </a:rPr>
              <a:t>and </a:t>
            </a:r>
            <a:r>
              <a:rPr lang="en-US" sz="2400" b="1">
                <a:ea typeface="+mn-lt"/>
                <a:cs typeface="+mn-lt"/>
              </a:rPr>
              <a:t>evaluate </a:t>
            </a:r>
            <a:r>
              <a:rPr lang="en-US" sz="2400">
                <a:ea typeface="+mn-lt"/>
                <a:cs typeface="+mn-lt"/>
              </a:rPr>
              <a:t>security threats, system vulnerabilities and security protection methods, forensic procedures and implications for cyber security scenarios. </a:t>
            </a:r>
            <a:endParaRPr lang="en-US" sz="2400"/>
          </a:p>
        </p:txBody>
      </p:sp>
    </p:spTree>
    <p:extLst>
      <p:ext uri="{BB962C8B-B14F-4D97-AF65-F5344CB8AC3E}">
        <p14:creationId xmlns:p14="http://schemas.microsoft.com/office/powerpoint/2010/main" val="196360726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47104C-92AB-8340-E07A-B4DB5139ABA2}"/>
              </a:ext>
            </a:extLst>
          </p:cNvPr>
          <p:cNvSpPr>
            <a:spLocks noGrp="1"/>
          </p:cNvSpPr>
          <p:nvPr>
            <p:ph type="title"/>
          </p:nvPr>
        </p:nvSpPr>
        <p:spPr>
          <a:xfrm>
            <a:off x="838200" y="-281856"/>
            <a:ext cx="10515600" cy="1325563"/>
          </a:xfrm>
        </p:spPr>
        <p:txBody>
          <a:bodyPr>
            <a:normAutofit/>
          </a:bodyPr>
          <a:lstStyle/>
          <a:p>
            <a:r>
              <a:rPr lang="en-US" sz="2800" u="sng"/>
              <a:t>Exam Question example</a:t>
            </a:r>
          </a:p>
        </p:txBody>
      </p:sp>
      <p:pic>
        <p:nvPicPr>
          <p:cNvPr id="3" name="Content Placeholder 2" descr="A white paper with black text&#10;&#10;Description automatically generated">
            <a:extLst>
              <a:ext uri="{FF2B5EF4-FFF2-40B4-BE49-F238E27FC236}">
                <a16:creationId xmlns:a16="http://schemas.microsoft.com/office/drawing/2014/main" id="{4EDFB77E-0A1E-31E4-4FF6-8F9FB5A6794E}"/>
              </a:ext>
            </a:extLst>
          </p:cNvPr>
          <p:cNvPicPr>
            <a:picLocks noGrp="1" noChangeAspect="1"/>
          </p:cNvPicPr>
          <p:nvPr>
            <p:ph idx="1"/>
          </p:nvPr>
        </p:nvPicPr>
        <p:blipFill>
          <a:blip r:embed="rId2"/>
          <a:stretch>
            <a:fillRect/>
          </a:stretch>
        </p:blipFill>
        <p:spPr>
          <a:xfrm>
            <a:off x="6445078" y="836161"/>
            <a:ext cx="5511575" cy="5943577"/>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4" name="Picture 3" descr="A diagram of a network connection&#10;&#10;Description automatically generated">
            <a:extLst>
              <a:ext uri="{FF2B5EF4-FFF2-40B4-BE49-F238E27FC236}">
                <a16:creationId xmlns:a16="http://schemas.microsoft.com/office/drawing/2014/main" id="{25E53E33-DF83-6B2A-0156-5B7F42AFD441}"/>
              </a:ext>
            </a:extLst>
          </p:cNvPr>
          <p:cNvPicPr>
            <a:picLocks noChangeAspect="1"/>
          </p:cNvPicPr>
          <p:nvPr/>
        </p:nvPicPr>
        <p:blipFill>
          <a:blip r:embed="rId3"/>
          <a:stretch>
            <a:fillRect/>
          </a:stretch>
        </p:blipFill>
        <p:spPr>
          <a:xfrm>
            <a:off x="842222" y="761999"/>
            <a:ext cx="4934719" cy="6096001"/>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163592953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EED1FB-3E27-F185-00A5-4DB36BA8F9AB}"/>
              </a:ext>
            </a:extLst>
          </p:cNvPr>
          <p:cNvSpPr>
            <a:spLocks noGrp="1"/>
          </p:cNvSpPr>
          <p:nvPr>
            <p:ph type="title"/>
          </p:nvPr>
        </p:nvSpPr>
        <p:spPr/>
        <p:txBody>
          <a:bodyPr/>
          <a:lstStyle/>
          <a:p>
            <a:r>
              <a:rPr lang="en-US" u="sng"/>
              <a:t>Website Development</a:t>
            </a:r>
          </a:p>
        </p:txBody>
      </p:sp>
      <p:sp>
        <p:nvSpPr>
          <p:cNvPr id="3" name="Content Placeholder 2">
            <a:extLst>
              <a:ext uri="{FF2B5EF4-FFF2-40B4-BE49-F238E27FC236}">
                <a16:creationId xmlns:a16="http://schemas.microsoft.com/office/drawing/2014/main" id="{D1E0DAA2-B181-48DA-9685-141D7E7C595C}"/>
              </a:ext>
            </a:extLst>
          </p:cNvPr>
          <p:cNvSpPr>
            <a:spLocks noGrp="1"/>
          </p:cNvSpPr>
          <p:nvPr>
            <p:ph idx="1"/>
          </p:nvPr>
        </p:nvSpPr>
        <p:spPr>
          <a:xfrm>
            <a:off x="838200" y="1825625"/>
            <a:ext cx="10538346" cy="1087249"/>
          </a:xfrm>
        </p:spPr>
        <p:txBody>
          <a:bodyPr vert="horz" lIns="91440" tIns="45720" rIns="91440" bIns="45720" rtlCol="0" anchor="t">
            <a:normAutofit/>
          </a:bodyPr>
          <a:lstStyle/>
          <a:p>
            <a:pPr marL="0" indent="0">
              <a:buNone/>
            </a:pPr>
            <a:r>
              <a:rPr lang="en-US" sz="2400">
                <a:solidFill>
                  <a:srgbClr val="002060"/>
                </a:solidFill>
                <a:ea typeface="+mn-lt"/>
                <a:cs typeface="+mn-lt"/>
              </a:rPr>
              <a:t>Students will investigate fundamental principles in website development. They will design and develop a website in response to a client brief. </a:t>
            </a:r>
            <a:endParaRPr lang="en-US" sz="2400">
              <a:solidFill>
                <a:srgbClr val="002060"/>
              </a:solidFill>
            </a:endParaRPr>
          </a:p>
        </p:txBody>
      </p:sp>
      <p:sp>
        <p:nvSpPr>
          <p:cNvPr id="5" name="Oval 4">
            <a:extLst>
              <a:ext uri="{FF2B5EF4-FFF2-40B4-BE49-F238E27FC236}">
                <a16:creationId xmlns:a16="http://schemas.microsoft.com/office/drawing/2014/main" id="{3662C004-5779-11D0-EF09-A70EAF5B2648}"/>
              </a:ext>
            </a:extLst>
          </p:cNvPr>
          <p:cNvSpPr/>
          <p:nvPr/>
        </p:nvSpPr>
        <p:spPr>
          <a:xfrm>
            <a:off x="10544158" y="58489"/>
            <a:ext cx="1645227" cy="969818"/>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a:t>NEA</a:t>
            </a:r>
          </a:p>
        </p:txBody>
      </p:sp>
      <p:sp>
        <p:nvSpPr>
          <p:cNvPr id="4" name="TextBox 3">
            <a:extLst>
              <a:ext uri="{FF2B5EF4-FFF2-40B4-BE49-F238E27FC236}">
                <a16:creationId xmlns:a16="http://schemas.microsoft.com/office/drawing/2014/main" id="{474C0294-A8AE-7883-A5EB-8486BB248408}"/>
              </a:ext>
            </a:extLst>
          </p:cNvPr>
          <p:cNvSpPr txBox="1"/>
          <p:nvPr/>
        </p:nvSpPr>
        <p:spPr>
          <a:xfrm>
            <a:off x="1023701" y="3160677"/>
            <a:ext cx="10454550" cy="304698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u="sng">
                <a:ea typeface="+mn-lt"/>
                <a:cs typeface="+mn-lt"/>
              </a:rPr>
              <a:t>In this unit you will: </a:t>
            </a:r>
            <a:br>
              <a:rPr lang="en-US" sz="2400" u="sng">
                <a:ea typeface="+mn-lt"/>
                <a:cs typeface="+mn-lt"/>
              </a:rPr>
            </a:br>
            <a:br>
              <a:rPr lang="en-US" sz="2400">
                <a:ea typeface="+mn-lt"/>
                <a:cs typeface="+mn-lt"/>
              </a:rPr>
            </a:br>
            <a:r>
              <a:rPr lang="en-US" sz="2400" b="1">
                <a:solidFill>
                  <a:srgbClr val="FF0000"/>
                </a:solidFill>
                <a:ea typeface="+mn-lt"/>
                <a:cs typeface="+mn-lt"/>
              </a:rPr>
              <a:t>A</a:t>
            </a:r>
            <a:r>
              <a:rPr lang="en-US" sz="2400">
                <a:ea typeface="+mn-lt"/>
                <a:cs typeface="+mn-lt"/>
              </a:rPr>
              <a:t> Understand how the principles of website development are used to create effective websites. </a:t>
            </a:r>
            <a:br>
              <a:rPr lang="en-US" sz="2400">
                <a:ea typeface="+mn-lt"/>
                <a:cs typeface="+mn-lt"/>
              </a:rPr>
            </a:br>
            <a:br>
              <a:rPr lang="en-US" sz="2400">
                <a:ea typeface="+mn-lt"/>
                <a:cs typeface="+mn-lt"/>
              </a:rPr>
            </a:br>
            <a:r>
              <a:rPr lang="en-US" sz="2400" b="1">
                <a:solidFill>
                  <a:srgbClr val="FF0000"/>
                </a:solidFill>
                <a:ea typeface="+mn-lt"/>
                <a:cs typeface="+mn-lt"/>
              </a:rPr>
              <a:t>B</a:t>
            </a:r>
            <a:r>
              <a:rPr lang="en-US" sz="2400">
                <a:ea typeface="+mn-lt"/>
                <a:cs typeface="+mn-lt"/>
              </a:rPr>
              <a:t> Explore website design skills and techniques to meet client requirements. </a:t>
            </a:r>
            <a:br>
              <a:rPr lang="en-US" sz="2400">
                <a:ea typeface="+mn-lt"/>
                <a:cs typeface="+mn-lt"/>
              </a:rPr>
            </a:br>
            <a:br>
              <a:rPr lang="en-US" sz="2400">
                <a:ea typeface="+mn-lt"/>
                <a:cs typeface="+mn-lt"/>
              </a:rPr>
            </a:br>
            <a:r>
              <a:rPr lang="en-US" sz="2400" b="1">
                <a:solidFill>
                  <a:srgbClr val="FF0000"/>
                </a:solidFill>
                <a:ea typeface="+mn-lt"/>
                <a:cs typeface="+mn-lt"/>
              </a:rPr>
              <a:t>C</a:t>
            </a:r>
            <a:r>
              <a:rPr lang="en-US" sz="2400">
                <a:ea typeface="+mn-lt"/>
                <a:cs typeface="+mn-lt"/>
              </a:rPr>
              <a:t> Develop a website to meet client requirements. </a:t>
            </a:r>
            <a:endParaRPr lang="en-US" sz="2400"/>
          </a:p>
        </p:txBody>
      </p:sp>
    </p:spTree>
    <p:extLst>
      <p:ext uri="{BB962C8B-B14F-4D97-AF65-F5344CB8AC3E}">
        <p14:creationId xmlns:p14="http://schemas.microsoft.com/office/powerpoint/2010/main" val="80511010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47104C-92AB-8340-E07A-B4DB5139ABA2}"/>
              </a:ext>
            </a:extLst>
          </p:cNvPr>
          <p:cNvSpPr>
            <a:spLocks noGrp="1"/>
          </p:cNvSpPr>
          <p:nvPr>
            <p:ph type="title"/>
          </p:nvPr>
        </p:nvSpPr>
        <p:spPr>
          <a:xfrm>
            <a:off x="838200" y="-281856"/>
            <a:ext cx="10515600" cy="1325563"/>
          </a:xfrm>
        </p:spPr>
        <p:txBody>
          <a:bodyPr/>
          <a:lstStyle/>
          <a:p>
            <a:r>
              <a:rPr lang="en-US" sz="2800" u="sng" dirty="0"/>
              <a:t>NEA </a:t>
            </a:r>
            <a:r>
              <a:rPr lang="en-US" sz="2800" u="sng" dirty="0">
                <a:ea typeface="+mj-lt"/>
                <a:cs typeface="+mj-lt"/>
              </a:rPr>
              <a:t>scenario </a:t>
            </a:r>
          </a:p>
        </p:txBody>
      </p:sp>
      <p:pic>
        <p:nvPicPr>
          <p:cNvPr id="3" name="Content Placeholder 2" descr="A screenshot of a website&#10;&#10;Description automatically generated">
            <a:extLst>
              <a:ext uri="{FF2B5EF4-FFF2-40B4-BE49-F238E27FC236}">
                <a16:creationId xmlns:a16="http://schemas.microsoft.com/office/drawing/2014/main" id="{AB1D87B6-F637-ADCB-3C14-EBA8DA05FF80}"/>
              </a:ext>
            </a:extLst>
          </p:cNvPr>
          <p:cNvPicPr>
            <a:picLocks noGrp="1" noChangeAspect="1"/>
          </p:cNvPicPr>
          <p:nvPr>
            <p:ph idx="1"/>
          </p:nvPr>
        </p:nvPicPr>
        <p:blipFill>
          <a:blip r:embed="rId2"/>
          <a:stretch>
            <a:fillRect/>
          </a:stretch>
        </p:blipFill>
        <p:spPr>
          <a:xfrm>
            <a:off x="-478" y="563207"/>
            <a:ext cx="7848416" cy="6000442"/>
          </a:xfrm>
        </p:spPr>
      </p:pic>
      <p:sp>
        <p:nvSpPr>
          <p:cNvPr id="4" name="TextBox 3">
            <a:extLst>
              <a:ext uri="{FF2B5EF4-FFF2-40B4-BE49-F238E27FC236}">
                <a16:creationId xmlns:a16="http://schemas.microsoft.com/office/drawing/2014/main" id="{85AFFFE8-EA4E-02A8-BD72-9E0ECF9E5675}"/>
              </a:ext>
            </a:extLst>
          </p:cNvPr>
          <p:cNvSpPr txBox="1"/>
          <p:nvPr/>
        </p:nvSpPr>
        <p:spPr>
          <a:xfrm>
            <a:off x="7720454" y="47023"/>
            <a:ext cx="4121760" cy="2862322"/>
          </a:xfrm>
          <a:prstGeom prst="rect">
            <a:avLst/>
          </a:prstGeom>
          <a:solidFill>
            <a:schemeClr val="accent4">
              <a:lumMod val="40000"/>
              <a:lumOff val="60000"/>
            </a:schemeClr>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1" u="sng">
                <a:solidFill>
                  <a:srgbClr val="FF0000"/>
                </a:solidFill>
                <a:ea typeface="+mn-lt"/>
                <a:cs typeface="+mn-lt"/>
              </a:rPr>
              <a:t>Task 1</a:t>
            </a:r>
            <a:r>
              <a:rPr lang="en-US" u="sng">
                <a:solidFill>
                  <a:srgbClr val="FF0000"/>
                </a:solidFill>
                <a:ea typeface="+mn-lt"/>
                <a:cs typeface="+mn-lt"/>
              </a:rPr>
              <a:t> – </a:t>
            </a:r>
            <a:r>
              <a:rPr lang="en-US" b="1" u="sng">
                <a:solidFill>
                  <a:srgbClr val="FF0000"/>
                </a:solidFill>
                <a:ea typeface="+mn-lt"/>
                <a:cs typeface="+mn-lt"/>
              </a:rPr>
              <a:t>PLAN (understand)</a:t>
            </a:r>
            <a:br>
              <a:rPr lang="en-US" u="sng">
                <a:solidFill>
                  <a:srgbClr val="FF0000"/>
                </a:solidFill>
                <a:ea typeface="+mn-lt"/>
                <a:cs typeface="+mn-lt"/>
              </a:rPr>
            </a:br>
            <a:r>
              <a:rPr lang="en-US">
                <a:ea typeface="+mn-lt"/>
                <a:cs typeface="+mn-lt"/>
              </a:rPr>
              <a:t>Explore the purposes and principles of website development.</a:t>
            </a:r>
            <a:br>
              <a:rPr lang="en-US">
                <a:ea typeface="+mn-lt"/>
                <a:cs typeface="+mn-lt"/>
              </a:rPr>
            </a:br>
            <a:r>
              <a:rPr lang="en-US" b="1">
                <a:ea typeface="+mn-lt"/>
                <a:cs typeface="+mn-lt"/>
              </a:rPr>
              <a:t>Research </a:t>
            </a:r>
            <a:r>
              <a:rPr lang="en-US">
                <a:ea typeface="+mn-lt"/>
                <a:cs typeface="+mn-lt"/>
              </a:rPr>
              <a:t>existing websites.</a:t>
            </a:r>
            <a:br>
              <a:rPr lang="en-US">
                <a:ea typeface="+mn-lt"/>
                <a:cs typeface="+mn-lt"/>
              </a:rPr>
            </a:br>
            <a:br>
              <a:rPr lang="en-US">
                <a:ea typeface="+mn-lt"/>
                <a:cs typeface="+mn-lt"/>
              </a:rPr>
            </a:br>
            <a:r>
              <a:rPr lang="en-US" b="1"/>
              <a:t>Consider </a:t>
            </a:r>
            <a:r>
              <a:rPr lang="en-US"/>
              <a:t>legal &amp; ethical constraints.</a:t>
            </a:r>
            <a:br>
              <a:rPr lang="en-US">
                <a:ea typeface="+mn-lt"/>
                <a:cs typeface="+mn-lt"/>
              </a:rPr>
            </a:br>
            <a:br>
              <a:rPr lang="en-US">
                <a:ea typeface="+mn-lt"/>
                <a:cs typeface="+mn-lt"/>
              </a:rPr>
            </a:br>
            <a:r>
              <a:rPr lang="en-US" b="1"/>
              <a:t>Produce </a:t>
            </a:r>
            <a:r>
              <a:rPr lang="en-US">
                <a:ea typeface="+mn-lt"/>
                <a:cs typeface="+mn-lt"/>
              </a:rPr>
              <a:t>an annotated</a:t>
            </a:r>
            <a:r>
              <a:rPr lang="en-US" b="1">
                <a:ea typeface="+mn-lt"/>
                <a:cs typeface="+mn-lt"/>
              </a:rPr>
              <a:t> site map </a:t>
            </a:r>
            <a:r>
              <a:rPr lang="en-US">
                <a:ea typeface="+mn-lt"/>
                <a:cs typeface="+mn-lt"/>
              </a:rPr>
              <a:t>and  </a:t>
            </a:r>
            <a:r>
              <a:rPr lang="en-US" b="1">
                <a:ea typeface="+mn-lt"/>
                <a:cs typeface="+mn-lt"/>
              </a:rPr>
              <a:t>report </a:t>
            </a:r>
            <a:r>
              <a:rPr lang="en-US" i="1">
                <a:ea typeface="+mn-lt"/>
                <a:cs typeface="+mn-lt"/>
              </a:rPr>
              <a:t>(written, presentation  or video</a:t>
            </a:r>
            <a:r>
              <a:rPr lang="en-US">
                <a:ea typeface="+mn-lt"/>
                <a:cs typeface="+mn-lt"/>
              </a:rPr>
              <a:t>) showing your proposed website solution.</a:t>
            </a:r>
            <a:endParaRPr lang="en-US"/>
          </a:p>
        </p:txBody>
      </p:sp>
      <p:sp>
        <p:nvSpPr>
          <p:cNvPr id="6" name="TextBox 5">
            <a:extLst>
              <a:ext uri="{FF2B5EF4-FFF2-40B4-BE49-F238E27FC236}">
                <a16:creationId xmlns:a16="http://schemas.microsoft.com/office/drawing/2014/main" id="{269AF96E-C80F-8397-22BC-273900DAF907}"/>
              </a:ext>
            </a:extLst>
          </p:cNvPr>
          <p:cNvSpPr txBox="1"/>
          <p:nvPr/>
        </p:nvSpPr>
        <p:spPr>
          <a:xfrm>
            <a:off x="5229739" y="3265618"/>
            <a:ext cx="6714833" cy="1477328"/>
          </a:xfrm>
          <a:prstGeom prst="rect">
            <a:avLst/>
          </a:prstGeom>
          <a:solidFill>
            <a:schemeClr val="accent3">
              <a:lumMod val="40000"/>
              <a:lumOff val="60000"/>
            </a:schemeClr>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1" u="sng">
                <a:solidFill>
                  <a:srgbClr val="FF0000"/>
                </a:solidFill>
                <a:ea typeface="+mn-lt"/>
                <a:cs typeface="+mn-lt"/>
              </a:rPr>
              <a:t>Task 2 - DESIGN (explore)</a:t>
            </a:r>
            <a:br>
              <a:rPr lang="en-US" u="sng">
                <a:solidFill>
                  <a:srgbClr val="FF0000"/>
                </a:solidFill>
                <a:ea typeface="+mn-lt"/>
                <a:cs typeface="+mn-lt"/>
              </a:rPr>
            </a:br>
            <a:r>
              <a:rPr lang="en-US">
                <a:ea typeface="+mn-lt"/>
                <a:cs typeface="+mn-lt"/>
              </a:rPr>
              <a:t>Use web design skills and techniques to plan a website in response to a client brief.</a:t>
            </a:r>
            <a:br>
              <a:rPr lang="en-US">
                <a:ea typeface="+mn-lt"/>
                <a:cs typeface="+mn-lt"/>
              </a:rPr>
            </a:br>
            <a:br>
              <a:rPr lang="en-US">
                <a:ea typeface="+mn-lt"/>
                <a:cs typeface="+mn-lt"/>
              </a:rPr>
            </a:br>
            <a:r>
              <a:rPr lang="en-US">
                <a:ea typeface="+mn-lt"/>
                <a:cs typeface="+mn-lt"/>
              </a:rPr>
              <a:t>Show </a:t>
            </a:r>
            <a:r>
              <a:rPr lang="en-US" b="1">
                <a:ea typeface="+mn-lt"/>
                <a:cs typeface="+mn-lt"/>
              </a:rPr>
              <a:t>visual representations </a:t>
            </a:r>
            <a:r>
              <a:rPr lang="en-US">
                <a:ea typeface="+mn-lt"/>
                <a:cs typeface="+mn-lt"/>
              </a:rPr>
              <a:t>of the web pages– a </a:t>
            </a:r>
            <a:r>
              <a:rPr lang="en-US" b="1">
                <a:ea typeface="+mn-lt"/>
                <a:cs typeface="+mn-lt"/>
              </a:rPr>
              <a:t>wireframe </a:t>
            </a:r>
            <a:r>
              <a:rPr lang="en-US">
                <a:ea typeface="+mn-lt"/>
                <a:cs typeface="+mn-lt"/>
              </a:rPr>
              <a:t>for each web page– the </a:t>
            </a:r>
            <a:r>
              <a:rPr lang="en-US" b="1">
                <a:ea typeface="+mn-lt"/>
                <a:cs typeface="+mn-lt"/>
              </a:rPr>
              <a:t>visual style</a:t>
            </a:r>
            <a:r>
              <a:rPr lang="en-US">
                <a:ea typeface="+mn-lt"/>
                <a:cs typeface="+mn-lt"/>
              </a:rPr>
              <a:t> of the website.</a:t>
            </a:r>
          </a:p>
        </p:txBody>
      </p:sp>
      <p:sp>
        <p:nvSpPr>
          <p:cNvPr id="7" name="TextBox 6">
            <a:extLst>
              <a:ext uri="{FF2B5EF4-FFF2-40B4-BE49-F238E27FC236}">
                <a16:creationId xmlns:a16="http://schemas.microsoft.com/office/drawing/2014/main" id="{3C6F22D6-F904-CC52-E5CC-F12858AF5892}"/>
              </a:ext>
            </a:extLst>
          </p:cNvPr>
          <p:cNvSpPr txBox="1"/>
          <p:nvPr/>
        </p:nvSpPr>
        <p:spPr>
          <a:xfrm>
            <a:off x="4626962" y="5290035"/>
            <a:ext cx="6726207" cy="1477328"/>
          </a:xfrm>
          <a:prstGeom prst="rect">
            <a:avLst/>
          </a:prstGeom>
          <a:solidFill>
            <a:schemeClr val="accent2">
              <a:lumMod val="60000"/>
              <a:lumOff val="40000"/>
            </a:schemeClr>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1" u="sng">
                <a:solidFill>
                  <a:srgbClr val="FF0000"/>
                </a:solidFill>
                <a:ea typeface="+mn-lt"/>
                <a:cs typeface="+mn-lt"/>
              </a:rPr>
              <a:t>Task 3 BUILD &amp; TEST (develop)</a:t>
            </a:r>
          </a:p>
          <a:p>
            <a:r>
              <a:rPr lang="en-US">
                <a:ea typeface="+mn-lt"/>
                <a:cs typeface="+mn-lt"/>
              </a:rPr>
              <a:t>Develop a website in response to a client brief.</a:t>
            </a:r>
          </a:p>
          <a:p>
            <a:br>
              <a:rPr lang="en-US"/>
            </a:br>
            <a:r>
              <a:rPr lang="en-US"/>
              <a:t>Implement your designs. Use development tools to create the site. Carry out testing &amp; reviewing of the site.</a:t>
            </a:r>
          </a:p>
        </p:txBody>
      </p:sp>
    </p:spTree>
    <p:extLst>
      <p:ext uri="{BB962C8B-B14F-4D97-AF65-F5344CB8AC3E}">
        <p14:creationId xmlns:p14="http://schemas.microsoft.com/office/powerpoint/2010/main" val="31657801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additive="base">
                                        <p:cTn id="13" dur="500" fill="hold"/>
                                        <p:tgtEl>
                                          <p:spTgt spid="6"/>
                                        </p:tgtEl>
                                        <p:attrNameLst>
                                          <p:attrName>ppt_x</p:attrName>
                                        </p:attrNameLst>
                                      </p:cBhvr>
                                      <p:tavLst>
                                        <p:tav tm="0">
                                          <p:val>
                                            <p:strVal val="#ppt_x"/>
                                          </p:val>
                                        </p:tav>
                                        <p:tav tm="100000">
                                          <p:val>
                                            <p:strVal val="#ppt_x"/>
                                          </p:val>
                                        </p:tav>
                                      </p:tavLst>
                                    </p:anim>
                                    <p:anim calcmode="lin" valueType="num">
                                      <p:cBhvr additive="base">
                                        <p:cTn id="14"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additive="base">
                                        <p:cTn id="19" dur="500" fill="hold"/>
                                        <p:tgtEl>
                                          <p:spTgt spid="7"/>
                                        </p:tgtEl>
                                        <p:attrNameLst>
                                          <p:attrName>ppt_x</p:attrName>
                                        </p:attrNameLst>
                                      </p:cBhvr>
                                      <p:tavLst>
                                        <p:tav tm="0">
                                          <p:val>
                                            <p:strVal val="#ppt_x"/>
                                          </p:val>
                                        </p:tav>
                                        <p:tav tm="100000">
                                          <p:val>
                                            <p:strVal val="#ppt_x"/>
                                          </p:val>
                                        </p:tav>
                                      </p:tavLst>
                                    </p:anim>
                                    <p:anim calcmode="lin" valueType="num">
                                      <p:cBhvr additive="base">
                                        <p:cTn id="20"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animBg="1"/>
      <p:bldP spid="7"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58489B-2E39-41C2-1A00-D47061F96199}"/>
              </a:ext>
            </a:extLst>
          </p:cNvPr>
          <p:cNvSpPr>
            <a:spLocks noGrp="1"/>
          </p:cNvSpPr>
          <p:nvPr>
            <p:ph type="title"/>
          </p:nvPr>
        </p:nvSpPr>
        <p:spPr/>
        <p:txBody>
          <a:bodyPr/>
          <a:lstStyle/>
          <a:p>
            <a:r>
              <a:rPr lang="en-US" u="sng"/>
              <a:t>Relational Database Development</a:t>
            </a:r>
          </a:p>
        </p:txBody>
      </p:sp>
      <p:sp>
        <p:nvSpPr>
          <p:cNvPr id="5" name="Oval 4">
            <a:extLst>
              <a:ext uri="{FF2B5EF4-FFF2-40B4-BE49-F238E27FC236}">
                <a16:creationId xmlns:a16="http://schemas.microsoft.com/office/drawing/2014/main" id="{A163837D-07CD-1419-E711-6249522D3CBD}"/>
              </a:ext>
            </a:extLst>
          </p:cNvPr>
          <p:cNvSpPr/>
          <p:nvPr/>
        </p:nvSpPr>
        <p:spPr>
          <a:xfrm>
            <a:off x="10544158" y="58489"/>
            <a:ext cx="1645227" cy="969818"/>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a:t>NEA</a:t>
            </a:r>
          </a:p>
        </p:txBody>
      </p:sp>
      <p:sp>
        <p:nvSpPr>
          <p:cNvPr id="6" name="Content Placeholder 2">
            <a:extLst>
              <a:ext uri="{FF2B5EF4-FFF2-40B4-BE49-F238E27FC236}">
                <a16:creationId xmlns:a16="http://schemas.microsoft.com/office/drawing/2014/main" id="{82FAFA24-57A7-CEF4-371E-5AF208595F44}"/>
              </a:ext>
            </a:extLst>
          </p:cNvPr>
          <p:cNvSpPr txBox="1">
            <a:spLocks/>
          </p:cNvSpPr>
          <p:nvPr/>
        </p:nvSpPr>
        <p:spPr>
          <a:xfrm>
            <a:off x="838200" y="1825625"/>
            <a:ext cx="10538346" cy="1087249"/>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32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400">
                <a:solidFill>
                  <a:srgbClr val="002060"/>
                </a:solidFill>
                <a:ea typeface="+mn-lt"/>
                <a:cs typeface="+mn-lt"/>
              </a:rPr>
              <a:t>Students will examine relational database development principles to understand the importance of data storage and </a:t>
            </a:r>
            <a:r>
              <a:rPr lang="en-US" sz="2400" err="1">
                <a:solidFill>
                  <a:srgbClr val="002060"/>
                </a:solidFill>
                <a:ea typeface="+mn-lt"/>
                <a:cs typeface="+mn-lt"/>
              </a:rPr>
              <a:t>normalisation</a:t>
            </a:r>
            <a:r>
              <a:rPr lang="en-US" sz="2400">
                <a:solidFill>
                  <a:srgbClr val="002060"/>
                </a:solidFill>
                <a:ea typeface="+mn-lt"/>
                <a:cs typeface="+mn-lt"/>
              </a:rPr>
              <a:t> techniques and apply their skills to design and develop data storage solutions to meet a client’s requirements.</a:t>
            </a:r>
            <a:endParaRPr lang="en-US"/>
          </a:p>
        </p:txBody>
      </p:sp>
      <p:sp>
        <p:nvSpPr>
          <p:cNvPr id="8" name="TextBox 7">
            <a:extLst>
              <a:ext uri="{FF2B5EF4-FFF2-40B4-BE49-F238E27FC236}">
                <a16:creationId xmlns:a16="http://schemas.microsoft.com/office/drawing/2014/main" id="{F0D77C40-02BA-2076-A838-8554D19813F3}"/>
              </a:ext>
            </a:extLst>
          </p:cNvPr>
          <p:cNvSpPr txBox="1"/>
          <p:nvPr/>
        </p:nvSpPr>
        <p:spPr>
          <a:xfrm>
            <a:off x="1023701" y="3160677"/>
            <a:ext cx="10454550" cy="304698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u="sng">
                <a:ea typeface="+mn-lt"/>
                <a:cs typeface="+mn-lt"/>
              </a:rPr>
              <a:t>In this unit you will: </a:t>
            </a:r>
            <a:br>
              <a:rPr lang="en-US" sz="2400" u="sng">
                <a:ea typeface="+mn-lt"/>
                <a:cs typeface="+mn-lt"/>
              </a:rPr>
            </a:br>
            <a:br>
              <a:rPr lang="en-US" sz="2400" u="sng">
                <a:ea typeface="+mn-lt"/>
                <a:cs typeface="+mn-lt"/>
              </a:rPr>
            </a:br>
            <a:r>
              <a:rPr lang="en-US" sz="2400" b="1">
                <a:solidFill>
                  <a:srgbClr val="FF0000"/>
                </a:solidFill>
                <a:ea typeface="+mn-lt"/>
                <a:cs typeface="+mn-lt"/>
              </a:rPr>
              <a:t>A </a:t>
            </a:r>
            <a:r>
              <a:rPr lang="en-US" sz="2400" b="1">
                <a:ea typeface="+mn-lt"/>
                <a:cs typeface="+mn-lt"/>
              </a:rPr>
              <a:t>Understand </a:t>
            </a:r>
            <a:r>
              <a:rPr lang="en-US" sz="2400">
                <a:ea typeface="+mn-lt"/>
                <a:cs typeface="+mn-lt"/>
              </a:rPr>
              <a:t>how the principles of relational database models, data storage and </a:t>
            </a:r>
            <a:r>
              <a:rPr lang="en-US" sz="2400" err="1">
                <a:ea typeface="+mn-lt"/>
                <a:cs typeface="+mn-lt"/>
              </a:rPr>
              <a:t>normalisation</a:t>
            </a:r>
            <a:r>
              <a:rPr lang="en-US" sz="2400">
                <a:ea typeface="+mn-lt"/>
                <a:cs typeface="+mn-lt"/>
              </a:rPr>
              <a:t> are used to create effective relational database solutions. </a:t>
            </a:r>
            <a:br>
              <a:rPr lang="en-US" sz="2400">
                <a:ea typeface="+mn-lt"/>
                <a:cs typeface="+mn-lt"/>
              </a:rPr>
            </a:br>
            <a:br>
              <a:rPr lang="en-US" sz="2400">
                <a:ea typeface="+mn-lt"/>
                <a:cs typeface="+mn-lt"/>
              </a:rPr>
            </a:br>
            <a:r>
              <a:rPr lang="en-US" sz="2400" b="1">
                <a:solidFill>
                  <a:srgbClr val="FF0000"/>
                </a:solidFill>
                <a:ea typeface="+mn-lt"/>
                <a:cs typeface="+mn-lt"/>
              </a:rPr>
              <a:t>B </a:t>
            </a:r>
            <a:r>
              <a:rPr lang="en-US" sz="2400" b="1">
                <a:ea typeface="+mn-lt"/>
                <a:cs typeface="+mn-lt"/>
              </a:rPr>
              <a:t>Design </a:t>
            </a:r>
            <a:r>
              <a:rPr lang="en-US" sz="2400">
                <a:ea typeface="+mn-lt"/>
                <a:cs typeface="+mn-lt"/>
              </a:rPr>
              <a:t>a relational database solution to meet client’s requirements. </a:t>
            </a:r>
            <a:br>
              <a:rPr lang="en-US" sz="2400">
                <a:ea typeface="+mn-lt"/>
                <a:cs typeface="+mn-lt"/>
              </a:rPr>
            </a:br>
            <a:br>
              <a:rPr lang="en-US" sz="2400">
                <a:ea typeface="+mn-lt"/>
                <a:cs typeface="+mn-lt"/>
              </a:rPr>
            </a:br>
            <a:r>
              <a:rPr lang="en-US" sz="2400" b="1">
                <a:solidFill>
                  <a:srgbClr val="FF0000"/>
                </a:solidFill>
                <a:ea typeface="+mn-lt"/>
                <a:cs typeface="+mn-lt"/>
              </a:rPr>
              <a:t>C </a:t>
            </a:r>
            <a:r>
              <a:rPr lang="en-US" sz="2400" b="1">
                <a:ea typeface="+mn-lt"/>
                <a:cs typeface="+mn-lt"/>
              </a:rPr>
              <a:t>Develop </a:t>
            </a:r>
            <a:r>
              <a:rPr lang="en-US" sz="2400">
                <a:ea typeface="+mn-lt"/>
                <a:cs typeface="+mn-lt"/>
              </a:rPr>
              <a:t>a relational database solution to meet client’s requirements. </a:t>
            </a:r>
          </a:p>
        </p:txBody>
      </p:sp>
    </p:spTree>
    <p:extLst>
      <p:ext uri="{BB962C8B-B14F-4D97-AF65-F5344CB8AC3E}">
        <p14:creationId xmlns:p14="http://schemas.microsoft.com/office/powerpoint/2010/main" val="58970340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47104C-92AB-8340-E07A-B4DB5139ABA2}"/>
              </a:ext>
            </a:extLst>
          </p:cNvPr>
          <p:cNvSpPr>
            <a:spLocks noGrp="1"/>
          </p:cNvSpPr>
          <p:nvPr>
            <p:ph type="title"/>
          </p:nvPr>
        </p:nvSpPr>
        <p:spPr>
          <a:xfrm>
            <a:off x="-3412" y="-395587"/>
            <a:ext cx="10515600" cy="1325563"/>
          </a:xfrm>
        </p:spPr>
        <p:txBody>
          <a:bodyPr/>
          <a:lstStyle/>
          <a:p>
            <a:r>
              <a:rPr lang="en-US" sz="2400" u="sng" dirty="0"/>
              <a:t>NEA scenario </a:t>
            </a:r>
          </a:p>
        </p:txBody>
      </p:sp>
      <p:pic>
        <p:nvPicPr>
          <p:cNvPr id="3" name="Content Placeholder 2" descr="A white paper with black text&#10;&#10;Description automatically generated">
            <a:extLst>
              <a:ext uri="{FF2B5EF4-FFF2-40B4-BE49-F238E27FC236}">
                <a16:creationId xmlns:a16="http://schemas.microsoft.com/office/drawing/2014/main" id="{08FD0934-ED37-7328-037B-E327F7BFF4FC}"/>
              </a:ext>
            </a:extLst>
          </p:cNvPr>
          <p:cNvPicPr>
            <a:picLocks noGrp="1" noChangeAspect="1"/>
          </p:cNvPicPr>
          <p:nvPr>
            <p:ph idx="1"/>
          </p:nvPr>
        </p:nvPicPr>
        <p:blipFill>
          <a:blip r:embed="rId3"/>
          <a:stretch>
            <a:fillRect/>
          </a:stretch>
        </p:blipFill>
        <p:spPr>
          <a:xfrm>
            <a:off x="-114" y="517715"/>
            <a:ext cx="5402467" cy="6341636"/>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4" name="Picture 3" descr="A white text with black text&#10;&#10;Description automatically generated">
            <a:extLst>
              <a:ext uri="{FF2B5EF4-FFF2-40B4-BE49-F238E27FC236}">
                <a16:creationId xmlns:a16="http://schemas.microsoft.com/office/drawing/2014/main" id="{14955B0A-A03E-D568-650E-746C3795BA22}"/>
              </a:ext>
            </a:extLst>
          </p:cNvPr>
          <p:cNvPicPr>
            <a:picLocks noChangeAspect="1"/>
          </p:cNvPicPr>
          <p:nvPr/>
        </p:nvPicPr>
        <p:blipFill>
          <a:blip r:embed="rId4"/>
          <a:stretch>
            <a:fillRect/>
          </a:stretch>
        </p:blipFill>
        <p:spPr>
          <a:xfrm>
            <a:off x="5497844" y="70159"/>
            <a:ext cx="6325596" cy="173625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6" name="TextBox 5">
            <a:extLst>
              <a:ext uri="{FF2B5EF4-FFF2-40B4-BE49-F238E27FC236}">
                <a16:creationId xmlns:a16="http://schemas.microsoft.com/office/drawing/2014/main" id="{C8B33928-911E-EDA0-346C-DB5D6DBB349D}"/>
              </a:ext>
            </a:extLst>
          </p:cNvPr>
          <p:cNvSpPr txBox="1"/>
          <p:nvPr/>
        </p:nvSpPr>
        <p:spPr>
          <a:xfrm>
            <a:off x="6092411" y="2074454"/>
            <a:ext cx="5169692" cy="1200329"/>
          </a:xfrm>
          <a:prstGeom prst="rect">
            <a:avLst/>
          </a:prstGeom>
          <a:solidFill>
            <a:schemeClr val="accent6">
              <a:lumMod val="20000"/>
              <a:lumOff val="80000"/>
            </a:schemeClr>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1" u="sng" dirty="0">
                <a:solidFill>
                  <a:srgbClr val="FF0000"/>
                </a:solidFill>
                <a:ea typeface="+mn-lt"/>
                <a:cs typeface="+mn-lt"/>
              </a:rPr>
              <a:t>Task 1 Understand</a:t>
            </a:r>
            <a:br>
              <a:rPr lang="en-US" b="1" u="sng" dirty="0">
                <a:ea typeface="+mn-lt"/>
                <a:cs typeface="+mn-lt"/>
              </a:rPr>
            </a:br>
            <a:r>
              <a:rPr lang="en-US" dirty="0" err="1">
                <a:ea typeface="+mn-lt"/>
                <a:cs typeface="+mn-lt"/>
              </a:rPr>
              <a:t>Understand</a:t>
            </a:r>
            <a:r>
              <a:rPr lang="en-US" dirty="0">
                <a:ea typeface="+mn-lt"/>
                <a:cs typeface="+mn-lt"/>
              </a:rPr>
              <a:t> how the principles of relational database models, data storage and normalization are used to create effective relational database solutions.</a:t>
            </a:r>
            <a:endParaRPr lang="en-US" dirty="0"/>
          </a:p>
        </p:txBody>
      </p:sp>
      <p:sp>
        <p:nvSpPr>
          <p:cNvPr id="7" name="TextBox 6">
            <a:extLst>
              <a:ext uri="{FF2B5EF4-FFF2-40B4-BE49-F238E27FC236}">
                <a16:creationId xmlns:a16="http://schemas.microsoft.com/office/drawing/2014/main" id="{102FA9C6-0F64-1AA9-640C-C57C65728E32}"/>
              </a:ext>
            </a:extLst>
          </p:cNvPr>
          <p:cNvSpPr txBox="1"/>
          <p:nvPr/>
        </p:nvSpPr>
        <p:spPr>
          <a:xfrm>
            <a:off x="6479097" y="3791796"/>
            <a:ext cx="5169692" cy="923330"/>
          </a:xfrm>
          <a:prstGeom prst="rect">
            <a:avLst/>
          </a:prstGeom>
          <a:solidFill>
            <a:schemeClr val="accent4">
              <a:lumMod val="40000"/>
              <a:lumOff val="60000"/>
            </a:schemeClr>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1" u="sng">
                <a:solidFill>
                  <a:srgbClr val="FF0000"/>
                </a:solidFill>
                <a:ea typeface="+mn-lt"/>
                <a:cs typeface="+mn-lt"/>
              </a:rPr>
              <a:t>Task 2 Design </a:t>
            </a:r>
            <a:br>
              <a:rPr lang="en-US" b="1" u="sng">
                <a:ea typeface="+mn-lt"/>
                <a:cs typeface="+mn-lt"/>
              </a:rPr>
            </a:br>
            <a:r>
              <a:rPr lang="en-US">
                <a:ea typeface="+mn-lt"/>
                <a:cs typeface="+mn-lt"/>
              </a:rPr>
              <a:t>Design a relational database solution to meet client requirements.</a:t>
            </a:r>
            <a:endParaRPr lang="en-US"/>
          </a:p>
        </p:txBody>
      </p:sp>
      <p:sp>
        <p:nvSpPr>
          <p:cNvPr id="8" name="TextBox 7">
            <a:extLst>
              <a:ext uri="{FF2B5EF4-FFF2-40B4-BE49-F238E27FC236}">
                <a16:creationId xmlns:a16="http://schemas.microsoft.com/office/drawing/2014/main" id="{DE7A189D-FD68-16F8-565D-10D6B18F8DF2}"/>
              </a:ext>
            </a:extLst>
          </p:cNvPr>
          <p:cNvSpPr txBox="1"/>
          <p:nvPr/>
        </p:nvSpPr>
        <p:spPr>
          <a:xfrm>
            <a:off x="7025006" y="5224810"/>
            <a:ext cx="5169692" cy="923330"/>
          </a:xfrm>
          <a:prstGeom prst="rect">
            <a:avLst/>
          </a:prstGeom>
          <a:solidFill>
            <a:schemeClr val="accent2">
              <a:lumMod val="40000"/>
              <a:lumOff val="60000"/>
            </a:schemeClr>
          </a:solid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1" u="sng">
                <a:solidFill>
                  <a:srgbClr val="FF0000"/>
                </a:solidFill>
                <a:ea typeface="+mn-lt"/>
                <a:cs typeface="+mn-lt"/>
              </a:rPr>
              <a:t>Task 3 Develop &amp; Test</a:t>
            </a:r>
            <a:br>
              <a:rPr lang="en-US" b="1" u="sng">
                <a:ea typeface="+mn-lt"/>
                <a:cs typeface="+mn-lt"/>
              </a:rPr>
            </a:br>
            <a:r>
              <a:rPr lang="en-US">
                <a:ea typeface="+mn-lt"/>
                <a:cs typeface="+mn-lt"/>
              </a:rPr>
              <a:t>Develop a relational database solution to meet client requirements.</a:t>
            </a:r>
            <a:endParaRPr lang="en-US"/>
          </a:p>
        </p:txBody>
      </p:sp>
    </p:spTree>
    <p:extLst>
      <p:ext uri="{BB962C8B-B14F-4D97-AF65-F5344CB8AC3E}">
        <p14:creationId xmlns:p14="http://schemas.microsoft.com/office/powerpoint/2010/main" val="42844489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Summer Project </a:t>
            </a:r>
          </a:p>
        </p:txBody>
      </p:sp>
      <p:sp>
        <p:nvSpPr>
          <p:cNvPr id="3" name="Content Placeholder 2"/>
          <p:cNvSpPr>
            <a:spLocks noGrp="1"/>
          </p:cNvSpPr>
          <p:nvPr>
            <p:ph idx="1"/>
          </p:nvPr>
        </p:nvSpPr>
        <p:spPr>
          <a:xfrm>
            <a:off x="1238025" y="1565329"/>
            <a:ext cx="10205628" cy="5292671"/>
          </a:xfrm>
        </p:spPr>
        <p:txBody>
          <a:bodyPr>
            <a:normAutofit/>
          </a:bodyPr>
          <a:lstStyle/>
          <a:p>
            <a:r>
              <a:rPr lang="en-GB" sz="2400" dirty="0">
                <a:solidFill>
                  <a:schemeClr val="tx1"/>
                </a:solidFill>
              </a:rPr>
              <a:t>It is important that you gain an introductory knowledge to the main concepts of IT.</a:t>
            </a:r>
          </a:p>
          <a:p>
            <a:r>
              <a:rPr lang="en-GB" sz="2400" dirty="0">
                <a:solidFill>
                  <a:schemeClr val="tx1"/>
                </a:solidFill>
              </a:rPr>
              <a:t>The booklet provided is aimed at embedding what you already know with ensuring you carry out some additional research for areas you may be more unfamiliar with.</a:t>
            </a:r>
          </a:p>
          <a:p>
            <a:r>
              <a:rPr lang="en-GB" sz="2400" dirty="0">
                <a:solidFill>
                  <a:schemeClr val="tx1"/>
                </a:solidFill>
              </a:rPr>
              <a:t>The booklet also serves as a revision tool so it is imperative that you carry out the tasks</a:t>
            </a:r>
          </a:p>
          <a:p>
            <a:r>
              <a:rPr lang="en-GB" sz="2400" dirty="0">
                <a:solidFill>
                  <a:schemeClr val="tx1"/>
                </a:solidFill>
              </a:rPr>
              <a:t>The booklet must be returned completed in your first lesson.</a:t>
            </a:r>
          </a:p>
          <a:p>
            <a:r>
              <a:rPr lang="en-GB" sz="2400" dirty="0">
                <a:solidFill>
                  <a:schemeClr val="tx1"/>
                </a:solidFill>
              </a:rPr>
              <a:t>If you lose the booklet then a copy will be available on the Y12 blog</a:t>
            </a:r>
          </a:p>
          <a:p>
            <a:r>
              <a:rPr lang="en-GB" sz="2400" dirty="0">
                <a:solidFill>
                  <a:schemeClr val="tx1"/>
                </a:solidFill>
              </a:rPr>
              <a:t>Do not just copy someone else's as it will be clear in the test if you have taken the time to do the work set</a:t>
            </a:r>
          </a:p>
        </p:txBody>
      </p:sp>
    </p:spTree>
    <p:extLst>
      <p:ext uri="{BB962C8B-B14F-4D97-AF65-F5344CB8AC3E}">
        <p14:creationId xmlns:p14="http://schemas.microsoft.com/office/powerpoint/2010/main" val="38043208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AC3C5E-9E3F-6BFE-E453-3FD5DA41A50C}"/>
              </a:ext>
            </a:extLst>
          </p:cNvPr>
          <p:cNvSpPr>
            <a:spLocks noGrp="1"/>
          </p:cNvSpPr>
          <p:nvPr>
            <p:ph type="title"/>
          </p:nvPr>
        </p:nvSpPr>
        <p:spPr/>
        <p:txBody>
          <a:bodyPr/>
          <a:lstStyle/>
          <a:p>
            <a:r>
              <a:rPr lang="en-GB" dirty="0"/>
              <a:t>Resources</a:t>
            </a:r>
          </a:p>
        </p:txBody>
      </p:sp>
      <p:pic>
        <p:nvPicPr>
          <p:cNvPr id="5" name="Content Placeholder 4">
            <a:extLst>
              <a:ext uri="{FF2B5EF4-FFF2-40B4-BE49-F238E27FC236}">
                <a16:creationId xmlns:a16="http://schemas.microsoft.com/office/drawing/2014/main" id="{8CFAE7D4-2C28-55D2-6E85-48CECB3473F1}"/>
              </a:ext>
            </a:extLst>
          </p:cNvPr>
          <p:cNvPicPr>
            <a:picLocks noGrp="1" noChangeAspect="1"/>
          </p:cNvPicPr>
          <p:nvPr>
            <p:ph idx="1"/>
          </p:nvPr>
        </p:nvPicPr>
        <p:blipFill rotWithShape="1">
          <a:blip r:embed="rId2"/>
          <a:srcRect l="13527" t="34382" r="78118" b="46200"/>
          <a:stretch/>
        </p:blipFill>
        <p:spPr>
          <a:xfrm>
            <a:off x="1743075" y="1560192"/>
            <a:ext cx="2571750" cy="3361738"/>
          </a:xfrm>
        </p:spPr>
      </p:pic>
      <p:sp>
        <p:nvSpPr>
          <p:cNvPr id="6" name="TextBox 5">
            <a:extLst>
              <a:ext uri="{FF2B5EF4-FFF2-40B4-BE49-F238E27FC236}">
                <a16:creationId xmlns:a16="http://schemas.microsoft.com/office/drawing/2014/main" id="{26EAAB73-50B0-8CB9-D02D-349FCAA331B9}"/>
              </a:ext>
            </a:extLst>
          </p:cNvPr>
          <p:cNvSpPr txBox="1"/>
          <p:nvPr/>
        </p:nvSpPr>
        <p:spPr>
          <a:xfrm>
            <a:off x="5400675" y="1727834"/>
            <a:ext cx="2981325" cy="646331"/>
          </a:xfrm>
          <a:prstGeom prst="rect">
            <a:avLst/>
          </a:prstGeom>
          <a:noFill/>
        </p:spPr>
        <p:txBody>
          <a:bodyPr wrap="square" rtlCol="0">
            <a:spAutoFit/>
          </a:bodyPr>
          <a:lstStyle/>
          <a:p>
            <a:r>
              <a:rPr lang="en-GB" dirty="0"/>
              <a:t>Books are available to buy from Amazon at £38.</a:t>
            </a:r>
          </a:p>
        </p:txBody>
      </p:sp>
    </p:spTree>
    <p:extLst>
      <p:ext uri="{BB962C8B-B14F-4D97-AF65-F5344CB8AC3E}">
        <p14:creationId xmlns:p14="http://schemas.microsoft.com/office/powerpoint/2010/main" val="52322889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4C54AB-0836-3478-2872-09B484AAE902}"/>
              </a:ext>
            </a:extLst>
          </p:cNvPr>
          <p:cNvSpPr>
            <a:spLocks noGrp="1"/>
          </p:cNvSpPr>
          <p:nvPr>
            <p:ph type="title"/>
          </p:nvPr>
        </p:nvSpPr>
        <p:spPr/>
        <p:txBody>
          <a:bodyPr/>
          <a:lstStyle/>
          <a:p>
            <a:r>
              <a:rPr lang="en-GB" dirty="0"/>
              <a:t>Entry requirement </a:t>
            </a:r>
          </a:p>
        </p:txBody>
      </p:sp>
      <p:sp>
        <p:nvSpPr>
          <p:cNvPr id="3" name="Content Placeholder 2">
            <a:extLst>
              <a:ext uri="{FF2B5EF4-FFF2-40B4-BE49-F238E27FC236}">
                <a16:creationId xmlns:a16="http://schemas.microsoft.com/office/drawing/2014/main" id="{54B2AE92-4882-0B30-E4A6-260D87A0723A}"/>
              </a:ext>
            </a:extLst>
          </p:cNvPr>
          <p:cNvSpPr>
            <a:spLocks noGrp="1"/>
          </p:cNvSpPr>
          <p:nvPr>
            <p:ph idx="1"/>
          </p:nvPr>
        </p:nvSpPr>
        <p:spPr/>
        <p:txBody>
          <a:bodyPr/>
          <a:lstStyle/>
          <a:p>
            <a:pPr marL="0" indent="0" rtl="0">
              <a:spcAft>
                <a:spcPts val="800"/>
              </a:spcAft>
              <a:buNone/>
            </a:pPr>
            <a:r>
              <a:rPr lang="en-GB" sz="1800" b="1" dirty="0">
                <a:solidFill>
                  <a:srgbClr val="000000"/>
                </a:solidFill>
                <a:effectLst/>
                <a:latin typeface="Aptos" panose="020B0004020202020204" pitchFamily="34" charset="0"/>
              </a:rPr>
              <a:t>Level 3 Alternative Academic Qualification (AAQ) in Information Technology (extended Certificate- Pearson</a:t>
            </a:r>
            <a:endParaRPr lang="en-GB" sz="1800" dirty="0">
              <a:solidFill>
                <a:srgbClr val="000000"/>
              </a:solidFill>
              <a:effectLst/>
              <a:latin typeface="Aptos" panose="020B0004020202020204" pitchFamily="34" charset="0"/>
            </a:endParaRPr>
          </a:p>
          <a:p>
            <a:pPr rtl="0">
              <a:spcAft>
                <a:spcPts val="800"/>
              </a:spcAft>
            </a:pPr>
            <a:r>
              <a:rPr lang="en-GB" sz="1800" dirty="0">
                <a:solidFill>
                  <a:srgbClr val="000000"/>
                </a:solidFill>
                <a:effectLst/>
                <a:latin typeface="Aptos" panose="020B0004020202020204" pitchFamily="34" charset="0"/>
              </a:rPr>
              <a:t>A Merit at OCR Cambridge nationals’ level 2 if previously studied. As per the Sixth Form general entr</a:t>
            </a:r>
            <a:r>
              <a:rPr lang="en-GB" sz="1800" dirty="0">
                <a:solidFill>
                  <a:srgbClr val="000000"/>
                </a:solidFill>
                <a:latin typeface="Aptos" panose="020B0004020202020204" pitchFamily="34" charset="0"/>
              </a:rPr>
              <a:t>y criteria, students must achieve the minimum requirements of at least five GCSEs at Grade 4 or above, including both English and Maths.</a:t>
            </a:r>
            <a:endParaRPr lang="en-GB" sz="1800" dirty="0">
              <a:solidFill>
                <a:srgbClr val="000000"/>
              </a:solidFill>
              <a:effectLst/>
              <a:latin typeface="Aptos" panose="020B0004020202020204" pitchFamily="34" charset="0"/>
            </a:endParaRPr>
          </a:p>
          <a:p>
            <a:endParaRPr lang="en-GB" dirty="0"/>
          </a:p>
        </p:txBody>
      </p:sp>
    </p:spTree>
    <p:extLst>
      <p:ext uri="{BB962C8B-B14F-4D97-AF65-F5344CB8AC3E}">
        <p14:creationId xmlns:p14="http://schemas.microsoft.com/office/powerpoint/2010/main" val="3499636005"/>
      </p:ext>
    </p:extLst>
  </p:cSld>
  <p:clrMapOvr>
    <a:masterClrMapping/>
  </p:clrMapOvr>
</p:sld>
</file>

<file path=ppt/theme/theme1.xml><?xml version="1.0" encoding="utf-8"?>
<a:theme xmlns:a="http://schemas.openxmlformats.org/drawingml/2006/main" name="GradientVTI">
  <a:themeElements>
    <a:clrScheme name="Office">
      <a:dk1>
        <a:srgbClr val="000000"/>
      </a:dk1>
      <a:lt1>
        <a:srgbClr val="FFFFFF"/>
      </a:lt1>
      <a:dk2>
        <a:srgbClr val="455F51"/>
      </a:dk2>
      <a:lt2>
        <a:srgbClr val="E3DED1"/>
      </a:lt2>
      <a:accent1>
        <a:srgbClr val="549E39"/>
      </a:accent1>
      <a:accent2>
        <a:srgbClr val="8AB833"/>
      </a:accent2>
      <a:accent3>
        <a:srgbClr val="C0CF3A"/>
      </a:accent3>
      <a:accent4>
        <a:srgbClr val="029676"/>
      </a:accent4>
      <a:accent5>
        <a:srgbClr val="4AB5C4"/>
      </a:accent5>
      <a:accent6>
        <a:srgbClr val="0989B1"/>
      </a:accent6>
      <a:hlink>
        <a:srgbClr val="6B9F25"/>
      </a:hlink>
      <a:folHlink>
        <a:srgbClr val="BA6906"/>
      </a:folHlink>
    </a:clrScheme>
    <a:fontScheme name="Univers">
      <a:majorFont>
        <a:latin typeface="Gill Sans Nova"/>
        <a:ea typeface=""/>
        <a:cs typeface=""/>
      </a:majorFont>
      <a:minorFont>
        <a:latin typeface="Gill Sans Nov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GradientVTI" id="{605F9078-86F9-4258-A3E1-F8EFF02AE8CC}" vid="{4848699B-BB01-41E3-9EC4-3D97DFE5292B}"/>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TaxCatchAll xmlns="bd7c1332-4086-4b38-a80f-571af444149a" xsi:nil="true"/>
    <lcf76f155ced4ddcb4097134ff3c332f xmlns="cf9a454a-fddf-4a88-91d9-b339be9aa34d">
      <Terms xmlns="http://schemas.microsoft.com/office/infopath/2007/PartnerControls"/>
    </lcf76f155ced4ddcb4097134ff3c332f>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AD613ED562C36249951041A2C0657204" ma:contentTypeVersion="16" ma:contentTypeDescription="Create a new document." ma:contentTypeScope="" ma:versionID="9160a0b9fcf30a31211a675ab7167783">
  <xsd:schema xmlns:xsd="http://www.w3.org/2001/XMLSchema" xmlns:xs="http://www.w3.org/2001/XMLSchema" xmlns:p="http://schemas.microsoft.com/office/2006/metadata/properties" xmlns:ns2="cf9a454a-fddf-4a88-91d9-b339be9aa34d" xmlns:ns3="bd7c1332-4086-4b38-a80f-571af444149a" targetNamespace="http://schemas.microsoft.com/office/2006/metadata/properties" ma:root="true" ma:fieldsID="e07dbf321a68e0371380b71bb91335b4" ns2:_="" ns3:_="">
    <xsd:import namespace="cf9a454a-fddf-4a88-91d9-b339be9aa34d"/>
    <xsd:import namespace="bd7c1332-4086-4b38-a80f-571af444149a"/>
    <xsd:element name="properties">
      <xsd:complexType>
        <xsd:sequence>
          <xsd:element name="documentManagement">
            <xsd:complexType>
              <xsd:all>
                <xsd:element ref="ns2:MediaServiceMetadata" minOccurs="0"/>
                <xsd:element ref="ns2:MediaServiceFastMetadata" minOccurs="0"/>
                <xsd:element ref="ns2:MediaLengthInSeconds" minOccurs="0"/>
                <xsd:element ref="ns2:MediaServiceDateTaken" minOccurs="0"/>
                <xsd:element ref="ns3:SharedWithUsers" minOccurs="0"/>
                <xsd:element ref="ns3:SharedWithDetails" minOccurs="0"/>
                <xsd:element ref="ns2:lcf76f155ced4ddcb4097134ff3c332f" minOccurs="0"/>
                <xsd:element ref="ns3:TaxCatchAll" minOccurs="0"/>
                <xsd:element ref="ns2:MediaServiceOCR" minOccurs="0"/>
                <xsd:element ref="ns2:MediaServiceGenerationTime" minOccurs="0"/>
                <xsd:element ref="ns2:MediaServiceEventHashCode" minOccurs="0"/>
                <xsd:element ref="ns2:MediaServiceLocation"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f9a454a-fddf-4a88-91d9-b339be9aa34d"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LengthInSeconds" ma:index="10" nillable="true" ma:displayName="MediaLengthInSeconds" ma:hidden="true" ma:internalName="MediaLengthInSeconds" ma:readOnly="true">
      <xsd:simpleType>
        <xsd:restriction base="dms:Unknown"/>
      </xsd:simpleType>
    </xsd:element>
    <xsd:element name="MediaServiceDateTaken" ma:index="11" nillable="true" ma:displayName="MediaServiceDateTaken" ma:hidden="true" ma:internalName="MediaServiceDateTaken" ma:readOnly="true">
      <xsd:simpleType>
        <xsd:restriction base="dms:Text"/>
      </xsd:simpleType>
    </xsd:element>
    <xsd:element name="lcf76f155ced4ddcb4097134ff3c332f" ma:index="15" nillable="true" ma:taxonomy="true" ma:internalName="lcf76f155ced4ddcb4097134ff3c332f" ma:taxonomyFieldName="MediaServiceImageTags" ma:displayName="Image Tags" ma:readOnly="false" ma:fieldId="{5cf76f15-5ced-4ddc-b409-7134ff3c332f}" ma:taxonomyMulti="true" ma:sspId="ff736955-f8f2-4476-9c5e-786733774d65" ma:termSetId="09814cd3-568e-fe90-9814-8d621ff8fb84" ma:anchorId="fba54fb3-c3e1-fe81-a776-ca4b69148c4d" ma:open="true" ma:isKeyword="false">
      <xsd:complexType>
        <xsd:sequence>
          <xsd:element ref="pc:Terms" minOccurs="0" maxOccurs="1"/>
        </xsd:sequence>
      </xsd:complex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ServiceLocation" ma:index="20" nillable="true" ma:displayName="Location" ma:internalName="MediaServiceLocation" ma:readOnly="true">
      <xsd:simpleType>
        <xsd:restriction base="dms:Text"/>
      </xsd:simpleType>
    </xsd:element>
    <xsd:element name="MediaServiceObjectDetectorVersions" ma:index="21"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element name="MediaServiceBillingMetadata" ma:index="23"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bd7c1332-4086-4b38-a80f-571af444149a"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element name="TaxCatchAll" ma:index="16" nillable="true" ma:displayName="Taxonomy Catch All Column" ma:hidden="true" ma:list="{c2b75c4c-9dbb-4313-a589-9ca7427b6397}" ma:internalName="TaxCatchAll" ma:showField="CatchAllData" ma:web="bd7c1332-4086-4b38-a80f-571af444149a">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91C1C3C1-DFFB-4BC5-9F67-4E633796CCF2}">
  <ds:schemaRefs>
    <ds:schemaRef ds:uri="http://schemas.microsoft.com/sharepoint/v3/contenttype/forms"/>
  </ds:schemaRefs>
</ds:datastoreItem>
</file>

<file path=customXml/itemProps2.xml><?xml version="1.0" encoding="utf-8"?>
<ds:datastoreItem xmlns:ds="http://schemas.openxmlformats.org/officeDocument/2006/customXml" ds:itemID="{E2ADFBFE-2345-4A49-8CC1-912DF000D458}">
  <ds:schemaRefs>
    <ds:schemaRef ds:uri="http://purl.org/dc/elements/1.1/"/>
    <ds:schemaRef ds:uri="http://purl.org/dc/dcmitype/"/>
    <ds:schemaRef ds:uri="http://purl.org/dc/terms/"/>
    <ds:schemaRef ds:uri="http://schemas.microsoft.com/office/infopath/2007/PartnerControls"/>
    <ds:schemaRef ds:uri="http://schemas.microsoft.com/office/2006/documentManagement/types"/>
    <ds:schemaRef ds:uri="bd7c1332-4086-4b38-a80f-571af444149a"/>
    <ds:schemaRef ds:uri="http://www.w3.org/XML/1998/namespace"/>
    <ds:schemaRef ds:uri="cf9a454a-fddf-4a88-91d9-b339be9aa34d"/>
    <ds:schemaRef ds:uri="http://schemas.microsoft.com/office/2006/metadata/properties"/>
    <ds:schemaRef ds:uri="http://schemas.openxmlformats.org/package/2006/metadata/core-properties"/>
  </ds:schemaRefs>
</ds:datastoreItem>
</file>

<file path=customXml/itemProps3.xml><?xml version="1.0" encoding="utf-8"?>
<ds:datastoreItem xmlns:ds="http://schemas.openxmlformats.org/officeDocument/2006/customXml" ds:itemID="{07E5250A-E51E-4494-A404-D334935888E2}"/>
</file>

<file path=docProps/app.xml><?xml version="1.0" encoding="utf-8"?>
<Properties xmlns="http://schemas.openxmlformats.org/officeDocument/2006/extended-properties" xmlns:vt="http://schemas.openxmlformats.org/officeDocument/2006/docPropsVTypes">
  <Template>office theme</Template>
  <TotalTime>68</TotalTime>
  <Words>1208</Words>
  <Application>Microsoft Office PowerPoint</Application>
  <PresentationFormat>Widescreen</PresentationFormat>
  <Paragraphs>119</Paragraphs>
  <Slides>19</Slides>
  <Notes>2</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19</vt:i4>
      </vt:variant>
    </vt:vector>
  </HeadingPairs>
  <TitlesOfParts>
    <vt:vector size="26" baseType="lpstr">
      <vt:lpstr>Aptos</vt:lpstr>
      <vt:lpstr>Arial</vt:lpstr>
      <vt:lpstr>Calibri</vt:lpstr>
      <vt:lpstr>Gill Sans MT</vt:lpstr>
      <vt:lpstr>Gill Sans Nova</vt:lpstr>
      <vt:lpstr>Maiandra GD</vt:lpstr>
      <vt:lpstr>GradientVTI</vt:lpstr>
      <vt:lpstr>PowerPoint Presentation</vt:lpstr>
      <vt:lpstr>BTEC Nationals </vt:lpstr>
      <vt:lpstr>Why are BTECs so successful?</vt:lpstr>
      <vt:lpstr>Transferable Skills</vt:lpstr>
      <vt:lpstr>How the course is graded</vt:lpstr>
      <vt:lpstr>Overall Grading – Aug 2025</vt:lpstr>
      <vt:lpstr>Does a BTEC award UCAS points?</vt:lpstr>
      <vt:lpstr>What will I be doing?</vt:lpstr>
      <vt:lpstr>Information Technology Systems</vt:lpstr>
      <vt:lpstr>Exam Questions example</vt:lpstr>
      <vt:lpstr>Cyber Security and Incident Management</vt:lpstr>
      <vt:lpstr>Exam Question example</vt:lpstr>
      <vt:lpstr>Website Development</vt:lpstr>
      <vt:lpstr>NEA scenario </vt:lpstr>
      <vt:lpstr>Relational Database Development</vt:lpstr>
      <vt:lpstr>NEA scenario </vt:lpstr>
      <vt:lpstr>Summer Project </vt:lpstr>
      <vt:lpstr>Resources</vt:lpstr>
      <vt:lpstr>Entry requirement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L3 BTEC IT</dc:title>
  <dc:creator>C Jenkins (SOU)</dc:creator>
  <cp:lastModifiedBy>S Campbell-Birch (SOU)</cp:lastModifiedBy>
  <cp:revision>6</cp:revision>
  <dcterms:created xsi:type="dcterms:W3CDTF">2024-12-10T13:09:38Z</dcterms:created>
  <dcterms:modified xsi:type="dcterms:W3CDTF">2025-11-09T11:33:01Z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0x010100AD613ED562C36249951041A2C0657204</vt:lpwstr>
  </property>
  <property fmtid="{D5CDD505-2E9C-101B-9397-08002B2CF9AE}" pid="3" name="MediaServiceImageTags">
    <vt:lpwstr/>
  </property>
</Properties>
</file>